
<file path=[Content_Types].xml><?xml version="1.0" encoding="utf-8"?>
<Types xmlns="http://schemas.openxmlformats.org/package/2006/content-types">
  <Default Extension="png" ContentType="image/png"/>
  <Default Extension="jpeg" ContentType="image/jpeg"/>
  <Default Extension="jpe"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0" r:id="rId1"/>
  </p:sldMasterIdLst>
  <p:notesMasterIdLst>
    <p:notesMasterId r:id="rId55"/>
  </p:notesMasterIdLst>
  <p:sldIdLst>
    <p:sldId id="257" r:id="rId2"/>
    <p:sldId id="480" r:id="rId3"/>
    <p:sldId id="259" r:id="rId4"/>
    <p:sldId id="260" r:id="rId5"/>
    <p:sldId id="461" r:id="rId6"/>
    <p:sldId id="262" r:id="rId7"/>
    <p:sldId id="423" r:id="rId8"/>
    <p:sldId id="274" r:id="rId9"/>
    <p:sldId id="275" r:id="rId10"/>
    <p:sldId id="276" r:id="rId11"/>
    <p:sldId id="279" r:id="rId12"/>
    <p:sldId id="280" r:id="rId13"/>
    <p:sldId id="282" r:id="rId14"/>
    <p:sldId id="283" r:id="rId15"/>
    <p:sldId id="286" r:id="rId16"/>
    <p:sldId id="288" r:id="rId17"/>
    <p:sldId id="292" r:id="rId18"/>
    <p:sldId id="293" r:id="rId19"/>
    <p:sldId id="405" r:id="rId20"/>
    <p:sldId id="456" r:id="rId21"/>
    <p:sldId id="475" r:id="rId22"/>
    <p:sldId id="473" r:id="rId23"/>
    <p:sldId id="478" r:id="rId24"/>
    <p:sldId id="294" r:id="rId25"/>
    <p:sldId id="474" r:id="rId26"/>
    <p:sldId id="476" r:id="rId27"/>
    <p:sldId id="477" r:id="rId28"/>
    <p:sldId id="300" r:id="rId29"/>
    <p:sldId id="479" r:id="rId30"/>
    <p:sldId id="303" r:id="rId31"/>
    <p:sldId id="304" r:id="rId32"/>
    <p:sldId id="305" r:id="rId33"/>
    <p:sldId id="308" r:id="rId34"/>
    <p:sldId id="309" r:id="rId35"/>
    <p:sldId id="431" r:id="rId36"/>
    <p:sldId id="321" r:id="rId37"/>
    <p:sldId id="410" r:id="rId38"/>
    <p:sldId id="407" r:id="rId39"/>
    <p:sldId id="326" r:id="rId40"/>
    <p:sldId id="327" r:id="rId41"/>
    <p:sldId id="328" r:id="rId42"/>
    <p:sldId id="333" r:id="rId43"/>
    <p:sldId id="351" r:id="rId44"/>
    <p:sldId id="329" r:id="rId45"/>
    <p:sldId id="348" r:id="rId46"/>
    <p:sldId id="330" r:id="rId47"/>
    <p:sldId id="346" r:id="rId48"/>
    <p:sldId id="342" r:id="rId49"/>
    <p:sldId id="345" r:id="rId50"/>
    <p:sldId id="337" r:id="rId51"/>
    <p:sldId id="338" r:id="rId52"/>
    <p:sldId id="339" r:id="rId53"/>
    <p:sldId id="469" r:id="rId54"/>
  </p:sldIdLst>
  <p:sldSz cx="9144000" cy="5143500" type="screen16x9"/>
  <p:notesSz cx="6858000" cy="9144000"/>
  <p:embeddedFontLst>
    <p:embeddedFont>
      <p:font typeface="Lato Regular" panose="020B0604020202020204" charset="0"/>
      <p:regular r:id="rId56"/>
    </p:embeddedFont>
    <p:embeddedFont>
      <p:font typeface="Arial Narrow" panose="020B0606020202030204" pitchFamily="34" charset="0"/>
      <p:regular r:id="rId57"/>
      <p:bold r:id="rId58"/>
      <p:italic r:id="rId59"/>
      <p:boldItalic r:id="rId60"/>
    </p:embeddedFont>
    <p:embeddedFont>
      <p:font typeface="Arial Unicode MS" panose="020B0604020202020204" pitchFamily="34" charset="-128"/>
      <p:regular r:id="rId61"/>
    </p:embeddedFont>
    <p:embeddedFont>
      <p:font typeface="Lato Light" panose="020B0604020202020204" charset="0"/>
      <p:regular r:id="rId62"/>
      <p:italic r:id="rId63"/>
    </p:embeddedFont>
    <p:embeddedFont>
      <p:font typeface="MS PGothic" panose="020B0600070205080204" pitchFamily="34" charset="-128"/>
      <p:regular r:id="rId64"/>
    </p:embeddedFont>
    <p:embeddedFont>
      <p:font typeface="Arabic Typesetting" panose="03020402040406030203" pitchFamily="66" charset="-78"/>
      <p:regular r:id="rId65"/>
    </p:embeddedFont>
    <p:embeddedFont>
      <p:font typeface="Lato Black" panose="020B0604020202020204" charset="0"/>
      <p:bold r:id="rId66"/>
      <p:boldItalic r:id="rId67"/>
    </p:embeddedFont>
    <p:embeddedFont>
      <p:font typeface="Lato Medium" panose="020B0604020202020204" charset="0"/>
      <p:regular r:id="rId68"/>
      <p:italic r:id="rId69"/>
    </p:embeddedFont>
    <p:embeddedFont>
      <p:font typeface="Lato Heavy" panose="020B0604020202020204" charset="0"/>
      <p:bold r:id="rId70"/>
      <p:boldItalic r:id="rId71"/>
    </p:embeddedFont>
    <p:embeddedFont>
      <p:font typeface="MS PGothic" panose="020B0600070205080204" pitchFamily="34" charset="-128"/>
      <p:regular r:id="rId64"/>
    </p:embeddedFont>
    <p:embeddedFont>
      <p:font typeface="SimSun" panose="02010600030101010101" pitchFamily="2" charset="-122"/>
      <p:regular r:id="rId72"/>
    </p:embeddedFont>
    <p:embeddedFont>
      <p:font typeface="Lato" panose="020B0604020202020204" charset="0"/>
      <p:regular r:id="rId73"/>
      <p:bold r:id="rId74"/>
      <p:italic r:id="rId75"/>
      <p:boldItalic r:id="rId76"/>
    </p:embeddedFont>
    <p:embeddedFont>
      <p:font typeface="Calibri" panose="020F0502020204030204" pitchFamily="34" charset="0"/>
      <p:regular r:id="rId77"/>
      <p:bold r:id="rId78"/>
      <p:italic r:id="rId79"/>
      <p:boldItalic r:id="rId8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Buchanan" initials="HB" lastIdx="18" clrIdx="0">
    <p:extLst>
      <p:ext uri="{19B8F6BF-5375-455C-9EA6-DF929625EA0E}">
        <p15:presenceInfo xmlns:p15="http://schemas.microsoft.com/office/powerpoint/2012/main" userId="ead53048bf26ea8c" providerId="Windows Live"/>
      </p:ext>
    </p:extLst>
  </p:cmAuthor>
  <p:cmAuthor id="2" name="Loma Nelson" initials="LN" lastIdx="50" clrIdx="1">
    <p:extLst>
      <p:ext uri="{19B8F6BF-5375-455C-9EA6-DF929625EA0E}">
        <p15:presenceInfo xmlns:p15="http://schemas.microsoft.com/office/powerpoint/2012/main" userId="3341567dd4cab2ef" providerId="Windows Live"/>
      </p:ext>
    </p:extLst>
  </p:cmAuthor>
  <p:cmAuthor id="3" name="Lisa Resnick" initials="LR" lastIdx="112" clrIdx="2">
    <p:extLst>
      <p:ext uri="{19B8F6BF-5375-455C-9EA6-DF929625EA0E}">
        <p15:presenceInfo xmlns:p15="http://schemas.microsoft.com/office/powerpoint/2012/main" userId="abff0f0b83f4750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0099FF"/>
    <a:srgbClr val="8E2B23"/>
    <a:srgbClr val="CC0000"/>
    <a:srgbClr val="5F1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50" autoAdjust="0"/>
    <p:restoredTop sz="72149" autoAdjust="0"/>
  </p:normalViewPr>
  <p:slideViewPr>
    <p:cSldViewPr snapToGrid="0">
      <p:cViewPr varScale="1">
        <p:scale>
          <a:sx n="53" d="100"/>
          <a:sy n="53" d="100"/>
        </p:scale>
        <p:origin x="763" y="43"/>
      </p:cViewPr>
      <p:guideLst/>
    </p:cSldViewPr>
  </p:slideViewPr>
  <p:notesTextViewPr>
    <p:cViewPr>
      <p:scale>
        <a:sx n="1" d="1"/>
        <a:sy n="1" d="1"/>
      </p:scale>
      <p:origin x="0" y="-898"/>
    </p:cViewPr>
  </p:notesTextViewPr>
  <p:sorterViewPr>
    <p:cViewPr varScale="1">
      <p:scale>
        <a:sx n="1" d="1"/>
        <a:sy n="1" d="1"/>
      </p:scale>
      <p:origin x="0" y="-9516"/>
    </p:cViewPr>
  </p:sorterViewPr>
  <p:notesViewPr>
    <p:cSldViewPr snapToGrid="0">
      <p:cViewPr>
        <p:scale>
          <a:sx n="100" d="100"/>
          <a:sy n="100" d="100"/>
        </p:scale>
        <p:origin x="1070" y="-334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font" Target="fonts/font21.fntdata"/><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font" Target="fonts/font6.fntdata"/><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FFFE-40B9-A6C8-D7B7C752807F}"/>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FFFE-40B9-A6C8-D7B7C752807F}"/>
              </c:ext>
            </c:extLst>
          </c:dPt>
          <c:cat>
            <c:strRef>
              <c:f>Sheet1!$A$2:$A$3</c:f>
              <c:strCache>
                <c:ptCount val="2"/>
                <c:pt idx="0">
                  <c:v>1st Qtr</c:v>
                </c:pt>
                <c:pt idx="1">
                  <c:v>2nd Qtr</c:v>
                </c:pt>
              </c:strCache>
            </c:strRef>
          </c:cat>
          <c:val>
            <c:numRef>
              <c:f>Sheet1!$B$2:$B$3</c:f>
              <c:numCache>
                <c:formatCode>General</c:formatCode>
                <c:ptCount val="2"/>
                <c:pt idx="0">
                  <c:v>79</c:v>
                </c:pt>
                <c:pt idx="1">
                  <c:v>21</c:v>
                </c:pt>
              </c:numCache>
            </c:numRef>
          </c:val>
          <c:extLst xmlns:c16r2="http://schemas.microsoft.com/office/drawing/2015/06/chart">
            <c:ext xmlns:c16="http://schemas.microsoft.com/office/drawing/2014/chart" uri="{C3380CC4-5D6E-409C-BE32-E72D297353CC}">
              <c16:uniqueId val="{00000004-FFFE-40B9-A6C8-D7B7C752807F}"/>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chart>
  <c:spPr>
    <a:noFill/>
    <a:ln>
      <a:noFill/>
    </a:ln>
    <a:effectLst/>
  </c:spPr>
  <c:txPr>
    <a:bodyPr/>
    <a:lstStyle/>
    <a:p>
      <a:pPr>
        <a:defRPr sz="900">
          <a:latin typeface="Montserrat Light" panose="00000400000000000000" pitchFamily="50"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26835073145161"/>
          <c:y val="9.3434023120401305E-2"/>
          <c:w val="0.93439698515214464"/>
          <c:h val="0.72114447057568565"/>
        </c:manualLayout>
      </c:layout>
      <c:barChart>
        <c:barDir val="col"/>
        <c:grouping val="clustered"/>
        <c:varyColors val="0"/>
        <c:ser>
          <c:idx val="0"/>
          <c:order val="0"/>
          <c:tx>
            <c:strRef>
              <c:f>Sheet1!$B$1</c:f>
              <c:strCache>
                <c:ptCount val="1"/>
                <c:pt idx="0">
                  <c:v>Monthly Benefits Amount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62</c:v>
                </c:pt>
                <c:pt idx="1">
                  <c:v>63</c:v>
                </c:pt>
                <c:pt idx="2">
                  <c:v>64</c:v>
                </c:pt>
                <c:pt idx="3">
                  <c:v>65</c:v>
                </c:pt>
                <c:pt idx="4">
                  <c:v>66</c:v>
                </c:pt>
                <c:pt idx="5">
                  <c:v>67</c:v>
                </c:pt>
                <c:pt idx="6">
                  <c:v>68</c:v>
                </c:pt>
                <c:pt idx="7">
                  <c:v>69</c:v>
                </c:pt>
                <c:pt idx="8">
                  <c:v>70</c:v>
                </c:pt>
              </c:numCache>
            </c:numRef>
          </c:cat>
          <c:val>
            <c:numRef>
              <c:f>Sheet1!$B$2:$B$10</c:f>
              <c:numCache>
                <c:formatCode>_("$"* #,##0_);_("$"* \(#,##0\);_("$"* "-"??_);_(@_)</c:formatCode>
                <c:ptCount val="9"/>
                <c:pt idx="0">
                  <c:v>750</c:v>
                </c:pt>
                <c:pt idx="1">
                  <c:v>800</c:v>
                </c:pt>
                <c:pt idx="2">
                  <c:v>866</c:v>
                </c:pt>
                <c:pt idx="3">
                  <c:v>933</c:v>
                </c:pt>
                <c:pt idx="4">
                  <c:v>1000</c:v>
                </c:pt>
                <c:pt idx="5">
                  <c:v>1080</c:v>
                </c:pt>
                <c:pt idx="6">
                  <c:v>1160</c:v>
                </c:pt>
                <c:pt idx="7">
                  <c:v>1240</c:v>
                </c:pt>
                <c:pt idx="8">
                  <c:v>1320</c:v>
                </c:pt>
              </c:numCache>
            </c:numRef>
          </c:val>
          <c:extLst xmlns:c16r2="http://schemas.microsoft.com/office/drawing/2015/06/chart">
            <c:ext xmlns:c16="http://schemas.microsoft.com/office/drawing/2014/chart" uri="{C3380CC4-5D6E-409C-BE32-E72D297353CC}">
              <c16:uniqueId val="{00000000-6303-4439-BA29-C9D57522C9C6}"/>
            </c:ext>
          </c:extLst>
        </c:ser>
        <c:dLbls>
          <c:dLblPos val="outEnd"/>
          <c:showLegendKey val="0"/>
          <c:showVal val="1"/>
          <c:showCatName val="0"/>
          <c:showSerName val="0"/>
          <c:showPercent val="0"/>
          <c:showBubbleSize val="0"/>
        </c:dLbls>
        <c:gapWidth val="74"/>
        <c:overlap val="3"/>
        <c:axId val="365439632"/>
        <c:axId val="365444336"/>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Sheet1!#REF!</c15:sqref>
                        </c15:formulaRef>
                      </c:ext>
                    </c:extLst>
                    <c:strCache>
                      <c:ptCount val="1"/>
                      <c:pt idx="0">
                        <c:v>#REF!</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6r2="http://schemas.microsoft.com/office/drawing/2015/06/chart">
                      <c:ext uri="{02D57815-91ED-43cb-92C2-25804820EDAC}">
                        <c15:formulaRef>
                          <c15:sqref>Sheet1!$A$2:$A$10</c15:sqref>
                        </c15:formulaRef>
                      </c:ext>
                    </c:extLst>
                    <c:numCache>
                      <c:formatCode>General</c:formatCode>
                      <c:ptCount val="9"/>
                      <c:pt idx="0">
                        <c:v>62</c:v>
                      </c:pt>
                      <c:pt idx="1">
                        <c:v>63</c:v>
                      </c:pt>
                      <c:pt idx="2">
                        <c:v>64</c:v>
                      </c:pt>
                      <c:pt idx="3">
                        <c:v>65</c:v>
                      </c:pt>
                      <c:pt idx="4">
                        <c:v>66</c:v>
                      </c:pt>
                      <c:pt idx="5">
                        <c:v>67</c:v>
                      </c:pt>
                      <c:pt idx="6">
                        <c:v>68</c:v>
                      </c:pt>
                      <c:pt idx="7">
                        <c:v>69</c:v>
                      </c:pt>
                      <c:pt idx="8">
                        <c:v>70</c:v>
                      </c:pt>
                    </c:numCache>
                  </c:numRef>
                </c:cat>
                <c:val>
                  <c:numRef>
                    <c:extLst xmlns:c16r2="http://schemas.microsoft.com/office/drawing/2015/06/chart">
                      <c:ext uri="{02D57815-91ED-43cb-92C2-25804820EDAC}">
                        <c15:formulaRef>
                          <c15:sqref>Sheet1!#REF!</c15:sqref>
                        </c15:formulaRef>
                      </c:ext>
                    </c:extLst>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1-6303-4439-BA29-C9D57522C9C6}"/>
                  </c:ext>
                </c:extLst>
              </c15:ser>
            </c15:filteredBarSeries>
          </c:ext>
        </c:extLst>
      </c:barChart>
      <c:catAx>
        <c:axId val="36543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5444336"/>
        <c:crosses val="autoZero"/>
        <c:auto val="1"/>
        <c:lblAlgn val="ctr"/>
        <c:lblOffset val="100"/>
        <c:noMultiLvlLbl val="0"/>
      </c:catAx>
      <c:valAx>
        <c:axId val="365444336"/>
        <c:scaling>
          <c:orientation val="minMax"/>
          <c:max val="1500"/>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5439632"/>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A3304A-40C4-42F8-BB25-2335FEA9D37B}"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AF8F62D9-2F13-450C-9D64-861A1884C88F}">
      <dgm:prSet phldrT="[Text]"/>
      <dgm:spPr>
        <a:solidFill>
          <a:schemeClr val="accent1"/>
        </a:solidFill>
        <a:ln w="19050">
          <a:noFill/>
        </a:ln>
      </dgm:spPr>
      <dgm:t>
        <a:bodyPr/>
        <a:lstStyle/>
        <a:p>
          <a:endParaRPr lang="en-US" dirty="0"/>
        </a:p>
      </dgm:t>
    </dgm:pt>
    <dgm:pt modelId="{79FFD700-0D4C-4FB2-802E-D59DB2CBE117}" type="parTrans" cxnId="{A2626B15-587D-479B-AD99-587DE3C5D21C}">
      <dgm:prSet/>
      <dgm:spPr>
        <a:ln w="9525">
          <a:solidFill>
            <a:schemeClr val="accent5"/>
          </a:solidFill>
        </a:ln>
      </dgm:spPr>
      <dgm:t>
        <a:bodyPr/>
        <a:lstStyle/>
        <a:p>
          <a:endParaRPr lang="en-US" dirty="0"/>
        </a:p>
      </dgm:t>
    </dgm:pt>
    <dgm:pt modelId="{65DFABE4-8A81-474A-BB3E-B0F91358A092}" type="sibTrans" cxnId="{A2626B15-587D-479B-AD99-587DE3C5D21C}">
      <dgm:prSet/>
      <dgm:spPr/>
      <dgm:t>
        <a:bodyPr/>
        <a:lstStyle/>
        <a:p>
          <a:endParaRPr lang="en-US"/>
        </a:p>
      </dgm:t>
    </dgm:pt>
    <dgm:pt modelId="{CD53EBCD-C819-474D-B02F-D8D82ACFDA2A}">
      <dgm:prSet phldrT="[Text]"/>
      <dgm:spPr>
        <a:solidFill>
          <a:schemeClr val="accent1"/>
        </a:solidFill>
        <a:ln w="19050">
          <a:noFill/>
        </a:ln>
      </dgm:spPr>
      <dgm:t>
        <a:bodyPr/>
        <a:lstStyle/>
        <a:p>
          <a:endParaRPr lang="en-US" dirty="0"/>
        </a:p>
      </dgm:t>
    </dgm:pt>
    <dgm:pt modelId="{BE159131-1F08-44FB-9563-A8269F66EC51}" type="parTrans" cxnId="{B08BB0E5-608F-4A33-AECC-2D5018AEA1CF}">
      <dgm:prSet/>
      <dgm:spPr>
        <a:ln w="9525">
          <a:solidFill>
            <a:schemeClr val="accent5"/>
          </a:solidFill>
        </a:ln>
      </dgm:spPr>
      <dgm:t>
        <a:bodyPr/>
        <a:lstStyle/>
        <a:p>
          <a:endParaRPr lang="en-US" dirty="0"/>
        </a:p>
      </dgm:t>
    </dgm:pt>
    <dgm:pt modelId="{E593CB47-5E5B-4612-BE56-04344EAEC206}" type="sibTrans" cxnId="{B08BB0E5-608F-4A33-AECC-2D5018AEA1CF}">
      <dgm:prSet/>
      <dgm:spPr/>
      <dgm:t>
        <a:bodyPr/>
        <a:lstStyle/>
        <a:p>
          <a:endParaRPr lang="en-US"/>
        </a:p>
      </dgm:t>
    </dgm:pt>
    <dgm:pt modelId="{839DBC75-EBDC-450F-B9C7-BBA35482BDE1}">
      <dgm:prSet phldrT="[Text]"/>
      <dgm:spPr>
        <a:solidFill>
          <a:schemeClr val="accent1"/>
        </a:solidFill>
        <a:ln w="19050">
          <a:noFill/>
        </a:ln>
      </dgm:spPr>
      <dgm:t>
        <a:bodyPr/>
        <a:lstStyle/>
        <a:p>
          <a:endParaRPr lang="en-US" dirty="0"/>
        </a:p>
      </dgm:t>
    </dgm:pt>
    <dgm:pt modelId="{D43D5C1C-CF07-44DB-9096-D13DE4712187}" type="parTrans" cxnId="{A8AEAD07-7CE5-4C71-AD8F-5D9852D14F1D}">
      <dgm:prSet/>
      <dgm:spPr>
        <a:ln w="9525">
          <a:solidFill>
            <a:schemeClr val="accent5"/>
          </a:solidFill>
        </a:ln>
      </dgm:spPr>
      <dgm:t>
        <a:bodyPr/>
        <a:lstStyle/>
        <a:p>
          <a:endParaRPr lang="en-US" dirty="0"/>
        </a:p>
      </dgm:t>
    </dgm:pt>
    <dgm:pt modelId="{E854B2F0-CF10-4757-8613-8D342A4918E4}" type="sibTrans" cxnId="{A8AEAD07-7CE5-4C71-AD8F-5D9852D14F1D}">
      <dgm:prSet/>
      <dgm:spPr/>
      <dgm:t>
        <a:bodyPr/>
        <a:lstStyle/>
        <a:p>
          <a:endParaRPr lang="en-US"/>
        </a:p>
      </dgm:t>
    </dgm:pt>
    <dgm:pt modelId="{476BC829-D541-47C3-954E-9074F36A3244}">
      <dgm:prSet phldrT="[Text]"/>
      <dgm:spPr>
        <a:solidFill>
          <a:schemeClr val="accent4"/>
        </a:solidFill>
        <a:ln>
          <a:noFill/>
        </a:ln>
      </dgm:spPr>
      <dgm:t>
        <a:bodyPr/>
        <a:lstStyle/>
        <a:p>
          <a:endParaRPr lang="en-US" dirty="0"/>
        </a:p>
      </dgm:t>
    </dgm:pt>
    <dgm:pt modelId="{BE81C1A4-86EA-4024-B61E-BEF77B68E67D}" type="parTrans" cxnId="{9E834ED5-615A-4CF8-AB81-8A6FF2170313}">
      <dgm:prSet/>
      <dgm:spPr>
        <a:ln w="9525">
          <a:solidFill>
            <a:schemeClr val="tx2"/>
          </a:solidFill>
        </a:ln>
      </dgm:spPr>
      <dgm:t>
        <a:bodyPr/>
        <a:lstStyle/>
        <a:p>
          <a:endParaRPr lang="en-US"/>
        </a:p>
      </dgm:t>
    </dgm:pt>
    <dgm:pt modelId="{3E3E9234-C20F-41AE-BED9-BFAB7D3B1D5C}" type="sibTrans" cxnId="{9E834ED5-615A-4CF8-AB81-8A6FF2170313}">
      <dgm:prSet/>
      <dgm:spPr/>
      <dgm:t>
        <a:bodyPr/>
        <a:lstStyle/>
        <a:p>
          <a:endParaRPr lang="en-US"/>
        </a:p>
      </dgm:t>
    </dgm:pt>
    <dgm:pt modelId="{29430F6C-339A-4077-A466-DDFFDCBB94C7}">
      <dgm:prSet phldrT="[Text]"/>
      <dgm:spPr>
        <a:solidFill>
          <a:schemeClr val="accent1"/>
        </a:solidFill>
        <a:ln>
          <a:noFill/>
        </a:ln>
      </dgm:spPr>
      <dgm:t>
        <a:bodyPr/>
        <a:lstStyle/>
        <a:p>
          <a:endParaRPr lang="en-US" dirty="0"/>
        </a:p>
      </dgm:t>
    </dgm:pt>
    <dgm:pt modelId="{7EDBDD86-FF5D-403B-AD33-4FC042C35FCA}" type="sibTrans" cxnId="{E3A48227-25D3-4CD1-B93D-F530968A4ABF}">
      <dgm:prSet/>
      <dgm:spPr/>
      <dgm:t>
        <a:bodyPr/>
        <a:lstStyle/>
        <a:p>
          <a:endParaRPr lang="en-US"/>
        </a:p>
      </dgm:t>
    </dgm:pt>
    <dgm:pt modelId="{4025E713-54A7-4F91-9225-C21AF8A4A6C3}" type="parTrans" cxnId="{E3A48227-25D3-4CD1-B93D-F530968A4ABF}">
      <dgm:prSet/>
      <dgm:spPr/>
      <dgm:t>
        <a:bodyPr/>
        <a:lstStyle/>
        <a:p>
          <a:endParaRPr lang="en-US"/>
        </a:p>
      </dgm:t>
    </dgm:pt>
    <dgm:pt modelId="{2F3B6467-E8CA-4497-8D44-57E729941679}" type="pres">
      <dgm:prSet presAssocID="{E8A3304A-40C4-42F8-BB25-2335FEA9D37B}" presName="cycle" presStyleCnt="0">
        <dgm:presLayoutVars>
          <dgm:chMax val="1"/>
          <dgm:dir/>
          <dgm:animLvl val="ctr"/>
          <dgm:resizeHandles val="exact"/>
        </dgm:presLayoutVars>
      </dgm:prSet>
      <dgm:spPr/>
      <dgm:t>
        <a:bodyPr/>
        <a:lstStyle/>
        <a:p>
          <a:endParaRPr lang="en-US"/>
        </a:p>
      </dgm:t>
    </dgm:pt>
    <dgm:pt modelId="{C5640540-57AD-4A34-BF5E-C17BDB8DB2A4}" type="pres">
      <dgm:prSet presAssocID="{29430F6C-339A-4077-A466-DDFFDCBB94C7}" presName="centerShape" presStyleLbl="node0" presStyleIdx="0" presStyleCnt="1" custScaleX="129507" custScaleY="129505"/>
      <dgm:spPr/>
      <dgm:t>
        <a:bodyPr/>
        <a:lstStyle/>
        <a:p>
          <a:endParaRPr lang="en-US"/>
        </a:p>
      </dgm:t>
    </dgm:pt>
    <dgm:pt modelId="{B93CE093-DA2A-4798-BAF2-0FFAE0B73C25}" type="pres">
      <dgm:prSet presAssocID="{79FFD700-0D4C-4FB2-802E-D59DB2CBE117}" presName="Name9" presStyleLbl="parChTrans1D2" presStyleIdx="0" presStyleCnt="3"/>
      <dgm:spPr/>
      <dgm:t>
        <a:bodyPr/>
        <a:lstStyle/>
        <a:p>
          <a:endParaRPr lang="en-US"/>
        </a:p>
      </dgm:t>
    </dgm:pt>
    <dgm:pt modelId="{53A4D067-D011-4EC9-BD45-E13735B395A6}" type="pres">
      <dgm:prSet presAssocID="{79FFD700-0D4C-4FB2-802E-D59DB2CBE117}" presName="connTx" presStyleLbl="parChTrans1D2" presStyleIdx="0" presStyleCnt="3"/>
      <dgm:spPr/>
      <dgm:t>
        <a:bodyPr/>
        <a:lstStyle/>
        <a:p>
          <a:endParaRPr lang="en-US"/>
        </a:p>
      </dgm:t>
    </dgm:pt>
    <dgm:pt modelId="{CA85F741-F6B7-4E2B-8B75-0CDB526602AE}" type="pres">
      <dgm:prSet presAssocID="{AF8F62D9-2F13-450C-9D64-861A1884C88F}" presName="node" presStyleLbl="node1" presStyleIdx="0" presStyleCnt="3" custRadScaleRad="93973" custRadScaleInc="2855">
        <dgm:presLayoutVars>
          <dgm:bulletEnabled val="1"/>
        </dgm:presLayoutVars>
      </dgm:prSet>
      <dgm:spPr/>
      <dgm:t>
        <a:bodyPr/>
        <a:lstStyle/>
        <a:p>
          <a:endParaRPr lang="en-US"/>
        </a:p>
      </dgm:t>
    </dgm:pt>
    <dgm:pt modelId="{5927BD6D-2F2E-4E26-A112-5F2651A5A89B}" type="pres">
      <dgm:prSet presAssocID="{BE159131-1F08-44FB-9563-A8269F66EC51}" presName="Name9" presStyleLbl="parChTrans1D2" presStyleIdx="1" presStyleCnt="3"/>
      <dgm:spPr/>
      <dgm:t>
        <a:bodyPr/>
        <a:lstStyle/>
        <a:p>
          <a:endParaRPr lang="en-US"/>
        </a:p>
      </dgm:t>
    </dgm:pt>
    <dgm:pt modelId="{2B960CE0-4A6B-40E6-AC80-AA46128A4F0E}" type="pres">
      <dgm:prSet presAssocID="{BE159131-1F08-44FB-9563-A8269F66EC51}" presName="connTx" presStyleLbl="parChTrans1D2" presStyleIdx="1" presStyleCnt="3"/>
      <dgm:spPr/>
      <dgm:t>
        <a:bodyPr/>
        <a:lstStyle/>
        <a:p>
          <a:endParaRPr lang="en-US"/>
        </a:p>
      </dgm:t>
    </dgm:pt>
    <dgm:pt modelId="{9D026403-DF0A-4EF6-B35D-011EA0F46F0D}" type="pres">
      <dgm:prSet presAssocID="{CD53EBCD-C819-474D-B02F-D8D82ACFDA2A}" presName="node" presStyleLbl="node1" presStyleIdx="1" presStyleCnt="3">
        <dgm:presLayoutVars>
          <dgm:bulletEnabled val="1"/>
        </dgm:presLayoutVars>
      </dgm:prSet>
      <dgm:spPr/>
      <dgm:t>
        <a:bodyPr/>
        <a:lstStyle/>
        <a:p>
          <a:endParaRPr lang="en-US"/>
        </a:p>
      </dgm:t>
    </dgm:pt>
    <dgm:pt modelId="{C5EED771-639B-4210-8512-232BF55661BF}" type="pres">
      <dgm:prSet presAssocID="{D43D5C1C-CF07-44DB-9096-D13DE4712187}" presName="Name9" presStyleLbl="parChTrans1D2" presStyleIdx="2" presStyleCnt="3"/>
      <dgm:spPr/>
      <dgm:t>
        <a:bodyPr/>
        <a:lstStyle/>
        <a:p>
          <a:endParaRPr lang="en-US"/>
        </a:p>
      </dgm:t>
    </dgm:pt>
    <dgm:pt modelId="{B243480A-7CA3-423C-99C8-911960494233}" type="pres">
      <dgm:prSet presAssocID="{D43D5C1C-CF07-44DB-9096-D13DE4712187}" presName="connTx" presStyleLbl="parChTrans1D2" presStyleIdx="2" presStyleCnt="3"/>
      <dgm:spPr/>
      <dgm:t>
        <a:bodyPr/>
        <a:lstStyle/>
        <a:p>
          <a:endParaRPr lang="en-US"/>
        </a:p>
      </dgm:t>
    </dgm:pt>
    <dgm:pt modelId="{FA52FB85-9D3F-4A67-8E44-18D700CB64FC}" type="pres">
      <dgm:prSet presAssocID="{839DBC75-EBDC-450F-B9C7-BBA35482BDE1}" presName="node" presStyleLbl="node1" presStyleIdx="2" presStyleCnt="3">
        <dgm:presLayoutVars>
          <dgm:bulletEnabled val="1"/>
        </dgm:presLayoutVars>
      </dgm:prSet>
      <dgm:spPr/>
      <dgm:t>
        <a:bodyPr/>
        <a:lstStyle/>
        <a:p>
          <a:endParaRPr lang="en-US"/>
        </a:p>
      </dgm:t>
    </dgm:pt>
  </dgm:ptLst>
  <dgm:cxnLst>
    <dgm:cxn modelId="{A8AEAD07-7CE5-4C71-AD8F-5D9852D14F1D}" srcId="{29430F6C-339A-4077-A466-DDFFDCBB94C7}" destId="{839DBC75-EBDC-450F-B9C7-BBA35482BDE1}" srcOrd="2" destOrd="0" parTransId="{D43D5C1C-CF07-44DB-9096-D13DE4712187}" sibTransId="{E854B2F0-CF10-4757-8613-8D342A4918E4}"/>
    <dgm:cxn modelId="{29A7952F-4E18-4555-8A80-8AEE1C146F88}" type="presOf" srcId="{AF8F62D9-2F13-450C-9D64-861A1884C88F}" destId="{CA85F741-F6B7-4E2B-8B75-0CDB526602AE}" srcOrd="0" destOrd="0" presId="urn:microsoft.com/office/officeart/2005/8/layout/radial1"/>
    <dgm:cxn modelId="{A5FDB8CE-7DCA-4636-89DB-A51924728C9F}" type="presOf" srcId="{BE159131-1F08-44FB-9563-A8269F66EC51}" destId="{5927BD6D-2F2E-4E26-A112-5F2651A5A89B}" srcOrd="0" destOrd="0" presId="urn:microsoft.com/office/officeart/2005/8/layout/radial1"/>
    <dgm:cxn modelId="{9E834ED5-615A-4CF8-AB81-8A6FF2170313}" srcId="{E8A3304A-40C4-42F8-BB25-2335FEA9D37B}" destId="{476BC829-D541-47C3-954E-9074F36A3244}" srcOrd="1" destOrd="0" parTransId="{BE81C1A4-86EA-4024-B61E-BEF77B68E67D}" sibTransId="{3E3E9234-C20F-41AE-BED9-BFAB7D3B1D5C}"/>
    <dgm:cxn modelId="{0341AE79-EC41-4E84-8809-6FB4E5122692}" type="presOf" srcId="{D43D5C1C-CF07-44DB-9096-D13DE4712187}" destId="{C5EED771-639B-4210-8512-232BF55661BF}" srcOrd="0" destOrd="0" presId="urn:microsoft.com/office/officeart/2005/8/layout/radial1"/>
    <dgm:cxn modelId="{B70B000F-D0C6-4B9C-AEDF-30B577923D65}" type="presOf" srcId="{839DBC75-EBDC-450F-B9C7-BBA35482BDE1}" destId="{FA52FB85-9D3F-4A67-8E44-18D700CB64FC}" srcOrd="0" destOrd="0" presId="urn:microsoft.com/office/officeart/2005/8/layout/radial1"/>
    <dgm:cxn modelId="{B08BB0E5-608F-4A33-AECC-2D5018AEA1CF}" srcId="{29430F6C-339A-4077-A466-DDFFDCBB94C7}" destId="{CD53EBCD-C819-474D-B02F-D8D82ACFDA2A}" srcOrd="1" destOrd="0" parTransId="{BE159131-1F08-44FB-9563-A8269F66EC51}" sibTransId="{E593CB47-5E5B-4612-BE56-04344EAEC206}"/>
    <dgm:cxn modelId="{A2626B15-587D-479B-AD99-587DE3C5D21C}" srcId="{29430F6C-339A-4077-A466-DDFFDCBB94C7}" destId="{AF8F62D9-2F13-450C-9D64-861A1884C88F}" srcOrd="0" destOrd="0" parTransId="{79FFD700-0D4C-4FB2-802E-D59DB2CBE117}" sibTransId="{65DFABE4-8A81-474A-BB3E-B0F91358A092}"/>
    <dgm:cxn modelId="{A16EA581-7E0B-4B24-913C-A2062617A4EF}" type="presOf" srcId="{E8A3304A-40C4-42F8-BB25-2335FEA9D37B}" destId="{2F3B6467-E8CA-4497-8D44-57E729941679}" srcOrd="0" destOrd="0" presId="urn:microsoft.com/office/officeart/2005/8/layout/radial1"/>
    <dgm:cxn modelId="{DC226508-45D4-46C3-9AD9-7F0A8CCDDAC1}" type="presOf" srcId="{79FFD700-0D4C-4FB2-802E-D59DB2CBE117}" destId="{53A4D067-D011-4EC9-BD45-E13735B395A6}" srcOrd="1" destOrd="0" presId="urn:microsoft.com/office/officeart/2005/8/layout/radial1"/>
    <dgm:cxn modelId="{2F8DDFF8-74C8-40CE-9176-5CDE43BF9B27}" type="presOf" srcId="{CD53EBCD-C819-474D-B02F-D8D82ACFDA2A}" destId="{9D026403-DF0A-4EF6-B35D-011EA0F46F0D}" srcOrd="0" destOrd="0" presId="urn:microsoft.com/office/officeart/2005/8/layout/radial1"/>
    <dgm:cxn modelId="{28B4DF51-FBBF-4F3F-B8A3-3C75B4FA4BD5}" type="presOf" srcId="{D43D5C1C-CF07-44DB-9096-D13DE4712187}" destId="{B243480A-7CA3-423C-99C8-911960494233}" srcOrd="1" destOrd="0" presId="urn:microsoft.com/office/officeart/2005/8/layout/radial1"/>
    <dgm:cxn modelId="{CA687A13-1EE2-427C-9460-85FF20D46B1B}" type="presOf" srcId="{BE159131-1F08-44FB-9563-A8269F66EC51}" destId="{2B960CE0-4A6B-40E6-AC80-AA46128A4F0E}" srcOrd="1" destOrd="0" presId="urn:microsoft.com/office/officeart/2005/8/layout/radial1"/>
    <dgm:cxn modelId="{71032361-ACCE-431C-9E9C-270EC9BC1C86}" type="presOf" srcId="{29430F6C-339A-4077-A466-DDFFDCBB94C7}" destId="{C5640540-57AD-4A34-BF5E-C17BDB8DB2A4}" srcOrd="0" destOrd="0" presId="urn:microsoft.com/office/officeart/2005/8/layout/radial1"/>
    <dgm:cxn modelId="{E3A48227-25D3-4CD1-B93D-F530968A4ABF}" srcId="{E8A3304A-40C4-42F8-BB25-2335FEA9D37B}" destId="{29430F6C-339A-4077-A466-DDFFDCBB94C7}" srcOrd="0" destOrd="0" parTransId="{4025E713-54A7-4F91-9225-C21AF8A4A6C3}" sibTransId="{7EDBDD86-FF5D-403B-AD33-4FC042C35FCA}"/>
    <dgm:cxn modelId="{54A75AB7-BFA8-414E-997D-EC94C3101F83}" type="presOf" srcId="{79FFD700-0D4C-4FB2-802E-D59DB2CBE117}" destId="{B93CE093-DA2A-4798-BAF2-0FFAE0B73C25}" srcOrd="0" destOrd="0" presId="urn:microsoft.com/office/officeart/2005/8/layout/radial1"/>
    <dgm:cxn modelId="{D68BC8C1-EAC8-4160-B4F7-7EBECF686598}" type="presParOf" srcId="{2F3B6467-E8CA-4497-8D44-57E729941679}" destId="{C5640540-57AD-4A34-BF5E-C17BDB8DB2A4}" srcOrd="0" destOrd="0" presId="urn:microsoft.com/office/officeart/2005/8/layout/radial1"/>
    <dgm:cxn modelId="{CF532DFC-EE52-4376-A4D5-CE403A39415F}" type="presParOf" srcId="{2F3B6467-E8CA-4497-8D44-57E729941679}" destId="{B93CE093-DA2A-4798-BAF2-0FFAE0B73C25}" srcOrd="1" destOrd="0" presId="urn:microsoft.com/office/officeart/2005/8/layout/radial1"/>
    <dgm:cxn modelId="{7625BF1F-8F2F-4594-8840-4D762ACF75C1}" type="presParOf" srcId="{B93CE093-DA2A-4798-BAF2-0FFAE0B73C25}" destId="{53A4D067-D011-4EC9-BD45-E13735B395A6}" srcOrd="0" destOrd="0" presId="urn:microsoft.com/office/officeart/2005/8/layout/radial1"/>
    <dgm:cxn modelId="{63EE9B04-13A7-49D5-9332-1E7EC9612372}" type="presParOf" srcId="{2F3B6467-E8CA-4497-8D44-57E729941679}" destId="{CA85F741-F6B7-4E2B-8B75-0CDB526602AE}" srcOrd="2" destOrd="0" presId="urn:microsoft.com/office/officeart/2005/8/layout/radial1"/>
    <dgm:cxn modelId="{5731CF20-B82F-45EE-828F-092BF59EDDAE}" type="presParOf" srcId="{2F3B6467-E8CA-4497-8D44-57E729941679}" destId="{5927BD6D-2F2E-4E26-A112-5F2651A5A89B}" srcOrd="3" destOrd="0" presId="urn:microsoft.com/office/officeart/2005/8/layout/radial1"/>
    <dgm:cxn modelId="{63026B13-8C6D-49C0-8EDC-046C4A03F0EF}" type="presParOf" srcId="{5927BD6D-2F2E-4E26-A112-5F2651A5A89B}" destId="{2B960CE0-4A6B-40E6-AC80-AA46128A4F0E}" srcOrd="0" destOrd="0" presId="urn:microsoft.com/office/officeart/2005/8/layout/radial1"/>
    <dgm:cxn modelId="{B5EDB7B5-8FFE-49E4-A25B-189F307A8EC4}" type="presParOf" srcId="{2F3B6467-E8CA-4497-8D44-57E729941679}" destId="{9D026403-DF0A-4EF6-B35D-011EA0F46F0D}" srcOrd="4" destOrd="0" presId="urn:microsoft.com/office/officeart/2005/8/layout/radial1"/>
    <dgm:cxn modelId="{BB0E96FF-8DA5-4915-A6BB-646F831EE88D}" type="presParOf" srcId="{2F3B6467-E8CA-4497-8D44-57E729941679}" destId="{C5EED771-639B-4210-8512-232BF55661BF}" srcOrd="5" destOrd="0" presId="urn:microsoft.com/office/officeart/2005/8/layout/radial1"/>
    <dgm:cxn modelId="{46DAB6A8-11B0-455A-AE22-E8752FB4E3B7}" type="presParOf" srcId="{C5EED771-639B-4210-8512-232BF55661BF}" destId="{B243480A-7CA3-423C-99C8-911960494233}" srcOrd="0" destOrd="0" presId="urn:microsoft.com/office/officeart/2005/8/layout/radial1"/>
    <dgm:cxn modelId="{1B549425-E974-413A-94D1-38A79000B70A}" type="presParOf" srcId="{2F3B6467-E8CA-4497-8D44-57E729941679}" destId="{FA52FB85-9D3F-4A67-8E44-18D700CB64FC}"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16A52F-0286-4D3F-8F8F-288747DA03DD}" type="doc">
      <dgm:prSet loTypeId="urn:microsoft.com/office/officeart/2005/8/layout/orgChart1" loCatId="hierarchy" qsTypeId="urn:microsoft.com/office/officeart/2005/8/quickstyle/3d4" qsCatId="3D" csTypeId="urn:microsoft.com/office/officeart/2005/8/colors/accent1_2" csCatId="accent1" phldr="1"/>
      <dgm:spPr/>
      <dgm:t>
        <a:bodyPr/>
        <a:lstStyle/>
        <a:p>
          <a:endParaRPr lang="en-US"/>
        </a:p>
      </dgm:t>
    </dgm:pt>
    <dgm:pt modelId="{49168D6B-B79A-4205-8272-8580F35B70D4}">
      <dgm:prSet phldrT="[Text]" custT="1"/>
      <dgm:spPr/>
      <dgm:t>
        <a:bodyPr/>
        <a:lstStyle/>
        <a:p>
          <a:pPr>
            <a:lnSpc>
              <a:spcPct val="100000"/>
            </a:lnSpc>
            <a:spcAft>
              <a:spcPts val="0"/>
            </a:spcAft>
          </a:pPr>
          <a:r>
            <a:rPr lang="en-US" sz="1600" b="0" dirty="0">
              <a:latin typeface="Lato Heavy" panose="020F0502020204030203" pitchFamily="34" charset="0"/>
              <a:ea typeface="Lato Heavy" panose="020F0502020204030203" pitchFamily="34" charset="0"/>
              <a:cs typeface="Lato Heavy" panose="020F0502020204030203" pitchFamily="34" charset="0"/>
            </a:rPr>
            <a:t>3 Basic Ways To</a:t>
          </a:r>
        </a:p>
        <a:p>
          <a:pPr>
            <a:lnSpc>
              <a:spcPct val="100000"/>
            </a:lnSpc>
            <a:spcAft>
              <a:spcPts val="0"/>
            </a:spcAft>
          </a:pPr>
          <a:r>
            <a:rPr lang="en-US" sz="1600" b="0" dirty="0">
              <a:latin typeface="Lato Heavy" panose="020F0502020204030203" pitchFamily="34" charset="0"/>
              <a:ea typeface="Lato Heavy" panose="020F0502020204030203" pitchFamily="34" charset="0"/>
              <a:cs typeface="Lato Heavy" panose="020F0502020204030203" pitchFamily="34" charset="0"/>
            </a:rPr>
            <a:t> </a:t>
          </a:r>
          <a:r>
            <a:rPr lang="en-US" sz="1600" b="0" dirty="0" smtClean="0">
              <a:latin typeface="Lato Heavy" panose="020F0502020204030203" pitchFamily="34" charset="0"/>
              <a:ea typeface="Lato Heavy" panose="020F0502020204030203" pitchFamily="34" charset="0"/>
              <a:cs typeface="Lato Heavy" panose="020F0502020204030203" pitchFamily="34" charset="0"/>
            </a:rPr>
            <a:t>Manage </a:t>
          </a:r>
          <a:r>
            <a:rPr lang="en-US" sz="1600" b="0" dirty="0">
              <a:latin typeface="Lato Heavy" panose="020F0502020204030203" pitchFamily="34" charset="0"/>
              <a:ea typeface="Lato Heavy" panose="020F0502020204030203" pitchFamily="34" charset="0"/>
              <a:cs typeface="Lato Heavy" panose="020F0502020204030203" pitchFamily="34" charset="0"/>
            </a:rPr>
            <a:t>Money In </a:t>
          </a:r>
        </a:p>
        <a:p>
          <a:pPr>
            <a:lnSpc>
              <a:spcPct val="100000"/>
            </a:lnSpc>
            <a:spcAft>
              <a:spcPts val="0"/>
            </a:spcAft>
          </a:pPr>
          <a:r>
            <a:rPr lang="en-US" sz="1600" b="0" dirty="0">
              <a:latin typeface="Lato Heavy" panose="020F0502020204030203" pitchFamily="34" charset="0"/>
              <a:ea typeface="Lato Heavy" panose="020F0502020204030203" pitchFamily="34" charset="0"/>
              <a:cs typeface="Lato Heavy" panose="020F0502020204030203" pitchFamily="34" charset="0"/>
            </a:rPr>
            <a:t>An Annuity</a:t>
          </a:r>
        </a:p>
      </dgm:t>
    </dgm:pt>
    <dgm:pt modelId="{ADA1E5CA-286A-4920-A295-69A1A5E10ED5}" type="parTrans" cxnId="{4823DD77-3943-4FA2-8AD6-5894B90F4370}">
      <dgm:prSet/>
      <dgm:spPr/>
      <dgm:t>
        <a:bodyPr/>
        <a:lstStyle/>
        <a:p>
          <a:endParaRPr lang="en-US"/>
        </a:p>
      </dgm:t>
    </dgm:pt>
    <dgm:pt modelId="{AB5F4C9D-921B-41DD-9AD4-67D4142B9647}" type="sibTrans" cxnId="{4823DD77-3943-4FA2-8AD6-5894B90F4370}">
      <dgm:prSet/>
      <dgm:spPr/>
      <dgm:t>
        <a:bodyPr/>
        <a:lstStyle/>
        <a:p>
          <a:endParaRPr lang="en-US"/>
        </a:p>
      </dgm:t>
    </dgm:pt>
    <dgm:pt modelId="{07930924-88D6-4724-BE9A-A8FFB2BF115E}">
      <dgm:prSet phldrT="[Text]" custT="1"/>
      <dgm:spPr/>
      <dgm:t>
        <a:bodyPr/>
        <a:lstStyle/>
        <a:p>
          <a:pPr>
            <a:lnSpc>
              <a:spcPct val="100000"/>
            </a:lnSpc>
            <a:spcAft>
              <a:spcPts val="0"/>
            </a:spcAft>
          </a:pPr>
          <a:r>
            <a:rPr lang="en-US" sz="1800" b="0" dirty="0">
              <a:latin typeface="Lato Heavy" panose="020F0502020204030203" pitchFamily="34" charset="0"/>
              <a:ea typeface="Lato Heavy" panose="020F0502020204030203" pitchFamily="34" charset="0"/>
              <a:cs typeface="Lato Heavy" panose="020F0502020204030203" pitchFamily="34" charset="0"/>
            </a:rPr>
            <a:t>Indexed Annuity</a:t>
          </a:r>
        </a:p>
      </dgm:t>
    </dgm:pt>
    <dgm:pt modelId="{523FFCA0-DFF0-4910-A17B-6B7098B69D6B}" type="parTrans" cxnId="{600C82B6-B8CC-4218-8DD6-190F045C43B8}">
      <dgm:prSet/>
      <dgm:spPr/>
      <dgm:t>
        <a:bodyPr/>
        <a:lstStyle/>
        <a:p>
          <a:endParaRPr lang="en-US"/>
        </a:p>
      </dgm:t>
    </dgm:pt>
    <dgm:pt modelId="{77992543-54A7-4357-805D-07AE24679BE0}" type="sibTrans" cxnId="{600C82B6-B8CC-4218-8DD6-190F045C43B8}">
      <dgm:prSet/>
      <dgm:spPr/>
      <dgm:t>
        <a:bodyPr/>
        <a:lstStyle/>
        <a:p>
          <a:endParaRPr lang="en-US"/>
        </a:p>
      </dgm:t>
    </dgm:pt>
    <dgm:pt modelId="{998FDBD0-A3E0-48AE-9277-AF02DCBC2B7F}">
      <dgm:prSet phldrT="[Text]" custT="1"/>
      <dgm:spPr/>
      <dgm:t>
        <a:bodyPr/>
        <a:lstStyle/>
        <a:p>
          <a:pPr>
            <a:lnSpc>
              <a:spcPct val="100000"/>
            </a:lnSpc>
            <a:spcAft>
              <a:spcPts val="0"/>
            </a:spcAft>
          </a:pPr>
          <a:r>
            <a:rPr lang="en-US" sz="1800" b="0" dirty="0">
              <a:latin typeface="Lato Heavy" panose="020F0502020204030203" pitchFamily="34" charset="0"/>
              <a:ea typeface="Lato Heavy" panose="020F0502020204030203" pitchFamily="34" charset="0"/>
              <a:cs typeface="Lato Heavy" panose="020F0502020204030203" pitchFamily="34" charset="0"/>
            </a:rPr>
            <a:t>Fixed Annuity</a:t>
          </a:r>
        </a:p>
      </dgm:t>
    </dgm:pt>
    <dgm:pt modelId="{0A6F2FF4-A5EB-4DAD-A349-C0DB1C1829DE}" type="parTrans" cxnId="{53964971-5265-4A95-9F0E-A81B9C29D209}">
      <dgm:prSet/>
      <dgm:spPr/>
      <dgm:t>
        <a:bodyPr/>
        <a:lstStyle/>
        <a:p>
          <a:endParaRPr lang="en-US"/>
        </a:p>
      </dgm:t>
    </dgm:pt>
    <dgm:pt modelId="{8887A294-DE0C-489A-B545-5989EEC37C88}" type="sibTrans" cxnId="{53964971-5265-4A95-9F0E-A81B9C29D209}">
      <dgm:prSet/>
      <dgm:spPr/>
      <dgm:t>
        <a:bodyPr/>
        <a:lstStyle/>
        <a:p>
          <a:endParaRPr lang="en-US"/>
        </a:p>
      </dgm:t>
    </dgm:pt>
    <dgm:pt modelId="{5B2FDEA2-E119-4F82-8842-A37B622BB6B6}">
      <dgm:prSet phldrT="[Text]" custT="1"/>
      <dgm:spPr/>
      <dgm:t>
        <a:bodyPr/>
        <a:lstStyle/>
        <a:p>
          <a:pPr>
            <a:lnSpc>
              <a:spcPct val="100000"/>
            </a:lnSpc>
            <a:spcAft>
              <a:spcPts val="0"/>
            </a:spcAft>
          </a:pPr>
          <a:r>
            <a:rPr lang="en-US" sz="1800" b="0" dirty="0">
              <a:latin typeface="Lato Heavy" panose="020F0502020204030203" pitchFamily="34" charset="0"/>
              <a:ea typeface="Lato Heavy" panose="020F0502020204030203" pitchFamily="34" charset="0"/>
              <a:cs typeface="Lato Heavy" panose="020F0502020204030203" pitchFamily="34" charset="0"/>
            </a:rPr>
            <a:t>Variable Annuity</a:t>
          </a:r>
        </a:p>
      </dgm:t>
    </dgm:pt>
    <dgm:pt modelId="{B7030D79-8ABD-45DF-B69A-51F9355B5E89}" type="parTrans" cxnId="{C2E9A10F-90B3-4B80-81BB-E587F5AC927E}">
      <dgm:prSet/>
      <dgm:spPr/>
      <dgm:t>
        <a:bodyPr/>
        <a:lstStyle/>
        <a:p>
          <a:endParaRPr lang="en-US"/>
        </a:p>
      </dgm:t>
    </dgm:pt>
    <dgm:pt modelId="{93451CD7-705E-47BE-8DFA-5782A02DB5EE}" type="sibTrans" cxnId="{C2E9A10F-90B3-4B80-81BB-E587F5AC927E}">
      <dgm:prSet/>
      <dgm:spPr/>
      <dgm:t>
        <a:bodyPr/>
        <a:lstStyle/>
        <a:p>
          <a:endParaRPr lang="en-US"/>
        </a:p>
      </dgm:t>
    </dgm:pt>
    <dgm:pt modelId="{3184C0F6-7D47-4C7D-A0A5-A1D62DEC794B}" type="pres">
      <dgm:prSet presAssocID="{6C16A52F-0286-4D3F-8F8F-288747DA03DD}" presName="hierChild1" presStyleCnt="0">
        <dgm:presLayoutVars>
          <dgm:orgChart val="1"/>
          <dgm:chPref val="1"/>
          <dgm:dir/>
          <dgm:animOne val="branch"/>
          <dgm:animLvl val="lvl"/>
          <dgm:resizeHandles/>
        </dgm:presLayoutVars>
      </dgm:prSet>
      <dgm:spPr/>
      <dgm:t>
        <a:bodyPr/>
        <a:lstStyle/>
        <a:p>
          <a:endParaRPr lang="en-US"/>
        </a:p>
      </dgm:t>
    </dgm:pt>
    <dgm:pt modelId="{B2F8FB1E-2B82-4CBD-8EE2-71086D72BD79}" type="pres">
      <dgm:prSet presAssocID="{49168D6B-B79A-4205-8272-8580F35B70D4}" presName="hierRoot1" presStyleCnt="0">
        <dgm:presLayoutVars>
          <dgm:hierBranch val="init"/>
        </dgm:presLayoutVars>
      </dgm:prSet>
      <dgm:spPr/>
    </dgm:pt>
    <dgm:pt modelId="{276C4B34-00C2-4EBA-818F-E5A2BE52B3D1}" type="pres">
      <dgm:prSet presAssocID="{49168D6B-B79A-4205-8272-8580F35B70D4}" presName="rootComposite1" presStyleCnt="0"/>
      <dgm:spPr/>
    </dgm:pt>
    <dgm:pt modelId="{04526E17-40BD-4B06-B249-6DBFF47694EE}" type="pres">
      <dgm:prSet presAssocID="{49168D6B-B79A-4205-8272-8580F35B70D4}" presName="rootText1" presStyleLbl="node0" presStyleIdx="0" presStyleCnt="1" custScaleX="136946" custScaleY="127959">
        <dgm:presLayoutVars>
          <dgm:chPref val="3"/>
        </dgm:presLayoutVars>
      </dgm:prSet>
      <dgm:spPr/>
      <dgm:t>
        <a:bodyPr/>
        <a:lstStyle/>
        <a:p>
          <a:endParaRPr lang="en-US"/>
        </a:p>
      </dgm:t>
    </dgm:pt>
    <dgm:pt modelId="{85581E3D-9FB6-4440-BC59-937FB8267B84}" type="pres">
      <dgm:prSet presAssocID="{49168D6B-B79A-4205-8272-8580F35B70D4}" presName="rootConnector1" presStyleLbl="node1" presStyleIdx="0" presStyleCnt="0"/>
      <dgm:spPr/>
      <dgm:t>
        <a:bodyPr/>
        <a:lstStyle/>
        <a:p>
          <a:endParaRPr lang="en-US"/>
        </a:p>
      </dgm:t>
    </dgm:pt>
    <dgm:pt modelId="{39B34899-8C96-45A7-8B8C-ADA233B8F7EF}" type="pres">
      <dgm:prSet presAssocID="{49168D6B-B79A-4205-8272-8580F35B70D4}" presName="hierChild2" presStyleCnt="0"/>
      <dgm:spPr/>
    </dgm:pt>
    <dgm:pt modelId="{A3A6D2AF-662B-4A9B-B915-2F32F31FA4E4}" type="pres">
      <dgm:prSet presAssocID="{0A6F2FF4-A5EB-4DAD-A349-C0DB1C1829DE}" presName="Name37" presStyleLbl="parChTrans1D2" presStyleIdx="0" presStyleCnt="3"/>
      <dgm:spPr/>
      <dgm:t>
        <a:bodyPr/>
        <a:lstStyle/>
        <a:p>
          <a:endParaRPr lang="en-US"/>
        </a:p>
      </dgm:t>
    </dgm:pt>
    <dgm:pt modelId="{CFC8F4AA-86DE-4DD3-AFDF-9A79A44AA085}" type="pres">
      <dgm:prSet presAssocID="{998FDBD0-A3E0-48AE-9277-AF02DCBC2B7F}" presName="hierRoot2" presStyleCnt="0">
        <dgm:presLayoutVars>
          <dgm:hierBranch val="init"/>
        </dgm:presLayoutVars>
      </dgm:prSet>
      <dgm:spPr/>
    </dgm:pt>
    <dgm:pt modelId="{3FABC568-A04D-40AB-9F88-03E35E8B7AA6}" type="pres">
      <dgm:prSet presAssocID="{998FDBD0-A3E0-48AE-9277-AF02DCBC2B7F}" presName="rootComposite" presStyleCnt="0"/>
      <dgm:spPr/>
    </dgm:pt>
    <dgm:pt modelId="{782639C1-45E4-42E6-A017-98A4B94AA4F5}" type="pres">
      <dgm:prSet presAssocID="{998FDBD0-A3E0-48AE-9277-AF02DCBC2B7F}" presName="rootText" presStyleLbl="node2" presStyleIdx="0" presStyleCnt="3">
        <dgm:presLayoutVars>
          <dgm:chPref val="3"/>
        </dgm:presLayoutVars>
      </dgm:prSet>
      <dgm:spPr/>
      <dgm:t>
        <a:bodyPr/>
        <a:lstStyle/>
        <a:p>
          <a:endParaRPr lang="en-US"/>
        </a:p>
      </dgm:t>
    </dgm:pt>
    <dgm:pt modelId="{C549C552-37E3-4617-8505-275C0DB7061D}" type="pres">
      <dgm:prSet presAssocID="{998FDBD0-A3E0-48AE-9277-AF02DCBC2B7F}" presName="rootConnector" presStyleLbl="node2" presStyleIdx="0" presStyleCnt="3"/>
      <dgm:spPr/>
      <dgm:t>
        <a:bodyPr/>
        <a:lstStyle/>
        <a:p>
          <a:endParaRPr lang="en-US"/>
        </a:p>
      </dgm:t>
    </dgm:pt>
    <dgm:pt modelId="{999983DD-DCCE-4CB9-9841-3D365CAEDA63}" type="pres">
      <dgm:prSet presAssocID="{998FDBD0-A3E0-48AE-9277-AF02DCBC2B7F}" presName="hierChild4" presStyleCnt="0"/>
      <dgm:spPr/>
    </dgm:pt>
    <dgm:pt modelId="{AA73AD8A-5666-47E7-96F2-0519AE30DE3B}" type="pres">
      <dgm:prSet presAssocID="{998FDBD0-A3E0-48AE-9277-AF02DCBC2B7F}" presName="hierChild5" presStyleCnt="0"/>
      <dgm:spPr/>
    </dgm:pt>
    <dgm:pt modelId="{FB6F5667-7F62-48EB-9147-5243E02E7E13}" type="pres">
      <dgm:prSet presAssocID="{523FFCA0-DFF0-4910-A17B-6B7098B69D6B}" presName="Name37" presStyleLbl="parChTrans1D2" presStyleIdx="1" presStyleCnt="3"/>
      <dgm:spPr/>
      <dgm:t>
        <a:bodyPr/>
        <a:lstStyle/>
        <a:p>
          <a:endParaRPr lang="en-US"/>
        </a:p>
      </dgm:t>
    </dgm:pt>
    <dgm:pt modelId="{3C2D5F38-9BFF-436E-A644-5C07ECA4E09D}" type="pres">
      <dgm:prSet presAssocID="{07930924-88D6-4724-BE9A-A8FFB2BF115E}" presName="hierRoot2" presStyleCnt="0">
        <dgm:presLayoutVars>
          <dgm:hierBranch val="init"/>
        </dgm:presLayoutVars>
      </dgm:prSet>
      <dgm:spPr/>
    </dgm:pt>
    <dgm:pt modelId="{04F6D98A-C37E-4BFC-9DD5-3B374EDB0AF5}" type="pres">
      <dgm:prSet presAssocID="{07930924-88D6-4724-BE9A-A8FFB2BF115E}" presName="rootComposite" presStyleCnt="0"/>
      <dgm:spPr/>
    </dgm:pt>
    <dgm:pt modelId="{A08B9D02-71B2-49B5-917C-4F5B7A8838C4}" type="pres">
      <dgm:prSet presAssocID="{07930924-88D6-4724-BE9A-A8FFB2BF115E}" presName="rootText" presStyleLbl="node2" presStyleIdx="1" presStyleCnt="3" custScaleX="101355" custScaleY="102811">
        <dgm:presLayoutVars>
          <dgm:chPref val="3"/>
        </dgm:presLayoutVars>
      </dgm:prSet>
      <dgm:spPr/>
      <dgm:t>
        <a:bodyPr/>
        <a:lstStyle/>
        <a:p>
          <a:endParaRPr lang="en-US"/>
        </a:p>
      </dgm:t>
    </dgm:pt>
    <dgm:pt modelId="{79F515E0-8569-4B38-9C64-789BE16F25A1}" type="pres">
      <dgm:prSet presAssocID="{07930924-88D6-4724-BE9A-A8FFB2BF115E}" presName="rootConnector" presStyleLbl="node2" presStyleIdx="1" presStyleCnt="3"/>
      <dgm:spPr/>
      <dgm:t>
        <a:bodyPr/>
        <a:lstStyle/>
        <a:p>
          <a:endParaRPr lang="en-US"/>
        </a:p>
      </dgm:t>
    </dgm:pt>
    <dgm:pt modelId="{C4C985FA-38F7-4E59-A74C-39764DCB64BC}" type="pres">
      <dgm:prSet presAssocID="{07930924-88D6-4724-BE9A-A8FFB2BF115E}" presName="hierChild4" presStyleCnt="0"/>
      <dgm:spPr/>
    </dgm:pt>
    <dgm:pt modelId="{3C7EA257-B3E0-4650-B217-624711528442}" type="pres">
      <dgm:prSet presAssocID="{07930924-88D6-4724-BE9A-A8FFB2BF115E}" presName="hierChild5" presStyleCnt="0"/>
      <dgm:spPr/>
    </dgm:pt>
    <dgm:pt modelId="{7105E33E-44D2-49C1-A411-9F2BB5C4F668}" type="pres">
      <dgm:prSet presAssocID="{B7030D79-8ABD-45DF-B69A-51F9355B5E89}" presName="Name37" presStyleLbl="parChTrans1D2" presStyleIdx="2" presStyleCnt="3"/>
      <dgm:spPr/>
      <dgm:t>
        <a:bodyPr/>
        <a:lstStyle/>
        <a:p>
          <a:endParaRPr lang="en-US"/>
        </a:p>
      </dgm:t>
    </dgm:pt>
    <dgm:pt modelId="{0A9D6FFC-C8DD-435A-BCF8-9E0BCF28E1EB}" type="pres">
      <dgm:prSet presAssocID="{5B2FDEA2-E119-4F82-8842-A37B622BB6B6}" presName="hierRoot2" presStyleCnt="0">
        <dgm:presLayoutVars>
          <dgm:hierBranch val="init"/>
        </dgm:presLayoutVars>
      </dgm:prSet>
      <dgm:spPr/>
    </dgm:pt>
    <dgm:pt modelId="{1AFFD808-04AE-431F-9493-28B5B6F1349B}" type="pres">
      <dgm:prSet presAssocID="{5B2FDEA2-E119-4F82-8842-A37B622BB6B6}" presName="rootComposite" presStyleCnt="0"/>
      <dgm:spPr/>
    </dgm:pt>
    <dgm:pt modelId="{0653A3C0-1737-4874-BB85-96FC67D7844A}" type="pres">
      <dgm:prSet presAssocID="{5B2FDEA2-E119-4F82-8842-A37B622BB6B6}" presName="rootText" presStyleLbl="node2" presStyleIdx="2" presStyleCnt="3">
        <dgm:presLayoutVars>
          <dgm:chPref val="3"/>
        </dgm:presLayoutVars>
      </dgm:prSet>
      <dgm:spPr/>
      <dgm:t>
        <a:bodyPr/>
        <a:lstStyle/>
        <a:p>
          <a:endParaRPr lang="en-US"/>
        </a:p>
      </dgm:t>
    </dgm:pt>
    <dgm:pt modelId="{E3CDD4BA-2386-4696-BF91-FED0A7B35D74}" type="pres">
      <dgm:prSet presAssocID="{5B2FDEA2-E119-4F82-8842-A37B622BB6B6}" presName="rootConnector" presStyleLbl="node2" presStyleIdx="2" presStyleCnt="3"/>
      <dgm:spPr/>
      <dgm:t>
        <a:bodyPr/>
        <a:lstStyle/>
        <a:p>
          <a:endParaRPr lang="en-US"/>
        </a:p>
      </dgm:t>
    </dgm:pt>
    <dgm:pt modelId="{9219202E-CC0A-4500-8D4E-84FFF57F64F7}" type="pres">
      <dgm:prSet presAssocID="{5B2FDEA2-E119-4F82-8842-A37B622BB6B6}" presName="hierChild4" presStyleCnt="0"/>
      <dgm:spPr/>
    </dgm:pt>
    <dgm:pt modelId="{954A5D31-043B-45D5-8BA2-2E8D6B2E06B8}" type="pres">
      <dgm:prSet presAssocID="{5B2FDEA2-E119-4F82-8842-A37B622BB6B6}" presName="hierChild5" presStyleCnt="0"/>
      <dgm:spPr/>
    </dgm:pt>
    <dgm:pt modelId="{57885832-E706-41B1-9D76-85A7ED0D1A94}" type="pres">
      <dgm:prSet presAssocID="{49168D6B-B79A-4205-8272-8580F35B70D4}" presName="hierChild3" presStyleCnt="0"/>
      <dgm:spPr/>
    </dgm:pt>
  </dgm:ptLst>
  <dgm:cxnLst>
    <dgm:cxn modelId="{57B80AF3-1CBC-4CA1-A60E-1660A134780C}" type="presOf" srcId="{07930924-88D6-4724-BE9A-A8FFB2BF115E}" destId="{79F515E0-8569-4B38-9C64-789BE16F25A1}" srcOrd="1" destOrd="0" presId="urn:microsoft.com/office/officeart/2005/8/layout/orgChart1"/>
    <dgm:cxn modelId="{4CDA1CBD-FB8B-4DB4-BEDF-C3EC8404576B}" type="presOf" srcId="{998FDBD0-A3E0-48AE-9277-AF02DCBC2B7F}" destId="{782639C1-45E4-42E6-A017-98A4B94AA4F5}" srcOrd="0" destOrd="0" presId="urn:microsoft.com/office/officeart/2005/8/layout/orgChart1"/>
    <dgm:cxn modelId="{E8CBF656-27D1-4604-8C32-10C54D8A0F50}" type="presOf" srcId="{0A6F2FF4-A5EB-4DAD-A349-C0DB1C1829DE}" destId="{A3A6D2AF-662B-4A9B-B915-2F32F31FA4E4}" srcOrd="0" destOrd="0" presId="urn:microsoft.com/office/officeart/2005/8/layout/orgChart1"/>
    <dgm:cxn modelId="{470B02F0-9C9E-44CC-8855-A0E84ABF496F}" type="presOf" srcId="{998FDBD0-A3E0-48AE-9277-AF02DCBC2B7F}" destId="{C549C552-37E3-4617-8505-275C0DB7061D}" srcOrd="1" destOrd="0" presId="urn:microsoft.com/office/officeart/2005/8/layout/orgChart1"/>
    <dgm:cxn modelId="{61C164AF-C41D-4E61-ABB8-5680BB6F5453}" type="presOf" srcId="{523FFCA0-DFF0-4910-A17B-6B7098B69D6B}" destId="{FB6F5667-7F62-48EB-9147-5243E02E7E13}" srcOrd="0" destOrd="0" presId="urn:microsoft.com/office/officeart/2005/8/layout/orgChart1"/>
    <dgm:cxn modelId="{4823DD77-3943-4FA2-8AD6-5894B90F4370}" srcId="{6C16A52F-0286-4D3F-8F8F-288747DA03DD}" destId="{49168D6B-B79A-4205-8272-8580F35B70D4}" srcOrd="0" destOrd="0" parTransId="{ADA1E5CA-286A-4920-A295-69A1A5E10ED5}" sibTransId="{AB5F4C9D-921B-41DD-9AD4-67D4142B9647}"/>
    <dgm:cxn modelId="{C2E9A10F-90B3-4B80-81BB-E587F5AC927E}" srcId="{49168D6B-B79A-4205-8272-8580F35B70D4}" destId="{5B2FDEA2-E119-4F82-8842-A37B622BB6B6}" srcOrd="2" destOrd="0" parTransId="{B7030D79-8ABD-45DF-B69A-51F9355B5E89}" sibTransId="{93451CD7-705E-47BE-8DFA-5782A02DB5EE}"/>
    <dgm:cxn modelId="{600C82B6-B8CC-4218-8DD6-190F045C43B8}" srcId="{49168D6B-B79A-4205-8272-8580F35B70D4}" destId="{07930924-88D6-4724-BE9A-A8FFB2BF115E}" srcOrd="1" destOrd="0" parTransId="{523FFCA0-DFF0-4910-A17B-6B7098B69D6B}" sibTransId="{77992543-54A7-4357-805D-07AE24679BE0}"/>
    <dgm:cxn modelId="{048CBB2B-253E-41D0-8B80-9D35CECCF5E6}" type="presOf" srcId="{5B2FDEA2-E119-4F82-8842-A37B622BB6B6}" destId="{0653A3C0-1737-4874-BB85-96FC67D7844A}" srcOrd="0" destOrd="0" presId="urn:microsoft.com/office/officeart/2005/8/layout/orgChart1"/>
    <dgm:cxn modelId="{762D0D03-966A-45F0-A790-23E90C4E70CB}" type="presOf" srcId="{49168D6B-B79A-4205-8272-8580F35B70D4}" destId="{85581E3D-9FB6-4440-BC59-937FB8267B84}" srcOrd="1" destOrd="0" presId="urn:microsoft.com/office/officeart/2005/8/layout/orgChart1"/>
    <dgm:cxn modelId="{02A14D9F-6AC3-4969-A42C-B4B25278C38F}" type="presOf" srcId="{6C16A52F-0286-4D3F-8F8F-288747DA03DD}" destId="{3184C0F6-7D47-4C7D-A0A5-A1D62DEC794B}" srcOrd="0" destOrd="0" presId="urn:microsoft.com/office/officeart/2005/8/layout/orgChart1"/>
    <dgm:cxn modelId="{53964971-5265-4A95-9F0E-A81B9C29D209}" srcId="{49168D6B-B79A-4205-8272-8580F35B70D4}" destId="{998FDBD0-A3E0-48AE-9277-AF02DCBC2B7F}" srcOrd="0" destOrd="0" parTransId="{0A6F2FF4-A5EB-4DAD-A349-C0DB1C1829DE}" sibTransId="{8887A294-DE0C-489A-B545-5989EEC37C88}"/>
    <dgm:cxn modelId="{130AAA11-8C23-45B6-9FB9-7B51A93AFBEB}" type="presOf" srcId="{B7030D79-8ABD-45DF-B69A-51F9355B5E89}" destId="{7105E33E-44D2-49C1-A411-9F2BB5C4F668}" srcOrd="0" destOrd="0" presId="urn:microsoft.com/office/officeart/2005/8/layout/orgChart1"/>
    <dgm:cxn modelId="{09219D23-8A49-4F1A-A329-58AD9C8384B0}" type="presOf" srcId="{5B2FDEA2-E119-4F82-8842-A37B622BB6B6}" destId="{E3CDD4BA-2386-4696-BF91-FED0A7B35D74}" srcOrd="1" destOrd="0" presId="urn:microsoft.com/office/officeart/2005/8/layout/orgChart1"/>
    <dgm:cxn modelId="{7069E9D1-5DCD-4CE8-8B35-AF7F14A23ED0}" type="presOf" srcId="{49168D6B-B79A-4205-8272-8580F35B70D4}" destId="{04526E17-40BD-4B06-B249-6DBFF47694EE}" srcOrd="0" destOrd="0" presId="urn:microsoft.com/office/officeart/2005/8/layout/orgChart1"/>
    <dgm:cxn modelId="{9A457297-F522-4DE3-B6E5-A0E28113B60C}" type="presOf" srcId="{07930924-88D6-4724-BE9A-A8FFB2BF115E}" destId="{A08B9D02-71B2-49B5-917C-4F5B7A8838C4}" srcOrd="0" destOrd="0" presId="urn:microsoft.com/office/officeart/2005/8/layout/orgChart1"/>
    <dgm:cxn modelId="{5152B8DE-E2B3-403B-AD0B-B7E500F3C98D}" type="presParOf" srcId="{3184C0F6-7D47-4C7D-A0A5-A1D62DEC794B}" destId="{B2F8FB1E-2B82-4CBD-8EE2-71086D72BD79}" srcOrd="0" destOrd="0" presId="urn:microsoft.com/office/officeart/2005/8/layout/orgChart1"/>
    <dgm:cxn modelId="{CEFA9ECD-A37E-4315-8274-AFC9E975601F}" type="presParOf" srcId="{B2F8FB1E-2B82-4CBD-8EE2-71086D72BD79}" destId="{276C4B34-00C2-4EBA-818F-E5A2BE52B3D1}" srcOrd="0" destOrd="0" presId="urn:microsoft.com/office/officeart/2005/8/layout/orgChart1"/>
    <dgm:cxn modelId="{D80001F0-5579-4429-9121-50B8F4B135F3}" type="presParOf" srcId="{276C4B34-00C2-4EBA-818F-E5A2BE52B3D1}" destId="{04526E17-40BD-4B06-B249-6DBFF47694EE}" srcOrd="0" destOrd="0" presId="urn:microsoft.com/office/officeart/2005/8/layout/orgChart1"/>
    <dgm:cxn modelId="{7D6A29AB-763E-4FC7-BC85-334B2A3AD8A6}" type="presParOf" srcId="{276C4B34-00C2-4EBA-818F-E5A2BE52B3D1}" destId="{85581E3D-9FB6-4440-BC59-937FB8267B84}" srcOrd="1" destOrd="0" presId="urn:microsoft.com/office/officeart/2005/8/layout/orgChart1"/>
    <dgm:cxn modelId="{B2B1C16F-4357-48E2-B669-4DBDF5154E0A}" type="presParOf" srcId="{B2F8FB1E-2B82-4CBD-8EE2-71086D72BD79}" destId="{39B34899-8C96-45A7-8B8C-ADA233B8F7EF}" srcOrd="1" destOrd="0" presId="urn:microsoft.com/office/officeart/2005/8/layout/orgChart1"/>
    <dgm:cxn modelId="{CD720761-B070-4A93-910F-6E9C9DBE3C0C}" type="presParOf" srcId="{39B34899-8C96-45A7-8B8C-ADA233B8F7EF}" destId="{A3A6D2AF-662B-4A9B-B915-2F32F31FA4E4}" srcOrd="0" destOrd="0" presId="urn:microsoft.com/office/officeart/2005/8/layout/orgChart1"/>
    <dgm:cxn modelId="{154C5488-1246-4BE7-82FF-E771534F4C79}" type="presParOf" srcId="{39B34899-8C96-45A7-8B8C-ADA233B8F7EF}" destId="{CFC8F4AA-86DE-4DD3-AFDF-9A79A44AA085}" srcOrd="1" destOrd="0" presId="urn:microsoft.com/office/officeart/2005/8/layout/orgChart1"/>
    <dgm:cxn modelId="{7E2ADD49-4424-4793-ADB9-5123B9D1F978}" type="presParOf" srcId="{CFC8F4AA-86DE-4DD3-AFDF-9A79A44AA085}" destId="{3FABC568-A04D-40AB-9F88-03E35E8B7AA6}" srcOrd="0" destOrd="0" presId="urn:microsoft.com/office/officeart/2005/8/layout/orgChart1"/>
    <dgm:cxn modelId="{1EE69B59-EE17-4616-8E2C-ED8F43E7819F}" type="presParOf" srcId="{3FABC568-A04D-40AB-9F88-03E35E8B7AA6}" destId="{782639C1-45E4-42E6-A017-98A4B94AA4F5}" srcOrd="0" destOrd="0" presId="urn:microsoft.com/office/officeart/2005/8/layout/orgChart1"/>
    <dgm:cxn modelId="{274CA1ED-25EF-48CB-B1E3-EAB690166AA5}" type="presParOf" srcId="{3FABC568-A04D-40AB-9F88-03E35E8B7AA6}" destId="{C549C552-37E3-4617-8505-275C0DB7061D}" srcOrd="1" destOrd="0" presId="urn:microsoft.com/office/officeart/2005/8/layout/orgChart1"/>
    <dgm:cxn modelId="{C8A76139-5ED7-49C5-913A-020FFCB46E02}" type="presParOf" srcId="{CFC8F4AA-86DE-4DD3-AFDF-9A79A44AA085}" destId="{999983DD-DCCE-4CB9-9841-3D365CAEDA63}" srcOrd="1" destOrd="0" presId="urn:microsoft.com/office/officeart/2005/8/layout/orgChart1"/>
    <dgm:cxn modelId="{300F8178-6214-4720-BCDC-540679F4CD6F}" type="presParOf" srcId="{CFC8F4AA-86DE-4DD3-AFDF-9A79A44AA085}" destId="{AA73AD8A-5666-47E7-96F2-0519AE30DE3B}" srcOrd="2" destOrd="0" presId="urn:microsoft.com/office/officeart/2005/8/layout/orgChart1"/>
    <dgm:cxn modelId="{86B612DC-E267-4D92-A968-18AF7C39FB0E}" type="presParOf" srcId="{39B34899-8C96-45A7-8B8C-ADA233B8F7EF}" destId="{FB6F5667-7F62-48EB-9147-5243E02E7E13}" srcOrd="2" destOrd="0" presId="urn:microsoft.com/office/officeart/2005/8/layout/orgChart1"/>
    <dgm:cxn modelId="{36A02D31-AD6D-4A35-B1F0-01414CC76497}" type="presParOf" srcId="{39B34899-8C96-45A7-8B8C-ADA233B8F7EF}" destId="{3C2D5F38-9BFF-436E-A644-5C07ECA4E09D}" srcOrd="3" destOrd="0" presId="urn:microsoft.com/office/officeart/2005/8/layout/orgChart1"/>
    <dgm:cxn modelId="{FB060B17-FC25-465F-AAA8-1C61F983BB8E}" type="presParOf" srcId="{3C2D5F38-9BFF-436E-A644-5C07ECA4E09D}" destId="{04F6D98A-C37E-4BFC-9DD5-3B374EDB0AF5}" srcOrd="0" destOrd="0" presId="urn:microsoft.com/office/officeart/2005/8/layout/orgChart1"/>
    <dgm:cxn modelId="{DDB896D3-1609-464F-89C4-FF554A6D3F1E}" type="presParOf" srcId="{04F6D98A-C37E-4BFC-9DD5-3B374EDB0AF5}" destId="{A08B9D02-71B2-49B5-917C-4F5B7A8838C4}" srcOrd="0" destOrd="0" presId="urn:microsoft.com/office/officeart/2005/8/layout/orgChart1"/>
    <dgm:cxn modelId="{0AFF716F-2542-480F-BC95-1A8076C2E9A7}" type="presParOf" srcId="{04F6D98A-C37E-4BFC-9DD5-3B374EDB0AF5}" destId="{79F515E0-8569-4B38-9C64-789BE16F25A1}" srcOrd="1" destOrd="0" presId="urn:microsoft.com/office/officeart/2005/8/layout/orgChart1"/>
    <dgm:cxn modelId="{A04338FB-9624-46DC-9EB8-C92452E20723}" type="presParOf" srcId="{3C2D5F38-9BFF-436E-A644-5C07ECA4E09D}" destId="{C4C985FA-38F7-4E59-A74C-39764DCB64BC}" srcOrd="1" destOrd="0" presId="urn:microsoft.com/office/officeart/2005/8/layout/orgChart1"/>
    <dgm:cxn modelId="{9AAE7FDA-59AE-4C0C-815D-8A2706BEECEA}" type="presParOf" srcId="{3C2D5F38-9BFF-436E-A644-5C07ECA4E09D}" destId="{3C7EA257-B3E0-4650-B217-624711528442}" srcOrd="2" destOrd="0" presId="urn:microsoft.com/office/officeart/2005/8/layout/orgChart1"/>
    <dgm:cxn modelId="{53F76E14-A47A-4934-8BB4-51B01593F2B3}" type="presParOf" srcId="{39B34899-8C96-45A7-8B8C-ADA233B8F7EF}" destId="{7105E33E-44D2-49C1-A411-9F2BB5C4F668}" srcOrd="4" destOrd="0" presId="urn:microsoft.com/office/officeart/2005/8/layout/orgChart1"/>
    <dgm:cxn modelId="{807C4888-D3BE-4B40-9DF5-19F96B068E96}" type="presParOf" srcId="{39B34899-8C96-45A7-8B8C-ADA233B8F7EF}" destId="{0A9D6FFC-C8DD-435A-BCF8-9E0BCF28E1EB}" srcOrd="5" destOrd="0" presId="urn:microsoft.com/office/officeart/2005/8/layout/orgChart1"/>
    <dgm:cxn modelId="{0E9283B6-397D-4D63-BC1F-8BED637003AB}" type="presParOf" srcId="{0A9D6FFC-C8DD-435A-BCF8-9E0BCF28E1EB}" destId="{1AFFD808-04AE-431F-9493-28B5B6F1349B}" srcOrd="0" destOrd="0" presId="urn:microsoft.com/office/officeart/2005/8/layout/orgChart1"/>
    <dgm:cxn modelId="{DF2D110D-10E4-4278-A629-AD210AC1A599}" type="presParOf" srcId="{1AFFD808-04AE-431F-9493-28B5B6F1349B}" destId="{0653A3C0-1737-4874-BB85-96FC67D7844A}" srcOrd="0" destOrd="0" presId="urn:microsoft.com/office/officeart/2005/8/layout/orgChart1"/>
    <dgm:cxn modelId="{9533C810-B3FE-4A07-8ACD-BFC4365AF491}" type="presParOf" srcId="{1AFFD808-04AE-431F-9493-28B5B6F1349B}" destId="{E3CDD4BA-2386-4696-BF91-FED0A7B35D74}" srcOrd="1" destOrd="0" presId="urn:microsoft.com/office/officeart/2005/8/layout/orgChart1"/>
    <dgm:cxn modelId="{CC5C9238-1D61-49FF-A3A8-0C49A345409E}" type="presParOf" srcId="{0A9D6FFC-C8DD-435A-BCF8-9E0BCF28E1EB}" destId="{9219202E-CC0A-4500-8D4E-84FFF57F64F7}" srcOrd="1" destOrd="0" presId="urn:microsoft.com/office/officeart/2005/8/layout/orgChart1"/>
    <dgm:cxn modelId="{5A7E3CE5-CC30-46D4-BFAE-C1A37B05FA49}" type="presParOf" srcId="{0A9D6FFC-C8DD-435A-BCF8-9E0BCF28E1EB}" destId="{954A5D31-043B-45D5-8BA2-2E8D6B2E06B8}" srcOrd="2" destOrd="0" presId="urn:microsoft.com/office/officeart/2005/8/layout/orgChart1"/>
    <dgm:cxn modelId="{4405F7E8-D987-4AF4-A7E3-29E1AFC054C2}" type="presParOf" srcId="{B2F8FB1E-2B82-4CBD-8EE2-71086D72BD79}" destId="{57885832-E706-41B1-9D76-85A7ED0D1A9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640540-57AD-4A34-BF5E-C17BDB8DB2A4}">
      <dsp:nvSpPr>
        <dsp:cNvPr id="0" name=""/>
        <dsp:cNvSpPr/>
      </dsp:nvSpPr>
      <dsp:spPr>
        <a:xfrm>
          <a:off x="1027022" y="1070522"/>
          <a:ext cx="1199449" cy="1199430"/>
        </a:xfrm>
        <a:prstGeom prst="ellips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endParaRPr lang="en-US" sz="5400" kern="1200" dirty="0"/>
        </a:p>
      </dsp:txBody>
      <dsp:txXfrm>
        <a:off x="1202677" y="1246174"/>
        <a:ext cx="848139" cy="848126"/>
      </dsp:txXfrm>
    </dsp:sp>
    <dsp:sp modelId="{B93CE093-DA2A-4798-BAF2-0FFAE0B73C25}">
      <dsp:nvSpPr>
        <dsp:cNvPr id="0" name=""/>
        <dsp:cNvSpPr/>
      </dsp:nvSpPr>
      <dsp:spPr>
        <a:xfrm rot="16302780">
          <a:off x="1610479" y="1009936"/>
          <a:ext cx="70497" cy="51240"/>
        </a:xfrm>
        <a:custGeom>
          <a:avLst/>
          <a:gdLst/>
          <a:ahLst/>
          <a:cxnLst/>
          <a:rect l="0" t="0" r="0" b="0"/>
          <a:pathLst>
            <a:path>
              <a:moveTo>
                <a:pt x="0" y="25620"/>
              </a:moveTo>
              <a:lnTo>
                <a:pt x="70497" y="25620"/>
              </a:lnTo>
            </a:path>
          </a:pathLst>
        </a:custGeom>
        <a:noFill/>
        <a:ln w="9525"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643965" y="1033794"/>
        <a:ext cx="3524" cy="3524"/>
      </dsp:txXfrm>
    </dsp:sp>
    <dsp:sp modelId="{CA85F741-F6B7-4E2B-8B75-0CDB526602AE}">
      <dsp:nvSpPr>
        <dsp:cNvPr id="0" name=""/>
        <dsp:cNvSpPr/>
      </dsp:nvSpPr>
      <dsp:spPr>
        <a:xfrm>
          <a:off x="1197541" y="74365"/>
          <a:ext cx="926165" cy="926165"/>
        </a:xfrm>
        <a:prstGeom prst="ellipse">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endParaRPr lang="en-US" sz="4300" kern="1200" dirty="0"/>
        </a:p>
      </dsp:txBody>
      <dsp:txXfrm>
        <a:off x="1333175" y="209999"/>
        <a:ext cx="654897" cy="654897"/>
      </dsp:txXfrm>
    </dsp:sp>
    <dsp:sp modelId="{5927BD6D-2F2E-4E26-A112-5F2651A5A89B}">
      <dsp:nvSpPr>
        <dsp:cNvPr id="0" name=""/>
        <dsp:cNvSpPr/>
      </dsp:nvSpPr>
      <dsp:spPr>
        <a:xfrm rot="1800000">
          <a:off x="2136530" y="1980272"/>
          <a:ext cx="143175" cy="51240"/>
        </a:xfrm>
        <a:custGeom>
          <a:avLst/>
          <a:gdLst/>
          <a:ahLst/>
          <a:cxnLst/>
          <a:rect l="0" t="0" r="0" b="0"/>
          <a:pathLst>
            <a:path>
              <a:moveTo>
                <a:pt x="0" y="25620"/>
              </a:moveTo>
              <a:lnTo>
                <a:pt x="143175" y="25620"/>
              </a:lnTo>
            </a:path>
          </a:pathLst>
        </a:custGeom>
        <a:noFill/>
        <a:ln w="9525"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204539" y="2002313"/>
        <a:ext cx="7158" cy="7158"/>
      </dsp:txXfrm>
    </dsp:sp>
    <dsp:sp modelId="{9D026403-DF0A-4EF6-B35D-011EA0F46F0D}">
      <dsp:nvSpPr>
        <dsp:cNvPr id="0" name=""/>
        <dsp:cNvSpPr/>
      </dsp:nvSpPr>
      <dsp:spPr>
        <a:xfrm>
          <a:off x="2208073" y="1810145"/>
          <a:ext cx="926165" cy="926165"/>
        </a:xfrm>
        <a:prstGeom prst="ellipse">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endParaRPr lang="en-US" sz="4300" kern="1200" dirty="0"/>
        </a:p>
      </dsp:txBody>
      <dsp:txXfrm>
        <a:off x="2343707" y="1945779"/>
        <a:ext cx="654897" cy="654897"/>
      </dsp:txXfrm>
    </dsp:sp>
    <dsp:sp modelId="{C5EED771-639B-4210-8512-232BF55661BF}">
      <dsp:nvSpPr>
        <dsp:cNvPr id="0" name=""/>
        <dsp:cNvSpPr/>
      </dsp:nvSpPr>
      <dsp:spPr>
        <a:xfrm rot="9000000">
          <a:off x="973787" y="1980272"/>
          <a:ext cx="143175" cy="51240"/>
        </a:xfrm>
        <a:custGeom>
          <a:avLst/>
          <a:gdLst/>
          <a:ahLst/>
          <a:cxnLst/>
          <a:rect l="0" t="0" r="0" b="0"/>
          <a:pathLst>
            <a:path>
              <a:moveTo>
                <a:pt x="0" y="25620"/>
              </a:moveTo>
              <a:lnTo>
                <a:pt x="143175" y="25620"/>
              </a:lnTo>
            </a:path>
          </a:pathLst>
        </a:custGeom>
        <a:noFill/>
        <a:ln w="9525"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041796" y="2002313"/>
        <a:ext cx="7158" cy="7158"/>
      </dsp:txXfrm>
    </dsp:sp>
    <dsp:sp modelId="{FA52FB85-9D3F-4A67-8E44-18D700CB64FC}">
      <dsp:nvSpPr>
        <dsp:cNvPr id="0" name=""/>
        <dsp:cNvSpPr/>
      </dsp:nvSpPr>
      <dsp:spPr>
        <a:xfrm>
          <a:off x="119254" y="1810145"/>
          <a:ext cx="926165" cy="926165"/>
        </a:xfrm>
        <a:prstGeom prst="ellipse">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endParaRPr lang="en-US" sz="4300" kern="1200" dirty="0"/>
        </a:p>
      </dsp:txBody>
      <dsp:txXfrm>
        <a:off x="254888" y="1945779"/>
        <a:ext cx="654897" cy="6548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5E33E-44D2-49C1-A411-9F2BB5C4F668}">
      <dsp:nvSpPr>
        <dsp:cNvPr id="0" name=""/>
        <dsp:cNvSpPr/>
      </dsp:nvSpPr>
      <dsp:spPr>
        <a:xfrm>
          <a:off x="2886075" y="1916045"/>
          <a:ext cx="2044778" cy="352902"/>
        </a:xfrm>
        <a:custGeom>
          <a:avLst/>
          <a:gdLst/>
          <a:ahLst/>
          <a:cxnLst/>
          <a:rect l="0" t="0" r="0" b="0"/>
          <a:pathLst>
            <a:path>
              <a:moveTo>
                <a:pt x="0" y="0"/>
              </a:moveTo>
              <a:lnTo>
                <a:pt x="0" y="176451"/>
              </a:lnTo>
              <a:lnTo>
                <a:pt x="2044778" y="176451"/>
              </a:lnTo>
              <a:lnTo>
                <a:pt x="2044778" y="352902"/>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FB6F5667-7F62-48EB-9147-5243E02E7E13}">
      <dsp:nvSpPr>
        <dsp:cNvPr id="0" name=""/>
        <dsp:cNvSpPr/>
      </dsp:nvSpPr>
      <dsp:spPr>
        <a:xfrm>
          <a:off x="2840355" y="1916045"/>
          <a:ext cx="91440" cy="352902"/>
        </a:xfrm>
        <a:custGeom>
          <a:avLst/>
          <a:gdLst/>
          <a:ahLst/>
          <a:cxnLst/>
          <a:rect l="0" t="0" r="0" b="0"/>
          <a:pathLst>
            <a:path>
              <a:moveTo>
                <a:pt x="45720" y="0"/>
              </a:moveTo>
              <a:lnTo>
                <a:pt x="45720" y="352902"/>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3A6D2AF-662B-4A9B-B915-2F32F31FA4E4}">
      <dsp:nvSpPr>
        <dsp:cNvPr id="0" name=""/>
        <dsp:cNvSpPr/>
      </dsp:nvSpPr>
      <dsp:spPr>
        <a:xfrm>
          <a:off x="841296" y="1916045"/>
          <a:ext cx="2044778" cy="352902"/>
        </a:xfrm>
        <a:custGeom>
          <a:avLst/>
          <a:gdLst/>
          <a:ahLst/>
          <a:cxnLst/>
          <a:rect l="0" t="0" r="0" b="0"/>
          <a:pathLst>
            <a:path>
              <a:moveTo>
                <a:pt x="2044778" y="0"/>
              </a:moveTo>
              <a:lnTo>
                <a:pt x="2044778" y="176451"/>
              </a:lnTo>
              <a:lnTo>
                <a:pt x="0" y="176451"/>
              </a:lnTo>
              <a:lnTo>
                <a:pt x="0" y="352902"/>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4526E17-40BD-4B06-B249-6DBFF47694EE}">
      <dsp:nvSpPr>
        <dsp:cNvPr id="0" name=""/>
        <dsp:cNvSpPr/>
      </dsp:nvSpPr>
      <dsp:spPr>
        <a:xfrm>
          <a:off x="1735392" y="840876"/>
          <a:ext cx="2301364" cy="1075169"/>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100000"/>
            </a:lnSpc>
            <a:spcBef>
              <a:spcPct val="0"/>
            </a:spcBef>
            <a:spcAft>
              <a:spcPts val="0"/>
            </a:spcAft>
          </a:pPr>
          <a:r>
            <a:rPr lang="en-US" sz="1600" b="0" kern="1200" dirty="0">
              <a:latin typeface="Lato Heavy" panose="020F0502020204030203" pitchFamily="34" charset="0"/>
              <a:ea typeface="Lato Heavy" panose="020F0502020204030203" pitchFamily="34" charset="0"/>
              <a:cs typeface="Lato Heavy" panose="020F0502020204030203" pitchFamily="34" charset="0"/>
            </a:rPr>
            <a:t>3 Basic Ways To</a:t>
          </a:r>
        </a:p>
        <a:p>
          <a:pPr lvl="0" algn="ctr" defTabSz="711200">
            <a:lnSpc>
              <a:spcPct val="100000"/>
            </a:lnSpc>
            <a:spcBef>
              <a:spcPct val="0"/>
            </a:spcBef>
            <a:spcAft>
              <a:spcPts val="0"/>
            </a:spcAft>
          </a:pPr>
          <a:r>
            <a:rPr lang="en-US" sz="1600" b="0" kern="1200" dirty="0">
              <a:latin typeface="Lato Heavy" panose="020F0502020204030203" pitchFamily="34" charset="0"/>
              <a:ea typeface="Lato Heavy" panose="020F0502020204030203" pitchFamily="34" charset="0"/>
              <a:cs typeface="Lato Heavy" panose="020F0502020204030203" pitchFamily="34" charset="0"/>
            </a:rPr>
            <a:t> </a:t>
          </a:r>
          <a:r>
            <a:rPr lang="en-US" sz="1600" b="0" kern="1200" dirty="0" smtClean="0">
              <a:latin typeface="Lato Heavy" panose="020F0502020204030203" pitchFamily="34" charset="0"/>
              <a:ea typeface="Lato Heavy" panose="020F0502020204030203" pitchFamily="34" charset="0"/>
              <a:cs typeface="Lato Heavy" panose="020F0502020204030203" pitchFamily="34" charset="0"/>
            </a:rPr>
            <a:t>Manage </a:t>
          </a:r>
          <a:r>
            <a:rPr lang="en-US" sz="1600" b="0" kern="1200" dirty="0">
              <a:latin typeface="Lato Heavy" panose="020F0502020204030203" pitchFamily="34" charset="0"/>
              <a:ea typeface="Lato Heavy" panose="020F0502020204030203" pitchFamily="34" charset="0"/>
              <a:cs typeface="Lato Heavy" panose="020F0502020204030203" pitchFamily="34" charset="0"/>
            </a:rPr>
            <a:t>Money In </a:t>
          </a:r>
        </a:p>
        <a:p>
          <a:pPr lvl="0" algn="ctr" defTabSz="711200">
            <a:lnSpc>
              <a:spcPct val="100000"/>
            </a:lnSpc>
            <a:spcBef>
              <a:spcPct val="0"/>
            </a:spcBef>
            <a:spcAft>
              <a:spcPts val="0"/>
            </a:spcAft>
          </a:pPr>
          <a:r>
            <a:rPr lang="en-US" sz="1600" b="0" kern="1200" dirty="0">
              <a:latin typeface="Lato Heavy" panose="020F0502020204030203" pitchFamily="34" charset="0"/>
              <a:ea typeface="Lato Heavy" panose="020F0502020204030203" pitchFamily="34" charset="0"/>
              <a:cs typeface="Lato Heavy" panose="020F0502020204030203" pitchFamily="34" charset="0"/>
            </a:rPr>
            <a:t>An Annuity</a:t>
          </a:r>
        </a:p>
      </dsp:txBody>
      <dsp:txXfrm>
        <a:off x="1735392" y="840876"/>
        <a:ext cx="2301364" cy="1075169"/>
      </dsp:txXfrm>
    </dsp:sp>
    <dsp:sp modelId="{782639C1-45E4-42E6-A017-98A4B94AA4F5}">
      <dsp:nvSpPr>
        <dsp:cNvPr id="0" name=""/>
        <dsp:cNvSpPr/>
      </dsp:nvSpPr>
      <dsp:spPr>
        <a:xfrm>
          <a:off x="1051" y="2268948"/>
          <a:ext cx="1680490" cy="84024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ts val="0"/>
            </a:spcAft>
          </a:pPr>
          <a:r>
            <a:rPr lang="en-US" sz="1800" b="0" kern="1200" dirty="0">
              <a:latin typeface="Lato Heavy" panose="020F0502020204030203" pitchFamily="34" charset="0"/>
              <a:ea typeface="Lato Heavy" panose="020F0502020204030203" pitchFamily="34" charset="0"/>
              <a:cs typeface="Lato Heavy" panose="020F0502020204030203" pitchFamily="34" charset="0"/>
            </a:rPr>
            <a:t>Fixed Annuity</a:t>
          </a:r>
        </a:p>
      </dsp:txBody>
      <dsp:txXfrm>
        <a:off x="1051" y="2268948"/>
        <a:ext cx="1680490" cy="840245"/>
      </dsp:txXfrm>
    </dsp:sp>
    <dsp:sp modelId="{A08B9D02-71B2-49B5-917C-4F5B7A8838C4}">
      <dsp:nvSpPr>
        <dsp:cNvPr id="0" name=""/>
        <dsp:cNvSpPr/>
      </dsp:nvSpPr>
      <dsp:spPr>
        <a:xfrm>
          <a:off x="2034444" y="2268948"/>
          <a:ext cx="1703261" cy="863864"/>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ts val="0"/>
            </a:spcAft>
          </a:pPr>
          <a:r>
            <a:rPr lang="en-US" sz="1800" b="0" kern="1200" dirty="0">
              <a:latin typeface="Lato Heavy" panose="020F0502020204030203" pitchFamily="34" charset="0"/>
              <a:ea typeface="Lato Heavy" panose="020F0502020204030203" pitchFamily="34" charset="0"/>
              <a:cs typeface="Lato Heavy" panose="020F0502020204030203" pitchFamily="34" charset="0"/>
            </a:rPr>
            <a:t>Indexed Annuity</a:t>
          </a:r>
        </a:p>
      </dsp:txBody>
      <dsp:txXfrm>
        <a:off x="2034444" y="2268948"/>
        <a:ext cx="1703261" cy="863864"/>
      </dsp:txXfrm>
    </dsp:sp>
    <dsp:sp modelId="{0653A3C0-1737-4874-BB85-96FC67D7844A}">
      <dsp:nvSpPr>
        <dsp:cNvPr id="0" name=""/>
        <dsp:cNvSpPr/>
      </dsp:nvSpPr>
      <dsp:spPr>
        <a:xfrm>
          <a:off x="4090608" y="2268948"/>
          <a:ext cx="1680490" cy="84024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ts val="0"/>
            </a:spcAft>
          </a:pPr>
          <a:r>
            <a:rPr lang="en-US" sz="1800" b="0" kern="1200" dirty="0">
              <a:latin typeface="Lato Heavy" panose="020F0502020204030203" pitchFamily="34" charset="0"/>
              <a:ea typeface="Lato Heavy" panose="020F0502020204030203" pitchFamily="34" charset="0"/>
              <a:cs typeface="Lato Heavy" panose="020F0502020204030203" pitchFamily="34" charset="0"/>
            </a:rPr>
            <a:t>Variable Annuity</a:t>
          </a:r>
        </a:p>
      </dsp:txBody>
      <dsp:txXfrm>
        <a:off x="4090608" y="2268948"/>
        <a:ext cx="1680490" cy="84024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804EB-2500-4843-AEA4-C0C869FAF9A6}" type="datetimeFigureOut">
              <a:rPr lang="en-US" smtClean="0"/>
              <a:t>1/13/2017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5F28A-64B0-4A5B-8E97-2AF5FB3F394D}" type="slidenum">
              <a:rPr lang="en-US" smtClean="0"/>
              <a:t>‹#›</a:t>
            </a:fld>
            <a:endParaRPr lang="en-US" dirty="0"/>
          </a:p>
        </p:txBody>
      </p:sp>
    </p:spTree>
    <p:extLst>
      <p:ext uri="{BB962C8B-B14F-4D97-AF65-F5344CB8AC3E}">
        <p14:creationId xmlns:p14="http://schemas.microsoft.com/office/powerpoint/2010/main" val="30610009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money.cnn.com/retirement/guide/annuities_fixed.moneymag/index.htm?iid=EL"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money.cnn.com/retirement/guide/annuities_variable.moneymag/index.htm?iid=EL"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58875"/>
            <a:ext cx="5486400" cy="3086100"/>
          </a:xfrm>
        </p:spPr>
      </p:sp>
      <p:sp>
        <p:nvSpPr>
          <p:cNvPr id="3" name="Notes Placeholder 2"/>
          <p:cNvSpPr>
            <a:spLocks noGrp="1"/>
          </p:cNvSpPr>
          <p:nvPr>
            <p:ph type="body" idx="1"/>
          </p:nvPr>
        </p:nvSpPr>
        <p:spPr/>
        <p:txBody>
          <a:bodyPr/>
          <a:lstStyle/>
          <a:p>
            <a:r>
              <a:rPr lang="en-US" dirty="0"/>
              <a:t>Thank you</a:t>
            </a:r>
            <a:r>
              <a:rPr lang="en-US" baseline="0" dirty="0"/>
              <a:t> all for coming out today/tonight.  I know there are a lot of other places you could be. So I appreciate you being here.   The person who is most appreciative of you being here is your future self.  She is doing a happy dance right now.    Because the financial decisions you make right now are going to have the biggest impact on her future and your family’s future.   </a:t>
            </a:r>
          </a:p>
          <a:p>
            <a:r>
              <a:rPr lang="en-US" dirty="0"/>
              <a:t>Just</a:t>
            </a:r>
            <a:r>
              <a:rPr lang="en-US" baseline="0" dirty="0"/>
              <a:t> a few housekeeping items, please silence your phones. </a:t>
            </a:r>
            <a:r>
              <a:rPr lang="en-US" baseline="0" dirty="0" smtClean="0"/>
              <a:t>if </a:t>
            </a:r>
            <a:r>
              <a:rPr lang="en-US" baseline="0" dirty="0"/>
              <a:t>you need to use the restroom or step out at any time, please feel free to do so.</a:t>
            </a:r>
          </a:p>
          <a:p>
            <a:r>
              <a:rPr lang="en-US" baseline="0" dirty="0"/>
              <a:t>Also, you’ll notice you have a workbook in front of you. </a:t>
            </a:r>
            <a:r>
              <a:rPr lang="en-US" baseline="0" dirty="0" smtClean="0"/>
              <a:t> </a:t>
            </a:r>
            <a:r>
              <a:rPr lang="en-US" baseline="0" dirty="0"/>
              <a:t>I don’t want you to kill yourself taking notes.   We included the most important slides in your workbook.  </a:t>
            </a:r>
          </a:p>
          <a:p>
            <a:r>
              <a:rPr lang="en-US" baseline="0" dirty="0"/>
              <a:t>Any questions before we get started?</a:t>
            </a:r>
            <a:endParaRPr lang="en-US" dirty="0"/>
          </a:p>
        </p:txBody>
      </p:sp>
      <p:sp>
        <p:nvSpPr>
          <p:cNvPr id="4" name="Slide Number Placeholder 3"/>
          <p:cNvSpPr>
            <a:spLocks noGrp="1"/>
          </p:cNvSpPr>
          <p:nvPr>
            <p:ph type="sldNum" sz="quarter" idx="10"/>
          </p:nvPr>
        </p:nvSpPr>
        <p:spPr/>
        <p:txBody>
          <a:bodyPr/>
          <a:lstStyle/>
          <a:p>
            <a:fld id="{04EBFCF7-DBAE-4171-B664-49A31DA528CA}" type="slidenum">
              <a:rPr lang="en-US" smtClean="0"/>
              <a:t>1</a:t>
            </a:fld>
            <a:endParaRPr lang="en-US" dirty="0"/>
          </a:p>
        </p:txBody>
      </p:sp>
    </p:spTree>
    <p:extLst>
      <p:ext uri="{BB962C8B-B14F-4D97-AF65-F5344CB8AC3E}">
        <p14:creationId xmlns:p14="http://schemas.microsoft.com/office/powerpoint/2010/main" val="2257573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are three retirement issues that affect more women than men.</a:t>
            </a:r>
          </a:p>
          <a:p>
            <a:endParaRPr lang="en-US" dirty="0"/>
          </a:p>
          <a:p>
            <a:r>
              <a:rPr lang="en-US" dirty="0"/>
              <a:t>One – less ay for equal work</a:t>
            </a:r>
          </a:p>
          <a:p>
            <a:endParaRPr lang="en-US" dirty="0"/>
          </a:p>
          <a:p>
            <a:r>
              <a:rPr lang="en-US" dirty="0"/>
              <a:t>Two – taking time off for family caregiving</a:t>
            </a:r>
          </a:p>
          <a:p>
            <a:endParaRPr lang="en-US" dirty="0"/>
          </a:p>
          <a:p>
            <a:r>
              <a:rPr lang="en-US" dirty="0"/>
              <a:t>Three – longevity</a:t>
            </a:r>
            <a:r>
              <a:rPr lang="en-US" baseline="0" dirty="0"/>
              <a:t> – women are living longer than men</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10</a:t>
            </a:fld>
            <a:endParaRPr lang="en-US" dirty="0"/>
          </a:p>
        </p:txBody>
      </p:sp>
    </p:spTree>
    <p:extLst>
      <p:ext uri="{BB962C8B-B14F-4D97-AF65-F5344CB8AC3E}">
        <p14:creationId xmlns:p14="http://schemas.microsoft.com/office/powerpoint/2010/main" val="769230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Living</a:t>
            </a:r>
            <a:r>
              <a:rPr lang="en-US" baseline="0" dirty="0"/>
              <a:t> longer also brings up other issues.  2/3 of all Alzheimer patients are women.    And 85% of people 100 and over are women.  Are you financially prepared to live to 100?  </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11</a:t>
            </a:fld>
            <a:endParaRPr lang="en-US" dirty="0"/>
          </a:p>
        </p:txBody>
      </p:sp>
    </p:spTree>
    <p:extLst>
      <p:ext uri="{BB962C8B-B14F-4D97-AF65-F5344CB8AC3E}">
        <p14:creationId xmlns:p14="http://schemas.microsoft.com/office/powerpoint/2010/main" val="643295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a:t>
            </a:r>
            <a:r>
              <a:rPr lang="en-US" baseline="0" dirty="0"/>
              <a:t> issues factor into the three biggest mistakes in retirement planning for women. (Read the mistakes)</a:t>
            </a:r>
          </a:p>
          <a:p>
            <a:endParaRPr lang="en-US"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aseline="0" dirty="0"/>
              <a:t>Mistake #1: </a:t>
            </a:r>
            <a:r>
              <a:rPr lang="en-US" sz="900" dirty="0">
                <a:solidFill>
                  <a:schemeClr val="accent4"/>
                </a:solidFill>
                <a:ea typeface="Lato" panose="020F0502020204030203" pitchFamily="34" charset="0"/>
                <a:cs typeface="Lato" panose="020F0502020204030203" pitchFamily="34" charset="0"/>
              </a:rPr>
              <a:t>Will you have enough guaranteed income in retirement to pay your bills and support your lifestyle, no matter how long you live?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solidFill>
                <a:schemeClr val="accent4"/>
              </a:solidFill>
              <a:ea typeface="Lato" panose="020F0502020204030203" pitchFamily="34" charset="0"/>
              <a:cs typeface="Lato" panose="020F0502020204030203"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solidFill>
                  <a:schemeClr val="accent4"/>
                </a:solidFill>
                <a:ea typeface="Lato" panose="020F0502020204030203" pitchFamily="34" charset="0"/>
                <a:cs typeface="Lato" panose="020F0502020204030203" pitchFamily="34" charset="0"/>
              </a:rPr>
              <a:t>Mistake</a:t>
            </a:r>
            <a:r>
              <a:rPr lang="en-US" sz="900" baseline="0" dirty="0">
                <a:solidFill>
                  <a:schemeClr val="accent4"/>
                </a:solidFill>
                <a:ea typeface="Lato" panose="020F0502020204030203" pitchFamily="34" charset="0"/>
                <a:cs typeface="Lato" panose="020F0502020204030203" pitchFamily="34" charset="0"/>
              </a:rPr>
              <a:t> #2: </a:t>
            </a:r>
            <a:r>
              <a:rPr lang="en-US" sz="900" dirty="0">
                <a:solidFill>
                  <a:schemeClr val="accent4"/>
                </a:solidFill>
                <a:ea typeface="Lato" panose="020F0502020204030203" pitchFamily="34" charset="0"/>
                <a:cs typeface="Lato" panose="020F0502020204030203" pitchFamily="34" charset="0"/>
              </a:rPr>
              <a:t>Is your money working hard enough for you – are you taking advantage of growth opportunities while managing risk?</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solidFill>
                <a:schemeClr val="accent4"/>
              </a:solidFill>
              <a:ea typeface="Lato" panose="020F0502020204030203" pitchFamily="34" charset="0"/>
              <a:cs typeface="Lato" panose="020F0502020204030203"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solidFill>
                  <a:schemeClr val="accent4"/>
                </a:solidFill>
                <a:ea typeface="Lato" panose="020F0502020204030203" pitchFamily="34" charset="0"/>
                <a:cs typeface="Lato" panose="020F0502020204030203" pitchFamily="34" charset="0"/>
              </a:rPr>
              <a:t>Mistake</a:t>
            </a:r>
            <a:r>
              <a:rPr lang="en-US" sz="900" baseline="0" dirty="0">
                <a:solidFill>
                  <a:schemeClr val="accent4"/>
                </a:solidFill>
                <a:ea typeface="Lato" panose="020F0502020204030203" pitchFamily="34" charset="0"/>
                <a:cs typeface="Lato" panose="020F0502020204030203" pitchFamily="34" charset="0"/>
              </a:rPr>
              <a:t> #3:  </a:t>
            </a:r>
            <a:r>
              <a:rPr lang="en-US" sz="900" dirty="0">
                <a:solidFill>
                  <a:schemeClr val="accent4"/>
                </a:solidFill>
                <a:ea typeface="Lato" panose="020F0502020204030203" pitchFamily="34" charset="0"/>
                <a:cs typeface="Lato" panose="020F0502020204030203" pitchFamily="34" charset="0"/>
              </a:rPr>
              <a:t>Do you have a plan to protect yourself against one of the biggest threats to your retirement, long- term health care costs?</a:t>
            </a:r>
          </a:p>
          <a:p>
            <a:endParaRPr lang="en-US" dirty="0"/>
          </a:p>
          <a:p>
            <a:r>
              <a:rPr lang="en-US" dirty="0"/>
              <a:t>Ask</a:t>
            </a:r>
            <a:r>
              <a:rPr lang="en-US" baseline="0" dirty="0"/>
              <a:t> each question and ask attendees if they can answer yes.</a:t>
            </a:r>
          </a:p>
          <a:p>
            <a:endParaRPr lang="en-US" baseline="0" dirty="0"/>
          </a:p>
          <a:p>
            <a:r>
              <a:rPr lang="en-US" baseline="0" dirty="0"/>
              <a:t>At the end of this course you should have more clarity around how to avoid these mistakes.</a:t>
            </a: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solidFill>
                <a:schemeClr val="accent4"/>
              </a:solidFill>
              <a:ea typeface="Lato" panose="020F0502020204030203" pitchFamily="34" charset="0"/>
              <a:cs typeface="Lato" panose="020F0502020204030203"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solidFill>
                <a:schemeClr val="accent4"/>
              </a:solidFill>
              <a:ea typeface="Lato" panose="020F0502020204030203" pitchFamily="34" charset="0"/>
              <a:cs typeface="Lato" panose="020F0502020204030203" pitchFamily="34" charset="0"/>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12</a:t>
            </a:fld>
            <a:endParaRPr lang="en-US" dirty="0"/>
          </a:p>
        </p:txBody>
      </p:sp>
    </p:spTree>
    <p:extLst>
      <p:ext uri="{BB962C8B-B14F-4D97-AF65-F5344CB8AC3E}">
        <p14:creationId xmlns:p14="http://schemas.microsoft.com/office/powerpoint/2010/main" val="1146230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Now that we’ve looked at the three most common</a:t>
            </a:r>
            <a:r>
              <a:rPr lang="en-US" sz="1200" baseline="0" dirty="0">
                <a:latin typeface="Lato" panose="020F0502020204030203" pitchFamily="34" charset="0"/>
              </a:rPr>
              <a:t> mistakes, let’s look at some solutions, starting with creating guaranteed income for life so you don’t outlive your money.</a:t>
            </a: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fld id="{04EBFCF7-DBAE-4171-B664-49A31DA528CA}" type="slidenum">
              <a:rPr lang="en-US" smtClean="0"/>
              <a:t>13</a:t>
            </a:fld>
            <a:endParaRPr lang="en-US" dirty="0"/>
          </a:p>
        </p:txBody>
      </p:sp>
    </p:spTree>
    <p:extLst>
      <p:ext uri="{BB962C8B-B14F-4D97-AF65-F5344CB8AC3E}">
        <p14:creationId xmlns:p14="http://schemas.microsoft.com/office/powerpoint/2010/main" val="1319906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audience, “how many of you have…..” and go through each item on the list</a:t>
            </a:r>
          </a:p>
          <a:p>
            <a:endParaRPr lang="en-US" baseline="0" dirty="0"/>
          </a:p>
          <a:p>
            <a:r>
              <a:rPr lang="en-US" baseline="0" dirty="0"/>
              <a:t>It’s going to be key to have multiple sources.</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14</a:t>
            </a:fld>
            <a:endParaRPr lang="en-US" dirty="0"/>
          </a:p>
        </p:txBody>
      </p:sp>
    </p:spTree>
    <p:extLst>
      <p:ext uri="{BB962C8B-B14F-4D97-AF65-F5344CB8AC3E}">
        <p14:creationId xmlns:p14="http://schemas.microsoft.com/office/powerpoint/2010/main" val="2269756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earn an average of 13.5 thousand</a:t>
            </a:r>
            <a:r>
              <a:rPr lang="en-US" baseline="0" dirty="0"/>
              <a:t> dollars per year from Social Security vs. 17.6 thousand earned by men.   </a:t>
            </a:r>
          </a:p>
          <a:p>
            <a:r>
              <a:rPr lang="en-US" baseline="0" dirty="0"/>
              <a:t>4 out of 5 women take Social Security early, and we’ll look at just how much that impacts their benefits.  And 3 in 10 women rely on Social Security as virtually their only source of income.   </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15</a:t>
            </a:fld>
            <a:endParaRPr lang="en-US" dirty="0"/>
          </a:p>
        </p:txBody>
      </p:sp>
    </p:spTree>
    <p:extLst>
      <p:ext uri="{BB962C8B-B14F-4D97-AF65-F5344CB8AC3E}">
        <p14:creationId xmlns:p14="http://schemas.microsoft.com/office/powerpoint/2010/main" val="237446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receive a monthly</a:t>
            </a:r>
            <a:r>
              <a:rPr lang="en-US" baseline="0" dirty="0"/>
              <a:t> benefit of 1,000 dollars with a full retirement age of 66, look at the difference in the monthly amount you receive.   </a:t>
            </a:r>
            <a:endParaRPr lang="en-US" baseline="0" dirty="0" smtClean="0"/>
          </a:p>
          <a:p>
            <a:endParaRPr lang="en-US" baseline="0" dirty="0" smtClean="0"/>
          </a:p>
          <a:p>
            <a:r>
              <a:rPr lang="en-US" baseline="0" dirty="0" smtClean="0"/>
              <a:t>You receive an 8% increase for every year you delay Social Security beyond your full retirement age.</a:t>
            </a:r>
            <a:endParaRPr lang="en-US" baseline="0" dirty="0"/>
          </a:p>
          <a:p>
            <a:endParaRPr lang="en-US" baseline="0" dirty="0"/>
          </a:p>
          <a:p>
            <a:r>
              <a:rPr lang="en-US" baseline="0" dirty="0"/>
              <a:t>So delaying benefits from 62-70 represents a 76% increase in monthly payments…it pays to wait</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16</a:t>
            </a:fld>
            <a:endParaRPr lang="en-US" dirty="0"/>
          </a:p>
        </p:txBody>
      </p:sp>
    </p:spTree>
    <p:extLst>
      <p:ext uri="{BB962C8B-B14F-4D97-AF65-F5344CB8AC3E}">
        <p14:creationId xmlns:p14="http://schemas.microsoft.com/office/powerpoint/2010/main" val="391929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 choice can be complicated.    So run the numbers. You can use</a:t>
            </a:r>
            <a:r>
              <a:rPr lang="en-US" baseline="0" dirty="0"/>
              <a:t> calculators on the social security website.  OR we can run the numbers for your during our one-on-one meeting.</a:t>
            </a:r>
          </a:p>
          <a:p>
            <a:endParaRPr lang="en-US" baseline="0" dirty="0"/>
          </a:p>
          <a:p>
            <a:r>
              <a:rPr lang="en-US" baseline="0" dirty="0"/>
              <a:t>Questions on Social Security?</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17</a:t>
            </a:fld>
            <a:endParaRPr lang="en-US" dirty="0"/>
          </a:p>
        </p:txBody>
      </p:sp>
    </p:spTree>
    <p:extLst>
      <p:ext uri="{BB962C8B-B14F-4D97-AF65-F5344CB8AC3E}">
        <p14:creationId xmlns:p14="http://schemas.microsoft.com/office/powerpoint/2010/main" val="1919968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Let’s look at other</a:t>
            </a:r>
            <a:r>
              <a:rPr lang="en-US" sz="1200" baseline="0" dirty="0">
                <a:latin typeface="Lato" panose="020F0502020204030203" pitchFamily="34" charset="0"/>
              </a:rPr>
              <a:t> sources to create a guaranteed income stream for life</a:t>
            </a: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fld id="{04EBFCF7-DBAE-4171-B664-49A31DA528CA}" type="slidenum">
              <a:rPr lang="en-US" smtClean="0"/>
              <a:t>18</a:t>
            </a:fld>
            <a:endParaRPr lang="en-US" dirty="0"/>
          </a:p>
        </p:txBody>
      </p:sp>
    </p:spTree>
    <p:extLst>
      <p:ext uri="{BB962C8B-B14F-4D97-AF65-F5344CB8AC3E}">
        <p14:creationId xmlns:p14="http://schemas.microsoft.com/office/powerpoint/2010/main" val="1799441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people were asked to design the perfect financial product, this is what they wanted.  Guess</a:t>
            </a:r>
            <a:r>
              <a:rPr lang="en-US" baseline="0" dirty="0"/>
              <a:t> what, that product does exist……</a:t>
            </a:r>
            <a:endParaRPr lang="en-US" dirty="0"/>
          </a:p>
        </p:txBody>
      </p:sp>
      <p:sp>
        <p:nvSpPr>
          <p:cNvPr id="4" name="Slide Number Placeholder 3"/>
          <p:cNvSpPr>
            <a:spLocks noGrp="1"/>
          </p:cNvSpPr>
          <p:nvPr>
            <p:ph type="sldNum" sz="quarter" idx="10"/>
          </p:nvPr>
        </p:nvSpPr>
        <p:spPr/>
        <p:txBody>
          <a:bodyPr/>
          <a:lstStyle/>
          <a:p>
            <a:fld id="{C9E7B7F8-81FA-46DC-8926-8D6B124E54D6}" type="slidenum">
              <a:rPr lang="en-US" smtClean="0"/>
              <a:t>19</a:t>
            </a:fld>
            <a:endParaRPr lang="en-US" dirty="0"/>
          </a:p>
        </p:txBody>
      </p:sp>
    </p:spTree>
    <p:extLst>
      <p:ext uri="{BB962C8B-B14F-4D97-AF65-F5344CB8AC3E}">
        <p14:creationId xmlns:p14="http://schemas.microsoft.com/office/powerpoint/2010/main" val="2265723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45F28A-64B0-4A5B-8E97-2AF5FB3F394D}" type="slidenum">
              <a:rPr lang="en-US" smtClean="0"/>
              <a:t>2</a:t>
            </a:fld>
            <a:endParaRPr lang="en-US" dirty="0"/>
          </a:p>
        </p:txBody>
      </p:sp>
    </p:spTree>
    <p:extLst>
      <p:ext uri="{BB962C8B-B14F-4D97-AF65-F5344CB8AC3E}">
        <p14:creationId xmlns:p14="http://schemas.microsoft.com/office/powerpoint/2010/main" val="2557504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if</a:t>
            </a:r>
            <a:r>
              <a:rPr lang="en-US" baseline="0" dirty="0"/>
              <a:t> anyone has heard anything about annuities?  (This is your chance to see if anyone has a negative view or experience with annuities.  </a:t>
            </a:r>
          </a:p>
          <a:p>
            <a:r>
              <a:rPr lang="en-US" dirty="0"/>
              <a:t>Annuities have changed over the years,</a:t>
            </a:r>
            <a:r>
              <a:rPr lang="en-US" baseline="0" dirty="0"/>
              <a:t> and have become more attractive to investors.   Over 2 trillion dollars in assets are invested in annuities.   People like the fact that their nest egg is protected, they’re protected from market downturns, and they really like annuities that provide guaranteed income for life.  </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20</a:t>
            </a:fld>
            <a:endParaRPr lang="en-US" dirty="0"/>
          </a:p>
        </p:txBody>
      </p:sp>
    </p:spTree>
    <p:extLst>
      <p:ext uri="{BB962C8B-B14F-4D97-AF65-F5344CB8AC3E}">
        <p14:creationId xmlns:p14="http://schemas.microsoft.com/office/powerpoint/2010/main" val="3698879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one point she was against annuities, but she recently came out and said she liked fixed index annuities and in just a minute we are going to talk about the different type of </a:t>
            </a:r>
            <a:r>
              <a:rPr lang="en-US" baseline="0" dirty="0" smtClean="0"/>
              <a:t>annuities.</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21</a:t>
            </a:fld>
            <a:endParaRPr lang="en-US" dirty="0"/>
          </a:p>
        </p:txBody>
      </p:sp>
    </p:spTree>
    <p:extLst>
      <p:ext uri="{BB962C8B-B14F-4D97-AF65-F5344CB8AC3E}">
        <p14:creationId xmlns:p14="http://schemas.microsoft.com/office/powerpoint/2010/main" val="3845158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Here’s </a:t>
            </a:r>
            <a:r>
              <a:rPr lang="en-US" sz="1200" baseline="0" dirty="0"/>
              <a:t>a brief description of what an annuity is</a:t>
            </a:r>
            <a:r>
              <a:rPr lang="en-US" sz="1200" baseline="0" dirty="0" smtClean="0"/>
              <a:t>.</a:t>
            </a:r>
            <a:endParaRPr lang="en-US" sz="1200" baseline="0" dirty="0"/>
          </a:p>
        </p:txBody>
      </p:sp>
      <p:sp>
        <p:nvSpPr>
          <p:cNvPr id="4" name="Slide Number Placeholder 3"/>
          <p:cNvSpPr>
            <a:spLocks noGrp="1"/>
          </p:cNvSpPr>
          <p:nvPr>
            <p:ph type="sldNum" sz="quarter" idx="10"/>
          </p:nvPr>
        </p:nvSpPr>
        <p:spPr/>
        <p:txBody>
          <a:bodyPr/>
          <a:lstStyle/>
          <a:p>
            <a:fld id="{9445F28A-64B0-4A5B-8E97-2AF5FB3F394D}" type="slidenum">
              <a:rPr lang="en-US" smtClean="0"/>
              <a:t>22</a:t>
            </a:fld>
            <a:endParaRPr lang="en-US" dirty="0"/>
          </a:p>
        </p:txBody>
      </p:sp>
    </p:spTree>
    <p:extLst>
      <p:ext uri="{BB962C8B-B14F-4D97-AF65-F5344CB8AC3E}">
        <p14:creationId xmlns:p14="http://schemas.microsoft.com/office/powerpoint/2010/main" val="3884451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In most cases you give an insurance company a lump sum of money in return for regular income payments either for a specific amount of time or until you die.   An</a:t>
            </a:r>
            <a:r>
              <a:rPr lang="en-US" sz="900" baseline="0" dirty="0"/>
              <a:t> annuity can provide guaranteed paychecks for as long as you live,  For women who may live to 90 or even beyond 100,  this can help provide peace of mind if you are </a:t>
            </a:r>
            <a:r>
              <a:rPr lang="en-US" sz="900" baseline="0" dirty="0" smtClean="0"/>
              <a:t>worried </a:t>
            </a:r>
            <a:r>
              <a:rPr lang="en-US" sz="900" baseline="0" dirty="0"/>
              <a:t>about outliving your money.</a:t>
            </a:r>
            <a:endParaRPr lang="en-US" sz="900" dirty="0"/>
          </a:p>
        </p:txBody>
      </p:sp>
      <p:sp>
        <p:nvSpPr>
          <p:cNvPr id="4" name="Slide Number Placeholder 3"/>
          <p:cNvSpPr>
            <a:spLocks noGrp="1"/>
          </p:cNvSpPr>
          <p:nvPr>
            <p:ph type="sldNum" sz="quarter" idx="10"/>
          </p:nvPr>
        </p:nvSpPr>
        <p:spPr/>
        <p:txBody>
          <a:bodyPr/>
          <a:lstStyle/>
          <a:p>
            <a:fld id="{9445F28A-64B0-4A5B-8E97-2AF5FB3F394D}" type="slidenum">
              <a:rPr lang="en-US" smtClean="0"/>
              <a:t>23</a:t>
            </a:fld>
            <a:endParaRPr lang="en-US" dirty="0"/>
          </a:p>
        </p:txBody>
      </p:sp>
    </p:spTree>
    <p:extLst>
      <p:ext uri="{BB962C8B-B14F-4D97-AF65-F5344CB8AC3E}">
        <p14:creationId xmlns:p14="http://schemas.microsoft.com/office/powerpoint/2010/main" val="4146181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9445F28A-64B0-4A5B-8E97-2AF5FB3F394D}" type="slidenum">
              <a:rPr lang="en-US" smtClean="0"/>
              <a:t>24</a:t>
            </a:fld>
            <a:endParaRPr lang="en-US" dirty="0"/>
          </a:p>
        </p:txBody>
      </p:sp>
    </p:spTree>
    <p:extLst>
      <p:ext uri="{BB962C8B-B14F-4D97-AF65-F5344CB8AC3E}">
        <p14:creationId xmlns:p14="http://schemas.microsoft.com/office/powerpoint/2010/main" val="1885991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xfrm>
            <a:off x="381000" y="685800"/>
            <a:ext cx="6096000" cy="3429000"/>
          </a:xfrm>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Let’s say you need</a:t>
            </a:r>
            <a:r>
              <a:rPr lang="en-US" baseline="0" dirty="0"/>
              <a:t> 65,000  a year to cover your living expenses.   </a:t>
            </a:r>
            <a:endParaRPr lang="en-US"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200" dirty="0" smtClean="0">
                <a:solidFill>
                  <a:schemeClr val="tx1"/>
                </a:solidFill>
                <a:latin typeface="+mn-lt"/>
                <a:ea typeface="+mn-ea"/>
                <a:cs typeface="+mn-cs"/>
              </a:rPr>
              <a:t>You </a:t>
            </a:r>
            <a:r>
              <a:rPr lang="en-US" sz="900" kern="1200" dirty="0">
                <a:solidFill>
                  <a:schemeClr val="tx1"/>
                </a:solidFill>
                <a:latin typeface="+mn-lt"/>
                <a:ea typeface="+mn-ea"/>
                <a:cs typeface="+mn-cs"/>
              </a:rPr>
              <a:t>have 12,000 coming in from a pension and 24,000 from Social Security.  You can use an annuity to generate 29,000 a year income so you can guarantee you are covering your living expenses.</a:t>
            </a:r>
          </a:p>
          <a:p>
            <a:endParaRPr lang="en-US" dirty="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42" eaLnBrk="0" hangingPunct="0">
              <a:defRPr sz="2700">
                <a:solidFill>
                  <a:schemeClr val="tx1"/>
                </a:solidFill>
                <a:latin typeface="Arial" pitchFamily="34" charset="0"/>
              </a:defRPr>
            </a:lvl1pPr>
            <a:lvl2pPr marL="722816" indent="-278006" defTabSz="911242" eaLnBrk="0" hangingPunct="0">
              <a:defRPr sz="2700">
                <a:solidFill>
                  <a:schemeClr val="tx1"/>
                </a:solidFill>
                <a:latin typeface="Arial" pitchFamily="34" charset="0"/>
              </a:defRPr>
            </a:lvl2pPr>
            <a:lvl3pPr marL="1112025" indent="-222405" defTabSz="911242" eaLnBrk="0" hangingPunct="0">
              <a:defRPr sz="2700">
                <a:solidFill>
                  <a:schemeClr val="tx1"/>
                </a:solidFill>
                <a:latin typeface="Arial" pitchFamily="34" charset="0"/>
              </a:defRPr>
            </a:lvl3pPr>
            <a:lvl4pPr marL="1556835" indent="-222405" defTabSz="911242" eaLnBrk="0" hangingPunct="0">
              <a:defRPr sz="2700">
                <a:solidFill>
                  <a:schemeClr val="tx1"/>
                </a:solidFill>
                <a:latin typeface="Arial" pitchFamily="34" charset="0"/>
              </a:defRPr>
            </a:lvl4pPr>
            <a:lvl5pPr marL="2001644" indent="-222405" defTabSz="911242" eaLnBrk="0" hangingPunct="0">
              <a:defRPr sz="2700">
                <a:solidFill>
                  <a:schemeClr val="tx1"/>
                </a:solidFill>
                <a:latin typeface="Arial" pitchFamily="34" charset="0"/>
              </a:defRPr>
            </a:lvl5pPr>
            <a:lvl6pPr marL="2446454" indent="-222405" defTabSz="911242" eaLnBrk="0" fontAlgn="base" hangingPunct="0">
              <a:spcBef>
                <a:spcPct val="0"/>
              </a:spcBef>
              <a:spcAft>
                <a:spcPct val="0"/>
              </a:spcAft>
              <a:defRPr sz="2700">
                <a:solidFill>
                  <a:schemeClr val="tx1"/>
                </a:solidFill>
                <a:latin typeface="Arial" pitchFamily="34" charset="0"/>
              </a:defRPr>
            </a:lvl6pPr>
            <a:lvl7pPr marL="2891264" indent="-222405" defTabSz="911242" eaLnBrk="0" fontAlgn="base" hangingPunct="0">
              <a:spcBef>
                <a:spcPct val="0"/>
              </a:spcBef>
              <a:spcAft>
                <a:spcPct val="0"/>
              </a:spcAft>
              <a:defRPr sz="2700">
                <a:solidFill>
                  <a:schemeClr val="tx1"/>
                </a:solidFill>
                <a:latin typeface="Arial" pitchFamily="34" charset="0"/>
              </a:defRPr>
            </a:lvl7pPr>
            <a:lvl8pPr marL="3336074" indent="-222405" defTabSz="911242" eaLnBrk="0" fontAlgn="base" hangingPunct="0">
              <a:spcBef>
                <a:spcPct val="0"/>
              </a:spcBef>
              <a:spcAft>
                <a:spcPct val="0"/>
              </a:spcAft>
              <a:defRPr sz="2700">
                <a:solidFill>
                  <a:schemeClr val="tx1"/>
                </a:solidFill>
                <a:latin typeface="Arial" pitchFamily="34" charset="0"/>
              </a:defRPr>
            </a:lvl8pPr>
            <a:lvl9pPr marL="3780884" indent="-222405" defTabSz="911242" eaLnBrk="0" fontAlgn="base" hangingPunct="0">
              <a:spcBef>
                <a:spcPct val="0"/>
              </a:spcBef>
              <a:spcAft>
                <a:spcPct val="0"/>
              </a:spcAft>
              <a:defRPr sz="2700">
                <a:solidFill>
                  <a:schemeClr val="tx1"/>
                </a:solidFill>
                <a:latin typeface="Arial" pitchFamily="34" charset="0"/>
              </a:defRPr>
            </a:lvl9pPr>
          </a:lstStyle>
          <a:p>
            <a:pPr eaLnBrk="1" hangingPunct="1"/>
            <a:fld id="{949FB029-F369-43C5-9112-B7535AE12FFA}" type="slidenum">
              <a:rPr lang="en-US" sz="1200"/>
              <a:pPr eaLnBrk="1" hangingPunct="1"/>
              <a:t>25</a:t>
            </a:fld>
            <a:endParaRPr lang="en-US" sz="1200" dirty="0"/>
          </a:p>
        </p:txBody>
      </p:sp>
    </p:spTree>
    <p:extLst>
      <p:ext uri="{BB962C8B-B14F-4D97-AF65-F5344CB8AC3E}">
        <p14:creationId xmlns:p14="http://schemas.microsoft.com/office/powerpoint/2010/main" val="2038981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annuities</a:t>
            </a:r>
            <a:r>
              <a:rPr lang="en-US" baseline="0" dirty="0"/>
              <a:t> are the same.   There are several different </a:t>
            </a:r>
            <a:r>
              <a:rPr lang="en-US" baseline="0" dirty="0" smtClean="0"/>
              <a:t>varieties that are based on different investment options.   A fixed annuity has a fixed rate of return,  similar to a CD.     A variable annuity is tied to the ups and downs of the stock market, similar to a mutual fund.  An indexed annuity is a combination of the two.   For our purposes tonight we’ll focus on indexed annuities since they are a popular option.  </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26</a:t>
            </a:fld>
            <a:endParaRPr lang="en-US" dirty="0"/>
          </a:p>
        </p:txBody>
      </p:sp>
    </p:spTree>
    <p:extLst>
      <p:ext uri="{BB962C8B-B14F-4D97-AF65-F5344CB8AC3E}">
        <p14:creationId xmlns:p14="http://schemas.microsoft.com/office/powerpoint/2010/main" val="3131957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ea typeface="ＭＳ Ｐゴシック" pitchFamily="34" charset="-128"/>
              </a:rPr>
              <a:t>Here is a look at</a:t>
            </a:r>
            <a:r>
              <a:rPr lang="en-US" baseline="0" dirty="0">
                <a:ea typeface="ＭＳ Ｐゴシック" pitchFamily="34" charset="-128"/>
              </a:rPr>
              <a:t> where annuities fall on the risk </a:t>
            </a:r>
            <a:r>
              <a:rPr lang="en-US" baseline="0" dirty="0" smtClean="0">
                <a:ea typeface="ＭＳ Ｐゴシック" pitchFamily="34" charset="-128"/>
              </a:rPr>
              <a:t>spectrum.</a:t>
            </a:r>
            <a:endParaRPr lang="en-US" dirty="0">
              <a:ea typeface="ＭＳ Ｐゴシック" pitchFamily="34" charset="-128"/>
            </a:endParaRP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7784260-2563-4F02-BA11-C49DF17CF058}" type="slidenum">
              <a:rPr lang="en-US" smtClean="0">
                <a:cs typeface="Arial" pitchFamily="34" charset="0"/>
              </a:rPr>
              <a:pPr eaLnBrk="1" hangingPunct="1"/>
              <a:t>27</a:t>
            </a:fld>
            <a:endParaRPr lang="en-US">
              <a:cs typeface="Arial" pitchFamily="34" charset="0"/>
            </a:endParaRPr>
          </a:p>
        </p:txBody>
      </p:sp>
    </p:spTree>
    <p:extLst>
      <p:ext uri="{BB962C8B-B14F-4D97-AF65-F5344CB8AC3E}">
        <p14:creationId xmlns:p14="http://schemas.microsoft.com/office/powerpoint/2010/main" val="2183687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I</a:t>
            </a:r>
            <a:r>
              <a:rPr lang="en-US" dirty="0"/>
              <a:t>ndexed annuity is a combination of a </a:t>
            </a:r>
            <a:r>
              <a:rPr lang="en-US" dirty="0">
                <a:hlinkClick r:id="rId3"/>
              </a:rPr>
              <a:t>fixed</a:t>
            </a:r>
            <a:r>
              <a:rPr lang="en-US" dirty="0"/>
              <a:t> and a </a:t>
            </a:r>
            <a:r>
              <a:rPr lang="en-US" dirty="0">
                <a:hlinkClick r:id="rId4"/>
              </a:rPr>
              <a:t>variable annuity</a:t>
            </a:r>
            <a:r>
              <a:rPr lang="en-US" dirty="0"/>
              <a:t>. -indexed annuities give you the best of both worlds. </a:t>
            </a:r>
          </a:p>
          <a:p>
            <a:r>
              <a:rPr lang="en-US" b="1" dirty="0"/>
              <a:t>Guaranteed return:</a:t>
            </a:r>
            <a:r>
              <a:rPr lang="en-US" dirty="0"/>
              <a:t> As with a fixed annuity, you get the low-risk appeal of a guaranteed minimum return </a:t>
            </a:r>
            <a:endParaRPr lang="en-US" dirty="0" smtClean="0"/>
          </a:p>
          <a:p>
            <a:r>
              <a:rPr lang="en-US" b="1" dirty="0" smtClean="0"/>
              <a:t>With </a:t>
            </a:r>
            <a:r>
              <a:rPr lang="en-US" b="1" dirty="0"/>
              <a:t>some upside:</a:t>
            </a:r>
            <a:r>
              <a:rPr lang="en-US" dirty="0"/>
              <a:t> But, as with a variable annuity, you also have a shot at higher gains if the stock market rises, since an equity indexed annuity's return is also tied to the performance of a benchmark index, such as the Standard &amp; Poor's 500.</a:t>
            </a:r>
          </a:p>
          <a:p>
            <a:endParaRPr lang="en-US" dirty="0"/>
          </a:p>
          <a:p>
            <a:r>
              <a:rPr lang="en-US" dirty="0"/>
              <a:t>PRO: With an equity-indexed annuity, you get to participate in the upside when the stock market is climbing, but you also protect yourself against the downside since you'll earn a guaranteed minimum return even if stock prices fall. </a:t>
            </a:r>
            <a:r>
              <a:rPr lang="en-US" baseline="0" dirty="0"/>
              <a:t>  </a:t>
            </a:r>
            <a:r>
              <a:rPr lang="en-US" dirty="0"/>
              <a:t>In short, an equity-indexed annuity may pay a higher return than a standard </a:t>
            </a:r>
            <a:r>
              <a:rPr lang="en-US" dirty="0">
                <a:hlinkClick r:id="rId3"/>
              </a:rPr>
              <a:t>fixed annuity</a:t>
            </a:r>
            <a:r>
              <a:rPr lang="en-US" dirty="0"/>
              <a:t> would, but have less risk than a variable annuity</a:t>
            </a:r>
          </a:p>
          <a:p>
            <a:endParaRPr lang="en-US" dirty="0"/>
          </a:p>
          <a:p>
            <a:r>
              <a:rPr lang="en-US" dirty="0"/>
              <a:t>CON:</a:t>
            </a:r>
            <a:r>
              <a:rPr lang="en-US" baseline="0" dirty="0"/>
              <a:t> </a:t>
            </a:r>
            <a:r>
              <a:rPr lang="en-US" b="1" dirty="0"/>
              <a:t>They don't always match a indexes' full return:</a:t>
            </a:r>
            <a:r>
              <a:rPr lang="en-US" dirty="0"/>
              <a:t> They also don't necessarily give you the </a:t>
            </a:r>
            <a:r>
              <a:rPr lang="en-US" i="1" dirty="0"/>
              <a:t>entire</a:t>
            </a:r>
            <a:r>
              <a:rPr lang="en-US" dirty="0"/>
              <a:t> return of the market index they're tied to. Different equity-indexed annuities calculate your gains in different ways. For example, some give you only a portion of the index's overall return, or set an annual cap - and most exclude dividends. So if the market returns are a big draw for you, make sure you know exactly what you're getting.</a:t>
            </a:r>
          </a:p>
          <a:p>
            <a:endParaRPr lang="en-US" b="1" dirty="0"/>
          </a:p>
          <a:p>
            <a:r>
              <a:rPr lang="en-US" b="1" dirty="0"/>
              <a:t>Fees:</a:t>
            </a:r>
            <a:r>
              <a:rPr lang="en-US" dirty="0"/>
              <a:t> </a:t>
            </a:r>
            <a:r>
              <a:rPr lang="en-US" baseline="0" dirty="0"/>
              <a:t> Although there are rarely loads or fees every year, </a:t>
            </a:r>
            <a:r>
              <a:rPr lang="en-US" dirty="0"/>
              <a:t> there are surrender charges. In some indexed annuities, surrender charges can run as high as 15% and last for 10 or more years. So you may not have access to all of your money without paying steep penalty charges for a long, long  time.</a:t>
            </a:r>
            <a:r>
              <a:rPr lang="en-US" baseline="0" dirty="0"/>
              <a:t>  Newer index annuities from the major companies have lower surrender charges for much lower time.  Some as low as 5 years. So education is key.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28</a:t>
            </a:fld>
            <a:endParaRPr lang="en-US" dirty="0"/>
          </a:p>
        </p:txBody>
      </p:sp>
    </p:spTree>
    <p:extLst>
      <p:ext uri="{BB962C8B-B14F-4D97-AF65-F5344CB8AC3E}">
        <p14:creationId xmlns:p14="http://schemas.microsoft.com/office/powerpoint/2010/main" val="2451395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700" dirty="0">
                <a:ea typeface="ＭＳ Ｐゴシック" pitchFamily="34" charset="-128"/>
              </a:rPr>
              <a:t>This four year graph shows a simple, base-model chassis of an index annuity. Let</a:t>
            </a:r>
            <a:r>
              <a:rPr lang="ja-JP" altLang="en-US" sz="700" dirty="0">
                <a:ea typeface="ＭＳ Ｐゴシック" pitchFamily="34" charset="-128"/>
              </a:rPr>
              <a:t>’</a:t>
            </a:r>
            <a:r>
              <a:rPr lang="en-US" altLang="ja-JP" sz="700" dirty="0">
                <a:ea typeface="ＭＳ Ｐゴシック" pitchFamily="34" charset="-128"/>
              </a:rPr>
              <a:t>s say that the market goes up 10% in the first year.  The annuity company will cap your earnings in some manner, so let</a:t>
            </a:r>
            <a:r>
              <a:rPr lang="ja-JP" altLang="en-US" sz="700" dirty="0">
                <a:ea typeface="ＭＳ Ｐゴシック" pitchFamily="34" charset="-128"/>
              </a:rPr>
              <a:t>’</a:t>
            </a:r>
            <a:r>
              <a:rPr lang="en-US" altLang="ja-JP" sz="700" dirty="0">
                <a:ea typeface="ＭＳ Ｐゴシック" pitchFamily="34" charset="-128"/>
              </a:rPr>
              <a:t>s say the cap is 4%.  Now, if the market went down the next year 40%, how much would you lose?  Zero!  So, would you be upset if the market went down 40% an you got zero?  Of course not.  Zero is your hero.  In fact the 6% stays in the account unless you pull money out.  In the third year, if the market went up 6% and the cap was still 4%, the company would give you 4% compounded on top of the first year</a:t>
            </a:r>
            <a:r>
              <a:rPr lang="ja-JP" altLang="en-US" sz="700" dirty="0">
                <a:ea typeface="ＭＳ Ｐゴシック" pitchFamily="34" charset="-128"/>
              </a:rPr>
              <a:t>’</a:t>
            </a:r>
            <a:r>
              <a:rPr lang="en-US" altLang="ja-JP" sz="700" dirty="0">
                <a:ea typeface="ＭＳ Ｐゴシック" pitchFamily="34" charset="-128"/>
              </a:rPr>
              <a:t>s earnings. In the fourth year, if the market went up a whopping 15%, and the cap was still at 4%, you would throw in another 4%.  Now you are up 12 plus percent because of compounding while the market </a:t>
            </a:r>
            <a:r>
              <a:rPr lang="en-US" altLang="ja-JP" sz="700" dirty="0" err="1">
                <a:ea typeface="ＭＳ Ｐゴシック" pitchFamily="34" charset="-128"/>
              </a:rPr>
              <a:t>isn</a:t>
            </a:r>
            <a:r>
              <a:rPr lang="ja-JP" altLang="en-US" sz="700" dirty="0">
                <a:ea typeface="ＭＳ Ｐゴシック" pitchFamily="34" charset="-128"/>
              </a:rPr>
              <a:t>’</a:t>
            </a:r>
            <a:r>
              <a:rPr lang="en-US" altLang="ja-JP" sz="700" dirty="0">
                <a:ea typeface="ＭＳ Ｐゴシック" pitchFamily="34" charset="-128"/>
              </a:rPr>
              <a:t>t even back to where it started in year one.</a:t>
            </a:r>
          </a:p>
          <a:p>
            <a:pPr>
              <a:lnSpc>
                <a:spcPct val="80000"/>
              </a:lnSpc>
            </a:pPr>
            <a:endParaRPr lang="en-US" sz="700" dirty="0">
              <a:ea typeface="ＭＳ Ｐゴシック" pitchFamily="34" charset="-128"/>
            </a:endParaRPr>
          </a:p>
          <a:p>
            <a:pPr>
              <a:lnSpc>
                <a:spcPct val="80000"/>
              </a:lnSpc>
            </a:pPr>
            <a:r>
              <a:rPr lang="en-US" sz="700" dirty="0">
                <a:ea typeface="ＭＳ Ｐゴシック" pitchFamily="34" charset="-128"/>
              </a:rPr>
              <a:t>Sounds too good to be true </a:t>
            </a:r>
            <a:r>
              <a:rPr lang="en-US" sz="700" dirty="0" err="1">
                <a:ea typeface="ＭＳ Ｐゴシック" pitchFamily="34" charset="-128"/>
              </a:rPr>
              <a:t>doesn</a:t>
            </a:r>
            <a:r>
              <a:rPr lang="ja-JP" altLang="en-US" sz="700" dirty="0">
                <a:ea typeface="ＭＳ Ｐゴシック" pitchFamily="34" charset="-128"/>
              </a:rPr>
              <a:t>’</a:t>
            </a:r>
            <a:r>
              <a:rPr lang="en-US" altLang="ja-JP" sz="700" dirty="0">
                <a:ea typeface="ＭＳ Ｐゴシック" pitchFamily="34" charset="-128"/>
              </a:rPr>
              <a:t>t it.  So, let</a:t>
            </a:r>
            <a:r>
              <a:rPr lang="ja-JP" altLang="en-US" sz="700" dirty="0">
                <a:ea typeface="ＭＳ Ｐゴシック" pitchFamily="34" charset="-128"/>
              </a:rPr>
              <a:t>’</a:t>
            </a:r>
            <a:r>
              <a:rPr lang="en-US" altLang="ja-JP" sz="700" dirty="0">
                <a:ea typeface="ＭＳ Ｐゴシック" pitchFamily="34" charset="-128"/>
              </a:rPr>
              <a:t>s take a look at some negative aspects of the annuity.  Once you deposit money in an annuity you will have limited liquidity, usually 10% a year of the account value, after the first year.  The length of term can be anywhere from 3 to 16 years.  You can choose a ladder of maturities that never go over 10 years or even less if you</a:t>
            </a:r>
            <a:r>
              <a:rPr lang="ja-JP" altLang="en-US" sz="700" dirty="0">
                <a:ea typeface="ＭＳ Ｐゴシック" pitchFamily="34" charset="-128"/>
              </a:rPr>
              <a:t>’</a:t>
            </a:r>
            <a:r>
              <a:rPr lang="en-US" altLang="ja-JP" sz="700" dirty="0">
                <a:ea typeface="ＭＳ Ｐゴシック" pitchFamily="34" charset="-128"/>
              </a:rPr>
              <a:t>d like. </a:t>
            </a:r>
            <a:r>
              <a:rPr lang="en-US" altLang="ja-JP" sz="700" dirty="0" smtClean="0">
                <a:ea typeface="ＭＳ Ｐゴシック" pitchFamily="34" charset="-128"/>
              </a:rPr>
              <a:t> You </a:t>
            </a:r>
            <a:r>
              <a:rPr lang="en-US" altLang="ja-JP" sz="700" dirty="0">
                <a:ea typeface="ＭＳ Ｐゴシック" pitchFamily="34" charset="-128"/>
              </a:rPr>
              <a:t>need to find out about caps and other riders that can limit or enhance your earning power, which is something we discuss on an individual basis. </a:t>
            </a:r>
          </a:p>
          <a:p>
            <a:pPr>
              <a:lnSpc>
                <a:spcPct val="80000"/>
              </a:lnSpc>
            </a:pPr>
            <a:endParaRPr lang="en-US" sz="700" dirty="0">
              <a:ea typeface="ＭＳ Ｐゴシック" pitchFamily="34" charset="-128"/>
            </a:endParaRPr>
          </a:p>
          <a:p>
            <a:pPr>
              <a:lnSpc>
                <a:spcPct val="80000"/>
              </a:lnSpc>
            </a:pPr>
            <a:r>
              <a:rPr lang="en-US" sz="700" dirty="0">
                <a:ea typeface="ＭＳ Ｐゴシック" pitchFamily="34" charset="-128"/>
              </a:rPr>
              <a:t>What would you say to your broker If the got this for you in 2008? Would you be upset if you didn</a:t>
            </a:r>
            <a:r>
              <a:rPr lang="en-US" altLang="en-US" sz="700" dirty="0">
                <a:ea typeface="ＭＳ Ｐゴシック" pitchFamily="34" charset="-128"/>
              </a:rPr>
              <a:t>’</a:t>
            </a:r>
            <a:r>
              <a:rPr lang="en-US" sz="700" dirty="0">
                <a:ea typeface="ＭＳ Ｐゴシック" pitchFamily="34" charset="-128"/>
              </a:rPr>
              <a:t>t get 8% when everyone around you lost 40?</a:t>
            </a:r>
          </a:p>
          <a:p>
            <a:pPr>
              <a:lnSpc>
                <a:spcPct val="80000"/>
              </a:lnSpc>
            </a:pPr>
            <a:endParaRPr lang="en-US" sz="700" dirty="0">
              <a:ea typeface="ＭＳ Ｐゴシック" pitchFamily="34" charset="-128"/>
            </a:endParaRPr>
          </a:p>
          <a:p>
            <a:pPr>
              <a:lnSpc>
                <a:spcPct val="80000"/>
              </a:lnSpc>
            </a:pPr>
            <a:r>
              <a:rPr lang="en-US" sz="700" dirty="0">
                <a:ea typeface="ＭＳ Ｐゴシック" pitchFamily="34" charset="-128"/>
              </a:rPr>
              <a:t>Has drawbacks. Sounds too good to be true? If you found it was true, would you want some of this&gt;</a:t>
            </a:r>
          </a:p>
          <a:p>
            <a:pPr>
              <a:lnSpc>
                <a:spcPct val="80000"/>
              </a:lnSpc>
            </a:pPr>
            <a:endParaRPr lang="en-US" sz="700" dirty="0">
              <a:ea typeface="ＭＳ Ｐゴシック" pitchFamily="34" charset="-128"/>
            </a:endParaRPr>
          </a:p>
          <a:p>
            <a:pPr>
              <a:lnSpc>
                <a:spcPct val="80000"/>
              </a:lnSpc>
            </a:pPr>
            <a:r>
              <a:rPr lang="en-US" sz="700" dirty="0">
                <a:ea typeface="ＭＳ Ｐゴシック" pitchFamily="34" charset="-128"/>
              </a:rPr>
              <a:t>Drawbacks…surrender charges</a:t>
            </a:r>
          </a:p>
          <a:p>
            <a:pPr>
              <a:lnSpc>
                <a:spcPct val="80000"/>
              </a:lnSpc>
            </a:pPr>
            <a:r>
              <a:rPr lang="en-US" sz="700" dirty="0">
                <a:ea typeface="ＭＳ Ｐゴシック" pitchFamily="34" charset="-128"/>
              </a:rPr>
              <a:t>Liquidity options, 10% free.</a:t>
            </a:r>
          </a:p>
          <a:p>
            <a:pPr>
              <a:lnSpc>
                <a:spcPct val="80000"/>
              </a:lnSpc>
            </a:pPr>
            <a:r>
              <a:rPr lang="en-US" sz="700" dirty="0">
                <a:ea typeface="ＭＳ Ｐゴシック" pitchFamily="34" charset="-128"/>
              </a:rPr>
              <a:t>Caps can go up and down…4% to 11%</a:t>
            </a:r>
          </a:p>
          <a:p>
            <a:pPr>
              <a:lnSpc>
                <a:spcPct val="80000"/>
              </a:lnSpc>
            </a:pPr>
            <a:r>
              <a:rPr lang="en-US" sz="700" dirty="0">
                <a:ea typeface="ＭＳ Ｐゴシック" pitchFamily="34" charset="-128"/>
              </a:rPr>
              <a:t>F&amp;G prosperity 7 market goes up 1/2 % you get 4%</a:t>
            </a:r>
          </a:p>
          <a:p>
            <a:pPr>
              <a:lnSpc>
                <a:spcPct val="80000"/>
              </a:lnSpc>
            </a:pPr>
            <a:r>
              <a:rPr lang="en-US" sz="700" dirty="0">
                <a:ea typeface="ＭＳ Ｐゴシック" pitchFamily="34" charset="-128"/>
              </a:rPr>
              <a:t>Allianz 5yr, </a:t>
            </a:r>
          </a:p>
          <a:p>
            <a:pPr>
              <a:lnSpc>
                <a:spcPct val="80000"/>
              </a:lnSpc>
            </a:pPr>
            <a:endParaRPr lang="en-US" sz="700" dirty="0">
              <a:ea typeface="ＭＳ Ｐゴシック" pitchFamily="34" charset="-128"/>
            </a:endParaRPr>
          </a:p>
          <a:p>
            <a:pPr>
              <a:lnSpc>
                <a:spcPct val="80000"/>
              </a:lnSpc>
            </a:pPr>
            <a:endParaRPr lang="en-US" sz="700" dirty="0">
              <a:ea typeface="ＭＳ Ｐゴシック" pitchFamily="34" charset="-128"/>
            </a:endParaRP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FC85E97-A78B-415A-A048-0BDD2D445ED6}" type="slidenum">
              <a:rPr lang="en-US" smtClean="0">
                <a:latin typeface="Calibri" pitchFamily="34" charset="0"/>
              </a:rPr>
              <a:pPr eaLnBrk="1" hangingPunct="1"/>
              <a:t>29</a:t>
            </a:fld>
            <a:endParaRPr lang="en-US">
              <a:latin typeface="Calibri" pitchFamily="34" charset="0"/>
            </a:endParaRPr>
          </a:p>
        </p:txBody>
      </p:sp>
    </p:spTree>
    <p:extLst>
      <p:ext uri="{BB962C8B-B14F-4D97-AF65-F5344CB8AC3E}">
        <p14:creationId xmlns:p14="http://schemas.microsoft.com/office/powerpoint/2010/main" val="3695673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have A</a:t>
            </a:r>
            <a:r>
              <a:rPr lang="en-US" sz="1200" baseline="0" dirty="0"/>
              <a:t> LOT we can cover tonight.  But I want to make sure we’re talking about what you care about most.   I want to hear from you.</a:t>
            </a:r>
          </a:p>
          <a:p>
            <a:r>
              <a:rPr lang="en-US" sz="1200" baseline="0" dirty="0"/>
              <a:t>What brought you here?   What are your top concerns?  And what do you want to know?   (ask the audience to volunteer their answers to these questions.   If it is a small enough group, you can go around the room and give each woman a chance to speak)</a:t>
            </a:r>
          </a:p>
          <a:p>
            <a:endParaRPr lang="en-US" sz="1200" baseline="0" dirty="0"/>
          </a:p>
          <a:p>
            <a:r>
              <a:rPr lang="en-US" sz="1200" baseline="0" dirty="0"/>
              <a:t>USE A WHITE BOARD to write down what the audience wants to talk about so you can refer back to it.</a:t>
            </a:r>
            <a:endParaRPr lang="en-US" sz="1200" dirty="0"/>
          </a:p>
        </p:txBody>
      </p:sp>
      <p:sp>
        <p:nvSpPr>
          <p:cNvPr id="4" name="Slide Number Placeholder 3"/>
          <p:cNvSpPr>
            <a:spLocks noGrp="1"/>
          </p:cNvSpPr>
          <p:nvPr>
            <p:ph type="sldNum" sz="quarter" idx="10"/>
          </p:nvPr>
        </p:nvSpPr>
        <p:spPr/>
        <p:txBody>
          <a:bodyPr/>
          <a:lstStyle/>
          <a:p>
            <a:fld id="{9445F28A-64B0-4A5B-8E97-2AF5FB3F394D}" type="slidenum">
              <a:rPr lang="en-US" smtClean="0"/>
              <a:t>3</a:t>
            </a:fld>
            <a:endParaRPr lang="en-US" dirty="0"/>
          </a:p>
        </p:txBody>
      </p:sp>
    </p:spTree>
    <p:extLst>
      <p:ext uri="{BB962C8B-B14F-4D97-AF65-F5344CB8AC3E}">
        <p14:creationId xmlns:p14="http://schemas.microsoft.com/office/powerpoint/2010/main" val="2877060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t>Annuity Contracts are products of the insurance industry and are not guaranteed by any bank or insured by the FDIC. When purchasing a fixed indexed annuity, you own an annuity contract backed by the insurance company, you are not purchasing shares of stocks or indexes. Product features such as interest rates, caps, and participation rates may vary by product and state and may be subject to change. Surrender charges may apply for early withdrawals. Be sure to review the specific product disclosure for more details. Guarantees are based on the financial strength and claims paying ability of the insurance company.</a:t>
            </a:r>
          </a:p>
          <a:p>
            <a:r>
              <a:rPr lang="en-US" sz="900" dirty="0" smtClean="0"/>
              <a:t>·  This information is not intended to give tax, legal, or investment advice. Please seek advice from a qualified professional on these matters.</a:t>
            </a:r>
          </a:p>
          <a:p>
            <a:r>
              <a:rPr lang="en-US" sz="900" dirty="0" smtClean="0"/>
              <a:t>·   Lifetime income benefit riders are used to calculate lifetime payments only. The income account value is not available for cash surrender or in a death benefit. Excess withdrawals may reduce lifetime income and may incur surrender charges. Fees may apply. Guarantees based on the financial strength and claims paying ability of the insurance company. See specific product disclosure for more details.</a:t>
            </a:r>
          </a:p>
          <a:p>
            <a:pPr marL="0" indent="0">
              <a:buNone/>
            </a:pPr>
            <a:endParaRPr lang="en-US" sz="900" dirty="0" smtClean="0"/>
          </a:p>
          <a:p>
            <a:pPr marL="0" indent="0">
              <a:buNone/>
            </a:pPr>
            <a:endParaRPr lang="en-US" sz="900" dirty="0" smtClean="0">
              <a:ea typeface="Lato" panose="020F0502020204030203" pitchFamily="34" charset="0"/>
              <a:cs typeface="Lato" panose="020F0502020204030203" pitchFamily="34" charset="0"/>
            </a:endParaRPr>
          </a:p>
          <a:p>
            <a:pPr marL="0" indent="0">
              <a:buNone/>
            </a:pPr>
            <a:endParaRPr lang="en-US" sz="900" dirty="0" smtClean="0">
              <a:ea typeface="Lato" panose="020F0502020204030203" pitchFamily="34" charset="0"/>
              <a:cs typeface="Lato" panose="020F0502020204030203" pitchFamily="34" charset="0"/>
            </a:endParaRPr>
          </a:p>
          <a:p>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30</a:t>
            </a:fld>
            <a:endParaRPr lang="en-US" dirty="0"/>
          </a:p>
        </p:txBody>
      </p:sp>
    </p:spTree>
    <p:extLst>
      <p:ext uri="{BB962C8B-B14F-4D97-AF65-F5344CB8AC3E}">
        <p14:creationId xmlns:p14="http://schemas.microsoft.com/office/powerpoint/2010/main" val="1137233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Now that we’ve covered guaranteed income streams to make sure you don’t outlive</a:t>
            </a:r>
            <a:r>
              <a:rPr lang="en-US" sz="1200" baseline="0" dirty="0">
                <a:latin typeface="Lato" panose="020F0502020204030203" pitchFamily="34" charset="0"/>
              </a:rPr>
              <a:t> your money, let’s look at how you create enough money in the fist place.   Is your money working hard enough for you?   Let’s find out.</a:t>
            </a: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fld id="{04EBFCF7-DBAE-4171-B664-49A31DA528CA}" type="slidenum">
              <a:rPr lang="en-US" smtClean="0"/>
              <a:t>31</a:t>
            </a:fld>
            <a:endParaRPr lang="en-US" dirty="0"/>
          </a:p>
        </p:txBody>
      </p:sp>
    </p:spTree>
    <p:extLst>
      <p:ext uri="{BB962C8B-B14F-4D97-AF65-F5344CB8AC3E}">
        <p14:creationId xmlns:p14="http://schemas.microsoft.com/office/powerpoint/2010/main" val="2631547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much money will</a:t>
            </a:r>
            <a:r>
              <a:rPr lang="en-US" baseline="0" dirty="0"/>
              <a:t> you need in retirement?   Experts suggest 70 to 80 percent of your current income, but is that really realistic?</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32</a:t>
            </a:fld>
            <a:endParaRPr lang="en-US" dirty="0"/>
          </a:p>
        </p:txBody>
      </p:sp>
    </p:spTree>
    <p:extLst>
      <p:ext uri="{BB962C8B-B14F-4D97-AF65-F5344CB8AC3E}">
        <p14:creationId xmlns:p14="http://schemas.microsoft.com/office/powerpoint/2010/main" val="2230833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what point are</a:t>
            </a:r>
            <a:r>
              <a:rPr lang="en-US" baseline="0" dirty="0"/>
              <a:t> you predicted to run out of money?  Here is a real life example for Jerry and Elaine.    Looking at projected income and expenses, If they retire in 2030, 2045 is the year they will run out.  They may need to do things differently in order to have a different outcome.     </a:t>
            </a:r>
          </a:p>
          <a:p>
            <a:r>
              <a:rPr lang="en-US" baseline="0" dirty="0"/>
              <a:t>Do you know your retirement red line?   This is something we can sit down together and I can help you calculate your red line so you can make a more strategic plan.   </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33</a:t>
            </a:fld>
            <a:endParaRPr lang="en-US" dirty="0"/>
          </a:p>
        </p:txBody>
      </p:sp>
    </p:spTree>
    <p:extLst>
      <p:ext uri="{BB962C8B-B14F-4D97-AF65-F5344CB8AC3E}">
        <p14:creationId xmlns:p14="http://schemas.microsoft.com/office/powerpoint/2010/main" val="2687120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You want to be smart with your money, but you also want to take advantage of opportunities.   Is your money safe from market loss?   Are you beating</a:t>
            </a:r>
            <a:r>
              <a:rPr lang="en-US" sz="1200" baseline="0" dirty="0">
                <a:latin typeface="Lato" panose="020F0502020204030203" pitchFamily="34" charset="0"/>
              </a:rPr>
              <a:t> CD’s?     Are you balancing liquidity, growth and protection?    Let’s take a look because that’s the key to success.   </a:t>
            </a: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fld id="{04EBFCF7-DBAE-4171-B664-49A31DA528CA}" type="slidenum">
              <a:rPr lang="en-US" smtClean="0"/>
              <a:t>34</a:t>
            </a:fld>
            <a:endParaRPr lang="en-US" dirty="0"/>
          </a:p>
        </p:txBody>
      </p:sp>
    </p:spTree>
    <p:extLst>
      <p:ext uri="{BB962C8B-B14F-4D97-AF65-F5344CB8AC3E}">
        <p14:creationId xmlns:p14="http://schemas.microsoft.com/office/powerpoint/2010/main" val="4241240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pitchFamily="34" charset="-128"/>
              </a:rPr>
              <a:t>This model will help you decide how much risk you want in a portfolio, and not leave it up to someone else to decide for you.  Because it’s an individual choice; your individual choice.</a:t>
            </a:r>
          </a:p>
          <a:p>
            <a:endParaRPr lang="en-US" dirty="0" smtClean="0">
              <a:ea typeface="ＭＳ Ｐゴシック" pitchFamily="34" charset="-128"/>
            </a:endParaRPr>
          </a:p>
          <a:p>
            <a:r>
              <a:rPr lang="en-US" dirty="0" smtClean="0"/>
              <a:t>“Imagine that all your investible assets are liquid and you could set them up anyway you like, starting today. Not where they were 10 years ago or last year, but from now on. This is important because you want to have your assets set up for your needs going forward, not left in accounts that could jeopardize your future. You need to realize that not all your assets are liquid and in a position to move to your ideal situation. This will just give you a glimpse at your “ideals” in planning.”</a:t>
            </a:r>
          </a:p>
          <a:p>
            <a:r>
              <a:rPr lang="en-US" dirty="0" smtClean="0"/>
              <a:t>“Let’s divide assets into three categories, A, B, and C. “</a:t>
            </a:r>
          </a:p>
          <a:p>
            <a:endParaRPr lang="en-US" dirty="0" smtClean="0"/>
          </a:p>
          <a:p>
            <a:r>
              <a:rPr lang="en-US" dirty="0" smtClean="0"/>
              <a:t>Talk</a:t>
            </a:r>
            <a:r>
              <a:rPr lang="en-US" baseline="0" dirty="0" smtClean="0"/>
              <a:t> about each category.</a:t>
            </a:r>
            <a:endParaRPr lang="en-US" dirty="0" smtClean="0"/>
          </a:p>
          <a:p>
            <a:endParaRPr lang="en-US"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smtClean="0">
                <a:ea typeface="ＭＳ Ｐゴシック" pitchFamily="34" charset="-128"/>
              </a:rPr>
              <a:t>Conservative </a:t>
            </a:r>
            <a:r>
              <a:rPr lang="en-US">
                <a:ea typeface="ＭＳ Ｐゴシック" pitchFamily="34" charset="-128"/>
              </a:rPr>
              <a:t>Model</a:t>
            </a:r>
            <a:r>
              <a:rPr lang="en-US" smtClean="0">
                <a:ea typeface="ＭＳ Ｐゴシック" pitchFamily="34" charset="-128"/>
              </a:rPr>
              <a:t>:</a:t>
            </a:r>
            <a:r>
              <a:rPr lang="en-US" baseline="0" smtClean="0">
                <a:ea typeface="ＭＳ Ｐゴシック" pitchFamily="34" charset="-128"/>
              </a:rPr>
              <a:t>  A </a:t>
            </a:r>
            <a:r>
              <a:rPr lang="en-US" baseline="0" dirty="0">
                <a:ea typeface="ＭＳ Ｐゴシック" pitchFamily="34" charset="-128"/>
              </a:rPr>
              <a:t>sample conservative allocation of assets might look like this. 30% in Column A. 60% in column B. 10% in Column C. However, there is no right or wrong allocation. It is based on your own risk tolerance and timeline.</a:t>
            </a:r>
            <a:endParaRPr lang="en-US" dirty="0">
              <a:ea typeface="ＭＳ Ｐゴシック" pitchFamily="34" charset="-128"/>
            </a:endParaRPr>
          </a:p>
          <a:p>
            <a:endParaRPr lang="en-US" dirty="0" smtClean="0"/>
          </a:p>
          <a:p>
            <a:r>
              <a:rPr lang="en-US" dirty="0" smtClean="0"/>
              <a:t>NOTE:  this is your chance to talk about</a:t>
            </a:r>
            <a:r>
              <a:rPr lang="en-US" baseline="0" dirty="0" smtClean="0"/>
              <a:t> green money strategies if that is your specialty, or red money strategies if that is your specialty. </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35</a:t>
            </a:fld>
            <a:endParaRPr lang="en-US" dirty="0"/>
          </a:p>
        </p:txBody>
      </p:sp>
    </p:spTree>
    <p:extLst>
      <p:ext uri="{BB962C8B-B14F-4D97-AF65-F5344CB8AC3E}">
        <p14:creationId xmlns:p14="http://schemas.microsoft.com/office/powerpoint/2010/main" val="257973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We’ve looked at creating</a:t>
            </a:r>
            <a:r>
              <a:rPr lang="en-US" sz="1200" baseline="0" dirty="0">
                <a:latin typeface="Lato" panose="020F0502020204030203" pitchFamily="34" charset="0"/>
              </a:rPr>
              <a:t> guaranteed income from several streams so you don’t outlive your money.  We’ve looked at asset allocation to make sure you are balancing risk and reward and making sure your money is working hard enough for you.   Now let’s look at the third problem and its solution – protecting yourself against long-term health care costs.</a:t>
            </a: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fld id="{04EBFCF7-DBAE-4171-B664-49A31DA528CA}" type="slidenum">
              <a:rPr lang="en-US" smtClean="0"/>
              <a:t>36</a:t>
            </a:fld>
            <a:endParaRPr lang="en-US" dirty="0"/>
          </a:p>
        </p:txBody>
      </p:sp>
    </p:spTree>
    <p:extLst>
      <p:ext uri="{BB962C8B-B14F-4D97-AF65-F5344CB8AC3E}">
        <p14:creationId xmlns:p14="http://schemas.microsoft.com/office/powerpoint/2010/main" val="1460802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p>
          <a:p>
            <a:endParaRPr lang="en-US" dirty="0" smtClean="0"/>
          </a:p>
          <a:p>
            <a:r>
              <a:rPr lang="en-US" dirty="0" smtClean="0"/>
              <a:t>Women’s </a:t>
            </a:r>
            <a:r>
              <a:rPr lang="en-US" dirty="0"/>
              <a:t>Financial</a:t>
            </a:r>
            <a:r>
              <a:rPr lang="en-US" baseline="0" dirty="0"/>
              <a:t> Education specialist Holly Buchanan shares her parents long term care story.</a:t>
            </a:r>
          </a:p>
          <a:p>
            <a:endParaRPr lang="en-US" baseline="0" dirty="0"/>
          </a:p>
          <a:p>
            <a:r>
              <a:rPr lang="en-US" baseline="0" dirty="0"/>
              <a:t>Ask the audience if this resonates with them?</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37</a:t>
            </a:fld>
            <a:endParaRPr lang="en-US" dirty="0"/>
          </a:p>
        </p:txBody>
      </p:sp>
    </p:spTree>
    <p:extLst>
      <p:ext uri="{BB962C8B-B14F-4D97-AF65-F5344CB8AC3E}">
        <p14:creationId xmlns:p14="http://schemas.microsoft.com/office/powerpoint/2010/main" val="1513712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share this story because it’s so common.  The time people look into long-term-care insurance is after they've already had a major health incident, but they no longer qualify. The cost to self-insure can be very high.  In this case it was half a million dollars.</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38</a:t>
            </a:fld>
            <a:endParaRPr lang="en-US" dirty="0"/>
          </a:p>
        </p:txBody>
      </p:sp>
    </p:spTree>
    <p:extLst>
      <p:ext uri="{BB962C8B-B14F-4D97-AF65-F5344CB8AC3E}">
        <p14:creationId xmlns:p14="http://schemas.microsoft.com/office/powerpoint/2010/main" val="1466059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70 percent of people</a:t>
            </a:r>
            <a:r>
              <a:rPr lang="en-US" baseline="0" dirty="0"/>
              <a:t> over 65 will need some form of long term care at some point in their life.  And it’s not cheap.</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39</a:t>
            </a:fld>
            <a:endParaRPr lang="en-US" dirty="0"/>
          </a:p>
        </p:txBody>
      </p:sp>
    </p:spTree>
    <p:extLst>
      <p:ext uri="{BB962C8B-B14F-4D97-AF65-F5344CB8AC3E}">
        <p14:creationId xmlns:p14="http://schemas.microsoft.com/office/powerpoint/2010/main" val="539922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I</a:t>
            </a:r>
            <a:r>
              <a:rPr lang="en-US" sz="1200" baseline="0" dirty="0">
                <a:latin typeface="Lato" panose="020F0502020204030203" pitchFamily="34" charset="0"/>
              </a:rPr>
              <a:t> love questions!    Feel free to ask away.  That’s why I am here.</a:t>
            </a:r>
            <a:endParaRPr lang="en-US" sz="1200" dirty="0">
              <a:latin typeface="Lato" panose="020F050202020403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Lato" panose="020F050202020403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There may</a:t>
            </a:r>
            <a:r>
              <a:rPr lang="en-US" sz="1200" baseline="0" dirty="0">
                <a:latin typeface="Lato" panose="020F0502020204030203" pitchFamily="34" charset="0"/>
              </a:rPr>
              <a:t> be questions</a:t>
            </a:r>
            <a:r>
              <a:rPr lang="en-US" sz="1200" dirty="0">
                <a:latin typeface="Lato" panose="020F0502020204030203" pitchFamily="34" charset="0"/>
              </a:rPr>
              <a:t> more specific to your personal situation</a:t>
            </a:r>
            <a:r>
              <a:rPr lang="en-US" sz="1200" baseline="0" dirty="0">
                <a:latin typeface="Lato" panose="020F0502020204030203" pitchFamily="34" charset="0"/>
              </a:rPr>
              <a:t>.  I may not be able to answer those tonight.  But that’s why we include a one-on-one session as a part of the course.   That’s a session where we can have a more personal conversation.   </a:t>
            </a:r>
            <a:endParaRPr lang="en-US" sz="1200" dirty="0">
              <a:latin typeface="Lato" panose="020F050202020403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fld id="{04EBFCF7-DBAE-4171-B664-49A31DA528CA}" type="slidenum">
              <a:rPr lang="en-US" smtClean="0"/>
              <a:t>4</a:t>
            </a:fld>
            <a:endParaRPr lang="en-US" dirty="0"/>
          </a:p>
        </p:txBody>
      </p:sp>
    </p:spTree>
    <p:extLst>
      <p:ext uri="{BB962C8B-B14F-4D97-AF65-F5344CB8AC3E}">
        <p14:creationId xmlns:p14="http://schemas.microsoft.com/office/powerpoint/2010/main" val="3480520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going to pay for your long-term care?    Ask the audience which</a:t>
            </a:r>
            <a:r>
              <a:rPr lang="en-US" baseline="0" dirty="0"/>
              <a:t> one they would choose.</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40</a:t>
            </a:fld>
            <a:endParaRPr lang="en-US" dirty="0"/>
          </a:p>
        </p:txBody>
      </p:sp>
    </p:spTree>
    <p:extLst>
      <p:ext uri="{BB962C8B-B14F-4D97-AF65-F5344CB8AC3E}">
        <p14:creationId xmlns:p14="http://schemas.microsoft.com/office/powerpoint/2010/main" val="1142504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what Medicare does and does NOT cover.</a:t>
            </a:r>
          </a:p>
        </p:txBody>
      </p:sp>
      <p:sp>
        <p:nvSpPr>
          <p:cNvPr id="4" name="Slide Number Placeholder 3"/>
          <p:cNvSpPr>
            <a:spLocks noGrp="1"/>
          </p:cNvSpPr>
          <p:nvPr>
            <p:ph type="sldNum" sz="quarter" idx="10"/>
          </p:nvPr>
        </p:nvSpPr>
        <p:spPr/>
        <p:txBody>
          <a:bodyPr/>
          <a:lstStyle/>
          <a:p>
            <a:fld id="{9445F28A-64B0-4A5B-8E97-2AF5FB3F394D}" type="slidenum">
              <a:rPr lang="en-US" smtClean="0"/>
              <a:t>41</a:t>
            </a:fld>
            <a:endParaRPr lang="en-US" dirty="0"/>
          </a:p>
        </p:txBody>
      </p:sp>
    </p:spTree>
    <p:extLst>
      <p:ext uri="{BB962C8B-B14F-4D97-AF65-F5344CB8AC3E}">
        <p14:creationId xmlns:p14="http://schemas.microsoft.com/office/powerpoint/2010/main" val="2144203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Medicaid the</a:t>
            </a:r>
            <a:r>
              <a:rPr lang="en-US" baseline="0" dirty="0"/>
              <a:t> answer?  Let’s hope not.  Medicaid should be the last resort option.</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42</a:t>
            </a:fld>
            <a:endParaRPr lang="en-US" dirty="0"/>
          </a:p>
        </p:txBody>
      </p:sp>
    </p:spTree>
    <p:extLst>
      <p:ext uri="{BB962C8B-B14F-4D97-AF65-F5344CB8AC3E}">
        <p14:creationId xmlns:p14="http://schemas.microsoft.com/office/powerpoint/2010/main" val="38110263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may not have control over where you live and might end up miles away from those you love.</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43</a:t>
            </a:fld>
            <a:endParaRPr lang="en-US" dirty="0"/>
          </a:p>
        </p:txBody>
      </p:sp>
    </p:spTree>
    <p:extLst>
      <p:ext uri="{BB962C8B-B14F-4D97-AF65-F5344CB8AC3E}">
        <p14:creationId xmlns:p14="http://schemas.microsoft.com/office/powerpoint/2010/main" val="1642023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if Medicare and Medicaid aren’t the answer, who is going to pay those bills?   Is it going to be you or the insurance company?    Let’s look at the long-term care insurance option.</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44</a:t>
            </a:fld>
            <a:endParaRPr lang="en-US" dirty="0"/>
          </a:p>
        </p:txBody>
      </p:sp>
    </p:spTree>
    <p:extLst>
      <p:ext uri="{BB962C8B-B14F-4D97-AF65-F5344CB8AC3E}">
        <p14:creationId xmlns:p14="http://schemas.microsoft.com/office/powerpoint/2010/main" val="19945596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Most</a:t>
            </a:r>
            <a:r>
              <a:rPr lang="en-US" sz="1200" baseline="0" dirty="0">
                <a:latin typeface="Lato" panose="020F0502020204030203" pitchFamily="34" charset="0"/>
              </a:rPr>
              <a:t> people think long-term care insurance is nursing home insurance.  It’s actually staying out of nursing home insurance.  The majority of insurance is for in-home care.   Would you rather be in a nursing home or living at home?</a:t>
            </a: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fld id="{04EBFCF7-DBAE-4171-B664-49A31DA528CA}" type="slidenum">
              <a:rPr lang="en-US" smtClean="0"/>
              <a:t>45</a:t>
            </a:fld>
            <a:endParaRPr lang="en-US" dirty="0"/>
          </a:p>
        </p:txBody>
      </p:sp>
    </p:spTree>
    <p:extLst>
      <p:ext uri="{BB962C8B-B14F-4D97-AF65-F5344CB8AC3E}">
        <p14:creationId xmlns:p14="http://schemas.microsoft.com/office/powerpoint/2010/main" val="18885312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objection to long-term care insurance is, “what if I pay that</a:t>
            </a:r>
            <a:r>
              <a:rPr lang="en-US" baseline="0" dirty="0"/>
              <a:t> money and never use the insurance?  What if I am making a mistake?”    well, you are going to make one of two mistakes…..</a:t>
            </a:r>
          </a:p>
          <a:p>
            <a:endParaRPr lang="en-US" baseline="0" dirty="0"/>
          </a:p>
          <a:p>
            <a:r>
              <a:rPr lang="en-US" baseline="0" dirty="0"/>
              <a:t>ALSO – there are new products where you do not lose all the money if you don’t use the insurance.  Let’s take a look at the different types of long-term care insurance.</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46</a:t>
            </a:fld>
            <a:endParaRPr lang="en-US" dirty="0"/>
          </a:p>
        </p:txBody>
      </p:sp>
    </p:spTree>
    <p:extLst>
      <p:ext uri="{BB962C8B-B14F-4D97-AF65-F5344CB8AC3E}">
        <p14:creationId xmlns:p14="http://schemas.microsoft.com/office/powerpoint/2010/main" val="2952647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typically two types of long-term care insurance – traditional and hybrid or newer “linked benefit” products.</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47</a:t>
            </a:fld>
            <a:endParaRPr lang="en-US" dirty="0"/>
          </a:p>
        </p:txBody>
      </p:sp>
    </p:spTree>
    <p:extLst>
      <p:ext uri="{BB962C8B-B14F-4D97-AF65-F5344CB8AC3E}">
        <p14:creationId xmlns:p14="http://schemas.microsoft.com/office/powerpoint/2010/main" val="42736004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a:t>
            </a:r>
            <a:r>
              <a:rPr lang="en-US" baseline="0" dirty="0"/>
              <a:t> common question is, “when is the right time to get Long-Term care insurance?    There is not right or wrong answer.  Some people get it in their 40’s.  Some wait </a:t>
            </a:r>
            <a:r>
              <a:rPr lang="en-US" baseline="0" dirty="0" err="1"/>
              <a:t>til</a:t>
            </a:r>
            <a:r>
              <a:rPr lang="en-US" baseline="0" dirty="0"/>
              <a:t> later.     The one main thing to keep in mind is that if you have a health event, you may no longer qualify.  So get it while you still can.  You are never healthier than you are right now!</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48</a:t>
            </a:fld>
            <a:endParaRPr lang="en-US" dirty="0"/>
          </a:p>
        </p:txBody>
      </p:sp>
    </p:spTree>
    <p:extLst>
      <p:ext uri="{BB962C8B-B14F-4D97-AF65-F5344CB8AC3E}">
        <p14:creationId xmlns:p14="http://schemas.microsoft.com/office/powerpoint/2010/main" val="39799661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Finally,</a:t>
            </a:r>
            <a:r>
              <a:rPr lang="en-US" sz="1200" baseline="0" dirty="0">
                <a:latin typeface="Lato" panose="020F0502020204030203" pitchFamily="34" charset="0"/>
              </a:rPr>
              <a:t> let’s end with just a few quick ideas on talking to your family about money.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Lato" panose="020F0502020204030203" pitchFamily="34" charset="0"/>
              </a:rPr>
              <a:t>Is </a:t>
            </a:r>
            <a:r>
              <a:rPr lang="en-US" sz="1200" dirty="0">
                <a:latin typeface="Lato" panose="020F0502020204030203" pitchFamily="34" charset="0"/>
              </a:rPr>
              <a:t>there is</a:t>
            </a:r>
            <a:r>
              <a:rPr lang="en-US" sz="1200" baseline="0" dirty="0">
                <a:latin typeface="Lato" panose="020F0502020204030203" pitchFamily="34" charset="0"/>
              </a:rPr>
              <a:t> a money conversation you would like to have with a family member but are not currently having?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Lato" panose="020F050202020403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Lato" panose="020F0502020204030203" pitchFamily="34" charset="0"/>
              </a:rPr>
              <a:t>One of the biggest causes of conflict in families is money issues, especially when they don’t have open honest conversations about those issues.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fld id="{04EBFCF7-DBAE-4171-B664-49A31DA528CA}" type="slidenum">
              <a:rPr lang="en-US" smtClean="0"/>
              <a:t>49</a:t>
            </a:fld>
            <a:endParaRPr lang="en-US" dirty="0"/>
          </a:p>
        </p:txBody>
      </p:sp>
    </p:spTree>
    <p:extLst>
      <p:ext uri="{BB962C8B-B14F-4D97-AF65-F5344CB8AC3E}">
        <p14:creationId xmlns:p14="http://schemas.microsoft.com/office/powerpoint/2010/main" val="338826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US" sz="1200" dirty="0">
                <a:latin typeface="Lato" panose="020F0502020204030203" pitchFamily="34" charset="0"/>
              </a:rPr>
              <a:t>Note: Insert your picture by clicking on the Picture Place Holder Icon, then send it back!</a:t>
            </a:r>
          </a:p>
          <a:p>
            <a:pPr defTabSz="914400">
              <a:defRPr/>
            </a:pPr>
            <a:endParaRPr lang="en-US" sz="1200" dirty="0">
              <a:latin typeface="Lato" panose="020F0502020204030203" pitchFamily="34" charset="0"/>
            </a:endParaRPr>
          </a:p>
          <a:p>
            <a:pPr defTabSz="914400">
              <a:defRPr/>
            </a:pPr>
            <a:r>
              <a:rPr lang="en-US" sz="1200" dirty="0">
                <a:latin typeface="Lato" panose="020F0502020204030203" pitchFamily="34" charset="0"/>
              </a:rPr>
              <a:t>WHAT TO TALK ABOUT HERE IS UP TO YOU,  but here are some tips:</a:t>
            </a:r>
          </a:p>
          <a:p>
            <a:pPr defTabSz="914400">
              <a:defRPr/>
            </a:pPr>
            <a:endParaRPr lang="en-US" sz="1200" dirty="0">
              <a:latin typeface="Lato" panose="020F0502020204030203" pitchFamily="34" charset="0"/>
            </a:endParaRPr>
          </a:p>
          <a:p>
            <a:pPr defTabSz="914400">
              <a:defRPr/>
            </a:pPr>
            <a:r>
              <a:rPr lang="en-US" sz="1200" dirty="0">
                <a:latin typeface="Lato" panose="020F0502020204030203" pitchFamily="34" charset="0"/>
              </a:rPr>
              <a:t>Tip #1 - Share your story about why you want to provide financial education to women.  </a:t>
            </a:r>
          </a:p>
          <a:p>
            <a:pPr defTabSz="914400">
              <a:defRPr/>
            </a:pPr>
            <a:endParaRPr lang="en-US" sz="1200" dirty="0">
              <a:latin typeface="Lato" panose="020F0502020204030203" pitchFamily="34" charset="0"/>
            </a:endParaRPr>
          </a:p>
          <a:p>
            <a:pPr defTabSz="914400">
              <a:defRPr/>
            </a:pPr>
            <a:r>
              <a:rPr lang="en-US" sz="1200" dirty="0">
                <a:latin typeface="Lato" panose="020F0502020204030203" pitchFamily="34" charset="0"/>
              </a:rPr>
              <a:t>EXAMPLES</a:t>
            </a:r>
          </a:p>
          <a:p>
            <a:pPr defTabSz="914400">
              <a:defRPr/>
            </a:pPr>
            <a:endParaRPr lang="en-US" sz="1200" dirty="0">
              <a:latin typeface="Lato" panose="020F0502020204030203" pitchFamily="34" charset="0"/>
            </a:endParaRPr>
          </a:p>
          <a:p>
            <a:pPr defTabSz="914400">
              <a:defRPr/>
            </a:pPr>
            <a:r>
              <a:rPr lang="en-US" sz="1200" dirty="0">
                <a:latin typeface="Lato" panose="020F0502020204030203" pitchFamily="34" charset="0"/>
              </a:rPr>
              <a:t>“I was raised by a single mother and I saw how the financial industry disrespected her. I want to make sure women are informed, educated, and treated with the respect they deserve.”</a:t>
            </a:r>
          </a:p>
          <a:p>
            <a:pPr defTabSz="914400">
              <a:defRPr/>
            </a:pPr>
            <a:endParaRPr lang="en-US" sz="1200" dirty="0">
              <a:latin typeface="Lato" panose="020F0502020204030203" pitchFamily="34" charset="0"/>
            </a:endParaRPr>
          </a:p>
          <a:p>
            <a:pPr defTabSz="914400">
              <a:defRPr/>
            </a:pPr>
            <a:r>
              <a:rPr lang="en-US" sz="1200" dirty="0">
                <a:latin typeface="Lato" panose="020F0502020204030203" pitchFamily="34" charset="0"/>
              </a:rPr>
              <a:t>“I have two daughters and it’s important to me to raise strong financially savvy daughters.   I believe women should have the education and knowledge to take control of their financial lives.”</a:t>
            </a:r>
          </a:p>
          <a:p>
            <a:pPr defTabSz="914400">
              <a:defRPr/>
            </a:pPr>
            <a:endParaRPr lang="en-US" sz="1200" dirty="0">
              <a:latin typeface="Lato" panose="020F0502020204030203" pitchFamily="34" charset="0"/>
            </a:endParaRPr>
          </a:p>
          <a:p>
            <a:pPr defTabSz="914400">
              <a:defRPr/>
            </a:pPr>
            <a:r>
              <a:rPr lang="en-US" sz="1200" dirty="0">
                <a:latin typeface="Lato" panose="020F0502020204030203" pitchFamily="34" charset="0"/>
              </a:rPr>
              <a:t>Tip #2 – do NOT use a headshot.  Have a shot of you with your family, or dog or a woman you are featuring in your story about why you want to work with women.</a:t>
            </a:r>
          </a:p>
          <a:p>
            <a:pPr defTabSz="914400">
              <a:defRPr/>
            </a:pPr>
            <a:endParaRPr lang="en-US" sz="1200" dirty="0">
              <a:latin typeface="Lato" panose="020F0502020204030203" pitchFamily="34" charset="0"/>
            </a:endParaRPr>
          </a:p>
          <a:p>
            <a:pPr defTabSz="914400">
              <a:defRPr/>
            </a:pPr>
            <a:r>
              <a:rPr lang="en-US" sz="1200" dirty="0">
                <a:latin typeface="Lato" panose="020F0502020204030203" pitchFamily="34" charset="0"/>
              </a:rPr>
              <a:t>Tip</a:t>
            </a:r>
            <a:r>
              <a:rPr lang="en-US" sz="1200" baseline="0" dirty="0">
                <a:latin typeface="Lato" panose="020F0502020204030203" pitchFamily="34" charset="0"/>
              </a:rPr>
              <a:t> #3 – Share two things someone would be surprised to know about you</a:t>
            </a:r>
            <a:endParaRPr lang="en-US" sz="1200" dirty="0">
              <a:latin typeface="Lato" panose="020F050202020403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fld id="{04EBFCF7-DBAE-4171-B664-49A31DA528CA}" type="slidenum">
              <a:rPr lang="en-US" smtClean="0"/>
              <a:t>5</a:t>
            </a:fld>
            <a:endParaRPr lang="en-US" dirty="0"/>
          </a:p>
        </p:txBody>
      </p:sp>
    </p:spTree>
    <p:extLst>
      <p:ext uri="{BB962C8B-B14F-4D97-AF65-F5344CB8AC3E}">
        <p14:creationId xmlns:p14="http://schemas.microsoft.com/office/powerpoint/2010/main" val="5729006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When</a:t>
            </a:r>
            <a:r>
              <a:rPr lang="en-US" sz="1200" baseline="0" dirty="0">
                <a:latin typeface="Lato" panose="020F0502020204030203" pitchFamily="34" charset="0"/>
              </a:rPr>
              <a:t> you leave here tonight you have a choice….to be a planner or an avoider.  A lot of other priorities are going to be competing for your attention.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Lato" panose="020F050202020403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Lato" panose="020F0502020204030203" pitchFamily="34" charset="0"/>
              </a:rPr>
              <a:t>If you are an avoider, nothing is going to change when it comes to your financial future.      If you are a planner, you can affect positive change immediately.</a:t>
            </a: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fld id="{04EBFCF7-DBAE-4171-B664-49A31DA528CA}" type="slidenum">
              <a:rPr lang="en-US" smtClean="0"/>
              <a:t>50</a:t>
            </a:fld>
            <a:endParaRPr lang="en-US" dirty="0"/>
          </a:p>
        </p:txBody>
      </p:sp>
    </p:spTree>
    <p:extLst>
      <p:ext uri="{BB962C8B-B14F-4D97-AF65-F5344CB8AC3E}">
        <p14:creationId xmlns:p14="http://schemas.microsoft.com/office/powerpoint/2010/main" val="14087237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down in your workbook the three</a:t>
            </a:r>
            <a:r>
              <a:rPr lang="en-US" baseline="0" dirty="0"/>
              <a:t> action steps you are committed to taking.</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51</a:t>
            </a:fld>
            <a:endParaRPr lang="en-US" dirty="0"/>
          </a:p>
        </p:txBody>
      </p:sp>
    </p:spTree>
    <p:extLst>
      <p:ext uri="{BB962C8B-B14F-4D97-AF65-F5344CB8AC3E}">
        <p14:creationId xmlns:p14="http://schemas.microsoft.com/office/powerpoint/2010/main" val="8511540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Here are some possible action steps.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Lato" panose="020F050202020403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Remember,</a:t>
            </a:r>
            <a:r>
              <a:rPr lang="en-US" sz="1200" baseline="0" dirty="0">
                <a:latin typeface="Lato" panose="020F0502020204030203" pitchFamily="34" charset="0"/>
              </a:rPr>
              <a:t> the actions you take right now will have the biggest impact on your financial future.   Your future self is counting on you.   </a:t>
            </a: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fld id="{04EBFCF7-DBAE-4171-B664-49A31DA528CA}" type="slidenum">
              <a:rPr lang="en-US" smtClean="0"/>
              <a:t>52</a:t>
            </a:fld>
            <a:endParaRPr lang="en-US" dirty="0"/>
          </a:p>
        </p:txBody>
      </p:sp>
    </p:spTree>
    <p:extLst>
      <p:ext uri="{BB962C8B-B14F-4D97-AF65-F5344CB8AC3E}">
        <p14:creationId xmlns:p14="http://schemas.microsoft.com/office/powerpoint/2010/main" val="24593587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Schedule</a:t>
            </a:r>
            <a:r>
              <a:rPr lang="en-US" sz="1200" baseline="0" dirty="0">
                <a:latin typeface="Lato" panose="020F0502020204030203" pitchFamily="34" charset="0"/>
              </a:rPr>
              <a:t> meetings right now if possible.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Lato" panose="020F050202020403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Lato" panose="020F0502020204030203" pitchFamily="34" charset="0"/>
              </a:rPr>
              <a:t>Insert your contact information.</a:t>
            </a: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fld id="{04EBFCF7-DBAE-4171-B664-49A31DA528CA}" type="slidenum">
              <a:rPr lang="en-US" smtClean="0"/>
              <a:t>53</a:t>
            </a:fld>
            <a:endParaRPr lang="en-US" dirty="0"/>
          </a:p>
        </p:txBody>
      </p:sp>
    </p:spTree>
    <p:extLst>
      <p:ext uri="{BB962C8B-B14F-4D97-AF65-F5344CB8AC3E}">
        <p14:creationId xmlns:p14="http://schemas.microsoft.com/office/powerpoint/2010/main" val="585611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outline of what we are going to cover tonight.  (read through agenda quickly)</a:t>
            </a:r>
          </a:p>
        </p:txBody>
      </p:sp>
      <p:sp>
        <p:nvSpPr>
          <p:cNvPr id="4" name="Slide Number Placeholder 3"/>
          <p:cNvSpPr>
            <a:spLocks noGrp="1"/>
          </p:cNvSpPr>
          <p:nvPr>
            <p:ph type="sldNum" sz="quarter" idx="10"/>
          </p:nvPr>
        </p:nvSpPr>
        <p:spPr/>
        <p:txBody>
          <a:bodyPr/>
          <a:lstStyle/>
          <a:p>
            <a:fld id="{9445F28A-64B0-4A5B-8E97-2AF5FB3F394D}" type="slidenum">
              <a:rPr lang="en-US" smtClean="0"/>
              <a:t>6</a:t>
            </a:fld>
            <a:endParaRPr lang="en-US" dirty="0"/>
          </a:p>
        </p:txBody>
      </p:sp>
    </p:spTree>
    <p:extLst>
      <p:ext uri="{BB962C8B-B14F-4D97-AF65-F5344CB8AC3E}">
        <p14:creationId xmlns:p14="http://schemas.microsoft.com/office/powerpoint/2010/main" val="2497034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see this icon on a slide it means it is included in your workbook.</a:t>
            </a:r>
            <a:r>
              <a:rPr lang="en-US" baseline="0" dirty="0"/>
              <a:t>  We don’t want you killing yourself trying to take a lot of notes.  We’ve included the most important slides in your workbook for you.</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7</a:t>
            </a:fld>
            <a:endParaRPr lang="en-US" dirty="0"/>
          </a:p>
        </p:txBody>
      </p:sp>
    </p:spTree>
    <p:extLst>
      <p:ext uri="{BB962C8B-B14F-4D97-AF65-F5344CB8AC3E}">
        <p14:creationId xmlns:p14="http://schemas.microsoft.com/office/powerpoint/2010/main" val="3319438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Research also shows</a:t>
            </a:r>
            <a:r>
              <a:rPr lang="en-US" sz="1200" baseline="0" dirty="0">
                <a:latin typeface="Lato" panose="020F0502020204030203" pitchFamily="34" charset="0"/>
              </a:rPr>
              <a:t> </a:t>
            </a:r>
            <a:r>
              <a:rPr lang="en-US" sz="1200" dirty="0">
                <a:latin typeface="Lato" panose="020F0502020204030203" pitchFamily="34" charset="0"/>
              </a:rPr>
              <a:t>women have a deep desire not to be dependent financially.  They don’t want to be a burden to family members.   They want to have their own money.  Does that resonate with you?</a:t>
            </a:r>
          </a:p>
        </p:txBody>
      </p:sp>
      <p:sp>
        <p:nvSpPr>
          <p:cNvPr id="4" name="Slide Number Placeholder 3"/>
          <p:cNvSpPr>
            <a:spLocks noGrp="1"/>
          </p:cNvSpPr>
          <p:nvPr>
            <p:ph type="sldNum" sz="quarter" idx="10"/>
          </p:nvPr>
        </p:nvSpPr>
        <p:spPr/>
        <p:txBody>
          <a:bodyPr/>
          <a:lstStyle/>
          <a:p>
            <a:fld id="{04EBFCF7-DBAE-4171-B664-49A31DA528CA}" type="slidenum">
              <a:rPr lang="en-US" smtClean="0"/>
              <a:t>8</a:t>
            </a:fld>
            <a:endParaRPr lang="en-US" dirty="0"/>
          </a:p>
        </p:txBody>
      </p:sp>
    </p:spTree>
    <p:extLst>
      <p:ext uri="{BB962C8B-B14F-4D97-AF65-F5344CB8AC3E}">
        <p14:creationId xmlns:p14="http://schemas.microsoft.com/office/powerpoint/2010/main" val="599018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guess what, research show women make</a:t>
            </a:r>
            <a:r>
              <a:rPr lang="en-US" baseline="0" dirty="0"/>
              <a:t> better long term investors than men.  This is why I like working with women. because they make better long term decisions.   Men trade stocks 45 percent more and can be overconfident.  Women tend to be less impulsive, more realistic and take a longer-term view.</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9</a:t>
            </a:fld>
            <a:endParaRPr lang="en-US" dirty="0"/>
          </a:p>
        </p:txBody>
      </p:sp>
    </p:spTree>
    <p:extLst>
      <p:ext uri="{BB962C8B-B14F-4D97-AF65-F5344CB8AC3E}">
        <p14:creationId xmlns:p14="http://schemas.microsoft.com/office/powerpoint/2010/main" val="1742181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841772"/>
            <a:ext cx="6858000" cy="1790700"/>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967970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ini Picture at Right Side 2">
    <p:spTree>
      <p:nvGrpSpPr>
        <p:cNvPr id="1" name=""/>
        <p:cNvGrpSpPr/>
        <p:nvPr/>
      </p:nvGrpSpPr>
      <p:grpSpPr>
        <a:xfrm>
          <a:off x="0" y="0"/>
          <a:ext cx="0" cy="0"/>
          <a:chOff x="0" y="0"/>
          <a:chExt cx="0" cy="0"/>
        </a:xfrm>
      </p:grpSpPr>
      <p:sp>
        <p:nvSpPr>
          <p:cNvPr id="12" name="Picture Placeholder 6"/>
          <p:cNvSpPr>
            <a:spLocks noGrp="1"/>
          </p:cNvSpPr>
          <p:nvPr>
            <p:ph type="pic" sz="quarter" idx="10"/>
          </p:nvPr>
        </p:nvSpPr>
        <p:spPr>
          <a:xfrm>
            <a:off x="4561137" y="1522552"/>
            <a:ext cx="3591875" cy="251096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00">
                <a:solidFill>
                  <a:schemeClr val="accent4"/>
                </a:solidFill>
                <a:latin typeface="Lato" panose="020F0502020204030203" pitchFamily="34" charset="0"/>
              </a:defRPr>
            </a:lvl1pPr>
          </a:lstStyle>
          <a:p>
            <a:endParaRPr lang="en-US" dirty="0"/>
          </a:p>
        </p:txBody>
      </p:sp>
      <p:sp>
        <p:nvSpPr>
          <p:cNvPr id="2" name="Text Placeholder 6"/>
          <p:cNvSpPr>
            <a:spLocks noGrp="1"/>
          </p:cNvSpPr>
          <p:nvPr>
            <p:ph type="body" sz="quarter" idx="11" hasCustomPrompt="1"/>
          </p:nvPr>
        </p:nvSpPr>
        <p:spPr>
          <a:xfrm>
            <a:off x="639798" y="407106"/>
            <a:ext cx="7862888" cy="381704"/>
          </a:xfrm>
          <a:prstGeom prst="rect">
            <a:avLst/>
          </a:prstGeom>
        </p:spPr>
        <p:txBody>
          <a:bodyPr lIns="0" tIns="0" rIns="0" bIns="0">
            <a:noAutofit/>
          </a:bodyPr>
          <a:lstStyle>
            <a:lvl1pPr marL="0" indent="0">
              <a:spcBef>
                <a:spcPts val="0"/>
              </a:spcBef>
              <a:buFontTx/>
              <a:buNone/>
              <a:defRPr sz="2800" cap="all" spc="50"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639798" y="915793"/>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2"/>
          </p:nvPr>
        </p:nvSpPr>
        <p:spPr/>
        <p:txBody>
          <a:bodyPr/>
          <a:lstStyle/>
          <a:p>
            <a:r>
              <a:rPr lang="en-US" dirty="0">
                <a:solidFill>
                  <a:schemeClr val="accent1"/>
                </a:solidFill>
                <a:latin typeface="Lato" panose="020F0502020204030203" pitchFamily="34" charset="0"/>
              </a:rPr>
              <a:t>©2016 Adult Financial Education Services</a:t>
            </a:r>
          </a:p>
        </p:txBody>
      </p:sp>
      <p:sp>
        <p:nvSpPr>
          <p:cNvPr id="5" name="Slide Number Placeholder 4"/>
          <p:cNvSpPr>
            <a:spLocks noGrp="1"/>
          </p:cNvSpPr>
          <p:nvPr>
            <p:ph type="sldNum" sz="quarter" idx="13"/>
          </p:nvPr>
        </p:nvSpPr>
        <p:spPr/>
        <p:txBody>
          <a:bodyPr/>
          <a:lstStyle/>
          <a:p>
            <a:fld id="{AC2C22BC-B3FE-4FEE-BBEA-713BA38E049C}" type="slidenum">
              <a:rPr lang="en-US" smtClean="0"/>
              <a:pPr/>
              <a:t>‹#›</a:t>
            </a:fld>
            <a:endParaRPr lang="en-US" dirty="0"/>
          </a:p>
        </p:txBody>
      </p:sp>
      <p:sp>
        <p:nvSpPr>
          <p:cNvPr id="13" name="Freeform 25"/>
          <p:cNvSpPr>
            <a:spLocks/>
          </p:cNvSpPr>
          <p:nvPr userDrawn="1"/>
        </p:nvSpPr>
        <p:spPr bwMode="auto">
          <a:xfrm>
            <a:off x="8595203"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54160931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structor Profile">
    <p:spTree>
      <p:nvGrpSpPr>
        <p:cNvPr id="1" name=""/>
        <p:cNvGrpSpPr/>
        <p:nvPr/>
      </p:nvGrpSpPr>
      <p:grpSpPr>
        <a:xfrm>
          <a:off x="0" y="0"/>
          <a:ext cx="0" cy="0"/>
          <a:chOff x="0" y="0"/>
          <a:chExt cx="0" cy="0"/>
        </a:xfrm>
      </p:grpSpPr>
      <p:sp>
        <p:nvSpPr>
          <p:cNvPr id="8" name="Freeform 5"/>
          <p:cNvSpPr>
            <a:spLocks/>
          </p:cNvSpPr>
          <p:nvPr userDrawn="1"/>
        </p:nvSpPr>
        <p:spPr bwMode="auto">
          <a:xfrm>
            <a:off x="4697590" y="-2286"/>
            <a:ext cx="3546475" cy="5148072"/>
          </a:xfrm>
          <a:custGeom>
            <a:avLst/>
            <a:gdLst>
              <a:gd name="T0" fmla="*/ 1170 w 2234"/>
              <a:gd name="T1" fmla="*/ 0 h 3244"/>
              <a:gd name="T2" fmla="*/ 0 w 2234"/>
              <a:gd name="T3" fmla="*/ 3244 h 3244"/>
              <a:gd name="T4" fmla="*/ 1064 w 2234"/>
              <a:gd name="T5" fmla="*/ 3244 h 3244"/>
              <a:gd name="T6" fmla="*/ 2234 w 2234"/>
              <a:gd name="T7" fmla="*/ 0 h 3244"/>
              <a:gd name="T8" fmla="*/ 1170 w 2234"/>
              <a:gd name="T9" fmla="*/ 0 h 3244"/>
            </a:gdLst>
            <a:ahLst/>
            <a:cxnLst>
              <a:cxn ang="0">
                <a:pos x="T0" y="T1"/>
              </a:cxn>
              <a:cxn ang="0">
                <a:pos x="T2" y="T3"/>
              </a:cxn>
              <a:cxn ang="0">
                <a:pos x="T4" y="T5"/>
              </a:cxn>
              <a:cxn ang="0">
                <a:pos x="T6" y="T7"/>
              </a:cxn>
              <a:cxn ang="0">
                <a:pos x="T8" y="T9"/>
              </a:cxn>
            </a:cxnLst>
            <a:rect l="0" t="0" r="r" b="b"/>
            <a:pathLst>
              <a:path w="2234" h="3244">
                <a:moveTo>
                  <a:pt x="1170" y="0"/>
                </a:moveTo>
                <a:lnTo>
                  <a:pt x="0" y="3244"/>
                </a:lnTo>
                <a:lnTo>
                  <a:pt x="1064" y="3244"/>
                </a:lnTo>
                <a:lnTo>
                  <a:pt x="2234" y="0"/>
                </a:lnTo>
                <a:lnTo>
                  <a:pt x="1170" y="0"/>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Picture Placeholder 6"/>
          <p:cNvSpPr>
            <a:spLocks noGrp="1"/>
          </p:cNvSpPr>
          <p:nvPr>
            <p:ph type="pic" sz="quarter" idx="10"/>
          </p:nvPr>
        </p:nvSpPr>
        <p:spPr>
          <a:xfrm>
            <a:off x="4561137" y="1522552"/>
            <a:ext cx="3591875" cy="251096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00">
                <a:solidFill>
                  <a:schemeClr val="accent4"/>
                </a:solidFill>
                <a:latin typeface="Lato" panose="020F0502020204030203" pitchFamily="34" charset="0"/>
              </a:defRPr>
            </a:lvl1pPr>
          </a:lstStyle>
          <a:p>
            <a:endParaRPr lang="en-US" dirty="0"/>
          </a:p>
        </p:txBody>
      </p:sp>
      <p:sp>
        <p:nvSpPr>
          <p:cNvPr id="2" name="Text Placeholder 6"/>
          <p:cNvSpPr>
            <a:spLocks noGrp="1"/>
          </p:cNvSpPr>
          <p:nvPr>
            <p:ph type="body" sz="quarter" idx="11" hasCustomPrompt="1"/>
          </p:nvPr>
        </p:nvSpPr>
        <p:spPr>
          <a:xfrm>
            <a:off x="639798" y="407106"/>
            <a:ext cx="7862888" cy="381704"/>
          </a:xfrm>
          <a:prstGeom prst="rect">
            <a:avLst/>
          </a:prstGeom>
        </p:spPr>
        <p:txBody>
          <a:bodyPr lIns="0" tIns="0" rIns="0" bIns="0">
            <a:noAutofit/>
          </a:bodyPr>
          <a:lstStyle>
            <a:lvl1pPr marL="0" indent="0">
              <a:spcBef>
                <a:spcPts val="0"/>
              </a:spcBef>
              <a:buFontTx/>
              <a:buNone/>
              <a:defRPr sz="2800" cap="all" spc="50"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639798" y="915793"/>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2"/>
          </p:nvPr>
        </p:nvSpPr>
        <p:spPr/>
        <p:txBody>
          <a:bodyPr/>
          <a:lstStyle/>
          <a:p>
            <a:r>
              <a:rPr lang="en-US" dirty="0">
                <a:solidFill>
                  <a:schemeClr val="accent1"/>
                </a:solidFill>
                <a:latin typeface="Lato" panose="020F0502020204030203" pitchFamily="34" charset="0"/>
              </a:rPr>
              <a:t>©2016 Adult Financial Education Services</a:t>
            </a:r>
          </a:p>
        </p:txBody>
      </p:sp>
      <p:sp>
        <p:nvSpPr>
          <p:cNvPr id="5" name="Slide Number Placeholder 4"/>
          <p:cNvSpPr>
            <a:spLocks noGrp="1"/>
          </p:cNvSpPr>
          <p:nvPr>
            <p:ph type="sldNum" sz="quarter" idx="13"/>
          </p:nvPr>
        </p:nvSpPr>
        <p:spPr/>
        <p:txBody>
          <a:bodyPr/>
          <a:lstStyle/>
          <a:p>
            <a:fld id="{AC2C22BC-B3FE-4FEE-BBEA-713BA38E049C}" type="slidenum">
              <a:rPr lang="en-US" smtClean="0"/>
              <a:pPr/>
              <a:t>‹#›</a:t>
            </a:fld>
            <a:endParaRPr lang="en-US" dirty="0"/>
          </a:p>
        </p:txBody>
      </p:sp>
      <p:sp>
        <p:nvSpPr>
          <p:cNvPr id="13" name="Freeform 25"/>
          <p:cNvSpPr>
            <a:spLocks/>
          </p:cNvSpPr>
          <p:nvPr userDrawn="1"/>
        </p:nvSpPr>
        <p:spPr bwMode="auto">
          <a:xfrm>
            <a:off x="8595203"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7" name="Text Placeholder 6"/>
          <p:cNvSpPr>
            <a:spLocks noGrp="1"/>
          </p:cNvSpPr>
          <p:nvPr>
            <p:ph type="body" sz="quarter" idx="14"/>
          </p:nvPr>
        </p:nvSpPr>
        <p:spPr>
          <a:xfrm>
            <a:off x="639763" y="1123950"/>
            <a:ext cx="3695700" cy="3441700"/>
          </a:xfrm>
        </p:spPr>
        <p:txBody>
          <a:bodyPr anchor="ctr">
            <a:normAutofit/>
          </a:bodyPr>
          <a:lstStyle>
            <a:lvl1pPr>
              <a:defRPr sz="1200">
                <a:solidFill>
                  <a:schemeClr val="accent3"/>
                </a:solidFill>
              </a:defRPr>
            </a:lvl1pPr>
            <a:lvl2pPr>
              <a:defRPr sz="1050">
                <a:solidFill>
                  <a:schemeClr val="accent3"/>
                </a:solidFill>
              </a:defRPr>
            </a:lvl2pPr>
            <a:lvl3pPr>
              <a:defRPr sz="1000">
                <a:solidFill>
                  <a:schemeClr val="accent3"/>
                </a:solidFill>
              </a:defRPr>
            </a:lvl3pPr>
            <a:lvl4pPr>
              <a:defRPr sz="900">
                <a:solidFill>
                  <a:schemeClr val="accent3"/>
                </a:solidFill>
              </a:defRPr>
            </a:lvl4pPr>
            <a:lvl5pPr>
              <a:defRPr sz="900">
                <a:solidFill>
                  <a:schemeClr val="accent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394871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2487162" y="225467"/>
            <a:ext cx="6013900" cy="774640"/>
          </a:xfrm>
          <a:prstGeom prst="rect">
            <a:avLst/>
          </a:prstGeom>
        </p:spPr>
        <p:txBody>
          <a:bodyPr lIns="0" tIns="0" rIns="0" bIns="0" anchor="b">
            <a:noAutofit/>
          </a:bodyPr>
          <a:lstStyle>
            <a:lvl1pPr marL="0" indent="0">
              <a:spcBef>
                <a:spcPts val="0"/>
              </a:spcBef>
              <a:buFontTx/>
              <a:buNone/>
              <a:defRPr sz="2800" cap="all" spc="50" baseline="0">
                <a:solidFill>
                  <a:schemeClr val="accent1"/>
                </a:solidFill>
                <a:latin typeface="Lato Black" panose="020F0A02020204030203" pitchFamily="34" charset="0"/>
              </a:defRPr>
            </a:lvl1pPr>
          </a:lstStyle>
          <a:p>
            <a:pPr lvl="0"/>
            <a:r>
              <a:rPr lang="en-US" dirty="0"/>
              <a:t>Click to edit title</a:t>
            </a:r>
          </a:p>
        </p:txBody>
      </p:sp>
      <p:sp>
        <p:nvSpPr>
          <p:cNvPr id="9" name="Freeform 25"/>
          <p:cNvSpPr>
            <a:spLocks/>
          </p:cNvSpPr>
          <p:nvPr userDrawn="1"/>
        </p:nvSpPr>
        <p:spPr bwMode="auto">
          <a:xfrm>
            <a:off x="0" y="0"/>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5"/>
          <p:cNvSpPr>
            <a:spLocks/>
          </p:cNvSpPr>
          <p:nvPr userDrawn="1"/>
        </p:nvSpPr>
        <p:spPr bwMode="auto">
          <a:xfrm>
            <a:off x="724671" y="1120258"/>
            <a:ext cx="810762" cy="180087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Footer Placeholder 1"/>
          <p:cNvSpPr>
            <a:spLocks noGrp="1"/>
          </p:cNvSpPr>
          <p:nvPr>
            <p:ph type="ftr" sz="quarter" idx="12"/>
          </p:nvPr>
        </p:nvSpPr>
        <p:spPr/>
        <p:txBody>
          <a:bodyPr/>
          <a:lstStyle/>
          <a:p>
            <a:r>
              <a:rPr lang="en-US" dirty="0">
                <a:solidFill>
                  <a:schemeClr val="accent1"/>
                </a:solidFill>
              </a:rPr>
              <a:t>©2016 Adult Financial Education Services</a:t>
            </a:r>
          </a:p>
        </p:txBody>
      </p:sp>
      <p:sp>
        <p:nvSpPr>
          <p:cNvPr id="5" name="Slide Number Placeholder 4"/>
          <p:cNvSpPr>
            <a:spLocks noGrp="1"/>
          </p:cNvSpPr>
          <p:nvPr>
            <p:ph type="sldNum" sz="quarter" idx="13"/>
          </p:nvPr>
        </p:nvSpPr>
        <p:spPr/>
        <p:txBody>
          <a:bodyPr/>
          <a:lstStyle/>
          <a:p>
            <a:fld id="{AC2C22BC-B3FE-4FEE-BBEA-713BA38E049C}" type="slidenum">
              <a:rPr lang="en-US" smtClean="0"/>
              <a:pPr/>
              <a:t>‹#›</a:t>
            </a:fld>
            <a:endParaRPr lang="en-US" dirty="0"/>
          </a:p>
        </p:txBody>
      </p:sp>
      <p:cxnSp>
        <p:nvCxnSpPr>
          <p:cNvPr id="12" name="Straight Connector 11"/>
          <p:cNvCxnSpPr/>
          <p:nvPr userDrawn="1"/>
        </p:nvCxnSpPr>
        <p:spPr>
          <a:xfrm>
            <a:off x="2487162" y="1073555"/>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4"/>
          </p:nvPr>
        </p:nvSpPr>
        <p:spPr>
          <a:xfrm>
            <a:off x="2487163" y="1365337"/>
            <a:ext cx="6013899" cy="3146372"/>
          </a:xfrm>
        </p:spPr>
        <p:txBody>
          <a:bodyPr/>
          <a:lstStyle>
            <a:lvl1pPr marL="171450" indent="-171450">
              <a:buSzPct val="105000"/>
              <a:buFont typeface="Wingdings" panose="05000000000000000000" pitchFamily="2" charset="2"/>
              <a:buChar char="§"/>
              <a:defRPr/>
            </a:lvl1pPr>
            <a:lvl2pPr marL="514350" indent="-171450">
              <a:buSzPct val="105000"/>
              <a:buFont typeface="Wingdings" panose="05000000000000000000" pitchFamily="2" charset="2"/>
              <a:buChar char="§"/>
              <a:defRPr/>
            </a:lvl2pPr>
            <a:lvl3pPr marL="857250" indent="-171450">
              <a:buSzPct val="105000"/>
              <a:buFont typeface="Wingdings" panose="05000000000000000000" pitchFamily="2" charset="2"/>
              <a:buChar char="§"/>
              <a:defRPr/>
            </a:lvl3pPr>
            <a:lvl4pPr marL="1200150" indent="-171450">
              <a:buSzPct val="105000"/>
              <a:buFont typeface="Wingdings" panose="05000000000000000000" pitchFamily="2" charset="2"/>
              <a:buChar char="§"/>
              <a:defRPr/>
            </a:lvl4pPr>
            <a:lvl5pPr marL="1543050" indent="-171450">
              <a:buSzPct val="105000"/>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reeform 25"/>
          <p:cNvSpPr>
            <a:spLocks/>
          </p:cNvSpPr>
          <p:nvPr userDrawn="1"/>
        </p:nvSpPr>
        <p:spPr bwMode="auto">
          <a:xfrm>
            <a:off x="8595203"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0744290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ortfolio Showcase (2 Picture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38175" y="1524530"/>
            <a:ext cx="3705225" cy="2857500"/>
          </a:xfrm>
          <a:prstGeom prst="rect">
            <a:avLst/>
          </a:prstGeom>
        </p:spPr>
        <p:txBody>
          <a:bodyPr/>
          <a:lstStyle>
            <a:lvl1pPr>
              <a:defRPr sz="1200">
                <a:solidFill>
                  <a:schemeClr val="accent4"/>
                </a:solidFill>
                <a:latin typeface="Lato" panose="020F0502020204030203" pitchFamily="34" charset="0"/>
              </a:defRPr>
            </a:lvl1pPr>
          </a:lstStyle>
          <a:p>
            <a:endParaRPr lang="en-US" dirty="0"/>
          </a:p>
        </p:txBody>
      </p:sp>
      <p:sp>
        <p:nvSpPr>
          <p:cNvPr id="2" name="Text Placeholder 6"/>
          <p:cNvSpPr>
            <a:spLocks noGrp="1"/>
          </p:cNvSpPr>
          <p:nvPr>
            <p:ph type="body" sz="quarter" idx="11" hasCustomPrompt="1"/>
          </p:nvPr>
        </p:nvSpPr>
        <p:spPr>
          <a:xfrm>
            <a:off x="638175" y="393456"/>
            <a:ext cx="7862888" cy="404527"/>
          </a:xfrm>
          <a:prstGeom prst="rect">
            <a:avLst/>
          </a:prstGeom>
        </p:spPr>
        <p:txBody>
          <a:bodyPr lIns="0" tIns="0" rIns="0" bIns="0">
            <a:noAutofit/>
          </a:bodyPr>
          <a:lstStyle>
            <a:lvl1pPr marL="0" indent="0">
              <a:spcBef>
                <a:spcPts val="0"/>
              </a:spcBef>
              <a:buFontTx/>
              <a:buNone/>
              <a:defRPr sz="2800" cap="all" spc="50"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639798" y="889647"/>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Picture Placeholder 6"/>
          <p:cNvSpPr>
            <a:spLocks noGrp="1"/>
          </p:cNvSpPr>
          <p:nvPr>
            <p:ph type="pic" sz="quarter" idx="14"/>
          </p:nvPr>
        </p:nvSpPr>
        <p:spPr>
          <a:xfrm>
            <a:off x="4795838" y="1524530"/>
            <a:ext cx="3705225" cy="2857500"/>
          </a:xfrm>
          <a:prstGeom prst="rect">
            <a:avLst/>
          </a:prstGeom>
        </p:spPr>
        <p:txBody>
          <a:bodyPr/>
          <a:lstStyle>
            <a:lvl1pPr>
              <a:defRPr sz="1200">
                <a:solidFill>
                  <a:schemeClr val="accent4"/>
                </a:solidFill>
                <a:latin typeface="Lato" panose="020F0502020204030203" pitchFamily="34" charset="0"/>
              </a:defRPr>
            </a:lvl1pPr>
          </a:lstStyle>
          <a:p>
            <a:endParaRPr lang="en-US" dirty="0"/>
          </a:p>
        </p:txBody>
      </p:sp>
      <p:sp>
        <p:nvSpPr>
          <p:cNvPr id="4" name="Footer Placeholder 3"/>
          <p:cNvSpPr>
            <a:spLocks noGrp="1"/>
          </p:cNvSpPr>
          <p:nvPr>
            <p:ph type="ftr" sz="quarter" idx="15"/>
          </p:nvPr>
        </p:nvSpPr>
        <p:spPr/>
        <p:txBody>
          <a:bodyPr/>
          <a:lstStyle/>
          <a:p>
            <a:r>
              <a:rPr lang="en-US" dirty="0">
                <a:solidFill>
                  <a:schemeClr val="accent1"/>
                </a:solidFill>
              </a:rPr>
              <a:t>©2016 Adult Financial Education Services</a:t>
            </a:r>
          </a:p>
        </p:txBody>
      </p:sp>
      <p:sp>
        <p:nvSpPr>
          <p:cNvPr id="5" name="Slide Number Placeholder 4"/>
          <p:cNvSpPr>
            <a:spLocks noGrp="1"/>
          </p:cNvSpPr>
          <p:nvPr>
            <p:ph type="sldNum" sz="quarter" idx="16"/>
          </p:nvPr>
        </p:nvSpPr>
        <p:spPr/>
        <p:txBody>
          <a:bodyPr/>
          <a:lstStyle/>
          <a:p>
            <a:fld id="{AC2C22BC-B3FE-4FEE-BBEA-713BA38E049C}" type="slidenum">
              <a:rPr lang="en-US" smtClean="0"/>
              <a:pPr/>
              <a:t>‹#›</a:t>
            </a:fld>
            <a:endParaRPr lang="en-US" dirty="0"/>
          </a:p>
        </p:txBody>
      </p:sp>
      <p:sp>
        <p:nvSpPr>
          <p:cNvPr id="14" name="Freeform 25"/>
          <p:cNvSpPr>
            <a:spLocks/>
          </p:cNvSpPr>
          <p:nvPr userDrawn="1"/>
        </p:nvSpPr>
        <p:spPr bwMode="auto">
          <a:xfrm>
            <a:off x="8595203"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8960798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ext Placeholder 6"/>
          <p:cNvSpPr>
            <a:spLocks noGrp="1"/>
          </p:cNvSpPr>
          <p:nvPr>
            <p:ph type="body" sz="quarter" idx="11" hasCustomPrompt="1"/>
          </p:nvPr>
        </p:nvSpPr>
        <p:spPr>
          <a:xfrm>
            <a:off x="638175" y="275573"/>
            <a:ext cx="7862888" cy="756071"/>
          </a:xfrm>
          <a:prstGeom prst="rect">
            <a:avLst/>
          </a:prstGeom>
        </p:spPr>
        <p:txBody>
          <a:bodyPr lIns="0" tIns="0" rIns="0" bIns="0">
            <a:noAutofit/>
          </a:bodyPr>
          <a:lstStyle>
            <a:lvl1pPr marL="0" indent="0">
              <a:spcBef>
                <a:spcPts val="0"/>
              </a:spcBef>
              <a:buFontTx/>
              <a:buNone/>
              <a:defRPr sz="2800" cap="all" spc="50" baseline="0">
                <a:solidFill>
                  <a:schemeClr val="accent1"/>
                </a:solidFill>
                <a:latin typeface="Lato Black" panose="020F0A02020204030203" pitchFamily="34" charset="0"/>
              </a:defRPr>
            </a:lvl1pPr>
          </a:lstStyle>
          <a:p>
            <a:pPr lvl="0"/>
            <a:r>
              <a:rPr lang="en-US" dirty="0"/>
              <a:t>Click to </a:t>
            </a:r>
          </a:p>
          <a:p>
            <a:pPr lvl="0"/>
            <a:r>
              <a:rPr lang="en-US" dirty="0"/>
              <a:t>edit title</a:t>
            </a:r>
          </a:p>
        </p:txBody>
      </p:sp>
      <p:cxnSp>
        <p:nvCxnSpPr>
          <p:cNvPr id="6" name="Straight Connector 5"/>
          <p:cNvCxnSpPr/>
          <p:nvPr userDrawn="1"/>
        </p:nvCxnSpPr>
        <p:spPr>
          <a:xfrm>
            <a:off x="638175" y="1142756"/>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2"/>
          </p:nvPr>
        </p:nvSpPr>
        <p:spPr/>
        <p:txBody>
          <a:bodyPr/>
          <a:lstStyle/>
          <a:p>
            <a:r>
              <a:rPr lang="en-US" dirty="0">
                <a:solidFill>
                  <a:schemeClr val="accent1"/>
                </a:solidFill>
              </a:rPr>
              <a:t>©2016 Adult Financial Education Services</a:t>
            </a:r>
          </a:p>
        </p:txBody>
      </p:sp>
      <p:sp>
        <p:nvSpPr>
          <p:cNvPr id="4" name="Slide Number Placeholder 3"/>
          <p:cNvSpPr>
            <a:spLocks noGrp="1"/>
          </p:cNvSpPr>
          <p:nvPr>
            <p:ph type="sldNum" sz="quarter" idx="13"/>
          </p:nvPr>
        </p:nvSpPr>
        <p:spPr/>
        <p:txBody>
          <a:bodyPr/>
          <a:lstStyle/>
          <a:p>
            <a:fld id="{AC2C22BC-B3FE-4FEE-BBEA-713BA38E049C}" type="slidenum">
              <a:rPr lang="en-US" smtClean="0"/>
              <a:pPr/>
              <a:t>‹#›</a:t>
            </a:fld>
            <a:endParaRPr lang="en-US" dirty="0"/>
          </a:p>
        </p:txBody>
      </p:sp>
      <p:sp>
        <p:nvSpPr>
          <p:cNvPr id="9" name="Freeform 25"/>
          <p:cNvSpPr>
            <a:spLocks/>
          </p:cNvSpPr>
          <p:nvPr userDrawn="1"/>
        </p:nvSpPr>
        <p:spPr bwMode="auto">
          <a:xfrm>
            <a:off x="8595203"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3439030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ull Pictur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a:lstStyle>
            <a:lvl1pPr>
              <a:defRPr sz="2000">
                <a:solidFill>
                  <a:schemeClr val="accent4"/>
                </a:solidFill>
                <a:latin typeface="Lato" panose="020F0502020204030203" pitchFamily="34" charset="0"/>
              </a:defRPr>
            </a:lvl1pPr>
          </a:lstStyle>
          <a:p>
            <a:endParaRPr lang="en-US" dirty="0"/>
          </a:p>
        </p:txBody>
      </p:sp>
    </p:spTree>
    <p:extLst>
      <p:ext uri="{BB962C8B-B14F-4D97-AF65-F5344CB8AC3E}">
        <p14:creationId xmlns:p14="http://schemas.microsoft.com/office/powerpoint/2010/main" val="269137589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ortfolio at Righ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780280" y="0"/>
            <a:ext cx="4363720" cy="5143500"/>
          </a:xfrm>
          <a:prstGeom prst="rect">
            <a:avLst/>
          </a:prstGeom>
        </p:spPr>
        <p:txBody>
          <a:bodyPr/>
          <a:lstStyle>
            <a:lvl1pPr>
              <a:defRPr sz="1400">
                <a:solidFill>
                  <a:schemeClr val="accent4"/>
                </a:solidFill>
                <a:latin typeface="Lato" panose="020F0502020204030203" pitchFamily="34" charset="0"/>
              </a:defRPr>
            </a:lvl1pPr>
          </a:lstStyle>
          <a:p>
            <a:endParaRPr lang="en-US" dirty="0"/>
          </a:p>
        </p:txBody>
      </p:sp>
      <p:sp>
        <p:nvSpPr>
          <p:cNvPr id="9" name="Footer Placeholder 11"/>
          <p:cNvSpPr>
            <a:spLocks noGrp="1"/>
          </p:cNvSpPr>
          <p:nvPr>
            <p:ph type="ftr" sz="quarter" idx="11"/>
          </p:nvPr>
        </p:nvSpPr>
        <p:spPr>
          <a:xfrm>
            <a:off x="556625" y="4767263"/>
            <a:ext cx="3086100" cy="273844"/>
          </a:xfrm>
        </p:spPr>
        <p:txBody>
          <a:bodyPr/>
          <a:lstStyle>
            <a:lvl1pPr algn="l">
              <a:defRPr/>
            </a:lvl1pPr>
          </a:lstStyle>
          <a:p>
            <a:r>
              <a:rPr lang="en-US" dirty="0">
                <a:solidFill>
                  <a:schemeClr val="accent1"/>
                </a:solidFill>
              </a:rPr>
              <a:t>©2016 Adult Financial Education Services</a:t>
            </a:r>
          </a:p>
        </p:txBody>
      </p:sp>
      <p:sp>
        <p:nvSpPr>
          <p:cNvPr id="10" name="Slide Number Placeholder 12"/>
          <p:cNvSpPr>
            <a:spLocks noGrp="1"/>
          </p:cNvSpPr>
          <p:nvPr>
            <p:ph type="sldNum" sz="quarter" idx="12"/>
          </p:nvPr>
        </p:nvSpPr>
        <p:spPr>
          <a:xfrm>
            <a:off x="25052" y="4767263"/>
            <a:ext cx="373432" cy="273844"/>
          </a:xfrm>
        </p:spPr>
        <p:txBody>
          <a:bodyPr/>
          <a:lstStyle>
            <a:lvl1pPr algn="r">
              <a:defRPr/>
            </a:lvl1pPr>
          </a:lstStyle>
          <a:p>
            <a:fld id="{AC2C22BC-B3FE-4FEE-BBEA-713BA38E049C}" type="slidenum">
              <a:rPr lang="en-US" smtClean="0"/>
              <a:pPr/>
              <a:t>‹#›</a:t>
            </a:fld>
            <a:endParaRPr lang="en-US" dirty="0"/>
          </a:p>
        </p:txBody>
      </p:sp>
      <p:sp>
        <p:nvSpPr>
          <p:cNvPr id="11" name="Freeform 25"/>
          <p:cNvSpPr>
            <a:spLocks/>
          </p:cNvSpPr>
          <p:nvPr userDrawn="1"/>
        </p:nvSpPr>
        <p:spPr bwMode="auto">
          <a:xfrm>
            <a:off x="398484"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15" name="Title 1"/>
          <p:cNvSpPr>
            <a:spLocks noGrp="1"/>
          </p:cNvSpPr>
          <p:nvPr>
            <p:ph type="title" hasCustomPrompt="1"/>
          </p:nvPr>
        </p:nvSpPr>
        <p:spPr>
          <a:xfrm>
            <a:off x="650701" y="409021"/>
            <a:ext cx="3783513" cy="672955"/>
          </a:xfrm>
        </p:spPr>
        <p:txBody>
          <a:bodyPr/>
          <a:lstStyle>
            <a:lvl1pPr>
              <a:defRPr/>
            </a:lvl1pPr>
          </a:lstStyle>
          <a:p>
            <a:r>
              <a:rPr lang="en-US" dirty="0"/>
              <a:t>CLICK TO EDIT TITLE </a:t>
            </a:r>
          </a:p>
        </p:txBody>
      </p:sp>
      <p:cxnSp>
        <p:nvCxnSpPr>
          <p:cNvPr id="17" name="Straight Connector 16"/>
          <p:cNvCxnSpPr/>
          <p:nvPr userDrawn="1"/>
        </p:nvCxnSpPr>
        <p:spPr>
          <a:xfrm>
            <a:off x="771096" y="1081976"/>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98759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Half Picture at Left Side 1">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3176"/>
            <a:ext cx="4669666" cy="5146675"/>
          </a:xfrm>
          <a:custGeom>
            <a:avLst/>
            <a:gdLst>
              <a:gd name="connsiteX0" fmla="*/ 0 w 4669666"/>
              <a:gd name="connsiteY0" fmla="*/ 0 h 5143500"/>
              <a:gd name="connsiteX1" fmla="*/ 4669666 w 4669666"/>
              <a:gd name="connsiteY1" fmla="*/ 0 h 5143500"/>
              <a:gd name="connsiteX2" fmla="*/ 4669666 w 4669666"/>
              <a:gd name="connsiteY2" fmla="*/ 5143500 h 5143500"/>
              <a:gd name="connsiteX3" fmla="*/ 0 w 4669666"/>
              <a:gd name="connsiteY3" fmla="*/ 5143500 h 5143500"/>
              <a:gd name="connsiteX4" fmla="*/ 0 w 4669666"/>
              <a:gd name="connsiteY4" fmla="*/ 0 h 5143500"/>
              <a:gd name="connsiteX0" fmla="*/ 0 w 4669666"/>
              <a:gd name="connsiteY0" fmla="*/ 3175 h 5146675"/>
              <a:gd name="connsiteX1" fmla="*/ 2813878 w 4669666"/>
              <a:gd name="connsiteY1" fmla="*/ 0 h 5146675"/>
              <a:gd name="connsiteX2" fmla="*/ 4669666 w 4669666"/>
              <a:gd name="connsiteY2" fmla="*/ 5146675 h 5146675"/>
              <a:gd name="connsiteX3" fmla="*/ 0 w 4669666"/>
              <a:gd name="connsiteY3" fmla="*/ 5146675 h 5146675"/>
              <a:gd name="connsiteX4" fmla="*/ 0 w 4669666"/>
              <a:gd name="connsiteY4" fmla="*/ 3175 h 514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9666" h="5146675">
                <a:moveTo>
                  <a:pt x="0" y="3175"/>
                </a:moveTo>
                <a:lnTo>
                  <a:pt x="2813878" y="0"/>
                </a:lnTo>
                <a:lnTo>
                  <a:pt x="4669666" y="5146675"/>
                </a:lnTo>
                <a:lnTo>
                  <a:pt x="0" y="5146675"/>
                </a:lnTo>
                <a:lnTo>
                  <a:pt x="0" y="3175"/>
                </a:lnTo>
                <a:close/>
              </a:path>
            </a:pathLst>
          </a:custGeom>
        </p:spPr>
        <p:txBody>
          <a:bodyPr/>
          <a:lstStyle>
            <a:lvl1pPr>
              <a:defRPr sz="1400">
                <a:solidFill>
                  <a:schemeClr val="accent4"/>
                </a:solidFill>
                <a:latin typeface="Lato" panose="020F0502020204030203" pitchFamily="34" charset="0"/>
              </a:defRPr>
            </a:lvl1pPr>
          </a:lstStyle>
          <a:p>
            <a:endParaRPr lang="en-US" dirty="0"/>
          </a:p>
        </p:txBody>
      </p:sp>
      <p:sp>
        <p:nvSpPr>
          <p:cNvPr id="3" name="Footer Placeholder 4"/>
          <p:cNvSpPr>
            <a:spLocks noGrp="1"/>
          </p:cNvSpPr>
          <p:nvPr>
            <p:ph type="ftr" sz="quarter" idx="12"/>
          </p:nvPr>
        </p:nvSpPr>
        <p:spPr>
          <a:xfrm>
            <a:off x="5509103" y="4767263"/>
            <a:ext cx="3086100" cy="273844"/>
          </a:xfrm>
        </p:spPr>
        <p:txBody>
          <a:bodyPr/>
          <a:lstStyle/>
          <a:p>
            <a:r>
              <a:rPr lang="en-US" dirty="0">
                <a:solidFill>
                  <a:schemeClr val="accent1"/>
                </a:solidFill>
              </a:rPr>
              <a:t>©2016 Adult Financial Education Services</a:t>
            </a:r>
          </a:p>
        </p:txBody>
      </p:sp>
      <p:sp>
        <p:nvSpPr>
          <p:cNvPr id="4" name="Slide Number Placeholder 6"/>
          <p:cNvSpPr>
            <a:spLocks noGrp="1"/>
          </p:cNvSpPr>
          <p:nvPr>
            <p:ph type="sldNum" sz="quarter" idx="13"/>
          </p:nvPr>
        </p:nvSpPr>
        <p:spPr>
          <a:xfrm>
            <a:off x="8753344" y="4767263"/>
            <a:ext cx="373432" cy="273844"/>
          </a:xfrm>
        </p:spPr>
        <p:txBody>
          <a:bodyPr/>
          <a:lstStyle/>
          <a:p>
            <a:fld id="{AC2C22BC-B3FE-4FEE-BBEA-713BA38E049C}" type="slidenum">
              <a:rPr lang="en-US" smtClean="0"/>
              <a:pPr/>
              <a:t>‹#›</a:t>
            </a:fld>
            <a:endParaRPr lang="en-US" dirty="0"/>
          </a:p>
        </p:txBody>
      </p:sp>
      <p:sp>
        <p:nvSpPr>
          <p:cNvPr id="5" name="Freeform 25"/>
          <p:cNvSpPr>
            <a:spLocks/>
          </p:cNvSpPr>
          <p:nvPr userDrawn="1"/>
        </p:nvSpPr>
        <p:spPr bwMode="auto">
          <a:xfrm>
            <a:off x="8595203"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19520749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ur Services Slide">
    <p:spTree>
      <p:nvGrpSpPr>
        <p:cNvPr id="1" name=""/>
        <p:cNvGrpSpPr/>
        <p:nvPr/>
      </p:nvGrpSpPr>
      <p:grpSpPr>
        <a:xfrm>
          <a:off x="0" y="0"/>
          <a:ext cx="0" cy="0"/>
          <a:chOff x="0" y="0"/>
          <a:chExt cx="0" cy="0"/>
        </a:xfrm>
      </p:grpSpPr>
      <p:sp>
        <p:nvSpPr>
          <p:cNvPr id="2" name="Text Placeholder 6"/>
          <p:cNvSpPr>
            <a:spLocks noGrp="1"/>
          </p:cNvSpPr>
          <p:nvPr>
            <p:ph type="body" sz="quarter" idx="11" hasCustomPrompt="1"/>
          </p:nvPr>
        </p:nvSpPr>
        <p:spPr>
          <a:xfrm>
            <a:off x="638175" y="237995"/>
            <a:ext cx="7862888" cy="701457"/>
          </a:xfrm>
          <a:prstGeom prst="rect">
            <a:avLst/>
          </a:prstGeom>
        </p:spPr>
        <p:txBody>
          <a:bodyPr lIns="0" tIns="0" rIns="0" bIns="0" anchor="b">
            <a:noAutofit/>
          </a:bodyPr>
          <a:lstStyle>
            <a:lvl1pPr marL="0" indent="0">
              <a:spcBef>
                <a:spcPts val="0"/>
              </a:spcBef>
              <a:buFontTx/>
              <a:buNone/>
              <a:defRPr sz="2400" cap="all" spc="50"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639798" y="1058463"/>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6"/>
          <p:cNvSpPr>
            <a:spLocks noGrp="1"/>
          </p:cNvSpPr>
          <p:nvPr>
            <p:ph type="pic" sz="quarter" idx="10"/>
          </p:nvPr>
        </p:nvSpPr>
        <p:spPr>
          <a:xfrm>
            <a:off x="965678" y="1502430"/>
            <a:ext cx="2157334" cy="150812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00">
                <a:solidFill>
                  <a:schemeClr val="accent4"/>
                </a:solidFill>
                <a:latin typeface="Lato" panose="020F0502020204030203" pitchFamily="34" charset="0"/>
              </a:defRPr>
            </a:lvl1pPr>
          </a:lstStyle>
          <a:p>
            <a:endParaRPr lang="en-US" dirty="0"/>
          </a:p>
        </p:txBody>
      </p:sp>
      <p:sp>
        <p:nvSpPr>
          <p:cNvPr id="11" name="Picture Placeholder 6"/>
          <p:cNvSpPr>
            <a:spLocks noGrp="1"/>
          </p:cNvSpPr>
          <p:nvPr>
            <p:ph type="pic" sz="quarter" idx="13"/>
          </p:nvPr>
        </p:nvSpPr>
        <p:spPr>
          <a:xfrm>
            <a:off x="2759949" y="1502430"/>
            <a:ext cx="2157334" cy="150812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00">
                <a:solidFill>
                  <a:schemeClr val="accent4"/>
                </a:solidFill>
                <a:latin typeface="Lato" panose="020F0502020204030203" pitchFamily="34" charset="0"/>
              </a:defRPr>
            </a:lvl1pPr>
          </a:lstStyle>
          <a:p>
            <a:endParaRPr lang="en-US" dirty="0"/>
          </a:p>
        </p:txBody>
      </p:sp>
      <p:sp>
        <p:nvSpPr>
          <p:cNvPr id="12" name="Picture Placeholder 6"/>
          <p:cNvSpPr>
            <a:spLocks noGrp="1"/>
          </p:cNvSpPr>
          <p:nvPr>
            <p:ph type="pic" sz="quarter" idx="14"/>
          </p:nvPr>
        </p:nvSpPr>
        <p:spPr>
          <a:xfrm>
            <a:off x="4554220" y="1502430"/>
            <a:ext cx="2157334" cy="150812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00">
                <a:solidFill>
                  <a:schemeClr val="accent4"/>
                </a:solidFill>
                <a:latin typeface="Lato" panose="020F0502020204030203" pitchFamily="34" charset="0"/>
              </a:defRPr>
            </a:lvl1pPr>
          </a:lstStyle>
          <a:p>
            <a:endParaRPr lang="en-US" dirty="0"/>
          </a:p>
        </p:txBody>
      </p:sp>
      <p:sp>
        <p:nvSpPr>
          <p:cNvPr id="13" name="Picture Placeholder 6"/>
          <p:cNvSpPr>
            <a:spLocks noGrp="1"/>
          </p:cNvSpPr>
          <p:nvPr>
            <p:ph type="pic" sz="quarter" idx="15"/>
          </p:nvPr>
        </p:nvSpPr>
        <p:spPr>
          <a:xfrm>
            <a:off x="6343729" y="1502430"/>
            <a:ext cx="2157334" cy="150812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00">
                <a:solidFill>
                  <a:schemeClr val="accent4"/>
                </a:solidFill>
                <a:latin typeface="Lato" panose="020F0502020204030203" pitchFamily="34" charset="0"/>
              </a:defRPr>
            </a:lvl1pPr>
          </a:lstStyle>
          <a:p>
            <a:endParaRPr lang="en-US" dirty="0"/>
          </a:p>
        </p:txBody>
      </p:sp>
      <p:sp>
        <p:nvSpPr>
          <p:cNvPr id="16" name="Footer Placeholder 4"/>
          <p:cNvSpPr>
            <a:spLocks noGrp="1"/>
          </p:cNvSpPr>
          <p:nvPr>
            <p:ph type="ftr" sz="quarter" idx="16"/>
          </p:nvPr>
        </p:nvSpPr>
        <p:spPr>
          <a:xfrm>
            <a:off x="5509103" y="4767263"/>
            <a:ext cx="3086100" cy="273844"/>
          </a:xfrm>
        </p:spPr>
        <p:txBody>
          <a:bodyPr/>
          <a:lstStyle/>
          <a:p>
            <a:r>
              <a:rPr lang="en-US" dirty="0">
                <a:solidFill>
                  <a:schemeClr val="accent1"/>
                </a:solidFill>
              </a:rPr>
              <a:t>©2016 Adult Financial Education Services</a:t>
            </a:r>
          </a:p>
        </p:txBody>
      </p:sp>
      <p:sp>
        <p:nvSpPr>
          <p:cNvPr id="18" name="Slide Number Placeholder 6"/>
          <p:cNvSpPr>
            <a:spLocks noGrp="1"/>
          </p:cNvSpPr>
          <p:nvPr>
            <p:ph type="sldNum" sz="quarter" idx="17"/>
          </p:nvPr>
        </p:nvSpPr>
        <p:spPr>
          <a:xfrm>
            <a:off x="8753344" y="4767263"/>
            <a:ext cx="373432" cy="273844"/>
          </a:xfrm>
        </p:spPr>
        <p:txBody>
          <a:bodyPr/>
          <a:lstStyle/>
          <a:p>
            <a:fld id="{AC2C22BC-B3FE-4FEE-BBEA-713BA38E049C}" type="slidenum">
              <a:rPr lang="en-US" smtClean="0"/>
              <a:pPr/>
              <a:t>‹#›</a:t>
            </a:fld>
            <a:endParaRPr lang="en-US" dirty="0"/>
          </a:p>
        </p:txBody>
      </p:sp>
      <p:sp>
        <p:nvSpPr>
          <p:cNvPr id="19" name="Freeform 25"/>
          <p:cNvSpPr>
            <a:spLocks/>
          </p:cNvSpPr>
          <p:nvPr userDrawn="1"/>
        </p:nvSpPr>
        <p:spPr bwMode="auto">
          <a:xfrm>
            <a:off x="8595203"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1200524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Portfolio at Lef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5350962" cy="5143500"/>
          </a:xfrm>
          <a:prstGeom prst="rect">
            <a:avLst/>
          </a:prstGeom>
        </p:spPr>
        <p:txBody>
          <a:bodyPr/>
          <a:lstStyle>
            <a:lvl1pPr>
              <a:defRPr sz="1400">
                <a:solidFill>
                  <a:schemeClr val="accent4"/>
                </a:solidFill>
                <a:latin typeface="Lato" panose="020F0502020204030203" pitchFamily="34" charset="0"/>
              </a:defRPr>
            </a:lvl1pPr>
          </a:lstStyle>
          <a:p>
            <a:endParaRPr lang="en-US" dirty="0"/>
          </a:p>
        </p:txBody>
      </p:sp>
      <p:sp>
        <p:nvSpPr>
          <p:cNvPr id="10" name="Footer Placeholder 4"/>
          <p:cNvSpPr>
            <a:spLocks noGrp="1"/>
          </p:cNvSpPr>
          <p:nvPr>
            <p:ph type="ftr" sz="quarter" idx="16"/>
          </p:nvPr>
        </p:nvSpPr>
        <p:spPr>
          <a:xfrm>
            <a:off x="5509103" y="4767263"/>
            <a:ext cx="3086100" cy="273844"/>
          </a:xfrm>
        </p:spPr>
        <p:txBody>
          <a:bodyPr/>
          <a:lstStyle/>
          <a:p>
            <a:r>
              <a:rPr lang="en-US" dirty="0">
                <a:solidFill>
                  <a:schemeClr val="accent1"/>
                </a:solidFill>
              </a:rPr>
              <a:t>©2016 Adult Financial Education Services</a:t>
            </a:r>
          </a:p>
        </p:txBody>
      </p:sp>
      <p:sp>
        <p:nvSpPr>
          <p:cNvPr id="11" name="Slide Number Placeholder 6"/>
          <p:cNvSpPr>
            <a:spLocks noGrp="1"/>
          </p:cNvSpPr>
          <p:nvPr>
            <p:ph type="sldNum" sz="quarter" idx="17"/>
          </p:nvPr>
        </p:nvSpPr>
        <p:spPr>
          <a:xfrm>
            <a:off x="8753344" y="4767263"/>
            <a:ext cx="373432" cy="273844"/>
          </a:xfrm>
        </p:spPr>
        <p:txBody>
          <a:bodyPr/>
          <a:lstStyle/>
          <a:p>
            <a:fld id="{AC2C22BC-B3FE-4FEE-BBEA-713BA38E049C}" type="slidenum">
              <a:rPr lang="en-US" smtClean="0"/>
              <a:pPr/>
              <a:t>‹#›</a:t>
            </a:fld>
            <a:endParaRPr lang="en-US" dirty="0"/>
          </a:p>
        </p:txBody>
      </p:sp>
      <p:sp>
        <p:nvSpPr>
          <p:cNvPr id="12" name="Freeform 25"/>
          <p:cNvSpPr>
            <a:spLocks/>
          </p:cNvSpPr>
          <p:nvPr userDrawn="1"/>
        </p:nvSpPr>
        <p:spPr bwMode="auto">
          <a:xfrm>
            <a:off x="8595203"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cxnSp>
        <p:nvCxnSpPr>
          <p:cNvPr id="14" name="Straight Connector 13"/>
          <p:cNvCxnSpPr/>
          <p:nvPr userDrawn="1"/>
        </p:nvCxnSpPr>
        <p:spPr>
          <a:xfrm>
            <a:off x="5862318" y="1972566"/>
            <a:ext cx="48040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5862318" y="903434"/>
            <a:ext cx="2891026" cy="919016"/>
          </a:xfrm>
        </p:spPr>
        <p:txBody>
          <a:bodyPr anchor="b"/>
          <a:lstStyle/>
          <a:p>
            <a:r>
              <a:rPr lang="en-US" dirty="0"/>
              <a:t>CLICK TO EDIT TITLE STYLE</a:t>
            </a:r>
          </a:p>
        </p:txBody>
      </p:sp>
    </p:spTree>
    <p:extLst>
      <p:ext uri="{BB962C8B-B14F-4D97-AF65-F5344CB8AC3E}">
        <p14:creationId xmlns:p14="http://schemas.microsoft.com/office/powerpoint/2010/main" val="298317782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727480" y="1192860"/>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10"/>
          <p:cNvSpPr>
            <a:spLocks noGrp="1"/>
          </p:cNvSpPr>
          <p:nvPr>
            <p:ph type="ftr" sz="quarter" idx="10"/>
          </p:nvPr>
        </p:nvSpPr>
        <p:spPr/>
        <p:txBody>
          <a:bodyPr/>
          <a:lstStyle/>
          <a:p>
            <a:r>
              <a:rPr lang="en-US" dirty="0">
                <a:solidFill>
                  <a:schemeClr val="accent1"/>
                </a:solidFill>
              </a:rPr>
              <a:t>©2016 Adult Financial Education Services</a:t>
            </a:r>
          </a:p>
        </p:txBody>
      </p:sp>
      <p:sp>
        <p:nvSpPr>
          <p:cNvPr id="12" name="Slide Number Placeholder 11"/>
          <p:cNvSpPr>
            <a:spLocks noGrp="1"/>
          </p:cNvSpPr>
          <p:nvPr>
            <p:ph type="sldNum" sz="quarter" idx="11"/>
          </p:nvPr>
        </p:nvSpPr>
        <p:spPr/>
        <p:txBody>
          <a:bodyPr/>
          <a:lstStyle/>
          <a:p>
            <a:fld id="{AC2C22BC-B3FE-4FEE-BBEA-713BA38E049C}" type="slidenum">
              <a:rPr lang="en-US" smtClean="0"/>
              <a:pPr/>
              <a:t>‹#›</a:t>
            </a:fld>
            <a:endParaRPr lang="en-US" dirty="0"/>
          </a:p>
        </p:txBody>
      </p:sp>
      <p:sp>
        <p:nvSpPr>
          <p:cNvPr id="15" name="Freeform 25"/>
          <p:cNvSpPr>
            <a:spLocks/>
          </p:cNvSpPr>
          <p:nvPr userDrawn="1"/>
        </p:nvSpPr>
        <p:spPr bwMode="auto">
          <a:xfrm>
            <a:off x="8595203"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12155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Portfolio at Righ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780280" y="0"/>
            <a:ext cx="4363720" cy="5143500"/>
          </a:xfrm>
          <a:prstGeom prst="rect">
            <a:avLst/>
          </a:prstGeom>
        </p:spPr>
        <p:txBody>
          <a:bodyPr/>
          <a:lstStyle>
            <a:lvl1pPr>
              <a:defRPr sz="1400">
                <a:solidFill>
                  <a:schemeClr val="accent4"/>
                </a:solidFill>
                <a:latin typeface="Lato" panose="020F0502020204030203" pitchFamily="34" charset="0"/>
              </a:defRPr>
            </a:lvl1pPr>
          </a:lstStyle>
          <a:p>
            <a:endParaRPr lang="en-US" dirty="0"/>
          </a:p>
        </p:txBody>
      </p:sp>
      <p:sp>
        <p:nvSpPr>
          <p:cNvPr id="7" name="Freeform 25"/>
          <p:cNvSpPr>
            <a:spLocks/>
          </p:cNvSpPr>
          <p:nvPr userDrawn="1"/>
        </p:nvSpPr>
        <p:spPr bwMode="auto">
          <a:xfrm>
            <a:off x="361233" y="4673599"/>
            <a:ext cx="192759" cy="469899"/>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TextBox 7"/>
          <p:cNvSpPr txBox="1"/>
          <p:nvPr userDrawn="1"/>
        </p:nvSpPr>
        <p:spPr>
          <a:xfrm>
            <a:off x="204338" y="4878221"/>
            <a:ext cx="227444" cy="123111"/>
          </a:xfrm>
          <a:prstGeom prst="rect">
            <a:avLst/>
          </a:prstGeom>
          <a:noFill/>
        </p:spPr>
        <p:txBody>
          <a:bodyPr wrap="square" lIns="0" tIns="0" rIns="0" bIns="0" rtlCol="0">
            <a:spAutoFit/>
          </a:bodyPr>
          <a:lstStyle/>
          <a:p>
            <a:pPr algn="l"/>
            <a:fld id="{B5D67274-A358-4A3D-B8D0-184382E74259}" type="slidenum">
              <a:rPr lang="en-US" sz="800" smtClean="0">
                <a:solidFill>
                  <a:schemeClr val="accent4"/>
                </a:solidFill>
                <a:latin typeface="Lato" panose="020F0502020204030203" pitchFamily="34" charset="0"/>
              </a:rPr>
              <a:pPr algn="l"/>
              <a:t>‹#›</a:t>
            </a:fld>
            <a:endParaRPr lang="en-US" sz="800" dirty="0">
              <a:solidFill>
                <a:schemeClr val="accent4"/>
              </a:solidFill>
              <a:latin typeface="Lato" panose="020F0502020204030203" pitchFamily="34" charset="0"/>
            </a:endParaRPr>
          </a:p>
        </p:txBody>
      </p:sp>
      <p:sp>
        <p:nvSpPr>
          <p:cNvPr id="12" name="TextBox 11"/>
          <p:cNvSpPr txBox="1"/>
          <p:nvPr userDrawn="1"/>
        </p:nvSpPr>
        <p:spPr>
          <a:xfrm>
            <a:off x="431782" y="4878220"/>
            <a:ext cx="1741169" cy="123111"/>
          </a:xfrm>
          <a:prstGeom prst="rect">
            <a:avLst/>
          </a:prstGeom>
          <a:noFill/>
        </p:spPr>
        <p:txBody>
          <a:bodyPr wrap="square" lIns="0" tIns="0" rIns="0" bIns="0" rtlCol="0">
            <a:spAutoFit/>
          </a:bodyPr>
          <a:lstStyle/>
          <a:p>
            <a:pPr algn="r"/>
            <a:r>
              <a:rPr lang="en-US" sz="800" b="1" dirty="0">
                <a:solidFill>
                  <a:schemeClr val="accent1"/>
                </a:solidFill>
                <a:latin typeface="Lato" panose="020F0502020204030203" pitchFamily="34" charset="0"/>
              </a:rPr>
              <a:t>Adult</a:t>
            </a:r>
            <a:r>
              <a:rPr lang="en-US" sz="800" b="1" baseline="0" dirty="0">
                <a:solidFill>
                  <a:schemeClr val="accent1"/>
                </a:solidFill>
                <a:latin typeface="Lato" panose="020F0502020204030203" pitchFamily="34" charset="0"/>
              </a:rPr>
              <a:t> Financial Education Services</a:t>
            </a:r>
            <a:endParaRPr lang="en-US" sz="800" b="1" dirty="0">
              <a:solidFill>
                <a:schemeClr val="accent1"/>
              </a:solidFill>
              <a:latin typeface="Lato" panose="020F0502020204030203" pitchFamily="34" charset="0"/>
            </a:endParaRPr>
          </a:p>
        </p:txBody>
      </p:sp>
    </p:spTree>
    <p:extLst>
      <p:ext uri="{BB962C8B-B14F-4D97-AF65-F5344CB8AC3E}">
        <p14:creationId xmlns:p14="http://schemas.microsoft.com/office/powerpoint/2010/main" val="1681852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opHalf">
    <p:spTree>
      <p:nvGrpSpPr>
        <p:cNvPr id="1" name=""/>
        <p:cNvGrpSpPr/>
        <p:nvPr/>
      </p:nvGrpSpPr>
      <p:grpSpPr>
        <a:xfrm>
          <a:off x="0" y="0"/>
          <a:ext cx="0" cy="0"/>
          <a:chOff x="0" y="0"/>
          <a:chExt cx="0" cy="0"/>
        </a:xfrm>
      </p:grpSpPr>
      <p:sp>
        <p:nvSpPr>
          <p:cNvPr id="5" name="Rectangle 4"/>
          <p:cNvSpPr/>
          <p:nvPr userDrawn="1"/>
        </p:nvSpPr>
        <p:spPr>
          <a:xfrm>
            <a:off x="1190" y="1637320"/>
            <a:ext cx="9141621" cy="1870898"/>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sz="675" dirty="0">
              <a:latin typeface="+mj-lt"/>
            </a:endParaRPr>
          </a:p>
        </p:txBody>
      </p:sp>
      <p:sp>
        <p:nvSpPr>
          <p:cNvPr id="2" name="Title 1"/>
          <p:cNvSpPr>
            <a:spLocks noGrp="1"/>
          </p:cNvSpPr>
          <p:nvPr>
            <p:ph type="title"/>
          </p:nvPr>
        </p:nvSpPr>
        <p:spPr>
          <a:xfrm>
            <a:off x="998343" y="345540"/>
            <a:ext cx="7147312" cy="457200"/>
          </a:xfrm>
          <a:noFill/>
        </p:spPr>
        <p:txBody>
          <a:bodyPr/>
          <a:lstStyle>
            <a:lvl1pPr algn="ctr">
              <a:defRPr>
                <a:solidFill>
                  <a:schemeClr val="accent1"/>
                </a:solidFill>
              </a:defRPr>
            </a:lvl1pPr>
          </a:lstStyle>
          <a:p>
            <a:r>
              <a:rPr lang="en-US" dirty="0"/>
              <a:t>Click to edit Master title style</a:t>
            </a:r>
          </a:p>
        </p:txBody>
      </p:sp>
      <p:sp>
        <p:nvSpPr>
          <p:cNvPr id="3" name="Footer Placeholder 2"/>
          <p:cNvSpPr>
            <a:spLocks noGrp="1"/>
          </p:cNvSpPr>
          <p:nvPr>
            <p:ph type="ftr" sz="quarter" idx="10"/>
          </p:nvPr>
        </p:nvSpPr>
        <p:spPr>
          <a:xfrm>
            <a:off x="298834" y="4767263"/>
            <a:ext cx="3086100" cy="273844"/>
          </a:xfrm>
        </p:spPr>
        <p:txBody>
          <a:bodyPr/>
          <a:lstStyle>
            <a:lvl1pPr algn="l">
              <a:defRPr/>
            </a:lvl1pPr>
          </a:lstStyle>
          <a:p>
            <a:r>
              <a:rPr lang="en-US">
                <a:solidFill>
                  <a:schemeClr val="accent1"/>
                </a:solidFill>
              </a:rPr>
              <a:t>©2016 Adult Financial Education Services</a:t>
            </a:r>
            <a:endParaRPr lang="en-US" dirty="0">
              <a:solidFill>
                <a:schemeClr val="accent1"/>
              </a:solidFill>
            </a:endParaRPr>
          </a:p>
        </p:txBody>
      </p:sp>
      <p:sp>
        <p:nvSpPr>
          <p:cNvPr id="4" name="Slide Number Placeholder 3"/>
          <p:cNvSpPr>
            <a:spLocks noGrp="1"/>
          </p:cNvSpPr>
          <p:nvPr>
            <p:ph type="sldNum" sz="quarter" idx="11"/>
          </p:nvPr>
        </p:nvSpPr>
        <p:spPr>
          <a:xfrm>
            <a:off x="1190" y="4767263"/>
            <a:ext cx="373432" cy="273844"/>
          </a:xfrm>
        </p:spPr>
        <p:txBody>
          <a:bodyPr/>
          <a:lstStyle/>
          <a:p>
            <a:fld id="{AC2C22BC-B3FE-4FEE-BBEA-713BA38E049C}" type="slidenum">
              <a:rPr lang="en-US" smtClean="0"/>
              <a:pPr/>
              <a:t>‹#›</a:t>
            </a:fld>
            <a:endParaRPr lang="en-US" dirty="0"/>
          </a:p>
        </p:txBody>
      </p:sp>
    </p:spTree>
    <p:extLst>
      <p:ext uri="{BB962C8B-B14F-4D97-AF65-F5344CB8AC3E}">
        <p14:creationId xmlns:p14="http://schemas.microsoft.com/office/powerpoint/2010/main" val="1502559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1_Custom Layout">
    <p:spTree>
      <p:nvGrpSpPr>
        <p:cNvPr id="1" name=""/>
        <p:cNvGrpSpPr/>
        <p:nvPr/>
      </p:nvGrpSpPr>
      <p:grpSpPr>
        <a:xfrm>
          <a:off x="0" y="0"/>
          <a:ext cx="0" cy="0"/>
          <a:chOff x="0" y="0"/>
          <a:chExt cx="0" cy="0"/>
        </a:xfrm>
      </p:grpSpPr>
      <p:sp>
        <p:nvSpPr>
          <p:cNvPr id="15" name="Title 14"/>
          <p:cNvSpPr>
            <a:spLocks noGrp="1"/>
          </p:cNvSpPr>
          <p:nvPr>
            <p:ph type="title"/>
          </p:nvPr>
        </p:nvSpPr>
        <p:spPr>
          <a:xfrm>
            <a:off x="0" y="187379"/>
            <a:ext cx="9144000" cy="402022"/>
          </a:xfrm>
        </p:spPr>
        <p:txBody>
          <a:bodyPr>
            <a:normAutofit/>
          </a:bodyPr>
          <a:lstStyle>
            <a:lvl1pPr algn="ctr">
              <a:defRPr sz="2400" b="1">
                <a:solidFill>
                  <a:schemeClr val="accent1"/>
                </a:solidFill>
              </a:defRPr>
            </a:lvl1pPr>
          </a:lstStyle>
          <a:p>
            <a:r>
              <a:rPr lang="en-US" dirty="0"/>
              <a:t>Click to edit Master title style</a:t>
            </a:r>
          </a:p>
        </p:txBody>
      </p:sp>
      <p:sp>
        <p:nvSpPr>
          <p:cNvPr id="4" name="Text Placeholder 3"/>
          <p:cNvSpPr>
            <a:spLocks noGrp="1"/>
          </p:cNvSpPr>
          <p:nvPr>
            <p:ph type="body" sz="quarter" idx="10" hasCustomPrompt="1"/>
          </p:nvPr>
        </p:nvSpPr>
        <p:spPr>
          <a:xfrm>
            <a:off x="559435" y="729661"/>
            <a:ext cx="7967663" cy="319088"/>
          </a:xfrm>
        </p:spPr>
        <p:txBody>
          <a:bodyPr>
            <a:normAutofit/>
          </a:bodyPr>
          <a:lstStyle>
            <a:lvl1pPr marL="0" indent="0" algn="ctr">
              <a:buNone/>
              <a:defRPr sz="1800">
                <a:solidFill>
                  <a:schemeClr val="accent3"/>
                </a:solidFill>
                <a:latin typeface="+mn-lt"/>
              </a:defRPr>
            </a:lvl1pPr>
          </a:lstStyle>
          <a:p>
            <a:pPr lvl="0"/>
            <a:r>
              <a:rPr lang="en-US" dirty="0"/>
              <a:t>Edit master text styles</a:t>
            </a:r>
          </a:p>
        </p:txBody>
      </p:sp>
      <p:sp>
        <p:nvSpPr>
          <p:cNvPr id="7" name="Content Placeholder 6"/>
          <p:cNvSpPr>
            <a:spLocks noGrp="1"/>
          </p:cNvSpPr>
          <p:nvPr>
            <p:ph sz="quarter" idx="11"/>
          </p:nvPr>
        </p:nvSpPr>
        <p:spPr>
          <a:xfrm>
            <a:off x="558801" y="1209285"/>
            <a:ext cx="7967663" cy="3135313"/>
          </a:xfrm>
        </p:spPr>
        <p:txBody>
          <a:bodyPr/>
          <a:lstStyle>
            <a:lvl1pPr>
              <a:buClr>
                <a:schemeClr val="accent1"/>
              </a:buClr>
              <a:defRPr/>
            </a:lvl1pPr>
            <a:lvl2pPr marL="630206" indent="-173030">
              <a:buSzPct val="80000"/>
              <a:buFont typeface="Calibri" panose="020F0502020204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p:cNvCxnSpPr/>
          <p:nvPr userDrawn="1"/>
        </p:nvCxnSpPr>
        <p:spPr>
          <a:xfrm>
            <a:off x="4360357" y="608189"/>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0" y="4956463"/>
            <a:ext cx="9144000" cy="187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ooter Placeholder 4"/>
          <p:cNvSpPr>
            <a:spLocks noGrp="1"/>
          </p:cNvSpPr>
          <p:nvPr>
            <p:ph type="ftr" sz="quarter" idx="3"/>
          </p:nvPr>
        </p:nvSpPr>
        <p:spPr>
          <a:xfrm>
            <a:off x="5477415" y="4682619"/>
            <a:ext cx="3244241" cy="273844"/>
          </a:xfrm>
          <a:prstGeom prst="rect">
            <a:avLst/>
          </a:prstGeom>
        </p:spPr>
        <p:txBody>
          <a:bodyPr vert="horz" lIns="91440" tIns="45720" rIns="91440" bIns="45720" rtlCol="0" anchor="ctr"/>
          <a:lstStyle>
            <a:lvl1pPr algn="r">
              <a:defRPr sz="900" b="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r>
              <a:rPr lang="en-US" dirty="0">
                <a:solidFill>
                  <a:schemeClr val="accent1"/>
                </a:solidFill>
              </a:rPr>
              <a:t>©2016 Adult Financial Education Services</a:t>
            </a:r>
          </a:p>
        </p:txBody>
      </p:sp>
      <p:sp>
        <p:nvSpPr>
          <p:cNvPr id="9" name="Slide Number Placeholder 5"/>
          <p:cNvSpPr>
            <a:spLocks noGrp="1"/>
          </p:cNvSpPr>
          <p:nvPr>
            <p:ph type="sldNum" sz="quarter" idx="4"/>
          </p:nvPr>
        </p:nvSpPr>
        <p:spPr>
          <a:xfrm>
            <a:off x="8721657" y="4682619"/>
            <a:ext cx="373432" cy="273844"/>
          </a:xfrm>
          <a:prstGeom prst="rect">
            <a:avLst/>
          </a:prstGeom>
        </p:spPr>
        <p:txBody>
          <a:bodyPr vert="horz" lIns="91440" tIns="45720" rIns="91440" bIns="45720" rtlCol="0" anchor="ctr"/>
          <a:lstStyle>
            <a:lvl1pPr algn="l">
              <a:defRPr sz="9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fld id="{AC2C22BC-B3FE-4FEE-BBEA-713BA38E049C}" type="slidenum">
              <a:rPr lang="en-US" smtClean="0"/>
              <a:pPr/>
              <a:t>‹#›</a:t>
            </a:fld>
            <a:endParaRPr lang="en-US" dirty="0"/>
          </a:p>
        </p:txBody>
      </p:sp>
    </p:spTree>
    <p:extLst>
      <p:ext uri="{BB962C8B-B14F-4D97-AF65-F5344CB8AC3E}">
        <p14:creationId xmlns:p14="http://schemas.microsoft.com/office/powerpoint/2010/main" val="2450851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2_Custom Layout">
    <p:spTree>
      <p:nvGrpSpPr>
        <p:cNvPr id="1" name=""/>
        <p:cNvGrpSpPr/>
        <p:nvPr/>
      </p:nvGrpSpPr>
      <p:grpSpPr>
        <a:xfrm>
          <a:off x="0" y="0"/>
          <a:ext cx="0" cy="0"/>
          <a:chOff x="0" y="0"/>
          <a:chExt cx="0" cy="0"/>
        </a:xfrm>
      </p:grpSpPr>
      <p:sp>
        <p:nvSpPr>
          <p:cNvPr id="15" name="Title 14"/>
          <p:cNvSpPr>
            <a:spLocks noGrp="1"/>
          </p:cNvSpPr>
          <p:nvPr>
            <p:ph type="title"/>
          </p:nvPr>
        </p:nvSpPr>
        <p:spPr>
          <a:xfrm>
            <a:off x="459799" y="187379"/>
            <a:ext cx="7606145" cy="402022"/>
          </a:xfrm>
        </p:spPr>
        <p:txBody>
          <a:bodyPr>
            <a:normAutofit/>
          </a:bodyPr>
          <a:lstStyle>
            <a:lvl1pPr algn="l">
              <a:defRPr sz="2400" b="1">
                <a:solidFill>
                  <a:schemeClr val="accent1"/>
                </a:solidFill>
              </a:defRPr>
            </a:lvl1pPr>
          </a:lstStyle>
          <a:p>
            <a:r>
              <a:rPr lang="en-US" dirty="0"/>
              <a:t>Click to edit Master title style</a:t>
            </a:r>
          </a:p>
        </p:txBody>
      </p:sp>
      <p:sp>
        <p:nvSpPr>
          <p:cNvPr id="4" name="Text Placeholder 3"/>
          <p:cNvSpPr>
            <a:spLocks noGrp="1"/>
          </p:cNvSpPr>
          <p:nvPr>
            <p:ph type="body" sz="quarter" idx="10" hasCustomPrompt="1"/>
          </p:nvPr>
        </p:nvSpPr>
        <p:spPr>
          <a:xfrm>
            <a:off x="459799" y="753041"/>
            <a:ext cx="8067300" cy="319088"/>
          </a:xfrm>
        </p:spPr>
        <p:txBody>
          <a:bodyPr>
            <a:normAutofit/>
          </a:bodyPr>
          <a:lstStyle>
            <a:lvl1pPr marL="0" indent="0" algn="l">
              <a:buNone/>
              <a:defRPr sz="1400">
                <a:solidFill>
                  <a:schemeClr val="accent3"/>
                </a:solidFill>
                <a:latin typeface="+mn-lt"/>
              </a:defRPr>
            </a:lvl1pPr>
          </a:lstStyle>
          <a:p>
            <a:pPr lvl="0"/>
            <a:r>
              <a:rPr lang="en-US" dirty="0"/>
              <a:t>Edit master text styles</a:t>
            </a:r>
          </a:p>
        </p:txBody>
      </p:sp>
      <p:sp>
        <p:nvSpPr>
          <p:cNvPr id="7" name="Content Placeholder 6"/>
          <p:cNvSpPr>
            <a:spLocks noGrp="1"/>
          </p:cNvSpPr>
          <p:nvPr>
            <p:ph sz="quarter" idx="11"/>
          </p:nvPr>
        </p:nvSpPr>
        <p:spPr>
          <a:xfrm>
            <a:off x="459799" y="1232664"/>
            <a:ext cx="8066666" cy="3135313"/>
          </a:xfrm>
        </p:spPr>
        <p:txBody>
          <a:bodyPr/>
          <a:lstStyle>
            <a:lvl1pPr>
              <a:buClr>
                <a:schemeClr val="accent1"/>
              </a:buClr>
              <a:defRPr/>
            </a:lvl1pPr>
            <a:lvl2pPr marL="630206" indent="-173030">
              <a:buSzPct val="80000"/>
              <a:buFont typeface="Calibri" panose="020F0502020204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p:cNvCxnSpPr/>
          <p:nvPr userDrawn="1"/>
        </p:nvCxnSpPr>
        <p:spPr>
          <a:xfrm>
            <a:off x="543214" y="631569"/>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0" y="4956463"/>
            <a:ext cx="9144000" cy="187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ooter Placeholder 4"/>
          <p:cNvSpPr>
            <a:spLocks noGrp="1"/>
          </p:cNvSpPr>
          <p:nvPr>
            <p:ph type="ftr" sz="quarter" idx="3"/>
          </p:nvPr>
        </p:nvSpPr>
        <p:spPr>
          <a:xfrm>
            <a:off x="5477415" y="4682619"/>
            <a:ext cx="3244241" cy="273844"/>
          </a:xfrm>
          <a:prstGeom prst="rect">
            <a:avLst/>
          </a:prstGeom>
        </p:spPr>
        <p:txBody>
          <a:bodyPr vert="horz" lIns="91440" tIns="45720" rIns="91440" bIns="45720" rtlCol="0" anchor="ctr"/>
          <a:lstStyle>
            <a:lvl1pPr algn="r">
              <a:defRPr sz="900" b="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r>
              <a:rPr lang="en-US" dirty="0">
                <a:solidFill>
                  <a:schemeClr val="accent1"/>
                </a:solidFill>
              </a:rPr>
              <a:t>©2016 Adult Financial Education Services</a:t>
            </a:r>
          </a:p>
        </p:txBody>
      </p:sp>
      <p:sp>
        <p:nvSpPr>
          <p:cNvPr id="10" name="Slide Number Placeholder 5"/>
          <p:cNvSpPr>
            <a:spLocks noGrp="1"/>
          </p:cNvSpPr>
          <p:nvPr>
            <p:ph type="sldNum" sz="quarter" idx="4"/>
          </p:nvPr>
        </p:nvSpPr>
        <p:spPr>
          <a:xfrm>
            <a:off x="8721657" y="4682619"/>
            <a:ext cx="373432" cy="273844"/>
          </a:xfrm>
          <a:prstGeom prst="rect">
            <a:avLst/>
          </a:prstGeom>
        </p:spPr>
        <p:txBody>
          <a:bodyPr vert="horz" lIns="91440" tIns="45720" rIns="91440" bIns="45720" rtlCol="0" anchor="ctr"/>
          <a:lstStyle>
            <a:lvl1pPr algn="l">
              <a:defRPr sz="9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fld id="{AC2C22BC-B3FE-4FEE-BBEA-713BA38E049C}" type="slidenum">
              <a:rPr lang="en-US" smtClean="0"/>
              <a:pPr/>
              <a:t>‹#›</a:t>
            </a:fld>
            <a:endParaRPr lang="en-US" dirty="0"/>
          </a:p>
        </p:txBody>
      </p:sp>
    </p:spTree>
    <p:extLst>
      <p:ext uri="{BB962C8B-B14F-4D97-AF65-F5344CB8AC3E}">
        <p14:creationId xmlns:p14="http://schemas.microsoft.com/office/powerpoint/2010/main" val="374477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727480" y="1192860"/>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Footer Placeholder 11"/>
          <p:cNvSpPr>
            <a:spLocks noGrp="1"/>
          </p:cNvSpPr>
          <p:nvPr>
            <p:ph type="ftr" sz="quarter" idx="10"/>
          </p:nvPr>
        </p:nvSpPr>
        <p:spPr/>
        <p:txBody>
          <a:bodyPr/>
          <a:lstStyle/>
          <a:p>
            <a:r>
              <a:rPr lang="en-US" dirty="0">
                <a:solidFill>
                  <a:schemeClr val="accent1"/>
                </a:solidFill>
              </a:rPr>
              <a:t>©2016 Adult Financial Education Services</a:t>
            </a:r>
          </a:p>
        </p:txBody>
      </p:sp>
      <p:sp>
        <p:nvSpPr>
          <p:cNvPr id="13" name="Slide Number Placeholder 12"/>
          <p:cNvSpPr>
            <a:spLocks noGrp="1"/>
          </p:cNvSpPr>
          <p:nvPr>
            <p:ph type="sldNum" sz="quarter" idx="11"/>
          </p:nvPr>
        </p:nvSpPr>
        <p:spPr/>
        <p:txBody>
          <a:bodyPr/>
          <a:lstStyle/>
          <a:p>
            <a:fld id="{AC2C22BC-B3FE-4FEE-BBEA-713BA38E049C}" type="slidenum">
              <a:rPr lang="en-US" smtClean="0"/>
              <a:pPr/>
              <a:t>‹#›</a:t>
            </a:fld>
            <a:endParaRPr lang="en-US" dirty="0"/>
          </a:p>
        </p:txBody>
      </p:sp>
      <p:sp>
        <p:nvSpPr>
          <p:cNvPr id="14" name="Freeform 25"/>
          <p:cNvSpPr>
            <a:spLocks/>
          </p:cNvSpPr>
          <p:nvPr userDrawn="1"/>
        </p:nvSpPr>
        <p:spPr bwMode="auto">
          <a:xfrm>
            <a:off x="8595203"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4564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273844"/>
            <a:ext cx="7886700" cy="994172"/>
          </a:xfrm>
        </p:spPr>
        <p:txBody>
          <a:bodyPr/>
          <a:lstStyle>
            <a:lvl1pPr>
              <a:defRPr/>
            </a:lvl1pPr>
          </a:lstStyle>
          <a:p>
            <a:r>
              <a:rPr lang="en-US" dirty="0"/>
              <a:t>CLICK TO EDIT </a:t>
            </a:r>
            <a:br>
              <a:rPr lang="en-US" dirty="0"/>
            </a:br>
            <a:r>
              <a:rPr lang="en-US" dirty="0"/>
              <a:t>MASTER TITLE STYLE</a:t>
            </a:r>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727480" y="1192860"/>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13"/>
          <p:cNvSpPr>
            <a:spLocks noGrp="1"/>
          </p:cNvSpPr>
          <p:nvPr>
            <p:ph type="ftr" sz="quarter" idx="10"/>
          </p:nvPr>
        </p:nvSpPr>
        <p:spPr/>
        <p:txBody>
          <a:bodyPr/>
          <a:lstStyle/>
          <a:p>
            <a:r>
              <a:rPr lang="en-US" dirty="0">
                <a:solidFill>
                  <a:schemeClr val="accent1"/>
                </a:solidFill>
              </a:rPr>
              <a:t>©2016 Adult Financial Education Services</a:t>
            </a:r>
          </a:p>
        </p:txBody>
      </p:sp>
      <p:sp>
        <p:nvSpPr>
          <p:cNvPr id="15" name="Slide Number Placeholder 14"/>
          <p:cNvSpPr>
            <a:spLocks noGrp="1"/>
          </p:cNvSpPr>
          <p:nvPr>
            <p:ph type="sldNum" sz="quarter" idx="11"/>
          </p:nvPr>
        </p:nvSpPr>
        <p:spPr/>
        <p:txBody>
          <a:bodyPr/>
          <a:lstStyle/>
          <a:p>
            <a:fld id="{AC2C22BC-B3FE-4FEE-BBEA-713BA38E049C}" type="slidenum">
              <a:rPr lang="en-US" smtClean="0"/>
              <a:pPr/>
              <a:t>‹#›</a:t>
            </a:fld>
            <a:endParaRPr lang="en-US" dirty="0"/>
          </a:p>
        </p:txBody>
      </p:sp>
      <p:sp>
        <p:nvSpPr>
          <p:cNvPr id="16" name="Freeform 25"/>
          <p:cNvSpPr>
            <a:spLocks/>
          </p:cNvSpPr>
          <p:nvPr userDrawn="1"/>
        </p:nvSpPr>
        <p:spPr bwMode="auto">
          <a:xfrm>
            <a:off x="8595203"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72969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36266"/>
            <a:ext cx="7886700" cy="919016"/>
          </a:xfrm>
        </p:spPr>
        <p:txBody>
          <a:bodyPr/>
          <a:lstStyle/>
          <a:p>
            <a:r>
              <a:rPr lang="en-US" dirty="0"/>
              <a:t>CLICK TO EDIT MASTER TITLE STYLE</a:t>
            </a:r>
          </a:p>
        </p:txBody>
      </p:sp>
      <p:sp>
        <p:nvSpPr>
          <p:cNvPr id="4" name="Footer Placeholder 3"/>
          <p:cNvSpPr>
            <a:spLocks noGrp="1"/>
          </p:cNvSpPr>
          <p:nvPr>
            <p:ph type="ftr" sz="quarter" idx="11"/>
          </p:nvPr>
        </p:nvSpPr>
        <p:spPr/>
        <p:txBody>
          <a:bodyPr/>
          <a:lstStyle>
            <a:lvl1pPr>
              <a:defRPr>
                <a:solidFill>
                  <a:schemeClr val="accent1"/>
                </a:solidFill>
              </a:defRPr>
            </a:lvl1pPr>
          </a:lstStyle>
          <a:p>
            <a:r>
              <a:rPr lang="en-US" dirty="0"/>
              <a:t>©2016 Adult Financial Education Services</a:t>
            </a:r>
          </a:p>
        </p:txBody>
      </p:sp>
      <p:sp>
        <p:nvSpPr>
          <p:cNvPr id="5" name="Slide Number Placeholder 4"/>
          <p:cNvSpPr>
            <a:spLocks noGrp="1"/>
          </p:cNvSpPr>
          <p:nvPr>
            <p:ph type="sldNum" sz="quarter" idx="12"/>
          </p:nvPr>
        </p:nvSpPr>
        <p:spPr/>
        <p:txBody>
          <a:bodyPr/>
          <a:lstStyle>
            <a:lvl1pPr>
              <a:defRPr>
                <a:solidFill>
                  <a:schemeClr val="accent1"/>
                </a:solidFill>
              </a:defRPr>
            </a:lvl1pPr>
          </a:lstStyle>
          <a:p>
            <a:fld id="{AC2C22BC-B3FE-4FEE-BBEA-713BA38E049C}" type="slidenum">
              <a:rPr lang="en-US" smtClean="0"/>
              <a:pPr/>
              <a:t>‹#›</a:t>
            </a:fld>
            <a:endParaRPr lang="en-US" dirty="0"/>
          </a:p>
        </p:txBody>
      </p:sp>
      <p:cxnSp>
        <p:nvCxnSpPr>
          <p:cNvPr id="6" name="Straight Connector 5"/>
          <p:cNvCxnSpPr/>
          <p:nvPr userDrawn="1"/>
        </p:nvCxnSpPr>
        <p:spPr>
          <a:xfrm>
            <a:off x="752532" y="992443"/>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Freeform 25"/>
          <p:cNvSpPr>
            <a:spLocks/>
          </p:cNvSpPr>
          <p:nvPr userDrawn="1"/>
        </p:nvSpPr>
        <p:spPr bwMode="auto">
          <a:xfrm>
            <a:off x="8595203"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01678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entered Ttle-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36266"/>
            <a:ext cx="7886700" cy="674236"/>
          </a:xfrm>
        </p:spPr>
        <p:txBody>
          <a:bodyPr/>
          <a:lstStyle>
            <a:lvl1pPr algn="ctr">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solidFill>
                  <a:schemeClr val="accent1"/>
                </a:solidFill>
              </a:defRPr>
            </a:lvl1pPr>
          </a:lstStyle>
          <a:p>
            <a:r>
              <a:rPr lang="en-US" dirty="0"/>
              <a:t>©2016 Adult Financial Education Services</a:t>
            </a:r>
          </a:p>
        </p:txBody>
      </p:sp>
      <p:sp>
        <p:nvSpPr>
          <p:cNvPr id="5" name="Slide Number Placeholder 4"/>
          <p:cNvSpPr>
            <a:spLocks noGrp="1"/>
          </p:cNvSpPr>
          <p:nvPr>
            <p:ph type="sldNum" sz="quarter" idx="12"/>
          </p:nvPr>
        </p:nvSpPr>
        <p:spPr/>
        <p:txBody>
          <a:bodyPr/>
          <a:lstStyle>
            <a:lvl1pPr>
              <a:defRPr>
                <a:solidFill>
                  <a:schemeClr val="accent1"/>
                </a:solidFill>
              </a:defRPr>
            </a:lvl1pPr>
          </a:lstStyle>
          <a:p>
            <a:fld id="{AC2C22BC-B3FE-4FEE-BBEA-713BA38E049C}" type="slidenum">
              <a:rPr lang="en-US" smtClean="0"/>
              <a:pPr/>
              <a:t>‹#›</a:t>
            </a:fld>
            <a:endParaRPr lang="en-US" dirty="0"/>
          </a:p>
        </p:txBody>
      </p:sp>
      <p:sp>
        <p:nvSpPr>
          <p:cNvPr id="7" name="Freeform 25"/>
          <p:cNvSpPr>
            <a:spLocks/>
          </p:cNvSpPr>
          <p:nvPr userDrawn="1"/>
        </p:nvSpPr>
        <p:spPr bwMode="auto">
          <a:xfrm>
            <a:off x="8595203"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cxnSp>
        <p:nvCxnSpPr>
          <p:cNvPr id="8" name="Straight Connector 7"/>
          <p:cNvCxnSpPr/>
          <p:nvPr userDrawn="1"/>
        </p:nvCxnSpPr>
        <p:spPr>
          <a:xfrm>
            <a:off x="0" y="985658"/>
            <a:ext cx="914400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50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Centered Ttle-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36266"/>
            <a:ext cx="7886700" cy="674236"/>
          </a:xfrm>
        </p:spPr>
        <p:txBody>
          <a:bodyPr/>
          <a:lstStyle>
            <a:lvl1pPr algn="ctr">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solidFill>
                  <a:schemeClr val="accent1"/>
                </a:solidFill>
              </a:defRPr>
            </a:lvl1pPr>
          </a:lstStyle>
          <a:p>
            <a:r>
              <a:rPr lang="en-US" dirty="0"/>
              <a:t>©2016 Adult Financial Education Services</a:t>
            </a:r>
          </a:p>
        </p:txBody>
      </p:sp>
      <p:sp>
        <p:nvSpPr>
          <p:cNvPr id="5" name="Slide Number Placeholder 4"/>
          <p:cNvSpPr>
            <a:spLocks noGrp="1"/>
          </p:cNvSpPr>
          <p:nvPr>
            <p:ph type="sldNum" sz="quarter" idx="12"/>
          </p:nvPr>
        </p:nvSpPr>
        <p:spPr/>
        <p:txBody>
          <a:bodyPr/>
          <a:lstStyle>
            <a:lvl1pPr>
              <a:defRPr>
                <a:solidFill>
                  <a:schemeClr val="accent1"/>
                </a:solidFill>
              </a:defRPr>
            </a:lvl1pPr>
          </a:lstStyle>
          <a:p>
            <a:fld id="{AC2C22BC-B3FE-4FEE-BBEA-713BA38E049C}" type="slidenum">
              <a:rPr lang="en-US" smtClean="0"/>
              <a:pPr/>
              <a:t>‹#›</a:t>
            </a:fld>
            <a:endParaRPr lang="en-US" dirty="0"/>
          </a:p>
        </p:txBody>
      </p:sp>
      <p:sp>
        <p:nvSpPr>
          <p:cNvPr id="7" name="Freeform 25"/>
          <p:cNvSpPr>
            <a:spLocks/>
          </p:cNvSpPr>
          <p:nvPr userDrawn="1"/>
        </p:nvSpPr>
        <p:spPr bwMode="auto">
          <a:xfrm>
            <a:off x="8595203"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cxnSp>
        <p:nvCxnSpPr>
          <p:cNvPr id="10" name="Straight Connector 9"/>
          <p:cNvCxnSpPr/>
          <p:nvPr userDrawn="1"/>
        </p:nvCxnSpPr>
        <p:spPr>
          <a:xfrm>
            <a:off x="4336309" y="961188"/>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560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732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5509103" y="4767263"/>
            <a:ext cx="3086100" cy="273844"/>
          </a:xfrm>
        </p:spPr>
        <p:txBody>
          <a:bodyPr/>
          <a:lstStyle>
            <a:lvl1pPr>
              <a:defRPr>
                <a:solidFill>
                  <a:schemeClr val="accent1"/>
                </a:solidFill>
              </a:defRPr>
            </a:lvl1pPr>
          </a:lstStyle>
          <a:p>
            <a:r>
              <a:rPr lang="en-US" dirty="0"/>
              <a:t>©2016 Adult Financial Education Services</a:t>
            </a:r>
          </a:p>
        </p:txBody>
      </p:sp>
      <p:sp>
        <p:nvSpPr>
          <p:cNvPr id="3" name="Slide Number Placeholder 4"/>
          <p:cNvSpPr>
            <a:spLocks noGrp="1"/>
          </p:cNvSpPr>
          <p:nvPr>
            <p:ph type="sldNum" sz="quarter" idx="12"/>
          </p:nvPr>
        </p:nvSpPr>
        <p:spPr>
          <a:xfrm>
            <a:off x="8753344" y="4767263"/>
            <a:ext cx="373432" cy="273844"/>
          </a:xfrm>
        </p:spPr>
        <p:txBody>
          <a:bodyPr/>
          <a:lstStyle>
            <a:lvl1pPr>
              <a:defRPr>
                <a:solidFill>
                  <a:schemeClr val="accent1"/>
                </a:solidFill>
              </a:defRPr>
            </a:lvl1pPr>
          </a:lstStyle>
          <a:p>
            <a:fld id="{AC2C22BC-B3FE-4FEE-BBEA-713BA38E049C}" type="slidenum">
              <a:rPr lang="en-US" smtClean="0"/>
              <a:pPr/>
              <a:t>‹#›</a:t>
            </a:fld>
            <a:endParaRPr lang="en-US" dirty="0"/>
          </a:p>
        </p:txBody>
      </p:sp>
      <p:sp>
        <p:nvSpPr>
          <p:cNvPr id="4" name="Freeform 25"/>
          <p:cNvSpPr>
            <a:spLocks/>
          </p:cNvSpPr>
          <p:nvPr userDrawn="1"/>
        </p:nvSpPr>
        <p:spPr bwMode="auto">
          <a:xfrm>
            <a:off x="8595203"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37486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19016"/>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509103" y="4767263"/>
            <a:ext cx="3086100" cy="273844"/>
          </a:xfrm>
          <a:prstGeom prst="rect">
            <a:avLst/>
          </a:prstGeom>
        </p:spPr>
        <p:txBody>
          <a:bodyPr vert="horz" lIns="91440" tIns="45720" rIns="91440" bIns="45720" rtlCol="0" anchor="ctr"/>
          <a:lstStyle>
            <a:lvl1pPr algn="r">
              <a:defRPr sz="900" b="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r>
              <a:rPr lang="en-US" dirty="0">
                <a:solidFill>
                  <a:schemeClr val="accent1"/>
                </a:solidFill>
              </a:rPr>
              <a:t>©2016 Adult Financial Education Services</a:t>
            </a:r>
          </a:p>
        </p:txBody>
      </p:sp>
      <p:sp>
        <p:nvSpPr>
          <p:cNvPr id="6" name="Slide Number Placeholder 5"/>
          <p:cNvSpPr>
            <a:spLocks noGrp="1"/>
          </p:cNvSpPr>
          <p:nvPr>
            <p:ph type="sldNum" sz="quarter" idx="4"/>
          </p:nvPr>
        </p:nvSpPr>
        <p:spPr>
          <a:xfrm>
            <a:off x="8753344" y="4767263"/>
            <a:ext cx="373432" cy="273844"/>
          </a:xfrm>
          <a:prstGeom prst="rect">
            <a:avLst/>
          </a:prstGeom>
        </p:spPr>
        <p:txBody>
          <a:bodyPr vert="horz" lIns="91440" tIns="45720" rIns="91440" bIns="45720" rtlCol="0" anchor="ctr"/>
          <a:lstStyle>
            <a:lvl1pPr algn="l">
              <a:defRPr sz="9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fld id="{AC2C22BC-B3FE-4FEE-BBEA-713BA38E049C}" type="slidenum">
              <a:rPr lang="en-US" smtClean="0"/>
              <a:pPr/>
              <a:t>‹#›</a:t>
            </a:fld>
            <a:endParaRPr lang="en-US" dirty="0"/>
          </a:p>
        </p:txBody>
      </p:sp>
    </p:spTree>
    <p:extLst>
      <p:ext uri="{BB962C8B-B14F-4D97-AF65-F5344CB8AC3E}">
        <p14:creationId xmlns:p14="http://schemas.microsoft.com/office/powerpoint/2010/main" val="4049785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82" r:id="rId6"/>
    <p:sldLayoutId id="2147483690" r:id="rId7"/>
    <p:sldLayoutId id="2147483667" r:id="rId8"/>
    <p:sldLayoutId id="2147483679" r:id="rId9"/>
    <p:sldLayoutId id="2147483668" r:id="rId10"/>
    <p:sldLayoutId id="2147483691" r:id="rId11"/>
    <p:sldLayoutId id="2147483669" r:id="rId12"/>
    <p:sldLayoutId id="2147483670" r:id="rId13"/>
    <p:sldLayoutId id="2147483674" r:id="rId14"/>
    <p:sldLayoutId id="2147483676" r:id="rId15"/>
    <p:sldLayoutId id="2147483685" r:id="rId16"/>
    <p:sldLayoutId id="2147483686" r:id="rId17"/>
    <p:sldLayoutId id="2147483687" r:id="rId18"/>
    <p:sldLayoutId id="2147483688" r:id="rId19"/>
    <p:sldLayoutId id="2147483689" r:id="rId20"/>
    <p:sldLayoutId id="2147483692" r:id="rId21"/>
    <p:sldLayoutId id="2147483693" r:id="rId22"/>
    <p:sldLayoutId id="2147483694" r:id="rId23"/>
  </p:sldLayoutIdLst>
  <p:hf hdr="0" ftr="0" dt="0"/>
  <p:txStyles>
    <p:titleStyle>
      <a:lvl1pPr algn="l" defTabSz="6858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SzPct val="110000"/>
        <a:buFont typeface="Arial" panose="020B0604020202020204" pitchFamily="34" charset="0"/>
        <a:buChar char="•"/>
        <a:defRPr sz="2100" kern="1200">
          <a:solidFill>
            <a:schemeClr val="accent3"/>
          </a:solidFill>
          <a:latin typeface="+mn-lt"/>
          <a:ea typeface="+mn-ea"/>
          <a:cs typeface="+mn-cs"/>
        </a:defRPr>
      </a:lvl1pPr>
      <a:lvl2pPr marL="514350" indent="-171450" algn="l" defTabSz="685800" rtl="0" eaLnBrk="1" latinLnBrk="0" hangingPunct="1">
        <a:lnSpc>
          <a:spcPct val="90000"/>
        </a:lnSpc>
        <a:spcBef>
          <a:spcPts val="375"/>
        </a:spcBef>
        <a:buClr>
          <a:schemeClr val="accent1"/>
        </a:buClr>
        <a:buSzPct val="110000"/>
        <a:buFont typeface="Arial" panose="020B0604020202020204" pitchFamily="34" charset="0"/>
        <a:buChar char="•"/>
        <a:defRPr sz="1800" kern="1200">
          <a:solidFill>
            <a:schemeClr val="accent3"/>
          </a:solidFill>
          <a:latin typeface="+mn-lt"/>
          <a:ea typeface="+mn-ea"/>
          <a:cs typeface="+mn-cs"/>
        </a:defRPr>
      </a:lvl2pPr>
      <a:lvl3pPr marL="857250" indent="-171450" algn="l" defTabSz="685800" rtl="0" eaLnBrk="1" latinLnBrk="0" hangingPunct="1">
        <a:lnSpc>
          <a:spcPct val="90000"/>
        </a:lnSpc>
        <a:spcBef>
          <a:spcPts val="375"/>
        </a:spcBef>
        <a:buClr>
          <a:schemeClr val="accent1"/>
        </a:buClr>
        <a:buSzPct val="110000"/>
        <a:buFont typeface="Arial" panose="020B0604020202020204" pitchFamily="34" charset="0"/>
        <a:buChar char="•"/>
        <a:defRPr sz="1500" kern="1200">
          <a:solidFill>
            <a:schemeClr val="accent3"/>
          </a:solidFill>
          <a:latin typeface="+mn-lt"/>
          <a:ea typeface="+mn-ea"/>
          <a:cs typeface="+mn-cs"/>
        </a:defRPr>
      </a:lvl3pPr>
      <a:lvl4pPr marL="1200150" indent="-171450" algn="l" defTabSz="685800" rtl="0" eaLnBrk="1" latinLnBrk="0" hangingPunct="1">
        <a:lnSpc>
          <a:spcPct val="90000"/>
        </a:lnSpc>
        <a:spcBef>
          <a:spcPts val="375"/>
        </a:spcBef>
        <a:buClr>
          <a:schemeClr val="accent1"/>
        </a:buClr>
        <a:buSzPct val="110000"/>
        <a:buFont typeface="Arial" panose="020B0604020202020204" pitchFamily="34" charset="0"/>
        <a:buChar char="•"/>
        <a:defRPr sz="1350" kern="1200">
          <a:solidFill>
            <a:schemeClr val="accent3"/>
          </a:solidFill>
          <a:latin typeface="+mn-lt"/>
          <a:ea typeface="+mn-ea"/>
          <a:cs typeface="+mn-cs"/>
        </a:defRPr>
      </a:lvl4pPr>
      <a:lvl5pPr marL="1543050" indent="-171450" algn="l" defTabSz="685800" rtl="0" eaLnBrk="1" latinLnBrk="0" hangingPunct="1">
        <a:lnSpc>
          <a:spcPct val="90000"/>
        </a:lnSpc>
        <a:spcBef>
          <a:spcPts val="375"/>
        </a:spcBef>
        <a:buClr>
          <a:schemeClr val="accent1"/>
        </a:buClr>
        <a:buSzPct val="110000"/>
        <a:buFont typeface="Arial" panose="020B0604020202020204" pitchFamily="34" charset="0"/>
        <a:buChar char="•"/>
        <a:defRPr sz="135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37.jpe"/><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38.jpg"/></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3"/>
          <p:cNvSpPr>
            <a:spLocks/>
          </p:cNvSpPr>
          <p:nvPr/>
        </p:nvSpPr>
        <p:spPr bwMode="auto">
          <a:xfrm>
            <a:off x="4474334" y="0"/>
            <a:ext cx="4669666" cy="5143500"/>
          </a:xfrm>
          <a:custGeom>
            <a:avLst/>
            <a:gdLst>
              <a:gd name="T0" fmla="*/ 0 w 2720"/>
              <a:gd name="T1" fmla="*/ 2996 h 2996"/>
              <a:gd name="T2" fmla="*/ 2720 w 2720"/>
              <a:gd name="T3" fmla="*/ 2996 h 2996"/>
              <a:gd name="T4" fmla="*/ 2720 w 2720"/>
              <a:gd name="T5" fmla="*/ 0 h 2996"/>
              <a:gd name="T6" fmla="*/ 1080 w 2720"/>
              <a:gd name="T7" fmla="*/ 0 h 2996"/>
              <a:gd name="T8" fmla="*/ 0 w 2720"/>
              <a:gd name="T9" fmla="*/ 2996 h 2996"/>
            </a:gdLst>
            <a:ahLst/>
            <a:cxnLst>
              <a:cxn ang="0">
                <a:pos x="T0" y="T1"/>
              </a:cxn>
              <a:cxn ang="0">
                <a:pos x="T2" y="T3"/>
              </a:cxn>
              <a:cxn ang="0">
                <a:pos x="T4" y="T5"/>
              </a:cxn>
              <a:cxn ang="0">
                <a:pos x="T6" y="T7"/>
              </a:cxn>
              <a:cxn ang="0">
                <a:pos x="T8" y="T9"/>
              </a:cxn>
            </a:cxnLst>
            <a:rect l="0" t="0" r="r" b="b"/>
            <a:pathLst>
              <a:path w="2720" h="2996">
                <a:moveTo>
                  <a:pt x="0" y="2996"/>
                </a:moveTo>
                <a:lnTo>
                  <a:pt x="2720" y="2996"/>
                </a:lnTo>
                <a:lnTo>
                  <a:pt x="2720" y="0"/>
                </a:lnTo>
                <a:lnTo>
                  <a:pt x="1080" y="0"/>
                </a:lnTo>
                <a:lnTo>
                  <a:pt x="0" y="2996"/>
                </a:lnTo>
                <a:close/>
              </a:path>
            </a:pathLst>
          </a:custGeom>
          <a:blipFill dpi="0" rotWithShape="0">
            <a:blip r:embed="rId3"/>
            <a:srcRect/>
            <a:stretch>
              <a:fillRect l="-20000" r="-50000"/>
            </a:stretch>
          </a:blip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3" name="Group 2"/>
          <p:cNvGrpSpPr/>
          <p:nvPr/>
        </p:nvGrpSpPr>
        <p:grpSpPr>
          <a:xfrm>
            <a:off x="4474174" y="0"/>
            <a:ext cx="2109934" cy="5143500"/>
            <a:chOff x="4474174" y="0"/>
            <a:chExt cx="2109934" cy="5143500"/>
          </a:xfrm>
        </p:grpSpPr>
        <p:sp>
          <p:nvSpPr>
            <p:cNvPr id="24" name="Freeform 25"/>
            <p:cNvSpPr>
              <a:spLocks/>
            </p:cNvSpPr>
            <p:nvPr/>
          </p:nvSpPr>
          <p:spPr bwMode="auto">
            <a:xfrm>
              <a:off x="4474174" y="0"/>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5"/>
            <p:cNvSpPr>
              <a:spLocks/>
            </p:cNvSpPr>
            <p:nvPr/>
          </p:nvSpPr>
          <p:spPr bwMode="auto">
            <a:xfrm>
              <a:off x="5199005" y="1120258"/>
              <a:ext cx="810762" cy="180087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6" name="TextBox 15"/>
          <p:cNvSpPr txBox="1"/>
          <p:nvPr/>
        </p:nvSpPr>
        <p:spPr>
          <a:xfrm>
            <a:off x="528705" y="4577696"/>
            <a:ext cx="3635940" cy="184666"/>
          </a:xfrm>
          <a:prstGeom prst="rect">
            <a:avLst/>
          </a:prstGeom>
          <a:noFill/>
        </p:spPr>
        <p:txBody>
          <a:bodyPr wrap="square" lIns="0" tIns="0" rIns="0" bIns="0" rtlCol="0">
            <a:spAutoFit/>
          </a:bodyPr>
          <a:lstStyle/>
          <a:p>
            <a:r>
              <a:rPr lang="en-US" sz="1200" spc="50" dirty="0">
                <a:solidFill>
                  <a:schemeClr val="accent4"/>
                </a:solidFill>
                <a:latin typeface="Lato" panose="020F0502020204030203" pitchFamily="34" charset="0"/>
              </a:rPr>
              <a:t>Presented By:</a:t>
            </a:r>
            <a:endParaRPr lang="en-US" sz="1200" b="1" spc="50" dirty="0">
              <a:solidFill>
                <a:srgbClr val="FF0000"/>
              </a:solidFill>
              <a:latin typeface="Lato" panose="020F0502020204030203" pitchFamily="34" charset="0"/>
            </a:endParaRPr>
          </a:p>
        </p:txBody>
      </p:sp>
      <p:cxnSp>
        <p:nvCxnSpPr>
          <p:cNvPr id="18" name="Straight Connector 17"/>
          <p:cNvCxnSpPr/>
          <p:nvPr/>
        </p:nvCxnSpPr>
        <p:spPr>
          <a:xfrm>
            <a:off x="528705" y="2921128"/>
            <a:ext cx="5486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ctrTitle"/>
          </p:nvPr>
        </p:nvSpPr>
        <p:spPr>
          <a:xfrm>
            <a:off x="204826" y="1372996"/>
            <a:ext cx="6934466" cy="1320016"/>
          </a:xfrm>
        </p:spPr>
        <p:txBody>
          <a:bodyPr>
            <a:normAutofit fontScale="90000"/>
          </a:bodyPr>
          <a:lstStyle/>
          <a:p>
            <a:pPr algn="l">
              <a:lnSpc>
                <a:spcPct val="80000"/>
              </a:lnSpc>
            </a:pPr>
            <a:r>
              <a:rPr lang="en-US" dirty="0"/>
              <a:t>Women &amp; Retirement: </a:t>
            </a:r>
            <a:r>
              <a:rPr lang="en-US" dirty="0" smtClean="0"/>
              <a:t/>
            </a:r>
            <a:br>
              <a:rPr lang="en-US" dirty="0" smtClean="0"/>
            </a:br>
            <a:r>
              <a:rPr lang="en-US" dirty="0" smtClean="0"/>
              <a:t>3 </a:t>
            </a:r>
            <a:r>
              <a:rPr lang="en-US" dirty="0"/>
              <a:t>Critical Mistakes You </a:t>
            </a:r>
            <a:r>
              <a:rPr lang="en-US" dirty="0" smtClean="0"/>
              <a:t/>
            </a:r>
            <a:br>
              <a:rPr lang="en-US" dirty="0" smtClean="0"/>
            </a:br>
            <a:r>
              <a:rPr lang="en-US" dirty="0" smtClean="0"/>
              <a:t>Can </a:t>
            </a:r>
            <a:r>
              <a:rPr lang="en-US" dirty="0"/>
              <a:t>Avoid</a:t>
            </a:r>
          </a:p>
        </p:txBody>
      </p:sp>
    </p:spTree>
    <p:extLst>
      <p:ext uri="{BB962C8B-B14F-4D97-AF65-F5344CB8AC3E}">
        <p14:creationId xmlns:p14="http://schemas.microsoft.com/office/powerpoint/2010/main" val="32028038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5"/>
          <p:cNvSpPr>
            <a:spLocks/>
          </p:cNvSpPr>
          <p:nvPr/>
        </p:nvSpPr>
        <p:spPr bwMode="auto">
          <a:xfrm>
            <a:off x="3520440" y="-2286"/>
            <a:ext cx="5623560" cy="5148072"/>
          </a:xfrm>
          <a:custGeom>
            <a:avLst/>
            <a:gdLst>
              <a:gd name="T0" fmla="*/ 0 w 2821"/>
              <a:gd name="T1" fmla="*/ 2550 h 2550"/>
              <a:gd name="T2" fmla="*/ 2821 w 2821"/>
              <a:gd name="T3" fmla="*/ 2550 h 2550"/>
              <a:gd name="T4" fmla="*/ 2821 w 2821"/>
              <a:gd name="T5" fmla="*/ 0 h 2550"/>
              <a:gd name="T6" fmla="*/ 919 w 2821"/>
              <a:gd name="T7" fmla="*/ 0 h 2550"/>
              <a:gd name="T8" fmla="*/ 0 w 2821"/>
              <a:gd name="T9" fmla="*/ 2550 h 2550"/>
            </a:gdLst>
            <a:ahLst/>
            <a:cxnLst>
              <a:cxn ang="0">
                <a:pos x="T0" y="T1"/>
              </a:cxn>
              <a:cxn ang="0">
                <a:pos x="T2" y="T3"/>
              </a:cxn>
              <a:cxn ang="0">
                <a:pos x="T4" y="T5"/>
              </a:cxn>
              <a:cxn ang="0">
                <a:pos x="T6" y="T7"/>
              </a:cxn>
              <a:cxn ang="0">
                <a:pos x="T8" y="T9"/>
              </a:cxn>
            </a:cxnLst>
            <a:rect l="0" t="0" r="r" b="b"/>
            <a:pathLst>
              <a:path w="2821" h="2550">
                <a:moveTo>
                  <a:pt x="0" y="2550"/>
                </a:moveTo>
                <a:lnTo>
                  <a:pt x="2821" y="2550"/>
                </a:lnTo>
                <a:lnTo>
                  <a:pt x="2821" y="0"/>
                </a:lnTo>
                <a:lnTo>
                  <a:pt x="919" y="0"/>
                </a:lnTo>
                <a:lnTo>
                  <a:pt x="0" y="2550"/>
                </a:lnTo>
                <a:close/>
              </a:path>
            </a:pathLst>
          </a:custGeom>
          <a:solidFill>
            <a:schemeClr val="accent1">
              <a:lumMod val="20000"/>
              <a:lumOff val="80000"/>
            </a:schemeClr>
          </a:solidFill>
          <a:ln w="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ext Placeholder 1"/>
          <p:cNvSpPr>
            <a:spLocks noGrp="1"/>
          </p:cNvSpPr>
          <p:nvPr>
            <p:ph type="body" sz="quarter" idx="11"/>
          </p:nvPr>
        </p:nvSpPr>
        <p:spPr>
          <a:xfrm>
            <a:off x="666768" y="312775"/>
            <a:ext cx="7862888" cy="777591"/>
          </a:xfrm>
        </p:spPr>
        <p:txBody>
          <a:bodyPr/>
          <a:lstStyle/>
          <a:p>
            <a:r>
              <a:rPr lang="en-US" sz="2800" dirty="0"/>
              <a:t>Retirement issues </a:t>
            </a:r>
          </a:p>
          <a:p>
            <a:r>
              <a:rPr lang="en-US" sz="2800" dirty="0">
                <a:solidFill>
                  <a:schemeClr val="accent2"/>
                </a:solidFill>
              </a:rPr>
              <a:t>facing women</a:t>
            </a:r>
          </a:p>
        </p:txBody>
      </p:sp>
      <p:grpSp>
        <p:nvGrpSpPr>
          <p:cNvPr id="20" name="Group 19"/>
          <p:cNvGrpSpPr/>
          <p:nvPr/>
        </p:nvGrpSpPr>
        <p:grpSpPr>
          <a:xfrm>
            <a:off x="5607301" y="1303094"/>
            <a:ext cx="3271656" cy="916547"/>
            <a:chOff x="5918199" y="1596083"/>
            <a:chExt cx="2579127" cy="586744"/>
          </a:xfrm>
        </p:grpSpPr>
        <p:sp>
          <p:nvSpPr>
            <p:cNvPr id="10" name="TextBox 9"/>
            <p:cNvSpPr txBox="1"/>
            <p:nvPr/>
          </p:nvSpPr>
          <p:spPr>
            <a:xfrm>
              <a:off x="5918199" y="1828175"/>
              <a:ext cx="2579127" cy="354652"/>
            </a:xfrm>
            <a:prstGeom prst="rect">
              <a:avLst/>
            </a:prstGeom>
            <a:noFill/>
          </p:spPr>
          <p:txBody>
            <a:bodyPr wrap="square" lIns="0" tIns="0" rIns="0" bIns="0" rtlCol="0">
              <a:spAutoFit/>
            </a:bodyPr>
            <a:lstStyle/>
            <a:p>
              <a:pPr>
                <a:lnSpc>
                  <a:spcPct val="75000"/>
                </a:lnSpc>
                <a:spcAft>
                  <a:spcPts val="600"/>
                </a:spcAft>
              </a:pPr>
              <a:r>
                <a:rPr lang="en-US" sz="1600" dirty="0">
                  <a:solidFill>
                    <a:schemeClr val="accent3"/>
                  </a:solidFill>
                </a:rPr>
                <a:t>A lifetime loss of over $300,000.*   Women also come in and out of work due to childcare.</a:t>
              </a:r>
            </a:p>
          </p:txBody>
        </p:sp>
        <p:sp>
          <p:nvSpPr>
            <p:cNvPr id="11" name="TextBox 10"/>
            <p:cNvSpPr txBox="1"/>
            <p:nvPr/>
          </p:nvSpPr>
          <p:spPr>
            <a:xfrm>
              <a:off x="5918199" y="1596083"/>
              <a:ext cx="2579127" cy="177326"/>
            </a:xfrm>
            <a:prstGeom prst="rect">
              <a:avLst/>
            </a:prstGeom>
            <a:noFill/>
          </p:spPr>
          <p:txBody>
            <a:bodyPr wrap="square" lIns="0" tIns="0" rIns="0" bIns="0" rtlCol="0">
              <a:spAutoFit/>
            </a:bodyPr>
            <a:lstStyle/>
            <a:p>
              <a:pPr lvl="0"/>
              <a:r>
                <a:rPr lang="en-US" sz="1800" b="1" dirty="0">
                  <a:solidFill>
                    <a:schemeClr val="accent1"/>
                  </a:solidFill>
                  <a:latin typeface="Lato" panose="020F0502020204030203" pitchFamily="34" charset="0"/>
                  <a:ea typeface="Lato" panose="020F0502020204030203" pitchFamily="34" charset="0"/>
                  <a:cs typeface="Lato" panose="020F0502020204030203" pitchFamily="34" charset="0"/>
                </a:rPr>
                <a:t>LESS PAY FOR EQUAL WORK</a:t>
              </a:r>
            </a:p>
          </p:txBody>
        </p:sp>
      </p:grpSp>
      <p:grpSp>
        <p:nvGrpSpPr>
          <p:cNvPr id="42" name="Group 41"/>
          <p:cNvGrpSpPr/>
          <p:nvPr/>
        </p:nvGrpSpPr>
        <p:grpSpPr>
          <a:xfrm>
            <a:off x="5636069" y="2782702"/>
            <a:ext cx="3276472" cy="748289"/>
            <a:chOff x="5914403" y="1596083"/>
            <a:chExt cx="2582924" cy="479031"/>
          </a:xfrm>
        </p:grpSpPr>
        <p:sp>
          <p:nvSpPr>
            <p:cNvPr id="43" name="TextBox 42"/>
            <p:cNvSpPr txBox="1"/>
            <p:nvPr/>
          </p:nvSpPr>
          <p:spPr>
            <a:xfrm>
              <a:off x="5914403" y="1833589"/>
              <a:ext cx="2579127" cy="241525"/>
            </a:xfrm>
            <a:prstGeom prst="rect">
              <a:avLst/>
            </a:prstGeom>
            <a:noFill/>
          </p:spPr>
          <p:txBody>
            <a:bodyPr wrap="square" lIns="0" tIns="0" rIns="0" bIns="0" rtlCol="0">
              <a:spAutoFit/>
            </a:bodyPr>
            <a:lstStyle/>
            <a:p>
              <a:pPr>
                <a:lnSpc>
                  <a:spcPct val="75000"/>
                </a:lnSpc>
                <a:spcAft>
                  <a:spcPts val="600"/>
                </a:spcAft>
              </a:pPr>
              <a:r>
                <a:rPr lang="en-US" sz="1600" dirty="0">
                  <a:solidFill>
                    <a:schemeClr val="accent3"/>
                  </a:solidFill>
                </a:rPr>
                <a:t>Parents, spouse, children – “boomerang kids”</a:t>
              </a:r>
            </a:p>
          </p:txBody>
        </p:sp>
        <p:sp>
          <p:nvSpPr>
            <p:cNvPr id="44" name="TextBox 43"/>
            <p:cNvSpPr txBox="1"/>
            <p:nvPr/>
          </p:nvSpPr>
          <p:spPr>
            <a:xfrm>
              <a:off x="5918200" y="1596083"/>
              <a:ext cx="2579127" cy="177326"/>
            </a:xfrm>
            <a:prstGeom prst="rect">
              <a:avLst/>
            </a:prstGeom>
            <a:noFill/>
          </p:spPr>
          <p:txBody>
            <a:bodyPr wrap="square" lIns="0" tIns="0" rIns="0" bIns="0" rtlCol="0">
              <a:spAutoFit/>
            </a:bodyPr>
            <a:lstStyle/>
            <a:p>
              <a:pPr lvl="0"/>
              <a:r>
                <a:rPr lang="en-US" sz="1800" b="1" dirty="0">
                  <a:solidFill>
                    <a:schemeClr val="accent1"/>
                  </a:solidFill>
                  <a:latin typeface="Lato" panose="020F0502020204030203" pitchFamily="34" charset="0"/>
                  <a:ea typeface="Lato" panose="020F0502020204030203" pitchFamily="34" charset="0"/>
                  <a:cs typeface="Lato" panose="020F0502020204030203" pitchFamily="34" charset="0"/>
                </a:rPr>
                <a:t>FAMILY CARETAKING </a:t>
              </a:r>
            </a:p>
          </p:txBody>
        </p:sp>
      </p:grpSp>
      <p:grpSp>
        <p:nvGrpSpPr>
          <p:cNvPr id="45" name="Group 44"/>
          <p:cNvGrpSpPr/>
          <p:nvPr/>
        </p:nvGrpSpPr>
        <p:grpSpPr>
          <a:xfrm>
            <a:off x="5631252" y="3837914"/>
            <a:ext cx="3276472" cy="563622"/>
            <a:chOff x="5914403" y="1596083"/>
            <a:chExt cx="2582924" cy="360813"/>
          </a:xfrm>
        </p:grpSpPr>
        <p:sp>
          <p:nvSpPr>
            <p:cNvPr id="46" name="TextBox 45"/>
            <p:cNvSpPr txBox="1"/>
            <p:nvPr/>
          </p:nvSpPr>
          <p:spPr>
            <a:xfrm>
              <a:off x="5914403" y="1833589"/>
              <a:ext cx="2579127" cy="123307"/>
            </a:xfrm>
            <a:prstGeom prst="rect">
              <a:avLst/>
            </a:prstGeom>
            <a:noFill/>
          </p:spPr>
          <p:txBody>
            <a:bodyPr wrap="square" lIns="0" tIns="0" rIns="0" bIns="0" rtlCol="0">
              <a:spAutoFit/>
            </a:bodyPr>
            <a:lstStyle/>
            <a:p>
              <a:pPr>
                <a:lnSpc>
                  <a:spcPct val="75000"/>
                </a:lnSpc>
                <a:spcAft>
                  <a:spcPts val="600"/>
                </a:spcAft>
              </a:pPr>
              <a:r>
                <a:rPr lang="en-US" sz="1600" dirty="0">
                  <a:solidFill>
                    <a:schemeClr val="accent3"/>
                  </a:solidFill>
                </a:rPr>
                <a:t>Women live longer than men</a:t>
              </a:r>
            </a:p>
          </p:txBody>
        </p:sp>
        <p:sp>
          <p:nvSpPr>
            <p:cNvPr id="47" name="TextBox 46"/>
            <p:cNvSpPr txBox="1"/>
            <p:nvPr/>
          </p:nvSpPr>
          <p:spPr>
            <a:xfrm>
              <a:off x="5918200" y="1596083"/>
              <a:ext cx="2579127" cy="177326"/>
            </a:xfrm>
            <a:prstGeom prst="rect">
              <a:avLst/>
            </a:prstGeom>
            <a:noFill/>
          </p:spPr>
          <p:txBody>
            <a:bodyPr wrap="square" lIns="0" tIns="0" rIns="0" bIns="0" rtlCol="0">
              <a:spAutoFit/>
            </a:bodyPr>
            <a:lstStyle/>
            <a:p>
              <a:pPr lvl="0"/>
              <a:r>
                <a:rPr lang="en-US" sz="1800" b="1" dirty="0">
                  <a:solidFill>
                    <a:schemeClr val="accent1"/>
                  </a:solidFill>
                  <a:latin typeface="Lato" panose="020F0502020204030203" pitchFamily="34" charset="0"/>
                  <a:ea typeface="Lato" panose="020F0502020204030203" pitchFamily="34" charset="0"/>
                  <a:cs typeface="Lato" panose="020F0502020204030203" pitchFamily="34" charset="0"/>
                </a:rPr>
                <a:t>LONGEVITY </a:t>
              </a:r>
            </a:p>
          </p:txBody>
        </p:sp>
      </p:grpSp>
      <p:sp>
        <p:nvSpPr>
          <p:cNvPr id="48" name="TextBox 47"/>
          <p:cNvSpPr txBox="1"/>
          <p:nvPr/>
        </p:nvSpPr>
        <p:spPr>
          <a:xfrm>
            <a:off x="3768437" y="4704487"/>
            <a:ext cx="5378055" cy="415498"/>
          </a:xfrm>
          <a:prstGeom prst="rect">
            <a:avLst/>
          </a:prstGeom>
          <a:noFill/>
        </p:spPr>
        <p:txBody>
          <a:bodyPr wrap="square" rtlCol="0">
            <a:spAutoFit/>
          </a:bodyPr>
          <a:lstStyle/>
          <a:p>
            <a:r>
              <a:rPr lang="en-US" sz="1050" dirty="0">
                <a:solidFill>
                  <a:schemeClr val="accent5">
                    <a:lumMod val="20000"/>
                    <a:lumOff val="80000"/>
                  </a:schemeClr>
                </a:solidFill>
              </a:rPr>
              <a:t>*</a:t>
            </a:r>
            <a:r>
              <a:rPr lang="en-US" sz="1050" i="1" dirty="0">
                <a:solidFill>
                  <a:schemeClr val="accent5">
                    <a:lumMod val="20000"/>
                    <a:lumOff val="80000"/>
                  </a:schemeClr>
                </a:solidFill>
              </a:rPr>
              <a:t>AAUW "The Simple Truth About the Gender Pay Gap" Fall 2015 Edition.</a:t>
            </a:r>
            <a:endParaRPr lang="en-US" sz="1050" dirty="0">
              <a:solidFill>
                <a:schemeClr val="accent5">
                  <a:lumMod val="20000"/>
                  <a:lumOff val="80000"/>
                </a:schemeClr>
              </a:solidFill>
            </a:endParaRPr>
          </a:p>
          <a:p>
            <a:endParaRPr lang="en-US" sz="1050" dirty="0">
              <a:solidFill>
                <a:schemeClr val="accent5">
                  <a:lumMod val="20000"/>
                  <a:lumOff val="80000"/>
                </a:schemeClr>
              </a:solidFill>
            </a:endParaRPr>
          </a:p>
        </p:txBody>
      </p:sp>
      <p:graphicFrame>
        <p:nvGraphicFramePr>
          <p:cNvPr id="67" name="Chart 66"/>
          <p:cNvGraphicFramePr/>
          <p:nvPr>
            <p:extLst/>
          </p:nvPr>
        </p:nvGraphicFramePr>
        <p:xfrm>
          <a:off x="666768" y="1537219"/>
          <a:ext cx="2484204" cy="2192994"/>
        </p:xfrm>
        <a:graphic>
          <a:graphicData uri="http://schemas.openxmlformats.org/drawingml/2006/chart">
            <c:chart xmlns:c="http://schemas.openxmlformats.org/drawingml/2006/chart" xmlns:r="http://schemas.openxmlformats.org/officeDocument/2006/relationships" r:id="rId3"/>
          </a:graphicData>
        </a:graphic>
      </p:graphicFrame>
      <p:sp>
        <p:nvSpPr>
          <p:cNvPr id="68" name="TextBox 67"/>
          <p:cNvSpPr txBox="1"/>
          <p:nvPr/>
        </p:nvSpPr>
        <p:spPr>
          <a:xfrm>
            <a:off x="1276217" y="2084379"/>
            <a:ext cx="1265306" cy="553998"/>
          </a:xfrm>
          <a:prstGeom prst="rect">
            <a:avLst/>
          </a:prstGeom>
          <a:noFill/>
        </p:spPr>
        <p:txBody>
          <a:bodyPr wrap="square" lIns="0" tIns="0" rIns="0" bIns="0" rtlCol="0">
            <a:spAutoFit/>
          </a:bodyPr>
          <a:lstStyle/>
          <a:p>
            <a:pPr algn="ctr"/>
            <a:r>
              <a:rPr lang="en-US" sz="3600" dirty="0">
                <a:solidFill>
                  <a:schemeClr val="accent2"/>
                </a:solidFill>
                <a:latin typeface="Lato Black" panose="020F0A02020204030203" pitchFamily="34" charset="0"/>
              </a:rPr>
              <a:t>-21</a:t>
            </a:r>
            <a:r>
              <a:rPr lang="en-US" sz="2000" dirty="0">
                <a:solidFill>
                  <a:schemeClr val="accent2"/>
                </a:solidFill>
                <a:latin typeface="Lato Black" panose="020F0A02020204030203" pitchFamily="34" charset="0"/>
              </a:rPr>
              <a:t>%</a:t>
            </a:r>
          </a:p>
        </p:txBody>
      </p:sp>
      <p:sp>
        <p:nvSpPr>
          <p:cNvPr id="69" name="TextBox 68"/>
          <p:cNvSpPr txBox="1"/>
          <p:nvPr/>
        </p:nvSpPr>
        <p:spPr>
          <a:xfrm>
            <a:off x="1257318" y="2683849"/>
            <a:ext cx="1303104" cy="282129"/>
          </a:xfrm>
          <a:prstGeom prst="rect">
            <a:avLst/>
          </a:prstGeom>
          <a:noFill/>
        </p:spPr>
        <p:txBody>
          <a:bodyPr wrap="square" lIns="0" tIns="0" rIns="0" bIns="0" rtlCol="0">
            <a:spAutoFit/>
          </a:bodyPr>
          <a:lstStyle/>
          <a:p>
            <a:pPr algn="ctr">
              <a:lnSpc>
                <a:spcPts val="1100"/>
              </a:lnSpc>
            </a:pPr>
            <a:r>
              <a:rPr lang="en-US" sz="1000" dirty="0">
                <a:solidFill>
                  <a:schemeClr val="accent3"/>
                </a:solidFill>
                <a:latin typeface="Lato" panose="020F0502020204030203" pitchFamily="34" charset="0"/>
              </a:rPr>
              <a:t>Women earn 21% less than male counterparts</a:t>
            </a:r>
          </a:p>
        </p:txBody>
      </p:sp>
      <p:cxnSp>
        <p:nvCxnSpPr>
          <p:cNvPr id="70" name="Straight Connector 69"/>
          <p:cNvCxnSpPr/>
          <p:nvPr/>
        </p:nvCxnSpPr>
        <p:spPr>
          <a:xfrm>
            <a:off x="922886" y="3772395"/>
            <a:ext cx="2527035" cy="1"/>
          </a:xfrm>
          <a:prstGeom prst="line">
            <a:avLst/>
          </a:prstGeom>
          <a:ln w="9525">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067523" y="3914871"/>
            <a:ext cx="1001824" cy="486665"/>
            <a:chOff x="1076759" y="3914871"/>
            <a:chExt cx="788064" cy="382825"/>
          </a:xfrm>
        </p:grpSpPr>
        <p:sp>
          <p:nvSpPr>
            <p:cNvPr id="72" name="TextBox 71"/>
            <p:cNvSpPr txBox="1"/>
            <p:nvPr/>
          </p:nvSpPr>
          <p:spPr>
            <a:xfrm>
              <a:off x="1076759" y="3914871"/>
              <a:ext cx="787164" cy="246221"/>
            </a:xfrm>
            <a:prstGeom prst="rect">
              <a:avLst/>
            </a:prstGeom>
            <a:noFill/>
          </p:spPr>
          <p:txBody>
            <a:bodyPr wrap="square" lIns="0" tIns="0" rIns="0" bIns="0" rtlCol="0">
              <a:spAutoFit/>
            </a:bodyPr>
            <a:lstStyle/>
            <a:p>
              <a:r>
                <a:rPr lang="en-US" sz="1600" dirty="0">
                  <a:solidFill>
                    <a:schemeClr val="accent2"/>
                  </a:solidFill>
                  <a:latin typeface="Lato Black" panose="020F0A02020204030203" pitchFamily="34" charset="0"/>
                </a:rPr>
                <a:t>$1.00</a:t>
              </a:r>
            </a:p>
          </p:txBody>
        </p:sp>
        <p:sp>
          <p:nvSpPr>
            <p:cNvPr id="73" name="TextBox 72"/>
            <p:cNvSpPr txBox="1"/>
            <p:nvPr/>
          </p:nvSpPr>
          <p:spPr>
            <a:xfrm>
              <a:off x="1076759" y="4167339"/>
              <a:ext cx="788064" cy="130357"/>
            </a:xfrm>
            <a:prstGeom prst="rect">
              <a:avLst/>
            </a:prstGeom>
            <a:noFill/>
          </p:spPr>
          <p:txBody>
            <a:bodyPr wrap="square" lIns="0" tIns="0" rIns="0" bIns="0" rtlCol="0">
              <a:spAutoFit/>
            </a:bodyPr>
            <a:lstStyle/>
            <a:p>
              <a:pPr>
                <a:lnSpc>
                  <a:spcPts val="1100"/>
                </a:lnSpc>
              </a:pPr>
              <a:r>
                <a:rPr lang="en-US" sz="900" dirty="0">
                  <a:solidFill>
                    <a:schemeClr val="accent3"/>
                  </a:solidFill>
                  <a:latin typeface="Lato" panose="020F0502020204030203" pitchFamily="34" charset="0"/>
                </a:rPr>
                <a:t>Male Workers</a:t>
              </a:r>
            </a:p>
          </p:txBody>
        </p:sp>
      </p:grpSp>
      <p:sp>
        <p:nvSpPr>
          <p:cNvPr id="74" name="Freeform 255"/>
          <p:cNvSpPr>
            <a:spLocks noChangeArrowheads="1"/>
          </p:cNvSpPr>
          <p:nvPr/>
        </p:nvSpPr>
        <p:spPr bwMode="auto">
          <a:xfrm>
            <a:off x="802068" y="3908442"/>
            <a:ext cx="187959" cy="479677"/>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noAutofit/>
          </a:bodyPr>
          <a:lstStyle/>
          <a:p>
            <a:endParaRPr lang="en-US" dirty="0">
              <a:latin typeface="Lato" panose="020F0502020204030203" pitchFamily="34" charset="0"/>
            </a:endParaRPr>
          </a:p>
        </p:txBody>
      </p:sp>
      <p:sp>
        <p:nvSpPr>
          <p:cNvPr id="75" name="Freeform 256"/>
          <p:cNvSpPr>
            <a:spLocks/>
          </p:cNvSpPr>
          <p:nvPr/>
        </p:nvSpPr>
        <p:spPr bwMode="auto">
          <a:xfrm>
            <a:off x="2025431" y="3919969"/>
            <a:ext cx="213270" cy="477062"/>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noAutofit/>
          </a:bodyPr>
          <a:lstStyle/>
          <a:p>
            <a:endParaRPr lang="en-US" dirty="0">
              <a:latin typeface="Lato" panose="020F0502020204030203" pitchFamily="34" charset="0"/>
            </a:endParaRPr>
          </a:p>
        </p:txBody>
      </p:sp>
      <p:grpSp>
        <p:nvGrpSpPr>
          <p:cNvPr id="76" name="Group 75"/>
          <p:cNvGrpSpPr/>
          <p:nvPr/>
        </p:nvGrpSpPr>
        <p:grpSpPr>
          <a:xfrm>
            <a:off x="2266524" y="3914871"/>
            <a:ext cx="1143057" cy="486665"/>
            <a:chOff x="2211109" y="3914871"/>
            <a:chExt cx="899162" cy="382825"/>
          </a:xfrm>
        </p:grpSpPr>
        <p:sp>
          <p:nvSpPr>
            <p:cNvPr id="77" name="TextBox 76"/>
            <p:cNvSpPr txBox="1"/>
            <p:nvPr/>
          </p:nvSpPr>
          <p:spPr>
            <a:xfrm>
              <a:off x="2211109" y="3914871"/>
              <a:ext cx="788064" cy="246221"/>
            </a:xfrm>
            <a:prstGeom prst="rect">
              <a:avLst/>
            </a:prstGeom>
            <a:noFill/>
          </p:spPr>
          <p:txBody>
            <a:bodyPr wrap="square" lIns="0" tIns="0" rIns="0" bIns="0" rtlCol="0">
              <a:spAutoFit/>
            </a:bodyPr>
            <a:lstStyle/>
            <a:p>
              <a:r>
                <a:rPr lang="en-US" sz="1600" dirty="0">
                  <a:solidFill>
                    <a:schemeClr val="accent2"/>
                  </a:solidFill>
                  <a:latin typeface="Lato Black" panose="020F0A02020204030203" pitchFamily="34" charset="0"/>
                </a:rPr>
                <a:t>$0.79</a:t>
              </a:r>
            </a:p>
          </p:txBody>
        </p:sp>
        <p:sp>
          <p:nvSpPr>
            <p:cNvPr id="78" name="TextBox 77"/>
            <p:cNvSpPr txBox="1"/>
            <p:nvPr/>
          </p:nvSpPr>
          <p:spPr>
            <a:xfrm>
              <a:off x="2211109" y="4167339"/>
              <a:ext cx="899162" cy="130357"/>
            </a:xfrm>
            <a:prstGeom prst="rect">
              <a:avLst/>
            </a:prstGeom>
            <a:noFill/>
          </p:spPr>
          <p:txBody>
            <a:bodyPr wrap="square" lIns="0" tIns="0" rIns="0" bIns="0" rtlCol="0">
              <a:spAutoFit/>
            </a:bodyPr>
            <a:lstStyle/>
            <a:p>
              <a:pPr>
                <a:lnSpc>
                  <a:spcPts val="1100"/>
                </a:lnSpc>
              </a:pPr>
              <a:r>
                <a:rPr lang="en-US" sz="900" dirty="0">
                  <a:solidFill>
                    <a:schemeClr val="accent3"/>
                  </a:solidFill>
                  <a:latin typeface="Lato" panose="020F0502020204030203" pitchFamily="34" charset="0"/>
                </a:rPr>
                <a:t>Female Workers</a:t>
              </a:r>
            </a:p>
          </p:txBody>
        </p:sp>
      </p:grpSp>
      <p:sp>
        <p:nvSpPr>
          <p:cNvPr id="80" name="Freeform 51"/>
          <p:cNvSpPr>
            <a:spLocks noEditPoints="1"/>
          </p:cNvSpPr>
          <p:nvPr/>
        </p:nvSpPr>
        <p:spPr bwMode="auto">
          <a:xfrm>
            <a:off x="5024148" y="1370574"/>
            <a:ext cx="457702" cy="362549"/>
          </a:xfrm>
          <a:custGeom>
            <a:avLst/>
            <a:gdLst>
              <a:gd name="T0" fmla="*/ 388 w 388"/>
              <a:gd name="T1" fmla="*/ 145 h 294"/>
              <a:gd name="T2" fmla="*/ 0 w 388"/>
              <a:gd name="T3" fmla="*/ 150 h 294"/>
              <a:gd name="T4" fmla="*/ 85 w 388"/>
              <a:gd name="T5" fmla="*/ 267 h 294"/>
              <a:gd name="T6" fmla="*/ 146 w 388"/>
              <a:gd name="T7" fmla="*/ 184 h 294"/>
              <a:gd name="T8" fmla="*/ 41 w 388"/>
              <a:gd name="T9" fmla="*/ 173 h 294"/>
              <a:gd name="T10" fmla="*/ 99 w 388"/>
              <a:gd name="T11" fmla="*/ 209 h 294"/>
              <a:gd name="T12" fmla="*/ 83 w 388"/>
              <a:gd name="T13" fmla="*/ 206 h 294"/>
              <a:gd name="T14" fmla="*/ 99 w 388"/>
              <a:gd name="T15" fmla="*/ 209 h 294"/>
              <a:gd name="T16" fmla="*/ 89 w 388"/>
              <a:gd name="T17" fmla="*/ 188 h 294"/>
              <a:gd name="T18" fmla="*/ 98 w 388"/>
              <a:gd name="T19" fmla="*/ 200 h 294"/>
              <a:gd name="T20" fmla="*/ 105 w 388"/>
              <a:gd name="T21" fmla="*/ 215 h 294"/>
              <a:gd name="T22" fmla="*/ 93 w 388"/>
              <a:gd name="T23" fmla="*/ 223 h 294"/>
              <a:gd name="T24" fmla="*/ 105 w 388"/>
              <a:gd name="T25" fmla="*/ 215 h 294"/>
              <a:gd name="T26" fmla="*/ 98 w 388"/>
              <a:gd name="T27" fmla="*/ 181 h 294"/>
              <a:gd name="T28" fmla="*/ 98 w 388"/>
              <a:gd name="T29" fmla="*/ 181 h 294"/>
              <a:gd name="T30" fmla="*/ 108 w 388"/>
              <a:gd name="T31" fmla="*/ 193 h 294"/>
              <a:gd name="T32" fmla="*/ 114 w 388"/>
              <a:gd name="T33" fmla="*/ 215 h 294"/>
              <a:gd name="T34" fmla="*/ 113 w 388"/>
              <a:gd name="T35" fmla="*/ 229 h 294"/>
              <a:gd name="T36" fmla="*/ 114 w 388"/>
              <a:gd name="T37" fmla="*/ 215 h 294"/>
              <a:gd name="T38" fmla="*/ 118 w 388"/>
              <a:gd name="T39" fmla="*/ 180 h 294"/>
              <a:gd name="T40" fmla="*/ 116 w 388"/>
              <a:gd name="T41" fmla="*/ 195 h 294"/>
              <a:gd name="T42" fmla="*/ 133 w 388"/>
              <a:gd name="T43" fmla="*/ 212 h 294"/>
              <a:gd name="T44" fmla="*/ 118 w 388"/>
              <a:gd name="T45" fmla="*/ 211 h 294"/>
              <a:gd name="T46" fmla="*/ 133 w 388"/>
              <a:gd name="T47" fmla="*/ 212 h 294"/>
              <a:gd name="T48" fmla="*/ 132 w 388"/>
              <a:gd name="T49" fmla="*/ 192 h 294"/>
              <a:gd name="T50" fmla="*/ 120 w 388"/>
              <a:gd name="T51" fmla="*/ 199 h 294"/>
              <a:gd name="T52" fmla="*/ 134 w 388"/>
              <a:gd name="T53" fmla="*/ 199 h 294"/>
              <a:gd name="T54" fmla="*/ 303 w 388"/>
              <a:gd name="T55" fmla="*/ 28 h 294"/>
              <a:gd name="T56" fmla="*/ 242 w 388"/>
              <a:gd name="T57" fmla="*/ 111 h 294"/>
              <a:gd name="T58" fmla="*/ 347 w 388"/>
              <a:gd name="T59" fmla="*/ 122 h 294"/>
              <a:gd name="T60" fmla="*/ 258 w 388"/>
              <a:gd name="T61" fmla="*/ 79 h 294"/>
              <a:gd name="T62" fmla="*/ 267 w 388"/>
              <a:gd name="T63" fmla="*/ 115 h 294"/>
              <a:gd name="T64" fmla="*/ 258 w 388"/>
              <a:gd name="T65" fmla="*/ 79 h 294"/>
              <a:gd name="T66" fmla="*/ 267 w 388"/>
              <a:gd name="T67" fmla="*/ 75 h 294"/>
              <a:gd name="T68" fmla="*/ 288 w 388"/>
              <a:gd name="T69" fmla="*/ 103 h 294"/>
              <a:gd name="T70" fmla="*/ 288 w 388"/>
              <a:gd name="T71" fmla="*/ 65 h 294"/>
              <a:gd name="T72" fmla="*/ 297 w 388"/>
              <a:gd name="T73" fmla="*/ 99 h 294"/>
              <a:gd name="T74" fmla="*/ 288 w 388"/>
              <a:gd name="T75" fmla="*/ 6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8" h="294">
                <a:moveTo>
                  <a:pt x="321" y="0"/>
                </a:moveTo>
                <a:cubicBezTo>
                  <a:pt x="343" y="48"/>
                  <a:pt x="366" y="96"/>
                  <a:pt x="388" y="145"/>
                </a:cubicBezTo>
                <a:cubicBezTo>
                  <a:pt x="259" y="145"/>
                  <a:pt x="205" y="283"/>
                  <a:pt x="67" y="294"/>
                </a:cubicBezTo>
                <a:cubicBezTo>
                  <a:pt x="45" y="246"/>
                  <a:pt x="22" y="198"/>
                  <a:pt x="0" y="150"/>
                </a:cubicBezTo>
                <a:cubicBezTo>
                  <a:pt x="129" y="150"/>
                  <a:pt x="192" y="1"/>
                  <a:pt x="321" y="0"/>
                </a:cubicBezTo>
                <a:close/>
                <a:moveTo>
                  <a:pt x="85" y="267"/>
                </a:moveTo>
                <a:cubicBezTo>
                  <a:pt x="122" y="260"/>
                  <a:pt x="153" y="242"/>
                  <a:pt x="182" y="220"/>
                </a:cubicBezTo>
                <a:cubicBezTo>
                  <a:pt x="166" y="213"/>
                  <a:pt x="153" y="199"/>
                  <a:pt x="146" y="184"/>
                </a:cubicBezTo>
                <a:cubicBezTo>
                  <a:pt x="138" y="166"/>
                  <a:pt x="136" y="146"/>
                  <a:pt x="139" y="126"/>
                </a:cubicBezTo>
                <a:cubicBezTo>
                  <a:pt x="109" y="148"/>
                  <a:pt x="78" y="166"/>
                  <a:pt x="41" y="173"/>
                </a:cubicBezTo>
                <a:cubicBezTo>
                  <a:pt x="56" y="204"/>
                  <a:pt x="70" y="235"/>
                  <a:pt x="85" y="267"/>
                </a:cubicBezTo>
                <a:close/>
                <a:moveTo>
                  <a:pt x="99" y="209"/>
                </a:moveTo>
                <a:cubicBezTo>
                  <a:pt x="98" y="207"/>
                  <a:pt x="98" y="207"/>
                  <a:pt x="98" y="205"/>
                </a:cubicBezTo>
                <a:cubicBezTo>
                  <a:pt x="93" y="206"/>
                  <a:pt x="88" y="206"/>
                  <a:pt x="83" y="206"/>
                </a:cubicBezTo>
                <a:cubicBezTo>
                  <a:pt x="84" y="209"/>
                  <a:pt x="85" y="211"/>
                  <a:pt x="86" y="214"/>
                </a:cubicBezTo>
                <a:cubicBezTo>
                  <a:pt x="91" y="212"/>
                  <a:pt x="95" y="211"/>
                  <a:pt x="99" y="209"/>
                </a:cubicBezTo>
                <a:close/>
                <a:moveTo>
                  <a:pt x="100" y="197"/>
                </a:moveTo>
                <a:cubicBezTo>
                  <a:pt x="97" y="194"/>
                  <a:pt x="93" y="191"/>
                  <a:pt x="89" y="188"/>
                </a:cubicBezTo>
                <a:cubicBezTo>
                  <a:pt x="87" y="190"/>
                  <a:pt x="86" y="192"/>
                  <a:pt x="86" y="195"/>
                </a:cubicBezTo>
                <a:cubicBezTo>
                  <a:pt x="90" y="197"/>
                  <a:pt x="95" y="199"/>
                  <a:pt x="98" y="200"/>
                </a:cubicBezTo>
                <a:cubicBezTo>
                  <a:pt x="99" y="199"/>
                  <a:pt x="100" y="198"/>
                  <a:pt x="100" y="197"/>
                </a:cubicBezTo>
                <a:close/>
                <a:moveTo>
                  <a:pt x="105" y="215"/>
                </a:moveTo>
                <a:cubicBezTo>
                  <a:pt x="104" y="215"/>
                  <a:pt x="103" y="214"/>
                  <a:pt x="102" y="213"/>
                </a:cubicBezTo>
                <a:cubicBezTo>
                  <a:pt x="99" y="217"/>
                  <a:pt x="96" y="220"/>
                  <a:pt x="93" y="223"/>
                </a:cubicBezTo>
                <a:cubicBezTo>
                  <a:pt x="95" y="225"/>
                  <a:pt x="98" y="227"/>
                  <a:pt x="101" y="227"/>
                </a:cubicBezTo>
                <a:cubicBezTo>
                  <a:pt x="102" y="223"/>
                  <a:pt x="104" y="219"/>
                  <a:pt x="105" y="215"/>
                </a:cubicBezTo>
                <a:close/>
                <a:moveTo>
                  <a:pt x="106" y="179"/>
                </a:moveTo>
                <a:cubicBezTo>
                  <a:pt x="104" y="179"/>
                  <a:pt x="101" y="180"/>
                  <a:pt x="98" y="181"/>
                </a:cubicBezTo>
                <a:cubicBezTo>
                  <a:pt x="100" y="184"/>
                  <a:pt x="100" y="185"/>
                  <a:pt x="101" y="187"/>
                </a:cubicBezTo>
                <a:cubicBezTo>
                  <a:pt x="100" y="185"/>
                  <a:pt x="100" y="184"/>
                  <a:pt x="98" y="181"/>
                </a:cubicBezTo>
                <a:cubicBezTo>
                  <a:pt x="101" y="185"/>
                  <a:pt x="102" y="190"/>
                  <a:pt x="104" y="194"/>
                </a:cubicBezTo>
                <a:cubicBezTo>
                  <a:pt x="106" y="193"/>
                  <a:pt x="107" y="193"/>
                  <a:pt x="108" y="193"/>
                </a:cubicBezTo>
                <a:cubicBezTo>
                  <a:pt x="108" y="188"/>
                  <a:pt x="107" y="184"/>
                  <a:pt x="106" y="179"/>
                </a:cubicBezTo>
                <a:close/>
                <a:moveTo>
                  <a:pt x="114" y="215"/>
                </a:moveTo>
                <a:cubicBezTo>
                  <a:pt x="113" y="215"/>
                  <a:pt x="112" y="215"/>
                  <a:pt x="111" y="215"/>
                </a:cubicBezTo>
                <a:cubicBezTo>
                  <a:pt x="111" y="220"/>
                  <a:pt x="112" y="224"/>
                  <a:pt x="113" y="229"/>
                </a:cubicBezTo>
                <a:cubicBezTo>
                  <a:pt x="115" y="229"/>
                  <a:pt x="118" y="228"/>
                  <a:pt x="120" y="227"/>
                </a:cubicBezTo>
                <a:cubicBezTo>
                  <a:pt x="118" y="223"/>
                  <a:pt x="116" y="219"/>
                  <a:pt x="114" y="215"/>
                </a:cubicBezTo>
                <a:close/>
                <a:moveTo>
                  <a:pt x="124" y="183"/>
                </a:moveTo>
                <a:cubicBezTo>
                  <a:pt x="122" y="181"/>
                  <a:pt x="120" y="180"/>
                  <a:pt x="118" y="180"/>
                </a:cubicBezTo>
                <a:cubicBezTo>
                  <a:pt x="116" y="184"/>
                  <a:pt x="114" y="188"/>
                  <a:pt x="113" y="193"/>
                </a:cubicBezTo>
                <a:cubicBezTo>
                  <a:pt x="114" y="193"/>
                  <a:pt x="115" y="194"/>
                  <a:pt x="116" y="195"/>
                </a:cubicBezTo>
                <a:cubicBezTo>
                  <a:pt x="119" y="191"/>
                  <a:pt x="122" y="187"/>
                  <a:pt x="124" y="183"/>
                </a:cubicBezTo>
                <a:close/>
                <a:moveTo>
                  <a:pt x="133" y="212"/>
                </a:moveTo>
                <a:cubicBezTo>
                  <a:pt x="129" y="211"/>
                  <a:pt x="124" y="209"/>
                  <a:pt x="120" y="208"/>
                </a:cubicBezTo>
                <a:cubicBezTo>
                  <a:pt x="120" y="209"/>
                  <a:pt x="119" y="210"/>
                  <a:pt x="118" y="211"/>
                </a:cubicBezTo>
                <a:cubicBezTo>
                  <a:pt x="122" y="214"/>
                  <a:pt x="126" y="217"/>
                  <a:pt x="129" y="219"/>
                </a:cubicBezTo>
                <a:cubicBezTo>
                  <a:pt x="131" y="217"/>
                  <a:pt x="132" y="215"/>
                  <a:pt x="133" y="212"/>
                </a:cubicBezTo>
                <a:close/>
                <a:moveTo>
                  <a:pt x="132" y="192"/>
                </a:moveTo>
                <a:cubicBezTo>
                  <a:pt x="132" y="192"/>
                  <a:pt x="132" y="192"/>
                  <a:pt x="132" y="192"/>
                </a:cubicBezTo>
                <a:cubicBezTo>
                  <a:pt x="128" y="194"/>
                  <a:pt x="124" y="196"/>
                  <a:pt x="120" y="199"/>
                </a:cubicBezTo>
                <a:cubicBezTo>
                  <a:pt x="120" y="199"/>
                  <a:pt x="120" y="199"/>
                  <a:pt x="120" y="199"/>
                </a:cubicBezTo>
                <a:cubicBezTo>
                  <a:pt x="120" y="200"/>
                  <a:pt x="120" y="201"/>
                  <a:pt x="120" y="202"/>
                </a:cubicBezTo>
                <a:cubicBezTo>
                  <a:pt x="126" y="202"/>
                  <a:pt x="129" y="201"/>
                  <a:pt x="134" y="199"/>
                </a:cubicBezTo>
                <a:cubicBezTo>
                  <a:pt x="133" y="197"/>
                  <a:pt x="133" y="194"/>
                  <a:pt x="132" y="192"/>
                </a:cubicBezTo>
                <a:close/>
                <a:moveTo>
                  <a:pt x="303" y="28"/>
                </a:moveTo>
                <a:cubicBezTo>
                  <a:pt x="266" y="35"/>
                  <a:pt x="235" y="53"/>
                  <a:pt x="205" y="75"/>
                </a:cubicBezTo>
                <a:cubicBezTo>
                  <a:pt x="222" y="81"/>
                  <a:pt x="234" y="96"/>
                  <a:pt x="242" y="111"/>
                </a:cubicBezTo>
                <a:cubicBezTo>
                  <a:pt x="250" y="129"/>
                  <a:pt x="251" y="149"/>
                  <a:pt x="248" y="168"/>
                </a:cubicBezTo>
                <a:cubicBezTo>
                  <a:pt x="278" y="146"/>
                  <a:pt x="310" y="128"/>
                  <a:pt x="347" y="122"/>
                </a:cubicBezTo>
                <a:cubicBezTo>
                  <a:pt x="332" y="90"/>
                  <a:pt x="317" y="59"/>
                  <a:pt x="303" y="28"/>
                </a:cubicBezTo>
                <a:close/>
                <a:moveTo>
                  <a:pt x="258" y="79"/>
                </a:moveTo>
                <a:cubicBezTo>
                  <a:pt x="256" y="80"/>
                  <a:pt x="254" y="81"/>
                  <a:pt x="252" y="83"/>
                </a:cubicBezTo>
                <a:cubicBezTo>
                  <a:pt x="257" y="93"/>
                  <a:pt x="261" y="104"/>
                  <a:pt x="267" y="115"/>
                </a:cubicBezTo>
                <a:cubicBezTo>
                  <a:pt x="269" y="113"/>
                  <a:pt x="270" y="112"/>
                  <a:pt x="273" y="111"/>
                </a:cubicBezTo>
                <a:cubicBezTo>
                  <a:pt x="269" y="100"/>
                  <a:pt x="263" y="90"/>
                  <a:pt x="258" y="79"/>
                </a:cubicBezTo>
                <a:close/>
                <a:moveTo>
                  <a:pt x="273" y="71"/>
                </a:moveTo>
                <a:cubicBezTo>
                  <a:pt x="270" y="72"/>
                  <a:pt x="269" y="73"/>
                  <a:pt x="267" y="75"/>
                </a:cubicBezTo>
                <a:cubicBezTo>
                  <a:pt x="272" y="85"/>
                  <a:pt x="277" y="96"/>
                  <a:pt x="282" y="106"/>
                </a:cubicBezTo>
                <a:cubicBezTo>
                  <a:pt x="284" y="106"/>
                  <a:pt x="285" y="105"/>
                  <a:pt x="288" y="103"/>
                </a:cubicBezTo>
                <a:cubicBezTo>
                  <a:pt x="283" y="92"/>
                  <a:pt x="278" y="82"/>
                  <a:pt x="273" y="71"/>
                </a:cubicBezTo>
                <a:close/>
                <a:moveTo>
                  <a:pt x="288" y="65"/>
                </a:moveTo>
                <a:cubicBezTo>
                  <a:pt x="286" y="65"/>
                  <a:pt x="285" y="66"/>
                  <a:pt x="282" y="68"/>
                </a:cubicBezTo>
                <a:cubicBezTo>
                  <a:pt x="287" y="78"/>
                  <a:pt x="292" y="89"/>
                  <a:pt x="297" y="99"/>
                </a:cubicBezTo>
                <a:cubicBezTo>
                  <a:pt x="300" y="98"/>
                  <a:pt x="301" y="98"/>
                  <a:pt x="304" y="96"/>
                </a:cubicBezTo>
                <a:cubicBezTo>
                  <a:pt x="299" y="86"/>
                  <a:pt x="293" y="75"/>
                  <a:pt x="288" y="65"/>
                </a:cubicBezTo>
                <a:close/>
              </a:path>
            </a:pathLst>
          </a:custGeom>
          <a:solidFill>
            <a:schemeClr val="accent1"/>
          </a:solidFill>
          <a:ln>
            <a:noFill/>
          </a:ln>
          <a:extLst/>
        </p:spPr>
        <p:txBody>
          <a:bodyPr vert="horz" wrap="square" lIns="99060" tIns="49530" rIns="99060" bIns="49530" numCol="1" anchor="t" anchorCtr="0" compatLnSpc="1">
            <a:prstTxWarp prst="textNoShape">
              <a:avLst/>
            </a:prstTxWarp>
          </a:bodyPr>
          <a:lstStyle/>
          <a:p>
            <a:endParaRPr lang="en-US" sz="1716" dirty="0"/>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4148" y="3808193"/>
            <a:ext cx="393532" cy="393532"/>
          </a:xfrm>
          <a:prstGeom prst="rect">
            <a:avLst/>
          </a:prstGeom>
        </p:spPr>
      </p:pic>
      <p:sp>
        <p:nvSpPr>
          <p:cNvPr id="81" name="Freeform 66"/>
          <p:cNvSpPr>
            <a:spLocks noEditPoints="1"/>
          </p:cNvSpPr>
          <p:nvPr/>
        </p:nvSpPr>
        <p:spPr bwMode="auto">
          <a:xfrm>
            <a:off x="5024148" y="2790922"/>
            <a:ext cx="383961" cy="357230"/>
          </a:xfrm>
          <a:custGeom>
            <a:avLst/>
            <a:gdLst>
              <a:gd name="T0" fmla="*/ 44667 w 73"/>
              <a:gd name="T1" fmla="*/ 133841 h 68"/>
              <a:gd name="T2" fmla="*/ 27488 w 73"/>
              <a:gd name="T3" fmla="*/ 133841 h 68"/>
              <a:gd name="T4" fmla="*/ 0 w 73"/>
              <a:gd name="T5" fmla="*/ 113250 h 68"/>
              <a:gd name="T6" fmla="*/ 17180 w 73"/>
              <a:gd name="T7" fmla="*/ 65204 h 68"/>
              <a:gd name="T8" fmla="*/ 51539 w 73"/>
              <a:gd name="T9" fmla="*/ 75500 h 68"/>
              <a:gd name="T10" fmla="*/ 68719 w 73"/>
              <a:gd name="T11" fmla="*/ 72068 h 68"/>
              <a:gd name="T12" fmla="*/ 68719 w 73"/>
              <a:gd name="T13" fmla="*/ 82363 h 68"/>
              <a:gd name="T14" fmla="*/ 79027 w 73"/>
              <a:gd name="T15" fmla="*/ 116682 h 68"/>
              <a:gd name="T16" fmla="*/ 44667 w 73"/>
              <a:gd name="T17" fmla="*/ 133841 h 68"/>
              <a:gd name="T18" fmla="*/ 51539 w 73"/>
              <a:gd name="T19" fmla="*/ 65204 h 68"/>
              <a:gd name="T20" fmla="*/ 17180 w 73"/>
              <a:gd name="T21" fmla="*/ 30886 h 68"/>
              <a:gd name="T22" fmla="*/ 51539 w 73"/>
              <a:gd name="T23" fmla="*/ 0 h 68"/>
              <a:gd name="T24" fmla="*/ 85899 w 73"/>
              <a:gd name="T25" fmla="*/ 30886 h 68"/>
              <a:gd name="T26" fmla="*/ 51539 w 73"/>
              <a:gd name="T27" fmla="*/ 65204 h 68"/>
              <a:gd name="T28" fmla="*/ 182106 w 73"/>
              <a:gd name="T29" fmla="*/ 233363 h 68"/>
              <a:gd name="T30" fmla="*/ 68719 w 73"/>
              <a:gd name="T31" fmla="*/ 233363 h 68"/>
              <a:gd name="T32" fmla="*/ 34360 w 73"/>
              <a:gd name="T33" fmla="*/ 199045 h 68"/>
              <a:gd name="T34" fmla="*/ 79027 w 73"/>
              <a:gd name="T35" fmla="*/ 123545 h 68"/>
              <a:gd name="T36" fmla="*/ 127130 w 73"/>
              <a:gd name="T37" fmla="*/ 140704 h 68"/>
              <a:gd name="T38" fmla="*/ 171798 w 73"/>
              <a:gd name="T39" fmla="*/ 123545 h 68"/>
              <a:gd name="T40" fmla="*/ 219901 w 73"/>
              <a:gd name="T41" fmla="*/ 199045 h 68"/>
              <a:gd name="T42" fmla="*/ 182106 w 73"/>
              <a:gd name="T43" fmla="*/ 233363 h 68"/>
              <a:gd name="T44" fmla="*/ 127130 w 73"/>
              <a:gd name="T45" fmla="*/ 133841 h 68"/>
              <a:gd name="T46" fmla="*/ 75591 w 73"/>
              <a:gd name="T47" fmla="*/ 82363 h 68"/>
              <a:gd name="T48" fmla="*/ 127130 w 73"/>
              <a:gd name="T49" fmla="*/ 30886 h 68"/>
              <a:gd name="T50" fmla="*/ 175234 w 73"/>
              <a:gd name="T51" fmla="*/ 82363 h 68"/>
              <a:gd name="T52" fmla="*/ 127130 w 73"/>
              <a:gd name="T53" fmla="*/ 133841 h 68"/>
              <a:gd name="T54" fmla="*/ 202722 w 73"/>
              <a:gd name="T55" fmla="*/ 65204 h 68"/>
              <a:gd name="T56" fmla="*/ 168362 w 73"/>
              <a:gd name="T57" fmla="*/ 30886 h 68"/>
              <a:gd name="T58" fmla="*/ 202722 w 73"/>
              <a:gd name="T59" fmla="*/ 0 h 68"/>
              <a:gd name="T60" fmla="*/ 233645 w 73"/>
              <a:gd name="T61" fmla="*/ 30886 h 68"/>
              <a:gd name="T62" fmla="*/ 202722 w 73"/>
              <a:gd name="T63" fmla="*/ 65204 h 68"/>
              <a:gd name="T64" fmla="*/ 226773 w 73"/>
              <a:gd name="T65" fmla="*/ 133841 h 68"/>
              <a:gd name="T66" fmla="*/ 209593 w 73"/>
              <a:gd name="T67" fmla="*/ 133841 h 68"/>
              <a:gd name="T68" fmla="*/ 175234 w 73"/>
              <a:gd name="T69" fmla="*/ 116682 h 68"/>
              <a:gd name="T70" fmla="*/ 185542 w 73"/>
              <a:gd name="T71" fmla="*/ 82363 h 68"/>
              <a:gd name="T72" fmla="*/ 185542 w 73"/>
              <a:gd name="T73" fmla="*/ 72068 h 68"/>
              <a:gd name="T74" fmla="*/ 202722 w 73"/>
              <a:gd name="T75" fmla="*/ 75500 h 68"/>
              <a:gd name="T76" fmla="*/ 237081 w 73"/>
              <a:gd name="T77" fmla="*/ 65204 h 68"/>
              <a:gd name="T78" fmla="*/ 250825 w 73"/>
              <a:gd name="T79" fmla="*/ 113250 h 68"/>
              <a:gd name="T80" fmla="*/ 226773 w 73"/>
              <a:gd name="T81" fmla="*/ 133841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accent1"/>
          </a:solidFill>
          <a:ln>
            <a:noFill/>
          </a:ln>
          <a:extLst/>
        </p:spPr>
        <p:txBody>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endParaRPr lang="en-US" dirty="0"/>
          </a:p>
        </p:txBody>
      </p:sp>
      <p:sp>
        <p:nvSpPr>
          <p:cNvPr id="4" name="Slide Number Placeholder 3"/>
          <p:cNvSpPr>
            <a:spLocks noGrp="1"/>
          </p:cNvSpPr>
          <p:nvPr>
            <p:ph type="sldNum" sz="quarter" idx="13"/>
          </p:nvPr>
        </p:nvSpPr>
        <p:spPr/>
        <p:txBody>
          <a:bodyPr/>
          <a:lstStyle/>
          <a:p>
            <a:fld id="{AC2C22BC-B3FE-4FEE-BBEA-713BA38E049C}" type="slidenum">
              <a:rPr lang="en-US" smtClean="0"/>
              <a:pPr/>
              <a:t>10</a:t>
            </a:fld>
            <a:endParaRPr lang="en-US" dirty="0"/>
          </a:p>
        </p:txBody>
      </p:sp>
      <p:sp>
        <p:nvSpPr>
          <p:cNvPr id="32" name="TextBox 31"/>
          <p:cNvSpPr txBox="1"/>
          <p:nvPr/>
        </p:nvSpPr>
        <p:spPr>
          <a:xfrm>
            <a:off x="207038" y="4773736"/>
            <a:ext cx="3525324" cy="230832"/>
          </a:xfrm>
          <a:prstGeom prst="rect">
            <a:avLst/>
          </a:prstGeom>
          <a:noFill/>
        </p:spPr>
        <p:txBody>
          <a:bodyPr wrap="none" rtlCol="0">
            <a:spAutoFit/>
          </a:bodyPr>
          <a:lstStyle/>
          <a:p>
            <a:r>
              <a:rPr lang="en-US" sz="900" i="1" dirty="0">
                <a:solidFill>
                  <a:schemeClr val="bg1">
                    <a:lumMod val="65000"/>
                  </a:schemeClr>
                </a:solidFill>
              </a:rPr>
              <a:t>*AAUW "The Simple Truth About the Gender Pay Gap" Fall 2015 Edition</a:t>
            </a:r>
          </a:p>
        </p:txBody>
      </p:sp>
    </p:spTree>
    <p:extLst>
      <p:ext uri="{BB962C8B-B14F-4D97-AF65-F5344CB8AC3E}">
        <p14:creationId xmlns:p14="http://schemas.microsoft.com/office/powerpoint/2010/main" val="3693274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579894" y="1384649"/>
            <a:ext cx="1135139" cy="2587114"/>
            <a:chOff x="5481408" y="1426062"/>
            <a:chExt cx="341669" cy="778500"/>
          </a:xfrm>
          <a:solidFill>
            <a:schemeClr val="accent1"/>
          </a:solidFill>
        </p:grpSpPr>
        <p:sp>
          <p:nvSpPr>
            <p:cNvPr id="116" name="Freeform 1"/>
            <p:cNvSpPr>
              <a:spLocks noChangeArrowheads="1"/>
            </p:cNvSpPr>
            <p:nvPr/>
          </p:nvSpPr>
          <p:spPr bwMode="auto">
            <a:xfrm>
              <a:off x="5481408" y="1565662"/>
              <a:ext cx="341669" cy="63890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500" dirty="0"/>
            </a:p>
          </p:txBody>
        </p:sp>
        <p:sp>
          <p:nvSpPr>
            <p:cNvPr id="117" name="Freeform 2"/>
            <p:cNvSpPr>
              <a:spLocks noChangeArrowheads="1"/>
            </p:cNvSpPr>
            <p:nvPr/>
          </p:nvSpPr>
          <p:spPr bwMode="auto">
            <a:xfrm>
              <a:off x="5588307" y="1426062"/>
              <a:ext cx="130798" cy="130799"/>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500" dirty="0"/>
            </a:p>
          </p:txBody>
        </p:sp>
      </p:grpSp>
      <p:sp>
        <p:nvSpPr>
          <p:cNvPr id="67" name="TextBox 66"/>
          <p:cNvSpPr txBox="1"/>
          <p:nvPr/>
        </p:nvSpPr>
        <p:spPr>
          <a:xfrm>
            <a:off x="2023567" y="1471882"/>
            <a:ext cx="1987948" cy="1107939"/>
          </a:xfrm>
          <a:prstGeom prst="rect">
            <a:avLst/>
          </a:prstGeom>
          <a:noFill/>
        </p:spPr>
        <p:txBody>
          <a:bodyPr wrap="square" lIns="243785" tIns="121892" rIns="243785" bIns="121892" rtlCol="0">
            <a:spAutoFit/>
          </a:bodyPr>
          <a:lstStyle/>
          <a:p>
            <a:pPr algn="ctr"/>
            <a:r>
              <a:rPr lang="en-US" sz="5600" b="1" dirty="0">
                <a:solidFill>
                  <a:schemeClr val="accent3"/>
                </a:solidFill>
                <a:latin typeface="Lato Black" panose="020F0502020204030203" pitchFamily="34" charset="0"/>
                <a:ea typeface="Lato Black" panose="020F0502020204030203" pitchFamily="34" charset="0"/>
                <a:cs typeface="Lato Black" panose="020F0502020204030203" pitchFamily="34" charset="0"/>
              </a:rPr>
              <a:t>2/3</a:t>
            </a:r>
          </a:p>
        </p:txBody>
      </p:sp>
      <p:sp>
        <p:nvSpPr>
          <p:cNvPr id="71" name="TextBox 70"/>
          <p:cNvSpPr txBox="1"/>
          <p:nvPr/>
        </p:nvSpPr>
        <p:spPr>
          <a:xfrm>
            <a:off x="2148682" y="2532781"/>
            <a:ext cx="1737720" cy="769413"/>
          </a:xfrm>
          <a:prstGeom prst="rect">
            <a:avLst/>
          </a:prstGeom>
          <a:noFill/>
        </p:spPr>
        <p:txBody>
          <a:bodyPr wrap="square" lIns="0" tIns="121892" rIns="0" bIns="0" rtlCol="0">
            <a:spAutoFit/>
          </a:bodyPr>
          <a:lstStyle/>
          <a:p>
            <a:pPr algn="ctr"/>
            <a:r>
              <a:rPr lang="en-US" sz="1400" dirty="0">
                <a:solidFill>
                  <a:schemeClr val="accent4"/>
                </a:solidFill>
                <a:latin typeface="Lato Regular"/>
                <a:cs typeface="Lato Regular"/>
              </a:rPr>
              <a:t>of All Americans with Alzheimer’s are Women</a:t>
            </a:r>
          </a:p>
        </p:txBody>
      </p:sp>
      <p:cxnSp>
        <p:nvCxnSpPr>
          <p:cNvPr id="81" name="Straight Connector 80"/>
          <p:cNvCxnSpPr/>
          <p:nvPr/>
        </p:nvCxnSpPr>
        <p:spPr>
          <a:xfrm>
            <a:off x="4362450" y="1425701"/>
            <a:ext cx="0" cy="2736628"/>
          </a:xfrm>
          <a:prstGeom prst="line">
            <a:avLst/>
          </a:prstGeom>
          <a:ln>
            <a:solidFill>
              <a:schemeClr val="bg1">
                <a:lumMod val="75000"/>
              </a:schemeClr>
            </a:solidFill>
            <a:prstDash val="dash"/>
            <a:headEnd type="diamond"/>
            <a:tailEnd type="triangl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6409337" y="1256438"/>
            <a:ext cx="2318543" cy="769413"/>
          </a:xfrm>
          <a:prstGeom prst="rect">
            <a:avLst/>
          </a:prstGeom>
          <a:noFill/>
        </p:spPr>
        <p:txBody>
          <a:bodyPr wrap="square" lIns="0" tIns="121892" rIns="0" bIns="0" rtlCol="0">
            <a:spAutoFit/>
          </a:bodyPr>
          <a:lstStyle/>
          <a:p>
            <a:r>
              <a:rPr lang="en-US" sz="1400" dirty="0">
                <a:solidFill>
                  <a:schemeClr val="accent4"/>
                </a:solidFill>
                <a:latin typeface="Lato Regular"/>
                <a:cs typeface="Lato Regular"/>
              </a:rPr>
              <a:t>Almost 85% of people in the US who are 100 years old or older are women</a:t>
            </a:r>
          </a:p>
        </p:txBody>
      </p:sp>
      <p:sp>
        <p:nvSpPr>
          <p:cNvPr id="122" name="TextBox 121"/>
          <p:cNvSpPr txBox="1"/>
          <p:nvPr/>
        </p:nvSpPr>
        <p:spPr>
          <a:xfrm>
            <a:off x="4542036" y="1155152"/>
            <a:ext cx="1987948" cy="1077161"/>
          </a:xfrm>
          <a:prstGeom prst="rect">
            <a:avLst/>
          </a:prstGeom>
          <a:noFill/>
        </p:spPr>
        <p:txBody>
          <a:bodyPr wrap="square" lIns="243785" tIns="121892" rIns="243785" bIns="121892" rtlCol="0">
            <a:spAutoFit/>
          </a:bodyPr>
          <a:lstStyle/>
          <a:p>
            <a:pPr algn="ctr"/>
            <a:r>
              <a:rPr lang="en-US" sz="5400" b="1" dirty="0">
                <a:solidFill>
                  <a:schemeClr val="accent3"/>
                </a:solidFill>
                <a:latin typeface="Lato Black" panose="020F0502020204030203" pitchFamily="34" charset="0"/>
                <a:ea typeface="Lato Black" panose="020F0502020204030203" pitchFamily="34" charset="0"/>
                <a:cs typeface="Lato Black" panose="020F0502020204030203" pitchFamily="34" charset="0"/>
              </a:rPr>
              <a:t>85%</a:t>
            </a:r>
          </a:p>
        </p:txBody>
      </p:sp>
      <p:sp>
        <p:nvSpPr>
          <p:cNvPr id="3" name="Title 2"/>
          <p:cNvSpPr>
            <a:spLocks noGrp="1"/>
          </p:cNvSpPr>
          <p:nvPr>
            <p:ph type="title"/>
          </p:nvPr>
        </p:nvSpPr>
        <p:spPr/>
        <p:txBody>
          <a:bodyPr>
            <a:normAutofit/>
          </a:bodyPr>
          <a:lstStyle/>
          <a:p>
            <a:r>
              <a:rPr lang="en-US" sz="2400" cap="all" spc="70" dirty="0">
                <a:latin typeface="Lato Black" panose="020F0A02020204030203" pitchFamily="34" charset="0"/>
              </a:rPr>
              <a:t>Women </a:t>
            </a:r>
            <a:r>
              <a:rPr lang="en-US" sz="2400" cap="all" spc="70" dirty="0">
                <a:solidFill>
                  <a:schemeClr val="accent2"/>
                </a:solidFill>
                <a:latin typeface="Lato Black" panose="020F0A02020204030203" pitchFamily="34" charset="0"/>
              </a:rPr>
              <a:t>&amp; longevity</a:t>
            </a:r>
            <a:br>
              <a:rPr lang="en-US" sz="2400" cap="all" spc="70" dirty="0">
                <a:solidFill>
                  <a:schemeClr val="accent2"/>
                </a:solidFill>
                <a:latin typeface="Lato Black" panose="020F0A02020204030203" pitchFamily="34" charset="0"/>
              </a:rPr>
            </a:br>
            <a:r>
              <a:rPr lang="en-US" sz="2400" cap="all" spc="70" dirty="0">
                <a:solidFill>
                  <a:schemeClr val="accent2"/>
                </a:solidFill>
                <a:latin typeface="Lato Black" panose="020F0A02020204030203" pitchFamily="34" charset="0"/>
              </a:rPr>
              <a:t>What if you live to 100 or older?</a:t>
            </a:r>
            <a:endParaRPr lang="en-US" sz="2400" dirty="0"/>
          </a:p>
        </p:txBody>
      </p:sp>
      <p:sp>
        <p:nvSpPr>
          <p:cNvPr id="241" name="TextBox 240"/>
          <p:cNvSpPr txBox="1"/>
          <p:nvPr/>
        </p:nvSpPr>
        <p:spPr>
          <a:xfrm>
            <a:off x="233905" y="4533276"/>
            <a:ext cx="6175432" cy="507831"/>
          </a:xfrm>
          <a:prstGeom prst="rect">
            <a:avLst/>
          </a:prstGeom>
          <a:noFill/>
        </p:spPr>
        <p:txBody>
          <a:bodyPr wrap="square" rtlCol="0">
            <a:spAutoFit/>
          </a:bodyPr>
          <a:lstStyle/>
          <a:p>
            <a:r>
              <a:rPr lang="en-US" sz="900" i="1" dirty="0">
                <a:solidFill>
                  <a:schemeClr val="accent4"/>
                </a:solidFill>
                <a:ea typeface="Lato Light" panose="020F0502020204030203" pitchFamily="34" charset="0"/>
                <a:cs typeface="Lato Light" panose="020F0502020204030203" pitchFamily="34" charset="0"/>
              </a:rPr>
              <a:t>Society of Actuaries RP-2000 Table. U.S. Census Bureau. NCHS,  www.alz.org  http://content.time.com/time/health/article/0,8599,1827162,00.html</a:t>
            </a:r>
          </a:p>
          <a:p>
            <a:r>
              <a:rPr lang="en-US" sz="900" i="1" dirty="0">
                <a:solidFill>
                  <a:schemeClr val="accent4"/>
                </a:solidFill>
              </a:rPr>
              <a:t>www.alz.org/documents.../2014_facts_figures_fact_sheet_</a:t>
            </a:r>
            <a:r>
              <a:rPr lang="en-US" sz="900" b="1" i="1" dirty="0">
                <a:solidFill>
                  <a:schemeClr val="accent4"/>
                </a:solidFill>
              </a:rPr>
              <a:t>women</a:t>
            </a:r>
            <a:r>
              <a:rPr lang="en-US" sz="900" i="1" dirty="0">
                <a:solidFill>
                  <a:schemeClr val="accent4"/>
                </a:solidFill>
              </a:rPr>
              <a:t>.pdf</a:t>
            </a:r>
            <a:endParaRPr lang="en-US" sz="900" i="1" dirty="0">
              <a:solidFill>
                <a:schemeClr val="accent4"/>
              </a:solidFill>
              <a:ea typeface="Lato Light" panose="020F0502020204030203" pitchFamily="34" charset="0"/>
              <a:cs typeface="Lato Light" panose="020F0502020204030203" pitchFamily="34" charset="0"/>
            </a:endParaRPr>
          </a:p>
        </p:txBody>
      </p:sp>
      <p:sp>
        <p:nvSpPr>
          <p:cNvPr id="5" name="Slide Number Placeholder 4"/>
          <p:cNvSpPr>
            <a:spLocks noGrp="1"/>
          </p:cNvSpPr>
          <p:nvPr>
            <p:ph type="sldNum" sz="quarter" idx="12"/>
          </p:nvPr>
        </p:nvSpPr>
        <p:spPr/>
        <p:txBody>
          <a:bodyPr/>
          <a:lstStyle/>
          <a:p>
            <a:fld id="{AC2C22BC-B3FE-4FEE-BBEA-713BA38E049C}" type="slidenum">
              <a:rPr lang="en-US" smtClean="0"/>
              <a:pPr/>
              <a:t>11</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161" y="2127613"/>
            <a:ext cx="3707737" cy="2085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59083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p:cNvSpPr>
            <a:spLocks noGrp="1"/>
          </p:cNvSpPr>
          <p:nvPr>
            <p:ph type="body" sz="quarter" idx="11"/>
          </p:nvPr>
        </p:nvSpPr>
        <p:spPr>
          <a:xfrm>
            <a:off x="651527" y="331039"/>
            <a:ext cx="7862888" cy="779288"/>
          </a:xfrm>
        </p:spPr>
        <p:txBody>
          <a:bodyPr/>
          <a:lstStyle/>
          <a:p>
            <a:r>
              <a:rPr lang="en-US" sz="2800" dirty="0"/>
              <a:t>3 biggest mistakes </a:t>
            </a:r>
          </a:p>
          <a:p>
            <a:r>
              <a:rPr lang="en-US" sz="2800" dirty="0">
                <a:solidFill>
                  <a:schemeClr val="accent3"/>
                </a:solidFill>
              </a:rPr>
              <a:t>in retirement planning </a:t>
            </a:r>
          </a:p>
        </p:txBody>
      </p:sp>
      <p:grpSp>
        <p:nvGrpSpPr>
          <p:cNvPr id="3" name="Group 2"/>
          <p:cNvGrpSpPr/>
          <p:nvPr/>
        </p:nvGrpSpPr>
        <p:grpSpPr>
          <a:xfrm>
            <a:off x="361167" y="1484323"/>
            <a:ext cx="8443608" cy="2908944"/>
            <a:chOff x="398835" y="1455207"/>
            <a:chExt cx="8443608" cy="2908944"/>
          </a:xfrm>
        </p:grpSpPr>
        <p:grpSp>
          <p:nvGrpSpPr>
            <p:cNvPr id="4" name="Group 3"/>
            <p:cNvGrpSpPr/>
            <p:nvPr/>
          </p:nvGrpSpPr>
          <p:grpSpPr>
            <a:xfrm>
              <a:off x="2945253" y="1455207"/>
              <a:ext cx="3253494" cy="2908944"/>
              <a:chOff x="2945253" y="1455207"/>
              <a:chExt cx="3253494" cy="2908944"/>
            </a:xfrm>
          </p:grpSpPr>
          <p:sp>
            <p:nvSpPr>
              <p:cNvPr id="5" name="Oval 4"/>
              <p:cNvSpPr/>
              <p:nvPr/>
            </p:nvSpPr>
            <p:spPr>
              <a:xfrm>
                <a:off x="3422532" y="1961851"/>
                <a:ext cx="2298936" cy="2298933"/>
              </a:xfrm>
              <a:prstGeom prst="ellipse">
                <a:avLst/>
              </a:prstGeom>
              <a:noFill/>
              <a:ln w="57150">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Diagram 5"/>
              <p:cNvGraphicFramePr/>
              <p:nvPr>
                <p:extLst>
                  <p:ext uri="{D42A27DB-BD31-4B8C-83A1-F6EECF244321}">
                    <p14:modId xmlns:p14="http://schemas.microsoft.com/office/powerpoint/2010/main" val="1248649329"/>
                  </p:ext>
                </p:extLst>
              </p:nvPr>
            </p:nvGraphicFramePr>
            <p:xfrm>
              <a:off x="2945253" y="1455207"/>
              <a:ext cx="3253494" cy="2737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p:cNvSpPr/>
              <p:nvPr/>
            </p:nvSpPr>
            <p:spPr>
              <a:xfrm>
                <a:off x="4036711" y="2581469"/>
                <a:ext cx="1071399" cy="107139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4062307" y="2955894"/>
                <a:ext cx="1087148" cy="307777"/>
              </a:xfrm>
              <a:prstGeom prst="rect">
                <a:avLst/>
              </a:prstGeom>
              <a:noFill/>
            </p:spPr>
            <p:txBody>
              <a:bodyPr wrap="square" lIns="0" tIns="0" rIns="0" bIns="0" rtlCol="0">
                <a:spAutoFit/>
              </a:bodyPr>
              <a:lstStyle/>
              <a:p>
                <a:pPr algn="ctr">
                  <a:lnSpc>
                    <a:spcPts val="1200"/>
                  </a:lnSpc>
                </a:pPr>
                <a:r>
                  <a:rPr lang="en-US" sz="1300" b="1" cap="all" spc="20" dirty="0">
                    <a:solidFill>
                      <a:schemeClr val="bg1"/>
                    </a:solidFill>
                    <a:ea typeface="Lato Medium" panose="020F0502020204030203" pitchFamily="34" charset="0"/>
                    <a:cs typeface="Lato Medium" panose="020F0502020204030203" pitchFamily="34" charset="0"/>
                  </a:rPr>
                  <a:t>Retirement </a:t>
                </a:r>
              </a:p>
              <a:p>
                <a:pPr algn="ctr">
                  <a:lnSpc>
                    <a:spcPts val="1200"/>
                  </a:lnSpc>
                </a:pPr>
                <a:r>
                  <a:rPr lang="en-US" sz="1300" b="1" cap="all" spc="20" dirty="0">
                    <a:solidFill>
                      <a:schemeClr val="bg1"/>
                    </a:solidFill>
                    <a:ea typeface="Lato Medium" panose="020F0502020204030203" pitchFamily="34" charset="0"/>
                    <a:cs typeface="Lato Medium" panose="020F0502020204030203" pitchFamily="34" charset="0"/>
                  </a:rPr>
                  <a:t>Planning</a:t>
                </a:r>
              </a:p>
            </p:txBody>
          </p:sp>
          <p:sp>
            <p:nvSpPr>
              <p:cNvPr id="11" name="Freeform 55"/>
              <p:cNvSpPr>
                <a:spLocks/>
              </p:cNvSpPr>
              <p:nvPr/>
            </p:nvSpPr>
            <p:spPr bwMode="auto">
              <a:xfrm rot="7097937">
                <a:off x="3493932" y="2446440"/>
                <a:ext cx="149844" cy="213841"/>
              </a:xfrm>
              <a:custGeom>
                <a:avLst/>
                <a:gdLst>
                  <a:gd name="T0" fmla="*/ 128 w 146"/>
                  <a:gd name="T1" fmla="*/ 3 h 208"/>
                  <a:gd name="T2" fmla="*/ 128 w 146"/>
                  <a:gd name="T3" fmla="*/ 4 h 208"/>
                  <a:gd name="T4" fmla="*/ 136 w 146"/>
                  <a:gd name="T5" fmla="*/ 0 h 208"/>
                  <a:gd name="T6" fmla="*/ 143 w 146"/>
                  <a:gd name="T7" fmla="*/ 3 h 208"/>
                  <a:gd name="T8" fmla="*/ 146 w 146"/>
                  <a:gd name="T9" fmla="*/ 11 h 208"/>
                  <a:gd name="T10" fmla="*/ 143 w 146"/>
                  <a:gd name="T11" fmla="*/ 18 h 208"/>
                  <a:gd name="T12" fmla="*/ 143 w 146"/>
                  <a:gd name="T13" fmla="*/ 18 h 208"/>
                  <a:gd name="T14" fmla="*/ 92 w 146"/>
                  <a:gd name="T15" fmla="*/ 93 h 208"/>
                  <a:gd name="T16" fmla="*/ 89 w 146"/>
                  <a:gd name="T17" fmla="*/ 98 h 208"/>
                  <a:gd name="T18" fmla="*/ 88 w 146"/>
                  <a:gd name="T19" fmla="*/ 104 h 208"/>
                  <a:gd name="T20" fmla="*/ 91 w 146"/>
                  <a:gd name="T21" fmla="*/ 115 h 208"/>
                  <a:gd name="T22" fmla="*/ 91 w 146"/>
                  <a:gd name="T23" fmla="*/ 116 h 208"/>
                  <a:gd name="T24" fmla="*/ 143 w 146"/>
                  <a:gd name="T25" fmla="*/ 191 h 208"/>
                  <a:gd name="T26" fmla="*/ 143 w 146"/>
                  <a:gd name="T27" fmla="*/ 191 h 208"/>
                  <a:gd name="T28" fmla="*/ 146 w 146"/>
                  <a:gd name="T29" fmla="*/ 198 h 208"/>
                  <a:gd name="T30" fmla="*/ 143 w 146"/>
                  <a:gd name="T31" fmla="*/ 205 h 208"/>
                  <a:gd name="T32" fmla="*/ 136 w 146"/>
                  <a:gd name="T33" fmla="*/ 208 h 208"/>
                  <a:gd name="T34" fmla="*/ 128 w 146"/>
                  <a:gd name="T35" fmla="*/ 205 h 208"/>
                  <a:gd name="T36" fmla="*/ 128 w 146"/>
                  <a:gd name="T37" fmla="*/ 205 h 208"/>
                  <a:gd name="T38" fmla="*/ 6 w 146"/>
                  <a:gd name="T39" fmla="*/ 113 h 208"/>
                  <a:gd name="T40" fmla="*/ 0 w 146"/>
                  <a:gd name="T41" fmla="*/ 104 h 208"/>
                  <a:gd name="T42" fmla="*/ 6 w 146"/>
                  <a:gd name="T43" fmla="*/ 95 h 208"/>
                  <a:gd name="T44" fmla="*/ 128 w 146"/>
                  <a:gd name="T45" fmla="*/ 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 h="208">
                    <a:moveTo>
                      <a:pt x="128" y="3"/>
                    </a:moveTo>
                    <a:cubicBezTo>
                      <a:pt x="128" y="4"/>
                      <a:pt x="128" y="4"/>
                      <a:pt x="128" y="4"/>
                    </a:cubicBezTo>
                    <a:cubicBezTo>
                      <a:pt x="130" y="1"/>
                      <a:pt x="133" y="0"/>
                      <a:pt x="136" y="0"/>
                    </a:cubicBezTo>
                    <a:cubicBezTo>
                      <a:pt x="138" y="0"/>
                      <a:pt x="141" y="1"/>
                      <a:pt x="143" y="3"/>
                    </a:cubicBezTo>
                    <a:cubicBezTo>
                      <a:pt x="145" y="6"/>
                      <a:pt x="146" y="8"/>
                      <a:pt x="146" y="11"/>
                    </a:cubicBezTo>
                    <a:cubicBezTo>
                      <a:pt x="146" y="14"/>
                      <a:pt x="145" y="16"/>
                      <a:pt x="143" y="18"/>
                    </a:cubicBezTo>
                    <a:cubicBezTo>
                      <a:pt x="143" y="18"/>
                      <a:pt x="143" y="18"/>
                      <a:pt x="143" y="18"/>
                    </a:cubicBezTo>
                    <a:cubicBezTo>
                      <a:pt x="92" y="93"/>
                      <a:pt x="92" y="93"/>
                      <a:pt x="92" y="93"/>
                    </a:cubicBezTo>
                    <a:cubicBezTo>
                      <a:pt x="91" y="95"/>
                      <a:pt x="90" y="96"/>
                      <a:pt x="89" y="98"/>
                    </a:cubicBezTo>
                    <a:cubicBezTo>
                      <a:pt x="89" y="100"/>
                      <a:pt x="88" y="102"/>
                      <a:pt x="88" y="104"/>
                    </a:cubicBezTo>
                    <a:cubicBezTo>
                      <a:pt x="88" y="109"/>
                      <a:pt x="89" y="112"/>
                      <a:pt x="91" y="115"/>
                    </a:cubicBezTo>
                    <a:cubicBezTo>
                      <a:pt x="91" y="116"/>
                      <a:pt x="91" y="116"/>
                      <a:pt x="91" y="116"/>
                    </a:cubicBezTo>
                    <a:cubicBezTo>
                      <a:pt x="143" y="191"/>
                      <a:pt x="143" y="191"/>
                      <a:pt x="143" y="191"/>
                    </a:cubicBezTo>
                    <a:cubicBezTo>
                      <a:pt x="143" y="191"/>
                      <a:pt x="143" y="191"/>
                      <a:pt x="143" y="191"/>
                    </a:cubicBezTo>
                    <a:cubicBezTo>
                      <a:pt x="145" y="193"/>
                      <a:pt x="146" y="195"/>
                      <a:pt x="146" y="198"/>
                    </a:cubicBezTo>
                    <a:cubicBezTo>
                      <a:pt x="146" y="201"/>
                      <a:pt x="145" y="203"/>
                      <a:pt x="143" y="205"/>
                    </a:cubicBezTo>
                    <a:cubicBezTo>
                      <a:pt x="141" y="207"/>
                      <a:pt x="138" y="208"/>
                      <a:pt x="136" y="208"/>
                    </a:cubicBezTo>
                    <a:cubicBezTo>
                      <a:pt x="133" y="208"/>
                      <a:pt x="130" y="207"/>
                      <a:pt x="128" y="205"/>
                    </a:cubicBezTo>
                    <a:cubicBezTo>
                      <a:pt x="128" y="205"/>
                      <a:pt x="128" y="205"/>
                      <a:pt x="128" y="205"/>
                    </a:cubicBezTo>
                    <a:cubicBezTo>
                      <a:pt x="6" y="113"/>
                      <a:pt x="6" y="113"/>
                      <a:pt x="6" y="113"/>
                    </a:cubicBezTo>
                    <a:cubicBezTo>
                      <a:pt x="2" y="111"/>
                      <a:pt x="0" y="108"/>
                      <a:pt x="0" y="104"/>
                    </a:cubicBezTo>
                    <a:cubicBezTo>
                      <a:pt x="0" y="100"/>
                      <a:pt x="2" y="97"/>
                      <a:pt x="6" y="95"/>
                    </a:cubicBezTo>
                    <a:lnTo>
                      <a:pt x="128" y="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55"/>
              <p:cNvSpPr>
                <a:spLocks/>
              </p:cNvSpPr>
              <p:nvPr/>
            </p:nvSpPr>
            <p:spPr bwMode="auto">
              <a:xfrm rot="14400000">
                <a:off x="5492283" y="2443590"/>
                <a:ext cx="149844" cy="213841"/>
              </a:xfrm>
              <a:custGeom>
                <a:avLst/>
                <a:gdLst>
                  <a:gd name="T0" fmla="*/ 128 w 146"/>
                  <a:gd name="T1" fmla="*/ 3 h 208"/>
                  <a:gd name="T2" fmla="*/ 128 w 146"/>
                  <a:gd name="T3" fmla="*/ 4 h 208"/>
                  <a:gd name="T4" fmla="*/ 136 w 146"/>
                  <a:gd name="T5" fmla="*/ 0 h 208"/>
                  <a:gd name="T6" fmla="*/ 143 w 146"/>
                  <a:gd name="T7" fmla="*/ 3 h 208"/>
                  <a:gd name="T8" fmla="*/ 146 w 146"/>
                  <a:gd name="T9" fmla="*/ 11 h 208"/>
                  <a:gd name="T10" fmla="*/ 143 w 146"/>
                  <a:gd name="T11" fmla="*/ 18 h 208"/>
                  <a:gd name="T12" fmla="*/ 143 w 146"/>
                  <a:gd name="T13" fmla="*/ 18 h 208"/>
                  <a:gd name="T14" fmla="*/ 92 w 146"/>
                  <a:gd name="T15" fmla="*/ 93 h 208"/>
                  <a:gd name="T16" fmla="*/ 89 w 146"/>
                  <a:gd name="T17" fmla="*/ 98 h 208"/>
                  <a:gd name="T18" fmla="*/ 88 w 146"/>
                  <a:gd name="T19" fmla="*/ 104 h 208"/>
                  <a:gd name="T20" fmla="*/ 91 w 146"/>
                  <a:gd name="T21" fmla="*/ 115 h 208"/>
                  <a:gd name="T22" fmla="*/ 91 w 146"/>
                  <a:gd name="T23" fmla="*/ 116 h 208"/>
                  <a:gd name="T24" fmla="*/ 143 w 146"/>
                  <a:gd name="T25" fmla="*/ 191 h 208"/>
                  <a:gd name="T26" fmla="*/ 143 w 146"/>
                  <a:gd name="T27" fmla="*/ 191 h 208"/>
                  <a:gd name="T28" fmla="*/ 146 w 146"/>
                  <a:gd name="T29" fmla="*/ 198 h 208"/>
                  <a:gd name="T30" fmla="*/ 143 w 146"/>
                  <a:gd name="T31" fmla="*/ 205 h 208"/>
                  <a:gd name="T32" fmla="*/ 136 w 146"/>
                  <a:gd name="T33" fmla="*/ 208 h 208"/>
                  <a:gd name="T34" fmla="*/ 128 w 146"/>
                  <a:gd name="T35" fmla="*/ 205 h 208"/>
                  <a:gd name="T36" fmla="*/ 128 w 146"/>
                  <a:gd name="T37" fmla="*/ 205 h 208"/>
                  <a:gd name="T38" fmla="*/ 6 w 146"/>
                  <a:gd name="T39" fmla="*/ 113 h 208"/>
                  <a:gd name="T40" fmla="*/ 0 w 146"/>
                  <a:gd name="T41" fmla="*/ 104 h 208"/>
                  <a:gd name="T42" fmla="*/ 6 w 146"/>
                  <a:gd name="T43" fmla="*/ 95 h 208"/>
                  <a:gd name="T44" fmla="*/ 128 w 146"/>
                  <a:gd name="T45" fmla="*/ 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 h="208">
                    <a:moveTo>
                      <a:pt x="128" y="3"/>
                    </a:moveTo>
                    <a:cubicBezTo>
                      <a:pt x="128" y="4"/>
                      <a:pt x="128" y="4"/>
                      <a:pt x="128" y="4"/>
                    </a:cubicBezTo>
                    <a:cubicBezTo>
                      <a:pt x="130" y="1"/>
                      <a:pt x="133" y="0"/>
                      <a:pt x="136" y="0"/>
                    </a:cubicBezTo>
                    <a:cubicBezTo>
                      <a:pt x="138" y="0"/>
                      <a:pt x="141" y="1"/>
                      <a:pt x="143" y="3"/>
                    </a:cubicBezTo>
                    <a:cubicBezTo>
                      <a:pt x="145" y="6"/>
                      <a:pt x="146" y="8"/>
                      <a:pt x="146" y="11"/>
                    </a:cubicBezTo>
                    <a:cubicBezTo>
                      <a:pt x="146" y="14"/>
                      <a:pt x="145" y="16"/>
                      <a:pt x="143" y="18"/>
                    </a:cubicBezTo>
                    <a:cubicBezTo>
                      <a:pt x="143" y="18"/>
                      <a:pt x="143" y="18"/>
                      <a:pt x="143" y="18"/>
                    </a:cubicBezTo>
                    <a:cubicBezTo>
                      <a:pt x="92" y="93"/>
                      <a:pt x="92" y="93"/>
                      <a:pt x="92" y="93"/>
                    </a:cubicBezTo>
                    <a:cubicBezTo>
                      <a:pt x="91" y="95"/>
                      <a:pt x="90" y="96"/>
                      <a:pt x="89" y="98"/>
                    </a:cubicBezTo>
                    <a:cubicBezTo>
                      <a:pt x="89" y="100"/>
                      <a:pt x="88" y="102"/>
                      <a:pt x="88" y="104"/>
                    </a:cubicBezTo>
                    <a:cubicBezTo>
                      <a:pt x="88" y="109"/>
                      <a:pt x="89" y="112"/>
                      <a:pt x="91" y="115"/>
                    </a:cubicBezTo>
                    <a:cubicBezTo>
                      <a:pt x="91" y="116"/>
                      <a:pt x="91" y="116"/>
                      <a:pt x="91" y="116"/>
                    </a:cubicBezTo>
                    <a:cubicBezTo>
                      <a:pt x="143" y="191"/>
                      <a:pt x="143" y="191"/>
                      <a:pt x="143" y="191"/>
                    </a:cubicBezTo>
                    <a:cubicBezTo>
                      <a:pt x="143" y="191"/>
                      <a:pt x="143" y="191"/>
                      <a:pt x="143" y="191"/>
                    </a:cubicBezTo>
                    <a:cubicBezTo>
                      <a:pt x="145" y="193"/>
                      <a:pt x="146" y="195"/>
                      <a:pt x="146" y="198"/>
                    </a:cubicBezTo>
                    <a:cubicBezTo>
                      <a:pt x="146" y="201"/>
                      <a:pt x="145" y="203"/>
                      <a:pt x="143" y="205"/>
                    </a:cubicBezTo>
                    <a:cubicBezTo>
                      <a:pt x="141" y="207"/>
                      <a:pt x="138" y="208"/>
                      <a:pt x="136" y="208"/>
                    </a:cubicBezTo>
                    <a:cubicBezTo>
                      <a:pt x="133" y="208"/>
                      <a:pt x="130" y="207"/>
                      <a:pt x="128" y="205"/>
                    </a:cubicBezTo>
                    <a:cubicBezTo>
                      <a:pt x="128" y="205"/>
                      <a:pt x="128" y="205"/>
                      <a:pt x="128" y="205"/>
                    </a:cubicBezTo>
                    <a:cubicBezTo>
                      <a:pt x="6" y="113"/>
                      <a:pt x="6" y="113"/>
                      <a:pt x="6" y="113"/>
                    </a:cubicBezTo>
                    <a:cubicBezTo>
                      <a:pt x="2" y="111"/>
                      <a:pt x="0" y="108"/>
                      <a:pt x="0" y="104"/>
                    </a:cubicBezTo>
                    <a:cubicBezTo>
                      <a:pt x="0" y="100"/>
                      <a:pt x="2" y="97"/>
                      <a:pt x="6" y="95"/>
                    </a:cubicBezTo>
                    <a:lnTo>
                      <a:pt x="128" y="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55"/>
              <p:cNvSpPr>
                <a:spLocks/>
              </p:cNvSpPr>
              <p:nvPr/>
            </p:nvSpPr>
            <p:spPr bwMode="auto">
              <a:xfrm>
                <a:off x="4497078" y="4150309"/>
                <a:ext cx="149844" cy="213842"/>
              </a:xfrm>
              <a:custGeom>
                <a:avLst/>
                <a:gdLst>
                  <a:gd name="T0" fmla="*/ 128 w 146"/>
                  <a:gd name="T1" fmla="*/ 3 h 208"/>
                  <a:gd name="T2" fmla="*/ 128 w 146"/>
                  <a:gd name="T3" fmla="*/ 4 h 208"/>
                  <a:gd name="T4" fmla="*/ 136 w 146"/>
                  <a:gd name="T5" fmla="*/ 0 h 208"/>
                  <a:gd name="T6" fmla="*/ 143 w 146"/>
                  <a:gd name="T7" fmla="*/ 3 h 208"/>
                  <a:gd name="T8" fmla="*/ 146 w 146"/>
                  <a:gd name="T9" fmla="*/ 11 h 208"/>
                  <a:gd name="T10" fmla="*/ 143 w 146"/>
                  <a:gd name="T11" fmla="*/ 18 h 208"/>
                  <a:gd name="T12" fmla="*/ 143 w 146"/>
                  <a:gd name="T13" fmla="*/ 18 h 208"/>
                  <a:gd name="T14" fmla="*/ 92 w 146"/>
                  <a:gd name="T15" fmla="*/ 93 h 208"/>
                  <a:gd name="T16" fmla="*/ 89 w 146"/>
                  <a:gd name="T17" fmla="*/ 98 h 208"/>
                  <a:gd name="T18" fmla="*/ 88 w 146"/>
                  <a:gd name="T19" fmla="*/ 104 h 208"/>
                  <a:gd name="T20" fmla="*/ 91 w 146"/>
                  <a:gd name="T21" fmla="*/ 115 h 208"/>
                  <a:gd name="T22" fmla="*/ 91 w 146"/>
                  <a:gd name="T23" fmla="*/ 116 h 208"/>
                  <a:gd name="T24" fmla="*/ 143 w 146"/>
                  <a:gd name="T25" fmla="*/ 191 h 208"/>
                  <a:gd name="T26" fmla="*/ 143 w 146"/>
                  <a:gd name="T27" fmla="*/ 191 h 208"/>
                  <a:gd name="T28" fmla="*/ 146 w 146"/>
                  <a:gd name="T29" fmla="*/ 198 h 208"/>
                  <a:gd name="T30" fmla="*/ 143 w 146"/>
                  <a:gd name="T31" fmla="*/ 205 h 208"/>
                  <a:gd name="T32" fmla="*/ 136 w 146"/>
                  <a:gd name="T33" fmla="*/ 208 h 208"/>
                  <a:gd name="T34" fmla="*/ 128 w 146"/>
                  <a:gd name="T35" fmla="*/ 205 h 208"/>
                  <a:gd name="T36" fmla="*/ 128 w 146"/>
                  <a:gd name="T37" fmla="*/ 205 h 208"/>
                  <a:gd name="T38" fmla="*/ 6 w 146"/>
                  <a:gd name="T39" fmla="*/ 113 h 208"/>
                  <a:gd name="T40" fmla="*/ 0 w 146"/>
                  <a:gd name="T41" fmla="*/ 104 h 208"/>
                  <a:gd name="T42" fmla="*/ 6 w 146"/>
                  <a:gd name="T43" fmla="*/ 95 h 208"/>
                  <a:gd name="T44" fmla="*/ 128 w 146"/>
                  <a:gd name="T45" fmla="*/ 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 h="208">
                    <a:moveTo>
                      <a:pt x="128" y="3"/>
                    </a:moveTo>
                    <a:cubicBezTo>
                      <a:pt x="128" y="4"/>
                      <a:pt x="128" y="4"/>
                      <a:pt x="128" y="4"/>
                    </a:cubicBezTo>
                    <a:cubicBezTo>
                      <a:pt x="130" y="1"/>
                      <a:pt x="133" y="0"/>
                      <a:pt x="136" y="0"/>
                    </a:cubicBezTo>
                    <a:cubicBezTo>
                      <a:pt x="138" y="0"/>
                      <a:pt x="141" y="1"/>
                      <a:pt x="143" y="3"/>
                    </a:cubicBezTo>
                    <a:cubicBezTo>
                      <a:pt x="145" y="6"/>
                      <a:pt x="146" y="8"/>
                      <a:pt x="146" y="11"/>
                    </a:cubicBezTo>
                    <a:cubicBezTo>
                      <a:pt x="146" y="14"/>
                      <a:pt x="145" y="16"/>
                      <a:pt x="143" y="18"/>
                    </a:cubicBezTo>
                    <a:cubicBezTo>
                      <a:pt x="143" y="18"/>
                      <a:pt x="143" y="18"/>
                      <a:pt x="143" y="18"/>
                    </a:cubicBezTo>
                    <a:cubicBezTo>
                      <a:pt x="92" y="93"/>
                      <a:pt x="92" y="93"/>
                      <a:pt x="92" y="93"/>
                    </a:cubicBezTo>
                    <a:cubicBezTo>
                      <a:pt x="91" y="95"/>
                      <a:pt x="90" y="96"/>
                      <a:pt x="89" y="98"/>
                    </a:cubicBezTo>
                    <a:cubicBezTo>
                      <a:pt x="89" y="100"/>
                      <a:pt x="88" y="102"/>
                      <a:pt x="88" y="104"/>
                    </a:cubicBezTo>
                    <a:cubicBezTo>
                      <a:pt x="88" y="109"/>
                      <a:pt x="89" y="112"/>
                      <a:pt x="91" y="115"/>
                    </a:cubicBezTo>
                    <a:cubicBezTo>
                      <a:pt x="91" y="116"/>
                      <a:pt x="91" y="116"/>
                      <a:pt x="91" y="116"/>
                    </a:cubicBezTo>
                    <a:cubicBezTo>
                      <a:pt x="143" y="191"/>
                      <a:pt x="143" y="191"/>
                      <a:pt x="143" y="191"/>
                    </a:cubicBezTo>
                    <a:cubicBezTo>
                      <a:pt x="143" y="191"/>
                      <a:pt x="143" y="191"/>
                      <a:pt x="143" y="191"/>
                    </a:cubicBezTo>
                    <a:cubicBezTo>
                      <a:pt x="145" y="193"/>
                      <a:pt x="146" y="195"/>
                      <a:pt x="146" y="198"/>
                    </a:cubicBezTo>
                    <a:cubicBezTo>
                      <a:pt x="146" y="201"/>
                      <a:pt x="145" y="203"/>
                      <a:pt x="143" y="205"/>
                    </a:cubicBezTo>
                    <a:cubicBezTo>
                      <a:pt x="141" y="207"/>
                      <a:pt x="138" y="208"/>
                      <a:pt x="136" y="208"/>
                    </a:cubicBezTo>
                    <a:cubicBezTo>
                      <a:pt x="133" y="208"/>
                      <a:pt x="130" y="207"/>
                      <a:pt x="128" y="205"/>
                    </a:cubicBezTo>
                    <a:cubicBezTo>
                      <a:pt x="128" y="205"/>
                      <a:pt x="128" y="205"/>
                      <a:pt x="128" y="205"/>
                    </a:cubicBezTo>
                    <a:cubicBezTo>
                      <a:pt x="6" y="113"/>
                      <a:pt x="6" y="113"/>
                      <a:pt x="6" y="113"/>
                    </a:cubicBezTo>
                    <a:cubicBezTo>
                      <a:pt x="2" y="111"/>
                      <a:pt x="0" y="108"/>
                      <a:pt x="0" y="104"/>
                    </a:cubicBezTo>
                    <a:cubicBezTo>
                      <a:pt x="0" y="100"/>
                      <a:pt x="2" y="97"/>
                      <a:pt x="6" y="95"/>
                    </a:cubicBezTo>
                    <a:lnTo>
                      <a:pt x="128" y="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0"/>
            <p:cNvGrpSpPr/>
            <p:nvPr/>
          </p:nvGrpSpPr>
          <p:grpSpPr>
            <a:xfrm>
              <a:off x="6394496" y="3438973"/>
              <a:ext cx="2447947" cy="701091"/>
              <a:chOff x="6394496" y="3448511"/>
              <a:chExt cx="1929443" cy="547666"/>
            </a:xfrm>
          </p:grpSpPr>
          <p:sp>
            <p:nvSpPr>
              <p:cNvPr id="16" name="TextBox 15"/>
              <p:cNvSpPr txBox="1"/>
              <p:nvPr/>
            </p:nvSpPr>
            <p:spPr>
              <a:xfrm>
                <a:off x="6394496" y="3448511"/>
                <a:ext cx="1929443" cy="216381"/>
              </a:xfrm>
              <a:prstGeom prst="rect">
                <a:avLst/>
              </a:prstGeom>
              <a:noFill/>
            </p:spPr>
            <p:txBody>
              <a:bodyPr wrap="square" lIns="0" tIns="0" rIns="0" bIns="0" rtlCol="0">
                <a:spAutoFit/>
              </a:bodyPr>
              <a:lstStyle/>
              <a:p>
                <a:pPr algn="just">
                  <a:spcAft>
                    <a:spcPts val="1200"/>
                  </a:spcAft>
                </a:pPr>
                <a:r>
                  <a:rPr lang="en-US" sz="1800" b="1" cap="all" spc="20" dirty="0">
                    <a:solidFill>
                      <a:schemeClr val="accent3"/>
                    </a:solidFill>
                    <a:latin typeface="Lato" panose="020F0502020204030203" pitchFamily="34" charset="0"/>
                  </a:rPr>
                  <a:t>Mistake #2 </a:t>
                </a:r>
              </a:p>
            </p:txBody>
          </p:sp>
          <p:sp>
            <p:nvSpPr>
              <p:cNvPr id="17" name="TextBox 16"/>
              <p:cNvSpPr txBox="1"/>
              <p:nvPr/>
            </p:nvSpPr>
            <p:spPr>
              <a:xfrm>
                <a:off x="6398447" y="3659584"/>
                <a:ext cx="1925492" cy="336593"/>
              </a:xfrm>
              <a:prstGeom prst="rect">
                <a:avLst/>
              </a:prstGeom>
              <a:noFill/>
            </p:spPr>
            <p:txBody>
              <a:bodyPr wrap="square" lIns="0" tIns="0" rIns="0" bIns="0" rtlCol="0">
                <a:spAutoFit/>
              </a:bodyPr>
              <a:lstStyle/>
              <a:p>
                <a:pPr>
                  <a:spcAft>
                    <a:spcPts val="1200"/>
                  </a:spcAft>
                </a:pPr>
                <a:r>
                  <a:rPr lang="en-US" sz="1400" dirty="0">
                    <a:solidFill>
                      <a:schemeClr val="accent4"/>
                    </a:solidFill>
                  </a:rPr>
                  <a:t>Not making your money work hard enough</a:t>
                </a:r>
              </a:p>
            </p:txBody>
          </p:sp>
        </p:grpSp>
        <p:grpSp>
          <p:nvGrpSpPr>
            <p:cNvPr id="18" name="Group 17"/>
            <p:cNvGrpSpPr/>
            <p:nvPr/>
          </p:nvGrpSpPr>
          <p:grpSpPr>
            <a:xfrm>
              <a:off x="398835" y="3448921"/>
              <a:ext cx="2346718" cy="691139"/>
              <a:chOff x="816109" y="3456284"/>
              <a:chExt cx="1929443" cy="539893"/>
            </a:xfrm>
          </p:grpSpPr>
          <p:sp>
            <p:nvSpPr>
              <p:cNvPr id="19" name="TextBox 18"/>
              <p:cNvSpPr txBox="1"/>
              <p:nvPr/>
            </p:nvSpPr>
            <p:spPr>
              <a:xfrm>
                <a:off x="816109" y="3456284"/>
                <a:ext cx="1929443" cy="216381"/>
              </a:xfrm>
              <a:prstGeom prst="rect">
                <a:avLst/>
              </a:prstGeom>
              <a:noFill/>
            </p:spPr>
            <p:txBody>
              <a:bodyPr wrap="square" lIns="0" tIns="0" rIns="0" bIns="0" rtlCol="0">
                <a:spAutoFit/>
              </a:bodyPr>
              <a:lstStyle/>
              <a:p>
                <a:pPr algn="r">
                  <a:spcAft>
                    <a:spcPts val="1200"/>
                  </a:spcAft>
                </a:pPr>
                <a:r>
                  <a:rPr lang="en-US" sz="1800" b="1" cap="all" spc="20" dirty="0">
                    <a:solidFill>
                      <a:schemeClr val="accent3"/>
                    </a:solidFill>
                    <a:latin typeface="Lato" panose="020F0502020204030203" pitchFamily="34" charset="0"/>
                  </a:rPr>
                  <a:t>Mistake #3</a:t>
                </a:r>
              </a:p>
            </p:txBody>
          </p:sp>
          <p:sp>
            <p:nvSpPr>
              <p:cNvPr id="20" name="TextBox 19"/>
              <p:cNvSpPr txBox="1"/>
              <p:nvPr/>
            </p:nvSpPr>
            <p:spPr>
              <a:xfrm>
                <a:off x="816109" y="3659584"/>
                <a:ext cx="1929443" cy="336593"/>
              </a:xfrm>
              <a:prstGeom prst="rect">
                <a:avLst/>
              </a:prstGeom>
              <a:noFill/>
            </p:spPr>
            <p:txBody>
              <a:bodyPr wrap="square" lIns="0" tIns="0" rIns="0" bIns="0" rtlCol="0">
                <a:spAutoFit/>
              </a:bodyPr>
              <a:lstStyle/>
              <a:p>
                <a:pPr algn="r">
                  <a:spcAft>
                    <a:spcPts val="1200"/>
                  </a:spcAft>
                </a:pPr>
                <a:r>
                  <a:rPr lang="en-US" sz="1400" dirty="0">
                    <a:solidFill>
                      <a:schemeClr val="accent4"/>
                    </a:solidFill>
                  </a:rPr>
                  <a:t>Not protecting against long -term health care costs</a:t>
                </a:r>
              </a:p>
            </p:txBody>
          </p:sp>
        </p:grpSp>
        <p:grpSp>
          <p:nvGrpSpPr>
            <p:cNvPr id="15" name="Group 14"/>
            <p:cNvGrpSpPr/>
            <p:nvPr/>
          </p:nvGrpSpPr>
          <p:grpSpPr>
            <a:xfrm>
              <a:off x="1167320" y="1500034"/>
              <a:ext cx="2496692" cy="707886"/>
              <a:chOff x="1734568" y="1500034"/>
              <a:chExt cx="1929443" cy="707886"/>
            </a:xfrm>
          </p:grpSpPr>
          <p:sp>
            <p:nvSpPr>
              <p:cNvPr id="22" name="TextBox 21"/>
              <p:cNvSpPr txBox="1"/>
              <p:nvPr/>
            </p:nvSpPr>
            <p:spPr>
              <a:xfrm>
                <a:off x="1734568" y="1500034"/>
                <a:ext cx="1929443" cy="707886"/>
              </a:xfrm>
              <a:prstGeom prst="rect">
                <a:avLst/>
              </a:prstGeom>
              <a:noFill/>
            </p:spPr>
            <p:txBody>
              <a:bodyPr wrap="square" lIns="0" tIns="0" rIns="0" bIns="0" rtlCol="0">
                <a:spAutoFit/>
              </a:bodyPr>
              <a:lstStyle/>
              <a:p>
                <a:pPr algn="r">
                  <a:spcAft>
                    <a:spcPts val="1200"/>
                  </a:spcAft>
                </a:pPr>
                <a:r>
                  <a:rPr lang="en-US" sz="1800" b="1" cap="all" spc="20" dirty="0">
                    <a:solidFill>
                      <a:schemeClr val="accent3"/>
                    </a:solidFill>
                    <a:latin typeface="Lato" panose="020F0502020204030203" pitchFamily="34" charset="0"/>
                  </a:rPr>
                  <a:t>Mistake #1 </a:t>
                </a:r>
              </a:p>
              <a:p>
                <a:pPr algn="r">
                  <a:spcAft>
                    <a:spcPts val="1200"/>
                  </a:spcAft>
                </a:pPr>
                <a:endParaRPr lang="en-US" sz="1800" b="1" cap="all" spc="20" dirty="0">
                  <a:solidFill>
                    <a:schemeClr val="accent3"/>
                  </a:solidFill>
                  <a:latin typeface="Lato" panose="020F0502020204030203" pitchFamily="34" charset="0"/>
                </a:endParaRPr>
              </a:p>
            </p:txBody>
          </p:sp>
          <p:sp>
            <p:nvSpPr>
              <p:cNvPr id="23" name="TextBox 22"/>
              <p:cNvSpPr txBox="1"/>
              <p:nvPr/>
            </p:nvSpPr>
            <p:spPr>
              <a:xfrm>
                <a:off x="1734568" y="1753293"/>
                <a:ext cx="1929443" cy="430887"/>
              </a:xfrm>
              <a:prstGeom prst="rect">
                <a:avLst/>
              </a:prstGeom>
              <a:noFill/>
            </p:spPr>
            <p:txBody>
              <a:bodyPr wrap="square" lIns="0" tIns="0" rIns="0" bIns="0" rtlCol="0">
                <a:spAutoFit/>
              </a:bodyPr>
              <a:lstStyle/>
              <a:p>
                <a:pPr algn="r">
                  <a:spcAft>
                    <a:spcPts val="1200"/>
                  </a:spcAft>
                </a:pPr>
                <a:r>
                  <a:rPr lang="en-US" sz="1400" dirty="0">
                    <a:solidFill>
                      <a:schemeClr val="accent4"/>
                    </a:solidFill>
                  </a:rPr>
                  <a:t>Not creating enough guaranteed income for life</a:t>
                </a:r>
              </a:p>
            </p:txBody>
          </p:sp>
        </p:grpSp>
        <p:sp>
          <p:nvSpPr>
            <p:cNvPr id="26" name="Freeform 44"/>
            <p:cNvSpPr>
              <a:spLocks noEditPoints="1"/>
            </p:cNvSpPr>
            <p:nvPr/>
          </p:nvSpPr>
          <p:spPr bwMode="auto">
            <a:xfrm>
              <a:off x="4361580" y="1778178"/>
              <a:ext cx="488083" cy="359153"/>
            </a:xfrm>
            <a:custGeom>
              <a:avLst/>
              <a:gdLst>
                <a:gd name="T0" fmla="*/ 64 w 353"/>
                <a:gd name="T1" fmla="*/ 104 h 257"/>
                <a:gd name="T2" fmla="*/ 96 w 353"/>
                <a:gd name="T3" fmla="*/ 104 h 257"/>
                <a:gd name="T4" fmla="*/ 281 w 353"/>
                <a:gd name="T5" fmla="*/ 16 h 257"/>
                <a:gd name="T6" fmla="*/ 72 w 353"/>
                <a:gd name="T7" fmla="*/ 0 h 257"/>
                <a:gd name="T8" fmla="*/ 40 w 353"/>
                <a:gd name="T9" fmla="*/ 48 h 257"/>
                <a:gd name="T10" fmla="*/ 313 w 353"/>
                <a:gd name="T11" fmla="*/ 32 h 257"/>
                <a:gd name="T12" fmla="*/ 40 w 353"/>
                <a:gd name="T13" fmla="*/ 48 h 257"/>
                <a:gd name="T14" fmla="*/ 0 w 353"/>
                <a:gd name="T15" fmla="*/ 80 h 257"/>
                <a:gd name="T16" fmla="*/ 337 w 353"/>
                <a:gd name="T17" fmla="*/ 257 h 257"/>
                <a:gd name="T18" fmla="*/ 337 w 353"/>
                <a:gd name="T19" fmla="*/ 64 h 257"/>
                <a:gd name="T20" fmla="*/ 24 w 353"/>
                <a:gd name="T21" fmla="*/ 96 h 257"/>
                <a:gd name="T22" fmla="*/ 24 w 353"/>
                <a:gd name="T23" fmla="*/ 241 h 257"/>
                <a:gd name="T24" fmla="*/ 32 w 353"/>
                <a:gd name="T25" fmla="*/ 233 h 257"/>
                <a:gd name="T26" fmla="*/ 321 w 353"/>
                <a:gd name="T27" fmla="*/ 233 h 257"/>
                <a:gd name="T28" fmla="*/ 329 w 353"/>
                <a:gd name="T29" fmla="*/ 241 h 257"/>
                <a:gd name="T30" fmla="*/ 305 w 353"/>
                <a:gd name="T31" fmla="*/ 233 h 257"/>
                <a:gd name="T32" fmla="*/ 48 w 353"/>
                <a:gd name="T33" fmla="*/ 233 h 257"/>
                <a:gd name="T34" fmla="*/ 16 w 353"/>
                <a:gd name="T35" fmla="*/ 111 h 257"/>
                <a:gd name="T36" fmla="*/ 47 w 353"/>
                <a:gd name="T37" fmla="*/ 80 h 257"/>
                <a:gd name="T38" fmla="*/ 329 w 353"/>
                <a:gd name="T39" fmla="*/ 112 h 257"/>
                <a:gd name="T40" fmla="*/ 329 w 353"/>
                <a:gd name="T41" fmla="*/ 96 h 257"/>
                <a:gd name="T42" fmla="*/ 337 w 353"/>
                <a:gd name="T43" fmla="*/ 88 h 257"/>
                <a:gd name="T44" fmla="*/ 265 w 353"/>
                <a:gd name="T45" fmla="*/ 209 h 257"/>
                <a:gd name="T46" fmla="*/ 281 w 353"/>
                <a:gd name="T47" fmla="*/ 225 h 257"/>
                <a:gd name="T48" fmla="*/ 176 w 353"/>
                <a:gd name="T49" fmla="*/ 96 h 257"/>
                <a:gd name="T50" fmla="*/ 241 w 353"/>
                <a:gd name="T51" fmla="*/ 160 h 257"/>
                <a:gd name="T52" fmla="*/ 197 w 353"/>
                <a:gd name="T53" fmla="*/ 195 h 257"/>
                <a:gd name="T54" fmla="*/ 180 w 353"/>
                <a:gd name="T55" fmla="*/ 209 h 257"/>
                <a:gd name="T56" fmla="*/ 164 w 353"/>
                <a:gd name="T57" fmla="*/ 199 h 257"/>
                <a:gd name="T58" fmla="*/ 148 w 353"/>
                <a:gd name="T59" fmla="*/ 176 h 257"/>
                <a:gd name="T60" fmla="*/ 173 w 353"/>
                <a:gd name="T61" fmla="*/ 191 h 257"/>
                <a:gd name="T62" fmla="*/ 158 w 353"/>
                <a:gd name="T63" fmla="*/ 158 h 257"/>
                <a:gd name="T64" fmla="*/ 152 w 353"/>
                <a:gd name="T65" fmla="*/ 132 h 257"/>
                <a:gd name="T66" fmla="*/ 173 w 353"/>
                <a:gd name="T67" fmla="*/ 120 h 257"/>
                <a:gd name="T68" fmla="*/ 180 w 353"/>
                <a:gd name="T69" fmla="*/ 120 h 257"/>
                <a:gd name="T70" fmla="*/ 201 w 353"/>
                <a:gd name="T71" fmla="*/ 131 h 257"/>
                <a:gd name="T72" fmla="*/ 187 w 353"/>
                <a:gd name="T73" fmla="*/ 132 h 257"/>
                <a:gd name="T74" fmla="*/ 188 w 353"/>
                <a:gd name="T75" fmla="*/ 155 h 257"/>
                <a:gd name="T76" fmla="*/ 204 w 353"/>
                <a:gd name="T77" fmla="*/ 177 h 257"/>
                <a:gd name="T78" fmla="*/ 184 w 353"/>
                <a:gd name="T79" fmla="*/ 167 h 257"/>
                <a:gd name="T80" fmla="*/ 188 w 353"/>
                <a:gd name="T81" fmla="*/ 188 h 257"/>
                <a:gd name="T82" fmla="*/ 188 w 353"/>
                <a:gd name="T83" fmla="*/ 170 h 257"/>
                <a:gd name="T84" fmla="*/ 166 w 353"/>
                <a:gd name="T85" fmla="*/ 148 h 257"/>
                <a:gd name="T86" fmla="*/ 173 w 353"/>
                <a:gd name="T87" fmla="*/ 12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3" h="257">
                  <a:moveTo>
                    <a:pt x="88" y="96"/>
                  </a:moveTo>
                  <a:cubicBezTo>
                    <a:pt x="72" y="96"/>
                    <a:pt x="72" y="96"/>
                    <a:pt x="72" y="96"/>
                  </a:cubicBezTo>
                  <a:cubicBezTo>
                    <a:pt x="68" y="96"/>
                    <a:pt x="64" y="100"/>
                    <a:pt x="64" y="104"/>
                  </a:cubicBezTo>
                  <a:cubicBezTo>
                    <a:pt x="64" y="109"/>
                    <a:pt x="68" y="112"/>
                    <a:pt x="72" y="112"/>
                  </a:cubicBezTo>
                  <a:cubicBezTo>
                    <a:pt x="88" y="112"/>
                    <a:pt x="88" y="112"/>
                    <a:pt x="88" y="112"/>
                  </a:cubicBezTo>
                  <a:cubicBezTo>
                    <a:pt x="93" y="112"/>
                    <a:pt x="96" y="109"/>
                    <a:pt x="96" y="104"/>
                  </a:cubicBezTo>
                  <a:cubicBezTo>
                    <a:pt x="96" y="100"/>
                    <a:pt x="93" y="96"/>
                    <a:pt x="88" y="96"/>
                  </a:cubicBezTo>
                  <a:moveTo>
                    <a:pt x="72" y="16"/>
                  </a:moveTo>
                  <a:cubicBezTo>
                    <a:pt x="281" y="16"/>
                    <a:pt x="281" y="16"/>
                    <a:pt x="281" y="16"/>
                  </a:cubicBezTo>
                  <a:cubicBezTo>
                    <a:pt x="285" y="16"/>
                    <a:pt x="289" y="12"/>
                    <a:pt x="289" y="8"/>
                  </a:cubicBezTo>
                  <a:cubicBezTo>
                    <a:pt x="289" y="4"/>
                    <a:pt x="285" y="0"/>
                    <a:pt x="281" y="0"/>
                  </a:cubicBezTo>
                  <a:cubicBezTo>
                    <a:pt x="72" y="0"/>
                    <a:pt x="72" y="0"/>
                    <a:pt x="72" y="0"/>
                  </a:cubicBezTo>
                  <a:cubicBezTo>
                    <a:pt x="68" y="0"/>
                    <a:pt x="64" y="4"/>
                    <a:pt x="64" y="8"/>
                  </a:cubicBezTo>
                  <a:cubicBezTo>
                    <a:pt x="64" y="12"/>
                    <a:pt x="68" y="16"/>
                    <a:pt x="72" y="16"/>
                  </a:cubicBezTo>
                  <a:moveTo>
                    <a:pt x="40" y="48"/>
                  </a:moveTo>
                  <a:cubicBezTo>
                    <a:pt x="313" y="48"/>
                    <a:pt x="313" y="48"/>
                    <a:pt x="313" y="48"/>
                  </a:cubicBezTo>
                  <a:cubicBezTo>
                    <a:pt x="317" y="48"/>
                    <a:pt x="321" y="45"/>
                    <a:pt x="321" y="40"/>
                  </a:cubicBezTo>
                  <a:cubicBezTo>
                    <a:pt x="321" y="36"/>
                    <a:pt x="317" y="32"/>
                    <a:pt x="313" y="32"/>
                  </a:cubicBezTo>
                  <a:cubicBezTo>
                    <a:pt x="40" y="32"/>
                    <a:pt x="40" y="32"/>
                    <a:pt x="40" y="32"/>
                  </a:cubicBezTo>
                  <a:cubicBezTo>
                    <a:pt x="36" y="32"/>
                    <a:pt x="32" y="36"/>
                    <a:pt x="32" y="40"/>
                  </a:cubicBezTo>
                  <a:cubicBezTo>
                    <a:pt x="32" y="45"/>
                    <a:pt x="36" y="48"/>
                    <a:pt x="40" y="48"/>
                  </a:cubicBezTo>
                  <a:moveTo>
                    <a:pt x="337" y="64"/>
                  </a:moveTo>
                  <a:cubicBezTo>
                    <a:pt x="16" y="64"/>
                    <a:pt x="16" y="64"/>
                    <a:pt x="16" y="64"/>
                  </a:cubicBezTo>
                  <a:cubicBezTo>
                    <a:pt x="7" y="64"/>
                    <a:pt x="0" y="71"/>
                    <a:pt x="0" y="80"/>
                  </a:cubicBezTo>
                  <a:cubicBezTo>
                    <a:pt x="0" y="241"/>
                    <a:pt x="0" y="241"/>
                    <a:pt x="0" y="241"/>
                  </a:cubicBezTo>
                  <a:cubicBezTo>
                    <a:pt x="0" y="250"/>
                    <a:pt x="7" y="257"/>
                    <a:pt x="16" y="257"/>
                  </a:cubicBezTo>
                  <a:cubicBezTo>
                    <a:pt x="337" y="257"/>
                    <a:pt x="337" y="257"/>
                    <a:pt x="337" y="257"/>
                  </a:cubicBezTo>
                  <a:cubicBezTo>
                    <a:pt x="346" y="257"/>
                    <a:pt x="353" y="250"/>
                    <a:pt x="353" y="241"/>
                  </a:cubicBezTo>
                  <a:cubicBezTo>
                    <a:pt x="353" y="80"/>
                    <a:pt x="353" y="80"/>
                    <a:pt x="353" y="80"/>
                  </a:cubicBezTo>
                  <a:cubicBezTo>
                    <a:pt x="353" y="71"/>
                    <a:pt x="346" y="64"/>
                    <a:pt x="337" y="64"/>
                  </a:cubicBezTo>
                  <a:moveTo>
                    <a:pt x="24" y="80"/>
                  </a:moveTo>
                  <a:cubicBezTo>
                    <a:pt x="28" y="80"/>
                    <a:pt x="32" y="84"/>
                    <a:pt x="32" y="88"/>
                  </a:cubicBezTo>
                  <a:cubicBezTo>
                    <a:pt x="32" y="93"/>
                    <a:pt x="28" y="96"/>
                    <a:pt x="24" y="96"/>
                  </a:cubicBezTo>
                  <a:cubicBezTo>
                    <a:pt x="20" y="96"/>
                    <a:pt x="16" y="93"/>
                    <a:pt x="16" y="88"/>
                  </a:cubicBezTo>
                  <a:cubicBezTo>
                    <a:pt x="16" y="84"/>
                    <a:pt x="20" y="80"/>
                    <a:pt x="24" y="80"/>
                  </a:cubicBezTo>
                  <a:moveTo>
                    <a:pt x="24" y="241"/>
                  </a:moveTo>
                  <a:cubicBezTo>
                    <a:pt x="20" y="241"/>
                    <a:pt x="16" y="237"/>
                    <a:pt x="16" y="233"/>
                  </a:cubicBezTo>
                  <a:cubicBezTo>
                    <a:pt x="16" y="228"/>
                    <a:pt x="20" y="225"/>
                    <a:pt x="24" y="225"/>
                  </a:cubicBezTo>
                  <a:cubicBezTo>
                    <a:pt x="28" y="225"/>
                    <a:pt x="32" y="228"/>
                    <a:pt x="32" y="233"/>
                  </a:cubicBezTo>
                  <a:cubicBezTo>
                    <a:pt x="32" y="237"/>
                    <a:pt x="28" y="241"/>
                    <a:pt x="24" y="241"/>
                  </a:cubicBezTo>
                  <a:moveTo>
                    <a:pt x="329" y="241"/>
                  </a:moveTo>
                  <a:cubicBezTo>
                    <a:pt x="325" y="241"/>
                    <a:pt x="321" y="237"/>
                    <a:pt x="321" y="233"/>
                  </a:cubicBezTo>
                  <a:cubicBezTo>
                    <a:pt x="321" y="228"/>
                    <a:pt x="325" y="225"/>
                    <a:pt x="329" y="225"/>
                  </a:cubicBezTo>
                  <a:cubicBezTo>
                    <a:pt x="333" y="225"/>
                    <a:pt x="337" y="228"/>
                    <a:pt x="337" y="233"/>
                  </a:cubicBezTo>
                  <a:cubicBezTo>
                    <a:pt x="337" y="237"/>
                    <a:pt x="333" y="241"/>
                    <a:pt x="329" y="241"/>
                  </a:cubicBezTo>
                  <a:moveTo>
                    <a:pt x="337" y="210"/>
                  </a:moveTo>
                  <a:cubicBezTo>
                    <a:pt x="335" y="209"/>
                    <a:pt x="332" y="209"/>
                    <a:pt x="329" y="209"/>
                  </a:cubicBezTo>
                  <a:cubicBezTo>
                    <a:pt x="316" y="209"/>
                    <a:pt x="305" y="219"/>
                    <a:pt x="305" y="233"/>
                  </a:cubicBezTo>
                  <a:cubicBezTo>
                    <a:pt x="305" y="236"/>
                    <a:pt x="306" y="238"/>
                    <a:pt x="306" y="241"/>
                  </a:cubicBezTo>
                  <a:cubicBezTo>
                    <a:pt x="47" y="241"/>
                    <a:pt x="47" y="241"/>
                    <a:pt x="47" y="241"/>
                  </a:cubicBezTo>
                  <a:cubicBezTo>
                    <a:pt x="47" y="238"/>
                    <a:pt x="48" y="236"/>
                    <a:pt x="48" y="233"/>
                  </a:cubicBezTo>
                  <a:cubicBezTo>
                    <a:pt x="48" y="219"/>
                    <a:pt x="37" y="209"/>
                    <a:pt x="24" y="209"/>
                  </a:cubicBezTo>
                  <a:cubicBezTo>
                    <a:pt x="21" y="209"/>
                    <a:pt x="18" y="209"/>
                    <a:pt x="16" y="210"/>
                  </a:cubicBezTo>
                  <a:cubicBezTo>
                    <a:pt x="16" y="111"/>
                    <a:pt x="16" y="111"/>
                    <a:pt x="16" y="111"/>
                  </a:cubicBezTo>
                  <a:cubicBezTo>
                    <a:pt x="18" y="112"/>
                    <a:pt x="21" y="112"/>
                    <a:pt x="24" y="112"/>
                  </a:cubicBezTo>
                  <a:cubicBezTo>
                    <a:pt x="37" y="112"/>
                    <a:pt x="48" y="102"/>
                    <a:pt x="48" y="88"/>
                  </a:cubicBezTo>
                  <a:cubicBezTo>
                    <a:pt x="48" y="85"/>
                    <a:pt x="47" y="83"/>
                    <a:pt x="47" y="80"/>
                  </a:cubicBezTo>
                  <a:cubicBezTo>
                    <a:pt x="306" y="80"/>
                    <a:pt x="306" y="80"/>
                    <a:pt x="306" y="80"/>
                  </a:cubicBezTo>
                  <a:cubicBezTo>
                    <a:pt x="306" y="83"/>
                    <a:pt x="305" y="85"/>
                    <a:pt x="305" y="88"/>
                  </a:cubicBezTo>
                  <a:cubicBezTo>
                    <a:pt x="305" y="102"/>
                    <a:pt x="316" y="112"/>
                    <a:pt x="329" y="112"/>
                  </a:cubicBezTo>
                  <a:cubicBezTo>
                    <a:pt x="332" y="112"/>
                    <a:pt x="335" y="112"/>
                    <a:pt x="337" y="111"/>
                  </a:cubicBezTo>
                  <a:lnTo>
                    <a:pt x="337" y="210"/>
                  </a:lnTo>
                  <a:close/>
                  <a:moveTo>
                    <a:pt x="329" y="96"/>
                  </a:moveTo>
                  <a:cubicBezTo>
                    <a:pt x="325" y="96"/>
                    <a:pt x="321" y="93"/>
                    <a:pt x="321" y="88"/>
                  </a:cubicBezTo>
                  <a:cubicBezTo>
                    <a:pt x="321" y="84"/>
                    <a:pt x="325" y="80"/>
                    <a:pt x="329" y="80"/>
                  </a:cubicBezTo>
                  <a:cubicBezTo>
                    <a:pt x="333" y="80"/>
                    <a:pt x="337" y="84"/>
                    <a:pt x="337" y="88"/>
                  </a:cubicBezTo>
                  <a:cubicBezTo>
                    <a:pt x="337" y="93"/>
                    <a:pt x="333" y="96"/>
                    <a:pt x="329" y="96"/>
                  </a:cubicBezTo>
                  <a:moveTo>
                    <a:pt x="281" y="209"/>
                  </a:moveTo>
                  <a:cubicBezTo>
                    <a:pt x="265" y="209"/>
                    <a:pt x="265" y="209"/>
                    <a:pt x="265" y="209"/>
                  </a:cubicBezTo>
                  <a:cubicBezTo>
                    <a:pt x="260" y="209"/>
                    <a:pt x="257" y="212"/>
                    <a:pt x="257" y="217"/>
                  </a:cubicBezTo>
                  <a:cubicBezTo>
                    <a:pt x="257" y="221"/>
                    <a:pt x="260" y="225"/>
                    <a:pt x="265" y="225"/>
                  </a:cubicBezTo>
                  <a:cubicBezTo>
                    <a:pt x="281" y="225"/>
                    <a:pt x="281" y="225"/>
                    <a:pt x="281" y="225"/>
                  </a:cubicBezTo>
                  <a:cubicBezTo>
                    <a:pt x="285" y="225"/>
                    <a:pt x="289" y="221"/>
                    <a:pt x="289" y="217"/>
                  </a:cubicBezTo>
                  <a:cubicBezTo>
                    <a:pt x="289" y="212"/>
                    <a:pt x="285" y="209"/>
                    <a:pt x="281" y="209"/>
                  </a:cubicBezTo>
                  <a:moveTo>
                    <a:pt x="176" y="96"/>
                  </a:moveTo>
                  <a:cubicBezTo>
                    <a:pt x="141" y="96"/>
                    <a:pt x="112" y="125"/>
                    <a:pt x="112" y="160"/>
                  </a:cubicBezTo>
                  <a:cubicBezTo>
                    <a:pt x="112" y="196"/>
                    <a:pt x="141" y="225"/>
                    <a:pt x="176" y="225"/>
                  </a:cubicBezTo>
                  <a:cubicBezTo>
                    <a:pt x="212" y="225"/>
                    <a:pt x="241" y="196"/>
                    <a:pt x="241" y="160"/>
                  </a:cubicBezTo>
                  <a:cubicBezTo>
                    <a:pt x="241" y="125"/>
                    <a:pt x="212" y="96"/>
                    <a:pt x="176" y="96"/>
                  </a:cubicBezTo>
                  <a:moveTo>
                    <a:pt x="202" y="187"/>
                  </a:moveTo>
                  <a:cubicBezTo>
                    <a:pt x="201" y="190"/>
                    <a:pt x="199" y="193"/>
                    <a:pt x="197" y="195"/>
                  </a:cubicBezTo>
                  <a:cubicBezTo>
                    <a:pt x="195" y="197"/>
                    <a:pt x="192" y="198"/>
                    <a:pt x="189" y="199"/>
                  </a:cubicBezTo>
                  <a:cubicBezTo>
                    <a:pt x="186" y="200"/>
                    <a:pt x="183" y="201"/>
                    <a:pt x="180" y="201"/>
                  </a:cubicBezTo>
                  <a:cubicBezTo>
                    <a:pt x="180" y="209"/>
                    <a:pt x="180" y="209"/>
                    <a:pt x="180" y="209"/>
                  </a:cubicBezTo>
                  <a:cubicBezTo>
                    <a:pt x="173" y="209"/>
                    <a:pt x="173" y="209"/>
                    <a:pt x="173" y="209"/>
                  </a:cubicBezTo>
                  <a:cubicBezTo>
                    <a:pt x="173" y="201"/>
                    <a:pt x="173" y="201"/>
                    <a:pt x="173" y="201"/>
                  </a:cubicBezTo>
                  <a:cubicBezTo>
                    <a:pt x="169" y="201"/>
                    <a:pt x="167" y="200"/>
                    <a:pt x="164" y="199"/>
                  </a:cubicBezTo>
                  <a:cubicBezTo>
                    <a:pt x="160" y="198"/>
                    <a:pt x="158" y="197"/>
                    <a:pt x="155" y="194"/>
                  </a:cubicBezTo>
                  <a:cubicBezTo>
                    <a:pt x="153" y="192"/>
                    <a:pt x="151" y="190"/>
                    <a:pt x="150" y="186"/>
                  </a:cubicBezTo>
                  <a:cubicBezTo>
                    <a:pt x="149" y="183"/>
                    <a:pt x="148" y="180"/>
                    <a:pt x="148" y="176"/>
                  </a:cubicBezTo>
                  <a:cubicBezTo>
                    <a:pt x="160" y="176"/>
                    <a:pt x="160" y="176"/>
                    <a:pt x="160" y="176"/>
                  </a:cubicBezTo>
                  <a:cubicBezTo>
                    <a:pt x="160" y="180"/>
                    <a:pt x="161" y="184"/>
                    <a:pt x="164" y="187"/>
                  </a:cubicBezTo>
                  <a:cubicBezTo>
                    <a:pt x="166" y="190"/>
                    <a:pt x="168" y="191"/>
                    <a:pt x="173" y="191"/>
                  </a:cubicBezTo>
                  <a:cubicBezTo>
                    <a:pt x="173" y="165"/>
                    <a:pt x="173" y="165"/>
                    <a:pt x="173" y="165"/>
                  </a:cubicBezTo>
                  <a:cubicBezTo>
                    <a:pt x="170" y="164"/>
                    <a:pt x="168" y="163"/>
                    <a:pt x="165" y="162"/>
                  </a:cubicBezTo>
                  <a:cubicBezTo>
                    <a:pt x="163" y="161"/>
                    <a:pt x="160" y="159"/>
                    <a:pt x="158" y="158"/>
                  </a:cubicBezTo>
                  <a:cubicBezTo>
                    <a:pt x="155" y="156"/>
                    <a:pt x="153" y="154"/>
                    <a:pt x="152" y="151"/>
                  </a:cubicBezTo>
                  <a:cubicBezTo>
                    <a:pt x="150" y="148"/>
                    <a:pt x="150" y="145"/>
                    <a:pt x="150" y="141"/>
                  </a:cubicBezTo>
                  <a:cubicBezTo>
                    <a:pt x="150" y="137"/>
                    <a:pt x="150" y="134"/>
                    <a:pt x="152" y="132"/>
                  </a:cubicBezTo>
                  <a:cubicBezTo>
                    <a:pt x="153" y="129"/>
                    <a:pt x="155" y="127"/>
                    <a:pt x="157" y="125"/>
                  </a:cubicBezTo>
                  <a:cubicBezTo>
                    <a:pt x="159" y="123"/>
                    <a:pt x="162" y="122"/>
                    <a:pt x="165" y="121"/>
                  </a:cubicBezTo>
                  <a:cubicBezTo>
                    <a:pt x="168" y="120"/>
                    <a:pt x="170" y="120"/>
                    <a:pt x="173" y="120"/>
                  </a:cubicBezTo>
                  <a:cubicBezTo>
                    <a:pt x="173" y="112"/>
                    <a:pt x="173" y="112"/>
                    <a:pt x="173" y="112"/>
                  </a:cubicBezTo>
                  <a:cubicBezTo>
                    <a:pt x="180" y="112"/>
                    <a:pt x="180" y="112"/>
                    <a:pt x="180" y="112"/>
                  </a:cubicBezTo>
                  <a:cubicBezTo>
                    <a:pt x="180" y="120"/>
                    <a:pt x="180" y="120"/>
                    <a:pt x="180" y="120"/>
                  </a:cubicBezTo>
                  <a:cubicBezTo>
                    <a:pt x="183" y="120"/>
                    <a:pt x="185" y="120"/>
                    <a:pt x="188" y="121"/>
                  </a:cubicBezTo>
                  <a:cubicBezTo>
                    <a:pt x="191" y="122"/>
                    <a:pt x="193" y="123"/>
                    <a:pt x="196" y="125"/>
                  </a:cubicBezTo>
                  <a:cubicBezTo>
                    <a:pt x="198" y="127"/>
                    <a:pt x="199" y="129"/>
                    <a:pt x="201" y="131"/>
                  </a:cubicBezTo>
                  <a:cubicBezTo>
                    <a:pt x="202" y="134"/>
                    <a:pt x="202" y="137"/>
                    <a:pt x="202" y="141"/>
                  </a:cubicBezTo>
                  <a:cubicBezTo>
                    <a:pt x="190" y="141"/>
                    <a:pt x="190" y="141"/>
                    <a:pt x="190" y="141"/>
                  </a:cubicBezTo>
                  <a:cubicBezTo>
                    <a:pt x="190" y="137"/>
                    <a:pt x="189" y="134"/>
                    <a:pt x="187" y="132"/>
                  </a:cubicBezTo>
                  <a:cubicBezTo>
                    <a:pt x="186" y="130"/>
                    <a:pt x="184" y="129"/>
                    <a:pt x="180" y="129"/>
                  </a:cubicBezTo>
                  <a:cubicBezTo>
                    <a:pt x="180" y="152"/>
                    <a:pt x="180" y="152"/>
                    <a:pt x="180" y="152"/>
                  </a:cubicBezTo>
                  <a:cubicBezTo>
                    <a:pt x="183" y="153"/>
                    <a:pt x="185" y="154"/>
                    <a:pt x="188" y="155"/>
                  </a:cubicBezTo>
                  <a:cubicBezTo>
                    <a:pt x="191" y="157"/>
                    <a:pt x="194" y="158"/>
                    <a:pt x="197" y="160"/>
                  </a:cubicBezTo>
                  <a:cubicBezTo>
                    <a:pt x="199" y="162"/>
                    <a:pt x="201" y="164"/>
                    <a:pt x="202" y="167"/>
                  </a:cubicBezTo>
                  <a:cubicBezTo>
                    <a:pt x="204" y="169"/>
                    <a:pt x="204" y="173"/>
                    <a:pt x="204" y="177"/>
                  </a:cubicBezTo>
                  <a:cubicBezTo>
                    <a:pt x="204" y="181"/>
                    <a:pt x="204" y="184"/>
                    <a:pt x="202" y="187"/>
                  </a:cubicBezTo>
                  <a:moveTo>
                    <a:pt x="188" y="170"/>
                  </a:moveTo>
                  <a:cubicBezTo>
                    <a:pt x="187" y="169"/>
                    <a:pt x="185" y="168"/>
                    <a:pt x="184" y="167"/>
                  </a:cubicBezTo>
                  <a:cubicBezTo>
                    <a:pt x="182" y="167"/>
                    <a:pt x="181" y="166"/>
                    <a:pt x="180" y="166"/>
                  </a:cubicBezTo>
                  <a:cubicBezTo>
                    <a:pt x="180" y="191"/>
                    <a:pt x="180" y="191"/>
                    <a:pt x="180" y="191"/>
                  </a:cubicBezTo>
                  <a:cubicBezTo>
                    <a:pt x="184" y="191"/>
                    <a:pt x="186" y="190"/>
                    <a:pt x="188" y="188"/>
                  </a:cubicBezTo>
                  <a:cubicBezTo>
                    <a:pt x="191" y="186"/>
                    <a:pt x="192" y="183"/>
                    <a:pt x="192" y="178"/>
                  </a:cubicBezTo>
                  <a:cubicBezTo>
                    <a:pt x="192" y="176"/>
                    <a:pt x="192" y="175"/>
                    <a:pt x="191" y="173"/>
                  </a:cubicBezTo>
                  <a:cubicBezTo>
                    <a:pt x="190" y="172"/>
                    <a:pt x="189" y="171"/>
                    <a:pt x="188" y="170"/>
                  </a:cubicBezTo>
                  <a:moveTo>
                    <a:pt x="162" y="140"/>
                  </a:moveTo>
                  <a:cubicBezTo>
                    <a:pt x="162" y="142"/>
                    <a:pt x="162" y="143"/>
                    <a:pt x="163" y="145"/>
                  </a:cubicBezTo>
                  <a:cubicBezTo>
                    <a:pt x="164" y="146"/>
                    <a:pt x="165" y="147"/>
                    <a:pt x="166" y="148"/>
                  </a:cubicBezTo>
                  <a:cubicBezTo>
                    <a:pt x="167" y="149"/>
                    <a:pt x="168" y="149"/>
                    <a:pt x="170" y="150"/>
                  </a:cubicBezTo>
                  <a:cubicBezTo>
                    <a:pt x="171" y="150"/>
                    <a:pt x="172" y="151"/>
                    <a:pt x="173" y="151"/>
                  </a:cubicBezTo>
                  <a:cubicBezTo>
                    <a:pt x="173" y="129"/>
                    <a:pt x="173" y="129"/>
                    <a:pt x="173" y="129"/>
                  </a:cubicBezTo>
                  <a:cubicBezTo>
                    <a:pt x="169" y="129"/>
                    <a:pt x="167" y="130"/>
                    <a:pt x="165" y="132"/>
                  </a:cubicBezTo>
                  <a:cubicBezTo>
                    <a:pt x="163" y="133"/>
                    <a:pt x="162" y="136"/>
                    <a:pt x="162" y="14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2"/>
            <p:cNvSpPr>
              <a:spLocks noChangeAspect="1" noChangeArrowheads="1"/>
            </p:cNvSpPr>
            <p:nvPr/>
          </p:nvSpPr>
          <p:spPr bwMode="auto">
            <a:xfrm>
              <a:off x="5429607" y="3535897"/>
              <a:ext cx="410663" cy="410770"/>
            </a:xfrm>
            <a:custGeom>
              <a:avLst/>
              <a:gdLst>
                <a:gd name="T0" fmla="*/ 3437 w 6844"/>
                <a:gd name="T1" fmla="*/ 1719 h 6844"/>
                <a:gd name="T2" fmla="*/ 3437 w 6844"/>
                <a:gd name="T3" fmla="*/ 2875 h 6844"/>
                <a:gd name="T4" fmla="*/ 3437 w 6844"/>
                <a:gd name="T5" fmla="*/ 1719 h 6844"/>
                <a:gd name="T6" fmla="*/ 6843 w 6844"/>
                <a:gd name="T7" fmla="*/ 188 h 6844"/>
                <a:gd name="T8" fmla="*/ 5437 w 6844"/>
                <a:gd name="T9" fmla="*/ 2375 h 6844"/>
                <a:gd name="T10" fmla="*/ 5124 w 6844"/>
                <a:gd name="T11" fmla="*/ 1250 h 6844"/>
                <a:gd name="T12" fmla="*/ 5093 w 6844"/>
                <a:gd name="T13" fmla="*/ 2719 h 6844"/>
                <a:gd name="T14" fmla="*/ 4437 w 6844"/>
                <a:gd name="T15" fmla="*/ 3749 h 6844"/>
                <a:gd name="T16" fmla="*/ 5218 w 6844"/>
                <a:gd name="T17" fmla="*/ 4562 h 6844"/>
                <a:gd name="T18" fmla="*/ 5218 w 6844"/>
                <a:gd name="T19" fmla="*/ 4593 h 6844"/>
                <a:gd name="T20" fmla="*/ 5124 w 6844"/>
                <a:gd name="T21" fmla="*/ 6624 h 6844"/>
                <a:gd name="T22" fmla="*/ 4812 w 6844"/>
                <a:gd name="T23" fmla="*/ 6843 h 6844"/>
                <a:gd name="T24" fmla="*/ 4812 w 6844"/>
                <a:gd name="T25" fmla="*/ 5093 h 6844"/>
                <a:gd name="T26" fmla="*/ 2594 w 6844"/>
                <a:gd name="T27" fmla="*/ 5812 h 6844"/>
                <a:gd name="T28" fmla="*/ 2438 w 6844"/>
                <a:gd name="T29" fmla="*/ 5968 h 6844"/>
                <a:gd name="T30" fmla="*/ 875 w 6844"/>
                <a:gd name="T31" fmla="*/ 6843 h 6844"/>
                <a:gd name="T32" fmla="*/ 719 w 6844"/>
                <a:gd name="T33" fmla="*/ 6312 h 6844"/>
                <a:gd name="T34" fmla="*/ 2844 w 6844"/>
                <a:gd name="T35" fmla="*/ 4562 h 6844"/>
                <a:gd name="T36" fmla="*/ 1782 w 6844"/>
                <a:gd name="T37" fmla="*/ 2750 h 6844"/>
                <a:gd name="T38" fmla="*/ 1719 w 6844"/>
                <a:gd name="T39" fmla="*/ 2594 h 6844"/>
                <a:gd name="T40" fmla="*/ 1250 w 6844"/>
                <a:gd name="T41" fmla="*/ 1313 h 6844"/>
                <a:gd name="T42" fmla="*/ 407 w 6844"/>
                <a:gd name="T43" fmla="*/ 2563 h 6844"/>
                <a:gd name="T44" fmla="*/ 1032 w 6844"/>
                <a:gd name="T45" fmla="*/ 32 h 6844"/>
                <a:gd name="T46" fmla="*/ 1813 w 6844"/>
                <a:gd name="T47" fmla="*/ 938 h 6844"/>
                <a:gd name="T48" fmla="*/ 2157 w 6844"/>
                <a:gd name="T49" fmla="*/ 907 h 6844"/>
                <a:gd name="T50" fmla="*/ 4718 w 6844"/>
                <a:gd name="T51" fmla="*/ 907 h 6844"/>
                <a:gd name="T52" fmla="*/ 5031 w 6844"/>
                <a:gd name="T53" fmla="*/ 938 h 6844"/>
                <a:gd name="T54" fmla="*/ 5812 w 6844"/>
                <a:gd name="T55" fmla="*/ 0 h 6844"/>
                <a:gd name="T56" fmla="*/ 4562 w 6844"/>
                <a:gd name="T57" fmla="*/ 1188 h 6844"/>
                <a:gd name="T58" fmla="*/ 3437 w 6844"/>
                <a:gd name="T59" fmla="*/ 1157 h 6844"/>
                <a:gd name="T60" fmla="*/ 2282 w 6844"/>
                <a:gd name="T61" fmla="*/ 2469 h 6844"/>
                <a:gd name="T62" fmla="*/ 3718 w 6844"/>
                <a:gd name="T63" fmla="*/ 3157 h 6844"/>
                <a:gd name="T64" fmla="*/ 4562 w 6844"/>
                <a:gd name="T65" fmla="*/ 1188 h 6844"/>
                <a:gd name="T66" fmla="*/ 4562 w 6844"/>
                <a:gd name="T67" fmla="*/ 1188 h 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44" h="6844">
                  <a:moveTo>
                    <a:pt x="3437" y="1719"/>
                  </a:moveTo>
                  <a:lnTo>
                    <a:pt x="3437" y="1719"/>
                  </a:lnTo>
                  <a:cubicBezTo>
                    <a:pt x="3749" y="1719"/>
                    <a:pt x="3999" y="2000"/>
                    <a:pt x="3999" y="2313"/>
                  </a:cubicBezTo>
                  <a:cubicBezTo>
                    <a:pt x="3999" y="2625"/>
                    <a:pt x="3749" y="2875"/>
                    <a:pt x="3437" y="2875"/>
                  </a:cubicBezTo>
                  <a:cubicBezTo>
                    <a:pt x="3125" y="2875"/>
                    <a:pt x="2844" y="2625"/>
                    <a:pt x="2844" y="2313"/>
                  </a:cubicBezTo>
                  <a:cubicBezTo>
                    <a:pt x="2844" y="2000"/>
                    <a:pt x="3125" y="1719"/>
                    <a:pt x="3437" y="1719"/>
                  </a:cubicBezTo>
                  <a:close/>
                  <a:moveTo>
                    <a:pt x="6843" y="188"/>
                  </a:moveTo>
                  <a:lnTo>
                    <a:pt x="6843" y="188"/>
                  </a:lnTo>
                  <a:cubicBezTo>
                    <a:pt x="6437" y="2532"/>
                    <a:pt x="6437" y="2532"/>
                    <a:pt x="6437" y="2532"/>
                  </a:cubicBezTo>
                  <a:cubicBezTo>
                    <a:pt x="5437" y="2375"/>
                    <a:pt x="5437" y="2375"/>
                    <a:pt x="5437" y="2375"/>
                  </a:cubicBezTo>
                  <a:cubicBezTo>
                    <a:pt x="5593" y="1282"/>
                    <a:pt x="5593" y="1282"/>
                    <a:pt x="5593" y="1282"/>
                  </a:cubicBezTo>
                  <a:cubicBezTo>
                    <a:pt x="5468" y="1282"/>
                    <a:pt x="5312" y="1250"/>
                    <a:pt x="5124" y="1250"/>
                  </a:cubicBezTo>
                  <a:cubicBezTo>
                    <a:pt x="5124" y="2594"/>
                    <a:pt x="5124" y="2594"/>
                    <a:pt x="5124" y="2594"/>
                  </a:cubicBezTo>
                  <a:cubicBezTo>
                    <a:pt x="5124" y="2625"/>
                    <a:pt x="5124" y="2688"/>
                    <a:pt x="5093" y="2719"/>
                  </a:cubicBezTo>
                  <a:lnTo>
                    <a:pt x="5093" y="2750"/>
                  </a:lnTo>
                  <a:cubicBezTo>
                    <a:pt x="4437" y="3749"/>
                    <a:pt x="4437" y="3749"/>
                    <a:pt x="4437" y="3749"/>
                  </a:cubicBezTo>
                  <a:cubicBezTo>
                    <a:pt x="4249" y="4281"/>
                    <a:pt x="4249" y="4281"/>
                    <a:pt x="4249" y="4281"/>
                  </a:cubicBezTo>
                  <a:cubicBezTo>
                    <a:pt x="5218" y="4562"/>
                    <a:pt x="5218" y="4562"/>
                    <a:pt x="5218" y="4562"/>
                  </a:cubicBezTo>
                  <a:cubicBezTo>
                    <a:pt x="5218" y="4562"/>
                    <a:pt x="5218" y="4562"/>
                    <a:pt x="5187" y="4593"/>
                  </a:cubicBezTo>
                  <a:cubicBezTo>
                    <a:pt x="5218" y="4593"/>
                    <a:pt x="5218" y="4593"/>
                    <a:pt x="5218" y="4593"/>
                  </a:cubicBezTo>
                  <a:cubicBezTo>
                    <a:pt x="5343" y="4624"/>
                    <a:pt x="5437" y="4749"/>
                    <a:pt x="5406" y="4906"/>
                  </a:cubicBezTo>
                  <a:cubicBezTo>
                    <a:pt x="5124" y="6624"/>
                    <a:pt x="5124" y="6624"/>
                    <a:pt x="5124" y="6624"/>
                  </a:cubicBezTo>
                  <a:cubicBezTo>
                    <a:pt x="5093" y="6749"/>
                    <a:pt x="4999" y="6843"/>
                    <a:pt x="4843" y="6843"/>
                  </a:cubicBezTo>
                  <a:lnTo>
                    <a:pt x="4812" y="6843"/>
                  </a:lnTo>
                  <a:cubicBezTo>
                    <a:pt x="4656" y="6812"/>
                    <a:pt x="4531" y="6687"/>
                    <a:pt x="4562" y="6531"/>
                  </a:cubicBezTo>
                  <a:cubicBezTo>
                    <a:pt x="4812" y="5093"/>
                    <a:pt x="4812" y="5093"/>
                    <a:pt x="4812" y="5093"/>
                  </a:cubicBezTo>
                  <a:cubicBezTo>
                    <a:pt x="3531" y="5124"/>
                    <a:pt x="3531" y="5124"/>
                    <a:pt x="3531" y="5124"/>
                  </a:cubicBezTo>
                  <a:cubicBezTo>
                    <a:pt x="2594" y="5812"/>
                    <a:pt x="2594" y="5812"/>
                    <a:pt x="2594" y="5812"/>
                  </a:cubicBezTo>
                  <a:cubicBezTo>
                    <a:pt x="2500" y="5906"/>
                    <a:pt x="2500" y="5906"/>
                    <a:pt x="2500" y="5906"/>
                  </a:cubicBezTo>
                  <a:cubicBezTo>
                    <a:pt x="2469" y="5937"/>
                    <a:pt x="2469" y="5937"/>
                    <a:pt x="2438" y="5968"/>
                  </a:cubicBezTo>
                  <a:cubicBezTo>
                    <a:pt x="1000" y="6812"/>
                    <a:pt x="1000" y="6812"/>
                    <a:pt x="1000" y="6812"/>
                  </a:cubicBezTo>
                  <a:cubicBezTo>
                    <a:pt x="969" y="6843"/>
                    <a:pt x="907" y="6843"/>
                    <a:pt x="875" y="6843"/>
                  </a:cubicBezTo>
                  <a:cubicBezTo>
                    <a:pt x="782" y="6843"/>
                    <a:pt x="688" y="6812"/>
                    <a:pt x="625" y="6718"/>
                  </a:cubicBezTo>
                  <a:cubicBezTo>
                    <a:pt x="532" y="6562"/>
                    <a:pt x="594" y="6406"/>
                    <a:pt x="719" y="6312"/>
                  </a:cubicBezTo>
                  <a:cubicBezTo>
                    <a:pt x="1969" y="5562"/>
                    <a:pt x="1969" y="5562"/>
                    <a:pt x="1969" y="5562"/>
                  </a:cubicBezTo>
                  <a:cubicBezTo>
                    <a:pt x="2844" y="4562"/>
                    <a:pt x="2844" y="4562"/>
                    <a:pt x="2844" y="4562"/>
                  </a:cubicBezTo>
                  <a:cubicBezTo>
                    <a:pt x="2563" y="3718"/>
                    <a:pt x="2563" y="3718"/>
                    <a:pt x="2563" y="3718"/>
                  </a:cubicBezTo>
                  <a:cubicBezTo>
                    <a:pt x="1782" y="2750"/>
                    <a:pt x="1782" y="2750"/>
                    <a:pt x="1782" y="2750"/>
                  </a:cubicBezTo>
                  <a:lnTo>
                    <a:pt x="1782" y="2750"/>
                  </a:lnTo>
                  <a:cubicBezTo>
                    <a:pt x="1750" y="2688"/>
                    <a:pt x="1719" y="2657"/>
                    <a:pt x="1719" y="2594"/>
                  </a:cubicBezTo>
                  <a:cubicBezTo>
                    <a:pt x="1719" y="1250"/>
                    <a:pt x="1719" y="1250"/>
                    <a:pt x="1719" y="1250"/>
                  </a:cubicBezTo>
                  <a:cubicBezTo>
                    <a:pt x="1532" y="1250"/>
                    <a:pt x="1375" y="1282"/>
                    <a:pt x="1250" y="1313"/>
                  </a:cubicBezTo>
                  <a:cubicBezTo>
                    <a:pt x="1407" y="2375"/>
                    <a:pt x="1407" y="2375"/>
                    <a:pt x="1407" y="2375"/>
                  </a:cubicBezTo>
                  <a:cubicBezTo>
                    <a:pt x="407" y="2563"/>
                    <a:pt x="407" y="2563"/>
                    <a:pt x="407" y="2563"/>
                  </a:cubicBezTo>
                  <a:cubicBezTo>
                    <a:pt x="0" y="188"/>
                    <a:pt x="0" y="188"/>
                    <a:pt x="0" y="188"/>
                  </a:cubicBezTo>
                  <a:cubicBezTo>
                    <a:pt x="1032" y="32"/>
                    <a:pt x="1032" y="32"/>
                    <a:pt x="1032" y="32"/>
                  </a:cubicBezTo>
                  <a:cubicBezTo>
                    <a:pt x="1188" y="1032"/>
                    <a:pt x="1188" y="1032"/>
                    <a:pt x="1188" y="1032"/>
                  </a:cubicBezTo>
                  <a:cubicBezTo>
                    <a:pt x="1375" y="1000"/>
                    <a:pt x="1594" y="969"/>
                    <a:pt x="1813" y="938"/>
                  </a:cubicBezTo>
                  <a:cubicBezTo>
                    <a:pt x="1875" y="907"/>
                    <a:pt x="1938" y="875"/>
                    <a:pt x="2000" y="875"/>
                  </a:cubicBezTo>
                  <a:cubicBezTo>
                    <a:pt x="2063" y="875"/>
                    <a:pt x="2094" y="907"/>
                    <a:pt x="2157" y="907"/>
                  </a:cubicBezTo>
                  <a:cubicBezTo>
                    <a:pt x="2532" y="907"/>
                    <a:pt x="2938" y="875"/>
                    <a:pt x="3437" y="875"/>
                  </a:cubicBezTo>
                  <a:cubicBezTo>
                    <a:pt x="3906" y="875"/>
                    <a:pt x="4343" y="907"/>
                    <a:pt x="4718" y="907"/>
                  </a:cubicBezTo>
                  <a:cubicBezTo>
                    <a:pt x="4749" y="907"/>
                    <a:pt x="4781" y="875"/>
                    <a:pt x="4843" y="875"/>
                  </a:cubicBezTo>
                  <a:cubicBezTo>
                    <a:pt x="4906" y="875"/>
                    <a:pt x="4968" y="907"/>
                    <a:pt x="5031" y="938"/>
                  </a:cubicBezTo>
                  <a:cubicBezTo>
                    <a:pt x="5281" y="969"/>
                    <a:pt x="5468" y="1000"/>
                    <a:pt x="5656" y="1000"/>
                  </a:cubicBezTo>
                  <a:cubicBezTo>
                    <a:pt x="5812" y="0"/>
                    <a:pt x="5812" y="0"/>
                    <a:pt x="5812" y="0"/>
                  </a:cubicBezTo>
                  <a:lnTo>
                    <a:pt x="6843" y="188"/>
                  </a:lnTo>
                  <a:close/>
                  <a:moveTo>
                    <a:pt x="4562" y="1188"/>
                  </a:moveTo>
                  <a:lnTo>
                    <a:pt x="4562" y="1188"/>
                  </a:lnTo>
                  <a:cubicBezTo>
                    <a:pt x="4218" y="1188"/>
                    <a:pt x="3843" y="1157"/>
                    <a:pt x="3437" y="1157"/>
                  </a:cubicBezTo>
                  <a:cubicBezTo>
                    <a:pt x="3000" y="1157"/>
                    <a:pt x="2625" y="1188"/>
                    <a:pt x="2282" y="1188"/>
                  </a:cubicBezTo>
                  <a:cubicBezTo>
                    <a:pt x="2282" y="2469"/>
                    <a:pt x="2282" y="2469"/>
                    <a:pt x="2282" y="2469"/>
                  </a:cubicBezTo>
                  <a:cubicBezTo>
                    <a:pt x="3157" y="3157"/>
                    <a:pt x="3157" y="3157"/>
                    <a:pt x="3157" y="3157"/>
                  </a:cubicBezTo>
                  <a:cubicBezTo>
                    <a:pt x="3718" y="3157"/>
                    <a:pt x="3718" y="3157"/>
                    <a:pt x="3718" y="3157"/>
                  </a:cubicBezTo>
                  <a:cubicBezTo>
                    <a:pt x="4562" y="2469"/>
                    <a:pt x="4562" y="2469"/>
                    <a:pt x="4562" y="2469"/>
                  </a:cubicBezTo>
                  <a:lnTo>
                    <a:pt x="4562" y="1188"/>
                  </a:lnTo>
                  <a:close/>
                  <a:moveTo>
                    <a:pt x="4562" y="1188"/>
                  </a:moveTo>
                  <a:lnTo>
                    <a:pt x="4562" y="1188"/>
                  </a:lnTo>
                  <a:close/>
                </a:path>
              </a:pathLst>
            </a:custGeom>
            <a:solidFill>
              <a:schemeClr val="bg1"/>
            </a:solidFill>
            <a:ln>
              <a:noFill/>
            </a:ln>
            <a:effectLst/>
          </p:spPr>
          <p:txBody>
            <a:bodyPr wrap="none" lIns="243797" tIns="121899" rIns="243797" bIns="121899" anchor="ctr"/>
            <a:lstStyle/>
            <a:p>
              <a:endParaRPr lang="en-US" sz="2400" dirty="0"/>
            </a:p>
          </p:txBody>
        </p:sp>
        <p:sp>
          <p:nvSpPr>
            <p:cNvPr id="29" name="Freeform 225"/>
            <p:cNvSpPr>
              <a:spLocks noEditPoints="1"/>
            </p:cNvSpPr>
            <p:nvPr/>
          </p:nvSpPr>
          <p:spPr bwMode="auto">
            <a:xfrm>
              <a:off x="3344664" y="3503364"/>
              <a:ext cx="348482" cy="447484"/>
            </a:xfrm>
            <a:custGeom>
              <a:avLst/>
              <a:gdLst>
                <a:gd name="T0" fmla="*/ 127 w 133"/>
                <a:gd name="T1" fmla="*/ 170 h 170"/>
                <a:gd name="T2" fmla="*/ 0 w 133"/>
                <a:gd name="T3" fmla="*/ 43 h 170"/>
                <a:gd name="T4" fmla="*/ 36 w 133"/>
                <a:gd name="T5" fmla="*/ 9 h 170"/>
                <a:gd name="T6" fmla="*/ 94 w 133"/>
                <a:gd name="T7" fmla="*/ 3 h 170"/>
                <a:gd name="T8" fmla="*/ 131 w 133"/>
                <a:gd name="T9" fmla="*/ 38 h 170"/>
                <a:gd name="T10" fmla="*/ 121 w 133"/>
                <a:gd name="T11" fmla="*/ 49 h 170"/>
                <a:gd name="T12" fmla="*/ 87 w 133"/>
                <a:gd name="T13" fmla="*/ 61 h 170"/>
                <a:gd name="T14" fmla="*/ 36 w 133"/>
                <a:gd name="T15" fmla="*/ 49 h 170"/>
                <a:gd name="T16" fmla="*/ 48 w 133"/>
                <a:gd name="T17" fmla="*/ 136 h 170"/>
                <a:gd name="T18" fmla="*/ 83 w 133"/>
                <a:gd name="T19" fmla="*/ 134 h 170"/>
                <a:gd name="T20" fmla="*/ 36 w 133"/>
                <a:gd name="T21" fmla="*/ 82 h 170"/>
                <a:gd name="T22" fmla="*/ 25 w 133"/>
                <a:gd name="T23" fmla="*/ 84 h 170"/>
                <a:gd name="T24" fmla="*/ 27 w 133"/>
                <a:gd name="T25" fmla="*/ 73 h 170"/>
                <a:gd name="T26" fmla="*/ 36 w 133"/>
                <a:gd name="T27" fmla="*/ 100 h 170"/>
                <a:gd name="T28" fmla="*/ 27 w 133"/>
                <a:gd name="T29" fmla="*/ 109 h 170"/>
                <a:gd name="T30" fmla="*/ 25 w 133"/>
                <a:gd name="T31" fmla="*/ 98 h 170"/>
                <a:gd name="T32" fmla="*/ 36 w 133"/>
                <a:gd name="T33" fmla="*/ 100 h 170"/>
                <a:gd name="T34" fmla="*/ 33 w 133"/>
                <a:gd name="T35" fmla="*/ 133 h 170"/>
                <a:gd name="T36" fmla="*/ 24 w 133"/>
                <a:gd name="T37" fmla="*/ 124 h 170"/>
                <a:gd name="T38" fmla="*/ 35 w 133"/>
                <a:gd name="T39" fmla="*/ 122 h 170"/>
                <a:gd name="T40" fmla="*/ 83 w 133"/>
                <a:gd name="T41" fmla="*/ 13 h 170"/>
                <a:gd name="T42" fmla="*/ 72 w 133"/>
                <a:gd name="T43" fmla="*/ 15 h 170"/>
                <a:gd name="T44" fmla="*/ 59 w 133"/>
                <a:gd name="T45" fmla="*/ 13 h 170"/>
                <a:gd name="T46" fmla="*/ 48 w 133"/>
                <a:gd name="T47" fmla="*/ 15 h 170"/>
                <a:gd name="T48" fmla="*/ 57 w 133"/>
                <a:gd name="T49" fmla="*/ 49 h 170"/>
                <a:gd name="T50" fmla="*/ 72 w 133"/>
                <a:gd name="T51" fmla="*/ 37 h 170"/>
                <a:gd name="T52" fmla="*/ 81 w 133"/>
                <a:gd name="T53" fmla="*/ 49 h 170"/>
                <a:gd name="T54" fmla="*/ 60 w 133"/>
                <a:gd name="T55" fmla="*/ 82 h 170"/>
                <a:gd name="T56" fmla="*/ 49 w 133"/>
                <a:gd name="T57" fmla="*/ 84 h 170"/>
                <a:gd name="T58" fmla="*/ 51 w 133"/>
                <a:gd name="T59" fmla="*/ 73 h 170"/>
                <a:gd name="T60" fmla="*/ 60 w 133"/>
                <a:gd name="T61" fmla="*/ 100 h 170"/>
                <a:gd name="T62" fmla="*/ 51 w 133"/>
                <a:gd name="T63" fmla="*/ 109 h 170"/>
                <a:gd name="T64" fmla="*/ 49 w 133"/>
                <a:gd name="T65" fmla="*/ 98 h 170"/>
                <a:gd name="T66" fmla="*/ 60 w 133"/>
                <a:gd name="T67" fmla="*/ 100 h 170"/>
                <a:gd name="T68" fmla="*/ 81 w 133"/>
                <a:gd name="T69" fmla="*/ 85 h 170"/>
                <a:gd name="T70" fmla="*/ 72 w 133"/>
                <a:gd name="T71" fmla="*/ 76 h 170"/>
                <a:gd name="T72" fmla="*/ 83 w 133"/>
                <a:gd name="T73" fmla="*/ 74 h 170"/>
                <a:gd name="T74" fmla="*/ 83 w 133"/>
                <a:gd name="T75" fmla="*/ 108 h 170"/>
                <a:gd name="T76" fmla="*/ 72 w 133"/>
                <a:gd name="T77" fmla="*/ 106 h 170"/>
                <a:gd name="T78" fmla="*/ 81 w 133"/>
                <a:gd name="T79" fmla="*/ 97 h 170"/>
                <a:gd name="T80" fmla="*/ 109 w 133"/>
                <a:gd name="T81" fmla="*/ 82 h 170"/>
                <a:gd name="T82" fmla="*/ 97 w 133"/>
                <a:gd name="T83" fmla="*/ 84 h 170"/>
                <a:gd name="T84" fmla="*/ 99 w 133"/>
                <a:gd name="T85" fmla="*/ 73 h 170"/>
                <a:gd name="T86" fmla="*/ 109 w 133"/>
                <a:gd name="T87" fmla="*/ 100 h 170"/>
                <a:gd name="T88" fmla="*/ 99 w 133"/>
                <a:gd name="T89" fmla="*/ 109 h 170"/>
                <a:gd name="T90" fmla="*/ 97 w 133"/>
                <a:gd name="T91" fmla="*/ 98 h 170"/>
                <a:gd name="T92" fmla="*/ 109 w 133"/>
                <a:gd name="T93" fmla="*/ 100 h 170"/>
                <a:gd name="T94" fmla="*/ 105 w 133"/>
                <a:gd name="T95" fmla="*/ 133 h 170"/>
                <a:gd name="T96" fmla="*/ 96 w 133"/>
                <a:gd name="T97" fmla="*/ 124 h 170"/>
                <a:gd name="T98" fmla="*/ 108 w 133"/>
                <a:gd name="T99" fmla="*/ 12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3" h="170">
                  <a:moveTo>
                    <a:pt x="133" y="43"/>
                  </a:moveTo>
                  <a:cubicBezTo>
                    <a:pt x="133" y="164"/>
                    <a:pt x="133" y="164"/>
                    <a:pt x="133" y="164"/>
                  </a:cubicBezTo>
                  <a:cubicBezTo>
                    <a:pt x="133" y="165"/>
                    <a:pt x="132" y="167"/>
                    <a:pt x="131" y="168"/>
                  </a:cubicBezTo>
                  <a:cubicBezTo>
                    <a:pt x="130" y="169"/>
                    <a:pt x="128" y="170"/>
                    <a:pt x="127" y="170"/>
                  </a:cubicBezTo>
                  <a:cubicBezTo>
                    <a:pt x="6" y="170"/>
                    <a:pt x="6" y="170"/>
                    <a:pt x="6" y="170"/>
                  </a:cubicBezTo>
                  <a:cubicBezTo>
                    <a:pt x="4" y="170"/>
                    <a:pt x="3" y="169"/>
                    <a:pt x="1" y="168"/>
                  </a:cubicBezTo>
                  <a:cubicBezTo>
                    <a:pt x="0" y="167"/>
                    <a:pt x="0" y="165"/>
                    <a:pt x="0" y="164"/>
                  </a:cubicBezTo>
                  <a:cubicBezTo>
                    <a:pt x="0" y="43"/>
                    <a:pt x="0" y="43"/>
                    <a:pt x="0" y="43"/>
                  </a:cubicBezTo>
                  <a:cubicBezTo>
                    <a:pt x="0" y="41"/>
                    <a:pt x="0" y="40"/>
                    <a:pt x="1" y="38"/>
                  </a:cubicBezTo>
                  <a:cubicBezTo>
                    <a:pt x="3" y="37"/>
                    <a:pt x="4" y="37"/>
                    <a:pt x="6" y="37"/>
                  </a:cubicBezTo>
                  <a:cubicBezTo>
                    <a:pt x="36" y="37"/>
                    <a:pt x="36" y="37"/>
                    <a:pt x="36" y="37"/>
                  </a:cubicBezTo>
                  <a:cubicBezTo>
                    <a:pt x="36" y="9"/>
                    <a:pt x="36" y="9"/>
                    <a:pt x="36" y="9"/>
                  </a:cubicBezTo>
                  <a:cubicBezTo>
                    <a:pt x="36" y="7"/>
                    <a:pt x="37" y="5"/>
                    <a:pt x="39" y="3"/>
                  </a:cubicBezTo>
                  <a:cubicBezTo>
                    <a:pt x="40" y="1"/>
                    <a:pt x="42" y="0"/>
                    <a:pt x="45" y="0"/>
                  </a:cubicBezTo>
                  <a:cubicBezTo>
                    <a:pt x="87" y="0"/>
                    <a:pt x="87" y="0"/>
                    <a:pt x="87" y="0"/>
                  </a:cubicBezTo>
                  <a:cubicBezTo>
                    <a:pt x="90" y="0"/>
                    <a:pt x="92" y="1"/>
                    <a:pt x="94" y="3"/>
                  </a:cubicBezTo>
                  <a:cubicBezTo>
                    <a:pt x="96" y="5"/>
                    <a:pt x="96" y="7"/>
                    <a:pt x="96" y="9"/>
                  </a:cubicBezTo>
                  <a:cubicBezTo>
                    <a:pt x="96" y="37"/>
                    <a:pt x="96" y="37"/>
                    <a:pt x="96" y="37"/>
                  </a:cubicBezTo>
                  <a:cubicBezTo>
                    <a:pt x="127" y="37"/>
                    <a:pt x="127" y="37"/>
                    <a:pt x="127" y="37"/>
                  </a:cubicBezTo>
                  <a:cubicBezTo>
                    <a:pt x="128" y="37"/>
                    <a:pt x="130" y="37"/>
                    <a:pt x="131" y="38"/>
                  </a:cubicBezTo>
                  <a:cubicBezTo>
                    <a:pt x="132" y="40"/>
                    <a:pt x="133" y="41"/>
                    <a:pt x="133" y="43"/>
                  </a:cubicBezTo>
                  <a:close/>
                  <a:moveTo>
                    <a:pt x="84" y="158"/>
                  </a:moveTo>
                  <a:cubicBezTo>
                    <a:pt x="121" y="158"/>
                    <a:pt x="121" y="158"/>
                    <a:pt x="121" y="158"/>
                  </a:cubicBezTo>
                  <a:cubicBezTo>
                    <a:pt x="121" y="49"/>
                    <a:pt x="121" y="49"/>
                    <a:pt x="121" y="49"/>
                  </a:cubicBezTo>
                  <a:cubicBezTo>
                    <a:pt x="96" y="49"/>
                    <a:pt x="96" y="49"/>
                    <a:pt x="96" y="49"/>
                  </a:cubicBezTo>
                  <a:cubicBezTo>
                    <a:pt x="96" y="52"/>
                    <a:pt x="96" y="52"/>
                    <a:pt x="96" y="52"/>
                  </a:cubicBezTo>
                  <a:cubicBezTo>
                    <a:pt x="96" y="54"/>
                    <a:pt x="96" y="56"/>
                    <a:pt x="94" y="58"/>
                  </a:cubicBezTo>
                  <a:cubicBezTo>
                    <a:pt x="92" y="60"/>
                    <a:pt x="90" y="61"/>
                    <a:pt x="87" y="61"/>
                  </a:cubicBezTo>
                  <a:cubicBezTo>
                    <a:pt x="45" y="61"/>
                    <a:pt x="45" y="61"/>
                    <a:pt x="45" y="61"/>
                  </a:cubicBezTo>
                  <a:cubicBezTo>
                    <a:pt x="42" y="61"/>
                    <a:pt x="40" y="60"/>
                    <a:pt x="39" y="58"/>
                  </a:cubicBezTo>
                  <a:cubicBezTo>
                    <a:pt x="37" y="56"/>
                    <a:pt x="36" y="54"/>
                    <a:pt x="36" y="52"/>
                  </a:cubicBezTo>
                  <a:cubicBezTo>
                    <a:pt x="36" y="49"/>
                    <a:pt x="36" y="49"/>
                    <a:pt x="36" y="49"/>
                  </a:cubicBezTo>
                  <a:cubicBezTo>
                    <a:pt x="12" y="49"/>
                    <a:pt x="12" y="49"/>
                    <a:pt x="12" y="49"/>
                  </a:cubicBezTo>
                  <a:cubicBezTo>
                    <a:pt x="12" y="158"/>
                    <a:pt x="12" y="158"/>
                    <a:pt x="12" y="158"/>
                  </a:cubicBezTo>
                  <a:cubicBezTo>
                    <a:pt x="48" y="158"/>
                    <a:pt x="48" y="158"/>
                    <a:pt x="48" y="158"/>
                  </a:cubicBezTo>
                  <a:cubicBezTo>
                    <a:pt x="48" y="136"/>
                    <a:pt x="48" y="136"/>
                    <a:pt x="48" y="136"/>
                  </a:cubicBezTo>
                  <a:cubicBezTo>
                    <a:pt x="48" y="136"/>
                    <a:pt x="48" y="135"/>
                    <a:pt x="49" y="134"/>
                  </a:cubicBezTo>
                  <a:cubicBezTo>
                    <a:pt x="49" y="134"/>
                    <a:pt x="50" y="133"/>
                    <a:pt x="51" y="133"/>
                  </a:cubicBezTo>
                  <a:cubicBezTo>
                    <a:pt x="81" y="133"/>
                    <a:pt x="81" y="133"/>
                    <a:pt x="81" y="133"/>
                  </a:cubicBezTo>
                  <a:cubicBezTo>
                    <a:pt x="82" y="133"/>
                    <a:pt x="83" y="134"/>
                    <a:pt x="83" y="134"/>
                  </a:cubicBezTo>
                  <a:cubicBezTo>
                    <a:pt x="84" y="135"/>
                    <a:pt x="84" y="136"/>
                    <a:pt x="84" y="136"/>
                  </a:cubicBezTo>
                  <a:lnTo>
                    <a:pt x="84" y="158"/>
                  </a:lnTo>
                  <a:close/>
                  <a:moveTo>
                    <a:pt x="36" y="76"/>
                  </a:moveTo>
                  <a:cubicBezTo>
                    <a:pt x="36" y="82"/>
                    <a:pt x="36" y="82"/>
                    <a:pt x="36" y="82"/>
                  </a:cubicBezTo>
                  <a:cubicBezTo>
                    <a:pt x="36" y="83"/>
                    <a:pt x="36" y="83"/>
                    <a:pt x="35" y="84"/>
                  </a:cubicBezTo>
                  <a:cubicBezTo>
                    <a:pt x="34" y="85"/>
                    <a:pt x="34" y="85"/>
                    <a:pt x="33" y="85"/>
                  </a:cubicBezTo>
                  <a:cubicBezTo>
                    <a:pt x="27" y="85"/>
                    <a:pt x="27" y="85"/>
                    <a:pt x="27" y="85"/>
                  </a:cubicBezTo>
                  <a:cubicBezTo>
                    <a:pt x="26" y="85"/>
                    <a:pt x="25" y="85"/>
                    <a:pt x="25" y="84"/>
                  </a:cubicBezTo>
                  <a:cubicBezTo>
                    <a:pt x="24" y="83"/>
                    <a:pt x="24" y="83"/>
                    <a:pt x="24" y="82"/>
                  </a:cubicBezTo>
                  <a:cubicBezTo>
                    <a:pt x="24" y="76"/>
                    <a:pt x="24" y="76"/>
                    <a:pt x="24" y="76"/>
                  </a:cubicBezTo>
                  <a:cubicBezTo>
                    <a:pt x="24" y="75"/>
                    <a:pt x="24" y="74"/>
                    <a:pt x="25" y="74"/>
                  </a:cubicBezTo>
                  <a:cubicBezTo>
                    <a:pt x="25" y="73"/>
                    <a:pt x="26" y="73"/>
                    <a:pt x="27" y="73"/>
                  </a:cubicBezTo>
                  <a:cubicBezTo>
                    <a:pt x="33" y="73"/>
                    <a:pt x="33" y="73"/>
                    <a:pt x="33" y="73"/>
                  </a:cubicBezTo>
                  <a:cubicBezTo>
                    <a:pt x="34" y="73"/>
                    <a:pt x="34" y="73"/>
                    <a:pt x="35" y="74"/>
                  </a:cubicBezTo>
                  <a:cubicBezTo>
                    <a:pt x="36" y="74"/>
                    <a:pt x="36" y="75"/>
                    <a:pt x="36" y="76"/>
                  </a:cubicBezTo>
                  <a:close/>
                  <a:moveTo>
                    <a:pt x="36" y="100"/>
                  </a:moveTo>
                  <a:cubicBezTo>
                    <a:pt x="36" y="106"/>
                    <a:pt x="36" y="106"/>
                    <a:pt x="36" y="106"/>
                  </a:cubicBezTo>
                  <a:cubicBezTo>
                    <a:pt x="36" y="107"/>
                    <a:pt x="36" y="108"/>
                    <a:pt x="35" y="108"/>
                  </a:cubicBezTo>
                  <a:cubicBezTo>
                    <a:pt x="34" y="109"/>
                    <a:pt x="34" y="109"/>
                    <a:pt x="33" y="109"/>
                  </a:cubicBezTo>
                  <a:cubicBezTo>
                    <a:pt x="27" y="109"/>
                    <a:pt x="27" y="109"/>
                    <a:pt x="27" y="109"/>
                  </a:cubicBezTo>
                  <a:cubicBezTo>
                    <a:pt x="26" y="109"/>
                    <a:pt x="25" y="109"/>
                    <a:pt x="25" y="108"/>
                  </a:cubicBezTo>
                  <a:cubicBezTo>
                    <a:pt x="24" y="108"/>
                    <a:pt x="24" y="107"/>
                    <a:pt x="24" y="106"/>
                  </a:cubicBezTo>
                  <a:cubicBezTo>
                    <a:pt x="24" y="100"/>
                    <a:pt x="24" y="100"/>
                    <a:pt x="24" y="100"/>
                  </a:cubicBezTo>
                  <a:cubicBezTo>
                    <a:pt x="24" y="99"/>
                    <a:pt x="24" y="99"/>
                    <a:pt x="25" y="98"/>
                  </a:cubicBezTo>
                  <a:cubicBezTo>
                    <a:pt x="25" y="97"/>
                    <a:pt x="26" y="97"/>
                    <a:pt x="27" y="97"/>
                  </a:cubicBezTo>
                  <a:cubicBezTo>
                    <a:pt x="33" y="97"/>
                    <a:pt x="33" y="97"/>
                    <a:pt x="33" y="97"/>
                  </a:cubicBezTo>
                  <a:cubicBezTo>
                    <a:pt x="34" y="97"/>
                    <a:pt x="34" y="97"/>
                    <a:pt x="35" y="98"/>
                  </a:cubicBezTo>
                  <a:cubicBezTo>
                    <a:pt x="36" y="99"/>
                    <a:pt x="36" y="99"/>
                    <a:pt x="36" y="100"/>
                  </a:cubicBezTo>
                  <a:close/>
                  <a:moveTo>
                    <a:pt x="36" y="124"/>
                  </a:moveTo>
                  <a:cubicBezTo>
                    <a:pt x="36" y="130"/>
                    <a:pt x="36" y="130"/>
                    <a:pt x="36" y="130"/>
                  </a:cubicBezTo>
                  <a:cubicBezTo>
                    <a:pt x="36" y="131"/>
                    <a:pt x="36" y="132"/>
                    <a:pt x="35" y="132"/>
                  </a:cubicBezTo>
                  <a:cubicBezTo>
                    <a:pt x="34" y="133"/>
                    <a:pt x="34" y="133"/>
                    <a:pt x="33" y="133"/>
                  </a:cubicBezTo>
                  <a:cubicBezTo>
                    <a:pt x="27" y="133"/>
                    <a:pt x="27" y="133"/>
                    <a:pt x="27" y="133"/>
                  </a:cubicBezTo>
                  <a:cubicBezTo>
                    <a:pt x="26" y="133"/>
                    <a:pt x="25" y="133"/>
                    <a:pt x="25" y="132"/>
                  </a:cubicBezTo>
                  <a:cubicBezTo>
                    <a:pt x="24" y="132"/>
                    <a:pt x="24" y="131"/>
                    <a:pt x="24" y="130"/>
                  </a:cubicBezTo>
                  <a:cubicBezTo>
                    <a:pt x="24" y="124"/>
                    <a:pt x="24" y="124"/>
                    <a:pt x="24" y="124"/>
                  </a:cubicBezTo>
                  <a:cubicBezTo>
                    <a:pt x="24" y="123"/>
                    <a:pt x="24" y="123"/>
                    <a:pt x="25" y="122"/>
                  </a:cubicBezTo>
                  <a:cubicBezTo>
                    <a:pt x="25" y="122"/>
                    <a:pt x="26" y="121"/>
                    <a:pt x="27" y="121"/>
                  </a:cubicBezTo>
                  <a:cubicBezTo>
                    <a:pt x="33" y="121"/>
                    <a:pt x="33" y="121"/>
                    <a:pt x="33" y="121"/>
                  </a:cubicBezTo>
                  <a:cubicBezTo>
                    <a:pt x="34" y="121"/>
                    <a:pt x="34" y="122"/>
                    <a:pt x="35" y="122"/>
                  </a:cubicBezTo>
                  <a:cubicBezTo>
                    <a:pt x="36" y="123"/>
                    <a:pt x="36" y="123"/>
                    <a:pt x="36" y="124"/>
                  </a:cubicBezTo>
                  <a:close/>
                  <a:moveTo>
                    <a:pt x="84" y="46"/>
                  </a:moveTo>
                  <a:cubicBezTo>
                    <a:pt x="84" y="15"/>
                    <a:pt x="84" y="15"/>
                    <a:pt x="84" y="15"/>
                  </a:cubicBezTo>
                  <a:cubicBezTo>
                    <a:pt x="84" y="15"/>
                    <a:pt x="84" y="14"/>
                    <a:pt x="83" y="13"/>
                  </a:cubicBezTo>
                  <a:cubicBezTo>
                    <a:pt x="83" y="13"/>
                    <a:pt x="82" y="12"/>
                    <a:pt x="81" y="12"/>
                  </a:cubicBezTo>
                  <a:cubicBezTo>
                    <a:pt x="75" y="12"/>
                    <a:pt x="75" y="12"/>
                    <a:pt x="75" y="12"/>
                  </a:cubicBezTo>
                  <a:cubicBezTo>
                    <a:pt x="74" y="12"/>
                    <a:pt x="74" y="13"/>
                    <a:pt x="73" y="13"/>
                  </a:cubicBezTo>
                  <a:cubicBezTo>
                    <a:pt x="72" y="14"/>
                    <a:pt x="72" y="15"/>
                    <a:pt x="72" y="15"/>
                  </a:cubicBezTo>
                  <a:cubicBezTo>
                    <a:pt x="72" y="24"/>
                    <a:pt x="72" y="24"/>
                    <a:pt x="72" y="24"/>
                  </a:cubicBezTo>
                  <a:cubicBezTo>
                    <a:pt x="60" y="24"/>
                    <a:pt x="60" y="24"/>
                    <a:pt x="60" y="24"/>
                  </a:cubicBezTo>
                  <a:cubicBezTo>
                    <a:pt x="60" y="15"/>
                    <a:pt x="60" y="15"/>
                    <a:pt x="60" y="15"/>
                  </a:cubicBezTo>
                  <a:cubicBezTo>
                    <a:pt x="60" y="15"/>
                    <a:pt x="60" y="14"/>
                    <a:pt x="59" y="13"/>
                  </a:cubicBezTo>
                  <a:cubicBezTo>
                    <a:pt x="59" y="13"/>
                    <a:pt x="58" y="12"/>
                    <a:pt x="57" y="12"/>
                  </a:cubicBezTo>
                  <a:cubicBezTo>
                    <a:pt x="51" y="12"/>
                    <a:pt x="51" y="12"/>
                    <a:pt x="51" y="12"/>
                  </a:cubicBezTo>
                  <a:cubicBezTo>
                    <a:pt x="50" y="12"/>
                    <a:pt x="49" y="13"/>
                    <a:pt x="49" y="13"/>
                  </a:cubicBezTo>
                  <a:cubicBezTo>
                    <a:pt x="48" y="14"/>
                    <a:pt x="48" y="15"/>
                    <a:pt x="48" y="15"/>
                  </a:cubicBezTo>
                  <a:cubicBezTo>
                    <a:pt x="48" y="46"/>
                    <a:pt x="48" y="46"/>
                    <a:pt x="48" y="46"/>
                  </a:cubicBezTo>
                  <a:cubicBezTo>
                    <a:pt x="48" y="46"/>
                    <a:pt x="48" y="47"/>
                    <a:pt x="49" y="48"/>
                  </a:cubicBezTo>
                  <a:cubicBezTo>
                    <a:pt x="49" y="48"/>
                    <a:pt x="50" y="49"/>
                    <a:pt x="51" y="49"/>
                  </a:cubicBezTo>
                  <a:cubicBezTo>
                    <a:pt x="57" y="49"/>
                    <a:pt x="57" y="49"/>
                    <a:pt x="57" y="49"/>
                  </a:cubicBezTo>
                  <a:cubicBezTo>
                    <a:pt x="58" y="49"/>
                    <a:pt x="59" y="48"/>
                    <a:pt x="59" y="48"/>
                  </a:cubicBezTo>
                  <a:cubicBezTo>
                    <a:pt x="60" y="47"/>
                    <a:pt x="60" y="46"/>
                    <a:pt x="60" y="46"/>
                  </a:cubicBezTo>
                  <a:cubicBezTo>
                    <a:pt x="60" y="37"/>
                    <a:pt x="60" y="37"/>
                    <a:pt x="60" y="37"/>
                  </a:cubicBezTo>
                  <a:cubicBezTo>
                    <a:pt x="72" y="37"/>
                    <a:pt x="72" y="37"/>
                    <a:pt x="72" y="37"/>
                  </a:cubicBezTo>
                  <a:cubicBezTo>
                    <a:pt x="72" y="46"/>
                    <a:pt x="72" y="46"/>
                    <a:pt x="72" y="46"/>
                  </a:cubicBezTo>
                  <a:cubicBezTo>
                    <a:pt x="72" y="46"/>
                    <a:pt x="72" y="47"/>
                    <a:pt x="73" y="48"/>
                  </a:cubicBezTo>
                  <a:cubicBezTo>
                    <a:pt x="74" y="48"/>
                    <a:pt x="74" y="49"/>
                    <a:pt x="75" y="49"/>
                  </a:cubicBezTo>
                  <a:cubicBezTo>
                    <a:pt x="81" y="49"/>
                    <a:pt x="81" y="49"/>
                    <a:pt x="81" y="49"/>
                  </a:cubicBezTo>
                  <a:cubicBezTo>
                    <a:pt x="82" y="49"/>
                    <a:pt x="83" y="48"/>
                    <a:pt x="83" y="48"/>
                  </a:cubicBezTo>
                  <a:cubicBezTo>
                    <a:pt x="84" y="47"/>
                    <a:pt x="84" y="46"/>
                    <a:pt x="84" y="46"/>
                  </a:cubicBezTo>
                  <a:close/>
                  <a:moveTo>
                    <a:pt x="60" y="76"/>
                  </a:moveTo>
                  <a:cubicBezTo>
                    <a:pt x="60" y="82"/>
                    <a:pt x="60" y="82"/>
                    <a:pt x="60" y="82"/>
                  </a:cubicBezTo>
                  <a:cubicBezTo>
                    <a:pt x="60" y="83"/>
                    <a:pt x="60" y="83"/>
                    <a:pt x="59" y="84"/>
                  </a:cubicBezTo>
                  <a:cubicBezTo>
                    <a:pt x="59" y="85"/>
                    <a:pt x="58" y="85"/>
                    <a:pt x="57" y="85"/>
                  </a:cubicBezTo>
                  <a:cubicBezTo>
                    <a:pt x="51" y="85"/>
                    <a:pt x="51" y="85"/>
                    <a:pt x="51" y="85"/>
                  </a:cubicBezTo>
                  <a:cubicBezTo>
                    <a:pt x="50" y="85"/>
                    <a:pt x="49" y="85"/>
                    <a:pt x="49" y="84"/>
                  </a:cubicBezTo>
                  <a:cubicBezTo>
                    <a:pt x="48" y="83"/>
                    <a:pt x="48" y="83"/>
                    <a:pt x="48" y="82"/>
                  </a:cubicBezTo>
                  <a:cubicBezTo>
                    <a:pt x="48" y="76"/>
                    <a:pt x="48" y="76"/>
                    <a:pt x="48" y="76"/>
                  </a:cubicBezTo>
                  <a:cubicBezTo>
                    <a:pt x="48" y="75"/>
                    <a:pt x="48" y="74"/>
                    <a:pt x="49" y="74"/>
                  </a:cubicBezTo>
                  <a:cubicBezTo>
                    <a:pt x="49" y="73"/>
                    <a:pt x="50" y="73"/>
                    <a:pt x="51" y="73"/>
                  </a:cubicBezTo>
                  <a:cubicBezTo>
                    <a:pt x="57" y="73"/>
                    <a:pt x="57" y="73"/>
                    <a:pt x="57" y="73"/>
                  </a:cubicBezTo>
                  <a:cubicBezTo>
                    <a:pt x="58" y="73"/>
                    <a:pt x="59" y="73"/>
                    <a:pt x="59" y="74"/>
                  </a:cubicBezTo>
                  <a:cubicBezTo>
                    <a:pt x="60" y="74"/>
                    <a:pt x="60" y="75"/>
                    <a:pt x="60" y="76"/>
                  </a:cubicBezTo>
                  <a:close/>
                  <a:moveTo>
                    <a:pt x="60" y="100"/>
                  </a:moveTo>
                  <a:cubicBezTo>
                    <a:pt x="60" y="106"/>
                    <a:pt x="60" y="106"/>
                    <a:pt x="60" y="106"/>
                  </a:cubicBezTo>
                  <a:cubicBezTo>
                    <a:pt x="60" y="107"/>
                    <a:pt x="60" y="108"/>
                    <a:pt x="59" y="108"/>
                  </a:cubicBezTo>
                  <a:cubicBezTo>
                    <a:pt x="59" y="109"/>
                    <a:pt x="58" y="109"/>
                    <a:pt x="57" y="109"/>
                  </a:cubicBezTo>
                  <a:cubicBezTo>
                    <a:pt x="51" y="109"/>
                    <a:pt x="51" y="109"/>
                    <a:pt x="51" y="109"/>
                  </a:cubicBezTo>
                  <a:cubicBezTo>
                    <a:pt x="50" y="109"/>
                    <a:pt x="49" y="109"/>
                    <a:pt x="49" y="108"/>
                  </a:cubicBezTo>
                  <a:cubicBezTo>
                    <a:pt x="48" y="108"/>
                    <a:pt x="48" y="107"/>
                    <a:pt x="48" y="106"/>
                  </a:cubicBezTo>
                  <a:cubicBezTo>
                    <a:pt x="48" y="100"/>
                    <a:pt x="48" y="100"/>
                    <a:pt x="48" y="100"/>
                  </a:cubicBezTo>
                  <a:cubicBezTo>
                    <a:pt x="48" y="99"/>
                    <a:pt x="48" y="99"/>
                    <a:pt x="49" y="98"/>
                  </a:cubicBezTo>
                  <a:cubicBezTo>
                    <a:pt x="49" y="97"/>
                    <a:pt x="50" y="97"/>
                    <a:pt x="51" y="97"/>
                  </a:cubicBezTo>
                  <a:cubicBezTo>
                    <a:pt x="57" y="97"/>
                    <a:pt x="57" y="97"/>
                    <a:pt x="57" y="97"/>
                  </a:cubicBezTo>
                  <a:cubicBezTo>
                    <a:pt x="58" y="97"/>
                    <a:pt x="59" y="97"/>
                    <a:pt x="59" y="98"/>
                  </a:cubicBezTo>
                  <a:cubicBezTo>
                    <a:pt x="60" y="99"/>
                    <a:pt x="60" y="99"/>
                    <a:pt x="60" y="100"/>
                  </a:cubicBezTo>
                  <a:close/>
                  <a:moveTo>
                    <a:pt x="84" y="76"/>
                  </a:moveTo>
                  <a:cubicBezTo>
                    <a:pt x="84" y="82"/>
                    <a:pt x="84" y="82"/>
                    <a:pt x="84" y="82"/>
                  </a:cubicBezTo>
                  <a:cubicBezTo>
                    <a:pt x="84" y="83"/>
                    <a:pt x="84" y="83"/>
                    <a:pt x="83" y="84"/>
                  </a:cubicBezTo>
                  <a:cubicBezTo>
                    <a:pt x="83" y="85"/>
                    <a:pt x="82" y="85"/>
                    <a:pt x="81" y="85"/>
                  </a:cubicBezTo>
                  <a:cubicBezTo>
                    <a:pt x="75" y="85"/>
                    <a:pt x="75" y="85"/>
                    <a:pt x="75" y="85"/>
                  </a:cubicBezTo>
                  <a:cubicBezTo>
                    <a:pt x="74" y="85"/>
                    <a:pt x="74" y="85"/>
                    <a:pt x="73" y="84"/>
                  </a:cubicBezTo>
                  <a:cubicBezTo>
                    <a:pt x="72" y="83"/>
                    <a:pt x="72" y="83"/>
                    <a:pt x="72" y="82"/>
                  </a:cubicBezTo>
                  <a:cubicBezTo>
                    <a:pt x="72" y="76"/>
                    <a:pt x="72" y="76"/>
                    <a:pt x="72" y="76"/>
                  </a:cubicBezTo>
                  <a:cubicBezTo>
                    <a:pt x="72" y="75"/>
                    <a:pt x="72" y="74"/>
                    <a:pt x="73" y="74"/>
                  </a:cubicBezTo>
                  <a:cubicBezTo>
                    <a:pt x="74" y="73"/>
                    <a:pt x="74" y="73"/>
                    <a:pt x="75" y="73"/>
                  </a:cubicBezTo>
                  <a:cubicBezTo>
                    <a:pt x="81" y="73"/>
                    <a:pt x="81" y="73"/>
                    <a:pt x="81" y="73"/>
                  </a:cubicBezTo>
                  <a:cubicBezTo>
                    <a:pt x="82" y="73"/>
                    <a:pt x="83" y="73"/>
                    <a:pt x="83" y="74"/>
                  </a:cubicBezTo>
                  <a:cubicBezTo>
                    <a:pt x="84" y="74"/>
                    <a:pt x="84" y="75"/>
                    <a:pt x="84" y="76"/>
                  </a:cubicBezTo>
                  <a:close/>
                  <a:moveTo>
                    <a:pt x="84" y="100"/>
                  </a:moveTo>
                  <a:cubicBezTo>
                    <a:pt x="84" y="106"/>
                    <a:pt x="84" y="106"/>
                    <a:pt x="84" y="106"/>
                  </a:cubicBezTo>
                  <a:cubicBezTo>
                    <a:pt x="84" y="107"/>
                    <a:pt x="84" y="108"/>
                    <a:pt x="83" y="108"/>
                  </a:cubicBezTo>
                  <a:cubicBezTo>
                    <a:pt x="83" y="109"/>
                    <a:pt x="82" y="109"/>
                    <a:pt x="81" y="109"/>
                  </a:cubicBezTo>
                  <a:cubicBezTo>
                    <a:pt x="75" y="109"/>
                    <a:pt x="75" y="109"/>
                    <a:pt x="75" y="109"/>
                  </a:cubicBezTo>
                  <a:cubicBezTo>
                    <a:pt x="74" y="109"/>
                    <a:pt x="74" y="109"/>
                    <a:pt x="73" y="108"/>
                  </a:cubicBezTo>
                  <a:cubicBezTo>
                    <a:pt x="72" y="108"/>
                    <a:pt x="72" y="107"/>
                    <a:pt x="72" y="106"/>
                  </a:cubicBezTo>
                  <a:cubicBezTo>
                    <a:pt x="72" y="100"/>
                    <a:pt x="72" y="100"/>
                    <a:pt x="72" y="100"/>
                  </a:cubicBezTo>
                  <a:cubicBezTo>
                    <a:pt x="72" y="99"/>
                    <a:pt x="72" y="99"/>
                    <a:pt x="73" y="98"/>
                  </a:cubicBezTo>
                  <a:cubicBezTo>
                    <a:pt x="74" y="97"/>
                    <a:pt x="74" y="97"/>
                    <a:pt x="75" y="97"/>
                  </a:cubicBezTo>
                  <a:cubicBezTo>
                    <a:pt x="81" y="97"/>
                    <a:pt x="81" y="97"/>
                    <a:pt x="81" y="97"/>
                  </a:cubicBezTo>
                  <a:cubicBezTo>
                    <a:pt x="82" y="97"/>
                    <a:pt x="83" y="97"/>
                    <a:pt x="83" y="98"/>
                  </a:cubicBezTo>
                  <a:cubicBezTo>
                    <a:pt x="84" y="99"/>
                    <a:pt x="84" y="99"/>
                    <a:pt x="84" y="100"/>
                  </a:cubicBezTo>
                  <a:close/>
                  <a:moveTo>
                    <a:pt x="109" y="76"/>
                  </a:moveTo>
                  <a:cubicBezTo>
                    <a:pt x="109" y="82"/>
                    <a:pt x="109" y="82"/>
                    <a:pt x="109" y="82"/>
                  </a:cubicBezTo>
                  <a:cubicBezTo>
                    <a:pt x="109" y="83"/>
                    <a:pt x="108" y="83"/>
                    <a:pt x="108" y="84"/>
                  </a:cubicBezTo>
                  <a:cubicBezTo>
                    <a:pt x="107" y="85"/>
                    <a:pt x="106" y="85"/>
                    <a:pt x="105" y="85"/>
                  </a:cubicBezTo>
                  <a:cubicBezTo>
                    <a:pt x="99" y="85"/>
                    <a:pt x="99" y="85"/>
                    <a:pt x="99" y="85"/>
                  </a:cubicBezTo>
                  <a:cubicBezTo>
                    <a:pt x="99" y="85"/>
                    <a:pt x="98" y="85"/>
                    <a:pt x="97" y="84"/>
                  </a:cubicBezTo>
                  <a:cubicBezTo>
                    <a:pt x="97" y="83"/>
                    <a:pt x="96" y="83"/>
                    <a:pt x="96" y="82"/>
                  </a:cubicBezTo>
                  <a:cubicBezTo>
                    <a:pt x="96" y="76"/>
                    <a:pt x="96" y="76"/>
                    <a:pt x="96" y="76"/>
                  </a:cubicBezTo>
                  <a:cubicBezTo>
                    <a:pt x="96" y="75"/>
                    <a:pt x="97" y="74"/>
                    <a:pt x="97" y="74"/>
                  </a:cubicBezTo>
                  <a:cubicBezTo>
                    <a:pt x="98" y="73"/>
                    <a:pt x="99" y="73"/>
                    <a:pt x="99" y="73"/>
                  </a:cubicBezTo>
                  <a:cubicBezTo>
                    <a:pt x="105" y="73"/>
                    <a:pt x="105" y="73"/>
                    <a:pt x="105" y="73"/>
                  </a:cubicBezTo>
                  <a:cubicBezTo>
                    <a:pt x="106" y="73"/>
                    <a:pt x="107" y="73"/>
                    <a:pt x="108" y="74"/>
                  </a:cubicBezTo>
                  <a:cubicBezTo>
                    <a:pt x="108" y="74"/>
                    <a:pt x="109" y="75"/>
                    <a:pt x="109" y="76"/>
                  </a:cubicBezTo>
                  <a:close/>
                  <a:moveTo>
                    <a:pt x="109" y="100"/>
                  </a:moveTo>
                  <a:cubicBezTo>
                    <a:pt x="109" y="106"/>
                    <a:pt x="109" y="106"/>
                    <a:pt x="109" y="106"/>
                  </a:cubicBezTo>
                  <a:cubicBezTo>
                    <a:pt x="109" y="107"/>
                    <a:pt x="108" y="108"/>
                    <a:pt x="108" y="108"/>
                  </a:cubicBezTo>
                  <a:cubicBezTo>
                    <a:pt x="107" y="109"/>
                    <a:pt x="106" y="109"/>
                    <a:pt x="105" y="109"/>
                  </a:cubicBezTo>
                  <a:cubicBezTo>
                    <a:pt x="99" y="109"/>
                    <a:pt x="99" y="109"/>
                    <a:pt x="99" y="109"/>
                  </a:cubicBezTo>
                  <a:cubicBezTo>
                    <a:pt x="99" y="109"/>
                    <a:pt x="98" y="109"/>
                    <a:pt x="97" y="108"/>
                  </a:cubicBezTo>
                  <a:cubicBezTo>
                    <a:pt x="97" y="108"/>
                    <a:pt x="96" y="107"/>
                    <a:pt x="96" y="106"/>
                  </a:cubicBezTo>
                  <a:cubicBezTo>
                    <a:pt x="96" y="100"/>
                    <a:pt x="96" y="100"/>
                    <a:pt x="96" y="100"/>
                  </a:cubicBezTo>
                  <a:cubicBezTo>
                    <a:pt x="96" y="99"/>
                    <a:pt x="97" y="99"/>
                    <a:pt x="97" y="98"/>
                  </a:cubicBezTo>
                  <a:cubicBezTo>
                    <a:pt x="98" y="97"/>
                    <a:pt x="99" y="97"/>
                    <a:pt x="99" y="97"/>
                  </a:cubicBezTo>
                  <a:cubicBezTo>
                    <a:pt x="105" y="97"/>
                    <a:pt x="105" y="97"/>
                    <a:pt x="105" y="97"/>
                  </a:cubicBezTo>
                  <a:cubicBezTo>
                    <a:pt x="106" y="97"/>
                    <a:pt x="107" y="97"/>
                    <a:pt x="108" y="98"/>
                  </a:cubicBezTo>
                  <a:cubicBezTo>
                    <a:pt x="108" y="99"/>
                    <a:pt x="109" y="99"/>
                    <a:pt x="109" y="100"/>
                  </a:cubicBezTo>
                  <a:close/>
                  <a:moveTo>
                    <a:pt x="109" y="124"/>
                  </a:moveTo>
                  <a:cubicBezTo>
                    <a:pt x="109" y="130"/>
                    <a:pt x="109" y="130"/>
                    <a:pt x="109" y="130"/>
                  </a:cubicBezTo>
                  <a:cubicBezTo>
                    <a:pt x="109" y="131"/>
                    <a:pt x="108" y="132"/>
                    <a:pt x="108" y="132"/>
                  </a:cubicBezTo>
                  <a:cubicBezTo>
                    <a:pt x="107" y="133"/>
                    <a:pt x="106" y="133"/>
                    <a:pt x="105" y="133"/>
                  </a:cubicBezTo>
                  <a:cubicBezTo>
                    <a:pt x="99" y="133"/>
                    <a:pt x="99" y="133"/>
                    <a:pt x="99" y="133"/>
                  </a:cubicBezTo>
                  <a:cubicBezTo>
                    <a:pt x="99" y="133"/>
                    <a:pt x="98" y="133"/>
                    <a:pt x="97" y="132"/>
                  </a:cubicBezTo>
                  <a:cubicBezTo>
                    <a:pt x="97" y="132"/>
                    <a:pt x="96" y="131"/>
                    <a:pt x="96" y="130"/>
                  </a:cubicBezTo>
                  <a:cubicBezTo>
                    <a:pt x="96" y="124"/>
                    <a:pt x="96" y="124"/>
                    <a:pt x="96" y="124"/>
                  </a:cubicBezTo>
                  <a:cubicBezTo>
                    <a:pt x="96" y="123"/>
                    <a:pt x="97" y="123"/>
                    <a:pt x="97" y="122"/>
                  </a:cubicBezTo>
                  <a:cubicBezTo>
                    <a:pt x="98" y="122"/>
                    <a:pt x="99" y="121"/>
                    <a:pt x="99" y="121"/>
                  </a:cubicBezTo>
                  <a:cubicBezTo>
                    <a:pt x="105" y="121"/>
                    <a:pt x="105" y="121"/>
                    <a:pt x="105" y="121"/>
                  </a:cubicBezTo>
                  <a:cubicBezTo>
                    <a:pt x="106" y="121"/>
                    <a:pt x="107" y="122"/>
                    <a:pt x="108" y="122"/>
                  </a:cubicBezTo>
                  <a:cubicBezTo>
                    <a:pt x="108" y="123"/>
                    <a:pt x="109" y="123"/>
                    <a:pt x="109" y="124"/>
                  </a:cubicBezTo>
                  <a:close/>
                </a:path>
              </a:pathLst>
            </a:custGeom>
            <a:solidFill>
              <a:schemeClr val="bg1"/>
            </a:solidFill>
            <a:ln>
              <a:noFill/>
            </a:ln>
            <a:extLst/>
          </p:spPr>
          <p:txBody>
            <a:bodyPr vert="horz" wrap="square" lIns="99060" tIns="49530" rIns="99060" bIns="4953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716" dirty="0"/>
            </a:p>
          </p:txBody>
        </p:sp>
      </p:grpSp>
      <p:sp>
        <p:nvSpPr>
          <p:cNvPr id="8" name="Slide Number Placeholder 7"/>
          <p:cNvSpPr>
            <a:spLocks noGrp="1"/>
          </p:cNvSpPr>
          <p:nvPr>
            <p:ph type="sldNum" sz="quarter" idx="13"/>
          </p:nvPr>
        </p:nvSpPr>
        <p:spPr/>
        <p:txBody>
          <a:bodyPr/>
          <a:lstStyle/>
          <a:p>
            <a:fld id="{AC2C22BC-B3FE-4FEE-BBEA-713BA38E049C}" type="slidenum">
              <a:rPr lang="en-US" smtClean="0"/>
              <a:pPr/>
              <a:t>12</a:t>
            </a:fld>
            <a:endParaRPr lang="en-US" dirty="0"/>
          </a:p>
        </p:txBody>
      </p: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5000" y="96315"/>
            <a:ext cx="518279" cy="518279"/>
          </a:xfrm>
          <a:prstGeom prst="rect">
            <a:avLst/>
          </a:prstGeom>
        </p:spPr>
      </p:pic>
    </p:spTree>
    <p:extLst>
      <p:ext uri="{BB962C8B-B14F-4D97-AF65-F5344CB8AC3E}">
        <p14:creationId xmlns:p14="http://schemas.microsoft.com/office/powerpoint/2010/main" val="3844019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868" y="0"/>
            <a:ext cx="7691214" cy="5143500"/>
          </a:xfrm>
          <a:prstGeom prst="rect">
            <a:avLst/>
          </a:prstGeom>
        </p:spPr>
      </p:pic>
      <p:sp>
        <p:nvSpPr>
          <p:cNvPr id="3" name="Freeform 23"/>
          <p:cNvSpPr>
            <a:spLocks/>
          </p:cNvSpPr>
          <p:nvPr/>
        </p:nvSpPr>
        <p:spPr bwMode="auto">
          <a:xfrm>
            <a:off x="4474334" y="0"/>
            <a:ext cx="4669666" cy="5143500"/>
          </a:xfrm>
          <a:custGeom>
            <a:avLst/>
            <a:gdLst>
              <a:gd name="T0" fmla="*/ 0 w 2720"/>
              <a:gd name="T1" fmla="*/ 2996 h 2996"/>
              <a:gd name="T2" fmla="*/ 2720 w 2720"/>
              <a:gd name="T3" fmla="*/ 2996 h 2996"/>
              <a:gd name="T4" fmla="*/ 2720 w 2720"/>
              <a:gd name="T5" fmla="*/ 0 h 2996"/>
              <a:gd name="T6" fmla="*/ 1080 w 2720"/>
              <a:gd name="T7" fmla="*/ 0 h 2996"/>
              <a:gd name="T8" fmla="*/ 0 w 2720"/>
              <a:gd name="T9" fmla="*/ 2996 h 2996"/>
            </a:gdLst>
            <a:ahLst/>
            <a:cxnLst>
              <a:cxn ang="0">
                <a:pos x="T0" y="T1"/>
              </a:cxn>
              <a:cxn ang="0">
                <a:pos x="T2" y="T3"/>
              </a:cxn>
              <a:cxn ang="0">
                <a:pos x="T4" y="T5"/>
              </a:cxn>
              <a:cxn ang="0">
                <a:pos x="T6" y="T7"/>
              </a:cxn>
              <a:cxn ang="0">
                <a:pos x="T8" y="T9"/>
              </a:cxn>
            </a:cxnLst>
            <a:rect l="0" t="0" r="r" b="b"/>
            <a:pathLst>
              <a:path w="2720" h="2996">
                <a:moveTo>
                  <a:pt x="0" y="2996"/>
                </a:moveTo>
                <a:lnTo>
                  <a:pt x="2720" y="2996"/>
                </a:lnTo>
                <a:lnTo>
                  <a:pt x="2720" y="0"/>
                </a:lnTo>
                <a:lnTo>
                  <a:pt x="1080" y="0"/>
                </a:lnTo>
                <a:lnTo>
                  <a:pt x="0" y="2996"/>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Freeform 25"/>
          <p:cNvSpPr>
            <a:spLocks/>
          </p:cNvSpPr>
          <p:nvPr/>
        </p:nvSpPr>
        <p:spPr bwMode="auto">
          <a:xfrm>
            <a:off x="4474334" y="0"/>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40000"/>
              <a:lumOff val="6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5137078" y="3553853"/>
            <a:ext cx="3363985" cy="1077218"/>
          </a:xfrm>
          <a:prstGeom prst="rect">
            <a:avLst/>
          </a:prstGeom>
          <a:noFill/>
        </p:spPr>
        <p:txBody>
          <a:bodyPr wrap="square" lIns="0" tIns="0" rIns="0" bIns="0" rtlCol="0">
            <a:spAutoFit/>
          </a:bodyPr>
          <a:lstStyle/>
          <a:p>
            <a:pPr algn="r">
              <a:lnSpc>
                <a:spcPts val="2800"/>
              </a:lnSpc>
            </a:pPr>
            <a:r>
              <a:rPr lang="en-US" sz="2800" cap="all" spc="70" dirty="0">
                <a:solidFill>
                  <a:schemeClr val="bg1"/>
                </a:solidFill>
                <a:latin typeface="Lato Black" panose="020F0A02020204030203" pitchFamily="34" charset="0"/>
              </a:rPr>
              <a:t>CREATING</a:t>
            </a:r>
          </a:p>
          <a:p>
            <a:pPr algn="r">
              <a:lnSpc>
                <a:spcPts val="2800"/>
              </a:lnSpc>
            </a:pPr>
            <a:r>
              <a:rPr lang="en-US" sz="2800" cap="all" spc="70" dirty="0">
                <a:solidFill>
                  <a:schemeClr val="accent2"/>
                </a:solidFill>
                <a:latin typeface="Lato Black" panose="020F0A02020204030203" pitchFamily="34" charset="0"/>
              </a:rPr>
              <a:t>Guaranteed </a:t>
            </a:r>
            <a:r>
              <a:rPr lang="en-US" sz="2800" cap="all" spc="70" dirty="0">
                <a:solidFill>
                  <a:schemeClr val="bg1"/>
                </a:solidFill>
                <a:latin typeface="Lato Black" panose="020F0A02020204030203" pitchFamily="34" charset="0"/>
              </a:rPr>
              <a:t>INCOME FOR LIFE</a:t>
            </a:r>
            <a:endParaRPr lang="en-US" sz="2800" cap="all" spc="70" dirty="0">
              <a:solidFill>
                <a:schemeClr val="accent2"/>
              </a:solidFill>
              <a:latin typeface="Lato Black" panose="020F0A02020204030203" pitchFamily="34" charset="0"/>
            </a:endParaRPr>
          </a:p>
        </p:txBody>
      </p:sp>
      <p:cxnSp>
        <p:nvCxnSpPr>
          <p:cNvPr id="13" name="Straight Connector 12"/>
          <p:cNvCxnSpPr/>
          <p:nvPr/>
        </p:nvCxnSpPr>
        <p:spPr>
          <a:xfrm>
            <a:off x="7952423" y="4629150"/>
            <a:ext cx="5486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5"/>
          <p:cNvSpPr>
            <a:spLocks/>
          </p:cNvSpPr>
          <p:nvPr/>
        </p:nvSpPr>
        <p:spPr bwMode="auto">
          <a:xfrm>
            <a:off x="5199005" y="1120258"/>
            <a:ext cx="810762" cy="180087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TextBox 9"/>
          <p:cNvSpPr txBox="1"/>
          <p:nvPr/>
        </p:nvSpPr>
        <p:spPr>
          <a:xfrm>
            <a:off x="3893324" y="3187972"/>
            <a:ext cx="4607739" cy="308546"/>
          </a:xfrm>
          <a:prstGeom prst="rect">
            <a:avLst/>
          </a:prstGeom>
          <a:noFill/>
        </p:spPr>
        <p:txBody>
          <a:bodyPr wrap="square" lIns="0" tIns="0" rIns="0" bIns="0" rtlCol="0">
            <a:spAutoFit/>
          </a:bodyPr>
          <a:lstStyle/>
          <a:p>
            <a:pPr algn="r">
              <a:lnSpc>
                <a:spcPct val="110000"/>
              </a:lnSpc>
            </a:pPr>
            <a:r>
              <a:rPr lang="en-US" sz="2000" cap="all" spc="20" dirty="0">
                <a:solidFill>
                  <a:schemeClr val="accent2"/>
                </a:solidFill>
                <a:latin typeface="Lato" panose="020F0502020204030203" pitchFamily="34" charset="0"/>
                <a:ea typeface="Lato" panose="020F0502020204030203" pitchFamily="34" charset="0"/>
                <a:cs typeface="Lato" panose="020F0502020204030203" pitchFamily="34" charset="0"/>
              </a:rPr>
              <a:t>SOLUTION 1</a:t>
            </a:r>
          </a:p>
        </p:txBody>
      </p:sp>
    </p:spTree>
    <p:extLst>
      <p:ext uri="{BB962C8B-B14F-4D97-AF65-F5344CB8AC3E}">
        <p14:creationId xmlns:p14="http://schemas.microsoft.com/office/powerpoint/2010/main" val="72487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91039" y="173994"/>
            <a:ext cx="6548555" cy="861774"/>
          </a:xfrm>
          <a:prstGeom prst="rect">
            <a:avLst/>
          </a:prstGeom>
          <a:noFill/>
        </p:spPr>
        <p:txBody>
          <a:bodyPr wrap="square" lIns="0" tIns="0" rIns="0" bIns="0" rtlCol="0">
            <a:spAutoFit/>
          </a:bodyPr>
          <a:lstStyle/>
          <a:p>
            <a:r>
              <a:rPr lang="en-US" sz="2800" cap="all" spc="70" dirty="0">
                <a:solidFill>
                  <a:schemeClr val="accent1"/>
                </a:solidFill>
                <a:latin typeface="Lato Black" panose="020F0A02020204030203" pitchFamily="34" charset="0"/>
              </a:rPr>
              <a:t>RETIREMENT </a:t>
            </a:r>
          </a:p>
          <a:p>
            <a:r>
              <a:rPr lang="en-US" sz="2800" cap="all" spc="70" dirty="0">
                <a:solidFill>
                  <a:schemeClr val="accent2"/>
                </a:solidFill>
                <a:latin typeface="Lato Black" panose="020F0A02020204030203" pitchFamily="34" charset="0"/>
              </a:rPr>
              <a:t>INCOME SOURCES</a:t>
            </a:r>
          </a:p>
        </p:txBody>
      </p:sp>
      <p:grpSp>
        <p:nvGrpSpPr>
          <p:cNvPr id="9" name="Group 8"/>
          <p:cNvGrpSpPr/>
          <p:nvPr/>
        </p:nvGrpSpPr>
        <p:grpSpPr>
          <a:xfrm>
            <a:off x="5514959" y="1096849"/>
            <a:ext cx="3677170" cy="3470866"/>
            <a:chOff x="7435907" y="1141777"/>
            <a:chExt cx="4748428" cy="4969387"/>
          </a:xfrm>
        </p:grpSpPr>
        <p:sp>
          <p:nvSpPr>
            <p:cNvPr id="46" name="Freeform 209"/>
            <p:cNvSpPr>
              <a:spLocks/>
            </p:cNvSpPr>
            <p:nvPr/>
          </p:nvSpPr>
          <p:spPr bwMode="auto">
            <a:xfrm>
              <a:off x="8666706" y="3951704"/>
              <a:ext cx="942057" cy="1411539"/>
            </a:xfrm>
            <a:custGeom>
              <a:avLst/>
              <a:gdLst>
                <a:gd name="connsiteX0" fmla="*/ 0 w 942057"/>
                <a:gd name="connsiteY0" fmla="*/ 0 h 1411538"/>
                <a:gd name="connsiteX1" fmla="*/ 942057 w 942057"/>
                <a:gd name="connsiteY1" fmla="*/ 0 h 1411538"/>
                <a:gd name="connsiteX2" fmla="*/ 942057 w 942057"/>
                <a:gd name="connsiteY2" fmla="*/ 689140 h 1411538"/>
                <a:gd name="connsiteX3" fmla="*/ 942057 w 942057"/>
                <a:gd name="connsiteY3" fmla="*/ 773446 h 1411538"/>
                <a:gd name="connsiteX4" fmla="*/ 942057 w 942057"/>
                <a:gd name="connsiteY4" fmla="*/ 1411538 h 1411538"/>
                <a:gd name="connsiteX5" fmla="*/ 800155 w 942057"/>
                <a:gd name="connsiteY5" fmla="*/ 1411538 h 1411538"/>
                <a:gd name="connsiteX6" fmla="*/ 800155 w 942057"/>
                <a:gd name="connsiteY6" fmla="*/ 1338646 h 1411538"/>
                <a:gd name="connsiteX7" fmla="*/ 801891 w 942057"/>
                <a:gd name="connsiteY7" fmla="*/ 1338646 h 1411538"/>
                <a:gd name="connsiteX8" fmla="*/ 807097 w 942057"/>
                <a:gd name="connsiteY8" fmla="*/ 1312613 h 1411538"/>
                <a:gd name="connsiteX9" fmla="*/ 827926 w 942057"/>
                <a:gd name="connsiteY9" fmla="*/ 1276167 h 1411538"/>
                <a:gd name="connsiteX10" fmla="*/ 847018 w 942057"/>
                <a:gd name="connsiteY10" fmla="*/ 1213687 h 1411538"/>
                <a:gd name="connsiteX11" fmla="*/ 730728 w 942057"/>
                <a:gd name="connsiteY11" fmla="*/ 1113026 h 1411538"/>
                <a:gd name="connsiteX12" fmla="*/ 614437 w 942057"/>
                <a:gd name="connsiteY12" fmla="*/ 1205009 h 1411538"/>
                <a:gd name="connsiteX13" fmla="*/ 614437 w 942057"/>
                <a:gd name="connsiteY13" fmla="*/ 1206745 h 1411538"/>
                <a:gd name="connsiteX14" fmla="*/ 614437 w 942057"/>
                <a:gd name="connsiteY14" fmla="*/ 1208481 h 1411538"/>
                <a:gd name="connsiteX15" fmla="*/ 633530 w 942057"/>
                <a:gd name="connsiteY15" fmla="*/ 1276167 h 1411538"/>
                <a:gd name="connsiteX16" fmla="*/ 654358 w 942057"/>
                <a:gd name="connsiteY16" fmla="*/ 1316084 h 1411538"/>
                <a:gd name="connsiteX17" fmla="*/ 661300 w 942057"/>
                <a:gd name="connsiteY17" fmla="*/ 1338646 h 1411538"/>
                <a:gd name="connsiteX18" fmla="*/ 661300 w 942057"/>
                <a:gd name="connsiteY18" fmla="*/ 1411538 h 1411538"/>
                <a:gd name="connsiteX19" fmla="*/ 280632 w 942057"/>
                <a:gd name="connsiteY19" fmla="*/ 1411538 h 1411538"/>
                <a:gd name="connsiteX20" fmla="*/ 280632 w 942057"/>
                <a:gd name="connsiteY20" fmla="*/ 1338646 h 1411538"/>
                <a:gd name="connsiteX21" fmla="*/ 282368 w 942057"/>
                <a:gd name="connsiteY21" fmla="*/ 1338646 h 1411538"/>
                <a:gd name="connsiteX22" fmla="*/ 287574 w 942057"/>
                <a:gd name="connsiteY22" fmla="*/ 1312613 h 1411538"/>
                <a:gd name="connsiteX23" fmla="*/ 308403 w 942057"/>
                <a:gd name="connsiteY23" fmla="*/ 1276167 h 1411538"/>
                <a:gd name="connsiteX24" fmla="*/ 327495 w 942057"/>
                <a:gd name="connsiteY24" fmla="*/ 1213687 h 1411538"/>
                <a:gd name="connsiteX25" fmla="*/ 211205 w 942057"/>
                <a:gd name="connsiteY25" fmla="*/ 1113026 h 1411538"/>
                <a:gd name="connsiteX26" fmla="*/ 94914 w 942057"/>
                <a:gd name="connsiteY26" fmla="*/ 1205009 h 1411538"/>
                <a:gd name="connsiteX27" fmla="*/ 94914 w 942057"/>
                <a:gd name="connsiteY27" fmla="*/ 1206745 h 1411538"/>
                <a:gd name="connsiteX28" fmla="*/ 94914 w 942057"/>
                <a:gd name="connsiteY28" fmla="*/ 1208481 h 1411538"/>
                <a:gd name="connsiteX29" fmla="*/ 114007 w 942057"/>
                <a:gd name="connsiteY29" fmla="*/ 1276167 h 1411538"/>
                <a:gd name="connsiteX30" fmla="*/ 134835 w 942057"/>
                <a:gd name="connsiteY30" fmla="*/ 1316084 h 1411538"/>
                <a:gd name="connsiteX31" fmla="*/ 141777 w 942057"/>
                <a:gd name="connsiteY31" fmla="*/ 1338646 h 1411538"/>
                <a:gd name="connsiteX32" fmla="*/ 141777 w 942057"/>
                <a:gd name="connsiteY32" fmla="*/ 1411538 h 1411538"/>
                <a:gd name="connsiteX33" fmla="*/ 0 w 942057"/>
                <a:gd name="connsiteY33" fmla="*/ 1411538 h 1411538"/>
                <a:gd name="connsiteX34" fmla="*/ 0 w 942057"/>
                <a:gd name="connsiteY34" fmla="*/ 773446 h 1411538"/>
                <a:gd name="connsiteX35" fmla="*/ 0 w 942057"/>
                <a:gd name="connsiteY35" fmla="*/ 689140 h 141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42057" h="1411538">
                  <a:moveTo>
                    <a:pt x="0" y="0"/>
                  </a:moveTo>
                  <a:lnTo>
                    <a:pt x="942057" y="0"/>
                  </a:lnTo>
                  <a:lnTo>
                    <a:pt x="942057" y="689140"/>
                  </a:lnTo>
                  <a:lnTo>
                    <a:pt x="942057" y="773446"/>
                  </a:lnTo>
                  <a:lnTo>
                    <a:pt x="942057" y="1411538"/>
                  </a:lnTo>
                  <a:lnTo>
                    <a:pt x="800155" y="1411538"/>
                  </a:lnTo>
                  <a:cubicBezTo>
                    <a:pt x="800155" y="1411538"/>
                    <a:pt x="800155" y="1411538"/>
                    <a:pt x="800155" y="1338646"/>
                  </a:cubicBezTo>
                  <a:cubicBezTo>
                    <a:pt x="800155" y="1338646"/>
                    <a:pt x="800155" y="1338646"/>
                    <a:pt x="801891" y="1338646"/>
                  </a:cubicBezTo>
                  <a:cubicBezTo>
                    <a:pt x="801891" y="1338646"/>
                    <a:pt x="801891" y="1338646"/>
                    <a:pt x="807097" y="1312613"/>
                  </a:cubicBezTo>
                  <a:cubicBezTo>
                    <a:pt x="812305" y="1298728"/>
                    <a:pt x="817512" y="1291786"/>
                    <a:pt x="827926" y="1276167"/>
                  </a:cubicBezTo>
                  <a:cubicBezTo>
                    <a:pt x="841811" y="1257076"/>
                    <a:pt x="848754" y="1236249"/>
                    <a:pt x="847018" y="1213687"/>
                  </a:cubicBezTo>
                  <a:cubicBezTo>
                    <a:pt x="847018" y="1158150"/>
                    <a:pt x="794947" y="1113026"/>
                    <a:pt x="730728" y="1113026"/>
                  </a:cubicBezTo>
                  <a:cubicBezTo>
                    <a:pt x="669979" y="1113026"/>
                    <a:pt x="619645" y="1152944"/>
                    <a:pt x="614437" y="1205009"/>
                  </a:cubicBezTo>
                  <a:cubicBezTo>
                    <a:pt x="614437" y="1205009"/>
                    <a:pt x="614437" y="1205009"/>
                    <a:pt x="614437" y="1206745"/>
                  </a:cubicBezTo>
                  <a:cubicBezTo>
                    <a:pt x="614437" y="1206745"/>
                    <a:pt x="614437" y="1208481"/>
                    <a:pt x="614437" y="1208481"/>
                  </a:cubicBezTo>
                  <a:cubicBezTo>
                    <a:pt x="612701" y="1234514"/>
                    <a:pt x="617909" y="1257076"/>
                    <a:pt x="633530" y="1276167"/>
                  </a:cubicBezTo>
                  <a:cubicBezTo>
                    <a:pt x="645680" y="1291786"/>
                    <a:pt x="649151" y="1300464"/>
                    <a:pt x="654358" y="1316084"/>
                  </a:cubicBezTo>
                  <a:cubicBezTo>
                    <a:pt x="654358" y="1316084"/>
                    <a:pt x="654358" y="1316084"/>
                    <a:pt x="661300" y="1338646"/>
                  </a:cubicBezTo>
                  <a:cubicBezTo>
                    <a:pt x="661300" y="1338646"/>
                    <a:pt x="661300" y="1338646"/>
                    <a:pt x="661300" y="1411538"/>
                  </a:cubicBezTo>
                  <a:lnTo>
                    <a:pt x="280632" y="1411538"/>
                  </a:lnTo>
                  <a:cubicBezTo>
                    <a:pt x="280632" y="1411538"/>
                    <a:pt x="280632" y="1411538"/>
                    <a:pt x="280632" y="1338646"/>
                  </a:cubicBezTo>
                  <a:cubicBezTo>
                    <a:pt x="280632" y="1338646"/>
                    <a:pt x="280632" y="1338646"/>
                    <a:pt x="282368" y="1338646"/>
                  </a:cubicBezTo>
                  <a:cubicBezTo>
                    <a:pt x="282368" y="1338646"/>
                    <a:pt x="282368" y="1338646"/>
                    <a:pt x="287574" y="1312613"/>
                  </a:cubicBezTo>
                  <a:cubicBezTo>
                    <a:pt x="292782" y="1298728"/>
                    <a:pt x="297989" y="1291786"/>
                    <a:pt x="308403" y="1276167"/>
                  </a:cubicBezTo>
                  <a:cubicBezTo>
                    <a:pt x="322288" y="1257076"/>
                    <a:pt x="329231" y="1236249"/>
                    <a:pt x="327495" y="1213687"/>
                  </a:cubicBezTo>
                  <a:cubicBezTo>
                    <a:pt x="327495" y="1158150"/>
                    <a:pt x="275424" y="1113026"/>
                    <a:pt x="211205" y="1113026"/>
                  </a:cubicBezTo>
                  <a:cubicBezTo>
                    <a:pt x="150456" y="1113026"/>
                    <a:pt x="100122" y="1152944"/>
                    <a:pt x="94914" y="1205009"/>
                  </a:cubicBezTo>
                  <a:cubicBezTo>
                    <a:pt x="94914" y="1205009"/>
                    <a:pt x="94914" y="1205009"/>
                    <a:pt x="94914" y="1206745"/>
                  </a:cubicBezTo>
                  <a:cubicBezTo>
                    <a:pt x="94914" y="1206745"/>
                    <a:pt x="94914" y="1208481"/>
                    <a:pt x="94914" y="1208481"/>
                  </a:cubicBezTo>
                  <a:cubicBezTo>
                    <a:pt x="93178" y="1234514"/>
                    <a:pt x="98386" y="1257076"/>
                    <a:pt x="114007" y="1276167"/>
                  </a:cubicBezTo>
                  <a:cubicBezTo>
                    <a:pt x="126157" y="1291786"/>
                    <a:pt x="129628" y="1300464"/>
                    <a:pt x="134835" y="1316084"/>
                  </a:cubicBezTo>
                  <a:cubicBezTo>
                    <a:pt x="134835" y="1316084"/>
                    <a:pt x="134835" y="1316084"/>
                    <a:pt x="141777" y="1338646"/>
                  </a:cubicBezTo>
                  <a:cubicBezTo>
                    <a:pt x="141777" y="1338646"/>
                    <a:pt x="141777" y="1338646"/>
                    <a:pt x="141777" y="1411538"/>
                  </a:cubicBezTo>
                  <a:lnTo>
                    <a:pt x="0" y="1411538"/>
                  </a:lnTo>
                  <a:lnTo>
                    <a:pt x="0" y="773446"/>
                  </a:lnTo>
                  <a:lnTo>
                    <a:pt x="0" y="689140"/>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47" name="Freeform 110"/>
            <p:cNvSpPr>
              <a:spLocks/>
            </p:cNvSpPr>
            <p:nvPr/>
          </p:nvSpPr>
          <p:spPr bwMode="auto">
            <a:xfrm>
              <a:off x="8666706" y="3951705"/>
              <a:ext cx="942057" cy="1411538"/>
            </a:xfrm>
            <a:custGeom>
              <a:avLst/>
              <a:gdLst>
                <a:gd name="T0" fmla="*/ 0 w 1218"/>
                <a:gd name="T1" fmla="*/ 0 h 1825"/>
                <a:gd name="T2" fmla="*/ 0 w 1218"/>
                <a:gd name="T3" fmla="*/ 891 h 1825"/>
                <a:gd name="T4" fmla="*/ 0 w 1218"/>
                <a:gd name="T5" fmla="*/ 1000 h 1825"/>
                <a:gd name="T6" fmla="*/ 0 w 1218"/>
                <a:gd name="T7" fmla="*/ 1825 h 1825"/>
                <a:gd name="T8" fmla="*/ 1218 w 1218"/>
                <a:gd name="T9" fmla="*/ 1825 h 1825"/>
                <a:gd name="T10" fmla="*/ 1218 w 1218"/>
                <a:gd name="T11" fmla="*/ 1000 h 1825"/>
                <a:gd name="T12" fmla="*/ 1218 w 1218"/>
                <a:gd name="T13" fmla="*/ 891 h 1825"/>
                <a:gd name="T14" fmla="*/ 1218 w 1218"/>
                <a:gd name="T15" fmla="*/ 0 h 1825"/>
                <a:gd name="T16" fmla="*/ 0 w 1218"/>
                <a:gd name="T17" fmla="*/ 0 h 1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8" h="1825">
                  <a:moveTo>
                    <a:pt x="0" y="0"/>
                  </a:moveTo>
                  <a:lnTo>
                    <a:pt x="0" y="891"/>
                  </a:lnTo>
                  <a:lnTo>
                    <a:pt x="0" y="1000"/>
                  </a:lnTo>
                  <a:lnTo>
                    <a:pt x="0" y="1825"/>
                  </a:lnTo>
                  <a:lnTo>
                    <a:pt x="1218" y="1825"/>
                  </a:lnTo>
                  <a:lnTo>
                    <a:pt x="1218" y="1000"/>
                  </a:lnTo>
                  <a:lnTo>
                    <a:pt x="1218" y="891"/>
                  </a:lnTo>
                  <a:lnTo>
                    <a:pt x="12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23"/>
            <p:cNvSpPr>
              <a:spLocks/>
            </p:cNvSpPr>
            <p:nvPr/>
          </p:nvSpPr>
          <p:spPr bwMode="auto">
            <a:xfrm>
              <a:off x="7435907" y="5105131"/>
              <a:ext cx="1686358" cy="1006033"/>
            </a:xfrm>
            <a:custGeom>
              <a:avLst/>
              <a:gdLst>
                <a:gd name="connsiteX0" fmla="*/ 1441509 w 1686358"/>
                <a:gd name="connsiteY0" fmla="*/ 0 h 1006033"/>
                <a:gd name="connsiteX1" fmla="*/ 1519008 w 1686358"/>
                <a:gd name="connsiteY1" fmla="*/ 64165 h 1006033"/>
                <a:gd name="connsiteX2" fmla="*/ 1506953 w 1686358"/>
                <a:gd name="connsiteY2" fmla="*/ 114456 h 1006033"/>
                <a:gd name="connsiteX3" fmla="*/ 1479397 w 1686358"/>
                <a:gd name="connsiteY3" fmla="*/ 163013 h 1006033"/>
                <a:gd name="connsiteX4" fmla="*/ 1481120 w 1686358"/>
                <a:gd name="connsiteY4" fmla="*/ 163013 h 1006033"/>
                <a:gd name="connsiteX5" fmla="*/ 1472509 w 1686358"/>
                <a:gd name="connsiteY5" fmla="*/ 192494 h 1006033"/>
                <a:gd name="connsiteX6" fmla="*/ 1472509 w 1686358"/>
                <a:gd name="connsiteY6" fmla="*/ 249348 h 1006033"/>
                <a:gd name="connsiteX7" fmla="*/ 1472509 w 1686358"/>
                <a:gd name="connsiteY7" fmla="*/ 275268 h 1006033"/>
                <a:gd name="connsiteX8" fmla="*/ 1490658 w 1686358"/>
                <a:gd name="connsiteY8" fmla="*/ 275268 h 1006033"/>
                <a:gd name="connsiteX9" fmla="*/ 1490658 w 1686358"/>
                <a:gd name="connsiteY9" fmla="*/ 276552 h 1006033"/>
                <a:gd name="connsiteX10" fmla="*/ 1686358 w 1686358"/>
                <a:gd name="connsiteY10" fmla="*/ 276552 h 1006033"/>
                <a:gd name="connsiteX11" fmla="*/ 1686358 w 1686358"/>
                <a:gd name="connsiteY11" fmla="*/ 1006033 h 1006033"/>
                <a:gd name="connsiteX12" fmla="*/ 1230944 w 1686358"/>
                <a:gd name="connsiteY12" fmla="*/ 987750 h 1006033"/>
                <a:gd name="connsiteX13" fmla="*/ 1203510 w 1686358"/>
                <a:gd name="connsiteY13" fmla="*/ 985922 h 1006033"/>
                <a:gd name="connsiteX14" fmla="*/ 475579 w 1686358"/>
                <a:gd name="connsiteY14" fmla="*/ 845145 h 1006033"/>
                <a:gd name="connsiteX15" fmla="*/ 1876 w 1686358"/>
                <a:gd name="connsiteY15" fmla="*/ 777499 h 1006033"/>
                <a:gd name="connsiteX16" fmla="*/ 221352 w 1686358"/>
                <a:gd name="connsiteY16" fmla="*/ 338713 h 1006033"/>
                <a:gd name="connsiteX17" fmla="*/ 206721 w 1686358"/>
                <a:gd name="connsiteY17" fmla="*/ 276552 h 1006033"/>
                <a:gd name="connsiteX18" fmla="*/ 604575 w 1686358"/>
                <a:gd name="connsiteY18" fmla="*/ 276552 h 1006033"/>
                <a:gd name="connsiteX19" fmla="*/ 640946 w 1686358"/>
                <a:gd name="connsiteY19" fmla="*/ 276552 h 1006033"/>
                <a:gd name="connsiteX20" fmla="*/ 640946 w 1686358"/>
                <a:gd name="connsiteY20" fmla="*/ 283673 h 1006033"/>
                <a:gd name="connsiteX21" fmla="*/ 640946 w 1686358"/>
                <a:gd name="connsiteY21" fmla="*/ 347453 h 1006033"/>
                <a:gd name="connsiteX22" fmla="*/ 639210 w 1686358"/>
                <a:gd name="connsiteY22" fmla="*/ 347453 h 1006033"/>
                <a:gd name="connsiteX23" fmla="*/ 634004 w 1686358"/>
                <a:gd name="connsiteY23" fmla="*/ 373486 h 1006033"/>
                <a:gd name="connsiteX24" fmla="*/ 613175 w 1686358"/>
                <a:gd name="connsiteY24" fmla="*/ 409932 h 1006033"/>
                <a:gd name="connsiteX25" fmla="*/ 594083 w 1686358"/>
                <a:gd name="connsiteY25" fmla="*/ 472412 h 1006033"/>
                <a:gd name="connsiteX26" fmla="*/ 710373 w 1686358"/>
                <a:gd name="connsiteY26" fmla="*/ 573073 h 1006033"/>
                <a:gd name="connsiteX27" fmla="*/ 826664 w 1686358"/>
                <a:gd name="connsiteY27" fmla="*/ 481090 h 1006033"/>
                <a:gd name="connsiteX28" fmla="*/ 826664 w 1686358"/>
                <a:gd name="connsiteY28" fmla="*/ 479354 h 1006033"/>
                <a:gd name="connsiteX29" fmla="*/ 826664 w 1686358"/>
                <a:gd name="connsiteY29" fmla="*/ 477618 h 1006033"/>
                <a:gd name="connsiteX30" fmla="*/ 807571 w 1686358"/>
                <a:gd name="connsiteY30" fmla="*/ 409932 h 1006033"/>
                <a:gd name="connsiteX31" fmla="*/ 786743 w 1686358"/>
                <a:gd name="connsiteY31" fmla="*/ 370015 h 1006033"/>
                <a:gd name="connsiteX32" fmla="*/ 779801 w 1686358"/>
                <a:gd name="connsiteY32" fmla="*/ 347453 h 1006033"/>
                <a:gd name="connsiteX33" fmla="*/ 779801 w 1686358"/>
                <a:gd name="connsiteY33" fmla="*/ 316702 h 1006033"/>
                <a:gd name="connsiteX34" fmla="*/ 779801 w 1686358"/>
                <a:gd name="connsiteY34" fmla="*/ 276552 h 1006033"/>
                <a:gd name="connsiteX35" fmla="*/ 796564 w 1686358"/>
                <a:gd name="connsiteY35" fmla="*/ 276552 h 1006033"/>
                <a:gd name="connsiteX36" fmla="*/ 1174246 w 1686358"/>
                <a:gd name="connsiteY36" fmla="*/ 276552 h 1006033"/>
                <a:gd name="connsiteX37" fmla="*/ 1203510 w 1686358"/>
                <a:gd name="connsiteY37" fmla="*/ 276552 h 1006033"/>
                <a:gd name="connsiteX38" fmla="*/ 1391894 w 1686358"/>
                <a:gd name="connsiteY38" fmla="*/ 276552 h 1006033"/>
                <a:gd name="connsiteX39" fmla="*/ 1391894 w 1686358"/>
                <a:gd name="connsiteY39" fmla="*/ 275268 h 1006033"/>
                <a:gd name="connsiteX40" fmla="*/ 1409495 w 1686358"/>
                <a:gd name="connsiteY40" fmla="*/ 275268 h 1006033"/>
                <a:gd name="connsiteX41" fmla="*/ 1409227 w 1686358"/>
                <a:gd name="connsiteY41" fmla="*/ 243933 h 1006033"/>
                <a:gd name="connsiteX42" fmla="*/ 1408786 w 1686358"/>
                <a:gd name="connsiteY42" fmla="*/ 192494 h 1006033"/>
                <a:gd name="connsiteX43" fmla="*/ 1400175 w 1686358"/>
                <a:gd name="connsiteY43" fmla="*/ 159546 h 1006033"/>
                <a:gd name="connsiteX44" fmla="*/ 1376064 w 1686358"/>
                <a:gd name="connsiteY44" fmla="*/ 114456 h 1006033"/>
                <a:gd name="connsiteX45" fmla="*/ 1362286 w 1686358"/>
                <a:gd name="connsiteY45" fmla="*/ 67633 h 1006033"/>
                <a:gd name="connsiteX46" fmla="*/ 1441509 w 1686358"/>
                <a:gd name="connsiteY46" fmla="*/ 0 h 100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86358" h="1006033">
                  <a:moveTo>
                    <a:pt x="1441509" y="0"/>
                  </a:moveTo>
                  <a:cubicBezTo>
                    <a:pt x="1482842" y="0"/>
                    <a:pt x="1515565" y="27747"/>
                    <a:pt x="1519008" y="64165"/>
                  </a:cubicBezTo>
                  <a:cubicBezTo>
                    <a:pt x="1520731" y="83241"/>
                    <a:pt x="1517287" y="98848"/>
                    <a:pt x="1506953" y="114456"/>
                  </a:cubicBezTo>
                  <a:cubicBezTo>
                    <a:pt x="1493176" y="131798"/>
                    <a:pt x="1488009" y="142203"/>
                    <a:pt x="1479397" y="163013"/>
                  </a:cubicBezTo>
                  <a:cubicBezTo>
                    <a:pt x="1479397" y="163013"/>
                    <a:pt x="1479397" y="163013"/>
                    <a:pt x="1481120" y="163013"/>
                  </a:cubicBezTo>
                  <a:lnTo>
                    <a:pt x="1472509" y="192494"/>
                  </a:lnTo>
                  <a:cubicBezTo>
                    <a:pt x="1472509" y="192494"/>
                    <a:pt x="1472509" y="192494"/>
                    <a:pt x="1472509" y="249348"/>
                  </a:cubicBezTo>
                  <a:lnTo>
                    <a:pt x="1472509" y="275268"/>
                  </a:lnTo>
                  <a:lnTo>
                    <a:pt x="1490658" y="275268"/>
                  </a:lnTo>
                  <a:lnTo>
                    <a:pt x="1490658" y="276552"/>
                  </a:lnTo>
                  <a:lnTo>
                    <a:pt x="1686358" y="276552"/>
                  </a:lnTo>
                  <a:cubicBezTo>
                    <a:pt x="1686358" y="276552"/>
                    <a:pt x="1686358" y="276552"/>
                    <a:pt x="1686358" y="1006033"/>
                  </a:cubicBezTo>
                  <a:cubicBezTo>
                    <a:pt x="1507119" y="1006033"/>
                    <a:pt x="1368117" y="998720"/>
                    <a:pt x="1230944" y="987750"/>
                  </a:cubicBezTo>
                  <a:cubicBezTo>
                    <a:pt x="1230944" y="987750"/>
                    <a:pt x="1230944" y="987750"/>
                    <a:pt x="1203510" y="985922"/>
                  </a:cubicBezTo>
                  <a:cubicBezTo>
                    <a:pt x="689569" y="942044"/>
                    <a:pt x="475579" y="845145"/>
                    <a:pt x="475579" y="845145"/>
                  </a:cubicBezTo>
                  <a:cubicBezTo>
                    <a:pt x="475579" y="845145"/>
                    <a:pt x="27481" y="828691"/>
                    <a:pt x="1876" y="777499"/>
                  </a:cubicBezTo>
                  <a:cubicBezTo>
                    <a:pt x="-23730" y="728136"/>
                    <a:pt x="221352" y="338713"/>
                    <a:pt x="221352" y="338713"/>
                  </a:cubicBezTo>
                  <a:cubicBezTo>
                    <a:pt x="215865" y="318602"/>
                    <a:pt x="212208" y="296663"/>
                    <a:pt x="206721" y="276552"/>
                  </a:cubicBezTo>
                  <a:cubicBezTo>
                    <a:pt x="206721" y="276552"/>
                    <a:pt x="206721" y="276552"/>
                    <a:pt x="604575" y="276552"/>
                  </a:cubicBezTo>
                  <a:lnTo>
                    <a:pt x="640946" y="276552"/>
                  </a:lnTo>
                  <a:lnTo>
                    <a:pt x="640946" y="283673"/>
                  </a:lnTo>
                  <a:cubicBezTo>
                    <a:pt x="640946" y="292784"/>
                    <a:pt x="640946" y="311007"/>
                    <a:pt x="640946" y="347453"/>
                  </a:cubicBezTo>
                  <a:cubicBezTo>
                    <a:pt x="640946" y="347453"/>
                    <a:pt x="640946" y="347453"/>
                    <a:pt x="639210" y="347453"/>
                  </a:cubicBezTo>
                  <a:cubicBezTo>
                    <a:pt x="639210" y="347453"/>
                    <a:pt x="639210" y="347453"/>
                    <a:pt x="634004" y="373486"/>
                  </a:cubicBezTo>
                  <a:cubicBezTo>
                    <a:pt x="628796" y="387371"/>
                    <a:pt x="623589" y="394313"/>
                    <a:pt x="613175" y="409932"/>
                  </a:cubicBezTo>
                  <a:cubicBezTo>
                    <a:pt x="599290" y="429023"/>
                    <a:pt x="592347" y="449850"/>
                    <a:pt x="594083" y="472412"/>
                  </a:cubicBezTo>
                  <a:cubicBezTo>
                    <a:pt x="594083" y="527949"/>
                    <a:pt x="646154" y="573073"/>
                    <a:pt x="710373" y="573073"/>
                  </a:cubicBezTo>
                  <a:cubicBezTo>
                    <a:pt x="771122" y="573073"/>
                    <a:pt x="821456" y="533155"/>
                    <a:pt x="826664" y="481090"/>
                  </a:cubicBezTo>
                  <a:cubicBezTo>
                    <a:pt x="826664" y="481090"/>
                    <a:pt x="826664" y="481090"/>
                    <a:pt x="826664" y="479354"/>
                  </a:cubicBezTo>
                  <a:cubicBezTo>
                    <a:pt x="826664" y="479354"/>
                    <a:pt x="826664" y="477618"/>
                    <a:pt x="826664" y="477618"/>
                  </a:cubicBezTo>
                  <a:cubicBezTo>
                    <a:pt x="828400" y="451585"/>
                    <a:pt x="823192" y="429023"/>
                    <a:pt x="807571" y="409932"/>
                  </a:cubicBezTo>
                  <a:cubicBezTo>
                    <a:pt x="795421" y="394313"/>
                    <a:pt x="791950" y="385635"/>
                    <a:pt x="786743" y="370015"/>
                  </a:cubicBezTo>
                  <a:cubicBezTo>
                    <a:pt x="786743" y="370015"/>
                    <a:pt x="786743" y="370015"/>
                    <a:pt x="779801" y="347453"/>
                  </a:cubicBezTo>
                  <a:cubicBezTo>
                    <a:pt x="779801" y="347453"/>
                    <a:pt x="779801" y="347453"/>
                    <a:pt x="779801" y="316702"/>
                  </a:cubicBezTo>
                  <a:lnTo>
                    <a:pt x="779801" y="276552"/>
                  </a:lnTo>
                  <a:lnTo>
                    <a:pt x="796564" y="276552"/>
                  </a:lnTo>
                  <a:cubicBezTo>
                    <a:pt x="850518" y="276552"/>
                    <a:pt x="958427" y="276552"/>
                    <a:pt x="1174246" y="276552"/>
                  </a:cubicBezTo>
                  <a:cubicBezTo>
                    <a:pt x="1174246" y="276552"/>
                    <a:pt x="1174246" y="276552"/>
                    <a:pt x="1203510" y="276552"/>
                  </a:cubicBezTo>
                  <a:cubicBezTo>
                    <a:pt x="1203510" y="276552"/>
                    <a:pt x="1203510" y="276552"/>
                    <a:pt x="1391894" y="276552"/>
                  </a:cubicBezTo>
                  <a:lnTo>
                    <a:pt x="1391894" y="275268"/>
                  </a:lnTo>
                  <a:lnTo>
                    <a:pt x="1409495" y="275268"/>
                  </a:lnTo>
                  <a:lnTo>
                    <a:pt x="1409227" y="243933"/>
                  </a:lnTo>
                  <a:cubicBezTo>
                    <a:pt x="1409094" y="228444"/>
                    <a:pt x="1408948" y="211353"/>
                    <a:pt x="1408786" y="192494"/>
                  </a:cubicBezTo>
                  <a:cubicBezTo>
                    <a:pt x="1408786" y="192494"/>
                    <a:pt x="1408786" y="192494"/>
                    <a:pt x="1400175" y="159546"/>
                  </a:cubicBezTo>
                  <a:cubicBezTo>
                    <a:pt x="1393286" y="140469"/>
                    <a:pt x="1388120" y="131798"/>
                    <a:pt x="1376064" y="114456"/>
                  </a:cubicBezTo>
                  <a:cubicBezTo>
                    <a:pt x="1365731" y="100583"/>
                    <a:pt x="1362286" y="84975"/>
                    <a:pt x="1362286" y="67633"/>
                  </a:cubicBezTo>
                  <a:cubicBezTo>
                    <a:pt x="1362286" y="31215"/>
                    <a:pt x="1398454" y="0"/>
                    <a:pt x="1441509"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49" name="Freeform 203"/>
            <p:cNvSpPr>
              <a:spLocks/>
            </p:cNvSpPr>
            <p:nvPr/>
          </p:nvSpPr>
          <p:spPr bwMode="auto">
            <a:xfrm>
              <a:off x="7594465" y="3951705"/>
              <a:ext cx="1045170" cy="1691708"/>
            </a:xfrm>
            <a:custGeom>
              <a:avLst/>
              <a:gdLst>
                <a:gd name="connsiteX0" fmla="*/ 393833 w 1045170"/>
                <a:gd name="connsiteY0" fmla="*/ 0 h 1691708"/>
                <a:gd name="connsiteX1" fmla="*/ 604297 w 1045170"/>
                <a:gd name="connsiteY1" fmla="*/ 0 h 1691708"/>
                <a:gd name="connsiteX2" fmla="*/ 658116 w 1045170"/>
                <a:gd name="connsiteY2" fmla="*/ 0 h 1691708"/>
                <a:gd name="connsiteX3" fmla="*/ 658116 w 1045170"/>
                <a:gd name="connsiteY3" fmla="*/ 72892 h 1691708"/>
                <a:gd name="connsiteX4" fmla="*/ 656380 w 1045170"/>
                <a:gd name="connsiteY4" fmla="*/ 72892 h 1691708"/>
                <a:gd name="connsiteX5" fmla="*/ 651174 w 1045170"/>
                <a:gd name="connsiteY5" fmla="*/ 98925 h 1691708"/>
                <a:gd name="connsiteX6" fmla="*/ 630345 w 1045170"/>
                <a:gd name="connsiteY6" fmla="*/ 135371 h 1691708"/>
                <a:gd name="connsiteX7" fmla="*/ 611253 w 1045170"/>
                <a:gd name="connsiteY7" fmla="*/ 197851 h 1691708"/>
                <a:gd name="connsiteX8" fmla="*/ 727543 w 1045170"/>
                <a:gd name="connsiteY8" fmla="*/ 298512 h 1691708"/>
                <a:gd name="connsiteX9" fmla="*/ 843834 w 1045170"/>
                <a:gd name="connsiteY9" fmla="*/ 206529 h 1691708"/>
                <a:gd name="connsiteX10" fmla="*/ 843834 w 1045170"/>
                <a:gd name="connsiteY10" fmla="*/ 204793 h 1691708"/>
                <a:gd name="connsiteX11" fmla="*/ 843834 w 1045170"/>
                <a:gd name="connsiteY11" fmla="*/ 203057 h 1691708"/>
                <a:gd name="connsiteX12" fmla="*/ 824741 w 1045170"/>
                <a:gd name="connsiteY12" fmla="*/ 135371 h 1691708"/>
                <a:gd name="connsiteX13" fmla="*/ 803913 w 1045170"/>
                <a:gd name="connsiteY13" fmla="*/ 95454 h 1691708"/>
                <a:gd name="connsiteX14" fmla="*/ 796971 w 1045170"/>
                <a:gd name="connsiteY14" fmla="*/ 72892 h 1691708"/>
                <a:gd name="connsiteX15" fmla="*/ 796971 w 1045170"/>
                <a:gd name="connsiteY15" fmla="*/ 0 h 1691708"/>
                <a:gd name="connsiteX16" fmla="*/ 827727 w 1045170"/>
                <a:gd name="connsiteY16" fmla="*/ 0 h 1691708"/>
                <a:gd name="connsiteX17" fmla="*/ 1041511 w 1045170"/>
                <a:gd name="connsiteY17" fmla="*/ 0 h 1691708"/>
                <a:gd name="connsiteX18" fmla="*/ 1041511 w 1045170"/>
                <a:gd name="connsiteY18" fmla="*/ 628988 h 1691708"/>
                <a:gd name="connsiteX19" fmla="*/ 1045170 w 1045170"/>
                <a:gd name="connsiteY19" fmla="*/ 628988 h 1691708"/>
                <a:gd name="connsiteX20" fmla="*/ 1045170 w 1045170"/>
                <a:gd name="connsiteY20" fmla="*/ 1273812 h 1691708"/>
                <a:gd name="connsiteX21" fmla="*/ 1045170 w 1045170"/>
                <a:gd name="connsiteY21" fmla="*/ 1411538 h 1691708"/>
                <a:gd name="connsiteX22" fmla="*/ 583368 w 1045170"/>
                <a:gd name="connsiteY22" fmla="*/ 1411538 h 1691708"/>
                <a:gd name="connsiteX23" fmla="*/ 584119 w 1045170"/>
                <a:gd name="connsiteY23" fmla="*/ 1499214 h 1691708"/>
                <a:gd name="connsiteX24" fmla="*/ 592730 w 1045170"/>
                <a:gd name="connsiteY24" fmla="*/ 1532162 h 1691708"/>
                <a:gd name="connsiteX25" fmla="*/ 616841 w 1045170"/>
                <a:gd name="connsiteY25" fmla="*/ 1577252 h 1691708"/>
                <a:gd name="connsiteX26" fmla="*/ 630619 w 1045170"/>
                <a:gd name="connsiteY26" fmla="*/ 1624075 h 1691708"/>
                <a:gd name="connsiteX27" fmla="*/ 551396 w 1045170"/>
                <a:gd name="connsiteY27" fmla="*/ 1691708 h 1691708"/>
                <a:gd name="connsiteX28" fmla="*/ 473897 w 1045170"/>
                <a:gd name="connsiteY28" fmla="*/ 1627543 h 1691708"/>
                <a:gd name="connsiteX29" fmla="*/ 485952 w 1045170"/>
                <a:gd name="connsiteY29" fmla="*/ 1577252 h 1691708"/>
                <a:gd name="connsiteX30" fmla="*/ 513508 w 1045170"/>
                <a:gd name="connsiteY30" fmla="*/ 1528695 h 1691708"/>
                <a:gd name="connsiteX31" fmla="*/ 511785 w 1045170"/>
                <a:gd name="connsiteY31" fmla="*/ 1528695 h 1691708"/>
                <a:gd name="connsiteX32" fmla="*/ 520396 w 1045170"/>
                <a:gd name="connsiteY32" fmla="*/ 1499214 h 1691708"/>
                <a:gd name="connsiteX33" fmla="*/ 520396 w 1045170"/>
                <a:gd name="connsiteY33" fmla="*/ 1442360 h 1691708"/>
                <a:gd name="connsiteX34" fmla="*/ 520396 w 1045170"/>
                <a:gd name="connsiteY34" fmla="*/ 1411538 h 1691708"/>
                <a:gd name="connsiteX35" fmla="*/ 150879 w 1045170"/>
                <a:gd name="connsiteY35" fmla="*/ 1411538 h 1691708"/>
                <a:gd name="connsiteX36" fmla="*/ 150879 w 1045170"/>
                <a:gd name="connsiteY36" fmla="*/ 1411566 h 1691708"/>
                <a:gd name="connsiteX37" fmla="*/ 143895 w 1045170"/>
                <a:gd name="connsiteY37" fmla="*/ 1411566 h 1691708"/>
                <a:gd name="connsiteX38" fmla="*/ 44380 w 1045170"/>
                <a:gd name="connsiteY38" fmla="*/ 1411566 h 1691708"/>
                <a:gd name="connsiteX39" fmla="*/ 35232 w 1045170"/>
                <a:gd name="connsiteY39" fmla="*/ 691155 h 1691708"/>
                <a:gd name="connsiteX40" fmla="*/ 38891 w 1045170"/>
                <a:gd name="connsiteY40" fmla="*/ 669214 h 1691708"/>
                <a:gd name="connsiteX41" fmla="*/ 393833 w 1045170"/>
                <a:gd name="connsiteY41" fmla="*/ 0 h 169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5170" h="1691708">
                  <a:moveTo>
                    <a:pt x="393833" y="0"/>
                  </a:moveTo>
                  <a:cubicBezTo>
                    <a:pt x="393833" y="0"/>
                    <a:pt x="393833" y="0"/>
                    <a:pt x="604297" y="0"/>
                  </a:cubicBezTo>
                  <a:lnTo>
                    <a:pt x="658116" y="0"/>
                  </a:lnTo>
                  <a:cubicBezTo>
                    <a:pt x="658116" y="0"/>
                    <a:pt x="658116" y="0"/>
                    <a:pt x="658116" y="72892"/>
                  </a:cubicBezTo>
                  <a:cubicBezTo>
                    <a:pt x="658116" y="72892"/>
                    <a:pt x="658116" y="72892"/>
                    <a:pt x="656380" y="72892"/>
                  </a:cubicBezTo>
                  <a:cubicBezTo>
                    <a:pt x="656380" y="72892"/>
                    <a:pt x="656380" y="72892"/>
                    <a:pt x="651174" y="98925"/>
                  </a:cubicBezTo>
                  <a:cubicBezTo>
                    <a:pt x="645966" y="112810"/>
                    <a:pt x="640759" y="119752"/>
                    <a:pt x="630345" y="135371"/>
                  </a:cubicBezTo>
                  <a:cubicBezTo>
                    <a:pt x="616460" y="154462"/>
                    <a:pt x="609517" y="175289"/>
                    <a:pt x="611253" y="197851"/>
                  </a:cubicBezTo>
                  <a:cubicBezTo>
                    <a:pt x="611253" y="253388"/>
                    <a:pt x="663324" y="298512"/>
                    <a:pt x="727543" y="298512"/>
                  </a:cubicBezTo>
                  <a:cubicBezTo>
                    <a:pt x="788292" y="298512"/>
                    <a:pt x="838626" y="258594"/>
                    <a:pt x="843834" y="206529"/>
                  </a:cubicBezTo>
                  <a:cubicBezTo>
                    <a:pt x="843834" y="206529"/>
                    <a:pt x="843834" y="206529"/>
                    <a:pt x="843834" y="204793"/>
                  </a:cubicBezTo>
                  <a:cubicBezTo>
                    <a:pt x="843834" y="204793"/>
                    <a:pt x="843834" y="203057"/>
                    <a:pt x="843834" y="203057"/>
                  </a:cubicBezTo>
                  <a:cubicBezTo>
                    <a:pt x="845570" y="177024"/>
                    <a:pt x="840362" y="154462"/>
                    <a:pt x="824741" y="135371"/>
                  </a:cubicBezTo>
                  <a:cubicBezTo>
                    <a:pt x="812591" y="119752"/>
                    <a:pt x="809120" y="111074"/>
                    <a:pt x="803913" y="95454"/>
                  </a:cubicBezTo>
                  <a:cubicBezTo>
                    <a:pt x="803913" y="95454"/>
                    <a:pt x="803913" y="95454"/>
                    <a:pt x="796971" y="72892"/>
                  </a:cubicBezTo>
                  <a:cubicBezTo>
                    <a:pt x="796971" y="72892"/>
                    <a:pt x="796971" y="72892"/>
                    <a:pt x="796971" y="0"/>
                  </a:cubicBezTo>
                  <a:lnTo>
                    <a:pt x="827727" y="0"/>
                  </a:lnTo>
                  <a:cubicBezTo>
                    <a:pt x="889711" y="0"/>
                    <a:pt x="960551" y="0"/>
                    <a:pt x="1041511" y="0"/>
                  </a:cubicBezTo>
                  <a:cubicBezTo>
                    <a:pt x="1041511" y="0"/>
                    <a:pt x="1041511" y="0"/>
                    <a:pt x="1041511" y="628988"/>
                  </a:cubicBezTo>
                  <a:cubicBezTo>
                    <a:pt x="1041511" y="628988"/>
                    <a:pt x="1041511" y="628988"/>
                    <a:pt x="1045170" y="628988"/>
                  </a:cubicBezTo>
                  <a:cubicBezTo>
                    <a:pt x="1045170" y="628988"/>
                    <a:pt x="1045170" y="628988"/>
                    <a:pt x="1045170" y="1273812"/>
                  </a:cubicBezTo>
                  <a:lnTo>
                    <a:pt x="1045170" y="1411538"/>
                  </a:lnTo>
                  <a:lnTo>
                    <a:pt x="583368" y="1411538"/>
                  </a:lnTo>
                  <a:lnTo>
                    <a:pt x="584119" y="1499214"/>
                  </a:lnTo>
                  <a:cubicBezTo>
                    <a:pt x="584119" y="1499214"/>
                    <a:pt x="584119" y="1499214"/>
                    <a:pt x="592730" y="1532162"/>
                  </a:cubicBezTo>
                  <a:cubicBezTo>
                    <a:pt x="599619" y="1551239"/>
                    <a:pt x="604785" y="1559910"/>
                    <a:pt x="616841" y="1577252"/>
                  </a:cubicBezTo>
                  <a:cubicBezTo>
                    <a:pt x="627174" y="1591125"/>
                    <a:pt x="630619" y="1606733"/>
                    <a:pt x="630619" y="1624075"/>
                  </a:cubicBezTo>
                  <a:cubicBezTo>
                    <a:pt x="630619" y="1660493"/>
                    <a:pt x="594451" y="1691708"/>
                    <a:pt x="551396" y="1691708"/>
                  </a:cubicBezTo>
                  <a:cubicBezTo>
                    <a:pt x="510063" y="1691708"/>
                    <a:pt x="477340" y="1663961"/>
                    <a:pt x="473897" y="1627543"/>
                  </a:cubicBezTo>
                  <a:cubicBezTo>
                    <a:pt x="472174" y="1608467"/>
                    <a:pt x="475618" y="1592860"/>
                    <a:pt x="485952" y="1577252"/>
                  </a:cubicBezTo>
                  <a:cubicBezTo>
                    <a:pt x="499729" y="1559910"/>
                    <a:pt x="504896" y="1549505"/>
                    <a:pt x="513508" y="1528695"/>
                  </a:cubicBezTo>
                  <a:cubicBezTo>
                    <a:pt x="513508" y="1528695"/>
                    <a:pt x="513508" y="1528695"/>
                    <a:pt x="511785" y="1528695"/>
                  </a:cubicBezTo>
                  <a:lnTo>
                    <a:pt x="520396" y="1499214"/>
                  </a:lnTo>
                  <a:cubicBezTo>
                    <a:pt x="520396" y="1499214"/>
                    <a:pt x="520396" y="1499214"/>
                    <a:pt x="520396" y="1442360"/>
                  </a:cubicBezTo>
                  <a:lnTo>
                    <a:pt x="520396" y="1411538"/>
                  </a:lnTo>
                  <a:lnTo>
                    <a:pt x="150879" y="1411538"/>
                  </a:lnTo>
                  <a:lnTo>
                    <a:pt x="150879" y="1411566"/>
                  </a:lnTo>
                  <a:lnTo>
                    <a:pt x="143895" y="1411566"/>
                  </a:lnTo>
                  <a:cubicBezTo>
                    <a:pt x="112840" y="1411566"/>
                    <a:pt x="79714" y="1411566"/>
                    <a:pt x="44380" y="1411566"/>
                  </a:cubicBezTo>
                  <a:cubicBezTo>
                    <a:pt x="-15997" y="1135469"/>
                    <a:pt x="-10508" y="895942"/>
                    <a:pt x="35232" y="691155"/>
                  </a:cubicBezTo>
                  <a:cubicBezTo>
                    <a:pt x="35232" y="691155"/>
                    <a:pt x="35232" y="691155"/>
                    <a:pt x="38891" y="669214"/>
                  </a:cubicBezTo>
                  <a:cubicBezTo>
                    <a:pt x="106586" y="380318"/>
                    <a:pt x="251125" y="160904"/>
                    <a:pt x="393833"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50" name="Freeform 222"/>
            <p:cNvSpPr>
              <a:spLocks/>
            </p:cNvSpPr>
            <p:nvPr/>
          </p:nvSpPr>
          <p:spPr bwMode="auto">
            <a:xfrm>
              <a:off x="9162484" y="5105131"/>
              <a:ext cx="1707230" cy="1006033"/>
            </a:xfrm>
            <a:custGeom>
              <a:avLst/>
              <a:gdLst>
                <a:gd name="connsiteX0" fmla="*/ 234128 w 1707230"/>
                <a:gd name="connsiteY0" fmla="*/ 0 h 1006033"/>
                <a:gd name="connsiteX1" fmla="*/ 311627 w 1707230"/>
                <a:gd name="connsiteY1" fmla="*/ 64165 h 1006033"/>
                <a:gd name="connsiteX2" fmla="*/ 299572 w 1707230"/>
                <a:gd name="connsiteY2" fmla="*/ 114456 h 1006033"/>
                <a:gd name="connsiteX3" fmla="*/ 272016 w 1707230"/>
                <a:gd name="connsiteY3" fmla="*/ 163013 h 1006033"/>
                <a:gd name="connsiteX4" fmla="*/ 273739 w 1707230"/>
                <a:gd name="connsiteY4" fmla="*/ 163013 h 1006033"/>
                <a:gd name="connsiteX5" fmla="*/ 265128 w 1707230"/>
                <a:gd name="connsiteY5" fmla="*/ 192494 h 1006033"/>
                <a:gd name="connsiteX6" fmla="*/ 265128 w 1707230"/>
                <a:gd name="connsiteY6" fmla="*/ 249348 h 1006033"/>
                <a:gd name="connsiteX7" fmla="*/ 265128 w 1707230"/>
                <a:gd name="connsiteY7" fmla="*/ 275268 h 1006033"/>
                <a:gd name="connsiteX8" fmla="*/ 285446 w 1707230"/>
                <a:gd name="connsiteY8" fmla="*/ 275268 h 1006033"/>
                <a:gd name="connsiteX9" fmla="*/ 285446 w 1707230"/>
                <a:gd name="connsiteY9" fmla="*/ 276552 h 1006033"/>
                <a:gd name="connsiteX10" fmla="*/ 490381 w 1707230"/>
                <a:gd name="connsiteY10" fmla="*/ 276552 h 1006033"/>
                <a:gd name="connsiteX11" fmla="*/ 526976 w 1707230"/>
                <a:gd name="connsiteY11" fmla="*/ 276552 h 1006033"/>
                <a:gd name="connsiteX12" fmla="*/ 843297 w 1707230"/>
                <a:gd name="connsiteY12" fmla="*/ 276552 h 1006033"/>
                <a:gd name="connsiteX13" fmla="*/ 860618 w 1707230"/>
                <a:gd name="connsiteY13" fmla="*/ 276552 h 1006033"/>
                <a:gd name="connsiteX14" fmla="*/ 860618 w 1707230"/>
                <a:gd name="connsiteY14" fmla="*/ 282003 h 1006033"/>
                <a:gd name="connsiteX15" fmla="*/ 860618 w 1707230"/>
                <a:gd name="connsiteY15" fmla="*/ 345783 h 1006033"/>
                <a:gd name="connsiteX16" fmla="*/ 858882 w 1707230"/>
                <a:gd name="connsiteY16" fmla="*/ 345783 h 1006033"/>
                <a:gd name="connsiteX17" fmla="*/ 853676 w 1707230"/>
                <a:gd name="connsiteY17" fmla="*/ 371816 h 1006033"/>
                <a:gd name="connsiteX18" fmla="*/ 832847 w 1707230"/>
                <a:gd name="connsiteY18" fmla="*/ 408262 h 1006033"/>
                <a:gd name="connsiteX19" fmla="*/ 813755 w 1707230"/>
                <a:gd name="connsiteY19" fmla="*/ 470742 h 1006033"/>
                <a:gd name="connsiteX20" fmla="*/ 930045 w 1707230"/>
                <a:gd name="connsiteY20" fmla="*/ 571403 h 1006033"/>
                <a:gd name="connsiteX21" fmla="*/ 1046336 w 1707230"/>
                <a:gd name="connsiteY21" fmla="*/ 479420 h 1006033"/>
                <a:gd name="connsiteX22" fmla="*/ 1046336 w 1707230"/>
                <a:gd name="connsiteY22" fmla="*/ 477684 h 1006033"/>
                <a:gd name="connsiteX23" fmla="*/ 1046336 w 1707230"/>
                <a:gd name="connsiteY23" fmla="*/ 475948 h 1006033"/>
                <a:gd name="connsiteX24" fmla="*/ 1027243 w 1707230"/>
                <a:gd name="connsiteY24" fmla="*/ 408262 h 1006033"/>
                <a:gd name="connsiteX25" fmla="*/ 1006415 w 1707230"/>
                <a:gd name="connsiteY25" fmla="*/ 368345 h 1006033"/>
                <a:gd name="connsiteX26" fmla="*/ 999473 w 1707230"/>
                <a:gd name="connsiteY26" fmla="*/ 345783 h 1006033"/>
                <a:gd name="connsiteX27" fmla="*/ 999473 w 1707230"/>
                <a:gd name="connsiteY27" fmla="*/ 315032 h 1006033"/>
                <a:gd name="connsiteX28" fmla="*/ 999473 w 1707230"/>
                <a:gd name="connsiteY28" fmla="*/ 276552 h 1006033"/>
                <a:gd name="connsiteX29" fmla="*/ 1049108 w 1707230"/>
                <a:gd name="connsiteY29" fmla="*/ 276552 h 1006033"/>
                <a:gd name="connsiteX30" fmla="*/ 1500419 w 1707230"/>
                <a:gd name="connsiteY30" fmla="*/ 276552 h 1006033"/>
                <a:gd name="connsiteX31" fmla="*/ 1485781 w 1707230"/>
                <a:gd name="connsiteY31" fmla="*/ 338713 h 1006033"/>
                <a:gd name="connsiteX32" fmla="*/ 1705354 w 1707230"/>
                <a:gd name="connsiteY32" fmla="*/ 777499 h 1006033"/>
                <a:gd name="connsiteX33" fmla="*/ 1231441 w 1707230"/>
                <a:gd name="connsiteY33" fmla="*/ 845145 h 1006033"/>
                <a:gd name="connsiteX34" fmla="*/ 490381 w 1707230"/>
                <a:gd name="connsiteY34" fmla="*/ 987750 h 1006033"/>
                <a:gd name="connsiteX35" fmla="*/ 446466 w 1707230"/>
                <a:gd name="connsiteY35" fmla="*/ 989579 h 1006033"/>
                <a:gd name="connsiteX36" fmla="*/ 0 w 1707230"/>
                <a:gd name="connsiteY36" fmla="*/ 1006033 h 1006033"/>
                <a:gd name="connsiteX37" fmla="*/ 0 w 1707230"/>
                <a:gd name="connsiteY37" fmla="*/ 276552 h 1006033"/>
                <a:gd name="connsiteX38" fmla="*/ 186637 w 1707230"/>
                <a:gd name="connsiteY38" fmla="*/ 276552 h 1006033"/>
                <a:gd name="connsiteX39" fmla="*/ 186637 w 1707230"/>
                <a:gd name="connsiteY39" fmla="*/ 275268 h 1006033"/>
                <a:gd name="connsiteX40" fmla="*/ 202114 w 1707230"/>
                <a:gd name="connsiteY40" fmla="*/ 275268 h 1006033"/>
                <a:gd name="connsiteX41" fmla="*/ 201846 w 1707230"/>
                <a:gd name="connsiteY41" fmla="*/ 243933 h 1006033"/>
                <a:gd name="connsiteX42" fmla="*/ 201405 w 1707230"/>
                <a:gd name="connsiteY42" fmla="*/ 192494 h 1006033"/>
                <a:gd name="connsiteX43" fmla="*/ 192794 w 1707230"/>
                <a:gd name="connsiteY43" fmla="*/ 159546 h 1006033"/>
                <a:gd name="connsiteX44" fmla="*/ 168683 w 1707230"/>
                <a:gd name="connsiteY44" fmla="*/ 114456 h 1006033"/>
                <a:gd name="connsiteX45" fmla="*/ 154905 w 1707230"/>
                <a:gd name="connsiteY45" fmla="*/ 67633 h 1006033"/>
                <a:gd name="connsiteX46" fmla="*/ 234128 w 1707230"/>
                <a:gd name="connsiteY46" fmla="*/ 0 h 100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707230" h="1006033">
                  <a:moveTo>
                    <a:pt x="234128" y="0"/>
                  </a:moveTo>
                  <a:cubicBezTo>
                    <a:pt x="275461" y="0"/>
                    <a:pt x="308184" y="27747"/>
                    <a:pt x="311627" y="64165"/>
                  </a:cubicBezTo>
                  <a:cubicBezTo>
                    <a:pt x="313350" y="83241"/>
                    <a:pt x="309906" y="98848"/>
                    <a:pt x="299572" y="114456"/>
                  </a:cubicBezTo>
                  <a:cubicBezTo>
                    <a:pt x="285795" y="131798"/>
                    <a:pt x="280628" y="142203"/>
                    <a:pt x="272016" y="163013"/>
                  </a:cubicBezTo>
                  <a:cubicBezTo>
                    <a:pt x="272016" y="163013"/>
                    <a:pt x="272016" y="163013"/>
                    <a:pt x="273739" y="163013"/>
                  </a:cubicBezTo>
                  <a:lnTo>
                    <a:pt x="265128" y="192494"/>
                  </a:lnTo>
                  <a:cubicBezTo>
                    <a:pt x="265128" y="192494"/>
                    <a:pt x="265128" y="192494"/>
                    <a:pt x="265128" y="249348"/>
                  </a:cubicBezTo>
                  <a:lnTo>
                    <a:pt x="265128" y="275268"/>
                  </a:lnTo>
                  <a:lnTo>
                    <a:pt x="285446" y="275268"/>
                  </a:lnTo>
                  <a:lnTo>
                    <a:pt x="285446" y="276552"/>
                  </a:lnTo>
                  <a:cubicBezTo>
                    <a:pt x="285446" y="276552"/>
                    <a:pt x="285446" y="276552"/>
                    <a:pt x="490381" y="276552"/>
                  </a:cubicBezTo>
                  <a:cubicBezTo>
                    <a:pt x="490381" y="276552"/>
                    <a:pt x="490381" y="276552"/>
                    <a:pt x="526976" y="276552"/>
                  </a:cubicBezTo>
                  <a:cubicBezTo>
                    <a:pt x="526976" y="276552"/>
                    <a:pt x="526976" y="276552"/>
                    <a:pt x="843297" y="276552"/>
                  </a:cubicBezTo>
                  <a:lnTo>
                    <a:pt x="860618" y="276552"/>
                  </a:lnTo>
                  <a:lnTo>
                    <a:pt x="860618" y="282003"/>
                  </a:lnTo>
                  <a:cubicBezTo>
                    <a:pt x="860618" y="291114"/>
                    <a:pt x="860618" y="309337"/>
                    <a:pt x="860618" y="345783"/>
                  </a:cubicBezTo>
                  <a:cubicBezTo>
                    <a:pt x="860618" y="345783"/>
                    <a:pt x="860618" y="345783"/>
                    <a:pt x="858882" y="345783"/>
                  </a:cubicBezTo>
                  <a:cubicBezTo>
                    <a:pt x="858882" y="345783"/>
                    <a:pt x="858882" y="345783"/>
                    <a:pt x="853676" y="371816"/>
                  </a:cubicBezTo>
                  <a:cubicBezTo>
                    <a:pt x="848468" y="385701"/>
                    <a:pt x="843261" y="392643"/>
                    <a:pt x="832847" y="408262"/>
                  </a:cubicBezTo>
                  <a:cubicBezTo>
                    <a:pt x="818962" y="427353"/>
                    <a:pt x="812019" y="448180"/>
                    <a:pt x="813755" y="470742"/>
                  </a:cubicBezTo>
                  <a:cubicBezTo>
                    <a:pt x="813755" y="526279"/>
                    <a:pt x="865826" y="571403"/>
                    <a:pt x="930045" y="571403"/>
                  </a:cubicBezTo>
                  <a:cubicBezTo>
                    <a:pt x="990794" y="571403"/>
                    <a:pt x="1041128" y="531485"/>
                    <a:pt x="1046336" y="479420"/>
                  </a:cubicBezTo>
                  <a:cubicBezTo>
                    <a:pt x="1046336" y="479420"/>
                    <a:pt x="1046336" y="479420"/>
                    <a:pt x="1046336" y="477684"/>
                  </a:cubicBezTo>
                  <a:cubicBezTo>
                    <a:pt x="1046336" y="477684"/>
                    <a:pt x="1046336" y="475948"/>
                    <a:pt x="1046336" y="475948"/>
                  </a:cubicBezTo>
                  <a:cubicBezTo>
                    <a:pt x="1048072" y="449915"/>
                    <a:pt x="1042864" y="427353"/>
                    <a:pt x="1027243" y="408262"/>
                  </a:cubicBezTo>
                  <a:cubicBezTo>
                    <a:pt x="1015093" y="392643"/>
                    <a:pt x="1011622" y="383965"/>
                    <a:pt x="1006415" y="368345"/>
                  </a:cubicBezTo>
                  <a:cubicBezTo>
                    <a:pt x="1006415" y="368345"/>
                    <a:pt x="1006415" y="368345"/>
                    <a:pt x="999473" y="345783"/>
                  </a:cubicBezTo>
                  <a:cubicBezTo>
                    <a:pt x="999473" y="345783"/>
                    <a:pt x="999473" y="345783"/>
                    <a:pt x="999473" y="315032"/>
                  </a:cubicBezTo>
                  <a:lnTo>
                    <a:pt x="999473" y="276552"/>
                  </a:lnTo>
                  <a:lnTo>
                    <a:pt x="1049108" y="276552"/>
                  </a:lnTo>
                  <a:cubicBezTo>
                    <a:pt x="1169600" y="276552"/>
                    <a:pt x="1317898" y="276552"/>
                    <a:pt x="1500419" y="276552"/>
                  </a:cubicBezTo>
                  <a:cubicBezTo>
                    <a:pt x="1496759" y="296663"/>
                    <a:pt x="1491270" y="318602"/>
                    <a:pt x="1485781" y="338713"/>
                  </a:cubicBezTo>
                  <a:cubicBezTo>
                    <a:pt x="1485781" y="338713"/>
                    <a:pt x="1730971" y="728136"/>
                    <a:pt x="1705354" y="777499"/>
                  </a:cubicBezTo>
                  <a:cubicBezTo>
                    <a:pt x="1679737" y="828691"/>
                    <a:pt x="1231441" y="845145"/>
                    <a:pt x="1231441" y="845145"/>
                  </a:cubicBezTo>
                  <a:cubicBezTo>
                    <a:pt x="1231441" y="845145"/>
                    <a:pt x="1013698" y="943872"/>
                    <a:pt x="490381" y="987750"/>
                  </a:cubicBezTo>
                  <a:cubicBezTo>
                    <a:pt x="490381" y="987750"/>
                    <a:pt x="490381" y="987750"/>
                    <a:pt x="446466" y="989579"/>
                  </a:cubicBezTo>
                  <a:cubicBezTo>
                    <a:pt x="320211" y="998720"/>
                    <a:pt x="159191" y="1006033"/>
                    <a:pt x="0" y="1006033"/>
                  </a:cubicBezTo>
                  <a:cubicBezTo>
                    <a:pt x="0" y="1006033"/>
                    <a:pt x="0" y="1006033"/>
                    <a:pt x="0" y="276552"/>
                  </a:cubicBezTo>
                  <a:cubicBezTo>
                    <a:pt x="0" y="276552"/>
                    <a:pt x="0" y="276552"/>
                    <a:pt x="186637" y="276552"/>
                  </a:cubicBezTo>
                  <a:lnTo>
                    <a:pt x="186637" y="275268"/>
                  </a:lnTo>
                  <a:lnTo>
                    <a:pt x="202114" y="275268"/>
                  </a:lnTo>
                  <a:lnTo>
                    <a:pt x="201846" y="243933"/>
                  </a:lnTo>
                  <a:cubicBezTo>
                    <a:pt x="201713" y="228444"/>
                    <a:pt x="201567" y="211353"/>
                    <a:pt x="201405" y="192494"/>
                  </a:cubicBezTo>
                  <a:cubicBezTo>
                    <a:pt x="201405" y="192494"/>
                    <a:pt x="201405" y="192494"/>
                    <a:pt x="192794" y="159546"/>
                  </a:cubicBezTo>
                  <a:cubicBezTo>
                    <a:pt x="185905" y="140469"/>
                    <a:pt x="180739" y="131798"/>
                    <a:pt x="168683" y="114456"/>
                  </a:cubicBezTo>
                  <a:cubicBezTo>
                    <a:pt x="158350" y="100583"/>
                    <a:pt x="154905" y="84975"/>
                    <a:pt x="154905" y="67633"/>
                  </a:cubicBezTo>
                  <a:cubicBezTo>
                    <a:pt x="154905" y="31215"/>
                    <a:pt x="191073" y="0"/>
                    <a:pt x="234128"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51" name="Freeform 177"/>
            <p:cNvSpPr>
              <a:spLocks/>
            </p:cNvSpPr>
            <p:nvPr/>
          </p:nvSpPr>
          <p:spPr bwMode="auto">
            <a:xfrm>
              <a:off x="9911543" y="3950480"/>
              <a:ext cx="138855" cy="1225"/>
            </a:xfrm>
            <a:custGeom>
              <a:avLst/>
              <a:gdLst>
                <a:gd name="connsiteX0" fmla="*/ 0 w 138855"/>
                <a:gd name="connsiteY0" fmla="*/ 0 h 1225"/>
                <a:gd name="connsiteX1" fmla="*/ 138855 w 138855"/>
                <a:gd name="connsiteY1" fmla="*/ 0 h 1225"/>
                <a:gd name="connsiteX2" fmla="*/ 138855 w 138855"/>
                <a:gd name="connsiteY2" fmla="*/ 1225 h 1225"/>
                <a:gd name="connsiteX3" fmla="*/ 96734 w 138855"/>
                <a:gd name="connsiteY3" fmla="*/ 1225 h 1225"/>
                <a:gd name="connsiteX4" fmla="*/ 20530 w 138855"/>
                <a:gd name="connsiteY4" fmla="*/ 1225 h 1225"/>
                <a:gd name="connsiteX5" fmla="*/ 0 w 138855"/>
                <a:gd name="connsiteY5" fmla="*/ 1225 h 1225"/>
                <a:gd name="connsiteX6" fmla="*/ 0 w 138855"/>
                <a:gd name="connsiteY6" fmla="*/ 1139 h 1225"/>
                <a:gd name="connsiteX7" fmla="*/ 0 w 138855"/>
                <a:gd name="connsiteY7" fmla="*/ 0 h 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855" h="1225">
                  <a:moveTo>
                    <a:pt x="0" y="0"/>
                  </a:moveTo>
                  <a:lnTo>
                    <a:pt x="138855" y="0"/>
                  </a:lnTo>
                  <a:lnTo>
                    <a:pt x="138855" y="1225"/>
                  </a:lnTo>
                  <a:lnTo>
                    <a:pt x="96734" y="1225"/>
                  </a:lnTo>
                  <a:cubicBezTo>
                    <a:pt x="69275" y="1225"/>
                    <a:pt x="43927" y="1225"/>
                    <a:pt x="20530" y="1225"/>
                  </a:cubicBezTo>
                  <a:lnTo>
                    <a:pt x="0" y="1225"/>
                  </a:lnTo>
                  <a:lnTo>
                    <a:pt x="0" y="1139"/>
                  </a:lnTo>
                  <a:cubicBezTo>
                    <a:pt x="0" y="0"/>
                    <a:pt x="0" y="0"/>
                    <a:pt x="0" y="0"/>
                  </a:cubicBezTo>
                  <a:close/>
                </a:path>
              </a:pathLst>
            </a:custGeom>
            <a:solidFill>
              <a:srgbClr val="A63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52" name="Freeform 207"/>
            <p:cNvSpPr>
              <a:spLocks/>
            </p:cNvSpPr>
            <p:nvPr/>
          </p:nvSpPr>
          <p:spPr bwMode="auto">
            <a:xfrm>
              <a:off x="9651302" y="3951705"/>
              <a:ext cx="1059322" cy="1690957"/>
            </a:xfrm>
            <a:custGeom>
              <a:avLst/>
              <a:gdLst>
                <a:gd name="connsiteX0" fmla="*/ 0 w 1059322"/>
                <a:gd name="connsiteY0" fmla="*/ 0 h 1690957"/>
                <a:gd name="connsiteX1" fmla="*/ 216265 w 1059322"/>
                <a:gd name="connsiteY1" fmla="*/ 0 h 1690957"/>
                <a:gd name="connsiteX2" fmla="*/ 260241 w 1059322"/>
                <a:gd name="connsiteY2" fmla="*/ 0 h 1690957"/>
                <a:gd name="connsiteX3" fmla="*/ 260241 w 1059322"/>
                <a:gd name="connsiteY3" fmla="*/ 7887 h 1690957"/>
                <a:gd name="connsiteX4" fmla="*/ 260241 w 1059322"/>
                <a:gd name="connsiteY4" fmla="*/ 71667 h 1690957"/>
                <a:gd name="connsiteX5" fmla="*/ 258505 w 1059322"/>
                <a:gd name="connsiteY5" fmla="*/ 71667 h 1690957"/>
                <a:gd name="connsiteX6" fmla="*/ 253299 w 1059322"/>
                <a:gd name="connsiteY6" fmla="*/ 97700 h 1690957"/>
                <a:gd name="connsiteX7" fmla="*/ 232470 w 1059322"/>
                <a:gd name="connsiteY7" fmla="*/ 134146 h 1690957"/>
                <a:gd name="connsiteX8" fmla="*/ 213378 w 1059322"/>
                <a:gd name="connsiteY8" fmla="*/ 196626 h 1690957"/>
                <a:gd name="connsiteX9" fmla="*/ 329668 w 1059322"/>
                <a:gd name="connsiteY9" fmla="*/ 297287 h 1690957"/>
                <a:gd name="connsiteX10" fmla="*/ 445959 w 1059322"/>
                <a:gd name="connsiteY10" fmla="*/ 205304 h 1690957"/>
                <a:gd name="connsiteX11" fmla="*/ 445959 w 1059322"/>
                <a:gd name="connsiteY11" fmla="*/ 203568 h 1690957"/>
                <a:gd name="connsiteX12" fmla="*/ 445959 w 1059322"/>
                <a:gd name="connsiteY12" fmla="*/ 201832 h 1690957"/>
                <a:gd name="connsiteX13" fmla="*/ 426866 w 1059322"/>
                <a:gd name="connsiteY13" fmla="*/ 134146 h 1690957"/>
                <a:gd name="connsiteX14" fmla="*/ 406038 w 1059322"/>
                <a:gd name="connsiteY14" fmla="*/ 94229 h 1690957"/>
                <a:gd name="connsiteX15" fmla="*/ 399096 w 1059322"/>
                <a:gd name="connsiteY15" fmla="*/ 71667 h 1690957"/>
                <a:gd name="connsiteX16" fmla="*/ 399096 w 1059322"/>
                <a:gd name="connsiteY16" fmla="*/ 40916 h 1690957"/>
                <a:gd name="connsiteX17" fmla="*/ 399096 w 1059322"/>
                <a:gd name="connsiteY17" fmla="*/ 0 h 1690957"/>
                <a:gd name="connsiteX18" fmla="*/ 445854 w 1059322"/>
                <a:gd name="connsiteY18" fmla="*/ 0 h 1690957"/>
                <a:gd name="connsiteX19" fmla="*/ 665531 w 1059322"/>
                <a:gd name="connsiteY19" fmla="*/ 0 h 1690957"/>
                <a:gd name="connsiteX20" fmla="*/ 1020238 w 1059322"/>
                <a:gd name="connsiteY20" fmla="*/ 669214 h 1690957"/>
                <a:gd name="connsiteX21" fmla="*/ 1023894 w 1059322"/>
                <a:gd name="connsiteY21" fmla="*/ 689327 h 1690957"/>
                <a:gd name="connsiteX22" fmla="*/ 1016581 w 1059322"/>
                <a:gd name="connsiteY22" fmla="*/ 1407909 h 1690957"/>
                <a:gd name="connsiteX23" fmla="*/ 848295 w 1059322"/>
                <a:gd name="connsiteY23" fmla="*/ 1407909 h 1690957"/>
                <a:gd name="connsiteX24" fmla="*/ 825931 w 1059322"/>
                <a:gd name="connsiteY24" fmla="*/ 1407909 h 1690957"/>
                <a:gd name="connsiteX25" fmla="*/ 825931 w 1059322"/>
                <a:gd name="connsiteY25" fmla="*/ 1407882 h 1690957"/>
                <a:gd name="connsiteX26" fmla="*/ 474666 w 1059322"/>
                <a:gd name="connsiteY26" fmla="*/ 1407882 h 1690957"/>
                <a:gd name="connsiteX27" fmla="*/ 475442 w 1059322"/>
                <a:gd name="connsiteY27" fmla="*/ 1498463 h 1690957"/>
                <a:gd name="connsiteX28" fmla="*/ 484053 w 1059322"/>
                <a:gd name="connsiteY28" fmla="*/ 1531411 h 1690957"/>
                <a:gd name="connsiteX29" fmla="*/ 508164 w 1059322"/>
                <a:gd name="connsiteY29" fmla="*/ 1576501 h 1690957"/>
                <a:gd name="connsiteX30" fmla="*/ 521942 w 1059322"/>
                <a:gd name="connsiteY30" fmla="*/ 1623324 h 1690957"/>
                <a:gd name="connsiteX31" fmla="*/ 442719 w 1059322"/>
                <a:gd name="connsiteY31" fmla="*/ 1690957 h 1690957"/>
                <a:gd name="connsiteX32" fmla="*/ 365220 w 1059322"/>
                <a:gd name="connsiteY32" fmla="*/ 1626792 h 1690957"/>
                <a:gd name="connsiteX33" fmla="*/ 377275 w 1059322"/>
                <a:gd name="connsiteY33" fmla="*/ 1576501 h 1690957"/>
                <a:gd name="connsiteX34" fmla="*/ 404831 w 1059322"/>
                <a:gd name="connsiteY34" fmla="*/ 1527944 h 1690957"/>
                <a:gd name="connsiteX35" fmla="*/ 403108 w 1059322"/>
                <a:gd name="connsiteY35" fmla="*/ 1527944 h 1690957"/>
                <a:gd name="connsiteX36" fmla="*/ 411719 w 1059322"/>
                <a:gd name="connsiteY36" fmla="*/ 1498463 h 1690957"/>
                <a:gd name="connsiteX37" fmla="*/ 411719 w 1059322"/>
                <a:gd name="connsiteY37" fmla="*/ 1408181 h 1690957"/>
                <a:gd name="connsiteX38" fmla="*/ 411719 w 1059322"/>
                <a:gd name="connsiteY38" fmla="*/ 1407882 h 1690957"/>
                <a:gd name="connsiteX39" fmla="*/ 0 w 1059322"/>
                <a:gd name="connsiteY39" fmla="*/ 1407882 h 1690957"/>
                <a:gd name="connsiteX40" fmla="*/ 0 w 1059322"/>
                <a:gd name="connsiteY40" fmla="*/ 1405159 h 1690957"/>
                <a:gd name="connsiteX41" fmla="*/ 0 w 1059322"/>
                <a:gd name="connsiteY41" fmla="*/ 0 h 169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9322" h="1690957">
                  <a:moveTo>
                    <a:pt x="0" y="0"/>
                  </a:moveTo>
                  <a:cubicBezTo>
                    <a:pt x="0" y="0"/>
                    <a:pt x="0" y="0"/>
                    <a:pt x="216265" y="0"/>
                  </a:cubicBezTo>
                  <a:lnTo>
                    <a:pt x="260241" y="0"/>
                  </a:lnTo>
                  <a:lnTo>
                    <a:pt x="260241" y="7887"/>
                  </a:lnTo>
                  <a:cubicBezTo>
                    <a:pt x="260241" y="16998"/>
                    <a:pt x="260241" y="35221"/>
                    <a:pt x="260241" y="71667"/>
                  </a:cubicBezTo>
                  <a:cubicBezTo>
                    <a:pt x="260241" y="71667"/>
                    <a:pt x="260241" y="71667"/>
                    <a:pt x="258505" y="71667"/>
                  </a:cubicBezTo>
                  <a:cubicBezTo>
                    <a:pt x="258505" y="71667"/>
                    <a:pt x="258505" y="71667"/>
                    <a:pt x="253299" y="97700"/>
                  </a:cubicBezTo>
                  <a:cubicBezTo>
                    <a:pt x="248091" y="111585"/>
                    <a:pt x="242884" y="118527"/>
                    <a:pt x="232470" y="134146"/>
                  </a:cubicBezTo>
                  <a:cubicBezTo>
                    <a:pt x="218585" y="153237"/>
                    <a:pt x="211642" y="174064"/>
                    <a:pt x="213378" y="196626"/>
                  </a:cubicBezTo>
                  <a:cubicBezTo>
                    <a:pt x="213378" y="252163"/>
                    <a:pt x="265449" y="297287"/>
                    <a:pt x="329668" y="297287"/>
                  </a:cubicBezTo>
                  <a:cubicBezTo>
                    <a:pt x="390417" y="297287"/>
                    <a:pt x="440751" y="257369"/>
                    <a:pt x="445959" y="205304"/>
                  </a:cubicBezTo>
                  <a:cubicBezTo>
                    <a:pt x="445959" y="205304"/>
                    <a:pt x="445959" y="205304"/>
                    <a:pt x="445959" y="203568"/>
                  </a:cubicBezTo>
                  <a:cubicBezTo>
                    <a:pt x="445959" y="203568"/>
                    <a:pt x="445959" y="201832"/>
                    <a:pt x="445959" y="201832"/>
                  </a:cubicBezTo>
                  <a:cubicBezTo>
                    <a:pt x="447695" y="175799"/>
                    <a:pt x="442487" y="153237"/>
                    <a:pt x="426866" y="134146"/>
                  </a:cubicBezTo>
                  <a:cubicBezTo>
                    <a:pt x="414716" y="118527"/>
                    <a:pt x="411245" y="109849"/>
                    <a:pt x="406038" y="94229"/>
                  </a:cubicBezTo>
                  <a:cubicBezTo>
                    <a:pt x="406038" y="94229"/>
                    <a:pt x="406038" y="94229"/>
                    <a:pt x="399096" y="71667"/>
                  </a:cubicBezTo>
                  <a:cubicBezTo>
                    <a:pt x="399096" y="71667"/>
                    <a:pt x="399096" y="71667"/>
                    <a:pt x="399096" y="40916"/>
                  </a:cubicBezTo>
                  <a:lnTo>
                    <a:pt x="399096" y="0"/>
                  </a:lnTo>
                  <a:lnTo>
                    <a:pt x="445854" y="0"/>
                  </a:lnTo>
                  <a:cubicBezTo>
                    <a:pt x="509547" y="0"/>
                    <a:pt x="582340" y="0"/>
                    <a:pt x="665531" y="0"/>
                  </a:cubicBezTo>
                  <a:cubicBezTo>
                    <a:pt x="808145" y="159076"/>
                    <a:pt x="952587" y="380318"/>
                    <a:pt x="1020238" y="669214"/>
                  </a:cubicBezTo>
                  <a:cubicBezTo>
                    <a:pt x="1020238" y="669214"/>
                    <a:pt x="1020238" y="669214"/>
                    <a:pt x="1023894" y="689327"/>
                  </a:cubicBezTo>
                  <a:cubicBezTo>
                    <a:pt x="1069604" y="894114"/>
                    <a:pt x="1075089" y="1131813"/>
                    <a:pt x="1016581" y="1407909"/>
                  </a:cubicBezTo>
                  <a:cubicBezTo>
                    <a:pt x="1016581" y="1407909"/>
                    <a:pt x="1016581" y="1407909"/>
                    <a:pt x="848295" y="1407909"/>
                  </a:cubicBezTo>
                  <a:lnTo>
                    <a:pt x="825931" y="1407909"/>
                  </a:lnTo>
                  <a:lnTo>
                    <a:pt x="825931" y="1407882"/>
                  </a:lnTo>
                  <a:lnTo>
                    <a:pt x="474666" y="1407882"/>
                  </a:lnTo>
                  <a:lnTo>
                    <a:pt x="475442" y="1498463"/>
                  </a:lnTo>
                  <a:cubicBezTo>
                    <a:pt x="475442" y="1498463"/>
                    <a:pt x="475442" y="1498463"/>
                    <a:pt x="484053" y="1531411"/>
                  </a:cubicBezTo>
                  <a:cubicBezTo>
                    <a:pt x="490942" y="1550488"/>
                    <a:pt x="496108" y="1559159"/>
                    <a:pt x="508164" y="1576501"/>
                  </a:cubicBezTo>
                  <a:cubicBezTo>
                    <a:pt x="518497" y="1590374"/>
                    <a:pt x="521942" y="1605982"/>
                    <a:pt x="521942" y="1623324"/>
                  </a:cubicBezTo>
                  <a:cubicBezTo>
                    <a:pt x="521942" y="1659742"/>
                    <a:pt x="485774" y="1690957"/>
                    <a:pt x="442719" y="1690957"/>
                  </a:cubicBezTo>
                  <a:cubicBezTo>
                    <a:pt x="401386" y="1690957"/>
                    <a:pt x="368663" y="1663210"/>
                    <a:pt x="365220" y="1626792"/>
                  </a:cubicBezTo>
                  <a:cubicBezTo>
                    <a:pt x="363497" y="1607716"/>
                    <a:pt x="366941" y="1592109"/>
                    <a:pt x="377275" y="1576501"/>
                  </a:cubicBezTo>
                  <a:cubicBezTo>
                    <a:pt x="391052" y="1559159"/>
                    <a:pt x="396219" y="1548754"/>
                    <a:pt x="404831" y="1527944"/>
                  </a:cubicBezTo>
                  <a:cubicBezTo>
                    <a:pt x="404831" y="1527944"/>
                    <a:pt x="404831" y="1527944"/>
                    <a:pt x="403108" y="1527944"/>
                  </a:cubicBezTo>
                  <a:lnTo>
                    <a:pt x="411719" y="1498463"/>
                  </a:lnTo>
                  <a:cubicBezTo>
                    <a:pt x="411719" y="1498463"/>
                    <a:pt x="411719" y="1498463"/>
                    <a:pt x="411719" y="1408181"/>
                  </a:cubicBezTo>
                  <a:lnTo>
                    <a:pt x="411719" y="1407882"/>
                  </a:lnTo>
                  <a:lnTo>
                    <a:pt x="0" y="1407882"/>
                  </a:lnTo>
                  <a:lnTo>
                    <a:pt x="0" y="1405159"/>
                  </a:lnTo>
                  <a:cubicBezTo>
                    <a:pt x="0" y="1385911"/>
                    <a:pt x="0" y="1231921"/>
                    <a:pt x="0"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53" name="Freeform 123"/>
            <p:cNvSpPr>
              <a:spLocks/>
            </p:cNvSpPr>
            <p:nvPr/>
          </p:nvSpPr>
          <p:spPr bwMode="auto">
            <a:xfrm>
              <a:off x="8721620" y="2925343"/>
              <a:ext cx="865486" cy="288495"/>
            </a:xfrm>
            <a:custGeom>
              <a:avLst/>
              <a:gdLst>
                <a:gd name="T0" fmla="*/ 105 w 473"/>
                <a:gd name="T1" fmla="*/ 158 h 158"/>
                <a:gd name="T2" fmla="*/ 397 w 473"/>
                <a:gd name="T3" fmla="*/ 158 h 158"/>
                <a:gd name="T4" fmla="*/ 397 w 473"/>
                <a:gd name="T5" fmla="*/ 158 h 158"/>
                <a:gd name="T6" fmla="*/ 473 w 473"/>
                <a:gd name="T7" fmla="*/ 158 h 158"/>
                <a:gd name="T8" fmla="*/ 314 w 473"/>
                <a:gd name="T9" fmla="*/ 0 h 158"/>
                <a:gd name="T10" fmla="*/ 157 w 473"/>
                <a:gd name="T11" fmla="*/ 0 h 158"/>
                <a:gd name="T12" fmla="*/ 0 w 473"/>
                <a:gd name="T13" fmla="*/ 158 h 158"/>
                <a:gd name="T14" fmla="*/ 105 w 473"/>
                <a:gd name="T15" fmla="*/ 158 h 158"/>
                <a:gd name="T16" fmla="*/ 105 w 473"/>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 h="158">
                  <a:moveTo>
                    <a:pt x="105" y="158"/>
                  </a:moveTo>
                  <a:cubicBezTo>
                    <a:pt x="397" y="158"/>
                    <a:pt x="397" y="158"/>
                    <a:pt x="397" y="158"/>
                  </a:cubicBezTo>
                  <a:cubicBezTo>
                    <a:pt x="397" y="158"/>
                    <a:pt x="397" y="158"/>
                    <a:pt x="397" y="158"/>
                  </a:cubicBezTo>
                  <a:cubicBezTo>
                    <a:pt x="473" y="158"/>
                    <a:pt x="473" y="158"/>
                    <a:pt x="473" y="158"/>
                  </a:cubicBezTo>
                  <a:cubicBezTo>
                    <a:pt x="392" y="75"/>
                    <a:pt x="314" y="0"/>
                    <a:pt x="314" y="0"/>
                  </a:cubicBezTo>
                  <a:cubicBezTo>
                    <a:pt x="157" y="0"/>
                    <a:pt x="157" y="0"/>
                    <a:pt x="157" y="0"/>
                  </a:cubicBezTo>
                  <a:cubicBezTo>
                    <a:pt x="157" y="0"/>
                    <a:pt x="81" y="75"/>
                    <a:pt x="0" y="158"/>
                  </a:cubicBezTo>
                  <a:cubicBezTo>
                    <a:pt x="105" y="158"/>
                    <a:pt x="105" y="158"/>
                    <a:pt x="105" y="158"/>
                  </a:cubicBezTo>
                  <a:cubicBezTo>
                    <a:pt x="105" y="158"/>
                    <a:pt x="105" y="158"/>
                    <a:pt x="105" y="158"/>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4" name="Freeform 125"/>
            <p:cNvSpPr>
              <a:spLocks/>
            </p:cNvSpPr>
            <p:nvPr/>
          </p:nvSpPr>
          <p:spPr bwMode="auto">
            <a:xfrm>
              <a:off x="8590135" y="1141777"/>
              <a:ext cx="1130777" cy="669804"/>
            </a:xfrm>
            <a:custGeom>
              <a:avLst/>
              <a:gdLst>
                <a:gd name="T0" fmla="*/ 616 w 618"/>
                <a:gd name="T1" fmla="*/ 169 h 366"/>
                <a:gd name="T2" fmla="*/ 453 w 618"/>
                <a:gd name="T3" fmla="*/ 88 h 366"/>
                <a:gd name="T4" fmla="*/ 401 w 618"/>
                <a:gd name="T5" fmla="*/ 27 h 366"/>
                <a:gd name="T6" fmla="*/ 325 w 618"/>
                <a:gd name="T7" fmla="*/ 35 h 366"/>
                <a:gd name="T8" fmla="*/ 318 w 618"/>
                <a:gd name="T9" fmla="*/ 74 h 366"/>
                <a:gd name="T10" fmla="*/ 259 w 618"/>
                <a:gd name="T11" fmla="*/ 91 h 366"/>
                <a:gd name="T12" fmla="*/ 205 w 618"/>
                <a:gd name="T13" fmla="*/ 55 h 366"/>
                <a:gd name="T14" fmla="*/ 161 w 618"/>
                <a:gd name="T15" fmla="*/ 100 h 366"/>
                <a:gd name="T16" fmla="*/ 0 w 618"/>
                <a:gd name="T17" fmla="*/ 96 h 366"/>
                <a:gd name="T18" fmla="*/ 6 w 618"/>
                <a:gd name="T19" fmla="*/ 105 h 366"/>
                <a:gd name="T20" fmla="*/ 237 w 618"/>
                <a:gd name="T21" fmla="*/ 355 h 366"/>
                <a:gd name="T22" fmla="*/ 417 w 618"/>
                <a:gd name="T23" fmla="*/ 366 h 366"/>
                <a:gd name="T24" fmla="*/ 492 w 618"/>
                <a:gd name="T25" fmla="*/ 283 h 366"/>
                <a:gd name="T26" fmla="*/ 607 w 618"/>
                <a:gd name="T27" fmla="*/ 187 h 366"/>
                <a:gd name="T28" fmla="*/ 616 w 618"/>
                <a:gd name="T29" fmla="*/ 16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8" h="366">
                  <a:moveTo>
                    <a:pt x="616" y="169"/>
                  </a:moveTo>
                  <a:cubicBezTo>
                    <a:pt x="608" y="140"/>
                    <a:pt x="536" y="107"/>
                    <a:pt x="453" y="88"/>
                  </a:cubicBezTo>
                  <a:cubicBezTo>
                    <a:pt x="450" y="69"/>
                    <a:pt x="438" y="43"/>
                    <a:pt x="401" y="27"/>
                  </a:cubicBezTo>
                  <a:cubicBezTo>
                    <a:pt x="339" y="0"/>
                    <a:pt x="325" y="35"/>
                    <a:pt x="325" y="35"/>
                  </a:cubicBezTo>
                  <a:cubicBezTo>
                    <a:pt x="325" y="35"/>
                    <a:pt x="323" y="55"/>
                    <a:pt x="318" y="74"/>
                  </a:cubicBezTo>
                  <a:cubicBezTo>
                    <a:pt x="287" y="75"/>
                    <a:pt x="270" y="82"/>
                    <a:pt x="259" y="91"/>
                  </a:cubicBezTo>
                  <a:cubicBezTo>
                    <a:pt x="242" y="75"/>
                    <a:pt x="224" y="56"/>
                    <a:pt x="205" y="55"/>
                  </a:cubicBezTo>
                  <a:cubicBezTo>
                    <a:pt x="187" y="54"/>
                    <a:pt x="178" y="78"/>
                    <a:pt x="161" y="100"/>
                  </a:cubicBezTo>
                  <a:cubicBezTo>
                    <a:pt x="46" y="47"/>
                    <a:pt x="0" y="96"/>
                    <a:pt x="0" y="96"/>
                  </a:cubicBezTo>
                  <a:cubicBezTo>
                    <a:pt x="2" y="99"/>
                    <a:pt x="4" y="102"/>
                    <a:pt x="6" y="105"/>
                  </a:cubicBezTo>
                  <a:cubicBezTo>
                    <a:pt x="59" y="181"/>
                    <a:pt x="237" y="355"/>
                    <a:pt x="237" y="355"/>
                  </a:cubicBezTo>
                  <a:cubicBezTo>
                    <a:pt x="417" y="366"/>
                    <a:pt x="417" y="366"/>
                    <a:pt x="417" y="366"/>
                  </a:cubicBezTo>
                  <a:cubicBezTo>
                    <a:pt x="417" y="366"/>
                    <a:pt x="396" y="324"/>
                    <a:pt x="492" y="283"/>
                  </a:cubicBezTo>
                  <a:cubicBezTo>
                    <a:pt x="559" y="254"/>
                    <a:pt x="593" y="211"/>
                    <a:pt x="607" y="187"/>
                  </a:cubicBezTo>
                  <a:cubicBezTo>
                    <a:pt x="614" y="181"/>
                    <a:pt x="618" y="175"/>
                    <a:pt x="616" y="169"/>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131"/>
            <p:cNvSpPr>
              <a:spLocks/>
            </p:cNvSpPr>
            <p:nvPr/>
          </p:nvSpPr>
          <p:spPr bwMode="auto">
            <a:xfrm>
              <a:off x="8509696" y="1696338"/>
              <a:ext cx="1392202" cy="1229005"/>
            </a:xfrm>
            <a:custGeom>
              <a:avLst/>
              <a:gdLst>
                <a:gd name="T0" fmla="*/ 761 w 761"/>
                <a:gd name="T1" fmla="*/ 109 h 672"/>
                <a:gd name="T2" fmla="*/ 761 w 761"/>
                <a:gd name="T3" fmla="*/ 582 h 672"/>
                <a:gd name="T4" fmla="*/ 709 w 761"/>
                <a:gd name="T5" fmla="*/ 582 h 672"/>
                <a:gd name="T6" fmla="*/ 527 w 761"/>
                <a:gd name="T7" fmla="*/ 672 h 672"/>
                <a:gd name="T8" fmla="*/ 123 w 761"/>
                <a:gd name="T9" fmla="*/ 672 h 672"/>
                <a:gd name="T10" fmla="*/ 85 w 761"/>
                <a:gd name="T11" fmla="*/ 609 h 672"/>
                <a:gd name="T12" fmla="*/ 112 w 761"/>
                <a:gd name="T13" fmla="*/ 533 h 672"/>
                <a:gd name="T14" fmla="*/ 51 w 761"/>
                <a:gd name="T15" fmla="*/ 451 h 672"/>
                <a:gd name="T16" fmla="*/ 98 w 761"/>
                <a:gd name="T17" fmla="*/ 373 h 672"/>
                <a:gd name="T18" fmla="*/ 84 w 761"/>
                <a:gd name="T19" fmla="*/ 371 h 672"/>
                <a:gd name="T20" fmla="*/ 16 w 761"/>
                <a:gd name="T21" fmla="*/ 293 h 672"/>
                <a:gd name="T22" fmla="*/ 69 w 761"/>
                <a:gd name="T23" fmla="*/ 215 h 672"/>
                <a:gd name="T24" fmla="*/ 80 w 761"/>
                <a:gd name="T25" fmla="*/ 213 h 672"/>
                <a:gd name="T26" fmla="*/ 0 w 761"/>
                <a:gd name="T27" fmla="*/ 115 h 672"/>
                <a:gd name="T28" fmla="*/ 397 w 761"/>
                <a:gd name="T29" fmla="*/ 31 h 672"/>
                <a:gd name="T30" fmla="*/ 703 w 761"/>
                <a:gd name="T31" fmla="*/ 100 h 672"/>
                <a:gd name="T32" fmla="*/ 761 w 761"/>
                <a:gd name="T33" fmla="*/ 109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1" h="672">
                  <a:moveTo>
                    <a:pt x="761" y="109"/>
                  </a:moveTo>
                  <a:cubicBezTo>
                    <a:pt x="761" y="582"/>
                    <a:pt x="761" y="582"/>
                    <a:pt x="761" y="582"/>
                  </a:cubicBezTo>
                  <a:cubicBezTo>
                    <a:pt x="709" y="582"/>
                    <a:pt x="709" y="582"/>
                    <a:pt x="709" y="582"/>
                  </a:cubicBezTo>
                  <a:cubicBezTo>
                    <a:pt x="709" y="582"/>
                    <a:pt x="640" y="672"/>
                    <a:pt x="527" y="672"/>
                  </a:cubicBezTo>
                  <a:cubicBezTo>
                    <a:pt x="413" y="672"/>
                    <a:pt x="123" y="672"/>
                    <a:pt x="123" y="672"/>
                  </a:cubicBezTo>
                  <a:cubicBezTo>
                    <a:pt x="123" y="672"/>
                    <a:pt x="85" y="660"/>
                    <a:pt x="85" y="609"/>
                  </a:cubicBezTo>
                  <a:cubicBezTo>
                    <a:pt x="85" y="558"/>
                    <a:pt x="112" y="551"/>
                    <a:pt x="112" y="533"/>
                  </a:cubicBezTo>
                  <a:cubicBezTo>
                    <a:pt x="112" y="515"/>
                    <a:pt x="51" y="551"/>
                    <a:pt x="51" y="451"/>
                  </a:cubicBezTo>
                  <a:cubicBezTo>
                    <a:pt x="51" y="351"/>
                    <a:pt x="98" y="387"/>
                    <a:pt x="98" y="373"/>
                  </a:cubicBezTo>
                  <a:cubicBezTo>
                    <a:pt x="98" y="370"/>
                    <a:pt x="92" y="370"/>
                    <a:pt x="84" y="371"/>
                  </a:cubicBezTo>
                  <a:cubicBezTo>
                    <a:pt x="60" y="372"/>
                    <a:pt x="16" y="373"/>
                    <a:pt x="16" y="293"/>
                  </a:cubicBezTo>
                  <a:cubicBezTo>
                    <a:pt x="16" y="211"/>
                    <a:pt x="51" y="213"/>
                    <a:pt x="69" y="215"/>
                  </a:cubicBezTo>
                  <a:cubicBezTo>
                    <a:pt x="76" y="216"/>
                    <a:pt x="80" y="217"/>
                    <a:pt x="80" y="213"/>
                  </a:cubicBezTo>
                  <a:cubicBezTo>
                    <a:pt x="80" y="202"/>
                    <a:pt x="0" y="230"/>
                    <a:pt x="0" y="115"/>
                  </a:cubicBezTo>
                  <a:cubicBezTo>
                    <a:pt x="0" y="0"/>
                    <a:pt x="239" y="31"/>
                    <a:pt x="397" y="31"/>
                  </a:cubicBezTo>
                  <a:cubicBezTo>
                    <a:pt x="555" y="31"/>
                    <a:pt x="663" y="66"/>
                    <a:pt x="703" y="100"/>
                  </a:cubicBezTo>
                  <a:cubicBezTo>
                    <a:pt x="743" y="134"/>
                    <a:pt x="761" y="109"/>
                    <a:pt x="761" y="109"/>
                  </a:cubicBezTo>
                </a:path>
              </a:pathLst>
            </a:custGeom>
            <a:solidFill>
              <a:srgbClr val="FFEA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33"/>
            <p:cNvSpPr>
              <a:spLocks/>
            </p:cNvSpPr>
            <p:nvPr/>
          </p:nvSpPr>
          <p:spPr bwMode="auto">
            <a:xfrm>
              <a:off x="8665159" y="1895113"/>
              <a:ext cx="1236739" cy="1030229"/>
            </a:xfrm>
            <a:custGeom>
              <a:avLst/>
              <a:gdLst>
                <a:gd name="T0" fmla="*/ 676 w 676"/>
                <a:gd name="T1" fmla="*/ 0 h 563"/>
                <a:gd name="T2" fmla="*/ 656 w 676"/>
                <a:gd name="T3" fmla="*/ 9 h 563"/>
                <a:gd name="T4" fmla="*/ 648 w 676"/>
                <a:gd name="T5" fmla="*/ 8 h 563"/>
                <a:gd name="T6" fmla="*/ 21 w 676"/>
                <a:gd name="T7" fmla="*/ 494 h 563"/>
                <a:gd name="T8" fmla="*/ 0 w 676"/>
                <a:gd name="T9" fmla="*/ 493 h 563"/>
                <a:gd name="T10" fmla="*/ 0 w 676"/>
                <a:gd name="T11" fmla="*/ 500 h 563"/>
                <a:gd name="T12" fmla="*/ 0 w 676"/>
                <a:gd name="T13" fmla="*/ 500 h 563"/>
                <a:gd name="T14" fmla="*/ 38 w 676"/>
                <a:gd name="T15" fmla="*/ 563 h 563"/>
                <a:gd name="T16" fmla="*/ 442 w 676"/>
                <a:gd name="T17" fmla="*/ 563 h 563"/>
                <a:gd name="T18" fmla="*/ 624 w 676"/>
                <a:gd name="T19" fmla="*/ 473 h 563"/>
                <a:gd name="T20" fmla="*/ 676 w 676"/>
                <a:gd name="T21" fmla="*/ 473 h 563"/>
                <a:gd name="T22" fmla="*/ 676 w 676"/>
                <a:gd name="T23"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6" h="563">
                  <a:moveTo>
                    <a:pt x="676" y="0"/>
                  </a:moveTo>
                  <a:cubicBezTo>
                    <a:pt x="676" y="0"/>
                    <a:pt x="670" y="9"/>
                    <a:pt x="656" y="9"/>
                  </a:cubicBezTo>
                  <a:cubicBezTo>
                    <a:pt x="654" y="9"/>
                    <a:pt x="651" y="9"/>
                    <a:pt x="648" y="8"/>
                  </a:cubicBezTo>
                  <a:cubicBezTo>
                    <a:pt x="574" y="285"/>
                    <a:pt x="318" y="494"/>
                    <a:pt x="21" y="494"/>
                  </a:cubicBezTo>
                  <a:cubicBezTo>
                    <a:pt x="14" y="494"/>
                    <a:pt x="7" y="494"/>
                    <a:pt x="0" y="493"/>
                  </a:cubicBezTo>
                  <a:cubicBezTo>
                    <a:pt x="0" y="496"/>
                    <a:pt x="0" y="498"/>
                    <a:pt x="0" y="500"/>
                  </a:cubicBezTo>
                  <a:cubicBezTo>
                    <a:pt x="0" y="500"/>
                    <a:pt x="0" y="500"/>
                    <a:pt x="0" y="500"/>
                  </a:cubicBezTo>
                  <a:cubicBezTo>
                    <a:pt x="0" y="551"/>
                    <a:pt x="38" y="563"/>
                    <a:pt x="38" y="563"/>
                  </a:cubicBezTo>
                  <a:cubicBezTo>
                    <a:pt x="38" y="563"/>
                    <a:pt x="328" y="563"/>
                    <a:pt x="442" y="563"/>
                  </a:cubicBezTo>
                  <a:cubicBezTo>
                    <a:pt x="555" y="563"/>
                    <a:pt x="624" y="473"/>
                    <a:pt x="624" y="473"/>
                  </a:cubicBezTo>
                  <a:cubicBezTo>
                    <a:pt x="676" y="473"/>
                    <a:pt x="676" y="473"/>
                    <a:pt x="676" y="473"/>
                  </a:cubicBezTo>
                  <a:cubicBezTo>
                    <a:pt x="676" y="0"/>
                    <a:pt x="676" y="0"/>
                    <a:pt x="676" y="0"/>
                  </a:cubicBezTo>
                </a:path>
              </a:pathLst>
            </a:custGeom>
            <a:solidFill>
              <a:srgbClr val="FFE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Rectangle 134"/>
            <p:cNvSpPr>
              <a:spLocks noChangeArrowheads="1"/>
            </p:cNvSpPr>
            <p:nvPr/>
          </p:nvSpPr>
          <p:spPr bwMode="auto">
            <a:xfrm>
              <a:off x="9901898" y="1796886"/>
              <a:ext cx="286948" cy="1078956"/>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Rectangle 135"/>
            <p:cNvSpPr>
              <a:spLocks noChangeArrowheads="1"/>
            </p:cNvSpPr>
            <p:nvPr/>
          </p:nvSpPr>
          <p:spPr bwMode="auto">
            <a:xfrm>
              <a:off x="9901898" y="1796886"/>
              <a:ext cx="286948" cy="107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Rectangle 136"/>
            <p:cNvSpPr>
              <a:spLocks noChangeArrowheads="1"/>
            </p:cNvSpPr>
            <p:nvPr/>
          </p:nvSpPr>
          <p:spPr bwMode="auto">
            <a:xfrm>
              <a:off x="10188846" y="1758213"/>
              <a:ext cx="1995489" cy="1157848"/>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0" name="Rectangle 137"/>
            <p:cNvSpPr>
              <a:spLocks noChangeArrowheads="1"/>
            </p:cNvSpPr>
            <p:nvPr/>
          </p:nvSpPr>
          <p:spPr bwMode="auto">
            <a:xfrm>
              <a:off x="10188846" y="1758213"/>
              <a:ext cx="1995489" cy="115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Rectangle 138"/>
            <p:cNvSpPr>
              <a:spLocks noChangeArrowheads="1"/>
            </p:cNvSpPr>
            <p:nvPr/>
          </p:nvSpPr>
          <p:spPr bwMode="auto">
            <a:xfrm>
              <a:off x="9901898" y="2625246"/>
              <a:ext cx="286948" cy="250596"/>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 name="Rectangle 139"/>
            <p:cNvSpPr>
              <a:spLocks noChangeArrowheads="1"/>
            </p:cNvSpPr>
            <p:nvPr/>
          </p:nvSpPr>
          <p:spPr bwMode="auto">
            <a:xfrm>
              <a:off x="9901898" y="2625246"/>
              <a:ext cx="286948" cy="2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Rectangle 140"/>
            <p:cNvSpPr>
              <a:spLocks noChangeArrowheads="1"/>
            </p:cNvSpPr>
            <p:nvPr/>
          </p:nvSpPr>
          <p:spPr bwMode="auto">
            <a:xfrm>
              <a:off x="10188846" y="2646902"/>
              <a:ext cx="1995489" cy="269158"/>
            </a:xfrm>
            <a:prstGeom prst="rect">
              <a:avLst/>
            </a:pr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4" name="Rectangle 141"/>
            <p:cNvSpPr>
              <a:spLocks noChangeArrowheads="1"/>
            </p:cNvSpPr>
            <p:nvPr/>
          </p:nvSpPr>
          <p:spPr bwMode="auto">
            <a:xfrm>
              <a:off x="10188846" y="2646902"/>
              <a:ext cx="1995489" cy="26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79"/>
            <p:cNvSpPr>
              <a:spLocks/>
            </p:cNvSpPr>
            <p:nvPr/>
          </p:nvSpPr>
          <p:spPr bwMode="auto">
            <a:xfrm>
              <a:off x="8017785" y="3241682"/>
              <a:ext cx="2270063" cy="972354"/>
            </a:xfrm>
            <a:custGeom>
              <a:avLst/>
              <a:gdLst>
                <a:gd name="connsiteX0" fmla="*/ 682299 w 2270063"/>
                <a:gd name="connsiteY0" fmla="*/ 0 h 972354"/>
                <a:gd name="connsiteX1" fmla="*/ 1589593 w 2270063"/>
                <a:gd name="connsiteY1" fmla="*/ 0 h 972354"/>
                <a:gd name="connsiteX2" fmla="*/ 2173114 w 2270063"/>
                <a:gd name="connsiteY2" fmla="*/ 579905 h 972354"/>
                <a:gd name="connsiteX3" fmla="*/ 2270063 w 2270063"/>
                <a:gd name="connsiteY3" fmla="*/ 676861 h 972354"/>
                <a:gd name="connsiteX4" fmla="*/ 2209774 w 2270063"/>
                <a:gd name="connsiteY4" fmla="*/ 676861 h 972354"/>
                <a:gd name="connsiteX5" fmla="*/ 2171060 w 2270063"/>
                <a:gd name="connsiteY5" fmla="*/ 676861 h 972354"/>
                <a:gd name="connsiteX6" fmla="*/ 2171060 w 2270063"/>
                <a:gd name="connsiteY6" fmla="*/ 676481 h 972354"/>
                <a:gd name="connsiteX7" fmla="*/ 1998055 w 2270063"/>
                <a:gd name="connsiteY7" fmla="*/ 676481 h 972354"/>
                <a:gd name="connsiteX8" fmla="*/ 1998087 w 2270063"/>
                <a:gd name="connsiteY8" fmla="*/ 680184 h 972354"/>
                <a:gd name="connsiteX9" fmla="*/ 1998886 w 2270063"/>
                <a:gd name="connsiteY9" fmla="*/ 773449 h 972354"/>
                <a:gd name="connsiteX10" fmla="*/ 2007497 w 2270063"/>
                <a:gd name="connsiteY10" fmla="*/ 806397 h 972354"/>
                <a:gd name="connsiteX11" fmla="*/ 2031608 w 2270063"/>
                <a:gd name="connsiteY11" fmla="*/ 851487 h 972354"/>
                <a:gd name="connsiteX12" fmla="*/ 2045386 w 2270063"/>
                <a:gd name="connsiteY12" fmla="*/ 898310 h 972354"/>
                <a:gd name="connsiteX13" fmla="*/ 1966163 w 2270063"/>
                <a:gd name="connsiteY13" fmla="*/ 965943 h 972354"/>
                <a:gd name="connsiteX14" fmla="*/ 1888664 w 2270063"/>
                <a:gd name="connsiteY14" fmla="*/ 901778 h 972354"/>
                <a:gd name="connsiteX15" fmla="*/ 1900719 w 2270063"/>
                <a:gd name="connsiteY15" fmla="*/ 851487 h 972354"/>
                <a:gd name="connsiteX16" fmla="*/ 1928275 w 2270063"/>
                <a:gd name="connsiteY16" fmla="*/ 802930 h 972354"/>
                <a:gd name="connsiteX17" fmla="*/ 1926552 w 2270063"/>
                <a:gd name="connsiteY17" fmla="*/ 802930 h 972354"/>
                <a:gd name="connsiteX18" fmla="*/ 1935163 w 2270063"/>
                <a:gd name="connsiteY18" fmla="*/ 773449 h 972354"/>
                <a:gd name="connsiteX19" fmla="*/ 1935163 w 2270063"/>
                <a:gd name="connsiteY19" fmla="*/ 683166 h 972354"/>
                <a:gd name="connsiteX20" fmla="*/ 1935163 w 2270063"/>
                <a:gd name="connsiteY20" fmla="*/ 676481 h 972354"/>
                <a:gd name="connsiteX21" fmla="*/ 336251 w 2270063"/>
                <a:gd name="connsiteY21" fmla="*/ 676481 h 972354"/>
                <a:gd name="connsiteX22" fmla="*/ 336337 w 2270063"/>
                <a:gd name="connsiteY22" fmla="*/ 686595 h 972354"/>
                <a:gd name="connsiteX23" fmla="*/ 337136 w 2270063"/>
                <a:gd name="connsiteY23" fmla="*/ 779860 h 972354"/>
                <a:gd name="connsiteX24" fmla="*/ 345747 w 2270063"/>
                <a:gd name="connsiteY24" fmla="*/ 812808 h 972354"/>
                <a:gd name="connsiteX25" fmla="*/ 369858 w 2270063"/>
                <a:gd name="connsiteY25" fmla="*/ 857898 h 972354"/>
                <a:gd name="connsiteX26" fmla="*/ 383636 w 2270063"/>
                <a:gd name="connsiteY26" fmla="*/ 904721 h 972354"/>
                <a:gd name="connsiteX27" fmla="*/ 304413 w 2270063"/>
                <a:gd name="connsiteY27" fmla="*/ 972354 h 972354"/>
                <a:gd name="connsiteX28" fmla="*/ 226914 w 2270063"/>
                <a:gd name="connsiteY28" fmla="*/ 908189 h 972354"/>
                <a:gd name="connsiteX29" fmla="*/ 238969 w 2270063"/>
                <a:gd name="connsiteY29" fmla="*/ 857898 h 972354"/>
                <a:gd name="connsiteX30" fmla="*/ 266525 w 2270063"/>
                <a:gd name="connsiteY30" fmla="*/ 809341 h 972354"/>
                <a:gd name="connsiteX31" fmla="*/ 264802 w 2270063"/>
                <a:gd name="connsiteY31" fmla="*/ 809341 h 972354"/>
                <a:gd name="connsiteX32" fmla="*/ 273413 w 2270063"/>
                <a:gd name="connsiteY32" fmla="*/ 779860 h 972354"/>
                <a:gd name="connsiteX33" fmla="*/ 273413 w 2270063"/>
                <a:gd name="connsiteY33" fmla="*/ 689577 h 972354"/>
                <a:gd name="connsiteX34" fmla="*/ 273413 w 2270063"/>
                <a:gd name="connsiteY34" fmla="*/ 676481 h 972354"/>
                <a:gd name="connsiteX35" fmla="*/ 13253 w 2270063"/>
                <a:gd name="connsiteY35" fmla="*/ 676481 h 972354"/>
                <a:gd name="connsiteX36" fmla="*/ 13253 w 2270063"/>
                <a:gd name="connsiteY36" fmla="*/ 676861 h 972354"/>
                <a:gd name="connsiteX37" fmla="*/ 0 w 2270063"/>
                <a:gd name="connsiteY37" fmla="*/ 676861 h 972354"/>
                <a:gd name="connsiteX38" fmla="*/ 96949 w 2270063"/>
                <a:gd name="connsiteY38" fmla="*/ 579905 h 972354"/>
                <a:gd name="connsiteX39" fmla="*/ 682299 w 2270063"/>
                <a:gd name="connsiteY39" fmla="*/ 0 h 97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70063" h="972354">
                  <a:moveTo>
                    <a:pt x="682299" y="0"/>
                  </a:moveTo>
                  <a:cubicBezTo>
                    <a:pt x="682299" y="0"/>
                    <a:pt x="682299" y="0"/>
                    <a:pt x="1589593" y="0"/>
                  </a:cubicBezTo>
                  <a:cubicBezTo>
                    <a:pt x="1783490" y="197570"/>
                    <a:pt x="2026777" y="440874"/>
                    <a:pt x="2173114" y="579905"/>
                  </a:cubicBezTo>
                  <a:cubicBezTo>
                    <a:pt x="2204211" y="609175"/>
                    <a:pt x="2237137" y="640274"/>
                    <a:pt x="2270063" y="676861"/>
                  </a:cubicBezTo>
                  <a:cubicBezTo>
                    <a:pt x="2270063" y="676861"/>
                    <a:pt x="2270063" y="676861"/>
                    <a:pt x="2209774" y="676861"/>
                  </a:cubicBezTo>
                  <a:lnTo>
                    <a:pt x="2171060" y="676861"/>
                  </a:lnTo>
                  <a:lnTo>
                    <a:pt x="2171060" y="676481"/>
                  </a:lnTo>
                  <a:lnTo>
                    <a:pt x="1998055" y="676481"/>
                  </a:lnTo>
                  <a:lnTo>
                    <a:pt x="1998087" y="680184"/>
                  </a:lnTo>
                  <a:cubicBezTo>
                    <a:pt x="1998301" y="705084"/>
                    <a:pt x="1998563" y="735730"/>
                    <a:pt x="1998886" y="773449"/>
                  </a:cubicBezTo>
                  <a:cubicBezTo>
                    <a:pt x="1998886" y="773449"/>
                    <a:pt x="1998886" y="773449"/>
                    <a:pt x="2007497" y="806397"/>
                  </a:cubicBezTo>
                  <a:cubicBezTo>
                    <a:pt x="2014386" y="825474"/>
                    <a:pt x="2019552" y="834145"/>
                    <a:pt x="2031608" y="851487"/>
                  </a:cubicBezTo>
                  <a:cubicBezTo>
                    <a:pt x="2041941" y="865360"/>
                    <a:pt x="2045386" y="880968"/>
                    <a:pt x="2045386" y="898310"/>
                  </a:cubicBezTo>
                  <a:cubicBezTo>
                    <a:pt x="2045386" y="934728"/>
                    <a:pt x="2009218" y="965943"/>
                    <a:pt x="1966163" y="965943"/>
                  </a:cubicBezTo>
                  <a:cubicBezTo>
                    <a:pt x="1924830" y="965943"/>
                    <a:pt x="1892107" y="938196"/>
                    <a:pt x="1888664" y="901778"/>
                  </a:cubicBezTo>
                  <a:cubicBezTo>
                    <a:pt x="1886941" y="882702"/>
                    <a:pt x="1890385" y="867095"/>
                    <a:pt x="1900719" y="851487"/>
                  </a:cubicBezTo>
                  <a:cubicBezTo>
                    <a:pt x="1914496" y="834145"/>
                    <a:pt x="1919663" y="823740"/>
                    <a:pt x="1928275" y="802930"/>
                  </a:cubicBezTo>
                  <a:cubicBezTo>
                    <a:pt x="1928275" y="802930"/>
                    <a:pt x="1928275" y="802930"/>
                    <a:pt x="1926552" y="802930"/>
                  </a:cubicBezTo>
                  <a:lnTo>
                    <a:pt x="1935163" y="773449"/>
                  </a:lnTo>
                  <a:cubicBezTo>
                    <a:pt x="1935163" y="773449"/>
                    <a:pt x="1935163" y="773449"/>
                    <a:pt x="1935163" y="683166"/>
                  </a:cubicBezTo>
                  <a:lnTo>
                    <a:pt x="1935163" y="676481"/>
                  </a:lnTo>
                  <a:lnTo>
                    <a:pt x="336251" y="676481"/>
                  </a:lnTo>
                  <a:lnTo>
                    <a:pt x="336337" y="686595"/>
                  </a:lnTo>
                  <a:cubicBezTo>
                    <a:pt x="336551" y="711495"/>
                    <a:pt x="336813" y="742141"/>
                    <a:pt x="337136" y="779860"/>
                  </a:cubicBezTo>
                  <a:cubicBezTo>
                    <a:pt x="337136" y="779860"/>
                    <a:pt x="337136" y="779860"/>
                    <a:pt x="345747" y="812808"/>
                  </a:cubicBezTo>
                  <a:cubicBezTo>
                    <a:pt x="352636" y="831885"/>
                    <a:pt x="357802" y="840556"/>
                    <a:pt x="369858" y="857898"/>
                  </a:cubicBezTo>
                  <a:cubicBezTo>
                    <a:pt x="380191" y="871771"/>
                    <a:pt x="383636" y="887379"/>
                    <a:pt x="383636" y="904721"/>
                  </a:cubicBezTo>
                  <a:cubicBezTo>
                    <a:pt x="383636" y="941139"/>
                    <a:pt x="347468" y="972354"/>
                    <a:pt x="304413" y="972354"/>
                  </a:cubicBezTo>
                  <a:cubicBezTo>
                    <a:pt x="263080" y="972354"/>
                    <a:pt x="230357" y="944607"/>
                    <a:pt x="226914" y="908189"/>
                  </a:cubicBezTo>
                  <a:cubicBezTo>
                    <a:pt x="225191" y="889113"/>
                    <a:pt x="228635" y="873506"/>
                    <a:pt x="238969" y="857898"/>
                  </a:cubicBezTo>
                  <a:cubicBezTo>
                    <a:pt x="252746" y="840556"/>
                    <a:pt x="257913" y="830151"/>
                    <a:pt x="266525" y="809341"/>
                  </a:cubicBezTo>
                  <a:cubicBezTo>
                    <a:pt x="266525" y="809341"/>
                    <a:pt x="266525" y="809341"/>
                    <a:pt x="264802" y="809341"/>
                  </a:cubicBezTo>
                  <a:lnTo>
                    <a:pt x="273413" y="779860"/>
                  </a:lnTo>
                  <a:cubicBezTo>
                    <a:pt x="273413" y="779860"/>
                    <a:pt x="273413" y="779860"/>
                    <a:pt x="273413" y="689577"/>
                  </a:cubicBezTo>
                  <a:lnTo>
                    <a:pt x="273413" y="676481"/>
                  </a:lnTo>
                  <a:lnTo>
                    <a:pt x="13253" y="676481"/>
                  </a:lnTo>
                  <a:lnTo>
                    <a:pt x="13253" y="676861"/>
                  </a:lnTo>
                  <a:lnTo>
                    <a:pt x="0" y="676861"/>
                  </a:lnTo>
                  <a:cubicBezTo>
                    <a:pt x="32926" y="640274"/>
                    <a:pt x="65852" y="609175"/>
                    <a:pt x="96949" y="579905"/>
                  </a:cubicBezTo>
                  <a:cubicBezTo>
                    <a:pt x="243287" y="440874"/>
                    <a:pt x="486573" y="197570"/>
                    <a:pt x="682299"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TextBox 13"/>
          <p:cNvSpPr txBox="1"/>
          <p:nvPr/>
        </p:nvSpPr>
        <p:spPr>
          <a:xfrm flipH="1">
            <a:off x="2334182" y="1332947"/>
            <a:ext cx="2975821" cy="2308306"/>
          </a:xfrm>
          <a:prstGeom prst="rect">
            <a:avLst/>
          </a:prstGeom>
          <a:noFill/>
        </p:spPr>
        <p:txBody>
          <a:bodyPr wrap="square" lIns="91422" tIns="45711" rIns="91422" bIns="45711" rtlCol="0">
            <a:spAutoFit/>
          </a:bodyPr>
          <a:lstStyle/>
          <a:p>
            <a:pPr marL="168275" indent="-168275">
              <a:lnSpc>
                <a:spcPct val="150000"/>
              </a:lnSpc>
              <a:buClr>
                <a:schemeClr val="accent1"/>
              </a:buClr>
              <a:buFont typeface="Arial" panose="020B0604020202020204" pitchFamily="34" charset="0"/>
              <a:buChar char="•"/>
            </a:pPr>
            <a:r>
              <a:rPr lang="en-US" sz="1600" dirty="0">
                <a:solidFill>
                  <a:schemeClr val="accent4"/>
                </a:solidFill>
                <a:latin typeface="Lato" panose="020F0502020204030203" pitchFamily="34" charset="0"/>
                <a:ea typeface="Lato" panose="020F0502020204030203" pitchFamily="34" charset="0"/>
                <a:cs typeface="Lato" panose="020F0502020204030203" pitchFamily="34" charset="0"/>
              </a:rPr>
              <a:t>PENSION</a:t>
            </a:r>
          </a:p>
          <a:p>
            <a:pPr marL="168275" indent="-168275">
              <a:lnSpc>
                <a:spcPct val="150000"/>
              </a:lnSpc>
              <a:buClr>
                <a:schemeClr val="accent1"/>
              </a:buClr>
              <a:buFont typeface="Arial" panose="020B0604020202020204" pitchFamily="34" charset="0"/>
              <a:buChar char="•"/>
            </a:pPr>
            <a:r>
              <a:rPr lang="en-US" sz="1600" dirty="0">
                <a:solidFill>
                  <a:schemeClr val="accent4"/>
                </a:solidFill>
                <a:latin typeface="Lato" panose="020F0502020204030203" pitchFamily="34" charset="0"/>
                <a:ea typeface="Lato" panose="020F0502020204030203" pitchFamily="34" charset="0"/>
                <a:cs typeface="Lato" panose="020F0502020204030203" pitchFamily="34" charset="0"/>
              </a:rPr>
              <a:t>SOCIAL SECURITY</a:t>
            </a:r>
          </a:p>
          <a:p>
            <a:pPr marL="168275" indent="-168275">
              <a:lnSpc>
                <a:spcPct val="150000"/>
              </a:lnSpc>
              <a:buClr>
                <a:schemeClr val="accent1"/>
              </a:buClr>
              <a:buFont typeface="Arial" panose="020B0604020202020204" pitchFamily="34" charset="0"/>
              <a:buChar char="•"/>
            </a:pPr>
            <a:r>
              <a:rPr lang="en-US" sz="1600" dirty="0">
                <a:solidFill>
                  <a:schemeClr val="accent4"/>
                </a:solidFill>
                <a:latin typeface="Lato" panose="020F0502020204030203" pitchFamily="34" charset="0"/>
                <a:ea typeface="Lato" panose="020F0502020204030203" pitchFamily="34" charset="0"/>
                <a:cs typeface="Lato" panose="020F0502020204030203" pitchFamily="34" charset="0"/>
              </a:rPr>
              <a:t>ANNUITY</a:t>
            </a:r>
          </a:p>
          <a:p>
            <a:pPr marL="168275" indent="-168275">
              <a:lnSpc>
                <a:spcPct val="150000"/>
              </a:lnSpc>
              <a:buClr>
                <a:schemeClr val="accent1"/>
              </a:buClr>
              <a:buFont typeface="Arial" panose="020B0604020202020204" pitchFamily="34" charset="0"/>
              <a:buChar char="•"/>
            </a:pPr>
            <a:r>
              <a:rPr lang="en-US" sz="1600" dirty="0">
                <a:solidFill>
                  <a:schemeClr val="accent4"/>
                </a:solidFill>
                <a:latin typeface="Lato" panose="020F0502020204030203" pitchFamily="34" charset="0"/>
                <a:ea typeface="Lato" panose="020F0502020204030203" pitchFamily="34" charset="0"/>
                <a:cs typeface="Lato" panose="020F0502020204030203" pitchFamily="34" charset="0"/>
              </a:rPr>
              <a:t>INVESTMENTS</a:t>
            </a:r>
          </a:p>
          <a:p>
            <a:pPr marL="168275" indent="-168275">
              <a:lnSpc>
                <a:spcPct val="150000"/>
              </a:lnSpc>
              <a:buClr>
                <a:schemeClr val="accent1"/>
              </a:buClr>
              <a:buFont typeface="Arial" panose="020B0604020202020204" pitchFamily="34" charset="0"/>
              <a:buChar char="•"/>
            </a:pPr>
            <a:r>
              <a:rPr lang="en-US" sz="1600" dirty="0">
                <a:solidFill>
                  <a:schemeClr val="accent4"/>
                </a:solidFill>
                <a:latin typeface="Lato" panose="020F0502020204030203" pitchFamily="34" charset="0"/>
                <a:ea typeface="Lato" panose="020F0502020204030203" pitchFamily="34" charset="0"/>
                <a:cs typeface="Lato" panose="020F0502020204030203" pitchFamily="34" charset="0"/>
              </a:rPr>
              <a:t>IRA</a:t>
            </a:r>
          </a:p>
          <a:p>
            <a:pPr marL="168275" indent="-168275">
              <a:lnSpc>
                <a:spcPct val="150000"/>
              </a:lnSpc>
              <a:buClr>
                <a:schemeClr val="accent1"/>
              </a:buClr>
              <a:buFont typeface="Arial" panose="020B0604020202020204" pitchFamily="34" charset="0"/>
              <a:buChar char="•"/>
            </a:pPr>
            <a:r>
              <a:rPr lang="en-US" sz="1600" dirty="0">
                <a:solidFill>
                  <a:schemeClr val="accent4"/>
                </a:solidFill>
                <a:latin typeface="Lato" panose="020F0502020204030203" pitchFamily="34" charset="0"/>
                <a:ea typeface="Lato" panose="020F0502020204030203" pitchFamily="34" charset="0"/>
                <a:cs typeface="Lato" panose="020F0502020204030203" pitchFamily="34" charset="0"/>
              </a:rPr>
              <a:t>PART-TIME JOB</a:t>
            </a:r>
          </a:p>
        </p:txBody>
      </p:sp>
      <p:sp>
        <p:nvSpPr>
          <p:cNvPr id="4" name="TextBox 3"/>
          <p:cNvSpPr txBox="1"/>
          <p:nvPr/>
        </p:nvSpPr>
        <p:spPr>
          <a:xfrm>
            <a:off x="968743" y="3929229"/>
            <a:ext cx="4334900" cy="830997"/>
          </a:xfrm>
          <a:prstGeom prst="rect">
            <a:avLst/>
          </a:prstGeom>
          <a:noFill/>
        </p:spPr>
        <p:txBody>
          <a:bodyPr wrap="square" rtlCol="0">
            <a:spAutoFit/>
          </a:bodyPr>
          <a:lstStyle/>
          <a:p>
            <a:r>
              <a:rPr lang="en-US" sz="1600" i="1" dirty="0">
                <a:solidFill>
                  <a:schemeClr val="accent1"/>
                </a:solidFill>
                <a:latin typeface="Lato" panose="020F0502020204030203" pitchFamily="34" charset="0"/>
                <a:ea typeface="Lato" panose="020F0502020204030203" pitchFamily="34" charset="0"/>
                <a:cs typeface="Lato" panose="020F0502020204030203" pitchFamily="34" charset="0"/>
              </a:rPr>
              <a:t>The most important retirement-planning objective is to accumulate as many diverse sources of retirement income as you possibly can.</a:t>
            </a:r>
          </a:p>
        </p:txBody>
      </p:sp>
      <p:sp>
        <p:nvSpPr>
          <p:cNvPr id="3" name="Slide Number Placeholder 2"/>
          <p:cNvSpPr>
            <a:spLocks noGrp="1"/>
          </p:cNvSpPr>
          <p:nvPr>
            <p:ph type="sldNum" sz="quarter" idx="13"/>
          </p:nvPr>
        </p:nvSpPr>
        <p:spPr/>
        <p:txBody>
          <a:bodyPr/>
          <a:lstStyle/>
          <a:p>
            <a:fld id="{AC2C22BC-B3FE-4FEE-BBEA-713BA38E049C}" type="slidenum">
              <a:rPr lang="en-US" smtClean="0"/>
              <a:pPr/>
              <a:t>14</a:t>
            </a:fld>
            <a:endParaRPr lang="en-US" dirty="0"/>
          </a:p>
        </p:txBody>
      </p:sp>
    </p:spTree>
    <p:extLst>
      <p:ext uri="{BB962C8B-B14F-4D97-AF65-F5344CB8AC3E}">
        <p14:creationId xmlns:p14="http://schemas.microsoft.com/office/powerpoint/2010/main" val="3706046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5"/>
          <p:cNvSpPr>
            <a:spLocks/>
          </p:cNvSpPr>
          <p:nvPr/>
        </p:nvSpPr>
        <p:spPr bwMode="auto">
          <a:xfrm>
            <a:off x="3453877" y="-2286"/>
            <a:ext cx="5690124" cy="5148072"/>
          </a:xfrm>
          <a:custGeom>
            <a:avLst/>
            <a:gdLst>
              <a:gd name="T0" fmla="*/ 0 w 2821"/>
              <a:gd name="T1" fmla="*/ 2550 h 2550"/>
              <a:gd name="T2" fmla="*/ 2821 w 2821"/>
              <a:gd name="T3" fmla="*/ 2550 h 2550"/>
              <a:gd name="T4" fmla="*/ 2821 w 2821"/>
              <a:gd name="T5" fmla="*/ 0 h 2550"/>
              <a:gd name="T6" fmla="*/ 919 w 2821"/>
              <a:gd name="T7" fmla="*/ 0 h 2550"/>
              <a:gd name="T8" fmla="*/ 0 w 2821"/>
              <a:gd name="T9" fmla="*/ 2550 h 2550"/>
            </a:gdLst>
            <a:ahLst/>
            <a:cxnLst>
              <a:cxn ang="0">
                <a:pos x="T0" y="T1"/>
              </a:cxn>
              <a:cxn ang="0">
                <a:pos x="T2" y="T3"/>
              </a:cxn>
              <a:cxn ang="0">
                <a:pos x="T4" y="T5"/>
              </a:cxn>
              <a:cxn ang="0">
                <a:pos x="T6" y="T7"/>
              </a:cxn>
              <a:cxn ang="0">
                <a:pos x="T8" y="T9"/>
              </a:cxn>
            </a:cxnLst>
            <a:rect l="0" t="0" r="r" b="b"/>
            <a:pathLst>
              <a:path w="2821" h="2550">
                <a:moveTo>
                  <a:pt x="0" y="2550"/>
                </a:moveTo>
                <a:lnTo>
                  <a:pt x="2821" y="2550"/>
                </a:lnTo>
                <a:lnTo>
                  <a:pt x="2821" y="0"/>
                </a:lnTo>
                <a:lnTo>
                  <a:pt x="919" y="0"/>
                </a:lnTo>
                <a:lnTo>
                  <a:pt x="0" y="2550"/>
                </a:lnTo>
                <a:close/>
              </a:path>
            </a:pathLst>
          </a:custGeom>
          <a:solidFill>
            <a:schemeClr val="accent1">
              <a:lumMod val="20000"/>
              <a:lumOff val="80000"/>
            </a:schemeClr>
          </a:solidFill>
          <a:ln w="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ext Placeholder 1"/>
          <p:cNvSpPr>
            <a:spLocks noGrp="1"/>
          </p:cNvSpPr>
          <p:nvPr>
            <p:ph type="body" sz="quarter" idx="11"/>
          </p:nvPr>
        </p:nvSpPr>
        <p:spPr/>
        <p:txBody>
          <a:bodyPr/>
          <a:lstStyle/>
          <a:p>
            <a:r>
              <a:rPr lang="en-US" sz="2800" dirty="0"/>
              <a:t>Women and</a:t>
            </a:r>
            <a:r>
              <a:rPr lang="en-US" sz="2800" dirty="0">
                <a:solidFill>
                  <a:schemeClr val="accent2"/>
                </a:solidFill>
              </a:rPr>
              <a:t> </a:t>
            </a:r>
          </a:p>
          <a:p>
            <a:r>
              <a:rPr lang="en-US" sz="2800" dirty="0">
                <a:solidFill>
                  <a:schemeClr val="accent2"/>
                </a:solidFill>
              </a:rPr>
              <a:t>Social Security</a:t>
            </a:r>
          </a:p>
        </p:txBody>
      </p:sp>
      <p:grpSp>
        <p:nvGrpSpPr>
          <p:cNvPr id="20" name="Group 19"/>
          <p:cNvGrpSpPr/>
          <p:nvPr/>
        </p:nvGrpSpPr>
        <p:grpSpPr>
          <a:xfrm>
            <a:off x="281515" y="1271403"/>
            <a:ext cx="3250594" cy="3250594"/>
            <a:chOff x="642938" y="1649211"/>
            <a:chExt cx="2406535" cy="2406535"/>
          </a:xfrm>
        </p:grpSpPr>
        <p:sp>
          <p:nvSpPr>
            <p:cNvPr id="4" name="Oval 3"/>
            <p:cNvSpPr/>
            <p:nvPr/>
          </p:nvSpPr>
          <p:spPr>
            <a:xfrm>
              <a:off x="642938" y="1649211"/>
              <a:ext cx="2406535" cy="2406535"/>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924633" y="2064623"/>
              <a:ext cx="1909276" cy="478503"/>
            </a:xfrm>
            <a:prstGeom prst="rect">
              <a:avLst/>
            </a:prstGeom>
            <a:noFill/>
          </p:spPr>
          <p:txBody>
            <a:bodyPr wrap="square" lIns="0" tIns="0" rIns="0" bIns="0" rtlCol="0">
              <a:spAutoFit/>
            </a:bodyPr>
            <a:lstStyle/>
            <a:p>
              <a:pPr algn="ctr">
                <a:lnSpc>
                  <a:spcPct val="75000"/>
                </a:lnSpc>
              </a:pPr>
              <a:r>
                <a:rPr lang="en-US" sz="2800" dirty="0">
                  <a:solidFill>
                    <a:schemeClr val="bg1"/>
                  </a:solidFill>
                  <a:latin typeface="Lato Black" panose="020F0A02020204030203" pitchFamily="34" charset="0"/>
                </a:rPr>
                <a:t>$13.5K  vs. </a:t>
              </a:r>
            </a:p>
            <a:p>
              <a:pPr algn="ctr">
                <a:lnSpc>
                  <a:spcPct val="75000"/>
                </a:lnSpc>
              </a:pPr>
              <a:r>
                <a:rPr lang="en-US" sz="2800" dirty="0">
                  <a:solidFill>
                    <a:schemeClr val="bg1"/>
                  </a:solidFill>
                  <a:latin typeface="Lato Black" panose="020F0A02020204030203" pitchFamily="34" charset="0"/>
                </a:rPr>
                <a:t>$17.6K/yr</a:t>
              </a:r>
            </a:p>
          </p:txBody>
        </p:sp>
        <p:sp>
          <p:nvSpPr>
            <p:cNvPr id="6" name="TextBox 5"/>
            <p:cNvSpPr txBox="1"/>
            <p:nvPr/>
          </p:nvSpPr>
          <p:spPr>
            <a:xfrm>
              <a:off x="976775" y="2657195"/>
              <a:ext cx="1909276" cy="113929"/>
            </a:xfrm>
            <a:prstGeom prst="rect">
              <a:avLst/>
            </a:prstGeom>
            <a:noFill/>
          </p:spPr>
          <p:txBody>
            <a:bodyPr wrap="square" lIns="0" tIns="0" rIns="0" bIns="0" rtlCol="0">
              <a:spAutoFit/>
            </a:bodyPr>
            <a:lstStyle/>
            <a:p>
              <a:pPr algn="ctr">
                <a:lnSpc>
                  <a:spcPts val="1200"/>
                </a:lnSpc>
              </a:pPr>
              <a:r>
                <a:rPr lang="en-US" sz="1200" b="1" cap="all" spc="20" dirty="0">
                  <a:solidFill>
                    <a:schemeClr val="accent2"/>
                  </a:solidFill>
                  <a:latin typeface="Lato" panose="020F0502020204030203" pitchFamily="34" charset="0"/>
                </a:rPr>
                <a:t>Women vs MEn 65+</a:t>
              </a:r>
            </a:p>
          </p:txBody>
        </p:sp>
        <p:sp>
          <p:nvSpPr>
            <p:cNvPr id="7" name="TextBox 6"/>
            <p:cNvSpPr txBox="1"/>
            <p:nvPr/>
          </p:nvSpPr>
          <p:spPr>
            <a:xfrm>
              <a:off x="976775" y="3038223"/>
              <a:ext cx="1824068" cy="476889"/>
            </a:xfrm>
            <a:prstGeom prst="rect">
              <a:avLst/>
            </a:prstGeom>
            <a:noFill/>
          </p:spPr>
          <p:txBody>
            <a:bodyPr wrap="square" lIns="0" tIns="0" rIns="0" bIns="0" rtlCol="0">
              <a:spAutoFit/>
            </a:bodyPr>
            <a:lstStyle/>
            <a:p>
              <a:pPr algn="ctr">
                <a:lnSpc>
                  <a:spcPct val="80000"/>
                </a:lnSpc>
                <a:spcAft>
                  <a:spcPts val="1200"/>
                </a:spcAft>
              </a:pPr>
              <a:r>
                <a:rPr lang="en-US" sz="1300" dirty="0">
                  <a:solidFill>
                    <a:schemeClr val="bg1"/>
                  </a:solidFill>
                </a:rPr>
                <a:t>The average Social Security benefit for women age 65+ is $13,500 per year.  For men 65+ the average is $17,600</a:t>
              </a:r>
            </a:p>
          </p:txBody>
        </p:sp>
        <p:cxnSp>
          <p:nvCxnSpPr>
            <p:cNvPr id="8" name="Straight Connector 7"/>
            <p:cNvCxnSpPr/>
            <p:nvPr/>
          </p:nvCxnSpPr>
          <p:spPr>
            <a:xfrm flipH="1">
              <a:off x="1019814" y="2838997"/>
              <a:ext cx="173886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311369" y="1474404"/>
            <a:ext cx="2808172" cy="2808172"/>
            <a:chOff x="3368733" y="1649211"/>
            <a:chExt cx="2406535" cy="2406535"/>
          </a:xfrm>
        </p:grpSpPr>
        <p:sp>
          <p:nvSpPr>
            <p:cNvPr id="9" name="Oval 8"/>
            <p:cNvSpPr/>
            <p:nvPr/>
          </p:nvSpPr>
          <p:spPr>
            <a:xfrm>
              <a:off x="3368733" y="1649211"/>
              <a:ext cx="2406535" cy="2406535"/>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617362" y="1965636"/>
              <a:ext cx="1909276" cy="492443"/>
            </a:xfrm>
            <a:prstGeom prst="rect">
              <a:avLst/>
            </a:prstGeom>
            <a:noFill/>
          </p:spPr>
          <p:txBody>
            <a:bodyPr wrap="square" lIns="0" tIns="0" rIns="0" bIns="0" rtlCol="0">
              <a:spAutoFit/>
            </a:bodyPr>
            <a:lstStyle/>
            <a:p>
              <a:pPr algn="ctr">
                <a:spcAft>
                  <a:spcPts val="1200"/>
                </a:spcAft>
              </a:pPr>
              <a:r>
                <a:rPr lang="en-US" sz="3200" dirty="0">
                  <a:solidFill>
                    <a:schemeClr val="bg1"/>
                  </a:solidFill>
                  <a:latin typeface="Lato Black" panose="020F0A02020204030203" pitchFamily="34" charset="0"/>
                </a:rPr>
                <a:t>4 </a:t>
              </a:r>
              <a:r>
                <a:rPr lang="en-US" sz="2400" dirty="0">
                  <a:solidFill>
                    <a:schemeClr val="bg1"/>
                  </a:solidFill>
                  <a:latin typeface="Lato Black" panose="020F0A02020204030203" pitchFamily="34" charset="0"/>
                </a:rPr>
                <a:t>in</a:t>
              </a:r>
              <a:r>
                <a:rPr lang="en-US" sz="3200" dirty="0">
                  <a:solidFill>
                    <a:schemeClr val="bg1"/>
                  </a:solidFill>
                  <a:latin typeface="Lato Black" panose="020F0A02020204030203" pitchFamily="34" charset="0"/>
                </a:rPr>
                <a:t> 5</a:t>
              </a:r>
            </a:p>
          </p:txBody>
        </p:sp>
        <p:sp>
          <p:nvSpPr>
            <p:cNvPr id="11" name="TextBox 10"/>
            <p:cNvSpPr txBox="1"/>
            <p:nvPr/>
          </p:nvSpPr>
          <p:spPr>
            <a:xfrm>
              <a:off x="3617362" y="2633354"/>
              <a:ext cx="1909276" cy="131878"/>
            </a:xfrm>
            <a:prstGeom prst="rect">
              <a:avLst/>
            </a:prstGeom>
            <a:noFill/>
          </p:spPr>
          <p:txBody>
            <a:bodyPr wrap="square" lIns="0" tIns="0" rIns="0" bIns="0" rtlCol="0">
              <a:spAutoFit/>
            </a:bodyPr>
            <a:lstStyle/>
            <a:p>
              <a:pPr algn="ctr">
                <a:lnSpc>
                  <a:spcPts val="1200"/>
                </a:lnSpc>
              </a:pPr>
              <a:r>
                <a:rPr lang="en-US" sz="1200" b="1" cap="all" spc="20" dirty="0">
                  <a:solidFill>
                    <a:schemeClr val="accent2"/>
                  </a:solidFill>
                  <a:latin typeface="Lato" panose="020F0502020204030203" pitchFamily="34" charset="0"/>
                </a:rPr>
                <a:t>Take SS benefits early</a:t>
              </a:r>
            </a:p>
          </p:txBody>
        </p:sp>
        <p:sp>
          <p:nvSpPr>
            <p:cNvPr id="12" name="TextBox 11"/>
            <p:cNvSpPr txBox="1"/>
            <p:nvPr/>
          </p:nvSpPr>
          <p:spPr>
            <a:xfrm>
              <a:off x="3713406" y="3038223"/>
              <a:ext cx="1717189" cy="491027"/>
            </a:xfrm>
            <a:prstGeom prst="rect">
              <a:avLst/>
            </a:prstGeom>
            <a:noFill/>
          </p:spPr>
          <p:txBody>
            <a:bodyPr wrap="square" lIns="0" tIns="0" rIns="0" bIns="0" rtlCol="0">
              <a:spAutoFit/>
            </a:bodyPr>
            <a:lstStyle/>
            <a:p>
              <a:pPr algn="ctr">
                <a:lnSpc>
                  <a:spcPts val="1100"/>
                </a:lnSpc>
                <a:spcAft>
                  <a:spcPts val="1200"/>
                </a:spcAft>
              </a:pPr>
              <a:r>
                <a:rPr lang="en-US" sz="1300" dirty="0">
                  <a:solidFill>
                    <a:schemeClr val="bg1"/>
                  </a:solidFill>
                </a:rPr>
                <a:t>4 in 5 women start taking social security payments before reaching Full Retirement Age.</a:t>
              </a:r>
            </a:p>
          </p:txBody>
        </p:sp>
        <p:cxnSp>
          <p:nvCxnSpPr>
            <p:cNvPr id="13" name="Straight Connector 12"/>
            <p:cNvCxnSpPr/>
            <p:nvPr/>
          </p:nvCxnSpPr>
          <p:spPr>
            <a:xfrm flipH="1">
              <a:off x="3702570" y="2885194"/>
              <a:ext cx="173886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6005228" y="1474404"/>
            <a:ext cx="2808172" cy="2808172"/>
            <a:chOff x="6094528" y="1649211"/>
            <a:chExt cx="2406535" cy="2406535"/>
          </a:xfrm>
        </p:grpSpPr>
        <p:sp>
          <p:nvSpPr>
            <p:cNvPr id="14" name="Oval 13"/>
            <p:cNvSpPr/>
            <p:nvPr/>
          </p:nvSpPr>
          <p:spPr>
            <a:xfrm>
              <a:off x="6094528" y="1649211"/>
              <a:ext cx="2406535" cy="2406535"/>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343157" y="1965636"/>
              <a:ext cx="1909276" cy="1169551"/>
            </a:xfrm>
            <a:prstGeom prst="rect">
              <a:avLst/>
            </a:prstGeom>
            <a:noFill/>
          </p:spPr>
          <p:txBody>
            <a:bodyPr wrap="square" lIns="0" tIns="0" rIns="0" bIns="0" rtlCol="0">
              <a:spAutoFit/>
            </a:bodyPr>
            <a:lstStyle/>
            <a:p>
              <a:pPr lvl="0" algn="ctr">
                <a:spcAft>
                  <a:spcPts val="1200"/>
                </a:spcAft>
              </a:pPr>
              <a:r>
                <a:rPr lang="en-US" sz="3200" dirty="0">
                  <a:solidFill>
                    <a:prstClr val="white"/>
                  </a:solidFill>
                  <a:latin typeface="Lato Black" panose="020F0A02020204030203" pitchFamily="34" charset="0"/>
                </a:rPr>
                <a:t>3 </a:t>
              </a:r>
              <a:r>
                <a:rPr lang="en-US" sz="2400" dirty="0">
                  <a:solidFill>
                    <a:prstClr val="white"/>
                  </a:solidFill>
                  <a:latin typeface="Lato Black" panose="020F0A02020204030203" pitchFamily="34" charset="0"/>
                </a:rPr>
                <a:t>in</a:t>
              </a:r>
              <a:r>
                <a:rPr lang="en-US" sz="3200" dirty="0">
                  <a:solidFill>
                    <a:prstClr val="white"/>
                  </a:solidFill>
                  <a:latin typeface="Lato Black" panose="020F0A02020204030203" pitchFamily="34" charset="0"/>
                </a:rPr>
                <a:t> 10</a:t>
              </a:r>
            </a:p>
            <a:p>
              <a:pPr algn="ctr">
                <a:spcAft>
                  <a:spcPts val="1200"/>
                </a:spcAft>
              </a:pPr>
              <a:r>
                <a:rPr lang="en-US" sz="3400" dirty="0">
                  <a:solidFill>
                    <a:schemeClr val="bg1"/>
                  </a:solidFill>
                  <a:latin typeface="Lato Black" panose="020F0A02020204030203" pitchFamily="34" charset="0"/>
                </a:rPr>
                <a:t> </a:t>
              </a:r>
              <a:endParaRPr lang="en-US" sz="2400" dirty="0">
                <a:solidFill>
                  <a:schemeClr val="bg1"/>
                </a:solidFill>
                <a:latin typeface="Lato Black" panose="020F0A02020204030203" pitchFamily="34" charset="0"/>
              </a:endParaRPr>
            </a:p>
          </p:txBody>
        </p:sp>
        <p:sp>
          <p:nvSpPr>
            <p:cNvPr id="16" name="TextBox 15"/>
            <p:cNvSpPr txBox="1"/>
            <p:nvPr/>
          </p:nvSpPr>
          <p:spPr>
            <a:xfrm>
              <a:off x="6251952" y="2633354"/>
              <a:ext cx="2150617" cy="131878"/>
            </a:xfrm>
            <a:prstGeom prst="rect">
              <a:avLst/>
            </a:prstGeom>
            <a:noFill/>
          </p:spPr>
          <p:txBody>
            <a:bodyPr wrap="square" lIns="0" tIns="0" rIns="0" bIns="0" rtlCol="0">
              <a:spAutoFit/>
            </a:bodyPr>
            <a:lstStyle/>
            <a:p>
              <a:pPr algn="ctr">
                <a:lnSpc>
                  <a:spcPts val="1200"/>
                </a:lnSpc>
              </a:pPr>
              <a:r>
                <a:rPr lang="en-US" sz="1200" b="1" cap="all" spc="20" dirty="0">
                  <a:solidFill>
                    <a:schemeClr val="accent2"/>
                  </a:solidFill>
                  <a:latin typeface="Lato" panose="020F0502020204030203" pitchFamily="34" charset="0"/>
                </a:rPr>
                <a:t>Solely Rely on SS Benefits</a:t>
              </a:r>
            </a:p>
          </p:txBody>
        </p:sp>
        <p:sp>
          <p:nvSpPr>
            <p:cNvPr id="17" name="TextBox 16"/>
            <p:cNvSpPr txBox="1"/>
            <p:nvPr/>
          </p:nvSpPr>
          <p:spPr>
            <a:xfrm>
              <a:off x="6428365" y="3038223"/>
              <a:ext cx="1738861" cy="491027"/>
            </a:xfrm>
            <a:prstGeom prst="rect">
              <a:avLst/>
            </a:prstGeom>
            <a:noFill/>
          </p:spPr>
          <p:txBody>
            <a:bodyPr wrap="square" lIns="0" tIns="0" rIns="0" bIns="0" rtlCol="0">
              <a:spAutoFit/>
            </a:bodyPr>
            <a:lstStyle/>
            <a:p>
              <a:pPr algn="ctr">
                <a:lnSpc>
                  <a:spcPts val="1100"/>
                </a:lnSpc>
                <a:spcAft>
                  <a:spcPts val="1200"/>
                </a:spcAft>
              </a:pPr>
              <a:r>
                <a:rPr lang="en-US" sz="1300" dirty="0">
                  <a:solidFill>
                    <a:schemeClr val="bg1"/>
                  </a:solidFill>
                </a:rPr>
                <a:t>Social Security is virtually the only source of income for 3 in 10 female beneficiaries age 65 and older.</a:t>
              </a:r>
            </a:p>
          </p:txBody>
        </p:sp>
        <p:cxnSp>
          <p:nvCxnSpPr>
            <p:cNvPr id="18" name="Straight Connector 17"/>
            <p:cNvCxnSpPr/>
            <p:nvPr/>
          </p:nvCxnSpPr>
          <p:spPr>
            <a:xfrm flipH="1">
              <a:off x="6428365" y="2885194"/>
              <a:ext cx="173886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4011417" y="4725336"/>
            <a:ext cx="4607531" cy="230832"/>
          </a:xfrm>
          <a:prstGeom prst="rect">
            <a:avLst/>
          </a:prstGeom>
          <a:noFill/>
        </p:spPr>
        <p:txBody>
          <a:bodyPr wrap="square" rtlCol="0" anchor="ctr">
            <a:spAutoFit/>
          </a:bodyPr>
          <a:lstStyle/>
          <a:p>
            <a:r>
              <a:rPr lang="en-US" sz="900" dirty="0">
                <a:solidFill>
                  <a:schemeClr val="bg1">
                    <a:lumMod val="95000"/>
                  </a:schemeClr>
                </a:solidFill>
              </a:rPr>
              <a:t>National Women’s Law Center, Investment News November 12, 2014</a:t>
            </a:r>
            <a:endParaRPr lang="en-US" sz="850" dirty="0">
              <a:solidFill>
                <a:schemeClr val="bg1">
                  <a:lumMod val="95000"/>
                </a:schemeClr>
              </a:solidFill>
            </a:endParaRPr>
          </a:p>
        </p:txBody>
      </p:sp>
      <p:sp>
        <p:nvSpPr>
          <p:cNvPr id="23" name="Slide Number Placeholder 22"/>
          <p:cNvSpPr>
            <a:spLocks noGrp="1"/>
          </p:cNvSpPr>
          <p:nvPr>
            <p:ph type="sldNum" sz="quarter" idx="13"/>
          </p:nvPr>
        </p:nvSpPr>
        <p:spPr/>
        <p:txBody>
          <a:bodyPr/>
          <a:lstStyle/>
          <a:p>
            <a:fld id="{AC2C22BC-B3FE-4FEE-BBEA-713BA38E049C}" type="slidenum">
              <a:rPr lang="en-US" smtClean="0"/>
              <a:pPr/>
              <a:t>15</a:t>
            </a:fld>
            <a:endParaRPr lang="en-US" dirty="0"/>
          </a:p>
        </p:txBody>
      </p:sp>
      <p:sp>
        <p:nvSpPr>
          <p:cNvPr id="3" name="TextBox 2"/>
          <p:cNvSpPr txBox="1"/>
          <p:nvPr/>
        </p:nvSpPr>
        <p:spPr>
          <a:xfrm>
            <a:off x="244039" y="4780837"/>
            <a:ext cx="3767378" cy="246221"/>
          </a:xfrm>
          <a:prstGeom prst="rect">
            <a:avLst/>
          </a:prstGeom>
          <a:noFill/>
        </p:spPr>
        <p:txBody>
          <a:bodyPr wrap="none" rtlCol="0">
            <a:spAutoFit/>
          </a:bodyPr>
          <a:lstStyle/>
          <a:p>
            <a:r>
              <a:rPr lang="en-US" sz="1000" i="1" dirty="0">
                <a:solidFill>
                  <a:schemeClr val="accent4"/>
                </a:solidFill>
              </a:rPr>
              <a:t>National Women’s Law Center, Investment News November 12, 2014</a:t>
            </a:r>
          </a:p>
        </p:txBody>
      </p:sp>
    </p:spTree>
    <p:extLst>
      <p:ext uri="{BB962C8B-B14F-4D97-AF65-F5344CB8AC3E}">
        <p14:creationId xmlns:p14="http://schemas.microsoft.com/office/powerpoint/2010/main" val="3448822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87117" y="1432190"/>
            <a:ext cx="6200099" cy="3195483"/>
            <a:chOff x="1232644" y="1261846"/>
            <a:chExt cx="6456131" cy="3412982"/>
          </a:xfrm>
        </p:grpSpPr>
        <p:graphicFrame>
          <p:nvGraphicFramePr>
            <p:cNvPr id="4" name="Chart 3"/>
            <p:cNvGraphicFramePr/>
            <p:nvPr>
              <p:extLst/>
            </p:nvPr>
          </p:nvGraphicFramePr>
          <p:xfrm>
            <a:off x="1577789" y="1261846"/>
            <a:ext cx="6110986" cy="322442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146107" y="4186190"/>
              <a:ext cx="5406600" cy="488638"/>
            </a:xfrm>
            <a:prstGeom prst="rect">
              <a:avLst/>
            </a:prstGeom>
            <a:noFill/>
          </p:spPr>
          <p:txBody>
            <a:bodyPr wrap="square" rtlCol="0">
              <a:spAutoFit/>
            </a:bodyPr>
            <a:lstStyle/>
            <a:p>
              <a:pPr algn="ctr"/>
              <a:r>
                <a:rPr lang="en-US" sz="1600" dirty="0">
                  <a:solidFill>
                    <a:schemeClr val="accent3"/>
                  </a:solidFill>
                  <a:ea typeface="Lato" panose="020F0502020204030203" pitchFamily="34" charset="0"/>
                  <a:cs typeface="Lato" panose="020F0502020204030203" pitchFamily="34" charset="0"/>
                </a:rPr>
                <a:t>Age You Choose to Start Receiving Benefits</a:t>
              </a:r>
              <a:endParaRPr lang="en-US" sz="1400" dirty="0">
                <a:solidFill>
                  <a:schemeClr val="accent3"/>
                </a:solidFill>
                <a:ea typeface="Lato" panose="020F0502020204030203" pitchFamily="34" charset="0"/>
                <a:cs typeface="Lato" panose="020F0502020204030203" pitchFamily="34" charset="0"/>
              </a:endParaRPr>
            </a:p>
            <a:p>
              <a:pPr algn="ctr"/>
              <a:r>
                <a:rPr lang="en-US" sz="1000" i="1" dirty="0">
                  <a:solidFill>
                    <a:schemeClr val="accent3"/>
                  </a:solidFill>
                  <a:ea typeface="Lato Light" panose="020F0502020204030203" pitchFamily="34" charset="0"/>
                  <a:cs typeface="Lato Light" panose="020F0502020204030203" pitchFamily="34" charset="0"/>
                </a:rPr>
                <a:t>This example assumes benefit of $1,000 at full retirement age of 66 </a:t>
              </a:r>
            </a:p>
          </p:txBody>
        </p:sp>
        <p:sp>
          <p:nvSpPr>
            <p:cNvPr id="12" name="TextBox 11"/>
            <p:cNvSpPr txBox="1"/>
            <p:nvPr/>
          </p:nvSpPr>
          <p:spPr>
            <a:xfrm rot="16200000">
              <a:off x="143556" y="2549753"/>
              <a:ext cx="2505694" cy="327518"/>
            </a:xfrm>
            <a:prstGeom prst="rect">
              <a:avLst/>
            </a:prstGeom>
            <a:noFill/>
          </p:spPr>
          <p:txBody>
            <a:bodyPr wrap="square" rtlCol="0">
              <a:spAutoFit/>
            </a:bodyPr>
            <a:lstStyle/>
            <a:p>
              <a:pPr algn="ctr"/>
              <a:r>
                <a:rPr lang="en-US" sz="1600" dirty="0">
                  <a:solidFill>
                    <a:schemeClr val="accent3"/>
                  </a:solidFill>
                  <a:ea typeface="Lato" panose="020F0502020204030203" pitchFamily="34" charset="0"/>
                  <a:cs typeface="Lato" panose="020F0502020204030203" pitchFamily="34" charset="0"/>
                </a:rPr>
                <a:t>Monthly Benefit Amount</a:t>
              </a:r>
            </a:p>
          </p:txBody>
        </p:sp>
      </p:grpSp>
      <p:sp>
        <p:nvSpPr>
          <p:cNvPr id="20" name="TextBox 19"/>
          <p:cNvSpPr txBox="1"/>
          <p:nvPr/>
        </p:nvSpPr>
        <p:spPr>
          <a:xfrm>
            <a:off x="1092466" y="1001732"/>
            <a:ext cx="6673671" cy="584775"/>
          </a:xfrm>
          <a:prstGeom prst="rect">
            <a:avLst/>
          </a:prstGeom>
          <a:noFill/>
        </p:spPr>
        <p:txBody>
          <a:bodyPr wrap="square" rtlCol="0">
            <a:spAutoFit/>
          </a:bodyPr>
          <a:lstStyle/>
          <a:p>
            <a:pPr algn="ctr"/>
            <a:r>
              <a:rPr lang="en-US" sz="1600" i="1" dirty="0">
                <a:solidFill>
                  <a:schemeClr val="accent1"/>
                </a:solidFill>
                <a:latin typeface="Lato Medium" panose="020F0502020204030203" pitchFamily="34" charset="0"/>
                <a:ea typeface="Lato Medium" panose="020F0502020204030203" pitchFamily="34" charset="0"/>
                <a:cs typeface="Lato Medium" panose="020F0502020204030203" pitchFamily="34" charset="0"/>
              </a:rPr>
              <a:t>Monthly Benefit Amounts Differ Based on the </a:t>
            </a:r>
          </a:p>
          <a:p>
            <a:pPr algn="ctr"/>
            <a:r>
              <a:rPr lang="en-US" sz="1600" i="1" dirty="0">
                <a:solidFill>
                  <a:schemeClr val="accent1"/>
                </a:solidFill>
                <a:latin typeface="Lato Medium" panose="020F0502020204030203" pitchFamily="34" charset="0"/>
                <a:ea typeface="Lato Medium" panose="020F0502020204030203" pitchFamily="34" charset="0"/>
                <a:cs typeface="Lato Medium" panose="020F0502020204030203" pitchFamily="34" charset="0"/>
              </a:rPr>
              <a:t>Age You Start Receiving Benefits</a:t>
            </a:r>
          </a:p>
        </p:txBody>
      </p:sp>
      <p:sp>
        <p:nvSpPr>
          <p:cNvPr id="3" name="Title 2"/>
          <p:cNvSpPr>
            <a:spLocks noGrp="1"/>
          </p:cNvSpPr>
          <p:nvPr>
            <p:ph type="title"/>
          </p:nvPr>
        </p:nvSpPr>
        <p:spPr>
          <a:xfrm>
            <a:off x="609545" y="73590"/>
            <a:ext cx="7886700" cy="919016"/>
          </a:xfrm>
        </p:spPr>
        <p:txBody>
          <a:bodyPr/>
          <a:lstStyle/>
          <a:p>
            <a:r>
              <a:rPr lang="en-US" dirty="0"/>
              <a:t>WHEN TO START </a:t>
            </a:r>
            <a:r>
              <a:rPr lang="en-US" dirty="0">
                <a:solidFill>
                  <a:schemeClr val="accent2"/>
                </a:solidFill>
              </a:rPr>
              <a:t>RECEIVING BENEFITS</a:t>
            </a:r>
            <a:endParaRPr lang="en-US" dirty="0"/>
          </a:p>
        </p:txBody>
      </p:sp>
      <p:sp>
        <p:nvSpPr>
          <p:cNvPr id="6" name="Slide Number Placeholder 5"/>
          <p:cNvSpPr>
            <a:spLocks noGrp="1"/>
          </p:cNvSpPr>
          <p:nvPr>
            <p:ph type="sldNum" sz="quarter" idx="12"/>
          </p:nvPr>
        </p:nvSpPr>
        <p:spPr/>
        <p:txBody>
          <a:bodyPr/>
          <a:lstStyle/>
          <a:p>
            <a:fld id="{AC2C22BC-B3FE-4FEE-BBEA-713BA38E049C}" type="slidenum">
              <a:rPr lang="en-US" smtClean="0"/>
              <a:pPr/>
              <a:t>16</a:t>
            </a:fld>
            <a:endParaRPr lang="en-US" dirty="0"/>
          </a:p>
        </p:txBody>
      </p:sp>
      <p:sp>
        <p:nvSpPr>
          <p:cNvPr id="17" name="Shape 3576"/>
          <p:cNvSpPr/>
          <p:nvPr/>
        </p:nvSpPr>
        <p:spPr>
          <a:xfrm>
            <a:off x="-19153" y="815282"/>
            <a:ext cx="9144096" cy="188235"/>
          </a:xfrm>
          <a:prstGeom prst="rect">
            <a:avLst/>
          </a:prstGeom>
          <a:solidFill>
            <a:schemeClr val="accent1"/>
          </a:solidFill>
          <a:ln w="12700">
            <a:miter lim="400000"/>
          </a:ln>
        </p:spPr>
        <p:txBody>
          <a:bodyPr lIns="0" tIns="0" rIns="0" bIns="0" anchor="ctr"/>
          <a:lstStyle/>
          <a:p>
            <a:pPr lvl="0">
              <a:defRPr sz="3200"/>
            </a:pPr>
            <a:endParaRPr sz="1200" dirty="0">
              <a:latin typeface="Lato" panose="020F0502020204030203" pitchFamily="34" charset="0"/>
              <a:ea typeface="Lato" panose="020F0502020204030203" pitchFamily="34" charset="0"/>
              <a:cs typeface="Lato" panose="020F0502020204030203" pitchFamily="34" charset="0"/>
            </a:endParaRPr>
          </a:p>
        </p:txBody>
      </p:sp>
      <p:grpSp>
        <p:nvGrpSpPr>
          <p:cNvPr id="5" name="Group 4"/>
          <p:cNvGrpSpPr/>
          <p:nvPr/>
        </p:nvGrpSpPr>
        <p:grpSpPr>
          <a:xfrm>
            <a:off x="3220328" y="2104139"/>
            <a:ext cx="3096880" cy="1699745"/>
            <a:chOff x="3220328" y="2104139"/>
            <a:chExt cx="3096880" cy="1699745"/>
          </a:xfrm>
        </p:grpSpPr>
        <p:sp>
          <p:nvSpPr>
            <p:cNvPr id="19" name="Oval 18"/>
            <p:cNvSpPr/>
            <p:nvPr/>
          </p:nvSpPr>
          <p:spPr>
            <a:xfrm>
              <a:off x="3220328" y="2104139"/>
              <a:ext cx="3096880" cy="1699745"/>
            </a:xfrm>
            <a:prstGeom prst="ellipse">
              <a:avLst/>
            </a:prstGeom>
            <a:solidFill>
              <a:schemeClr val="bg1"/>
            </a:solidFill>
            <a:ln w="38100">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608302" y="2876366"/>
              <a:ext cx="2369429" cy="784830"/>
            </a:xfrm>
            <a:prstGeom prst="rect">
              <a:avLst/>
            </a:prstGeom>
            <a:noFill/>
          </p:spPr>
          <p:txBody>
            <a:bodyPr wrap="square" rtlCol="0">
              <a:spAutoFit/>
            </a:bodyPr>
            <a:lstStyle/>
            <a:p>
              <a:pPr algn="ctr"/>
              <a:r>
                <a:rPr lang="en-US" sz="1500" dirty="0">
                  <a:latin typeface="Lato" panose="020F0502020204030203" pitchFamily="34" charset="0"/>
                  <a:ea typeface="Lato" panose="020F0502020204030203" pitchFamily="34" charset="0"/>
                  <a:cs typeface="Lato" panose="020F0502020204030203" pitchFamily="34" charset="0"/>
                </a:rPr>
                <a:t>If you delay Social Security beyond your full               retirement age</a:t>
              </a:r>
            </a:p>
          </p:txBody>
        </p:sp>
        <p:sp>
          <p:nvSpPr>
            <p:cNvPr id="22" name="TextBox 21"/>
            <p:cNvSpPr txBox="1"/>
            <p:nvPr/>
          </p:nvSpPr>
          <p:spPr>
            <a:xfrm>
              <a:off x="3776437" y="2306389"/>
              <a:ext cx="906952" cy="677108"/>
            </a:xfrm>
            <a:prstGeom prst="rect">
              <a:avLst/>
            </a:prstGeom>
            <a:noFill/>
          </p:spPr>
          <p:txBody>
            <a:bodyPr wrap="square" rtlCol="0">
              <a:spAutoFit/>
            </a:bodyPr>
            <a:lstStyle/>
            <a:p>
              <a:r>
                <a:rPr lang="en-US" sz="3800" dirty="0">
                  <a:solidFill>
                    <a:schemeClr val="accent1"/>
                  </a:solidFill>
                  <a:latin typeface="+mj-lt"/>
                  <a:ea typeface="Lato" panose="020F0502020204030203" pitchFamily="34" charset="0"/>
                  <a:cs typeface="Lato" panose="020F0502020204030203" pitchFamily="34" charset="0"/>
                </a:rPr>
                <a:t>8%</a:t>
              </a:r>
            </a:p>
          </p:txBody>
        </p:sp>
        <p:sp>
          <p:nvSpPr>
            <p:cNvPr id="23" name="TextBox 22"/>
            <p:cNvSpPr txBox="1"/>
            <p:nvPr/>
          </p:nvSpPr>
          <p:spPr>
            <a:xfrm>
              <a:off x="4520258" y="2398723"/>
              <a:ext cx="1176983" cy="523220"/>
            </a:xfrm>
            <a:prstGeom prst="rect">
              <a:avLst/>
            </a:prstGeom>
            <a:noFill/>
          </p:spPr>
          <p:txBody>
            <a:bodyPr wrap="square" rtlCol="0">
              <a:spAutoFit/>
            </a:bodyPr>
            <a:lstStyle/>
            <a:p>
              <a:r>
                <a:rPr lang="en-US" sz="1400" dirty="0">
                  <a:solidFill>
                    <a:schemeClr val="accent1"/>
                  </a:solidFill>
                  <a:latin typeface="Lato Medium" panose="020F0502020204030203" pitchFamily="34" charset="0"/>
                  <a:ea typeface="Lato Medium" panose="020F0502020204030203" pitchFamily="34" charset="0"/>
                  <a:cs typeface="Lato Medium" panose="020F0502020204030203" pitchFamily="34" charset="0"/>
                </a:rPr>
                <a:t>INCREASE / </a:t>
              </a:r>
            </a:p>
            <a:p>
              <a:r>
                <a:rPr lang="en-US" sz="1400" dirty="0">
                  <a:solidFill>
                    <a:schemeClr val="accent1"/>
                  </a:solidFill>
                  <a:latin typeface="Lato Medium" panose="020F0502020204030203" pitchFamily="34" charset="0"/>
                  <a:ea typeface="Lato Medium" panose="020F0502020204030203" pitchFamily="34" charset="0"/>
                  <a:cs typeface="Lato Medium" panose="020F0502020204030203" pitchFamily="34" charset="0"/>
                </a:rPr>
                <a:t>YEAR</a:t>
              </a:r>
            </a:p>
          </p:txBody>
        </p:sp>
      </p:grpSp>
    </p:spTree>
    <p:extLst>
      <p:ext uri="{BB962C8B-B14F-4D97-AF65-F5344CB8AC3E}">
        <p14:creationId xmlns:p14="http://schemas.microsoft.com/office/powerpoint/2010/main" val="259105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a:off x="4697590" y="-2286"/>
            <a:ext cx="3546475" cy="5148072"/>
          </a:xfrm>
          <a:custGeom>
            <a:avLst/>
            <a:gdLst>
              <a:gd name="T0" fmla="*/ 1170 w 2234"/>
              <a:gd name="T1" fmla="*/ 0 h 3244"/>
              <a:gd name="T2" fmla="*/ 0 w 2234"/>
              <a:gd name="T3" fmla="*/ 3244 h 3244"/>
              <a:gd name="T4" fmla="*/ 1064 w 2234"/>
              <a:gd name="T5" fmla="*/ 3244 h 3244"/>
              <a:gd name="T6" fmla="*/ 2234 w 2234"/>
              <a:gd name="T7" fmla="*/ 0 h 3244"/>
              <a:gd name="T8" fmla="*/ 1170 w 2234"/>
              <a:gd name="T9" fmla="*/ 0 h 3244"/>
            </a:gdLst>
            <a:ahLst/>
            <a:cxnLst>
              <a:cxn ang="0">
                <a:pos x="T0" y="T1"/>
              </a:cxn>
              <a:cxn ang="0">
                <a:pos x="T2" y="T3"/>
              </a:cxn>
              <a:cxn ang="0">
                <a:pos x="T4" y="T5"/>
              </a:cxn>
              <a:cxn ang="0">
                <a:pos x="T6" y="T7"/>
              </a:cxn>
              <a:cxn ang="0">
                <a:pos x="T8" y="T9"/>
              </a:cxn>
            </a:cxnLst>
            <a:rect l="0" t="0" r="r" b="b"/>
            <a:pathLst>
              <a:path w="2234" h="3244">
                <a:moveTo>
                  <a:pt x="1170" y="0"/>
                </a:moveTo>
                <a:lnTo>
                  <a:pt x="0" y="3244"/>
                </a:lnTo>
                <a:lnTo>
                  <a:pt x="1064" y="3244"/>
                </a:lnTo>
                <a:lnTo>
                  <a:pt x="2234" y="0"/>
                </a:lnTo>
                <a:lnTo>
                  <a:pt x="1170" y="0"/>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638175" y="1153964"/>
            <a:ext cx="3595151" cy="246862"/>
          </a:xfrm>
          <a:prstGeom prst="rect">
            <a:avLst/>
          </a:prstGeom>
          <a:noFill/>
        </p:spPr>
        <p:txBody>
          <a:bodyPr wrap="square" lIns="0" tIns="0" rIns="0" bIns="0" rtlCol="0">
            <a:spAutoFit/>
          </a:bodyPr>
          <a:lstStyle/>
          <a:p>
            <a:pPr>
              <a:lnSpc>
                <a:spcPct val="110000"/>
              </a:lnSpc>
            </a:pPr>
            <a:r>
              <a:rPr lang="en-US" sz="1600" cap="all" spc="20" dirty="0">
                <a:solidFill>
                  <a:schemeClr val="accent4"/>
                </a:solidFill>
                <a:latin typeface="Lato" panose="020F0502020204030203" pitchFamily="34" charset="0"/>
                <a:ea typeface="Lato" panose="020F0502020204030203" pitchFamily="34" charset="0"/>
                <a:cs typeface="Lato" panose="020F0502020204030203" pitchFamily="34" charset="0"/>
              </a:rPr>
              <a:t>Run the numbers</a:t>
            </a:r>
          </a:p>
        </p:txBody>
      </p:sp>
      <p:sp>
        <p:nvSpPr>
          <p:cNvPr id="13" name="TextBox 12"/>
          <p:cNvSpPr txBox="1"/>
          <p:nvPr/>
        </p:nvSpPr>
        <p:spPr>
          <a:xfrm>
            <a:off x="638175" y="2075279"/>
            <a:ext cx="3772891" cy="1434239"/>
          </a:xfrm>
          <a:prstGeom prst="rect">
            <a:avLst/>
          </a:prstGeom>
          <a:noFill/>
        </p:spPr>
        <p:txBody>
          <a:bodyPr wrap="square" lIns="0" tIns="0" rIns="0" bIns="0" rtlCol="0">
            <a:spAutoFit/>
          </a:bodyPr>
          <a:lstStyle/>
          <a:p>
            <a:pPr algn="ctr">
              <a:lnSpc>
                <a:spcPct val="130000"/>
              </a:lnSpc>
              <a:spcAft>
                <a:spcPts val="600"/>
              </a:spcAft>
            </a:pPr>
            <a:r>
              <a:rPr lang="en-US" sz="1600" dirty="0">
                <a:solidFill>
                  <a:schemeClr val="accent3"/>
                </a:solidFill>
                <a:latin typeface="Lato" panose="020F0502020204030203" pitchFamily="34" charset="0"/>
              </a:rPr>
              <a:t>www.ssa.gov/myaccount</a:t>
            </a:r>
          </a:p>
          <a:p>
            <a:pPr algn="ctr">
              <a:lnSpc>
                <a:spcPct val="130000"/>
              </a:lnSpc>
              <a:spcAft>
                <a:spcPts val="600"/>
              </a:spcAft>
            </a:pPr>
            <a:r>
              <a:rPr lang="en-US" sz="1600" dirty="0">
                <a:solidFill>
                  <a:schemeClr val="accent3"/>
                </a:solidFill>
                <a:latin typeface="Lato" panose="020F0502020204030203" pitchFamily="34" charset="0"/>
              </a:rPr>
              <a:t>OR</a:t>
            </a:r>
          </a:p>
          <a:p>
            <a:pPr algn="ctr">
              <a:lnSpc>
                <a:spcPct val="130000"/>
              </a:lnSpc>
              <a:spcAft>
                <a:spcPts val="600"/>
              </a:spcAft>
            </a:pPr>
            <a:r>
              <a:rPr lang="en-US" sz="1600" dirty="0">
                <a:solidFill>
                  <a:schemeClr val="accent3"/>
                </a:solidFill>
                <a:latin typeface="Lato" panose="020F0502020204030203" pitchFamily="34" charset="0"/>
              </a:rPr>
              <a:t>We can run a detailed calculation in our one-on-one meeting</a:t>
            </a:r>
          </a:p>
        </p:txBody>
      </p: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318" r="2318"/>
          <a:stretch>
            <a:fillRect/>
          </a:stretch>
        </p:blipFill>
        <p:spPr>
          <a:effectLst>
            <a:outerShdw blurRad="50800" dist="38100" dir="2700000" algn="tl" rotWithShape="0">
              <a:prstClr val="black">
                <a:alpha val="40000"/>
              </a:prstClr>
            </a:outerShdw>
          </a:effectLst>
        </p:spPr>
      </p:pic>
      <p:sp>
        <p:nvSpPr>
          <p:cNvPr id="4" name="Text Placeholder 3"/>
          <p:cNvSpPr>
            <a:spLocks noGrp="1"/>
          </p:cNvSpPr>
          <p:nvPr>
            <p:ph type="body" sz="quarter" idx="11"/>
          </p:nvPr>
        </p:nvSpPr>
        <p:spPr/>
        <p:txBody>
          <a:bodyPr/>
          <a:lstStyle/>
          <a:p>
            <a:r>
              <a:rPr lang="en-US" sz="2800" spc="70" dirty="0"/>
              <a:t>Social Security </a:t>
            </a:r>
            <a:r>
              <a:rPr lang="en-US" sz="2800" spc="70" dirty="0">
                <a:solidFill>
                  <a:schemeClr val="accent2"/>
                </a:solidFill>
              </a:rPr>
              <a:t>Calculators</a:t>
            </a:r>
          </a:p>
        </p:txBody>
      </p:sp>
      <p:sp>
        <p:nvSpPr>
          <p:cNvPr id="8" name="Freeform 5"/>
          <p:cNvSpPr>
            <a:spLocks/>
          </p:cNvSpPr>
          <p:nvPr/>
        </p:nvSpPr>
        <p:spPr bwMode="auto">
          <a:xfrm>
            <a:off x="7365304" y="1522552"/>
            <a:ext cx="1137382" cy="252636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p:cNvSpPr>
            <a:spLocks noGrp="1"/>
          </p:cNvSpPr>
          <p:nvPr>
            <p:ph type="sldNum" sz="quarter" idx="13"/>
          </p:nvPr>
        </p:nvSpPr>
        <p:spPr/>
        <p:txBody>
          <a:bodyPr/>
          <a:lstStyle/>
          <a:p>
            <a:fld id="{AC2C22BC-B3FE-4FEE-BBEA-713BA38E049C}" type="slidenum">
              <a:rPr lang="en-US" smtClean="0"/>
              <a:pPr/>
              <a:t>17</a:t>
            </a:fld>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5000" y="96315"/>
            <a:ext cx="518279" cy="518279"/>
          </a:xfrm>
          <a:prstGeom prst="rect">
            <a:avLst/>
          </a:prstGeom>
        </p:spPr>
      </p:pic>
    </p:spTree>
    <p:extLst>
      <p:ext uri="{BB962C8B-B14F-4D97-AF65-F5344CB8AC3E}">
        <p14:creationId xmlns:p14="http://schemas.microsoft.com/office/powerpoint/2010/main" val="2730471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208" t="4290" r="13482" b="8650"/>
          <a:stretch/>
        </p:blipFill>
        <p:spPr>
          <a:xfrm>
            <a:off x="-99233" y="0"/>
            <a:ext cx="6429153" cy="5143500"/>
          </a:xfrm>
        </p:spPr>
      </p:pic>
      <p:sp>
        <p:nvSpPr>
          <p:cNvPr id="3" name="Freeform 23"/>
          <p:cNvSpPr>
            <a:spLocks/>
          </p:cNvSpPr>
          <p:nvPr/>
        </p:nvSpPr>
        <p:spPr bwMode="auto">
          <a:xfrm>
            <a:off x="4474334" y="0"/>
            <a:ext cx="4669666" cy="5143500"/>
          </a:xfrm>
          <a:custGeom>
            <a:avLst/>
            <a:gdLst>
              <a:gd name="T0" fmla="*/ 0 w 2720"/>
              <a:gd name="T1" fmla="*/ 2996 h 2996"/>
              <a:gd name="T2" fmla="*/ 2720 w 2720"/>
              <a:gd name="T3" fmla="*/ 2996 h 2996"/>
              <a:gd name="T4" fmla="*/ 2720 w 2720"/>
              <a:gd name="T5" fmla="*/ 0 h 2996"/>
              <a:gd name="T6" fmla="*/ 1080 w 2720"/>
              <a:gd name="T7" fmla="*/ 0 h 2996"/>
              <a:gd name="T8" fmla="*/ 0 w 2720"/>
              <a:gd name="T9" fmla="*/ 2996 h 2996"/>
            </a:gdLst>
            <a:ahLst/>
            <a:cxnLst>
              <a:cxn ang="0">
                <a:pos x="T0" y="T1"/>
              </a:cxn>
              <a:cxn ang="0">
                <a:pos x="T2" y="T3"/>
              </a:cxn>
              <a:cxn ang="0">
                <a:pos x="T4" y="T5"/>
              </a:cxn>
              <a:cxn ang="0">
                <a:pos x="T6" y="T7"/>
              </a:cxn>
              <a:cxn ang="0">
                <a:pos x="T8" y="T9"/>
              </a:cxn>
            </a:cxnLst>
            <a:rect l="0" t="0" r="r" b="b"/>
            <a:pathLst>
              <a:path w="2720" h="2996">
                <a:moveTo>
                  <a:pt x="0" y="2996"/>
                </a:moveTo>
                <a:lnTo>
                  <a:pt x="2720" y="2996"/>
                </a:lnTo>
                <a:lnTo>
                  <a:pt x="2720" y="0"/>
                </a:lnTo>
                <a:lnTo>
                  <a:pt x="1080" y="0"/>
                </a:lnTo>
                <a:lnTo>
                  <a:pt x="0" y="2996"/>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Freeform 25"/>
          <p:cNvSpPr>
            <a:spLocks/>
          </p:cNvSpPr>
          <p:nvPr/>
        </p:nvSpPr>
        <p:spPr bwMode="auto">
          <a:xfrm>
            <a:off x="4474334" y="0"/>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40000"/>
              <a:lumOff val="6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5137078" y="3553853"/>
            <a:ext cx="3363985" cy="1077218"/>
          </a:xfrm>
          <a:prstGeom prst="rect">
            <a:avLst/>
          </a:prstGeom>
          <a:noFill/>
        </p:spPr>
        <p:txBody>
          <a:bodyPr wrap="square" lIns="0" tIns="0" rIns="0" bIns="0" rtlCol="0">
            <a:spAutoFit/>
          </a:bodyPr>
          <a:lstStyle/>
          <a:p>
            <a:pPr algn="r">
              <a:lnSpc>
                <a:spcPts val="2800"/>
              </a:lnSpc>
            </a:pPr>
            <a:r>
              <a:rPr lang="en-US" sz="2800" cap="all" spc="70" dirty="0">
                <a:solidFill>
                  <a:schemeClr val="bg1"/>
                </a:solidFill>
                <a:latin typeface="Lato Black" panose="020F0A02020204030203" pitchFamily="34" charset="0"/>
              </a:rPr>
              <a:t>Guaranteed</a:t>
            </a:r>
            <a:r>
              <a:rPr lang="en-US" sz="2800" cap="all" spc="70" dirty="0">
                <a:solidFill>
                  <a:schemeClr val="accent2"/>
                </a:solidFill>
                <a:latin typeface="Lato Black" panose="020F0A02020204030203" pitchFamily="34" charset="0"/>
              </a:rPr>
              <a:t> INCOME Stream </a:t>
            </a:r>
            <a:r>
              <a:rPr lang="en-US" sz="2800" cap="all" spc="70" dirty="0">
                <a:solidFill>
                  <a:schemeClr val="bg1"/>
                </a:solidFill>
                <a:latin typeface="Lato Black" panose="020F0A02020204030203" pitchFamily="34" charset="0"/>
              </a:rPr>
              <a:t>FOR LIFE</a:t>
            </a:r>
            <a:endParaRPr lang="en-US" sz="2800" cap="all" spc="70" dirty="0">
              <a:solidFill>
                <a:schemeClr val="accent2"/>
              </a:solidFill>
              <a:latin typeface="Lato Black" panose="020F0A02020204030203" pitchFamily="34" charset="0"/>
            </a:endParaRPr>
          </a:p>
        </p:txBody>
      </p:sp>
      <p:cxnSp>
        <p:nvCxnSpPr>
          <p:cNvPr id="13" name="Straight Connector 12"/>
          <p:cNvCxnSpPr/>
          <p:nvPr/>
        </p:nvCxnSpPr>
        <p:spPr>
          <a:xfrm>
            <a:off x="7952423" y="4629150"/>
            <a:ext cx="5486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5"/>
          <p:cNvSpPr>
            <a:spLocks/>
          </p:cNvSpPr>
          <p:nvPr/>
        </p:nvSpPr>
        <p:spPr bwMode="auto">
          <a:xfrm>
            <a:off x="5199005" y="1120258"/>
            <a:ext cx="810762" cy="180087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TextBox 9"/>
          <p:cNvSpPr txBox="1"/>
          <p:nvPr/>
        </p:nvSpPr>
        <p:spPr>
          <a:xfrm>
            <a:off x="3893324" y="3187972"/>
            <a:ext cx="4607739" cy="246862"/>
          </a:xfrm>
          <a:prstGeom prst="rect">
            <a:avLst/>
          </a:prstGeom>
          <a:noFill/>
        </p:spPr>
        <p:txBody>
          <a:bodyPr wrap="square" lIns="0" tIns="0" rIns="0" bIns="0" rtlCol="0">
            <a:spAutoFit/>
          </a:bodyPr>
          <a:lstStyle/>
          <a:p>
            <a:pPr algn="r">
              <a:lnSpc>
                <a:spcPct val="110000"/>
              </a:lnSpc>
            </a:pPr>
            <a:r>
              <a:rPr lang="en-US" sz="1600" cap="all" spc="20" dirty="0">
                <a:solidFill>
                  <a:schemeClr val="accent2"/>
                </a:solidFill>
                <a:latin typeface="Lato" panose="020F0502020204030203" pitchFamily="34" charset="0"/>
                <a:ea typeface="Lato" panose="020F0502020204030203" pitchFamily="34" charset="0"/>
                <a:cs typeface="Lato" panose="020F0502020204030203" pitchFamily="34" charset="0"/>
              </a:rPr>
              <a:t>annuities</a:t>
            </a:r>
          </a:p>
        </p:txBody>
      </p:sp>
    </p:spTree>
    <p:extLst>
      <p:ext uri="{BB962C8B-B14F-4D97-AF65-F5344CB8AC3E}">
        <p14:creationId xmlns:p14="http://schemas.microsoft.com/office/powerpoint/2010/main" val="551134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5"/>
          <p:cNvSpPr>
            <a:spLocks noEditPoints="1"/>
          </p:cNvSpPr>
          <p:nvPr/>
        </p:nvSpPr>
        <p:spPr bwMode="auto">
          <a:xfrm>
            <a:off x="2927871" y="1560052"/>
            <a:ext cx="3408551" cy="3407454"/>
          </a:xfrm>
          <a:custGeom>
            <a:avLst/>
            <a:gdLst>
              <a:gd name="T0" fmla="*/ 2621 w 2629"/>
              <a:gd name="T1" fmla="*/ 1303 h 2628"/>
              <a:gd name="T2" fmla="*/ 2607 w 2629"/>
              <a:gd name="T3" fmla="*/ 1188 h 2628"/>
              <a:gd name="T4" fmla="*/ 2560 w 2629"/>
              <a:gd name="T5" fmla="*/ 946 h 2628"/>
              <a:gd name="T6" fmla="*/ 2528 w 2629"/>
              <a:gd name="T7" fmla="*/ 851 h 2628"/>
              <a:gd name="T8" fmla="*/ 2489 w 2629"/>
              <a:gd name="T9" fmla="*/ 742 h 2628"/>
              <a:gd name="T10" fmla="*/ 2432 w 2629"/>
              <a:gd name="T11" fmla="*/ 622 h 2628"/>
              <a:gd name="T12" fmla="*/ 2346 w 2629"/>
              <a:gd name="T13" fmla="*/ 500 h 2628"/>
              <a:gd name="T14" fmla="*/ 2253 w 2629"/>
              <a:gd name="T15" fmla="*/ 405 h 2628"/>
              <a:gd name="T16" fmla="*/ 2163 w 2629"/>
              <a:gd name="T17" fmla="*/ 331 h 2628"/>
              <a:gd name="T18" fmla="*/ 1962 w 2629"/>
              <a:gd name="T19" fmla="*/ 188 h 2628"/>
              <a:gd name="T20" fmla="*/ 1874 w 2629"/>
              <a:gd name="T21" fmla="*/ 142 h 2628"/>
              <a:gd name="T22" fmla="*/ 1770 w 2629"/>
              <a:gd name="T23" fmla="*/ 89 h 2628"/>
              <a:gd name="T24" fmla="*/ 1646 w 2629"/>
              <a:gd name="T25" fmla="*/ 41 h 2628"/>
              <a:gd name="T26" fmla="*/ 1499 w 2629"/>
              <a:gd name="T27" fmla="*/ 12 h 2628"/>
              <a:gd name="T28" fmla="*/ 1366 w 2629"/>
              <a:gd name="T29" fmla="*/ 8 h 2628"/>
              <a:gd name="T30" fmla="*/ 1250 w 2629"/>
              <a:gd name="T31" fmla="*/ 17 h 2628"/>
              <a:gd name="T32" fmla="*/ 1006 w 2629"/>
              <a:gd name="T33" fmla="*/ 52 h 2628"/>
              <a:gd name="T34" fmla="*/ 910 w 2629"/>
              <a:gd name="T35" fmla="*/ 79 h 2628"/>
              <a:gd name="T36" fmla="*/ 799 w 2629"/>
              <a:gd name="T37" fmla="*/ 113 h 2628"/>
              <a:gd name="T38" fmla="*/ 677 w 2629"/>
              <a:gd name="T39" fmla="*/ 164 h 2628"/>
              <a:gd name="T40" fmla="*/ 551 w 2629"/>
              <a:gd name="T41" fmla="*/ 244 h 2628"/>
              <a:gd name="T42" fmla="*/ 452 w 2629"/>
              <a:gd name="T43" fmla="*/ 333 h 2628"/>
              <a:gd name="T44" fmla="*/ 374 w 2629"/>
              <a:gd name="T45" fmla="*/ 419 h 2628"/>
              <a:gd name="T46" fmla="*/ 221 w 2629"/>
              <a:gd name="T47" fmla="*/ 613 h 2628"/>
              <a:gd name="T48" fmla="*/ 170 w 2629"/>
              <a:gd name="T49" fmla="*/ 699 h 2628"/>
              <a:gd name="T50" fmla="*/ 113 w 2629"/>
              <a:gd name="T51" fmla="*/ 800 h 2628"/>
              <a:gd name="T52" fmla="*/ 59 w 2629"/>
              <a:gd name="T53" fmla="*/ 922 h 2628"/>
              <a:gd name="T54" fmla="*/ 23 w 2629"/>
              <a:gd name="T55" fmla="*/ 1067 h 2628"/>
              <a:gd name="T56" fmla="*/ 13 w 2629"/>
              <a:gd name="T57" fmla="*/ 1199 h 2628"/>
              <a:gd name="T58" fmla="*/ 0 w 2629"/>
              <a:gd name="T59" fmla="*/ 1315 h 2628"/>
              <a:gd name="T60" fmla="*/ 14 w 2629"/>
              <a:gd name="T61" fmla="*/ 1448 h 2628"/>
              <a:gd name="T62" fmla="*/ 39 w 2629"/>
              <a:gd name="T63" fmla="*/ 1561 h 2628"/>
              <a:gd name="T64" fmla="*/ 109 w 2629"/>
              <a:gd name="T65" fmla="*/ 1798 h 2628"/>
              <a:gd name="T66" fmla="*/ 150 w 2629"/>
              <a:gd name="T67" fmla="*/ 1889 h 2628"/>
              <a:gd name="T68" fmla="*/ 198 w 2629"/>
              <a:gd name="T69" fmla="*/ 1994 h 2628"/>
              <a:gd name="T70" fmla="*/ 267 w 2629"/>
              <a:gd name="T71" fmla="*/ 2108 h 2628"/>
              <a:gd name="T72" fmla="*/ 363 w 2629"/>
              <a:gd name="T73" fmla="*/ 2222 h 2628"/>
              <a:gd name="T74" fmla="*/ 465 w 2629"/>
              <a:gd name="T75" fmla="*/ 2307 h 2628"/>
              <a:gd name="T76" fmla="*/ 562 w 2629"/>
              <a:gd name="T77" fmla="*/ 2372 h 2628"/>
              <a:gd name="T78" fmla="*/ 776 w 2629"/>
              <a:gd name="T79" fmla="*/ 2496 h 2628"/>
              <a:gd name="T80" fmla="*/ 868 w 2629"/>
              <a:gd name="T81" fmla="*/ 2534 h 2628"/>
              <a:gd name="T82" fmla="*/ 976 w 2629"/>
              <a:gd name="T83" fmla="*/ 2576 h 2628"/>
              <a:gd name="T84" fmla="*/ 1104 w 2629"/>
              <a:gd name="T85" fmla="*/ 2612 h 2628"/>
              <a:gd name="T86" fmla="*/ 1253 w 2629"/>
              <a:gd name="T87" fmla="*/ 2627 h 2628"/>
              <a:gd name="T88" fmla="*/ 1385 w 2629"/>
              <a:gd name="T89" fmla="*/ 2619 h 2628"/>
              <a:gd name="T90" fmla="*/ 1500 w 2629"/>
              <a:gd name="T91" fmla="*/ 2599 h 2628"/>
              <a:gd name="T92" fmla="*/ 1740 w 2629"/>
              <a:gd name="T93" fmla="*/ 2541 h 2628"/>
              <a:gd name="T94" fmla="*/ 1832 w 2629"/>
              <a:gd name="T95" fmla="*/ 2505 h 2628"/>
              <a:gd name="T96" fmla="*/ 1940 w 2629"/>
              <a:gd name="T97" fmla="*/ 2461 h 2628"/>
              <a:gd name="T98" fmla="*/ 2057 w 2629"/>
              <a:gd name="T99" fmla="*/ 2399 h 2628"/>
              <a:gd name="T100" fmla="*/ 2175 w 2629"/>
              <a:gd name="T101" fmla="*/ 2308 h 2628"/>
              <a:gd name="T102" fmla="*/ 2266 w 2629"/>
              <a:gd name="T103" fmla="*/ 2210 h 2628"/>
              <a:gd name="T104" fmla="*/ 2335 w 2629"/>
              <a:gd name="T105" fmla="*/ 2117 h 2628"/>
              <a:gd name="T106" fmla="*/ 2469 w 2629"/>
              <a:gd name="T107" fmla="*/ 1909 h 2628"/>
              <a:gd name="T108" fmla="*/ 2511 w 2629"/>
              <a:gd name="T109" fmla="*/ 1819 h 2628"/>
              <a:gd name="T110" fmla="*/ 2559 w 2629"/>
              <a:gd name="T111" fmla="*/ 1713 h 2628"/>
              <a:gd name="T112" fmla="*/ 2601 w 2629"/>
              <a:gd name="T113" fmla="*/ 1586 h 2628"/>
              <a:gd name="T114" fmla="*/ 2623 w 2629"/>
              <a:gd name="T115" fmla="*/ 1439 h 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9" h="2628">
                <a:moveTo>
                  <a:pt x="2613" y="1311"/>
                </a:moveTo>
                <a:cubicBezTo>
                  <a:pt x="2613" y="1312"/>
                  <a:pt x="2613" y="1313"/>
                  <a:pt x="2613" y="1314"/>
                </a:cubicBezTo>
                <a:cubicBezTo>
                  <a:pt x="2613" y="1322"/>
                  <a:pt x="2613" y="1330"/>
                  <a:pt x="2613" y="1338"/>
                </a:cubicBezTo>
                <a:cubicBezTo>
                  <a:pt x="2613" y="1342"/>
                  <a:pt x="2616" y="1346"/>
                  <a:pt x="2621" y="1346"/>
                </a:cubicBezTo>
                <a:cubicBezTo>
                  <a:pt x="2625" y="1346"/>
                  <a:pt x="2629" y="1343"/>
                  <a:pt x="2629" y="1338"/>
                </a:cubicBezTo>
                <a:cubicBezTo>
                  <a:pt x="2629" y="1330"/>
                  <a:pt x="2629" y="1322"/>
                  <a:pt x="2629" y="1314"/>
                </a:cubicBezTo>
                <a:cubicBezTo>
                  <a:pt x="2629" y="1313"/>
                  <a:pt x="2629" y="1312"/>
                  <a:pt x="2629" y="1311"/>
                </a:cubicBezTo>
                <a:cubicBezTo>
                  <a:pt x="2629" y="1307"/>
                  <a:pt x="2625" y="1303"/>
                  <a:pt x="2621" y="1303"/>
                </a:cubicBezTo>
                <a:cubicBezTo>
                  <a:pt x="2617" y="1303"/>
                  <a:pt x="2613" y="1307"/>
                  <a:pt x="2613" y="1311"/>
                </a:cubicBezTo>
                <a:close/>
                <a:moveTo>
                  <a:pt x="2607" y="1188"/>
                </a:moveTo>
                <a:cubicBezTo>
                  <a:pt x="2608" y="1196"/>
                  <a:pt x="2608" y="1204"/>
                  <a:pt x="2609" y="1212"/>
                </a:cubicBezTo>
                <a:cubicBezTo>
                  <a:pt x="2609" y="1216"/>
                  <a:pt x="2613" y="1219"/>
                  <a:pt x="2618" y="1219"/>
                </a:cubicBezTo>
                <a:cubicBezTo>
                  <a:pt x="2622" y="1219"/>
                  <a:pt x="2625" y="1215"/>
                  <a:pt x="2625" y="1210"/>
                </a:cubicBezTo>
                <a:cubicBezTo>
                  <a:pt x="2624" y="1202"/>
                  <a:pt x="2624" y="1194"/>
                  <a:pt x="2623" y="1186"/>
                </a:cubicBezTo>
                <a:cubicBezTo>
                  <a:pt x="2622" y="1182"/>
                  <a:pt x="2619" y="1179"/>
                  <a:pt x="2614" y="1179"/>
                </a:cubicBezTo>
                <a:cubicBezTo>
                  <a:pt x="2610" y="1179"/>
                  <a:pt x="2607" y="1183"/>
                  <a:pt x="2607" y="1188"/>
                </a:cubicBezTo>
                <a:close/>
                <a:moveTo>
                  <a:pt x="2589" y="1066"/>
                </a:moveTo>
                <a:cubicBezTo>
                  <a:pt x="2591" y="1073"/>
                  <a:pt x="2592" y="1081"/>
                  <a:pt x="2594" y="1089"/>
                </a:cubicBezTo>
                <a:cubicBezTo>
                  <a:pt x="2594" y="1093"/>
                  <a:pt x="2598" y="1096"/>
                  <a:pt x="2603" y="1096"/>
                </a:cubicBezTo>
                <a:cubicBezTo>
                  <a:pt x="2607" y="1095"/>
                  <a:pt x="2610" y="1091"/>
                  <a:pt x="2609" y="1086"/>
                </a:cubicBezTo>
                <a:cubicBezTo>
                  <a:pt x="2608" y="1078"/>
                  <a:pt x="2606" y="1070"/>
                  <a:pt x="2605" y="1062"/>
                </a:cubicBezTo>
                <a:cubicBezTo>
                  <a:pt x="2604" y="1058"/>
                  <a:pt x="2600" y="1055"/>
                  <a:pt x="2596" y="1056"/>
                </a:cubicBezTo>
                <a:cubicBezTo>
                  <a:pt x="2591" y="1057"/>
                  <a:pt x="2588" y="1061"/>
                  <a:pt x="2589" y="1066"/>
                </a:cubicBezTo>
                <a:close/>
                <a:moveTo>
                  <a:pt x="2560" y="946"/>
                </a:moveTo>
                <a:cubicBezTo>
                  <a:pt x="2562" y="953"/>
                  <a:pt x="2564" y="961"/>
                  <a:pt x="2567" y="969"/>
                </a:cubicBezTo>
                <a:cubicBezTo>
                  <a:pt x="2568" y="973"/>
                  <a:pt x="2572" y="975"/>
                  <a:pt x="2576" y="974"/>
                </a:cubicBezTo>
                <a:cubicBezTo>
                  <a:pt x="2581" y="973"/>
                  <a:pt x="2583" y="969"/>
                  <a:pt x="2582" y="964"/>
                </a:cubicBezTo>
                <a:cubicBezTo>
                  <a:pt x="2580" y="956"/>
                  <a:pt x="2578" y="949"/>
                  <a:pt x="2575" y="941"/>
                </a:cubicBezTo>
                <a:cubicBezTo>
                  <a:pt x="2574" y="937"/>
                  <a:pt x="2570" y="934"/>
                  <a:pt x="2565" y="936"/>
                </a:cubicBezTo>
                <a:cubicBezTo>
                  <a:pt x="2561" y="937"/>
                  <a:pt x="2559" y="941"/>
                  <a:pt x="2560" y="946"/>
                </a:cubicBezTo>
                <a:close/>
                <a:moveTo>
                  <a:pt x="2519" y="829"/>
                </a:moveTo>
                <a:cubicBezTo>
                  <a:pt x="2522" y="836"/>
                  <a:pt x="2525" y="844"/>
                  <a:pt x="2528" y="851"/>
                </a:cubicBezTo>
                <a:cubicBezTo>
                  <a:pt x="2530" y="855"/>
                  <a:pt x="2534" y="857"/>
                  <a:pt x="2538" y="856"/>
                </a:cubicBezTo>
                <a:cubicBezTo>
                  <a:pt x="2543" y="854"/>
                  <a:pt x="2545" y="850"/>
                  <a:pt x="2543" y="845"/>
                </a:cubicBezTo>
                <a:cubicBezTo>
                  <a:pt x="2540" y="838"/>
                  <a:pt x="2537" y="830"/>
                  <a:pt x="2534" y="823"/>
                </a:cubicBezTo>
                <a:cubicBezTo>
                  <a:pt x="2533" y="819"/>
                  <a:pt x="2528" y="817"/>
                  <a:pt x="2524" y="818"/>
                </a:cubicBezTo>
                <a:cubicBezTo>
                  <a:pt x="2520" y="820"/>
                  <a:pt x="2518" y="825"/>
                  <a:pt x="2519" y="829"/>
                </a:cubicBezTo>
                <a:close/>
                <a:moveTo>
                  <a:pt x="2468" y="717"/>
                </a:moveTo>
                <a:cubicBezTo>
                  <a:pt x="2471" y="724"/>
                  <a:pt x="2475" y="731"/>
                  <a:pt x="2479" y="738"/>
                </a:cubicBezTo>
                <a:cubicBezTo>
                  <a:pt x="2481" y="742"/>
                  <a:pt x="2485" y="744"/>
                  <a:pt x="2489" y="742"/>
                </a:cubicBezTo>
                <a:cubicBezTo>
                  <a:pt x="2493" y="740"/>
                  <a:pt x="2495" y="735"/>
                  <a:pt x="2493" y="731"/>
                </a:cubicBezTo>
                <a:cubicBezTo>
                  <a:pt x="2489" y="724"/>
                  <a:pt x="2486" y="716"/>
                  <a:pt x="2482" y="709"/>
                </a:cubicBezTo>
                <a:cubicBezTo>
                  <a:pt x="2480" y="705"/>
                  <a:pt x="2475" y="704"/>
                  <a:pt x="2471" y="706"/>
                </a:cubicBezTo>
                <a:cubicBezTo>
                  <a:pt x="2467" y="708"/>
                  <a:pt x="2466" y="713"/>
                  <a:pt x="2468" y="717"/>
                </a:cubicBezTo>
                <a:close/>
                <a:moveTo>
                  <a:pt x="2406" y="610"/>
                </a:moveTo>
                <a:cubicBezTo>
                  <a:pt x="2410" y="617"/>
                  <a:pt x="2414" y="623"/>
                  <a:pt x="2419" y="630"/>
                </a:cubicBezTo>
                <a:cubicBezTo>
                  <a:pt x="2421" y="634"/>
                  <a:pt x="2426" y="635"/>
                  <a:pt x="2430" y="633"/>
                </a:cubicBezTo>
                <a:cubicBezTo>
                  <a:pt x="2433" y="630"/>
                  <a:pt x="2434" y="625"/>
                  <a:pt x="2432" y="622"/>
                </a:cubicBezTo>
                <a:cubicBezTo>
                  <a:pt x="2428" y="615"/>
                  <a:pt x="2424" y="608"/>
                  <a:pt x="2419" y="601"/>
                </a:cubicBezTo>
                <a:cubicBezTo>
                  <a:pt x="2417" y="598"/>
                  <a:pt x="2412" y="597"/>
                  <a:pt x="2408" y="599"/>
                </a:cubicBezTo>
                <a:cubicBezTo>
                  <a:pt x="2404" y="601"/>
                  <a:pt x="2403" y="606"/>
                  <a:pt x="2406" y="610"/>
                </a:cubicBezTo>
                <a:close/>
                <a:moveTo>
                  <a:pt x="2334" y="510"/>
                </a:moveTo>
                <a:cubicBezTo>
                  <a:pt x="2339" y="516"/>
                  <a:pt x="2344" y="522"/>
                  <a:pt x="2349" y="528"/>
                </a:cubicBezTo>
                <a:cubicBezTo>
                  <a:pt x="2351" y="532"/>
                  <a:pt x="2356" y="533"/>
                  <a:pt x="2360" y="530"/>
                </a:cubicBezTo>
                <a:cubicBezTo>
                  <a:pt x="2363" y="527"/>
                  <a:pt x="2364" y="522"/>
                  <a:pt x="2361" y="519"/>
                </a:cubicBezTo>
                <a:cubicBezTo>
                  <a:pt x="2356" y="512"/>
                  <a:pt x="2351" y="506"/>
                  <a:pt x="2346" y="500"/>
                </a:cubicBezTo>
                <a:cubicBezTo>
                  <a:pt x="2344" y="496"/>
                  <a:pt x="2339" y="496"/>
                  <a:pt x="2335" y="498"/>
                </a:cubicBezTo>
                <a:cubicBezTo>
                  <a:pt x="2332" y="501"/>
                  <a:pt x="2331" y="506"/>
                  <a:pt x="2334" y="510"/>
                </a:cubicBezTo>
                <a:close/>
                <a:moveTo>
                  <a:pt x="2253" y="416"/>
                </a:moveTo>
                <a:cubicBezTo>
                  <a:pt x="2258" y="422"/>
                  <a:pt x="2264" y="428"/>
                  <a:pt x="2269" y="434"/>
                </a:cubicBezTo>
                <a:cubicBezTo>
                  <a:pt x="2272" y="437"/>
                  <a:pt x="2277" y="437"/>
                  <a:pt x="2280" y="434"/>
                </a:cubicBezTo>
                <a:cubicBezTo>
                  <a:pt x="2284" y="431"/>
                  <a:pt x="2284" y="426"/>
                  <a:pt x="2281" y="423"/>
                </a:cubicBezTo>
                <a:cubicBezTo>
                  <a:pt x="2275" y="417"/>
                  <a:pt x="2270" y="411"/>
                  <a:pt x="2264" y="405"/>
                </a:cubicBezTo>
                <a:cubicBezTo>
                  <a:pt x="2261" y="402"/>
                  <a:pt x="2256" y="402"/>
                  <a:pt x="2253" y="405"/>
                </a:cubicBezTo>
                <a:cubicBezTo>
                  <a:pt x="2250" y="408"/>
                  <a:pt x="2250" y="413"/>
                  <a:pt x="2253" y="416"/>
                </a:cubicBezTo>
                <a:close/>
                <a:moveTo>
                  <a:pt x="2163" y="331"/>
                </a:moveTo>
                <a:cubicBezTo>
                  <a:pt x="2169" y="336"/>
                  <a:pt x="2175" y="342"/>
                  <a:pt x="2181" y="347"/>
                </a:cubicBezTo>
                <a:cubicBezTo>
                  <a:pt x="2184" y="350"/>
                  <a:pt x="2190" y="350"/>
                  <a:pt x="2192" y="346"/>
                </a:cubicBezTo>
                <a:cubicBezTo>
                  <a:pt x="2195" y="343"/>
                  <a:pt x="2195" y="338"/>
                  <a:pt x="2192" y="335"/>
                </a:cubicBezTo>
                <a:cubicBezTo>
                  <a:pt x="2186" y="330"/>
                  <a:pt x="2180" y="324"/>
                  <a:pt x="2174" y="319"/>
                </a:cubicBezTo>
                <a:cubicBezTo>
                  <a:pt x="2170" y="316"/>
                  <a:pt x="2165" y="317"/>
                  <a:pt x="2162" y="320"/>
                </a:cubicBezTo>
                <a:cubicBezTo>
                  <a:pt x="2160" y="323"/>
                  <a:pt x="2160" y="328"/>
                  <a:pt x="2163" y="331"/>
                </a:cubicBezTo>
                <a:close/>
                <a:moveTo>
                  <a:pt x="2066" y="255"/>
                </a:moveTo>
                <a:cubicBezTo>
                  <a:pt x="2073" y="260"/>
                  <a:pt x="2079" y="264"/>
                  <a:pt x="2085" y="269"/>
                </a:cubicBezTo>
                <a:cubicBezTo>
                  <a:pt x="2089" y="272"/>
                  <a:pt x="2094" y="271"/>
                  <a:pt x="2097" y="267"/>
                </a:cubicBezTo>
                <a:cubicBezTo>
                  <a:pt x="2099" y="264"/>
                  <a:pt x="2098" y="259"/>
                  <a:pt x="2095" y="256"/>
                </a:cubicBezTo>
                <a:cubicBezTo>
                  <a:pt x="2088" y="251"/>
                  <a:pt x="2082" y="247"/>
                  <a:pt x="2075" y="242"/>
                </a:cubicBezTo>
                <a:cubicBezTo>
                  <a:pt x="2072" y="239"/>
                  <a:pt x="2067" y="240"/>
                  <a:pt x="2064" y="244"/>
                </a:cubicBezTo>
                <a:cubicBezTo>
                  <a:pt x="2062" y="247"/>
                  <a:pt x="2062" y="252"/>
                  <a:pt x="2066" y="255"/>
                </a:cubicBezTo>
                <a:close/>
                <a:moveTo>
                  <a:pt x="1962" y="188"/>
                </a:moveTo>
                <a:cubicBezTo>
                  <a:pt x="1969" y="192"/>
                  <a:pt x="1976" y="196"/>
                  <a:pt x="1983" y="200"/>
                </a:cubicBezTo>
                <a:cubicBezTo>
                  <a:pt x="1986" y="203"/>
                  <a:pt x="1991" y="201"/>
                  <a:pt x="1994" y="198"/>
                </a:cubicBezTo>
                <a:cubicBezTo>
                  <a:pt x="1996" y="194"/>
                  <a:pt x="1995" y="189"/>
                  <a:pt x="1991" y="187"/>
                </a:cubicBezTo>
                <a:cubicBezTo>
                  <a:pt x="1984" y="182"/>
                  <a:pt x="1977" y="178"/>
                  <a:pt x="1970" y="174"/>
                </a:cubicBezTo>
                <a:cubicBezTo>
                  <a:pt x="1966" y="172"/>
                  <a:pt x="1961" y="173"/>
                  <a:pt x="1959" y="177"/>
                </a:cubicBezTo>
                <a:cubicBezTo>
                  <a:pt x="1957" y="181"/>
                  <a:pt x="1958" y="186"/>
                  <a:pt x="1962" y="188"/>
                </a:cubicBezTo>
                <a:close/>
                <a:moveTo>
                  <a:pt x="1852" y="132"/>
                </a:moveTo>
                <a:cubicBezTo>
                  <a:pt x="1859" y="135"/>
                  <a:pt x="1866" y="138"/>
                  <a:pt x="1874" y="142"/>
                </a:cubicBezTo>
                <a:cubicBezTo>
                  <a:pt x="1878" y="144"/>
                  <a:pt x="1882" y="142"/>
                  <a:pt x="1884" y="138"/>
                </a:cubicBezTo>
                <a:cubicBezTo>
                  <a:pt x="1886" y="134"/>
                  <a:pt x="1885" y="129"/>
                  <a:pt x="1881" y="127"/>
                </a:cubicBezTo>
                <a:cubicBezTo>
                  <a:pt x="1873" y="124"/>
                  <a:pt x="1866" y="120"/>
                  <a:pt x="1859" y="117"/>
                </a:cubicBezTo>
                <a:cubicBezTo>
                  <a:pt x="1855" y="115"/>
                  <a:pt x="1850" y="117"/>
                  <a:pt x="1848" y="121"/>
                </a:cubicBezTo>
                <a:cubicBezTo>
                  <a:pt x="1846" y="125"/>
                  <a:pt x="1848" y="130"/>
                  <a:pt x="1852" y="132"/>
                </a:cubicBezTo>
                <a:close/>
                <a:moveTo>
                  <a:pt x="1737" y="86"/>
                </a:moveTo>
                <a:cubicBezTo>
                  <a:pt x="1745" y="88"/>
                  <a:pt x="1752" y="91"/>
                  <a:pt x="1760" y="94"/>
                </a:cubicBezTo>
                <a:cubicBezTo>
                  <a:pt x="1764" y="95"/>
                  <a:pt x="1768" y="93"/>
                  <a:pt x="1770" y="89"/>
                </a:cubicBezTo>
                <a:cubicBezTo>
                  <a:pt x="1771" y="85"/>
                  <a:pt x="1769" y="80"/>
                  <a:pt x="1765" y="79"/>
                </a:cubicBezTo>
                <a:cubicBezTo>
                  <a:pt x="1758" y="76"/>
                  <a:pt x="1750" y="73"/>
                  <a:pt x="1742" y="71"/>
                </a:cubicBezTo>
                <a:cubicBezTo>
                  <a:pt x="1738" y="69"/>
                  <a:pt x="1734" y="71"/>
                  <a:pt x="1732" y="76"/>
                </a:cubicBezTo>
                <a:cubicBezTo>
                  <a:pt x="1731" y="80"/>
                  <a:pt x="1733" y="84"/>
                  <a:pt x="1737" y="86"/>
                </a:cubicBezTo>
                <a:close/>
                <a:moveTo>
                  <a:pt x="1618" y="51"/>
                </a:moveTo>
                <a:cubicBezTo>
                  <a:pt x="1626" y="53"/>
                  <a:pt x="1634" y="55"/>
                  <a:pt x="1642" y="57"/>
                </a:cubicBezTo>
                <a:cubicBezTo>
                  <a:pt x="1646" y="58"/>
                  <a:pt x="1650" y="56"/>
                  <a:pt x="1651" y="51"/>
                </a:cubicBezTo>
                <a:cubicBezTo>
                  <a:pt x="1652" y="47"/>
                  <a:pt x="1650" y="43"/>
                  <a:pt x="1646" y="41"/>
                </a:cubicBezTo>
                <a:cubicBezTo>
                  <a:pt x="1638" y="39"/>
                  <a:pt x="1630" y="37"/>
                  <a:pt x="1622" y="36"/>
                </a:cubicBezTo>
                <a:cubicBezTo>
                  <a:pt x="1618" y="35"/>
                  <a:pt x="1614" y="37"/>
                  <a:pt x="1612" y="42"/>
                </a:cubicBezTo>
                <a:cubicBezTo>
                  <a:pt x="1611" y="46"/>
                  <a:pt x="1614" y="50"/>
                  <a:pt x="1618" y="51"/>
                </a:cubicBezTo>
                <a:close/>
                <a:moveTo>
                  <a:pt x="1497" y="28"/>
                </a:moveTo>
                <a:cubicBezTo>
                  <a:pt x="1505" y="29"/>
                  <a:pt x="1513" y="30"/>
                  <a:pt x="1521" y="32"/>
                </a:cubicBezTo>
                <a:cubicBezTo>
                  <a:pt x="1525" y="32"/>
                  <a:pt x="1529" y="29"/>
                  <a:pt x="1530" y="25"/>
                </a:cubicBezTo>
                <a:cubicBezTo>
                  <a:pt x="1531" y="21"/>
                  <a:pt x="1528" y="17"/>
                  <a:pt x="1523" y="16"/>
                </a:cubicBezTo>
                <a:cubicBezTo>
                  <a:pt x="1515" y="15"/>
                  <a:pt x="1507" y="13"/>
                  <a:pt x="1499" y="12"/>
                </a:cubicBezTo>
                <a:cubicBezTo>
                  <a:pt x="1495" y="12"/>
                  <a:pt x="1491" y="15"/>
                  <a:pt x="1490" y="19"/>
                </a:cubicBezTo>
                <a:cubicBezTo>
                  <a:pt x="1490" y="23"/>
                  <a:pt x="1493" y="28"/>
                  <a:pt x="1497" y="28"/>
                </a:cubicBezTo>
                <a:close/>
                <a:moveTo>
                  <a:pt x="1374" y="17"/>
                </a:moveTo>
                <a:cubicBezTo>
                  <a:pt x="1382" y="17"/>
                  <a:pt x="1390" y="18"/>
                  <a:pt x="1398" y="18"/>
                </a:cubicBezTo>
                <a:cubicBezTo>
                  <a:pt x="1402" y="18"/>
                  <a:pt x="1406" y="15"/>
                  <a:pt x="1406" y="11"/>
                </a:cubicBezTo>
                <a:cubicBezTo>
                  <a:pt x="1407" y="6"/>
                  <a:pt x="1403" y="2"/>
                  <a:pt x="1399" y="2"/>
                </a:cubicBezTo>
                <a:cubicBezTo>
                  <a:pt x="1391" y="2"/>
                  <a:pt x="1383" y="1"/>
                  <a:pt x="1375" y="1"/>
                </a:cubicBezTo>
                <a:cubicBezTo>
                  <a:pt x="1370" y="1"/>
                  <a:pt x="1367" y="4"/>
                  <a:pt x="1366" y="8"/>
                </a:cubicBezTo>
                <a:cubicBezTo>
                  <a:pt x="1366" y="13"/>
                  <a:pt x="1370" y="17"/>
                  <a:pt x="1374" y="17"/>
                </a:cubicBezTo>
                <a:close/>
                <a:moveTo>
                  <a:pt x="1250" y="17"/>
                </a:moveTo>
                <a:cubicBezTo>
                  <a:pt x="1258" y="17"/>
                  <a:pt x="1266" y="16"/>
                  <a:pt x="1274" y="16"/>
                </a:cubicBezTo>
                <a:cubicBezTo>
                  <a:pt x="1279" y="16"/>
                  <a:pt x="1282" y="12"/>
                  <a:pt x="1282" y="8"/>
                </a:cubicBezTo>
                <a:cubicBezTo>
                  <a:pt x="1282" y="3"/>
                  <a:pt x="1278" y="0"/>
                  <a:pt x="1274" y="0"/>
                </a:cubicBezTo>
                <a:cubicBezTo>
                  <a:pt x="1266" y="0"/>
                  <a:pt x="1258" y="1"/>
                  <a:pt x="1250" y="1"/>
                </a:cubicBezTo>
                <a:cubicBezTo>
                  <a:pt x="1245" y="1"/>
                  <a:pt x="1242" y="5"/>
                  <a:pt x="1242" y="9"/>
                </a:cubicBezTo>
                <a:cubicBezTo>
                  <a:pt x="1242" y="14"/>
                  <a:pt x="1246" y="17"/>
                  <a:pt x="1250" y="17"/>
                </a:cubicBezTo>
                <a:close/>
                <a:moveTo>
                  <a:pt x="1127" y="29"/>
                </a:moveTo>
                <a:cubicBezTo>
                  <a:pt x="1135" y="28"/>
                  <a:pt x="1143" y="27"/>
                  <a:pt x="1151" y="26"/>
                </a:cubicBezTo>
                <a:cubicBezTo>
                  <a:pt x="1156" y="25"/>
                  <a:pt x="1159" y="21"/>
                  <a:pt x="1158" y="17"/>
                </a:cubicBezTo>
                <a:cubicBezTo>
                  <a:pt x="1158" y="12"/>
                  <a:pt x="1154" y="9"/>
                  <a:pt x="1149" y="10"/>
                </a:cubicBezTo>
                <a:cubicBezTo>
                  <a:pt x="1141" y="11"/>
                  <a:pt x="1133" y="12"/>
                  <a:pt x="1125" y="13"/>
                </a:cubicBezTo>
                <a:cubicBezTo>
                  <a:pt x="1121" y="14"/>
                  <a:pt x="1118" y="18"/>
                  <a:pt x="1118" y="22"/>
                </a:cubicBezTo>
                <a:cubicBezTo>
                  <a:pt x="1119" y="26"/>
                  <a:pt x="1123" y="29"/>
                  <a:pt x="1127" y="29"/>
                </a:cubicBezTo>
                <a:close/>
                <a:moveTo>
                  <a:pt x="1006" y="52"/>
                </a:moveTo>
                <a:cubicBezTo>
                  <a:pt x="1014" y="50"/>
                  <a:pt x="1022" y="48"/>
                  <a:pt x="1029" y="47"/>
                </a:cubicBezTo>
                <a:cubicBezTo>
                  <a:pt x="1034" y="46"/>
                  <a:pt x="1037" y="41"/>
                  <a:pt x="1036" y="37"/>
                </a:cubicBezTo>
                <a:cubicBezTo>
                  <a:pt x="1035" y="33"/>
                  <a:pt x="1030" y="30"/>
                  <a:pt x="1026" y="31"/>
                </a:cubicBezTo>
                <a:cubicBezTo>
                  <a:pt x="1018" y="33"/>
                  <a:pt x="1010" y="35"/>
                  <a:pt x="1002" y="37"/>
                </a:cubicBezTo>
                <a:cubicBezTo>
                  <a:pt x="998" y="38"/>
                  <a:pt x="995" y="42"/>
                  <a:pt x="997" y="46"/>
                </a:cubicBezTo>
                <a:cubicBezTo>
                  <a:pt x="998" y="51"/>
                  <a:pt x="1002" y="53"/>
                  <a:pt x="1006" y="52"/>
                </a:cubicBezTo>
                <a:close/>
                <a:moveTo>
                  <a:pt x="888" y="87"/>
                </a:moveTo>
                <a:cubicBezTo>
                  <a:pt x="895" y="85"/>
                  <a:pt x="903" y="82"/>
                  <a:pt x="910" y="79"/>
                </a:cubicBezTo>
                <a:cubicBezTo>
                  <a:pt x="915" y="78"/>
                  <a:pt x="917" y="74"/>
                  <a:pt x="915" y="69"/>
                </a:cubicBezTo>
                <a:cubicBezTo>
                  <a:pt x="914" y="65"/>
                  <a:pt x="910" y="63"/>
                  <a:pt x="905" y="64"/>
                </a:cubicBezTo>
                <a:cubicBezTo>
                  <a:pt x="898" y="67"/>
                  <a:pt x="890" y="69"/>
                  <a:pt x="882" y="72"/>
                </a:cubicBezTo>
                <a:cubicBezTo>
                  <a:pt x="878" y="73"/>
                  <a:pt x="876" y="78"/>
                  <a:pt x="878" y="82"/>
                </a:cubicBezTo>
                <a:cubicBezTo>
                  <a:pt x="879" y="86"/>
                  <a:pt x="884" y="89"/>
                  <a:pt x="888" y="87"/>
                </a:cubicBezTo>
                <a:close/>
                <a:moveTo>
                  <a:pt x="773" y="133"/>
                </a:moveTo>
                <a:cubicBezTo>
                  <a:pt x="780" y="130"/>
                  <a:pt x="788" y="127"/>
                  <a:pt x="795" y="123"/>
                </a:cubicBezTo>
                <a:cubicBezTo>
                  <a:pt x="799" y="122"/>
                  <a:pt x="801" y="117"/>
                  <a:pt x="799" y="113"/>
                </a:cubicBezTo>
                <a:cubicBezTo>
                  <a:pt x="797" y="109"/>
                  <a:pt x="793" y="107"/>
                  <a:pt x="789" y="109"/>
                </a:cubicBezTo>
                <a:cubicBezTo>
                  <a:pt x="781" y="112"/>
                  <a:pt x="774" y="115"/>
                  <a:pt x="767" y="119"/>
                </a:cubicBezTo>
                <a:cubicBezTo>
                  <a:pt x="763" y="120"/>
                  <a:pt x="761" y="125"/>
                  <a:pt x="763" y="129"/>
                </a:cubicBezTo>
                <a:cubicBezTo>
                  <a:pt x="764" y="133"/>
                  <a:pt x="769" y="135"/>
                  <a:pt x="773" y="133"/>
                </a:cubicBezTo>
                <a:close/>
                <a:moveTo>
                  <a:pt x="664" y="190"/>
                </a:moveTo>
                <a:cubicBezTo>
                  <a:pt x="671" y="186"/>
                  <a:pt x="677" y="182"/>
                  <a:pt x="684" y="178"/>
                </a:cubicBezTo>
                <a:cubicBezTo>
                  <a:pt x="688" y="176"/>
                  <a:pt x="690" y="171"/>
                  <a:pt x="688" y="167"/>
                </a:cubicBezTo>
                <a:cubicBezTo>
                  <a:pt x="685" y="163"/>
                  <a:pt x="680" y="162"/>
                  <a:pt x="677" y="164"/>
                </a:cubicBezTo>
                <a:cubicBezTo>
                  <a:pt x="670" y="168"/>
                  <a:pt x="663" y="172"/>
                  <a:pt x="656" y="176"/>
                </a:cubicBezTo>
                <a:cubicBezTo>
                  <a:pt x="652" y="178"/>
                  <a:pt x="651" y="183"/>
                  <a:pt x="653" y="187"/>
                </a:cubicBezTo>
                <a:cubicBezTo>
                  <a:pt x="655" y="191"/>
                  <a:pt x="660" y="192"/>
                  <a:pt x="664" y="190"/>
                </a:cubicBezTo>
                <a:close/>
                <a:moveTo>
                  <a:pt x="560" y="257"/>
                </a:moveTo>
                <a:cubicBezTo>
                  <a:pt x="566" y="252"/>
                  <a:pt x="573" y="248"/>
                  <a:pt x="579" y="243"/>
                </a:cubicBezTo>
                <a:cubicBezTo>
                  <a:pt x="583" y="241"/>
                  <a:pt x="584" y="236"/>
                  <a:pt x="582" y="232"/>
                </a:cubicBezTo>
                <a:cubicBezTo>
                  <a:pt x="579" y="228"/>
                  <a:pt x="574" y="228"/>
                  <a:pt x="570" y="230"/>
                </a:cubicBezTo>
                <a:cubicBezTo>
                  <a:pt x="564" y="235"/>
                  <a:pt x="557" y="239"/>
                  <a:pt x="551" y="244"/>
                </a:cubicBezTo>
                <a:cubicBezTo>
                  <a:pt x="547" y="246"/>
                  <a:pt x="546" y="251"/>
                  <a:pt x="549" y="255"/>
                </a:cubicBezTo>
                <a:cubicBezTo>
                  <a:pt x="551" y="259"/>
                  <a:pt x="556" y="259"/>
                  <a:pt x="560" y="257"/>
                </a:cubicBezTo>
                <a:close/>
                <a:moveTo>
                  <a:pt x="463" y="333"/>
                </a:moveTo>
                <a:cubicBezTo>
                  <a:pt x="469" y="328"/>
                  <a:pt x="475" y="323"/>
                  <a:pt x="481" y="318"/>
                </a:cubicBezTo>
                <a:cubicBezTo>
                  <a:pt x="485" y="315"/>
                  <a:pt x="485" y="310"/>
                  <a:pt x="482" y="307"/>
                </a:cubicBezTo>
                <a:cubicBezTo>
                  <a:pt x="479" y="303"/>
                  <a:pt x="474" y="303"/>
                  <a:pt x="471" y="306"/>
                </a:cubicBezTo>
                <a:cubicBezTo>
                  <a:pt x="465" y="311"/>
                  <a:pt x="459" y="316"/>
                  <a:pt x="452" y="321"/>
                </a:cubicBezTo>
                <a:cubicBezTo>
                  <a:pt x="449" y="324"/>
                  <a:pt x="449" y="329"/>
                  <a:pt x="452" y="333"/>
                </a:cubicBezTo>
                <a:cubicBezTo>
                  <a:pt x="455" y="336"/>
                  <a:pt x="460" y="336"/>
                  <a:pt x="463" y="333"/>
                </a:cubicBezTo>
                <a:close/>
                <a:moveTo>
                  <a:pt x="374" y="419"/>
                </a:moveTo>
                <a:cubicBezTo>
                  <a:pt x="379" y="413"/>
                  <a:pt x="385" y="407"/>
                  <a:pt x="390" y="402"/>
                </a:cubicBezTo>
                <a:cubicBezTo>
                  <a:pt x="393" y="398"/>
                  <a:pt x="393" y="393"/>
                  <a:pt x="390" y="390"/>
                </a:cubicBezTo>
                <a:cubicBezTo>
                  <a:pt x="387" y="387"/>
                  <a:pt x="382" y="387"/>
                  <a:pt x="379" y="390"/>
                </a:cubicBezTo>
                <a:cubicBezTo>
                  <a:pt x="373" y="396"/>
                  <a:pt x="368" y="402"/>
                  <a:pt x="362" y="408"/>
                </a:cubicBezTo>
                <a:cubicBezTo>
                  <a:pt x="359" y="411"/>
                  <a:pt x="359" y="416"/>
                  <a:pt x="362" y="419"/>
                </a:cubicBezTo>
                <a:cubicBezTo>
                  <a:pt x="366" y="422"/>
                  <a:pt x="371" y="422"/>
                  <a:pt x="374" y="419"/>
                </a:cubicBezTo>
                <a:close/>
                <a:moveTo>
                  <a:pt x="293" y="512"/>
                </a:moveTo>
                <a:cubicBezTo>
                  <a:pt x="298" y="506"/>
                  <a:pt x="303" y="500"/>
                  <a:pt x="308" y="494"/>
                </a:cubicBezTo>
                <a:cubicBezTo>
                  <a:pt x="310" y="490"/>
                  <a:pt x="310" y="485"/>
                  <a:pt x="307" y="482"/>
                </a:cubicBezTo>
                <a:cubicBezTo>
                  <a:pt x="303" y="480"/>
                  <a:pt x="298" y="480"/>
                  <a:pt x="295" y="483"/>
                </a:cubicBezTo>
                <a:cubicBezTo>
                  <a:pt x="290" y="490"/>
                  <a:pt x="285" y="496"/>
                  <a:pt x="280" y="502"/>
                </a:cubicBezTo>
                <a:cubicBezTo>
                  <a:pt x="277" y="506"/>
                  <a:pt x="278" y="511"/>
                  <a:pt x="282" y="514"/>
                </a:cubicBezTo>
                <a:cubicBezTo>
                  <a:pt x="285" y="516"/>
                  <a:pt x="290" y="516"/>
                  <a:pt x="293" y="512"/>
                </a:cubicBezTo>
                <a:close/>
                <a:moveTo>
                  <a:pt x="221" y="613"/>
                </a:moveTo>
                <a:cubicBezTo>
                  <a:pt x="225" y="606"/>
                  <a:pt x="230" y="600"/>
                  <a:pt x="234" y="593"/>
                </a:cubicBezTo>
                <a:cubicBezTo>
                  <a:pt x="237" y="589"/>
                  <a:pt x="236" y="584"/>
                  <a:pt x="232" y="582"/>
                </a:cubicBezTo>
                <a:cubicBezTo>
                  <a:pt x="228" y="579"/>
                  <a:pt x="223" y="580"/>
                  <a:pt x="221" y="584"/>
                </a:cubicBezTo>
                <a:cubicBezTo>
                  <a:pt x="216" y="591"/>
                  <a:pt x="212" y="598"/>
                  <a:pt x="208" y="604"/>
                </a:cubicBezTo>
                <a:cubicBezTo>
                  <a:pt x="205" y="608"/>
                  <a:pt x="206" y="613"/>
                  <a:pt x="210" y="615"/>
                </a:cubicBezTo>
                <a:cubicBezTo>
                  <a:pt x="214" y="618"/>
                  <a:pt x="219" y="617"/>
                  <a:pt x="221" y="613"/>
                </a:cubicBezTo>
                <a:close/>
                <a:moveTo>
                  <a:pt x="159" y="720"/>
                </a:moveTo>
                <a:cubicBezTo>
                  <a:pt x="163" y="713"/>
                  <a:pt x="167" y="706"/>
                  <a:pt x="170" y="699"/>
                </a:cubicBezTo>
                <a:cubicBezTo>
                  <a:pt x="173" y="695"/>
                  <a:pt x="171" y="690"/>
                  <a:pt x="167" y="688"/>
                </a:cubicBezTo>
                <a:cubicBezTo>
                  <a:pt x="163" y="686"/>
                  <a:pt x="158" y="687"/>
                  <a:pt x="156" y="691"/>
                </a:cubicBezTo>
                <a:cubicBezTo>
                  <a:pt x="152" y="698"/>
                  <a:pt x="149" y="706"/>
                  <a:pt x="145" y="713"/>
                </a:cubicBezTo>
                <a:cubicBezTo>
                  <a:pt x="143" y="717"/>
                  <a:pt x="145" y="722"/>
                  <a:pt x="148" y="724"/>
                </a:cubicBezTo>
                <a:cubicBezTo>
                  <a:pt x="152" y="726"/>
                  <a:pt x="157" y="724"/>
                  <a:pt x="159" y="720"/>
                </a:cubicBezTo>
                <a:close/>
                <a:moveTo>
                  <a:pt x="108" y="833"/>
                </a:moveTo>
                <a:cubicBezTo>
                  <a:pt x="111" y="825"/>
                  <a:pt x="114" y="818"/>
                  <a:pt x="117" y="810"/>
                </a:cubicBezTo>
                <a:cubicBezTo>
                  <a:pt x="119" y="806"/>
                  <a:pt x="117" y="802"/>
                  <a:pt x="113" y="800"/>
                </a:cubicBezTo>
                <a:cubicBezTo>
                  <a:pt x="109" y="798"/>
                  <a:pt x="104" y="800"/>
                  <a:pt x="102" y="804"/>
                </a:cubicBezTo>
                <a:cubicBezTo>
                  <a:pt x="99" y="812"/>
                  <a:pt x="96" y="819"/>
                  <a:pt x="93" y="827"/>
                </a:cubicBezTo>
                <a:cubicBezTo>
                  <a:pt x="91" y="831"/>
                  <a:pt x="93" y="835"/>
                  <a:pt x="98" y="837"/>
                </a:cubicBezTo>
                <a:cubicBezTo>
                  <a:pt x="102" y="839"/>
                  <a:pt x="106" y="837"/>
                  <a:pt x="108" y="833"/>
                </a:cubicBezTo>
                <a:close/>
                <a:moveTo>
                  <a:pt x="68" y="950"/>
                </a:moveTo>
                <a:cubicBezTo>
                  <a:pt x="70" y="942"/>
                  <a:pt x="72" y="934"/>
                  <a:pt x="75" y="927"/>
                </a:cubicBezTo>
                <a:cubicBezTo>
                  <a:pt x="76" y="922"/>
                  <a:pt x="73" y="918"/>
                  <a:pt x="69" y="917"/>
                </a:cubicBezTo>
                <a:cubicBezTo>
                  <a:pt x="65" y="915"/>
                  <a:pt x="61" y="918"/>
                  <a:pt x="59" y="922"/>
                </a:cubicBezTo>
                <a:cubicBezTo>
                  <a:pt x="57" y="930"/>
                  <a:pt x="55" y="937"/>
                  <a:pt x="52" y="945"/>
                </a:cubicBezTo>
                <a:cubicBezTo>
                  <a:pt x="51" y="949"/>
                  <a:pt x="53" y="954"/>
                  <a:pt x="58" y="955"/>
                </a:cubicBezTo>
                <a:cubicBezTo>
                  <a:pt x="62" y="956"/>
                  <a:pt x="66" y="954"/>
                  <a:pt x="68" y="950"/>
                </a:cubicBezTo>
                <a:close/>
                <a:moveTo>
                  <a:pt x="39" y="1070"/>
                </a:moveTo>
                <a:cubicBezTo>
                  <a:pt x="40" y="1062"/>
                  <a:pt x="42" y="1054"/>
                  <a:pt x="43" y="1046"/>
                </a:cubicBezTo>
                <a:cubicBezTo>
                  <a:pt x="44" y="1042"/>
                  <a:pt x="42" y="1038"/>
                  <a:pt x="37" y="1037"/>
                </a:cubicBezTo>
                <a:cubicBezTo>
                  <a:pt x="33" y="1036"/>
                  <a:pt x="29" y="1039"/>
                  <a:pt x="28" y="1043"/>
                </a:cubicBezTo>
                <a:cubicBezTo>
                  <a:pt x="26" y="1051"/>
                  <a:pt x="25" y="1059"/>
                  <a:pt x="23" y="1067"/>
                </a:cubicBezTo>
                <a:cubicBezTo>
                  <a:pt x="22" y="1071"/>
                  <a:pt x="25" y="1075"/>
                  <a:pt x="29" y="1076"/>
                </a:cubicBezTo>
                <a:cubicBezTo>
                  <a:pt x="34" y="1077"/>
                  <a:pt x="38" y="1074"/>
                  <a:pt x="39" y="1070"/>
                </a:cubicBezTo>
                <a:close/>
                <a:moveTo>
                  <a:pt x="21" y="1192"/>
                </a:moveTo>
                <a:cubicBezTo>
                  <a:pt x="22" y="1184"/>
                  <a:pt x="23" y="1176"/>
                  <a:pt x="24" y="1168"/>
                </a:cubicBezTo>
                <a:cubicBezTo>
                  <a:pt x="24" y="1164"/>
                  <a:pt x="21" y="1160"/>
                  <a:pt x="17" y="1159"/>
                </a:cubicBezTo>
                <a:cubicBezTo>
                  <a:pt x="12" y="1159"/>
                  <a:pt x="8" y="1162"/>
                  <a:pt x="8" y="1166"/>
                </a:cubicBezTo>
                <a:cubicBezTo>
                  <a:pt x="7" y="1174"/>
                  <a:pt x="6" y="1182"/>
                  <a:pt x="6" y="1191"/>
                </a:cubicBezTo>
                <a:cubicBezTo>
                  <a:pt x="5" y="1195"/>
                  <a:pt x="8" y="1199"/>
                  <a:pt x="13" y="1199"/>
                </a:cubicBezTo>
                <a:cubicBezTo>
                  <a:pt x="17" y="1200"/>
                  <a:pt x="21" y="1196"/>
                  <a:pt x="21" y="1192"/>
                </a:cubicBezTo>
                <a:close/>
                <a:moveTo>
                  <a:pt x="16" y="1315"/>
                </a:moveTo>
                <a:cubicBezTo>
                  <a:pt x="16" y="1315"/>
                  <a:pt x="16" y="1314"/>
                  <a:pt x="16" y="1314"/>
                </a:cubicBezTo>
                <a:cubicBezTo>
                  <a:pt x="16" y="1306"/>
                  <a:pt x="16" y="1299"/>
                  <a:pt x="16" y="1291"/>
                </a:cubicBezTo>
                <a:cubicBezTo>
                  <a:pt x="16" y="1287"/>
                  <a:pt x="13" y="1283"/>
                  <a:pt x="8" y="1283"/>
                </a:cubicBezTo>
                <a:cubicBezTo>
                  <a:pt x="4" y="1283"/>
                  <a:pt x="0" y="1287"/>
                  <a:pt x="0" y="1291"/>
                </a:cubicBezTo>
                <a:cubicBezTo>
                  <a:pt x="0" y="1299"/>
                  <a:pt x="0" y="1306"/>
                  <a:pt x="0" y="1314"/>
                </a:cubicBezTo>
                <a:cubicBezTo>
                  <a:pt x="0" y="1314"/>
                  <a:pt x="0" y="1315"/>
                  <a:pt x="0" y="1315"/>
                </a:cubicBezTo>
                <a:cubicBezTo>
                  <a:pt x="0" y="1320"/>
                  <a:pt x="3" y="1323"/>
                  <a:pt x="8" y="1323"/>
                </a:cubicBezTo>
                <a:cubicBezTo>
                  <a:pt x="12" y="1323"/>
                  <a:pt x="16" y="1320"/>
                  <a:pt x="16" y="1315"/>
                </a:cubicBezTo>
                <a:close/>
                <a:moveTo>
                  <a:pt x="22" y="1439"/>
                </a:moveTo>
                <a:cubicBezTo>
                  <a:pt x="21" y="1431"/>
                  <a:pt x="20" y="1423"/>
                  <a:pt x="20" y="1415"/>
                </a:cubicBezTo>
                <a:cubicBezTo>
                  <a:pt x="19" y="1411"/>
                  <a:pt x="15" y="1407"/>
                  <a:pt x="11" y="1408"/>
                </a:cubicBezTo>
                <a:cubicBezTo>
                  <a:pt x="7" y="1408"/>
                  <a:pt x="3" y="1412"/>
                  <a:pt x="4" y="1416"/>
                </a:cubicBezTo>
                <a:cubicBezTo>
                  <a:pt x="4" y="1424"/>
                  <a:pt x="5" y="1432"/>
                  <a:pt x="6" y="1440"/>
                </a:cubicBezTo>
                <a:cubicBezTo>
                  <a:pt x="6" y="1445"/>
                  <a:pt x="10" y="1448"/>
                  <a:pt x="14" y="1448"/>
                </a:cubicBezTo>
                <a:cubicBezTo>
                  <a:pt x="19" y="1447"/>
                  <a:pt x="22" y="1443"/>
                  <a:pt x="22" y="1439"/>
                </a:cubicBezTo>
                <a:close/>
                <a:moveTo>
                  <a:pt x="39" y="1561"/>
                </a:moveTo>
                <a:cubicBezTo>
                  <a:pt x="38" y="1553"/>
                  <a:pt x="36" y="1545"/>
                  <a:pt x="35" y="1538"/>
                </a:cubicBezTo>
                <a:cubicBezTo>
                  <a:pt x="34" y="1533"/>
                  <a:pt x="30" y="1530"/>
                  <a:pt x="26" y="1531"/>
                </a:cubicBezTo>
                <a:cubicBezTo>
                  <a:pt x="21" y="1532"/>
                  <a:pt x="18" y="1536"/>
                  <a:pt x="19" y="1540"/>
                </a:cubicBezTo>
                <a:cubicBezTo>
                  <a:pt x="21" y="1548"/>
                  <a:pt x="22" y="1556"/>
                  <a:pt x="24" y="1564"/>
                </a:cubicBezTo>
                <a:cubicBezTo>
                  <a:pt x="24" y="1568"/>
                  <a:pt x="29" y="1571"/>
                  <a:pt x="33" y="1570"/>
                </a:cubicBezTo>
                <a:cubicBezTo>
                  <a:pt x="37" y="1570"/>
                  <a:pt x="40" y="1565"/>
                  <a:pt x="39" y="1561"/>
                </a:cubicBezTo>
                <a:close/>
                <a:moveTo>
                  <a:pt x="68" y="1681"/>
                </a:moveTo>
                <a:cubicBezTo>
                  <a:pt x="66" y="1674"/>
                  <a:pt x="64" y="1666"/>
                  <a:pt x="62" y="1658"/>
                </a:cubicBezTo>
                <a:cubicBezTo>
                  <a:pt x="61" y="1654"/>
                  <a:pt x="56" y="1651"/>
                  <a:pt x="52" y="1653"/>
                </a:cubicBezTo>
                <a:cubicBezTo>
                  <a:pt x="48" y="1654"/>
                  <a:pt x="45" y="1658"/>
                  <a:pt x="46" y="1662"/>
                </a:cubicBezTo>
                <a:cubicBezTo>
                  <a:pt x="49" y="1670"/>
                  <a:pt x="51" y="1678"/>
                  <a:pt x="53" y="1686"/>
                </a:cubicBezTo>
                <a:cubicBezTo>
                  <a:pt x="54" y="1690"/>
                  <a:pt x="59" y="1692"/>
                  <a:pt x="63" y="1691"/>
                </a:cubicBezTo>
                <a:cubicBezTo>
                  <a:pt x="67" y="1690"/>
                  <a:pt x="70" y="1685"/>
                  <a:pt x="68" y="1681"/>
                </a:cubicBezTo>
                <a:close/>
                <a:moveTo>
                  <a:pt x="109" y="1798"/>
                </a:moveTo>
                <a:cubicBezTo>
                  <a:pt x="106" y="1790"/>
                  <a:pt x="103" y="1783"/>
                  <a:pt x="100" y="1776"/>
                </a:cubicBezTo>
                <a:cubicBezTo>
                  <a:pt x="99" y="1771"/>
                  <a:pt x="94" y="1769"/>
                  <a:pt x="90" y="1771"/>
                </a:cubicBezTo>
                <a:cubicBezTo>
                  <a:pt x="86" y="1773"/>
                  <a:pt x="84" y="1777"/>
                  <a:pt x="85" y="1781"/>
                </a:cubicBezTo>
                <a:cubicBezTo>
                  <a:pt x="88" y="1789"/>
                  <a:pt x="91" y="1796"/>
                  <a:pt x="94" y="1804"/>
                </a:cubicBezTo>
                <a:cubicBezTo>
                  <a:pt x="96" y="1808"/>
                  <a:pt x="100" y="1810"/>
                  <a:pt x="104" y="1808"/>
                </a:cubicBezTo>
                <a:cubicBezTo>
                  <a:pt x="109" y="1807"/>
                  <a:pt x="111" y="1802"/>
                  <a:pt x="109" y="1798"/>
                </a:cubicBezTo>
                <a:close/>
                <a:moveTo>
                  <a:pt x="160" y="1910"/>
                </a:moveTo>
                <a:cubicBezTo>
                  <a:pt x="157" y="1903"/>
                  <a:pt x="153" y="1896"/>
                  <a:pt x="150" y="1889"/>
                </a:cubicBezTo>
                <a:cubicBezTo>
                  <a:pt x="148" y="1885"/>
                  <a:pt x="143" y="1883"/>
                  <a:pt x="139" y="1885"/>
                </a:cubicBezTo>
                <a:cubicBezTo>
                  <a:pt x="135" y="1887"/>
                  <a:pt x="133" y="1892"/>
                  <a:pt x="135" y="1896"/>
                </a:cubicBezTo>
                <a:cubicBezTo>
                  <a:pt x="139" y="1903"/>
                  <a:pt x="142" y="1910"/>
                  <a:pt x="146" y="1917"/>
                </a:cubicBezTo>
                <a:cubicBezTo>
                  <a:pt x="148" y="1921"/>
                  <a:pt x="153" y="1923"/>
                  <a:pt x="157" y="1921"/>
                </a:cubicBezTo>
                <a:cubicBezTo>
                  <a:pt x="161" y="1919"/>
                  <a:pt x="162" y="1914"/>
                  <a:pt x="160" y="1910"/>
                </a:cubicBezTo>
                <a:close/>
                <a:moveTo>
                  <a:pt x="222" y="2017"/>
                </a:moveTo>
                <a:cubicBezTo>
                  <a:pt x="218" y="2010"/>
                  <a:pt x="214" y="2003"/>
                  <a:pt x="209" y="1997"/>
                </a:cubicBezTo>
                <a:cubicBezTo>
                  <a:pt x="207" y="1993"/>
                  <a:pt x="202" y="1992"/>
                  <a:pt x="198" y="1994"/>
                </a:cubicBezTo>
                <a:cubicBezTo>
                  <a:pt x="195" y="1996"/>
                  <a:pt x="194" y="2001"/>
                  <a:pt x="196" y="2005"/>
                </a:cubicBezTo>
                <a:cubicBezTo>
                  <a:pt x="200" y="2012"/>
                  <a:pt x="204" y="2019"/>
                  <a:pt x="209" y="2026"/>
                </a:cubicBezTo>
                <a:cubicBezTo>
                  <a:pt x="211" y="2029"/>
                  <a:pt x="216" y="2030"/>
                  <a:pt x="220" y="2028"/>
                </a:cubicBezTo>
                <a:cubicBezTo>
                  <a:pt x="224" y="2026"/>
                  <a:pt x="225" y="2021"/>
                  <a:pt x="222" y="2017"/>
                </a:cubicBezTo>
                <a:close/>
                <a:moveTo>
                  <a:pt x="294" y="2117"/>
                </a:moveTo>
                <a:cubicBezTo>
                  <a:pt x="289" y="2111"/>
                  <a:pt x="284" y="2105"/>
                  <a:pt x="279" y="2098"/>
                </a:cubicBezTo>
                <a:cubicBezTo>
                  <a:pt x="277" y="2095"/>
                  <a:pt x="272" y="2094"/>
                  <a:pt x="268" y="2097"/>
                </a:cubicBezTo>
                <a:cubicBezTo>
                  <a:pt x="265" y="2100"/>
                  <a:pt x="264" y="2105"/>
                  <a:pt x="267" y="2108"/>
                </a:cubicBezTo>
                <a:cubicBezTo>
                  <a:pt x="272" y="2115"/>
                  <a:pt x="276" y="2121"/>
                  <a:pt x="281" y="2127"/>
                </a:cubicBezTo>
                <a:cubicBezTo>
                  <a:pt x="284" y="2131"/>
                  <a:pt x="289" y="2131"/>
                  <a:pt x="293" y="2129"/>
                </a:cubicBezTo>
                <a:cubicBezTo>
                  <a:pt x="296" y="2126"/>
                  <a:pt x="297" y="2121"/>
                  <a:pt x="294" y="2117"/>
                </a:cubicBezTo>
                <a:close/>
                <a:moveTo>
                  <a:pt x="375" y="2211"/>
                </a:moveTo>
                <a:cubicBezTo>
                  <a:pt x="370" y="2205"/>
                  <a:pt x="364" y="2199"/>
                  <a:pt x="359" y="2193"/>
                </a:cubicBezTo>
                <a:cubicBezTo>
                  <a:pt x="356" y="2190"/>
                  <a:pt x="351" y="2190"/>
                  <a:pt x="347" y="2193"/>
                </a:cubicBezTo>
                <a:cubicBezTo>
                  <a:pt x="344" y="2196"/>
                  <a:pt x="344" y="2201"/>
                  <a:pt x="347" y="2204"/>
                </a:cubicBezTo>
                <a:cubicBezTo>
                  <a:pt x="352" y="2210"/>
                  <a:pt x="358" y="2216"/>
                  <a:pt x="363" y="2222"/>
                </a:cubicBezTo>
                <a:cubicBezTo>
                  <a:pt x="366" y="2225"/>
                  <a:pt x="372" y="2225"/>
                  <a:pt x="375" y="2222"/>
                </a:cubicBezTo>
                <a:cubicBezTo>
                  <a:pt x="378" y="2219"/>
                  <a:pt x="378" y="2214"/>
                  <a:pt x="375" y="2211"/>
                </a:cubicBezTo>
                <a:close/>
                <a:moveTo>
                  <a:pt x="464" y="2296"/>
                </a:moveTo>
                <a:cubicBezTo>
                  <a:pt x="458" y="2291"/>
                  <a:pt x="452" y="2285"/>
                  <a:pt x="447" y="2280"/>
                </a:cubicBezTo>
                <a:cubicBezTo>
                  <a:pt x="443" y="2277"/>
                  <a:pt x="438" y="2277"/>
                  <a:pt x="435" y="2281"/>
                </a:cubicBezTo>
                <a:cubicBezTo>
                  <a:pt x="432" y="2284"/>
                  <a:pt x="433" y="2289"/>
                  <a:pt x="436" y="2292"/>
                </a:cubicBezTo>
                <a:cubicBezTo>
                  <a:pt x="442" y="2297"/>
                  <a:pt x="448" y="2303"/>
                  <a:pt x="454" y="2308"/>
                </a:cubicBezTo>
                <a:cubicBezTo>
                  <a:pt x="457" y="2311"/>
                  <a:pt x="462" y="2311"/>
                  <a:pt x="465" y="2307"/>
                </a:cubicBezTo>
                <a:cubicBezTo>
                  <a:pt x="468" y="2304"/>
                  <a:pt x="468" y="2299"/>
                  <a:pt x="464" y="2296"/>
                </a:cubicBezTo>
                <a:close/>
                <a:moveTo>
                  <a:pt x="562" y="2372"/>
                </a:moveTo>
                <a:cubicBezTo>
                  <a:pt x="555" y="2368"/>
                  <a:pt x="549" y="2363"/>
                  <a:pt x="542" y="2358"/>
                </a:cubicBezTo>
                <a:cubicBezTo>
                  <a:pt x="539" y="2356"/>
                  <a:pt x="534" y="2356"/>
                  <a:pt x="531" y="2360"/>
                </a:cubicBezTo>
                <a:cubicBezTo>
                  <a:pt x="528" y="2363"/>
                  <a:pt x="529" y="2368"/>
                  <a:pt x="533" y="2371"/>
                </a:cubicBezTo>
                <a:cubicBezTo>
                  <a:pt x="539" y="2376"/>
                  <a:pt x="546" y="2381"/>
                  <a:pt x="552" y="2385"/>
                </a:cubicBezTo>
                <a:cubicBezTo>
                  <a:pt x="556" y="2388"/>
                  <a:pt x="561" y="2387"/>
                  <a:pt x="564" y="2383"/>
                </a:cubicBezTo>
                <a:cubicBezTo>
                  <a:pt x="566" y="2380"/>
                  <a:pt x="565" y="2375"/>
                  <a:pt x="562" y="2372"/>
                </a:cubicBezTo>
                <a:close/>
                <a:moveTo>
                  <a:pt x="666" y="2439"/>
                </a:moveTo>
                <a:cubicBezTo>
                  <a:pt x="659" y="2435"/>
                  <a:pt x="652" y="2431"/>
                  <a:pt x="645" y="2427"/>
                </a:cubicBezTo>
                <a:cubicBezTo>
                  <a:pt x="641" y="2425"/>
                  <a:pt x="636" y="2426"/>
                  <a:pt x="634" y="2430"/>
                </a:cubicBezTo>
                <a:cubicBezTo>
                  <a:pt x="632" y="2434"/>
                  <a:pt x="633" y="2438"/>
                  <a:pt x="637" y="2441"/>
                </a:cubicBezTo>
                <a:cubicBezTo>
                  <a:pt x="644" y="2445"/>
                  <a:pt x="651" y="2449"/>
                  <a:pt x="658" y="2453"/>
                </a:cubicBezTo>
                <a:cubicBezTo>
                  <a:pt x="661" y="2455"/>
                  <a:pt x="666" y="2454"/>
                  <a:pt x="669" y="2450"/>
                </a:cubicBezTo>
                <a:cubicBezTo>
                  <a:pt x="671" y="2446"/>
                  <a:pt x="669" y="2441"/>
                  <a:pt x="666" y="2439"/>
                </a:cubicBezTo>
                <a:close/>
                <a:moveTo>
                  <a:pt x="776" y="2496"/>
                </a:moveTo>
                <a:cubicBezTo>
                  <a:pt x="768" y="2493"/>
                  <a:pt x="761" y="2489"/>
                  <a:pt x="754" y="2486"/>
                </a:cubicBezTo>
                <a:cubicBezTo>
                  <a:pt x="750" y="2484"/>
                  <a:pt x="745" y="2485"/>
                  <a:pt x="743" y="2489"/>
                </a:cubicBezTo>
                <a:cubicBezTo>
                  <a:pt x="741" y="2493"/>
                  <a:pt x="743" y="2498"/>
                  <a:pt x="747" y="2500"/>
                </a:cubicBezTo>
                <a:cubicBezTo>
                  <a:pt x="754" y="2504"/>
                  <a:pt x="762" y="2507"/>
                  <a:pt x="769" y="2510"/>
                </a:cubicBezTo>
                <a:cubicBezTo>
                  <a:pt x="773" y="2512"/>
                  <a:pt x="778" y="2511"/>
                  <a:pt x="780" y="2506"/>
                </a:cubicBezTo>
                <a:cubicBezTo>
                  <a:pt x="781" y="2502"/>
                  <a:pt x="780" y="2498"/>
                  <a:pt x="776" y="2496"/>
                </a:cubicBezTo>
                <a:close/>
                <a:moveTo>
                  <a:pt x="890" y="2542"/>
                </a:moveTo>
                <a:cubicBezTo>
                  <a:pt x="883" y="2539"/>
                  <a:pt x="875" y="2537"/>
                  <a:pt x="868" y="2534"/>
                </a:cubicBezTo>
                <a:cubicBezTo>
                  <a:pt x="864" y="2532"/>
                  <a:pt x="859" y="2534"/>
                  <a:pt x="858" y="2539"/>
                </a:cubicBezTo>
                <a:cubicBezTo>
                  <a:pt x="856" y="2543"/>
                  <a:pt x="858" y="2547"/>
                  <a:pt x="862" y="2549"/>
                </a:cubicBezTo>
                <a:cubicBezTo>
                  <a:pt x="870" y="2552"/>
                  <a:pt x="878" y="2554"/>
                  <a:pt x="885" y="2557"/>
                </a:cubicBezTo>
                <a:cubicBezTo>
                  <a:pt x="889" y="2558"/>
                  <a:pt x="894" y="2556"/>
                  <a:pt x="895" y="2552"/>
                </a:cubicBezTo>
                <a:cubicBezTo>
                  <a:pt x="897" y="2548"/>
                  <a:pt x="895" y="2543"/>
                  <a:pt x="890" y="2542"/>
                </a:cubicBezTo>
                <a:close/>
                <a:moveTo>
                  <a:pt x="1009" y="2577"/>
                </a:moveTo>
                <a:cubicBezTo>
                  <a:pt x="1001" y="2575"/>
                  <a:pt x="994" y="2573"/>
                  <a:pt x="986" y="2571"/>
                </a:cubicBezTo>
                <a:cubicBezTo>
                  <a:pt x="982" y="2570"/>
                  <a:pt x="977" y="2572"/>
                  <a:pt x="976" y="2576"/>
                </a:cubicBezTo>
                <a:cubicBezTo>
                  <a:pt x="975" y="2581"/>
                  <a:pt x="977" y="2585"/>
                  <a:pt x="982" y="2586"/>
                </a:cubicBezTo>
                <a:cubicBezTo>
                  <a:pt x="990" y="2588"/>
                  <a:pt x="997" y="2590"/>
                  <a:pt x="1005" y="2592"/>
                </a:cubicBezTo>
                <a:cubicBezTo>
                  <a:pt x="1010" y="2593"/>
                  <a:pt x="1014" y="2590"/>
                  <a:pt x="1015" y="2586"/>
                </a:cubicBezTo>
                <a:cubicBezTo>
                  <a:pt x="1016" y="2582"/>
                  <a:pt x="1013" y="2578"/>
                  <a:pt x="1009" y="2577"/>
                </a:cubicBezTo>
                <a:close/>
                <a:moveTo>
                  <a:pt x="1130" y="2600"/>
                </a:moveTo>
                <a:cubicBezTo>
                  <a:pt x="1122" y="2599"/>
                  <a:pt x="1115" y="2597"/>
                  <a:pt x="1107" y="2596"/>
                </a:cubicBezTo>
                <a:cubicBezTo>
                  <a:pt x="1102" y="2595"/>
                  <a:pt x="1098" y="2598"/>
                  <a:pt x="1098" y="2603"/>
                </a:cubicBezTo>
                <a:cubicBezTo>
                  <a:pt x="1097" y="2607"/>
                  <a:pt x="1100" y="2611"/>
                  <a:pt x="1104" y="2612"/>
                </a:cubicBezTo>
                <a:cubicBezTo>
                  <a:pt x="1112" y="2613"/>
                  <a:pt x="1120" y="2614"/>
                  <a:pt x="1128" y="2616"/>
                </a:cubicBezTo>
                <a:cubicBezTo>
                  <a:pt x="1132" y="2616"/>
                  <a:pt x="1137" y="2613"/>
                  <a:pt x="1137" y="2609"/>
                </a:cubicBezTo>
                <a:cubicBezTo>
                  <a:pt x="1138" y="2604"/>
                  <a:pt x="1135" y="2600"/>
                  <a:pt x="1130" y="2600"/>
                </a:cubicBezTo>
                <a:close/>
                <a:moveTo>
                  <a:pt x="1253" y="2611"/>
                </a:moveTo>
                <a:cubicBezTo>
                  <a:pt x="1245" y="2611"/>
                  <a:pt x="1237" y="2610"/>
                  <a:pt x="1229" y="2610"/>
                </a:cubicBezTo>
                <a:cubicBezTo>
                  <a:pt x="1225" y="2610"/>
                  <a:pt x="1221" y="2613"/>
                  <a:pt x="1221" y="2617"/>
                </a:cubicBezTo>
                <a:cubicBezTo>
                  <a:pt x="1221" y="2622"/>
                  <a:pt x="1224" y="2626"/>
                  <a:pt x="1228" y="2626"/>
                </a:cubicBezTo>
                <a:cubicBezTo>
                  <a:pt x="1236" y="2626"/>
                  <a:pt x="1245" y="2627"/>
                  <a:pt x="1253" y="2627"/>
                </a:cubicBezTo>
                <a:cubicBezTo>
                  <a:pt x="1257" y="2627"/>
                  <a:pt x="1261" y="2624"/>
                  <a:pt x="1261" y="2620"/>
                </a:cubicBezTo>
                <a:cubicBezTo>
                  <a:pt x="1261" y="2615"/>
                  <a:pt x="1258" y="2611"/>
                  <a:pt x="1253" y="2611"/>
                </a:cubicBezTo>
                <a:close/>
                <a:moveTo>
                  <a:pt x="1377" y="2611"/>
                </a:moveTo>
                <a:cubicBezTo>
                  <a:pt x="1369" y="2612"/>
                  <a:pt x="1361" y="2612"/>
                  <a:pt x="1353" y="2612"/>
                </a:cubicBezTo>
                <a:cubicBezTo>
                  <a:pt x="1349" y="2612"/>
                  <a:pt x="1345" y="2616"/>
                  <a:pt x="1345" y="2620"/>
                </a:cubicBezTo>
                <a:cubicBezTo>
                  <a:pt x="1345" y="2625"/>
                  <a:pt x="1349" y="2628"/>
                  <a:pt x="1353" y="2628"/>
                </a:cubicBezTo>
                <a:cubicBezTo>
                  <a:pt x="1362" y="2628"/>
                  <a:pt x="1370" y="2627"/>
                  <a:pt x="1378" y="2627"/>
                </a:cubicBezTo>
                <a:cubicBezTo>
                  <a:pt x="1382" y="2627"/>
                  <a:pt x="1386" y="2623"/>
                  <a:pt x="1385" y="2619"/>
                </a:cubicBezTo>
                <a:cubicBezTo>
                  <a:pt x="1385" y="2614"/>
                  <a:pt x="1381" y="2611"/>
                  <a:pt x="1377" y="2611"/>
                </a:cubicBezTo>
                <a:close/>
                <a:moveTo>
                  <a:pt x="1500" y="2599"/>
                </a:moveTo>
                <a:cubicBezTo>
                  <a:pt x="1492" y="2601"/>
                  <a:pt x="1484" y="2602"/>
                  <a:pt x="1476" y="2603"/>
                </a:cubicBezTo>
                <a:cubicBezTo>
                  <a:pt x="1472" y="2603"/>
                  <a:pt x="1469" y="2607"/>
                  <a:pt x="1469" y="2612"/>
                </a:cubicBezTo>
                <a:cubicBezTo>
                  <a:pt x="1470" y="2616"/>
                  <a:pt x="1474" y="2619"/>
                  <a:pt x="1478" y="2619"/>
                </a:cubicBezTo>
                <a:cubicBezTo>
                  <a:pt x="1486" y="2618"/>
                  <a:pt x="1494" y="2616"/>
                  <a:pt x="1502" y="2615"/>
                </a:cubicBezTo>
                <a:cubicBezTo>
                  <a:pt x="1507" y="2615"/>
                  <a:pt x="1510" y="2611"/>
                  <a:pt x="1509" y="2606"/>
                </a:cubicBezTo>
                <a:cubicBezTo>
                  <a:pt x="1508" y="2602"/>
                  <a:pt x="1504" y="2599"/>
                  <a:pt x="1500" y="2599"/>
                </a:cubicBezTo>
                <a:close/>
                <a:moveTo>
                  <a:pt x="1621" y="2576"/>
                </a:moveTo>
                <a:cubicBezTo>
                  <a:pt x="1613" y="2578"/>
                  <a:pt x="1606" y="2580"/>
                  <a:pt x="1598" y="2582"/>
                </a:cubicBezTo>
                <a:cubicBezTo>
                  <a:pt x="1594" y="2583"/>
                  <a:pt x="1591" y="2587"/>
                  <a:pt x="1592" y="2591"/>
                </a:cubicBezTo>
                <a:cubicBezTo>
                  <a:pt x="1593" y="2595"/>
                  <a:pt x="1597" y="2598"/>
                  <a:pt x="1601" y="2597"/>
                </a:cubicBezTo>
                <a:cubicBezTo>
                  <a:pt x="1609" y="2595"/>
                  <a:pt x="1617" y="2594"/>
                  <a:pt x="1625" y="2592"/>
                </a:cubicBezTo>
                <a:cubicBezTo>
                  <a:pt x="1629" y="2591"/>
                  <a:pt x="1632" y="2586"/>
                  <a:pt x="1631" y="2582"/>
                </a:cubicBezTo>
                <a:cubicBezTo>
                  <a:pt x="1630" y="2578"/>
                  <a:pt x="1626" y="2575"/>
                  <a:pt x="1621" y="2576"/>
                </a:cubicBezTo>
                <a:close/>
                <a:moveTo>
                  <a:pt x="1740" y="2541"/>
                </a:moveTo>
                <a:cubicBezTo>
                  <a:pt x="1732" y="2544"/>
                  <a:pt x="1725" y="2546"/>
                  <a:pt x="1717" y="2549"/>
                </a:cubicBezTo>
                <a:cubicBezTo>
                  <a:pt x="1713" y="2550"/>
                  <a:pt x="1711" y="2555"/>
                  <a:pt x="1712" y="2559"/>
                </a:cubicBezTo>
                <a:cubicBezTo>
                  <a:pt x="1713" y="2563"/>
                  <a:pt x="1718" y="2566"/>
                  <a:pt x="1722" y="2564"/>
                </a:cubicBezTo>
                <a:cubicBezTo>
                  <a:pt x="1730" y="2562"/>
                  <a:pt x="1737" y="2559"/>
                  <a:pt x="1745" y="2556"/>
                </a:cubicBezTo>
                <a:cubicBezTo>
                  <a:pt x="1749" y="2555"/>
                  <a:pt x="1751" y="2550"/>
                  <a:pt x="1750" y="2546"/>
                </a:cubicBezTo>
                <a:cubicBezTo>
                  <a:pt x="1749" y="2542"/>
                  <a:pt x="1744" y="2540"/>
                  <a:pt x="1740" y="2541"/>
                </a:cubicBezTo>
                <a:close/>
                <a:moveTo>
                  <a:pt x="1854" y="2495"/>
                </a:moveTo>
                <a:cubicBezTo>
                  <a:pt x="1847" y="2499"/>
                  <a:pt x="1840" y="2502"/>
                  <a:pt x="1832" y="2505"/>
                </a:cubicBezTo>
                <a:cubicBezTo>
                  <a:pt x="1828" y="2507"/>
                  <a:pt x="1827" y="2512"/>
                  <a:pt x="1828" y="2516"/>
                </a:cubicBezTo>
                <a:cubicBezTo>
                  <a:pt x="1830" y="2520"/>
                  <a:pt x="1835" y="2522"/>
                  <a:pt x="1839" y="2520"/>
                </a:cubicBezTo>
                <a:cubicBezTo>
                  <a:pt x="1846" y="2517"/>
                  <a:pt x="1854" y="2513"/>
                  <a:pt x="1861" y="2510"/>
                </a:cubicBezTo>
                <a:cubicBezTo>
                  <a:pt x="1865" y="2508"/>
                  <a:pt x="1867" y="2503"/>
                  <a:pt x="1865" y="2499"/>
                </a:cubicBezTo>
                <a:cubicBezTo>
                  <a:pt x="1863" y="2495"/>
                  <a:pt x="1858" y="2494"/>
                  <a:pt x="1854" y="2495"/>
                </a:cubicBezTo>
                <a:close/>
                <a:moveTo>
                  <a:pt x="1964" y="2439"/>
                </a:moveTo>
                <a:cubicBezTo>
                  <a:pt x="1957" y="2443"/>
                  <a:pt x="1950" y="2447"/>
                  <a:pt x="1943" y="2451"/>
                </a:cubicBezTo>
                <a:cubicBezTo>
                  <a:pt x="1939" y="2453"/>
                  <a:pt x="1938" y="2458"/>
                  <a:pt x="1940" y="2461"/>
                </a:cubicBezTo>
                <a:cubicBezTo>
                  <a:pt x="1942" y="2465"/>
                  <a:pt x="1947" y="2467"/>
                  <a:pt x="1951" y="2465"/>
                </a:cubicBezTo>
                <a:cubicBezTo>
                  <a:pt x="1958" y="2461"/>
                  <a:pt x="1965" y="2457"/>
                  <a:pt x="1972" y="2453"/>
                </a:cubicBezTo>
                <a:cubicBezTo>
                  <a:pt x="1976" y="2450"/>
                  <a:pt x="1977" y="2445"/>
                  <a:pt x="1975" y="2442"/>
                </a:cubicBezTo>
                <a:cubicBezTo>
                  <a:pt x="1973" y="2438"/>
                  <a:pt x="1968" y="2437"/>
                  <a:pt x="1964" y="2439"/>
                </a:cubicBezTo>
                <a:close/>
                <a:moveTo>
                  <a:pt x="2068" y="2372"/>
                </a:moveTo>
                <a:cubicBezTo>
                  <a:pt x="2061" y="2377"/>
                  <a:pt x="2055" y="2381"/>
                  <a:pt x="2048" y="2386"/>
                </a:cubicBezTo>
                <a:cubicBezTo>
                  <a:pt x="2045" y="2388"/>
                  <a:pt x="2044" y="2393"/>
                  <a:pt x="2046" y="2397"/>
                </a:cubicBezTo>
                <a:cubicBezTo>
                  <a:pt x="2049" y="2400"/>
                  <a:pt x="2054" y="2401"/>
                  <a:pt x="2057" y="2399"/>
                </a:cubicBezTo>
                <a:cubicBezTo>
                  <a:pt x="2064" y="2394"/>
                  <a:pt x="2070" y="2390"/>
                  <a:pt x="2077" y="2385"/>
                </a:cubicBezTo>
                <a:cubicBezTo>
                  <a:pt x="2081" y="2382"/>
                  <a:pt x="2081" y="2377"/>
                  <a:pt x="2079" y="2374"/>
                </a:cubicBezTo>
                <a:cubicBezTo>
                  <a:pt x="2076" y="2370"/>
                  <a:pt x="2071" y="2369"/>
                  <a:pt x="2068" y="2372"/>
                </a:cubicBezTo>
                <a:close/>
                <a:moveTo>
                  <a:pt x="2165" y="2295"/>
                </a:moveTo>
                <a:cubicBezTo>
                  <a:pt x="2159" y="2301"/>
                  <a:pt x="2153" y="2306"/>
                  <a:pt x="2147" y="2311"/>
                </a:cubicBezTo>
                <a:cubicBezTo>
                  <a:pt x="2143" y="2314"/>
                  <a:pt x="2143" y="2319"/>
                  <a:pt x="2146" y="2322"/>
                </a:cubicBezTo>
                <a:cubicBezTo>
                  <a:pt x="2148" y="2326"/>
                  <a:pt x="2153" y="2326"/>
                  <a:pt x="2157" y="2323"/>
                </a:cubicBezTo>
                <a:cubicBezTo>
                  <a:pt x="2163" y="2318"/>
                  <a:pt x="2169" y="2313"/>
                  <a:pt x="2175" y="2308"/>
                </a:cubicBezTo>
                <a:cubicBezTo>
                  <a:pt x="2179" y="2305"/>
                  <a:pt x="2179" y="2300"/>
                  <a:pt x="2176" y="2296"/>
                </a:cubicBezTo>
                <a:cubicBezTo>
                  <a:pt x="2173" y="2293"/>
                  <a:pt x="2168" y="2293"/>
                  <a:pt x="2165" y="2295"/>
                </a:cubicBezTo>
                <a:close/>
                <a:moveTo>
                  <a:pt x="2254" y="2210"/>
                </a:moveTo>
                <a:cubicBezTo>
                  <a:pt x="2249" y="2216"/>
                  <a:pt x="2243" y="2222"/>
                  <a:pt x="2238" y="2227"/>
                </a:cubicBezTo>
                <a:cubicBezTo>
                  <a:pt x="2234" y="2230"/>
                  <a:pt x="2234" y="2236"/>
                  <a:pt x="2238" y="2239"/>
                </a:cubicBezTo>
                <a:cubicBezTo>
                  <a:pt x="2241" y="2242"/>
                  <a:pt x="2246" y="2242"/>
                  <a:pt x="2249" y="2239"/>
                </a:cubicBezTo>
                <a:cubicBezTo>
                  <a:pt x="2255" y="2233"/>
                  <a:pt x="2260" y="2227"/>
                  <a:pt x="2266" y="2221"/>
                </a:cubicBezTo>
                <a:cubicBezTo>
                  <a:pt x="2269" y="2218"/>
                  <a:pt x="2269" y="2213"/>
                  <a:pt x="2266" y="2210"/>
                </a:cubicBezTo>
                <a:cubicBezTo>
                  <a:pt x="2262" y="2207"/>
                  <a:pt x="2257" y="2207"/>
                  <a:pt x="2254" y="2210"/>
                </a:cubicBezTo>
                <a:close/>
                <a:moveTo>
                  <a:pt x="2335" y="2117"/>
                </a:moveTo>
                <a:cubicBezTo>
                  <a:pt x="2330" y="2123"/>
                  <a:pt x="2325" y="2129"/>
                  <a:pt x="2320" y="2136"/>
                </a:cubicBezTo>
                <a:cubicBezTo>
                  <a:pt x="2317" y="2139"/>
                  <a:pt x="2318" y="2144"/>
                  <a:pt x="2321" y="2147"/>
                </a:cubicBezTo>
                <a:cubicBezTo>
                  <a:pt x="2325" y="2150"/>
                  <a:pt x="2330" y="2149"/>
                  <a:pt x="2333" y="2146"/>
                </a:cubicBezTo>
                <a:cubicBezTo>
                  <a:pt x="2338" y="2139"/>
                  <a:pt x="2343" y="2133"/>
                  <a:pt x="2348" y="2127"/>
                </a:cubicBezTo>
                <a:cubicBezTo>
                  <a:pt x="2350" y="2123"/>
                  <a:pt x="2350" y="2118"/>
                  <a:pt x="2346" y="2115"/>
                </a:cubicBezTo>
                <a:cubicBezTo>
                  <a:pt x="2343" y="2113"/>
                  <a:pt x="2338" y="2113"/>
                  <a:pt x="2335" y="2117"/>
                </a:cubicBezTo>
                <a:close/>
                <a:moveTo>
                  <a:pt x="2407" y="2016"/>
                </a:moveTo>
                <a:cubicBezTo>
                  <a:pt x="2403" y="2023"/>
                  <a:pt x="2398" y="2030"/>
                  <a:pt x="2394" y="2036"/>
                </a:cubicBezTo>
                <a:cubicBezTo>
                  <a:pt x="2391" y="2040"/>
                  <a:pt x="2392" y="2045"/>
                  <a:pt x="2396" y="2047"/>
                </a:cubicBezTo>
                <a:cubicBezTo>
                  <a:pt x="2400" y="2050"/>
                  <a:pt x="2405" y="2049"/>
                  <a:pt x="2407" y="2045"/>
                </a:cubicBezTo>
                <a:cubicBezTo>
                  <a:pt x="2412" y="2038"/>
                  <a:pt x="2416" y="2032"/>
                  <a:pt x="2420" y="2025"/>
                </a:cubicBezTo>
                <a:cubicBezTo>
                  <a:pt x="2423" y="2021"/>
                  <a:pt x="2422" y="2016"/>
                  <a:pt x="2418" y="2014"/>
                </a:cubicBezTo>
                <a:cubicBezTo>
                  <a:pt x="2414" y="2011"/>
                  <a:pt x="2409" y="2012"/>
                  <a:pt x="2407" y="2016"/>
                </a:cubicBezTo>
                <a:close/>
                <a:moveTo>
                  <a:pt x="2469" y="1909"/>
                </a:moveTo>
                <a:cubicBezTo>
                  <a:pt x="2465" y="1916"/>
                  <a:pt x="2461" y="1923"/>
                  <a:pt x="2458" y="1930"/>
                </a:cubicBezTo>
                <a:cubicBezTo>
                  <a:pt x="2456" y="1934"/>
                  <a:pt x="2457" y="1939"/>
                  <a:pt x="2461" y="1941"/>
                </a:cubicBezTo>
                <a:cubicBezTo>
                  <a:pt x="2465" y="1943"/>
                  <a:pt x="2470" y="1942"/>
                  <a:pt x="2472" y="1938"/>
                </a:cubicBezTo>
                <a:cubicBezTo>
                  <a:pt x="2476" y="1931"/>
                  <a:pt x="2479" y="1924"/>
                  <a:pt x="2483" y="1917"/>
                </a:cubicBezTo>
                <a:cubicBezTo>
                  <a:pt x="2485" y="1913"/>
                  <a:pt x="2484" y="1908"/>
                  <a:pt x="2480" y="1906"/>
                </a:cubicBezTo>
                <a:cubicBezTo>
                  <a:pt x="2476" y="1904"/>
                  <a:pt x="2471" y="1905"/>
                  <a:pt x="2469" y="1909"/>
                </a:cubicBezTo>
                <a:close/>
                <a:moveTo>
                  <a:pt x="2520" y="1797"/>
                </a:moveTo>
                <a:cubicBezTo>
                  <a:pt x="2517" y="1804"/>
                  <a:pt x="2514" y="1811"/>
                  <a:pt x="2511" y="1819"/>
                </a:cubicBezTo>
                <a:cubicBezTo>
                  <a:pt x="2509" y="1823"/>
                  <a:pt x="2511" y="1828"/>
                  <a:pt x="2515" y="1829"/>
                </a:cubicBezTo>
                <a:cubicBezTo>
                  <a:pt x="2520" y="1831"/>
                  <a:pt x="2524" y="1829"/>
                  <a:pt x="2526" y="1825"/>
                </a:cubicBezTo>
                <a:cubicBezTo>
                  <a:pt x="2529" y="1818"/>
                  <a:pt x="2532" y="1810"/>
                  <a:pt x="2535" y="1803"/>
                </a:cubicBezTo>
                <a:cubicBezTo>
                  <a:pt x="2537" y="1799"/>
                  <a:pt x="2535" y="1794"/>
                  <a:pt x="2531" y="1792"/>
                </a:cubicBezTo>
                <a:cubicBezTo>
                  <a:pt x="2527" y="1791"/>
                  <a:pt x="2522" y="1793"/>
                  <a:pt x="2520" y="1797"/>
                </a:cubicBezTo>
                <a:close/>
                <a:moveTo>
                  <a:pt x="2561" y="1680"/>
                </a:moveTo>
                <a:cubicBezTo>
                  <a:pt x="2559" y="1687"/>
                  <a:pt x="2556" y="1695"/>
                  <a:pt x="2554" y="1703"/>
                </a:cubicBezTo>
                <a:cubicBezTo>
                  <a:pt x="2553" y="1707"/>
                  <a:pt x="2555" y="1711"/>
                  <a:pt x="2559" y="1713"/>
                </a:cubicBezTo>
                <a:cubicBezTo>
                  <a:pt x="2563" y="1714"/>
                  <a:pt x="2568" y="1712"/>
                  <a:pt x="2569" y="1707"/>
                </a:cubicBezTo>
                <a:cubicBezTo>
                  <a:pt x="2572" y="1700"/>
                  <a:pt x="2574" y="1692"/>
                  <a:pt x="2576" y="1684"/>
                </a:cubicBezTo>
                <a:cubicBezTo>
                  <a:pt x="2577" y="1680"/>
                  <a:pt x="2575" y="1676"/>
                  <a:pt x="2571" y="1674"/>
                </a:cubicBezTo>
                <a:cubicBezTo>
                  <a:pt x="2566" y="1673"/>
                  <a:pt x="2562" y="1676"/>
                  <a:pt x="2561" y="1680"/>
                </a:cubicBezTo>
                <a:close/>
                <a:moveTo>
                  <a:pt x="2590" y="1560"/>
                </a:moveTo>
                <a:cubicBezTo>
                  <a:pt x="2588" y="1568"/>
                  <a:pt x="2587" y="1575"/>
                  <a:pt x="2585" y="1583"/>
                </a:cubicBezTo>
                <a:cubicBezTo>
                  <a:pt x="2584" y="1587"/>
                  <a:pt x="2587" y="1592"/>
                  <a:pt x="2591" y="1593"/>
                </a:cubicBezTo>
                <a:cubicBezTo>
                  <a:pt x="2596" y="1594"/>
                  <a:pt x="2600" y="1591"/>
                  <a:pt x="2601" y="1586"/>
                </a:cubicBezTo>
                <a:cubicBezTo>
                  <a:pt x="2602" y="1579"/>
                  <a:pt x="2604" y="1571"/>
                  <a:pt x="2606" y="1563"/>
                </a:cubicBezTo>
                <a:cubicBezTo>
                  <a:pt x="2606" y="1558"/>
                  <a:pt x="2603" y="1554"/>
                  <a:pt x="2599" y="1553"/>
                </a:cubicBezTo>
                <a:cubicBezTo>
                  <a:pt x="2595" y="1553"/>
                  <a:pt x="2591" y="1555"/>
                  <a:pt x="2590" y="1560"/>
                </a:cubicBezTo>
                <a:close/>
                <a:moveTo>
                  <a:pt x="2607" y="1437"/>
                </a:moveTo>
                <a:cubicBezTo>
                  <a:pt x="2606" y="1445"/>
                  <a:pt x="2606" y="1453"/>
                  <a:pt x="2605" y="1461"/>
                </a:cubicBezTo>
                <a:cubicBezTo>
                  <a:pt x="2604" y="1466"/>
                  <a:pt x="2607" y="1470"/>
                  <a:pt x="2612" y="1470"/>
                </a:cubicBezTo>
                <a:cubicBezTo>
                  <a:pt x="2616" y="1471"/>
                  <a:pt x="2620" y="1467"/>
                  <a:pt x="2621" y="1463"/>
                </a:cubicBezTo>
                <a:cubicBezTo>
                  <a:pt x="2622" y="1455"/>
                  <a:pt x="2622" y="1447"/>
                  <a:pt x="2623" y="1439"/>
                </a:cubicBezTo>
                <a:cubicBezTo>
                  <a:pt x="2624" y="1435"/>
                  <a:pt x="2620" y="1431"/>
                  <a:pt x="2616" y="1430"/>
                </a:cubicBezTo>
                <a:cubicBezTo>
                  <a:pt x="2612" y="1430"/>
                  <a:pt x="2608" y="1433"/>
                  <a:pt x="2607" y="1437"/>
                </a:cubicBezTo>
                <a:close/>
              </a:path>
            </a:pathLst>
          </a:custGeom>
          <a:solidFill>
            <a:schemeClr val="accent5">
              <a:lumMod val="20000"/>
              <a:lumOff val="80000"/>
            </a:schemeClr>
          </a:solidFill>
          <a:ln>
            <a:noFill/>
          </a:ln>
          <a:extLst/>
        </p:spPr>
        <p:txBody>
          <a:bodyPr vert="horz" wrap="square" lIns="68580" tIns="34290" rIns="68580" bIns="34290" numCol="1" anchor="t" anchorCtr="0" compatLnSpc="1">
            <a:prstTxWarp prst="textNoShape">
              <a:avLst/>
            </a:prstTxWarp>
          </a:bodyPr>
          <a:lstStyle/>
          <a:p>
            <a:endParaRPr lang="en-US" sz="1350" dirty="0"/>
          </a:p>
        </p:txBody>
      </p:sp>
      <p:sp>
        <p:nvSpPr>
          <p:cNvPr id="16" name="Freeform 6"/>
          <p:cNvSpPr>
            <a:spLocks noEditPoints="1"/>
          </p:cNvSpPr>
          <p:nvPr/>
        </p:nvSpPr>
        <p:spPr bwMode="auto">
          <a:xfrm>
            <a:off x="3122503" y="1978925"/>
            <a:ext cx="3019284" cy="3019284"/>
          </a:xfrm>
          <a:custGeom>
            <a:avLst/>
            <a:gdLst>
              <a:gd name="T0" fmla="*/ 2329 w 2329"/>
              <a:gd name="T1" fmla="*/ 1162 h 2329"/>
              <a:gd name="T2" fmla="*/ 2325 w 2329"/>
              <a:gd name="T3" fmla="*/ 1062 h 2329"/>
              <a:gd name="T4" fmla="*/ 2301 w 2329"/>
              <a:gd name="T5" fmla="*/ 949 h 2329"/>
              <a:gd name="T6" fmla="*/ 2262 w 2329"/>
              <a:gd name="T7" fmla="*/ 824 h 2329"/>
              <a:gd name="T8" fmla="*/ 2219 w 2329"/>
              <a:gd name="T9" fmla="*/ 709 h 2329"/>
              <a:gd name="T10" fmla="*/ 2165 w 2329"/>
              <a:gd name="T11" fmla="*/ 600 h 2329"/>
              <a:gd name="T12" fmla="*/ 2099 w 2329"/>
              <a:gd name="T13" fmla="*/ 497 h 2329"/>
              <a:gd name="T14" fmla="*/ 2007 w 2329"/>
              <a:gd name="T15" fmla="*/ 384 h 2329"/>
              <a:gd name="T16" fmla="*/ 2007 w 2329"/>
              <a:gd name="T17" fmla="*/ 384 h 2329"/>
              <a:gd name="T18" fmla="*/ 1919 w 2329"/>
              <a:gd name="T19" fmla="*/ 299 h 2329"/>
              <a:gd name="T20" fmla="*/ 1821 w 2329"/>
              <a:gd name="T21" fmla="*/ 212 h 2329"/>
              <a:gd name="T22" fmla="*/ 1716 w 2329"/>
              <a:gd name="T23" fmla="*/ 148 h 2329"/>
              <a:gd name="T24" fmla="*/ 1605 w 2329"/>
              <a:gd name="T25" fmla="*/ 95 h 2329"/>
              <a:gd name="T26" fmla="*/ 1489 w 2329"/>
              <a:gd name="T27" fmla="*/ 54 h 2329"/>
              <a:gd name="T28" fmla="*/ 1369 w 2329"/>
              <a:gd name="T29" fmla="*/ 26 h 2329"/>
              <a:gd name="T30" fmla="*/ 1247 w 2329"/>
              <a:gd name="T31" fmla="*/ 11 h 2329"/>
              <a:gd name="T32" fmla="*/ 1124 w 2329"/>
              <a:gd name="T33" fmla="*/ 9 h 2329"/>
              <a:gd name="T34" fmla="*/ 1001 w 2329"/>
              <a:gd name="T35" fmla="*/ 19 h 2329"/>
              <a:gd name="T36" fmla="*/ 886 w 2329"/>
              <a:gd name="T37" fmla="*/ 33 h 2329"/>
              <a:gd name="T38" fmla="*/ 768 w 2329"/>
              <a:gd name="T39" fmla="*/ 69 h 2329"/>
              <a:gd name="T40" fmla="*/ 675 w 2329"/>
              <a:gd name="T41" fmla="*/ 107 h 2329"/>
              <a:gd name="T42" fmla="*/ 566 w 2329"/>
              <a:gd name="T43" fmla="*/ 165 h 2329"/>
              <a:gd name="T44" fmla="*/ 463 w 2329"/>
              <a:gd name="T45" fmla="*/ 235 h 2329"/>
              <a:gd name="T46" fmla="*/ 368 w 2329"/>
              <a:gd name="T47" fmla="*/ 315 h 2329"/>
              <a:gd name="T48" fmla="*/ 283 w 2329"/>
              <a:gd name="T49" fmla="*/ 404 h 2329"/>
              <a:gd name="T50" fmla="*/ 207 w 2329"/>
              <a:gd name="T51" fmla="*/ 502 h 2329"/>
              <a:gd name="T52" fmla="*/ 141 w 2329"/>
              <a:gd name="T53" fmla="*/ 607 h 2329"/>
              <a:gd name="T54" fmla="*/ 88 w 2329"/>
              <a:gd name="T55" fmla="*/ 719 h 2329"/>
              <a:gd name="T56" fmla="*/ 47 w 2329"/>
              <a:gd name="T57" fmla="*/ 836 h 2329"/>
              <a:gd name="T58" fmla="*/ 28 w 2329"/>
              <a:gd name="T59" fmla="*/ 950 h 2329"/>
              <a:gd name="T60" fmla="*/ 11 w 2329"/>
              <a:gd name="T61" fmla="*/ 1072 h 2329"/>
              <a:gd name="T62" fmla="*/ 8 w 2329"/>
              <a:gd name="T63" fmla="*/ 1195 h 2329"/>
              <a:gd name="T64" fmla="*/ 18 w 2329"/>
              <a:gd name="T65" fmla="*/ 1318 h 2329"/>
              <a:gd name="T66" fmla="*/ 41 w 2329"/>
              <a:gd name="T67" fmla="*/ 1439 h 2329"/>
              <a:gd name="T68" fmla="*/ 76 w 2329"/>
              <a:gd name="T69" fmla="*/ 1557 h 2329"/>
              <a:gd name="T70" fmla="*/ 135 w 2329"/>
              <a:gd name="T71" fmla="*/ 1674 h 2329"/>
              <a:gd name="T72" fmla="*/ 195 w 2329"/>
              <a:gd name="T73" fmla="*/ 1780 h 2329"/>
              <a:gd name="T74" fmla="*/ 281 w 2329"/>
              <a:gd name="T75" fmla="*/ 1898 h 2329"/>
              <a:gd name="T76" fmla="*/ 281 w 2329"/>
              <a:gd name="T77" fmla="*/ 1898 h 2329"/>
              <a:gd name="T78" fmla="*/ 364 w 2329"/>
              <a:gd name="T79" fmla="*/ 1988 h 2329"/>
              <a:gd name="T80" fmla="*/ 456 w 2329"/>
              <a:gd name="T81" fmla="*/ 2068 h 2329"/>
              <a:gd name="T82" fmla="*/ 556 w 2329"/>
              <a:gd name="T83" fmla="*/ 2139 h 2329"/>
              <a:gd name="T84" fmla="*/ 663 w 2329"/>
              <a:gd name="T85" fmla="*/ 2198 h 2329"/>
              <a:gd name="T86" fmla="*/ 775 w 2329"/>
              <a:gd name="T87" fmla="*/ 2246 h 2329"/>
              <a:gd name="T88" fmla="*/ 892 w 2329"/>
              <a:gd name="T89" fmla="*/ 2281 h 2329"/>
              <a:gd name="T90" fmla="*/ 1013 w 2329"/>
              <a:gd name="T91" fmla="*/ 2303 h 2329"/>
              <a:gd name="T92" fmla="*/ 1134 w 2329"/>
              <a:gd name="T93" fmla="*/ 2313 h 2329"/>
              <a:gd name="T94" fmla="*/ 1257 w 2329"/>
              <a:gd name="T95" fmla="*/ 2309 h 2329"/>
              <a:gd name="T96" fmla="*/ 1378 w 2329"/>
              <a:gd name="T97" fmla="*/ 2293 h 2329"/>
              <a:gd name="T98" fmla="*/ 1497 w 2329"/>
              <a:gd name="T99" fmla="*/ 2264 h 2329"/>
              <a:gd name="T100" fmla="*/ 1622 w 2329"/>
              <a:gd name="T101" fmla="*/ 2227 h 2329"/>
              <a:gd name="T102" fmla="*/ 1732 w 2329"/>
              <a:gd name="T103" fmla="*/ 2172 h 2329"/>
              <a:gd name="T104" fmla="*/ 1836 w 2329"/>
              <a:gd name="T105" fmla="*/ 2106 h 2329"/>
              <a:gd name="T106" fmla="*/ 1931 w 2329"/>
              <a:gd name="T107" fmla="*/ 2041 h 2329"/>
              <a:gd name="T108" fmla="*/ 2020 w 2329"/>
              <a:gd name="T109" fmla="*/ 1954 h 2329"/>
              <a:gd name="T110" fmla="*/ 2099 w 2329"/>
              <a:gd name="T111" fmla="*/ 1859 h 2329"/>
              <a:gd name="T112" fmla="*/ 2155 w 2329"/>
              <a:gd name="T113" fmla="*/ 1776 h 2329"/>
              <a:gd name="T114" fmla="*/ 2215 w 2329"/>
              <a:gd name="T115" fmla="*/ 1668 h 2329"/>
              <a:gd name="T116" fmla="*/ 2263 w 2329"/>
              <a:gd name="T117" fmla="*/ 1553 h 2329"/>
              <a:gd name="T118" fmla="*/ 2298 w 2329"/>
              <a:gd name="T119" fmla="*/ 1434 h 2329"/>
              <a:gd name="T120" fmla="*/ 2320 w 2329"/>
              <a:gd name="T121" fmla="*/ 1312 h 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29" h="2329">
                <a:moveTo>
                  <a:pt x="2313" y="1162"/>
                </a:moveTo>
                <a:cubicBezTo>
                  <a:pt x="2313" y="1163"/>
                  <a:pt x="2313" y="1164"/>
                  <a:pt x="2313" y="1165"/>
                </a:cubicBezTo>
                <a:cubicBezTo>
                  <a:pt x="2313" y="1172"/>
                  <a:pt x="2313" y="1180"/>
                  <a:pt x="2313" y="1188"/>
                </a:cubicBezTo>
                <a:cubicBezTo>
                  <a:pt x="2313" y="1193"/>
                  <a:pt x="2316" y="1196"/>
                  <a:pt x="2321" y="1196"/>
                </a:cubicBezTo>
                <a:cubicBezTo>
                  <a:pt x="2325" y="1196"/>
                  <a:pt x="2329" y="1193"/>
                  <a:pt x="2329" y="1189"/>
                </a:cubicBezTo>
                <a:cubicBezTo>
                  <a:pt x="2329" y="1181"/>
                  <a:pt x="2329" y="1173"/>
                  <a:pt x="2329" y="1165"/>
                </a:cubicBezTo>
                <a:cubicBezTo>
                  <a:pt x="2329" y="1164"/>
                  <a:pt x="2329" y="1163"/>
                  <a:pt x="2329" y="1162"/>
                </a:cubicBezTo>
                <a:cubicBezTo>
                  <a:pt x="2329" y="1158"/>
                  <a:pt x="2325" y="1154"/>
                  <a:pt x="2321" y="1154"/>
                </a:cubicBezTo>
                <a:cubicBezTo>
                  <a:pt x="2317" y="1154"/>
                  <a:pt x="2313" y="1158"/>
                  <a:pt x="2313" y="1162"/>
                </a:cubicBezTo>
                <a:cubicBezTo>
                  <a:pt x="2313" y="1162"/>
                  <a:pt x="2313" y="1162"/>
                  <a:pt x="2313" y="1162"/>
                </a:cubicBezTo>
                <a:moveTo>
                  <a:pt x="2306" y="1040"/>
                </a:moveTo>
                <a:cubicBezTo>
                  <a:pt x="2307" y="1048"/>
                  <a:pt x="2308" y="1056"/>
                  <a:pt x="2309" y="1063"/>
                </a:cubicBezTo>
                <a:cubicBezTo>
                  <a:pt x="2309" y="1068"/>
                  <a:pt x="2313" y="1071"/>
                  <a:pt x="2317" y="1071"/>
                </a:cubicBezTo>
                <a:cubicBezTo>
                  <a:pt x="2322" y="1070"/>
                  <a:pt x="2325" y="1066"/>
                  <a:pt x="2325" y="1062"/>
                </a:cubicBezTo>
                <a:cubicBezTo>
                  <a:pt x="2324" y="1054"/>
                  <a:pt x="2323" y="1046"/>
                  <a:pt x="2322" y="1038"/>
                </a:cubicBezTo>
                <a:cubicBezTo>
                  <a:pt x="2322" y="1034"/>
                  <a:pt x="2318" y="1031"/>
                  <a:pt x="2313" y="1031"/>
                </a:cubicBezTo>
                <a:cubicBezTo>
                  <a:pt x="2309" y="1032"/>
                  <a:pt x="2306" y="1036"/>
                  <a:pt x="2306" y="1040"/>
                </a:cubicBezTo>
                <a:cubicBezTo>
                  <a:pt x="2306" y="1040"/>
                  <a:pt x="2306" y="1040"/>
                  <a:pt x="2306" y="1040"/>
                </a:cubicBezTo>
                <a:moveTo>
                  <a:pt x="2287" y="919"/>
                </a:moveTo>
                <a:cubicBezTo>
                  <a:pt x="2288" y="927"/>
                  <a:pt x="2290" y="935"/>
                  <a:pt x="2291" y="942"/>
                </a:cubicBezTo>
                <a:cubicBezTo>
                  <a:pt x="2292" y="947"/>
                  <a:pt x="2297" y="950"/>
                  <a:pt x="2301" y="949"/>
                </a:cubicBezTo>
                <a:cubicBezTo>
                  <a:pt x="2305" y="948"/>
                  <a:pt x="2308" y="944"/>
                  <a:pt x="2307" y="939"/>
                </a:cubicBezTo>
                <a:cubicBezTo>
                  <a:pt x="2306" y="932"/>
                  <a:pt x="2304" y="924"/>
                  <a:pt x="2302" y="916"/>
                </a:cubicBezTo>
                <a:cubicBezTo>
                  <a:pt x="2301" y="912"/>
                  <a:pt x="2297" y="909"/>
                  <a:pt x="2293" y="910"/>
                </a:cubicBezTo>
                <a:cubicBezTo>
                  <a:pt x="2289" y="911"/>
                  <a:pt x="2286" y="915"/>
                  <a:pt x="2287" y="919"/>
                </a:cubicBezTo>
                <a:cubicBezTo>
                  <a:pt x="2287" y="919"/>
                  <a:pt x="2287" y="919"/>
                  <a:pt x="2287" y="919"/>
                </a:cubicBezTo>
                <a:moveTo>
                  <a:pt x="2254" y="801"/>
                </a:moveTo>
                <a:cubicBezTo>
                  <a:pt x="2257" y="809"/>
                  <a:pt x="2259" y="816"/>
                  <a:pt x="2262" y="824"/>
                </a:cubicBezTo>
                <a:cubicBezTo>
                  <a:pt x="2263" y="828"/>
                  <a:pt x="2267" y="831"/>
                  <a:pt x="2272" y="829"/>
                </a:cubicBezTo>
                <a:cubicBezTo>
                  <a:pt x="2276" y="828"/>
                  <a:pt x="2278" y="823"/>
                  <a:pt x="2277" y="819"/>
                </a:cubicBezTo>
                <a:cubicBezTo>
                  <a:pt x="2275" y="812"/>
                  <a:pt x="2272" y="804"/>
                  <a:pt x="2270" y="796"/>
                </a:cubicBezTo>
                <a:cubicBezTo>
                  <a:pt x="2268" y="792"/>
                  <a:pt x="2264" y="790"/>
                  <a:pt x="2259" y="791"/>
                </a:cubicBezTo>
                <a:cubicBezTo>
                  <a:pt x="2255" y="793"/>
                  <a:pt x="2253" y="797"/>
                  <a:pt x="2254" y="801"/>
                </a:cubicBezTo>
                <a:moveTo>
                  <a:pt x="2210" y="688"/>
                </a:moveTo>
                <a:cubicBezTo>
                  <a:pt x="2213" y="695"/>
                  <a:pt x="2216" y="702"/>
                  <a:pt x="2219" y="709"/>
                </a:cubicBezTo>
                <a:cubicBezTo>
                  <a:pt x="2221" y="713"/>
                  <a:pt x="2226" y="715"/>
                  <a:pt x="2230" y="714"/>
                </a:cubicBezTo>
                <a:cubicBezTo>
                  <a:pt x="2234" y="712"/>
                  <a:pt x="2236" y="707"/>
                  <a:pt x="2234" y="703"/>
                </a:cubicBezTo>
                <a:cubicBezTo>
                  <a:pt x="2231" y="696"/>
                  <a:pt x="2228" y="688"/>
                  <a:pt x="2224" y="681"/>
                </a:cubicBezTo>
                <a:cubicBezTo>
                  <a:pt x="2222" y="677"/>
                  <a:pt x="2218" y="675"/>
                  <a:pt x="2214" y="677"/>
                </a:cubicBezTo>
                <a:cubicBezTo>
                  <a:pt x="2210" y="679"/>
                  <a:pt x="2208" y="684"/>
                  <a:pt x="2210" y="688"/>
                </a:cubicBezTo>
                <a:moveTo>
                  <a:pt x="2153" y="580"/>
                </a:moveTo>
                <a:cubicBezTo>
                  <a:pt x="2157" y="586"/>
                  <a:pt x="2161" y="593"/>
                  <a:pt x="2165" y="600"/>
                </a:cubicBezTo>
                <a:cubicBezTo>
                  <a:pt x="2167" y="604"/>
                  <a:pt x="2172" y="605"/>
                  <a:pt x="2176" y="603"/>
                </a:cubicBezTo>
                <a:cubicBezTo>
                  <a:pt x="2180" y="601"/>
                  <a:pt x="2181" y="596"/>
                  <a:pt x="2179" y="592"/>
                </a:cubicBezTo>
                <a:cubicBezTo>
                  <a:pt x="2175" y="585"/>
                  <a:pt x="2171" y="578"/>
                  <a:pt x="2167" y="571"/>
                </a:cubicBezTo>
                <a:cubicBezTo>
                  <a:pt x="2165" y="568"/>
                  <a:pt x="2160" y="566"/>
                  <a:pt x="2156" y="569"/>
                </a:cubicBezTo>
                <a:cubicBezTo>
                  <a:pt x="2152" y="571"/>
                  <a:pt x="2151" y="576"/>
                  <a:pt x="2153" y="580"/>
                </a:cubicBezTo>
                <a:moveTo>
                  <a:pt x="2085" y="478"/>
                </a:moveTo>
                <a:cubicBezTo>
                  <a:pt x="2090" y="484"/>
                  <a:pt x="2095" y="491"/>
                  <a:pt x="2099" y="497"/>
                </a:cubicBezTo>
                <a:cubicBezTo>
                  <a:pt x="2102" y="501"/>
                  <a:pt x="2107" y="501"/>
                  <a:pt x="2110" y="499"/>
                </a:cubicBezTo>
                <a:cubicBezTo>
                  <a:pt x="2114" y="496"/>
                  <a:pt x="2115" y="491"/>
                  <a:pt x="2112" y="488"/>
                </a:cubicBezTo>
                <a:cubicBezTo>
                  <a:pt x="2108" y="481"/>
                  <a:pt x="2103" y="475"/>
                  <a:pt x="2098" y="468"/>
                </a:cubicBezTo>
                <a:cubicBezTo>
                  <a:pt x="2095" y="465"/>
                  <a:pt x="2090" y="464"/>
                  <a:pt x="2087" y="467"/>
                </a:cubicBezTo>
                <a:cubicBezTo>
                  <a:pt x="2083" y="469"/>
                  <a:pt x="2083" y="474"/>
                  <a:pt x="2085" y="478"/>
                </a:cubicBezTo>
                <a:cubicBezTo>
                  <a:pt x="2085" y="478"/>
                  <a:pt x="2085" y="478"/>
                  <a:pt x="2085" y="478"/>
                </a:cubicBezTo>
                <a:moveTo>
                  <a:pt x="2007" y="384"/>
                </a:moveTo>
                <a:cubicBezTo>
                  <a:pt x="2012" y="390"/>
                  <a:pt x="2018" y="396"/>
                  <a:pt x="2023" y="402"/>
                </a:cubicBezTo>
                <a:cubicBezTo>
                  <a:pt x="2026" y="405"/>
                  <a:pt x="2031" y="405"/>
                  <a:pt x="2034" y="402"/>
                </a:cubicBezTo>
                <a:cubicBezTo>
                  <a:pt x="2037" y="399"/>
                  <a:pt x="2038" y="394"/>
                  <a:pt x="2035" y="391"/>
                </a:cubicBezTo>
                <a:cubicBezTo>
                  <a:pt x="2030" y="385"/>
                  <a:pt x="2024" y="379"/>
                  <a:pt x="2019" y="373"/>
                </a:cubicBezTo>
                <a:cubicBezTo>
                  <a:pt x="2016" y="370"/>
                  <a:pt x="2011" y="370"/>
                  <a:pt x="2007" y="373"/>
                </a:cubicBezTo>
                <a:cubicBezTo>
                  <a:pt x="2004" y="376"/>
                  <a:pt x="2004" y="381"/>
                  <a:pt x="2007" y="384"/>
                </a:cubicBezTo>
                <a:cubicBezTo>
                  <a:pt x="2007" y="384"/>
                  <a:pt x="2007" y="384"/>
                  <a:pt x="2007" y="384"/>
                </a:cubicBezTo>
                <a:moveTo>
                  <a:pt x="1919" y="299"/>
                </a:moveTo>
                <a:cubicBezTo>
                  <a:pt x="1925" y="304"/>
                  <a:pt x="1931" y="309"/>
                  <a:pt x="1937" y="315"/>
                </a:cubicBezTo>
                <a:cubicBezTo>
                  <a:pt x="1940" y="318"/>
                  <a:pt x="1945" y="317"/>
                  <a:pt x="1948" y="314"/>
                </a:cubicBezTo>
                <a:cubicBezTo>
                  <a:pt x="1951" y="311"/>
                  <a:pt x="1951" y="306"/>
                  <a:pt x="1948" y="303"/>
                </a:cubicBezTo>
                <a:cubicBezTo>
                  <a:pt x="1942" y="297"/>
                  <a:pt x="1936" y="292"/>
                  <a:pt x="1930" y="287"/>
                </a:cubicBezTo>
                <a:cubicBezTo>
                  <a:pt x="1926" y="284"/>
                  <a:pt x="1921" y="284"/>
                  <a:pt x="1919" y="288"/>
                </a:cubicBezTo>
                <a:cubicBezTo>
                  <a:pt x="1916" y="291"/>
                  <a:pt x="1916" y="296"/>
                  <a:pt x="1919" y="299"/>
                </a:cubicBezTo>
                <a:cubicBezTo>
                  <a:pt x="1919" y="299"/>
                  <a:pt x="1919" y="299"/>
                  <a:pt x="1919" y="299"/>
                </a:cubicBezTo>
                <a:moveTo>
                  <a:pt x="1823" y="223"/>
                </a:moveTo>
                <a:cubicBezTo>
                  <a:pt x="1829" y="228"/>
                  <a:pt x="1836" y="233"/>
                  <a:pt x="1842" y="237"/>
                </a:cubicBezTo>
                <a:cubicBezTo>
                  <a:pt x="1846" y="240"/>
                  <a:pt x="1851" y="239"/>
                  <a:pt x="1853" y="236"/>
                </a:cubicBezTo>
                <a:cubicBezTo>
                  <a:pt x="1856" y="232"/>
                  <a:pt x="1855" y="227"/>
                  <a:pt x="1852" y="224"/>
                </a:cubicBezTo>
                <a:cubicBezTo>
                  <a:pt x="1845" y="220"/>
                  <a:pt x="1839" y="215"/>
                  <a:pt x="1832" y="210"/>
                </a:cubicBezTo>
                <a:cubicBezTo>
                  <a:pt x="1829" y="208"/>
                  <a:pt x="1824" y="209"/>
                  <a:pt x="1821" y="212"/>
                </a:cubicBezTo>
                <a:cubicBezTo>
                  <a:pt x="1819" y="216"/>
                  <a:pt x="1819" y="221"/>
                  <a:pt x="1823" y="223"/>
                </a:cubicBezTo>
                <a:moveTo>
                  <a:pt x="1719" y="159"/>
                </a:moveTo>
                <a:cubicBezTo>
                  <a:pt x="1726" y="162"/>
                  <a:pt x="1733" y="166"/>
                  <a:pt x="1740" y="170"/>
                </a:cubicBezTo>
                <a:cubicBezTo>
                  <a:pt x="1744" y="173"/>
                  <a:pt x="1749" y="171"/>
                  <a:pt x="1751" y="167"/>
                </a:cubicBezTo>
                <a:cubicBezTo>
                  <a:pt x="1753" y="164"/>
                  <a:pt x="1752" y="159"/>
                  <a:pt x="1748" y="157"/>
                </a:cubicBezTo>
                <a:cubicBezTo>
                  <a:pt x="1741" y="152"/>
                  <a:pt x="1734" y="149"/>
                  <a:pt x="1727" y="145"/>
                </a:cubicBezTo>
                <a:cubicBezTo>
                  <a:pt x="1723" y="143"/>
                  <a:pt x="1718" y="144"/>
                  <a:pt x="1716" y="148"/>
                </a:cubicBezTo>
                <a:cubicBezTo>
                  <a:pt x="1714" y="152"/>
                  <a:pt x="1715" y="157"/>
                  <a:pt x="1719" y="159"/>
                </a:cubicBezTo>
                <a:moveTo>
                  <a:pt x="1609" y="105"/>
                </a:moveTo>
                <a:cubicBezTo>
                  <a:pt x="1617" y="108"/>
                  <a:pt x="1624" y="111"/>
                  <a:pt x="1631" y="115"/>
                </a:cubicBezTo>
                <a:cubicBezTo>
                  <a:pt x="1635" y="117"/>
                  <a:pt x="1640" y="115"/>
                  <a:pt x="1642" y="111"/>
                </a:cubicBezTo>
                <a:cubicBezTo>
                  <a:pt x="1643" y="107"/>
                  <a:pt x="1642" y="102"/>
                  <a:pt x="1637" y="100"/>
                </a:cubicBezTo>
                <a:cubicBezTo>
                  <a:pt x="1630" y="97"/>
                  <a:pt x="1623" y="94"/>
                  <a:pt x="1615" y="91"/>
                </a:cubicBezTo>
                <a:cubicBezTo>
                  <a:pt x="1611" y="89"/>
                  <a:pt x="1607" y="91"/>
                  <a:pt x="1605" y="95"/>
                </a:cubicBezTo>
                <a:cubicBezTo>
                  <a:pt x="1603" y="99"/>
                  <a:pt x="1605" y="104"/>
                  <a:pt x="1609" y="105"/>
                </a:cubicBezTo>
                <a:moveTo>
                  <a:pt x="1494" y="64"/>
                </a:moveTo>
                <a:cubicBezTo>
                  <a:pt x="1502" y="66"/>
                  <a:pt x="1509" y="69"/>
                  <a:pt x="1517" y="71"/>
                </a:cubicBezTo>
                <a:cubicBezTo>
                  <a:pt x="1521" y="72"/>
                  <a:pt x="1525" y="70"/>
                  <a:pt x="1527" y="66"/>
                </a:cubicBezTo>
                <a:cubicBezTo>
                  <a:pt x="1528" y="62"/>
                  <a:pt x="1526" y="57"/>
                  <a:pt x="1522" y="56"/>
                </a:cubicBezTo>
                <a:cubicBezTo>
                  <a:pt x="1514" y="53"/>
                  <a:pt x="1506" y="51"/>
                  <a:pt x="1499" y="49"/>
                </a:cubicBezTo>
                <a:cubicBezTo>
                  <a:pt x="1494" y="47"/>
                  <a:pt x="1490" y="50"/>
                  <a:pt x="1489" y="54"/>
                </a:cubicBezTo>
                <a:cubicBezTo>
                  <a:pt x="1487" y="58"/>
                  <a:pt x="1490" y="63"/>
                  <a:pt x="1494" y="64"/>
                </a:cubicBezTo>
                <a:moveTo>
                  <a:pt x="1375" y="35"/>
                </a:moveTo>
                <a:cubicBezTo>
                  <a:pt x="1383" y="37"/>
                  <a:pt x="1391" y="38"/>
                  <a:pt x="1399" y="40"/>
                </a:cubicBezTo>
                <a:cubicBezTo>
                  <a:pt x="1403" y="41"/>
                  <a:pt x="1407" y="38"/>
                  <a:pt x="1408" y="34"/>
                </a:cubicBezTo>
                <a:cubicBezTo>
                  <a:pt x="1409" y="29"/>
                  <a:pt x="1406" y="25"/>
                  <a:pt x="1402" y="24"/>
                </a:cubicBezTo>
                <a:cubicBezTo>
                  <a:pt x="1394" y="23"/>
                  <a:pt x="1386" y="21"/>
                  <a:pt x="1378" y="20"/>
                </a:cubicBezTo>
                <a:cubicBezTo>
                  <a:pt x="1374" y="19"/>
                  <a:pt x="1370" y="22"/>
                  <a:pt x="1369" y="26"/>
                </a:cubicBezTo>
                <a:cubicBezTo>
                  <a:pt x="1368" y="30"/>
                  <a:pt x="1371" y="34"/>
                  <a:pt x="1375" y="35"/>
                </a:cubicBezTo>
                <a:moveTo>
                  <a:pt x="1254" y="19"/>
                </a:moveTo>
                <a:cubicBezTo>
                  <a:pt x="1262" y="20"/>
                  <a:pt x="1270" y="21"/>
                  <a:pt x="1278" y="21"/>
                </a:cubicBezTo>
                <a:cubicBezTo>
                  <a:pt x="1282" y="22"/>
                  <a:pt x="1286" y="19"/>
                  <a:pt x="1286" y="14"/>
                </a:cubicBezTo>
                <a:cubicBezTo>
                  <a:pt x="1287" y="10"/>
                  <a:pt x="1284" y="6"/>
                  <a:pt x="1279" y="6"/>
                </a:cubicBezTo>
                <a:cubicBezTo>
                  <a:pt x="1271" y="5"/>
                  <a:pt x="1263" y="4"/>
                  <a:pt x="1255" y="3"/>
                </a:cubicBezTo>
                <a:cubicBezTo>
                  <a:pt x="1251" y="3"/>
                  <a:pt x="1247" y="6"/>
                  <a:pt x="1247" y="11"/>
                </a:cubicBezTo>
                <a:cubicBezTo>
                  <a:pt x="1246" y="15"/>
                  <a:pt x="1250" y="19"/>
                  <a:pt x="1254" y="19"/>
                </a:cubicBezTo>
                <a:moveTo>
                  <a:pt x="1132" y="16"/>
                </a:moveTo>
                <a:cubicBezTo>
                  <a:pt x="1140" y="16"/>
                  <a:pt x="1148" y="16"/>
                  <a:pt x="1156" y="16"/>
                </a:cubicBezTo>
                <a:cubicBezTo>
                  <a:pt x="1160" y="16"/>
                  <a:pt x="1164" y="12"/>
                  <a:pt x="1164" y="8"/>
                </a:cubicBezTo>
                <a:cubicBezTo>
                  <a:pt x="1163" y="4"/>
                  <a:pt x="1160" y="0"/>
                  <a:pt x="1155" y="0"/>
                </a:cubicBezTo>
                <a:cubicBezTo>
                  <a:pt x="1147" y="0"/>
                  <a:pt x="1139" y="0"/>
                  <a:pt x="1131" y="0"/>
                </a:cubicBezTo>
                <a:cubicBezTo>
                  <a:pt x="1127" y="1"/>
                  <a:pt x="1124" y="4"/>
                  <a:pt x="1124" y="9"/>
                </a:cubicBezTo>
                <a:cubicBezTo>
                  <a:pt x="1124" y="13"/>
                  <a:pt x="1128" y="17"/>
                  <a:pt x="1132" y="16"/>
                </a:cubicBezTo>
                <a:moveTo>
                  <a:pt x="1010" y="26"/>
                </a:moveTo>
                <a:cubicBezTo>
                  <a:pt x="1018" y="25"/>
                  <a:pt x="1026" y="24"/>
                  <a:pt x="1034" y="23"/>
                </a:cubicBezTo>
                <a:cubicBezTo>
                  <a:pt x="1038" y="23"/>
                  <a:pt x="1041" y="19"/>
                  <a:pt x="1041" y="14"/>
                </a:cubicBezTo>
                <a:cubicBezTo>
                  <a:pt x="1040" y="10"/>
                  <a:pt x="1036" y="7"/>
                  <a:pt x="1032" y="7"/>
                </a:cubicBezTo>
                <a:cubicBezTo>
                  <a:pt x="1024" y="8"/>
                  <a:pt x="1016" y="9"/>
                  <a:pt x="1008" y="10"/>
                </a:cubicBezTo>
                <a:cubicBezTo>
                  <a:pt x="1004" y="11"/>
                  <a:pt x="1001" y="15"/>
                  <a:pt x="1001" y="19"/>
                </a:cubicBezTo>
                <a:cubicBezTo>
                  <a:pt x="1002" y="24"/>
                  <a:pt x="1006" y="27"/>
                  <a:pt x="1010" y="26"/>
                </a:cubicBezTo>
                <a:cubicBezTo>
                  <a:pt x="1010" y="26"/>
                  <a:pt x="1010" y="26"/>
                  <a:pt x="1010" y="26"/>
                </a:cubicBezTo>
                <a:moveTo>
                  <a:pt x="890" y="49"/>
                </a:moveTo>
                <a:cubicBezTo>
                  <a:pt x="898" y="47"/>
                  <a:pt x="905" y="45"/>
                  <a:pt x="913" y="44"/>
                </a:cubicBezTo>
                <a:cubicBezTo>
                  <a:pt x="917" y="43"/>
                  <a:pt x="920" y="38"/>
                  <a:pt x="919" y="34"/>
                </a:cubicBezTo>
                <a:cubicBezTo>
                  <a:pt x="918" y="30"/>
                  <a:pt x="914" y="27"/>
                  <a:pt x="910" y="28"/>
                </a:cubicBezTo>
                <a:cubicBezTo>
                  <a:pt x="902" y="30"/>
                  <a:pt x="894" y="32"/>
                  <a:pt x="886" y="33"/>
                </a:cubicBezTo>
                <a:cubicBezTo>
                  <a:pt x="882" y="34"/>
                  <a:pt x="879" y="39"/>
                  <a:pt x="880" y="43"/>
                </a:cubicBezTo>
                <a:cubicBezTo>
                  <a:pt x="881" y="47"/>
                  <a:pt x="886" y="50"/>
                  <a:pt x="890" y="49"/>
                </a:cubicBezTo>
                <a:moveTo>
                  <a:pt x="773" y="84"/>
                </a:moveTo>
                <a:cubicBezTo>
                  <a:pt x="780" y="82"/>
                  <a:pt x="788" y="79"/>
                  <a:pt x="795" y="77"/>
                </a:cubicBezTo>
                <a:cubicBezTo>
                  <a:pt x="800" y="75"/>
                  <a:pt x="802" y="71"/>
                  <a:pt x="800" y="66"/>
                </a:cubicBezTo>
                <a:cubicBezTo>
                  <a:pt x="799" y="62"/>
                  <a:pt x="794" y="60"/>
                  <a:pt x="790" y="61"/>
                </a:cubicBezTo>
                <a:cubicBezTo>
                  <a:pt x="783" y="64"/>
                  <a:pt x="775" y="67"/>
                  <a:pt x="768" y="69"/>
                </a:cubicBezTo>
                <a:cubicBezTo>
                  <a:pt x="763" y="71"/>
                  <a:pt x="761" y="75"/>
                  <a:pt x="763" y="80"/>
                </a:cubicBezTo>
                <a:cubicBezTo>
                  <a:pt x="764" y="84"/>
                  <a:pt x="769" y="86"/>
                  <a:pt x="773" y="84"/>
                </a:cubicBezTo>
                <a:cubicBezTo>
                  <a:pt x="773" y="84"/>
                  <a:pt x="773" y="84"/>
                  <a:pt x="773" y="84"/>
                </a:cubicBezTo>
                <a:moveTo>
                  <a:pt x="661" y="132"/>
                </a:moveTo>
                <a:cubicBezTo>
                  <a:pt x="668" y="129"/>
                  <a:pt x="675" y="125"/>
                  <a:pt x="682" y="122"/>
                </a:cubicBezTo>
                <a:cubicBezTo>
                  <a:pt x="686" y="120"/>
                  <a:pt x="688" y="115"/>
                  <a:pt x="686" y="111"/>
                </a:cubicBezTo>
                <a:cubicBezTo>
                  <a:pt x="684" y="107"/>
                  <a:pt x="679" y="106"/>
                  <a:pt x="675" y="107"/>
                </a:cubicBezTo>
                <a:cubicBezTo>
                  <a:pt x="668" y="111"/>
                  <a:pt x="661" y="114"/>
                  <a:pt x="654" y="118"/>
                </a:cubicBezTo>
                <a:cubicBezTo>
                  <a:pt x="650" y="120"/>
                  <a:pt x="648" y="124"/>
                  <a:pt x="650" y="128"/>
                </a:cubicBezTo>
                <a:cubicBezTo>
                  <a:pt x="652" y="132"/>
                  <a:pt x="657" y="134"/>
                  <a:pt x="661" y="132"/>
                </a:cubicBezTo>
                <a:moveTo>
                  <a:pt x="554" y="191"/>
                </a:moveTo>
                <a:cubicBezTo>
                  <a:pt x="561" y="187"/>
                  <a:pt x="567" y="183"/>
                  <a:pt x="574" y="179"/>
                </a:cubicBezTo>
                <a:cubicBezTo>
                  <a:pt x="578" y="177"/>
                  <a:pt x="579" y="172"/>
                  <a:pt x="577" y="168"/>
                </a:cubicBezTo>
                <a:cubicBezTo>
                  <a:pt x="575" y="164"/>
                  <a:pt x="570" y="163"/>
                  <a:pt x="566" y="165"/>
                </a:cubicBezTo>
                <a:cubicBezTo>
                  <a:pt x="559" y="169"/>
                  <a:pt x="552" y="174"/>
                  <a:pt x="545" y="178"/>
                </a:cubicBezTo>
                <a:cubicBezTo>
                  <a:pt x="542" y="180"/>
                  <a:pt x="541" y="185"/>
                  <a:pt x="543" y="189"/>
                </a:cubicBezTo>
                <a:cubicBezTo>
                  <a:pt x="545" y="193"/>
                  <a:pt x="550" y="194"/>
                  <a:pt x="554" y="191"/>
                </a:cubicBezTo>
                <a:moveTo>
                  <a:pt x="454" y="262"/>
                </a:moveTo>
                <a:cubicBezTo>
                  <a:pt x="460" y="257"/>
                  <a:pt x="466" y="252"/>
                  <a:pt x="473" y="247"/>
                </a:cubicBezTo>
                <a:cubicBezTo>
                  <a:pt x="476" y="245"/>
                  <a:pt x="477" y="240"/>
                  <a:pt x="474" y="236"/>
                </a:cubicBezTo>
                <a:cubicBezTo>
                  <a:pt x="472" y="233"/>
                  <a:pt x="467" y="232"/>
                  <a:pt x="463" y="235"/>
                </a:cubicBezTo>
                <a:cubicBezTo>
                  <a:pt x="457" y="240"/>
                  <a:pt x="450" y="244"/>
                  <a:pt x="444" y="249"/>
                </a:cubicBezTo>
                <a:cubicBezTo>
                  <a:pt x="441" y="252"/>
                  <a:pt x="440" y="257"/>
                  <a:pt x="443" y="261"/>
                </a:cubicBezTo>
                <a:cubicBezTo>
                  <a:pt x="446" y="264"/>
                  <a:pt x="451" y="265"/>
                  <a:pt x="454" y="262"/>
                </a:cubicBezTo>
                <a:moveTo>
                  <a:pt x="362" y="343"/>
                </a:moveTo>
                <a:cubicBezTo>
                  <a:pt x="368" y="337"/>
                  <a:pt x="374" y="332"/>
                  <a:pt x="379" y="326"/>
                </a:cubicBezTo>
                <a:cubicBezTo>
                  <a:pt x="383" y="323"/>
                  <a:pt x="383" y="318"/>
                  <a:pt x="380" y="315"/>
                </a:cubicBezTo>
                <a:cubicBezTo>
                  <a:pt x="377" y="312"/>
                  <a:pt x="372" y="311"/>
                  <a:pt x="368" y="315"/>
                </a:cubicBezTo>
                <a:cubicBezTo>
                  <a:pt x="363" y="320"/>
                  <a:pt x="357" y="326"/>
                  <a:pt x="351" y="331"/>
                </a:cubicBezTo>
                <a:cubicBezTo>
                  <a:pt x="348" y="334"/>
                  <a:pt x="348" y="339"/>
                  <a:pt x="351" y="342"/>
                </a:cubicBezTo>
                <a:cubicBezTo>
                  <a:pt x="354" y="346"/>
                  <a:pt x="359" y="346"/>
                  <a:pt x="362" y="343"/>
                </a:cubicBezTo>
                <a:moveTo>
                  <a:pt x="279" y="432"/>
                </a:moveTo>
                <a:cubicBezTo>
                  <a:pt x="284" y="426"/>
                  <a:pt x="289" y="420"/>
                  <a:pt x="295" y="414"/>
                </a:cubicBezTo>
                <a:cubicBezTo>
                  <a:pt x="298" y="411"/>
                  <a:pt x="297" y="406"/>
                  <a:pt x="294" y="403"/>
                </a:cubicBezTo>
                <a:cubicBezTo>
                  <a:pt x="290" y="400"/>
                  <a:pt x="285" y="401"/>
                  <a:pt x="283" y="404"/>
                </a:cubicBezTo>
                <a:cubicBezTo>
                  <a:pt x="277" y="410"/>
                  <a:pt x="272" y="416"/>
                  <a:pt x="267" y="422"/>
                </a:cubicBezTo>
                <a:cubicBezTo>
                  <a:pt x="264" y="426"/>
                  <a:pt x="265" y="431"/>
                  <a:pt x="268" y="434"/>
                </a:cubicBezTo>
                <a:cubicBezTo>
                  <a:pt x="271" y="436"/>
                  <a:pt x="277" y="436"/>
                  <a:pt x="279" y="432"/>
                </a:cubicBezTo>
                <a:moveTo>
                  <a:pt x="206" y="531"/>
                </a:moveTo>
                <a:cubicBezTo>
                  <a:pt x="211" y="524"/>
                  <a:pt x="215" y="518"/>
                  <a:pt x="220" y="511"/>
                </a:cubicBezTo>
                <a:cubicBezTo>
                  <a:pt x="222" y="507"/>
                  <a:pt x="221" y="502"/>
                  <a:pt x="218" y="500"/>
                </a:cubicBezTo>
                <a:cubicBezTo>
                  <a:pt x="214" y="497"/>
                  <a:pt x="209" y="498"/>
                  <a:pt x="207" y="502"/>
                </a:cubicBezTo>
                <a:cubicBezTo>
                  <a:pt x="202" y="508"/>
                  <a:pt x="198" y="515"/>
                  <a:pt x="193" y="522"/>
                </a:cubicBezTo>
                <a:cubicBezTo>
                  <a:pt x="191" y="525"/>
                  <a:pt x="192" y="530"/>
                  <a:pt x="195" y="533"/>
                </a:cubicBezTo>
                <a:cubicBezTo>
                  <a:pt x="199" y="535"/>
                  <a:pt x="204" y="534"/>
                  <a:pt x="206" y="531"/>
                </a:cubicBezTo>
                <a:moveTo>
                  <a:pt x="144" y="636"/>
                </a:moveTo>
                <a:cubicBezTo>
                  <a:pt x="148" y="629"/>
                  <a:pt x="152" y="622"/>
                  <a:pt x="156" y="615"/>
                </a:cubicBezTo>
                <a:cubicBezTo>
                  <a:pt x="158" y="611"/>
                  <a:pt x="156" y="606"/>
                  <a:pt x="152" y="604"/>
                </a:cubicBezTo>
                <a:cubicBezTo>
                  <a:pt x="148" y="602"/>
                  <a:pt x="144" y="604"/>
                  <a:pt x="141" y="607"/>
                </a:cubicBezTo>
                <a:cubicBezTo>
                  <a:pt x="138" y="614"/>
                  <a:pt x="134" y="622"/>
                  <a:pt x="130" y="629"/>
                </a:cubicBezTo>
                <a:cubicBezTo>
                  <a:pt x="128" y="633"/>
                  <a:pt x="130" y="637"/>
                  <a:pt x="134" y="639"/>
                </a:cubicBezTo>
                <a:cubicBezTo>
                  <a:pt x="138" y="641"/>
                  <a:pt x="142" y="640"/>
                  <a:pt x="144" y="636"/>
                </a:cubicBezTo>
                <a:moveTo>
                  <a:pt x="94" y="747"/>
                </a:moveTo>
                <a:cubicBezTo>
                  <a:pt x="97" y="740"/>
                  <a:pt x="100" y="733"/>
                  <a:pt x="103" y="725"/>
                </a:cubicBezTo>
                <a:cubicBezTo>
                  <a:pt x="104" y="721"/>
                  <a:pt x="103" y="717"/>
                  <a:pt x="98" y="715"/>
                </a:cubicBezTo>
                <a:cubicBezTo>
                  <a:pt x="94" y="713"/>
                  <a:pt x="90" y="715"/>
                  <a:pt x="88" y="719"/>
                </a:cubicBezTo>
                <a:cubicBezTo>
                  <a:pt x="85" y="727"/>
                  <a:pt x="82" y="734"/>
                  <a:pt x="79" y="742"/>
                </a:cubicBezTo>
                <a:cubicBezTo>
                  <a:pt x="77" y="746"/>
                  <a:pt x="79" y="750"/>
                  <a:pt x="84" y="752"/>
                </a:cubicBezTo>
                <a:cubicBezTo>
                  <a:pt x="88" y="754"/>
                  <a:pt x="92" y="752"/>
                  <a:pt x="94" y="747"/>
                </a:cubicBezTo>
                <a:moveTo>
                  <a:pt x="56" y="864"/>
                </a:moveTo>
                <a:cubicBezTo>
                  <a:pt x="58" y="856"/>
                  <a:pt x="60" y="848"/>
                  <a:pt x="62" y="841"/>
                </a:cubicBezTo>
                <a:cubicBezTo>
                  <a:pt x="63" y="837"/>
                  <a:pt x="61" y="832"/>
                  <a:pt x="57" y="831"/>
                </a:cubicBezTo>
                <a:cubicBezTo>
                  <a:pt x="52" y="830"/>
                  <a:pt x="48" y="832"/>
                  <a:pt x="47" y="836"/>
                </a:cubicBezTo>
                <a:cubicBezTo>
                  <a:pt x="44" y="844"/>
                  <a:pt x="42" y="852"/>
                  <a:pt x="40" y="859"/>
                </a:cubicBezTo>
                <a:cubicBezTo>
                  <a:pt x="39" y="864"/>
                  <a:pt x="42" y="868"/>
                  <a:pt x="46" y="869"/>
                </a:cubicBezTo>
                <a:cubicBezTo>
                  <a:pt x="50" y="870"/>
                  <a:pt x="55" y="868"/>
                  <a:pt x="56" y="864"/>
                </a:cubicBezTo>
                <a:cubicBezTo>
                  <a:pt x="56" y="864"/>
                  <a:pt x="56" y="864"/>
                  <a:pt x="56" y="864"/>
                </a:cubicBezTo>
                <a:moveTo>
                  <a:pt x="30" y="983"/>
                </a:moveTo>
                <a:cubicBezTo>
                  <a:pt x="31" y="975"/>
                  <a:pt x="33" y="967"/>
                  <a:pt x="34" y="960"/>
                </a:cubicBezTo>
                <a:cubicBezTo>
                  <a:pt x="35" y="955"/>
                  <a:pt x="32" y="951"/>
                  <a:pt x="28" y="950"/>
                </a:cubicBezTo>
                <a:cubicBezTo>
                  <a:pt x="23" y="950"/>
                  <a:pt x="19" y="953"/>
                  <a:pt x="18" y="957"/>
                </a:cubicBezTo>
                <a:cubicBezTo>
                  <a:pt x="17" y="965"/>
                  <a:pt x="16" y="973"/>
                  <a:pt x="14" y="981"/>
                </a:cubicBezTo>
                <a:cubicBezTo>
                  <a:pt x="14" y="985"/>
                  <a:pt x="17" y="989"/>
                  <a:pt x="21" y="990"/>
                </a:cubicBezTo>
                <a:cubicBezTo>
                  <a:pt x="25" y="990"/>
                  <a:pt x="29" y="987"/>
                  <a:pt x="30" y="983"/>
                </a:cubicBezTo>
                <a:moveTo>
                  <a:pt x="17" y="1105"/>
                </a:moveTo>
                <a:cubicBezTo>
                  <a:pt x="18" y="1097"/>
                  <a:pt x="18" y="1089"/>
                  <a:pt x="19" y="1081"/>
                </a:cubicBezTo>
                <a:cubicBezTo>
                  <a:pt x="19" y="1077"/>
                  <a:pt x="16" y="1073"/>
                  <a:pt x="11" y="1072"/>
                </a:cubicBezTo>
                <a:cubicBezTo>
                  <a:pt x="7" y="1072"/>
                  <a:pt x="3" y="1075"/>
                  <a:pt x="3" y="1080"/>
                </a:cubicBezTo>
                <a:cubicBezTo>
                  <a:pt x="2" y="1088"/>
                  <a:pt x="2" y="1096"/>
                  <a:pt x="1" y="1104"/>
                </a:cubicBezTo>
                <a:cubicBezTo>
                  <a:pt x="1" y="1108"/>
                  <a:pt x="5" y="1112"/>
                  <a:pt x="9" y="1112"/>
                </a:cubicBezTo>
                <a:cubicBezTo>
                  <a:pt x="13" y="1112"/>
                  <a:pt x="17" y="1109"/>
                  <a:pt x="17" y="1105"/>
                </a:cubicBezTo>
                <a:moveTo>
                  <a:pt x="17" y="1227"/>
                </a:moveTo>
                <a:cubicBezTo>
                  <a:pt x="17" y="1219"/>
                  <a:pt x="17" y="1211"/>
                  <a:pt x="16" y="1203"/>
                </a:cubicBezTo>
                <a:cubicBezTo>
                  <a:pt x="16" y="1199"/>
                  <a:pt x="13" y="1195"/>
                  <a:pt x="8" y="1195"/>
                </a:cubicBezTo>
                <a:cubicBezTo>
                  <a:pt x="4" y="1196"/>
                  <a:pt x="0" y="1199"/>
                  <a:pt x="0" y="1204"/>
                </a:cubicBezTo>
                <a:cubicBezTo>
                  <a:pt x="1" y="1212"/>
                  <a:pt x="1" y="1220"/>
                  <a:pt x="2" y="1228"/>
                </a:cubicBezTo>
                <a:cubicBezTo>
                  <a:pt x="2" y="1232"/>
                  <a:pt x="6" y="1236"/>
                  <a:pt x="10" y="1235"/>
                </a:cubicBezTo>
                <a:cubicBezTo>
                  <a:pt x="14" y="1235"/>
                  <a:pt x="18" y="1231"/>
                  <a:pt x="17" y="1227"/>
                </a:cubicBezTo>
                <a:moveTo>
                  <a:pt x="30" y="1348"/>
                </a:moveTo>
                <a:cubicBezTo>
                  <a:pt x="29" y="1341"/>
                  <a:pt x="28" y="1333"/>
                  <a:pt x="27" y="1325"/>
                </a:cubicBezTo>
                <a:cubicBezTo>
                  <a:pt x="26" y="1321"/>
                  <a:pt x="22" y="1318"/>
                  <a:pt x="18" y="1318"/>
                </a:cubicBezTo>
                <a:cubicBezTo>
                  <a:pt x="14" y="1319"/>
                  <a:pt x="10" y="1323"/>
                  <a:pt x="11" y="1327"/>
                </a:cubicBezTo>
                <a:cubicBezTo>
                  <a:pt x="12" y="1335"/>
                  <a:pt x="13" y="1343"/>
                  <a:pt x="15" y="1351"/>
                </a:cubicBezTo>
                <a:cubicBezTo>
                  <a:pt x="15" y="1355"/>
                  <a:pt x="19" y="1358"/>
                  <a:pt x="24" y="1358"/>
                </a:cubicBezTo>
                <a:cubicBezTo>
                  <a:pt x="28" y="1357"/>
                  <a:pt x="31" y="1353"/>
                  <a:pt x="30" y="1348"/>
                </a:cubicBezTo>
                <a:moveTo>
                  <a:pt x="56" y="1468"/>
                </a:moveTo>
                <a:cubicBezTo>
                  <a:pt x="54" y="1460"/>
                  <a:pt x="52" y="1453"/>
                  <a:pt x="50" y="1445"/>
                </a:cubicBezTo>
                <a:cubicBezTo>
                  <a:pt x="49" y="1441"/>
                  <a:pt x="45" y="1438"/>
                  <a:pt x="41" y="1439"/>
                </a:cubicBezTo>
                <a:cubicBezTo>
                  <a:pt x="36" y="1440"/>
                  <a:pt x="34" y="1445"/>
                  <a:pt x="35" y="1449"/>
                </a:cubicBezTo>
                <a:cubicBezTo>
                  <a:pt x="37" y="1457"/>
                  <a:pt x="39" y="1464"/>
                  <a:pt x="41" y="1472"/>
                </a:cubicBezTo>
                <a:cubicBezTo>
                  <a:pt x="42" y="1476"/>
                  <a:pt x="46" y="1479"/>
                  <a:pt x="51" y="1478"/>
                </a:cubicBezTo>
                <a:cubicBezTo>
                  <a:pt x="55" y="1477"/>
                  <a:pt x="57" y="1472"/>
                  <a:pt x="56" y="1468"/>
                </a:cubicBezTo>
                <a:moveTo>
                  <a:pt x="95" y="1584"/>
                </a:moveTo>
                <a:cubicBezTo>
                  <a:pt x="92" y="1577"/>
                  <a:pt x="89" y="1569"/>
                  <a:pt x="86" y="1562"/>
                </a:cubicBezTo>
                <a:cubicBezTo>
                  <a:pt x="85" y="1558"/>
                  <a:pt x="80" y="1555"/>
                  <a:pt x="76" y="1557"/>
                </a:cubicBezTo>
                <a:cubicBezTo>
                  <a:pt x="72" y="1559"/>
                  <a:pt x="70" y="1563"/>
                  <a:pt x="71" y="1567"/>
                </a:cubicBezTo>
                <a:cubicBezTo>
                  <a:pt x="74" y="1575"/>
                  <a:pt x="77" y="1582"/>
                  <a:pt x="80" y="1590"/>
                </a:cubicBezTo>
                <a:cubicBezTo>
                  <a:pt x="81" y="1594"/>
                  <a:pt x="86" y="1596"/>
                  <a:pt x="90" y="1594"/>
                </a:cubicBezTo>
                <a:cubicBezTo>
                  <a:pt x="94" y="1593"/>
                  <a:pt x="96" y="1588"/>
                  <a:pt x="95" y="1584"/>
                </a:cubicBezTo>
                <a:cubicBezTo>
                  <a:pt x="95" y="1584"/>
                  <a:pt x="95" y="1584"/>
                  <a:pt x="95" y="1584"/>
                </a:cubicBezTo>
                <a:moveTo>
                  <a:pt x="145" y="1695"/>
                </a:moveTo>
                <a:cubicBezTo>
                  <a:pt x="142" y="1688"/>
                  <a:pt x="138" y="1681"/>
                  <a:pt x="135" y="1674"/>
                </a:cubicBezTo>
                <a:cubicBezTo>
                  <a:pt x="133" y="1670"/>
                  <a:pt x="128" y="1668"/>
                  <a:pt x="124" y="1670"/>
                </a:cubicBezTo>
                <a:cubicBezTo>
                  <a:pt x="120" y="1672"/>
                  <a:pt x="118" y="1677"/>
                  <a:pt x="120" y="1681"/>
                </a:cubicBezTo>
                <a:cubicBezTo>
                  <a:pt x="124" y="1688"/>
                  <a:pt x="128" y="1695"/>
                  <a:pt x="131" y="1702"/>
                </a:cubicBezTo>
                <a:cubicBezTo>
                  <a:pt x="133" y="1706"/>
                  <a:pt x="138" y="1708"/>
                  <a:pt x="142" y="1706"/>
                </a:cubicBezTo>
                <a:cubicBezTo>
                  <a:pt x="146" y="1704"/>
                  <a:pt x="147" y="1699"/>
                  <a:pt x="145" y="1695"/>
                </a:cubicBezTo>
                <a:moveTo>
                  <a:pt x="208" y="1800"/>
                </a:moveTo>
                <a:cubicBezTo>
                  <a:pt x="203" y="1794"/>
                  <a:pt x="199" y="1787"/>
                  <a:pt x="195" y="1780"/>
                </a:cubicBezTo>
                <a:cubicBezTo>
                  <a:pt x="192" y="1777"/>
                  <a:pt x="187" y="1776"/>
                  <a:pt x="184" y="1778"/>
                </a:cubicBezTo>
                <a:cubicBezTo>
                  <a:pt x="180" y="1780"/>
                  <a:pt x="179" y="1785"/>
                  <a:pt x="181" y="1789"/>
                </a:cubicBezTo>
                <a:cubicBezTo>
                  <a:pt x="185" y="1796"/>
                  <a:pt x="190" y="1802"/>
                  <a:pt x="194" y="1809"/>
                </a:cubicBezTo>
                <a:cubicBezTo>
                  <a:pt x="197" y="1813"/>
                  <a:pt x="202" y="1814"/>
                  <a:pt x="205" y="1811"/>
                </a:cubicBezTo>
                <a:cubicBezTo>
                  <a:pt x="209" y="1809"/>
                  <a:pt x="210" y="1804"/>
                  <a:pt x="208" y="1800"/>
                </a:cubicBezTo>
                <a:cubicBezTo>
                  <a:pt x="208" y="1800"/>
                  <a:pt x="208" y="1800"/>
                  <a:pt x="208" y="1800"/>
                </a:cubicBezTo>
                <a:moveTo>
                  <a:pt x="281" y="1898"/>
                </a:moveTo>
                <a:cubicBezTo>
                  <a:pt x="276" y="1892"/>
                  <a:pt x="271" y="1886"/>
                  <a:pt x="266" y="1880"/>
                </a:cubicBezTo>
                <a:cubicBezTo>
                  <a:pt x="263" y="1876"/>
                  <a:pt x="258" y="1876"/>
                  <a:pt x="254" y="1879"/>
                </a:cubicBezTo>
                <a:cubicBezTo>
                  <a:pt x="251" y="1881"/>
                  <a:pt x="250" y="1886"/>
                  <a:pt x="253" y="1890"/>
                </a:cubicBezTo>
                <a:cubicBezTo>
                  <a:pt x="258" y="1896"/>
                  <a:pt x="263" y="1902"/>
                  <a:pt x="268" y="1908"/>
                </a:cubicBezTo>
                <a:cubicBezTo>
                  <a:pt x="271" y="1912"/>
                  <a:pt x="276" y="1912"/>
                  <a:pt x="280" y="1909"/>
                </a:cubicBezTo>
                <a:cubicBezTo>
                  <a:pt x="283" y="1907"/>
                  <a:pt x="283" y="1902"/>
                  <a:pt x="281" y="1898"/>
                </a:cubicBezTo>
                <a:cubicBezTo>
                  <a:pt x="281" y="1898"/>
                  <a:pt x="281" y="1898"/>
                  <a:pt x="281" y="1898"/>
                </a:cubicBezTo>
                <a:moveTo>
                  <a:pt x="364" y="1988"/>
                </a:moveTo>
                <a:cubicBezTo>
                  <a:pt x="358" y="1982"/>
                  <a:pt x="352" y="1977"/>
                  <a:pt x="347" y="1971"/>
                </a:cubicBezTo>
                <a:cubicBezTo>
                  <a:pt x="344" y="1968"/>
                  <a:pt x="339" y="1968"/>
                  <a:pt x="335" y="1971"/>
                </a:cubicBezTo>
                <a:cubicBezTo>
                  <a:pt x="332" y="1974"/>
                  <a:pt x="332" y="1979"/>
                  <a:pt x="335" y="1982"/>
                </a:cubicBezTo>
                <a:cubicBezTo>
                  <a:pt x="341" y="1988"/>
                  <a:pt x="347" y="1994"/>
                  <a:pt x="352" y="1999"/>
                </a:cubicBezTo>
                <a:cubicBezTo>
                  <a:pt x="356" y="2002"/>
                  <a:pt x="361" y="2002"/>
                  <a:pt x="364" y="1999"/>
                </a:cubicBezTo>
                <a:cubicBezTo>
                  <a:pt x="367" y="1996"/>
                  <a:pt x="367" y="1991"/>
                  <a:pt x="364" y="1988"/>
                </a:cubicBezTo>
                <a:moveTo>
                  <a:pt x="456" y="2068"/>
                </a:moveTo>
                <a:cubicBezTo>
                  <a:pt x="449" y="2064"/>
                  <a:pt x="443" y="2059"/>
                  <a:pt x="437" y="2054"/>
                </a:cubicBezTo>
                <a:cubicBezTo>
                  <a:pt x="434" y="2051"/>
                  <a:pt x="429" y="2051"/>
                  <a:pt x="426" y="2055"/>
                </a:cubicBezTo>
                <a:cubicBezTo>
                  <a:pt x="423" y="2058"/>
                  <a:pt x="424" y="2063"/>
                  <a:pt x="427" y="2066"/>
                </a:cubicBezTo>
                <a:cubicBezTo>
                  <a:pt x="433" y="2071"/>
                  <a:pt x="439" y="2076"/>
                  <a:pt x="446" y="2081"/>
                </a:cubicBezTo>
                <a:cubicBezTo>
                  <a:pt x="449" y="2084"/>
                  <a:pt x="454" y="2083"/>
                  <a:pt x="457" y="2080"/>
                </a:cubicBezTo>
                <a:cubicBezTo>
                  <a:pt x="460" y="2076"/>
                  <a:pt x="459" y="2071"/>
                  <a:pt x="456" y="2068"/>
                </a:cubicBezTo>
                <a:moveTo>
                  <a:pt x="556" y="2139"/>
                </a:moveTo>
                <a:cubicBezTo>
                  <a:pt x="549" y="2135"/>
                  <a:pt x="542" y="2130"/>
                  <a:pt x="536" y="2126"/>
                </a:cubicBezTo>
                <a:cubicBezTo>
                  <a:pt x="532" y="2123"/>
                  <a:pt x="527" y="2125"/>
                  <a:pt x="525" y="2128"/>
                </a:cubicBezTo>
                <a:cubicBezTo>
                  <a:pt x="522" y="2132"/>
                  <a:pt x="523" y="2137"/>
                  <a:pt x="527" y="2139"/>
                </a:cubicBezTo>
                <a:cubicBezTo>
                  <a:pt x="534" y="2144"/>
                  <a:pt x="540" y="2148"/>
                  <a:pt x="547" y="2152"/>
                </a:cubicBezTo>
                <a:cubicBezTo>
                  <a:pt x="551" y="2155"/>
                  <a:pt x="556" y="2153"/>
                  <a:pt x="558" y="2150"/>
                </a:cubicBezTo>
                <a:cubicBezTo>
                  <a:pt x="561" y="2146"/>
                  <a:pt x="559" y="2141"/>
                  <a:pt x="556" y="2139"/>
                </a:cubicBezTo>
                <a:moveTo>
                  <a:pt x="663" y="2198"/>
                </a:moveTo>
                <a:cubicBezTo>
                  <a:pt x="656" y="2195"/>
                  <a:pt x="648" y="2191"/>
                  <a:pt x="641" y="2187"/>
                </a:cubicBezTo>
                <a:cubicBezTo>
                  <a:pt x="637" y="2185"/>
                  <a:pt x="633" y="2187"/>
                  <a:pt x="631" y="2191"/>
                </a:cubicBezTo>
                <a:cubicBezTo>
                  <a:pt x="629" y="2195"/>
                  <a:pt x="630" y="2200"/>
                  <a:pt x="634" y="2202"/>
                </a:cubicBezTo>
                <a:cubicBezTo>
                  <a:pt x="641" y="2205"/>
                  <a:pt x="648" y="2209"/>
                  <a:pt x="656" y="2212"/>
                </a:cubicBezTo>
                <a:cubicBezTo>
                  <a:pt x="660" y="2214"/>
                  <a:pt x="664" y="2213"/>
                  <a:pt x="666" y="2209"/>
                </a:cubicBezTo>
                <a:cubicBezTo>
                  <a:pt x="668" y="2205"/>
                  <a:pt x="667" y="2200"/>
                  <a:pt x="663" y="2198"/>
                </a:cubicBezTo>
                <a:moveTo>
                  <a:pt x="775" y="2246"/>
                </a:moveTo>
                <a:cubicBezTo>
                  <a:pt x="768" y="2243"/>
                  <a:pt x="761" y="2240"/>
                  <a:pt x="753" y="2237"/>
                </a:cubicBezTo>
                <a:cubicBezTo>
                  <a:pt x="749" y="2236"/>
                  <a:pt x="744" y="2238"/>
                  <a:pt x="743" y="2242"/>
                </a:cubicBezTo>
                <a:cubicBezTo>
                  <a:pt x="741" y="2246"/>
                  <a:pt x="743" y="2251"/>
                  <a:pt x="747" y="2252"/>
                </a:cubicBezTo>
                <a:cubicBezTo>
                  <a:pt x="755" y="2255"/>
                  <a:pt x="762" y="2258"/>
                  <a:pt x="770" y="2261"/>
                </a:cubicBezTo>
                <a:cubicBezTo>
                  <a:pt x="774" y="2262"/>
                  <a:pt x="779" y="2260"/>
                  <a:pt x="780" y="2256"/>
                </a:cubicBezTo>
                <a:cubicBezTo>
                  <a:pt x="782" y="2252"/>
                  <a:pt x="780" y="2247"/>
                  <a:pt x="775" y="2246"/>
                </a:cubicBezTo>
                <a:moveTo>
                  <a:pt x="892" y="2281"/>
                </a:moveTo>
                <a:cubicBezTo>
                  <a:pt x="885" y="2279"/>
                  <a:pt x="877" y="2277"/>
                  <a:pt x="869" y="2275"/>
                </a:cubicBezTo>
                <a:cubicBezTo>
                  <a:pt x="865" y="2274"/>
                  <a:pt x="861" y="2276"/>
                  <a:pt x="860" y="2281"/>
                </a:cubicBezTo>
                <a:cubicBezTo>
                  <a:pt x="859" y="2285"/>
                  <a:pt x="861" y="2289"/>
                  <a:pt x="865" y="2290"/>
                </a:cubicBezTo>
                <a:cubicBezTo>
                  <a:pt x="873" y="2292"/>
                  <a:pt x="881" y="2294"/>
                  <a:pt x="889" y="2296"/>
                </a:cubicBezTo>
                <a:cubicBezTo>
                  <a:pt x="893" y="2297"/>
                  <a:pt x="897" y="2295"/>
                  <a:pt x="898" y="2290"/>
                </a:cubicBezTo>
                <a:cubicBezTo>
                  <a:pt x="899" y="2286"/>
                  <a:pt x="897" y="2282"/>
                  <a:pt x="892" y="2281"/>
                </a:cubicBezTo>
                <a:moveTo>
                  <a:pt x="1013" y="2303"/>
                </a:moveTo>
                <a:cubicBezTo>
                  <a:pt x="1005" y="2302"/>
                  <a:pt x="997" y="2301"/>
                  <a:pt x="989" y="2300"/>
                </a:cubicBezTo>
                <a:cubicBezTo>
                  <a:pt x="985" y="2299"/>
                  <a:pt x="981" y="2302"/>
                  <a:pt x="980" y="2307"/>
                </a:cubicBezTo>
                <a:cubicBezTo>
                  <a:pt x="979" y="2311"/>
                  <a:pt x="982" y="2315"/>
                  <a:pt x="987" y="2316"/>
                </a:cubicBezTo>
                <a:cubicBezTo>
                  <a:pt x="995" y="2317"/>
                  <a:pt x="1003" y="2318"/>
                  <a:pt x="1010" y="2319"/>
                </a:cubicBezTo>
                <a:cubicBezTo>
                  <a:pt x="1015" y="2320"/>
                  <a:pt x="1019" y="2317"/>
                  <a:pt x="1019" y="2312"/>
                </a:cubicBezTo>
                <a:cubicBezTo>
                  <a:pt x="1020" y="2308"/>
                  <a:pt x="1017" y="2304"/>
                  <a:pt x="1013" y="2303"/>
                </a:cubicBezTo>
                <a:moveTo>
                  <a:pt x="1134" y="2313"/>
                </a:moveTo>
                <a:cubicBezTo>
                  <a:pt x="1127" y="2313"/>
                  <a:pt x="1119" y="2312"/>
                  <a:pt x="1111" y="2312"/>
                </a:cubicBezTo>
                <a:cubicBezTo>
                  <a:pt x="1106" y="2312"/>
                  <a:pt x="1103" y="2315"/>
                  <a:pt x="1102" y="2319"/>
                </a:cubicBezTo>
                <a:cubicBezTo>
                  <a:pt x="1102" y="2324"/>
                  <a:pt x="1106" y="2328"/>
                  <a:pt x="1110" y="2328"/>
                </a:cubicBezTo>
                <a:cubicBezTo>
                  <a:pt x="1118" y="2328"/>
                  <a:pt x="1126" y="2329"/>
                  <a:pt x="1134" y="2329"/>
                </a:cubicBezTo>
                <a:cubicBezTo>
                  <a:pt x="1138" y="2329"/>
                  <a:pt x="1142" y="2325"/>
                  <a:pt x="1142" y="2321"/>
                </a:cubicBezTo>
                <a:cubicBezTo>
                  <a:pt x="1142" y="2316"/>
                  <a:pt x="1139" y="2313"/>
                  <a:pt x="1134" y="2313"/>
                </a:cubicBezTo>
                <a:moveTo>
                  <a:pt x="1257" y="2309"/>
                </a:moveTo>
                <a:cubicBezTo>
                  <a:pt x="1249" y="2310"/>
                  <a:pt x="1241" y="2311"/>
                  <a:pt x="1233" y="2311"/>
                </a:cubicBezTo>
                <a:cubicBezTo>
                  <a:pt x="1229" y="2311"/>
                  <a:pt x="1225" y="2315"/>
                  <a:pt x="1226" y="2320"/>
                </a:cubicBezTo>
                <a:cubicBezTo>
                  <a:pt x="1226" y="2324"/>
                  <a:pt x="1230" y="2327"/>
                  <a:pt x="1234" y="2327"/>
                </a:cubicBezTo>
                <a:cubicBezTo>
                  <a:pt x="1242" y="2327"/>
                  <a:pt x="1250" y="2326"/>
                  <a:pt x="1258" y="2325"/>
                </a:cubicBezTo>
                <a:cubicBezTo>
                  <a:pt x="1262" y="2325"/>
                  <a:pt x="1266" y="2321"/>
                  <a:pt x="1265" y="2317"/>
                </a:cubicBezTo>
                <a:cubicBezTo>
                  <a:pt x="1265" y="2312"/>
                  <a:pt x="1261" y="2309"/>
                  <a:pt x="1257" y="2309"/>
                </a:cubicBezTo>
                <a:moveTo>
                  <a:pt x="1378" y="2293"/>
                </a:moveTo>
                <a:cubicBezTo>
                  <a:pt x="1370" y="2295"/>
                  <a:pt x="1362" y="2296"/>
                  <a:pt x="1354" y="2297"/>
                </a:cubicBezTo>
                <a:cubicBezTo>
                  <a:pt x="1350" y="2298"/>
                  <a:pt x="1347" y="2302"/>
                  <a:pt x="1348" y="2307"/>
                </a:cubicBezTo>
                <a:cubicBezTo>
                  <a:pt x="1349" y="2311"/>
                  <a:pt x="1353" y="2314"/>
                  <a:pt x="1357" y="2313"/>
                </a:cubicBezTo>
                <a:cubicBezTo>
                  <a:pt x="1365" y="2312"/>
                  <a:pt x="1373" y="2311"/>
                  <a:pt x="1381" y="2309"/>
                </a:cubicBezTo>
                <a:cubicBezTo>
                  <a:pt x="1385" y="2308"/>
                  <a:pt x="1388" y="2304"/>
                  <a:pt x="1387" y="2300"/>
                </a:cubicBezTo>
                <a:cubicBezTo>
                  <a:pt x="1386" y="2295"/>
                  <a:pt x="1382" y="2292"/>
                  <a:pt x="1378" y="2293"/>
                </a:cubicBezTo>
                <a:moveTo>
                  <a:pt x="1497" y="2264"/>
                </a:moveTo>
                <a:cubicBezTo>
                  <a:pt x="1489" y="2267"/>
                  <a:pt x="1481" y="2269"/>
                  <a:pt x="1474" y="2271"/>
                </a:cubicBezTo>
                <a:cubicBezTo>
                  <a:pt x="1470" y="2272"/>
                  <a:pt x="1467" y="2277"/>
                  <a:pt x="1468" y="2281"/>
                </a:cubicBezTo>
                <a:cubicBezTo>
                  <a:pt x="1469" y="2285"/>
                  <a:pt x="1474" y="2288"/>
                  <a:pt x="1478" y="2286"/>
                </a:cubicBezTo>
                <a:cubicBezTo>
                  <a:pt x="1486" y="2284"/>
                  <a:pt x="1493" y="2282"/>
                  <a:pt x="1501" y="2280"/>
                </a:cubicBezTo>
                <a:cubicBezTo>
                  <a:pt x="1505" y="2278"/>
                  <a:pt x="1508" y="2274"/>
                  <a:pt x="1506" y="2270"/>
                </a:cubicBezTo>
                <a:cubicBezTo>
                  <a:pt x="1505" y="2265"/>
                  <a:pt x="1501" y="2263"/>
                  <a:pt x="1497" y="2264"/>
                </a:cubicBezTo>
                <a:cubicBezTo>
                  <a:pt x="1497" y="2264"/>
                  <a:pt x="1497" y="2264"/>
                  <a:pt x="1497" y="2264"/>
                </a:cubicBezTo>
                <a:moveTo>
                  <a:pt x="1611" y="2223"/>
                </a:moveTo>
                <a:cubicBezTo>
                  <a:pt x="1604" y="2226"/>
                  <a:pt x="1597" y="2229"/>
                  <a:pt x="1590" y="2232"/>
                </a:cubicBezTo>
                <a:cubicBezTo>
                  <a:pt x="1585" y="2233"/>
                  <a:pt x="1583" y="2238"/>
                  <a:pt x="1585" y="2242"/>
                </a:cubicBezTo>
                <a:cubicBezTo>
                  <a:pt x="1587" y="2246"/>
                  <a:pt x="1591" y="2248"/>
                  <a:pt x="1596" y="2247"/>
                </a:cubicBezTo>
                <a:cubicBezTo>
                  <a:pt x="1603" y="2244"/>
                  <a:pt x="1610" y="2241"/>
                  <a:pt x="1618" y="2238"/>
                </a:cubicBezTo>
                <a:cubicBezTo>
                  <a:pt x="1622" y="2236"/>
                  <a:pt x="1624" y="2231"/>
                  <a:pt x="1622" y="2227"/>
                </a:cubicBezTo>
                <a:cubicBezTo>
                  <a:pt x="1620" y="2223"/>
                  <a:pt x="1615" y="2221"/>
                  <a:pt x="1611" y="2223"/>
                </a:cubicBezTo>
                <a:moveTo>
                  <a:pt x="1721" y="2169"/>
                </a:moveTo>
                <a:cubicBezTo>
                  <a:pt x="1714" y="2173"/>
                  <a:pt x="1707" y="2177"/>
                  <a:pt x="1700" y="2181"/>
                </a:cubicBezTo>
                <a:cubicBezTo>
                  <a:pt x="1697" y="2183"/>
                  <a:pt x="1695" y="2188"/>
                  <a:pt x="1697" y="2191"/>
                </a:cubicBezTo>
                <a:cubicBezTo>
                  <a:pt x="1699" y="2195"/>
                  <a:pt x="1704" y="2197"/>
                  <a:pt x="1708" y="2195"/>
                </a:cubicBezTo>
                <a:cubicBezTo>
                  <a:pt x="1715" y="2191"/>
                  <a:pt x="1722" y="2187"/>
                  <a:pt x="1729" y="2183"/>
                </a:cubicBezTo>
                <a:cubicBezTo>
                  <a:pt x="1733" y="2181"/>
                  <a:pt x="1734" y="2176"/>
                  <a:pt x="1732" y="2172"/>
                </a:cubicBezTo>
                <a:cubicBezTo>
                  <a:pt x="1730" y="2169"/>
                  <a:pt x="1725" y="2167"/>
                  <a:pt x="1721" y="2169"/>
                </a:cubicBezTo>
                <a:moveTo>
                  <a:pt x="1825" y="2104"/>
                </a:moveTo>
                <a:cubicBezTo>
                  <a:pt x="1818" y="2109"/>
                  <a:pt x="1812" y="2113"/>
                  <a:pt x="1805" y="2118"/>
                </a:cubicBezTo>
                <a:cubicBezTo>
                  <a:pt x="1802" y="2120"/>
                  <a:pt x="1801" y="2125"/>
                  <a:pt x="1803" y="2129"/>
                </a:cubicBezTo>
                <a:cubicBezTo>
                  <a:pt x="1806" y="2133"/>
                  <a:pt x="1810" y="2134"/>
                  <a:pt x="1814" y="2131"/>
                </a:cubicBezTo>
                <a:cubicBezTo>
                  <a:pt x="1821" y="2127"/>
                  <a:pt x="1827" y="2122"/>
                  <a:pt x="1834" y="2118"/>
                </a:cubicBezTo>
                <a:cubicBezTo>
                  <a:pt x="1837" y="2115"/>
                  <a:pt x="1838" y="2110"/>
                  <a:pt x="1836" y="2106"/>
                </a:cubicBezTo>
                <a:cubicBezTo>
                  <a:pt x="1833" y="2103"/>
                  <a:pt x="1828" y="2102"/>
                  <a:pt x="1825" y="2104"/>
                </a:cubicBezTo>
                <a:cubicBezTo>
                  <a:pt x="1825" y="2104"/>
                  <a:pt x="1825" y="2104"/>
                  <a:pt x="1825" y="2104"/>
                </a:cubicBezTo>
                <a:moveTo>
                  <a:pt x="1921" y="2029"/>
                </a:moveTo>
                <a:cubicBezTo>
                  <a:pt x="1915" y="2034"/>
                  <a:pt x="1909" y="2039"/>
                  <a:pt x="1903" y="2044"/>
                </a:cubicBezTo>
                <a:cubicBezTo>
                  <a:pt x="1899" y="2047"/>
                  <a:pt x="1899" y="2052"/>
                  <a:pt x="1902" y="2056"/>
                </a:cubicBezTo>
                <a:cubicBezTo>
                  <a:pt x="1905" y="2059"/>
                  <a:pt x="1910" y="2059"/>
                  <a:pt x="1913" y="2057"/>
                </a:cubicBezTo>
                <a:cubicBezTo>
                  <a:pt x="1919" y="2051"/>
                  <a:pt x="1925" y="2046"/>
                  <a:pt x="1931" y="2041"/>
                </a:cubicBezTo>
                <a:cubicBezTo>
                  <a:pt x="1935" y="2038"/>
                  <a:pt x="1935" y="2033"/>
                  <a:pt x="1932" y="2030"/>
                </a:cubicBezTo>
                <a:cubicBezTo>
                  <a:pt x="1929" y="2026"/>
                  <a:pt x="1924" y="2026"/>
                  <a:pt x="1921" y="2029"/>
                </a:cubicBezTo>
                <a:moveTo>
                  <a:pt x="2008" y="1944"/>
                </a:moveTo>
                <a:cubicBezTo>
                  <a:pt x="2003" y="1949"/>
                  <a:pt x="1998" y="1955"/>
                  <a:pt x="1992" y="1961"/>
                </a:cubicBezTo>
                <a:cubicBezTo>
                  <a:pt x="1989" y="1964"/>
                  <a:pt x="1989" y="1969"/>
                  <a:pt x="1992" y="1972"/>
                </a:cubicBezTo>
                <a:cubicBezTo>
                  <a:pt x="1995" y="1975"/>
                  <a:pt x="2001" y="1975"/>
                  <a:pt x="2004" y="1972"/>
                </a:cubicBezTo>
                <a:cubicBezTo>
                  <a:pt x="2009" y="1966"/>
                  <a:pt x="2015" y="1960"/>
                  <a:pt x="2020" y="1954"/>
                </a:cubicBezTo>
                <a:cubicBezTo>
                  <a:pt x="2023" y="1951"/>
                  <a:pt x="2023" y="1946"/>
                  <a:pt x="2020" y="1943"/>
                </a:cubicBezTo>
                <a:cubicBezTo>
                  <a:pt x="2016" y="1940"/>
                  <a:pt x="2011" y="1940"/>
                  <a:pt x="2008" y="1944"/>
                </a:cubicBezTo>
                <a:moveTo>
                  <a:pt x="2086" y="1850"/>
                </a:moveTo>
                <a:cubicBezTo>
                  <a:pt x="2082" y="1856"/>
                  <a:pt x="2077" y="1862"/>
                  <a:pt x="2072" y="1868"/>
                </a:cubicBezTo>
                <a:cubicBezTo>
                  <a:pt x="2069" y="1872"/>
                  <a:pt x="2070" y="1877"/>
                  <a:pt x="2073" y="1880"/>
                </a:cubicBezTo>
                <a:cubicBezTo>
                  <a:pt x="2077" y="1882"/>
                  <a:pt x="2082" y="1882"/>
                  <a:pt x="2085" y="1878"/>
                </a:cubicBezTo>
                <a:cubicBezTo>
                  <a:pt x="2090" y="1872"/>
                  <a:pt x="2094" y="1866"/>
                  <a:pt x="2099" y="1859"/>
                </a:cubicBezTo>
                <a:cubicBezTo>
                  <a:pt x="2102" y="1856"/>
                  <a:pt x="2101" y="1851"/>
                  <a:pt x="2098" y="1848"/>
                </a:cubicBezTo>
                <a:cubicBezTo>
                  <a:pt x="2094" y="1845"/>
                  <a:pt x="2089" y="1846"/>
                  <a:pt x="2086" y="1850"/>
                </a:cubicBezTo>
                <a:cubicBezTo>
                  <a:pt x="2086" y="1850"/>
                  <a:pt x="2086" y="1850"/>
                  <a:pt x="2086" y="1850"/>
                </a:cubicBezTo>
                <a:moveTo>
                  <a:pt x="2154" y="1748"/>
                </a:moveTo>
                <a:cubicBezTo>
                  <a:pt x="2150" y="1754"/>
                  <a:pt x="2146" y="1761"/>
                  <a:pt x="2142" y="1768"/>
                </a:cubicBezTo>
                <a:cubicBezTo>
                  <a:pt x="2140" y="1772"/>
                  <a:pt x="2141" y="1777"/>
                  <a:pt x="2144" y="1779"/>
                </a:cubicBezTo>
                <a:cubicBezTo>
                  <a:pt x="2148" y="1781"/>
                  <a:pt x="2153" y="1780"/>
                  <a:pt x="2155" y="1776"/>
                </a:cubicBezTo>
                <a:cubicBezTo>
                  <a:pt x="2160" y="1770"/>
                  <a:pt x="2164" y="1763"/>
                  <a:pt x="2168" y="1756"/>
                </a:cubicBezTo>
                <a:cubicBezTo>
                  <a:pt x="2170" y="1752"/>
                  <a:pt x="2169" y="1747"/>
                  <a:pt x="2165" y="1745"/>
                </a:cubicBezTo>
                <a:cubicBezTo>
                  <a:pt x="2161" y="1743"/>
                  <a:pt x="2156" y="1744"/>
                  <a:pt x="2154" y="1748"/>
                </a:cubicBezTo>
                <a:moveTo>
                  <a:pt x="2211" y="1639"/>
                </a:moveTo>
                <a:cubicBezTo>
                  <a:pt x="2207" y="1646"/>
                  <a:pt x="2204" y="1654"/>
                  <a:pt x="2201" y="1661"/>
                </a:cubicBezTo>
                <a:cubicBezTo>
                  <a:pt x="2199" y="1665"/>
                  <a:pt x="2200" y="1669"/>
                  <a:pt x="2204" y="1671"/>
                </a:cubicBezTo>
                <a:cubicBezTo>
                  <a:pt x="2208" y="1673"/>
                  <a:pt x="2213" y="1672"/>
                  <a:pt x="2215" y="1668"/>
                </a:cubicBezTo>
                <a:cubicBezTo>
                  <a:pt x="2218" y="1660"/>
                  <a:pt x="2222" y="1653"/>
                  <a:pt x="2225" y="1646"/>
                </a:cubicBezTo>
                <a:cubicBezTo>
                  <a:pt x="2227" y="1642"/>
                  <a:pt x="2225" y="1637"/>
                  <a:pt x="2221" y="1635"/>
                </a:cubicBezTo>
                <a:cubicBezTo>
                  <a:pt x="2217" y="1633"/>
                  <a:pt x="2212" y="1635"/>
                  <a:pt x="2211" y="1639"/>
                </a:cubicBezTo>
                <a:moveTo>
                  <a:pt x="2255" y="1525"/>
                </a:moveTo>
                <a:cubicBezTo>
                  <a:pt x="2253" y="1533"/>
                  <a:pt x="2250" y="1540"/>
                  <a:pt x="2247" y="1548"/>
                </a:cubicBezTo>
                <a:cubicBezTo>
                  <a:pt x="2246" y="1552"/>
                  <a:pt x="2248" y="1556"/>
                  <a:pt x="2252" y="1558"/>
                </a:cubicBezTo>
                <a:cubicBezTo>
                  <a:pt x="2257" y="1559"/>
                  <a:pt x="2261" y="1557"/>
                  <a:pt x="2263" y="1553"/>
                </a:cubicBezTo>
                <a:cubicBezTo>
                  <a:pt x="2265" y="1545"/>
                  <a:pt x="2268" y="1538"/>
                  <a:pt x="2270" y="1530"/>
                </a:cubicBezTo>
                <a:cubicBezTo>
                  <a:pt x="2272" y="1526"/>
                  <a:pt x="2269" y="1522"/>
                  <a:pt x="2265" y="1520"/>
                </a:cubicBezTo>
                <a:cubicBezTo>
                  <a:pt x="2261" y="1519"/>
                  <a:pt x="2257" y="1521"/>
                  <a:pt x="2255" y="1525"/>
                </a:cubicBezTo>
                <a:moveTo>
                  <a:pt x="2287" y="1407"/>
                </a:moveTo>
                <a:cubicBezTo>
                  <a:pt x="2286" y="1415"/>
                  <a:pt x="2284" y="1423"/>
                  <a:pt x="2282" y="1430"/>
                </a:cubicBezTo>
                <a:cubicBezTo>
                  <a:pt x="2281" y="1435"/>
                  <a:pt x="2284" y="1439"/>
                  <a:pt x="2288" y="1440"/>
                </a:cubicBezTo>
                <a:cubicBezTo>
                  <a:pt x="2292" y="1441"/>
                  <a:pt x="2297" y="1438"/>
                  <a:pt x="2298" y="1434"/>
                </a:cubicBezTo>
                <a:cubicBezTo>
                  <a:pt x="2299" y="1426"/>
                  <a:pt x="2301" y="1418"/>
                  <a:pt x="2303" y="1411"/>
                </a:cubicBezTo>
                <a:cubicBezTo>
                  <a:pt x="2304" y="1406"/>
                  <a:pt x="2301" y="1402"/>
                  <a:pt x="2297" y="1401"/>
                </a:cubicBezTo>
                <a:cubicBezTo>
                  <a:pt x="2292" y="1400"/>
                  <a:pt x="2288" y="1403"/>
                  <a:pt x="2287" y="1407"/>
                </a:cubicBezTo>
                <a:moveTo>
                  <a:pt x="2307" y="1287"/>
                </a:moveTo>
                <a:cubicBezTo>
                  <a:pt x="2306" y="1294"/>
                  <a:pt x="2305" y="1302"/>
                  <a:pt x="2304" y="1310"/>
                </a:cubicBezTo>
                <a:cubicBezTo>
                  <a:pt x="2303" y="1314"/>
                  <a:pt x="2306" y="1318"/>
                  <a:pt x="2311" y="1319"/>
                </a:cubicBezTo>
                <a:cubicBezTo>
                  <a:pt x="2315" y="1320"/>
                  <a:pt x="2319" y="1317"/>
                  <a:pt x="2320" y="1312"/>
                </a:cubicBezTo>
                <a:cubicBezTo>
                  <a:pt x="2321" y="1304"/>
                  <a:pt x="2322" y="1296"/>
                  <a:pt x="2322" y="1288"/>
                </a:cubicBezTo>
                <a:cubicBezTo>
                  <a:pt x="2323" y="1284"/>
                  <a:pt x="2320" y="1280"/>
                  <a:pt x="2315" y="1279"/>
                </a:cubicBezTo>
                <a:cubicBezTo>
                  <a:pt x="2311" y="1279"/>
                  <a:pt x="2307" y="1282"/>
                  <a:pt x="2307" y="1287"/>
                </a:cubicBezTo>
              </a:path>
            </a:pathLst>
          </a:custGeom>
          <a:solidFill>
            <a:schemeClr val="accent5">
              <a:lumMod val="20000"/>
              <a:lumOff val="80000"/>
            </a:schemeClr>
          </a:solidFill>
          <a:ln>
            <a:noFill/>
          </a:ln>
          <a:extLst/>
        </p:spPr>
        <p:txBody>
          <a:bodyPr vert="horz" wrap="square" lIns="68580" tIns="34290" rIns="68580" bIns="34290" numCol="1" anchor="t" anchorCtr="0" compatLnSpc="1">
            <a:prstTxWarp prst="textNoShape">
              <a:avLst/>
            </a:prstTxWarp>
          </a:bodyPr>
          <a:lstStyle/>
          <a:p>
            <a:endParaRPr lang="en-US" sz="1350" dirty="0"/>
          </a:p>
        </p:txBody>
      </p:sp>
      <p:sp>
        <p:nvSpPr>
          <p:cNvPr id="18" name="Oval 8"/>
          <p:cNvSpPr>
            <a:spLocks noChangeArrowheads="1"/>
          </p:cNvSpPr>
          <p:nvPr/>
        </p:nvSpPr>
        <p:spPr bwMode="auto">
          <a:xfrm>
            <a:off x="3266150" y="2410409"/>
            <a:ext cx="2733091" cy="2733091"/>
          </a:xfrm>
          <a:prstGeom prst="ellipse">
            <a:avLst/>
          </a:prstGeom>
          <a:solidFill>
            <a:schemeClr val="accent1">
              <a:lumMod val="40000"/>
              <a:lumOff val="60000"/>
            </a:schemeClr>
          </a:solidFill>
          <a:ln>
            <a:noFill/>
          </a:ln>
          <a:extLst/>
        </p:spPr>
        <p:txBody>
          <a:bodyPr vert="horz" wrap="square" lIns="68580" tIns="34290" rIns="68580" bIns="34290" numCol="1" anchor="t" anchorCtr="0" compatLnSpc="1">
            <a:prstTxWarp prst="textNoShape">
              <a:avLst/>
            </a:prstTxWarp>
          </a:bodyPr>
          <a:lstStyle/>
          <a:p>
            <a:endParaRPr lang="en-US" sz="1350" dirty="0"/>
          </a:p>
        </p:txBody>
      </p:sp>
      <p:sp>
        <p:nvSpPr>
          <p:cNvPr id="227" name="TextBox 226"/>
          <p:cNvSpPr txBox="1"/>
          <p:nvPr/>
        </p:nvSpPr>
        <p:spPr>
          <a:xfrm flipH="1">
            <a:off x="628650" y="3303565"/>
            <a:ext cx="1996732" cy="512434"/>
          </a:xfrm>
          <a:prstGeom prst="rect">
            <a:avLst/>
          </a:prstGeom>
          <a:noFill/>
        </p:spPr>
        <p:txBody>
          <a:bodyPr wrap="square" lIns="68567" tIns="34283" rIns="68567" bIns="34283" rtlCol="0">
            <a:spAutoFit/>
          </a:bodyPr>
          <a:lstStyle/>
          <a:p>
            <a:pPr algn="r">
              <a:lnSpc>
                <a:spcPct val="120000"/>
              </a:lnSpc>
            </a:pPr>
            <a:r>
              <a:rPr lang="en-US" sz="1200" b="1" dirty="0">
                <a:solidFill>
                  <a:schemeClr val="accent1">
                    <a:lumMod val="75000"/>
                  </a:schemeClr>
                </a:solidFill>
                <a:cs typeface="Lato Regular"/>
              </a:rPr>
              <a:t>Stable, predictable retirement standard of living.</a:t>
            </a:r>
            <a:endParaRPr lang="id-ID" sz="1200" b="1" dirty="0">
              <a:solidFill>
                <a:schemeClr val="accent1">
                  <a:lumMod val="75000"/>
                </a:schemeClr>
              </a:solidFill>
              <a:cs typeface="Lato Regular"/>
            </a:endParaRPr>
          </a:p>
        </p:txBody>
      </p:sp>
      <p:sp>
        <p:nvSpPr>
          <p:cNvPr id="189" name="Oval 179"/>
          <p:cNvSpPr>
            <a:spLocks noChangeArrowheads="1"/>
          </p:cNvSpPr>
          <p:nvPr/>
        </p:nvSpPr>
        <p:spPr bwMode="auto">
          <a:xfrm>
            <a:off x="3098788" y="2267103"/>
            <a:ext cx="534022" cy="534022"/>
          </a:xfrm>
          <a:prstGeom prst="ellipse">
            <a:avLst/>
          </a:prstGeom>
          <a:solidFill>
            <a:schemeClr val="accent1"/>
          </a:solidFill>
          <a:ln>
            <a:noFill/>
          </a:ln>
          <a:extLst/>
        </p:spPr>
        <p:txBody>
          <a:bodyPr vert="horz" wrap="square" lIns="68580" tIns="34290" rIns="68580" bIns="34290" numCol="1" anchor="t" anchorCtr="0" compatLnSpc="1">
            <a:prstTxWarp prst="textNoShape">
              <a:avLst/>
            </a:prstTxWarp>
          </a:bodyPr>
          <a:lstStyle/>
          <a:p>
            <a:endParaRPr lang="en-US" sz="1350" dirty="0"/>
          </a:p>
        </p:txBody>
      </p:sp>
      <p:grpSp>
        <p:nvGrpSpPr>
          <p:cNvPr id="10" name="Group 9"/>
          <p:cNvGrpSpPr/>
          <p:nvPr/>
        </p:nvGrpSpPr>
        <p:grpSpPr>
          <a:xfrm>
            <a:off x="4325251" y="1656649"/>
            <a:ext cx="538838" cy="540443"/>
            <a:chOff x="5698102" y="2730715"/>
            <a:chExt cx="823925" cy="826380"/>
          </a:xfrm>
        </p:grpSpPr>
        <p:sp>
          <p:nvSpPr>
            <p:cNvPr id="178" name="Oval 168"/>
            <p:cNvSpPr>
              <a:spLocks noChangeArrowheads="1"/>
            </p:cNvSpPr>
            <p:nvPr/>
          </p:nvSpPr>
          <p:spPr bwMode="auto">
            <a:xfrm>
              <a:off x="5698102" y="2730715"/>
              <a:ext cx="823925" cy="826380"/>
            </a:xfrm>
            <a:prstGeom prst="ellipse">
              <a:avLst/>
            </a:prstGeom>
            <a:solidFill>
              <a:schemeClr val="accent3"/>
            </a:solidFill>
            <a:ln>
              <a:noFill/>
            </a:ln>
            <a:extLst/>
          </p:spPr>
          <p:txBody>
            <a:bodyPr vert="horz" wrap="square" lIns="68580" tIns="34290" rIns="68580" bIns="34290" numCol="1" anchor="t" anchorCtr="0" compatLnSpc="1">
              <a:prstTxWarp prst="textNoShape">
                <a:avLst/>
              </a:prstTxWarp>
            </a:bodyPr>
            <a:lstStyle/>
            <a:p>
              <a:endParaRPr lang="en-US" sz="1350" dirty="0"/>
            </a:p>
          </p:txBody>
        </p:sp>
        <p:sp>
          <p:nvSpPr>
            <p:cNvPr id="184" name="Freeform 174"/>
            <p:cNvSpPr>
              <a:spLocks/>
            </p:cNvSpPr>
            <p:nvPr/>
          </p:nvSpPr>
          <p:spPr bwMode="auto">
            <a:xfrm>
              <a:off x="5975347" y="288043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C3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sp>
        <p:nvSpPr>
          <p:cNvPr id="12" name="Oval 212"/>
          <p:cNvSpPr>
            <a:spLocks noChangeArrowheads="1"/>
          </p:cNvSpPr>
          <p:nvPr/>
        </p:nvSpPr>
        <p:spPr bwMode="auto">
          <a:xfrm>
            <a:off x="2689235" y="3310059"/>
            <a:ext cx="523442" cy="523442"/>
          </a:xfrm>
          <a:prstGeom prst="ellipse">
            <a:avLst/>
          </a:prstGeom>
          <a:solidFill>
            <a:schemeClr val="accent1">
              <a:lumMod val="75000"/>
            </a:schemeClr>
          </a:solidFill>
          <a:ln>
            <a:noFill/>
          </a:ln>
          <a:extLst/>
        </p:spPr>
        <p:txBody>
          <a:bodyPr vert="horz" wrap="square" lIns="68580" tIns="34290" rIns="68580" bIns="34290" numCol="1" anchor="t" anchorCtr="0" compatLnSpc="1">
            <a:prstTxWarp prst="textNoShape">
              <a:avLst/>
            </a:prstTxWarp>
          </a:bodyPr>
          <a:lstStyle/>
          <a:p>
            <a:endParaRPr lang="en-US" sz="1350" dirty="0"/>
          </a:p>
        </p:txBody>
      </p:sp>
      <p:sp>
        <p:nvSpPr>
          <p:cNvPr id="202" name="Oval 192"/>
          <p:cNvSpPr>
            <a:spLocks noChangeArrowheads="1"/>
          </p:cNvSpPr>
          <p:nvPr/>
        </p:nvSpPr>
        <p:spPr bwMode="auto">
          <a:xfrm>
            <a:off x="6046228" y="3300044"/>
            <a:ext cx="523442" cy="523442"/>
          </a:xfrm>
          <a:prstGeom prst="ellipse">
            <a:avLst/>
          </a:prstGeom>
          <a:solidFill>
            <a:schemeClr val="accent5"/>
          </a:solidFill>
          <a:ln>
            <a:noFill/>
          </a:ln>
          <a:extLst/>
        </p:spPr>
        <p:txBody>
          <a:bodyPr vert="horz" wrap="square" lIns="68580" tIns="34290" rIns="68580" bIns="34290" numCol="1" anchor="t" anchorCtr="0" compatLnSpc="1">
            <a:prstTxWarp prst="textNoShape">
              <a:avLst/>
            </a:prstTxWarp>
          </a:bodyPr>
          <a:lstStyle/>
          <a:p>
            <a:endParaRPr lang="en-US" sz="1350" dirty="0"/>
          </a:p>
        </p:txBody>
      </p:sp>
      <p:sp>
        <p:nvSpPr>
          <p:cNvPr id="146" name="Oval 136"/>
          <p:cNvSpPr>
            <a:spLocks noChangeArrowheads="1"/>
          </p:cNvSpPr>
          <p:nvPr/>
        </p:nvSpPr>
        <p:spPr bwMode="auto">
          <a:xfrm>
            <a:off x="5528141" y="2265131"/>
            <a:ext cx="535092" cy="536697"/>
          </a:xfrm>
          <a:prstGeom prst="ellipse">
            <a:avLst/>
          </a:prstGeom>
          <a:solidFill>
            <a:schemeClr val="accent4"/>
          </a:solidFill>
          <a:ln>
            <a:noFill/>
          </a:ln>
          <a:extLst/>
        </p:spPr>
        <p:txBody>
          <a:bodyPr vert="horz" wrap="square" lIns="68580" tIns="34290" rIns="68580" bIns="34290" numCol="1" anchor="t" anchorCtr="0" compatLnSpc="1">
            <a:prstTxWarp prst="textNoShape">
              <a:avLst/>
            </a:prstTxWarp>
          </a:bodyPr>
          <a:lstStyle/>
          <a:p>
            <a:endParaRPr lang="en-US" sz="1350" dirty="0"/>
          </a:p>
        </p:txBody>
      </p:sp>
      <p:sp>
        <p:nvSpPr>
          <p:cNvPr id="133" name="Oval 123"/>
          <p:cNvSpPr>
            <a:spLocks noChangeArrowheads="1"/>
          </p:cNvSpPr>
          <p:nvPr/>
        </p:nvSpPr>
        <p:spPr bwMode="auto">
          <a:xfrm>
            <a:off x="6190035" y="2842439"/>
            <a:ext cx="271939" cy="271939"/>
          </a:xfrm>
          <a:prstGeom prst="ellipse">
            <a:avLst/>
          </a:prstGeom>
          <a:solidFill>
            <a:schemeClr val="accent1">
              <a:lumMod val="20000"/>
              <a:lumOff val="80000"/>
            </a:schemeClr>
          </a:solidFill>
          <a:ln>
            <a:noFill/>
          </a:ln>
          <a:extLst/>
        </p:spPr>
        <p:txBody>
          <a:bodyPr vert="horz" wrap="square" lIns="68580" tIns="34290" rIns="68580" bIns="34290" numCol="1" anchor="t" anchorCtr="0" compatLnSpc="1">
            <a:prstTxWarp prst="textNoShape">
              <a:avLst/>
            </a:prstTxWarp>
          </a:bodyPr>
          <a:lstStyle/>
          <a:p>
            <a:endParaRPr lang="en-US" sz="1350" dirty="0"/>
          </a:p>
        </p:txBody>
      </p:sp>
      <p:sp>
        <p:nvSpPr>
          <p:cNvPr id="185" name="Oval 175"/>
          <p:cNvSpPr>
            <a:spLocks noChangeArrowheads="1"/>
          </p:cNvSpPr>
          <p:nvPr/>
        </p:nvSpPr>
        <p:spPr bwMode="auto">
          <a:xfrm>
            <a:off x="5166977" y="2020045"/>
            <a:ext cx="271939" cy="272486"/>
          </a:xfrm>
          <a:prstGeom prst="ellipse">
            <a:avLst/>
          </a:prstGeom>
          <a:solidFill>
            <a:schemeClr val="accent1">
              <a:lumMod val="20000"/>
              <a:lumOff val="80000"/>
            </a:schemeClr>
          </a:solidFill>
          <a:ln>
            <a:noFill/>
          </a:ln>
          <a:extLst/>
        </p:spPr>
        <p:txBody>
          <a:bodyPr vert="horz" wrap="square" lIns="68580" tIns="34290" rIns="68580" bIns="34290" numCol="1" anchor="t" anchorCtr="0" compatLnSpc="1">
            <a:prstTxWarp prst="textNoShape">
              <a:avLst/>
            </a:prstTxWarp>
          </a:bodyPr>
          <a:lstStyle/>
          <a:p>
            <a:endParaRPr lang="en-US" sz="1350" dirty="0"/>
          </a:p>
        </p:txBody>
      </p:sp>
      <p:sp>
        <p:nvSpPr>
          <p:cNvPr id="9" name="Oval 209"/>
          <p:cNvSpPr>
            <a:spLocks noChangeArrowheads="1"/>
          </p:cNvSpPr>
          <p:nvPr/>
        </p:nvSpPr>
        <p:spPr bwMode="auto">
          <a:xfrm>
            <a:off x="2802319" y="2842439"/>
            <a:ext cx="271939" cy="271939"/>
          </a:xfrm>
          <a:prstGeom prst="ellipse">
            <a:avLst/>
          </a:prstGeom>
          <a:solidFill>
            <a:schemeClr val="accent1">
              <a:lumMod val="20000"/>
              <a:lumOff val="80000"/>
            </a:schemeClr>
          </a:solidFill>
          <a:ln>
            <a:noFill/>
          </a:ln>
          <a:extLst/>
        </p:spPr>
        <p:txBody>
          <a:bodyPr vert="horz" wrap="square" lIns="68580" tIns="34290" rIns="68580" bIns="34290" numCol="1" anchor="t" anchorCtr="0" compatLnSpc="1">
            <a:prstTxWarp prst="textNoShape">
              <a:avLst/>
            </a:prstTxWarp>
          </a:bodyPr>
          <a:lstStyle/>
          <a:p>
            <a:endParaRPr lang="en-US" sz="1350" dirty="0"/>
          </a:p>
        </p:txBody>
      </p:sp>
      <p:sp>
        <p:nvSpPr>
          <p:cNvPr id="6" name="Oval 206"/>
          <p:cNvSpPr>
            <a:spLocks noChangeArrowheads="1"/>
          </p:cNvSpPr>
          <p:nvPr/>
        </p:nvSpPr>
        <p:spPr bwMode="auto">
          <a:xfrm>
            <a:off x="3766713" y="2020045"/>
            <a:ext cx="272486" cy="272486"/>
          </a:xfrm>
          <a:prstGeom prst="ellipse">
            <a:avLst/>
          </a:prstGeom>
          <a:solidFill>
            <a:schemeClr val="accent1">
              <a:lumMod val="20000"/>
              <a:lumOff val="80000"/>
            </a:schemeClr>
          </a:solidFill>
          <a:ln>
            <a:noFill/>
          </a:ln>
          <a:extLst/>
        </p:spPr>
        <p:txBody>
          <a:bodyPr vert="horz" wrap="square" lIns="68580" tIns="34290" rIns="68580" bIns="34290" numCol="1" anchor="t" anchorCtr="0" compatLnSpc="1">
            <a:prstTxWarp prst="textNoShape">
              <a:avLst/>
            </a:prstTxWarp>
          </a:bodyPr>
          <a:lstStyle/>
          <a:p>
            <a:endParaRPr lang="en-US" sz="1350" dirty="0"/>
          </a:p>
        </p:txBody>
      </p:sp>
      <p:grpSp>
        <p:nvGrpSpPr>
          <p:cNvPr id="167" name="Group 166"/>
          <p:cNvGrpSpPr/>
          <p:nvPr/>
        </p:nvGrpSpPr>
        <p:grpSpPr>
          <a:xfrm>
            <a:off x="3324413" y="2456834"/>
            <a:ext cx="2602794" cy="2600314"/>
            <a:chOff x="4794603" y="2719478"/>
            <a:chExt cx="2602794" cy="2600314"/>
          </a:xfrm>
        </p:grpSpPr>
        <p:grpSp>
          <p:nvGrpSpPr>
            <p:cNvPr id="168" name="Group 167"/>
            <p:cNvGrpSpPr/>
            <p:nvPr/>
          </p:nvGrpSpPr>
          <p:grpSpPr>
            <a:xfrm>
              <a:off x="4846683" y="2824880"/>
              <a:ext cx="2522193" cy="2367192"/>
              <a:chOff x="4513263" y="2112964"/>
              <a:chExt cx="3228975" cy="3030538"/>
            </a:xfrm>
            <a:solidFill>
              <a:schemeClr val="bg1">
                <a:lumMod val="95000"/>
              </a:schemeClr>
            </a:solidFill>
          </p:grpSpPr>
          <p:grpSp>
            <p:nvGrpSpPr>
              <p:cNvPr id="194" name="Group 205"/>
              <p:cNvGrpSpPr>
                <a:grpSpLocks/>
              </p:cNvGrpSpPr>
              <p:nvPr/>
            </p:nvGrpSpPr>
            <p:grpSpPr bwMode="auto">
              <a:xfrm>
                <a:off x="4513263" y="2112964"/>
                <a:ext cx="3228975" cy="3025775"/>
                <a:chOff x="2843" y="1331"/>
                <a:chExt cx="2034" cy="1906"/>
              </a:xfrm>
              <a:grpFill/>
            </p:grpSpPr>
            <p:sp>
              <p:nvSpPr>
                <p:cNvPr id="294" name="Freeform 5"/>
                <p:cNvSpPr>
                  <a:spLocks/>
                </p:cNvSpPr>
                <p:nvPr/>
              </p:nvSpPr>
              <p:spPr bwMode="auto">
                <a:xfrm>
                  <a:off x="4313" y="1760"/>
                  <a:ext cx="54" cy="52"/>
                </a:xfrm>
                <a:custGeom>
                  <a:avLst/>
                  <a:gdLst>
                    <a:gd name="T0" fmla="*/ 0 w 44"/>
                    <a:gd name="T1" fmla="*/ 0 h 42"/>
                    <a:gd name="T2" fmla="*/ 11 w 44"/>
                    <a:gd name="T3" fmla="*/ 10 h 42"/>
                    <a:gd name="T4" fmla="*/ 29 w 44"/>
                    <a:gd name="T5" fmla="*/ 27 h 42"/>
                    <a:gd name="T6" fmla="*/ 44 w 44"/>
                    <a:gd name="T7" fmla="*/ 42 h 42"/>
                    <a:gd name="T8" fmla="*/ 0 w 44"/>
                    <a:gd name="T9" fmla="*/ 0 h 42"/>
                  </a:gdLst>
                  <a:ahLst/>
                  <a:cxnLst>
                    <a:cxn ang="0">
                      <a:pos x="T0" y="T1"/>
                    </a:cxn>
                    <a:cxn ang="0">
                      <a:pos x="T2" y="T3"/>
                    </a:cxn>
                    <a:cxn ang="0">
                      <a:pos x="T4" y="T5"/>
                    </a:cxn>
                    <a:cxn ang="0">
                      <a:pos x="T6" y="T7"/>
                    </a:cxn>
                    <a:cxn ang="0">
                      <a:pos x="T8" y="T9"/>
                    </a:cxn>
                  </a:cxnLst>
                  <a:rect l="0" t="0" r="r" b="b"/>
                  <a:pathLst>
                    <a:path w="44" h="42">
                      <a:moveTo>
                        <a:pt x="0" y="0"/>
                      </a:moveTo>
                      <a:cubicBezTo>
                        <a:pt x="4" y="4"/>
                        <a:pt x="8" y="7"/>
                        <a:pt x="11" y="10"/>
                      </a:cubicBezTo>
                      <a:cubicBezTo>
                        <a:pt x="18" y="14"/>
                        <a:pt x="24" y="20"/>
                        <a:pt x="29" y="27"/>
                      </a:cubicBezTo>
                      <a:cubicBezTo>
                        <a:pt x="34" y="32"/>
                        <a:pt x="39" y="37"/>
                        <a:pt x="44" y="42"/>
                      </a:cubicBezTo>
                      <a:cubicBezTo>
                        <a:pt x="39" y="22"/>
                        <a:pt x="20"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5" name="Freeform 6"/>
                <p:cNvSpPr>
                  <a:spLocks/>
                </p:cNvSpPr>
                <p:nvPr/>
              </p:nvSpPr>
              <p:spPr bwMode="auto">
                <a:xfrm>
                  <a:off x="4301" y="1675"/>
                  <a:ext cx="10" cy="73"/>
                </a:xfrm>
                <a:custGeom>
                  <a:avLst/>
                  <a:gdLst>
                    <a:gd name="T0" fmla="*/ 3 w 8"/>
                    <a:gd name="T1" fmla="*/ 0 h 59"/>
                    <a:gd name="T2" fmla="*/ 0 w 8"/>
                    <a:gd name="T3" fmla="*/ 3 h 59"/>
                    <a:gd name="T4" fmla="*/ 1 w 8"/>
                    <a:gd name="T5" fmla="*/ 56 h 59"/>
                    <a:gd name="T6" fmla="*/ 4 w 8"/>
                    <a:gd name="T7" fmla="*/ 59 h 59"/>
                    <a:gd name="T8" fmla="*/ 8 w 8"/>
                    <a:gd name="T9" fmla="*/ 56 h 59"/>
                    <a:gd name="T10" fmla="*/ 6 w 8"/>
                    <a:gd name="T11" fmla="*/ 3 h 59"/>
                    <a:gd name="T12" fmla="*/ 3 w 8"/>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8" h="59">
                      <a:moveTo>
                        <a:pt x="3" y="0"/>
                      </a:moveTo>
                      <a:cubicBezTo>
                        <a:pt x="1" y="0"/>
                        <a:pt x="0" y="1"/>
                        <a:pt x="0" y="3"/>
                      </a:cubicBezTo>
                      <a:cubicBezTo>
                        <a:pt x="0" y="21"/>
                        <a:pt x="1" y="38"/>
                        <a:pt x="1" y="56"/>
                      </a:cubicBezTo>
                      <a:cubicBezTo>
                        <a:pt x="1" y="58"/>
                        <a:pt x="3" y="59"/>
                        <a:pt x="4" y="59"/>
                      </a:cubicBezTo>
                      <a:cubicBezTo>
                        <a:pt x="6" y="59"/>
                        <a:pt x="8" y="58"/>
                        <a:pt x="8" y="56"/>
                      </a:cubicBezTo>
                      <a:cubicBezTo>
                        <a:pt x="8" y="38"/>
                        <a:pt x="6" y="21"/>
                        <a:pt x="6" y="3"/>
                      </a:cubicBezTo>
                      <a:cubicBezTo>
                        <a:pt x="6" y="1"/>
                        <a:pt x="5"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6" name="Freeform 7"/>
                <p:cNvSpPr>
                  <a:spLocks/>
                </p:cNvSpPr>
                <p:nvPr/>
              </p:nvSpPr>
              <p:spPr bwMode="auto">
                <a:xfrm>
                  <a:off x="4362" y="1718"/>
                  <a:ext cx="70" cy="61"/>
                </a:xfrm>
                <a:custGeom>
                  <a:avLst/>
                  <a:gdLst>
                    <a:gd name="T0" fmla="*/ 51 w 57"/>
                    <a:gd name="T1" fmla="*/ 0 h 49"/>
                    <a:gd name="T2" fmla="*/ 49 w 57"/>
                    <a:gd name="T3" fmla="*/ 1 h 49"/>
                    <a:gd name="T4" fmla="*/ 2 w 57"/>
                    <a:gd name="T5" fmla="*/ 44 h 49"/>
                    <a:gd name="T6" fmla="*/ 5 w 57"/>
                    <a:gd name="T7" fmla="*/ 49 h 49"/>
                    <a:gd name="T8" fmla="*/ 8 w 57"/>
                    <a:gd name="T9" fmla="*/ 48 h 49"/>
                    <a:gd name="T10" fmla="*/ 54 w 57"/>
                    <a:gd name="T11" fmla="*/ 6 h 49"/>
                    <a:gd name="T12" fmla="*/ 51 w 57"/>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7" h="49">
                      <a:moveTo>
                        <a:pt x="51" y="0"/>
                      </a:moveTo>
                      <a:cubicBezTo>
                        <a:pt x="51" y="0"/>
                        <a:pt x="50" y="1"/>
                        <a:pt x="49" y="1"/>
                      </a:cubicBezTo>
                      <a:cubicBezTo>
                        <a:pt x="33" y="14"/>
                        <a:pt x="14" y="27"/>
                        <a:pt x="2" y="44"/>
                      </a:cubicBezTo>
                      <a:cubicBezTo>
                        <a:pt x="0" y="47"/>
                        <a:pt x="3" y="49"/>
                        <a:pt x="5" y="49"/>
                      </a:cubicBezTo>
                      <a:cubicBezTo>
                        <a:pt x="6" y="49"/>
                        <a:pt x="7" y="49"/>
                        <a:pt x="8" y="48"/>
                      </a:cubicBezTo>
                      <a:cubicBezTo>
                        <a:pt x="19" y="31"/>
                        <a:pt x="38" y="18"/>
                        <a:pt x="54" y="6"/>
                      </a:cubicBezTo>
                      <a:cubicBezTo>
                        <a:pt x="57" y="4"/>
                        <a:pt x="54"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7" name="Freeform 8"/>
                <p:cNvSpPr>
                  <a:spLocks/>
                </p:cNvSpPr>
                <p:nvPr/>
              </p:nvSpPr>
              <p:spPr bwMode="auto">
                <a:xfrm>
                  <a:off x="4388" y="1831"/>
                  <a:ext cx="65" cy="11"/>
                </a:xfrm>
                <a:custGeom>
                  <a:avLst/>
                  <a:gdLst>
                    <a:gd name="T0" fmla="*/ 49 w 53"/>
                    <a:gd name="T1" fmla="*/ 0 h 9"/>
                    <a:gd name="T2" fmla="*/ 48 w 53"/>
                    <a:gd name="T3" fmla="*/ 0 h 9"/>
                    <a:gd name="T4" fmla="*/ 3 w 53"/>
                    <a:gd name="T5" fmla="*/ 3 h 9"/>
                    <a:gd name="T6" fmla="*/ 0 w 53"/>
                    <a:gd name="T7" fmla="*/ 5 h 9"/>
                    <a:gd name="T8" fmla="*/ 4 w 53"/>
                    <a:gd name="T9" fmla="*/ 9 h 9"/>
                    <a:gd name="T10" fmla="*/ 48 w 53"/>
                    <a:gd name="T11" fmla="*/ 6 h 9"/>
                    <a:gd name="T12" fmla="*/ 49 w 5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3" h="9">
                      <a:moveTo>
                        <a:pt x="49" y="0"/>
                      </a:moveTo>
                      <a:cubicBezTo>
                        <a:pt x="48" y="0"/>
                        <a:pt x="48" y="0"/>
                        <a:pt x="48" y="0"/>
                      </a:cubicBezTo>
                      <a:cubicBezTo>
                        <a:pt x="33" y="0"/>
                        <a:pt x="18" y="2"/>
                        <a:pt x="3" y="3"/>
                      </a:cubicBezTo>
                      <a:cubicBezTo>
                        <a:pt x="1" y="3"/>
                        <a:pt x="0" y="4"/>
                        <a:pt x="0" y="5"/>
                      </a:cubicBezTo>
                      <a:cubicBezTo>
                        <a:pt x="1" y="6"/>
                        <a:pt x="2" y="8"/>
                        <a:pt x="4" y="9"/>
                      </a:cubicBezTo>
                      <a:cubicBezTo>
                        <a:pt x="19" y="9"/>
                        <a:pt x="33" y="7"/>
                        <a:pt x="48" y="6"/>
                      </a:cubicBezTo>
                      <a:cubicBezTo>
                        <a:pt x="53" y="6"/>
                        <a:pt x="53" y="0"/>
                        <a:pt x="4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8" name="Freeform 9"/>
                <p:cNvSpPr>
                  <a:spLocks noEditPoints="1"/>
                </p:cNvSpPr>
                <p:nvPr/>
              </p:nvSpPr>
              <p:spPr bwMode="auto">
                <a:xfrm>
                  <a:off x="4461" y="2646"/>
                  <a:ext cx="62" cy="13"/>
                </a:xfrm>
                <a:custGeom>
                  <a:avLst/>
                  <a:gdLst>
                    <a:gd name="T0" fmla="*/ 48 w 50"/>
                    <a:gd name="T1" fmla="*/ 4 h 10"/>
                    <a:gd name="T2" fmla="*/ 48 w 50"/>
                    <a:gd name="T3" fmla="*/ 10 h 10"/>
                    <a:gd name="T4" fmla="*/ 48 w 50"/>
                    <a:gd name="T5" fmla="*/ 4 h 10"/>
                    <a:gd name="T6" fmla="*/ 4 w 50"/>
                    <a:gd name="T7" fmla="*/ 0 h 10"/>
                    <a:gd name="T8" fmla="*/ 0 w 50"/>
                    <a:gd name="T9" fmla="*/ 6 h 10"/>
                    <a:gd name="T10" fmla="*/ 41 w 50"/>
                    <a:gd name="T11" fmla="*/ 10 h 10"/>
                    <a:gd name="T12" fmla="*/ 41 w 50"/>
                    <a:gd name="T13" fmla="*/ 3 h 10"/>
                    <a:gd name="T14" fmla="*/ 4 w 50"/>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0">
                      <a:moveTo>
                        <a:pt x="48" y="4"/>
                      </a:moveTo>
                      <a:cubicBezTo>
                        <a:pt x="48" y="6"/>
                        <a:pt x="48" y="8"/>
                        <a:pt x="48" y="10"/>
                      </a:cubicBezTo>
                      <a:cubicBezTo>
                        <a:pt x="49" y="8"/>
                        <a:pt x="50" y="5"/>
                        <a:pt x="48" y="4"/>
                      </a:cubicBezTo>
                      <a:moveTo>
                        <a:pt x="4" y="0"/>
                      </a:moveTo>
                      <a:cubicBezTo>
                        <a:pt x="3" y="2"/>
                        <a:pt x="1" y="4"/>
                        <a:pt x="0" y="6"/>
                      </a:cubicBezTo>
                      <a:cubicBezTo>
                        <a:pt x="14" y="7"/>
                        <a:pt x="28" y="8"/>
                        <a:pt x="41" y="10"/>
                      </a:cubicBezTo>
                      <a:cubicBezTo>
                        <a:pt x="41" y="7"/>
                        <a:pt x="41" y="5"/>
                        <a:pt x="41" y="3"/>
                      </a:cubicBezTo>
                      <a:cubicBezTo>
                        <a:pt x="29" y="1"/>
                        <a:pt x="16"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9" name="Freeform 10"/>
                <p:cNvSpPr>
                  <a:spLocks noEditPoints="1"/>
                </p:cNvSpPr>
                <p:nvPr/>
              </p:nvSpPr>
              <p:spPr bwMode="auto">
                <a:xfrm>
                  <a:off x="4565" y="2096"/>
                  <a:ext cx="153" cy="235"/>
                </a:xfrm>
                <a:custGeom>
                  <a:avLst/>
                  <a:gdLst>
                    <a:gd name="T0" fmla="*/ 109 w 124"/>
                    <a:gd name="T1" fmla="*/ 190 h 190"/>
                    <a:gd name="T2" fmla="*/ 111 w 124"/>
                    <a:gd name="T3" fmla="*/ 184 h 190"/>
                    <a:gd name="T4" fmla="*/ 89 w 124"/>
                    <a:gd name="T5" fmla="*/ 188 h 190"/>
                    <a:gd name="T6" fmla="*/ 104 w 124"/>
                    <a:gd name="T7" fmla="*/ 183 h 190"/>
                    <a:gd name="T8" fmla="*/ 78 w 124"/>
                    <a:gd name="T9" fmla="*/ 180 h 190"/>
                    <a:gd name="T10" fmla="*/ 77 w 124"/>
                    <a:gd name="T11" fmla="*/ 184 h 190"/>
                    <a:gd name="T12" fmla="*/ 82 w 124"/>
                    <a:gd name="T13" fmla="*/ 187 h 190"/>
                    <a:gd name="T14" fmla="*/ 78 w 124"/>
                    <a:gd name="T15" fmla="*/ 180 h 190"/>
                    <a:gd name="T16" fmla="*/ 64 w 124"/>
                    <a:gd name="T17" fmla="*/ 179 h 190"/>
                    <a:gd name="T18" fmla="*/ 70 w 124"/>
                    <a:gd name="T19" fmla="*/ 184 h 190"/>
                    <a:gd name="T20" fmla="*/ 65 w 124"/>
                    <a:gd name="T21" fmla="*/ 176 h 190"/>
                    <a:gd name="T22" fmla="*/ 38 w 124"/>
                    <a:gd name="T23" fmla="*/ 171 h 190"/>
                    <a:gd name="T24" fmla="*/ 58 w 124"/>
                    <a:gd name="T25" fmla="*/ 178 h 190"/>
                    <a:gd name="T26" fmla="*/ 52 w 124"/>
                    <a:gd name="T27" fmla="*/ 171 h 190"/>
                    <a:gd name="T28" fmla="*/ 47 w 124"/>
                    <a:gd name="T29" fmla="*/ 175 h 190"/>
                    <a:gd name="T30" fmla="*/ 46 w 124"/>
                    <a:gd name="T31" fmla="*/ 168 h 190"/>
                    <a:gd name="T32" fmla="*/ 30 w 124"/>
                    <a:gd name="T33" fmla="*/ 156 h 190"/>
                    <a:gd name="T34" fmla="*/ 33 w 124"/>
                    <a:gd name="T35" fmla="*/ 167 h 190"/>
                    <a:gd name="T36" fmla="*/ 30 w 124"/>
                    <a:gd name="T37" fmla="*/ 156 h 190"/>
                    <a:gd name="T38" fmla="*/ 16 w 124"/>
                    <a:gd name="T39" fmla="*/ 145 h 190"/>
                    <a:gd name="T40" fmla="*/ 21 w 124"/>
                    <a:gd name="T41" fmla="*/ 157 h 190"/>
                    <a:gd name="T42" fmla="*/ 17 w 124"/>
                    <a:gd name="T43" fmla="*/ 141 h 190"/>
                    <a:gd name="T44" fmla="*/ 4 w 124"/>
                    <a:gd name="T45" fmla="*/ 125 h 190"/>
                    <a:gd name="T46" fmla="*/ 13 w 124"/>
                    <a:gd name="T47" fmla="*/ 133 h 190"/>
                    <a:gd name="T48" fmla="*/ 61 w 124"/>
                    <a:gd name="T49" fmla="*/ 9 h 190"/>
                    <a:gd name="T50" fmla="*/ 1 w 124"/>
                    <a:gd name="T51" fmla="*/ 114 h 190"/>
                    <a:gd name="T52" fmla="*/ 37 w 124"/>
                    <a:gd name="T53" fmla="*/ 33 h 190"/>
                    <a:gd name="T54" fmla="*/ 48 w 124"/>
                    <a:gd name="T55" fmla="*/ 19 h 190"/>
                    <a:gd name="T56" fmla="*/ 56 w 124"/>
                    <a:gd name="T57" fmla="*/ 19 h 190"/>
                    <a:gd name="T58" fmla="*/ 61 w 124"/>
                    <a:gd name="T59" fmla="*/ 9 h 190"/>
                    <a:gd name="T60" fmla="*/ 124 w 124"/>
                    <a:gd name="T61" fmla="*/ 8 h 190"/>
                    <a:gd name="T62" fmla="*/ 124 w 124"/>
                    <a:gd name="T63" fmla="*/ 8 h 190"/>
                    <a:gd name="T64" fmla="*/ 109 w 124"/>
                    <a:gd name="T65" fmla="*/ 4 h 190"/>
                    <a:gd name="T66" fmla="*/ 116 w 124"/>
                    <a:gd name="T67" fmla="*/ 10 h 190"/>
                    <a:gd name="T68" fmla="*/ 119 w 124"/>
                    <a:gd name="T69" fmla="*/ 4 h 190"/>
                    <a:gd name="T70" fmla="*/ 85 w 124"/>
                    <a:gd name="T71" fmla="*/ 1 h 190"/>
                    <a:gd name="T72" fmla="*/ 66 w 124"/>
                    <a:gd name="T73" fmla="*/ 13 h 190"/>
                    <a:gd name="T74" fmla="*/ 81 w 124"/>
                    <a:gd name="T75" fmla="*/ 9 h 190"/>
                    <a:gd name="T76" fmla="*/ 85 w 124"/>
                    <a:gd name="T77" fmla="*/ 1 h 190"/>
                    <a:gd name="T78" fmla="*/ 88 w 124"/>
                    <a:gd name="T79" fmla="*/ 1 h 190"/>
                    <a:gd name="T80" fmla="*/ 89 w 124"/>
                    <a:gd name="T81" fmla="*/ 8 h 190"/>
                    <a:gd name="T82" fmla="*/ 100 w 124"/>
                    <a:gd name="T83" fmla="*/ 7 h 190"/>
                    <a:gd name="T84" fmla="*/ 103 w 124"/>
                    <a:gd name="T85" fmla="*/ 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4" h="190">
                      <a:moveTo>
                        <a:pt x="111" y="184"/>
                      </a:moveTo>
                      <a:cubicBezTo>
                        <a:pt x="110" y="186"/>
                        <a:pt x="110" y="188"/>
                        <a:pt x="109" y="190"/>
                      </a:cubicBezTo>
                      <a:cubicBezTo>
                        <a:pt x="109" y="190"/>
                        <a:pt x="109" y="190"/>
                        <a:pt x="109" y="190"/>
                      </a:cubicBezTo>
                      <a:cubicBezTo>
                        <a:pt x="112" y="190"/>
                        <a:pt x="113" y="186"/>
                        <a:pt x="111" y="184"/>
                      </a:cubicBezTo>
                      <a:moveTo>
                        <a:pt x="92" y="182"/>
                      </a:moveTo>
                      <a:cubicBezTo>
                        <a:pt x="91" y="184"/>
                        <a:pt x="90" y="186"/>
                        <a:pt x="89" y="188"/>
                      </a:cubicBezTo>
                      <a:cubicBezTo>
                        <a:pt x="93" y="189"/>
                        <a:pt x="98" y="190"/>
                        <a:pt x="102" y="190"/>
                      </a:cubicBezTo>
                      <a:cubicBezTo>
                        <a:pt x="103" y="188"/>
                        <a:pt x="103" y="186"/>
                        <a:pt x="104" y="183"/>
                      </a:cubicBezTo>
                      <a:cubicBezTo>
                        <a:pt x="100" y="183"/>
                        <a:pt x="96" y="183"/>
                        <a:pt x="92" y="182"/>
                      </a:cubicBezTo>
                      <a:moveTo>
                        <a:pt x="78" y="180"/>
                      </a:moveTo>
                      <a:cubicBezTo>
                        <a:pt x="78" y="181"/>
                        <a:pt x="77" y="181"/>
                        <a:pt x="77" y="182"/>
                      </a:cubicBezTo>
                      <a:cubicBezTo>
                        <a:pt x="77" y="183"/>
                        <a:pt x="77" y="183"/>
                        <a:pt x="77" y="184"/>
                      </a:cubicBezTo>
                      <a:cubicBezTo>
                        <a:pt x="78" y="184"/>
                        <a:pt x="79" y="185"/>
                        <a:pt x="79" y="187"/>
                      </a:cubicBezTo>
                      <a:cubicBezTo>
                        <a:pt x="80" y="187"/>
                        <a:pt x="81" y="187"/>
                        <a:pt x="82" y="187"/>
                      </a:cubicBezTo>
                      <a:cubicBezTo>
                        <a:pt x="83" y="185"/>
                        <a:pt x="84" y="183"/>
                        <a:pt x="85" y="181"/>
                      </a:cubicBezTo>
                      <a:cubicBezTo>
                        <a:pt x="83" y="181"/>
                        <a:pt x="80" y="180"/>
                        <a:pt x="78" y="180"/>
                      </a:cubicBezTo>
                      <a:moveTo>
                        <a:pt x="65" y="176"/>
                      </a:moveTo>
                      <a:cubicBezTo>
                        <a:pt x="65" y="177"/>
                        <a:pt x="64" y="178"/>
                        <a:pt x="64" y="179"/>
                      </a:cubicBezTo>
                      <a:cubicBezTo>
                        <a:pt x="63" y="181"/>
                        <a:pt x="62" y="181"/>
                        <a:pt x="61" y="182"/>
                      </a:cubicBezTo>
                      <a:cubicBezTo>
                        <a:pt x="64" y="183"/>
                        <a:pt x="67" y="184"/>
                        <a:pt x="70" y="184"/>
                      </a:cubicBezTo>
                      <a:cubicBezTo>
                        <a:pt x="70" y="182"/>
                        <a:pt x="71" y="180"/>
                        <a:pt x="72" y="178"/>
                      </a:cubicBezTo>
                      <a:cubicBezTo>
                        <a:pt x="69" y="178"/>
                        <a:pt x="67" y="177"/>
                        <a:pt x="65" y="176"/>
                      </a:cubicBezTo>
                      <a:moveTo>
                        <a:pt x="42" y="165"/>
                      </a:moveTo>
                      <a:cubicBezTo>
                        <a:pt x="41" y="167"/>
                        <a:pt x="40" y="169"/>
                        <a:pt x="38" y="171"/>
                      </a:cubicBezTo>
                      <a:cubicBezTo>
                        <a:pt x="44" y="174"/>
                        <a:pt x="51" y="178"/>
                        <a:pt x="58" y="180"/>
                      </a:cubicBezTo>
                      <a:cubicBezTo>
                        <a:pt x="57" y="180"/>
                        <a:pt x="57" y="179"/>
                        <a:pt x="58" y="178"/>
                      </a:cubicBezTo>
                      <a:cubicBezTo>
                        <a:pt x="58" y="176"/>
                        <a:pt x="59" y="175"/>
                        <a:pt x="59" y="174"/>
                      </a:cubicBezTo>
                      <a:cubicBezTo>
                        <a:pt x="56" y="173"/>
                        <a:pt x="54" y="172"/>
                        <a:pt x="52" y="171"/>
                      </a:cubicBezTo>
                      <a:cubicBezTo>
                        <a:pt x="51" y="172"/>
                        <a:pt x="50" y="173"/>
                        <a:pt x="50" y="173"/>
                      </a:cubicBezTo>
                      <a:cubicBezTo>
                        <a:pt x="49" y="174"/>
                        <a:pt x="48" y="175"/>
                        <a:pt x="47" y="175"/>
                      </a:cubicBezTo>
                      <a:cubicBezTo>
                        <a:pt x="45" y="175"/>
                        <a:pt x="42" y="172"/>
                        <a:pt x="44" y="170"/>
                      </a:cubicBezTo>
                      <a:cubicBezTo>
                        <a:pt x="45" y="169"/>
                        <a:pt x="45" y="169"/>
                        <a:pt x="46" y="168"/>
                      </a:cubicBezTo>
                      <a:cubicBezTo>
                        <a:pt x="44" y="167"/>
                        <a:pt x="43" y="166"/>
                        <a:pt x="42" y="165"/>
                      </a:cubicBezTo>
                      <a:moveTo>
                        <a:pt x="30" y="156"/>
                      </a:moveTo>
                      <a:cubicBezTo>
                        <a:pt x="29" y="158"/>
                        <a:pt x="27" y="160"/>
                        <a:pt x="26" y="161"/>
                      </a:cubicBezTo>
                      <a:cubicBezTo>
                        <a:pt x="28" y="163"/>
                        <a:pt x="31" y="165"/>
                        <a:pt x="33" y="167"/>
                      </a:cubicBezTo>
                      <a:cubicBezTo>
                        <a:pt x="34" y="165"/>
                        <a:pt x="35" y="163"/>
                        <a:pt x="36" y="162"/>
                      </a:cubicBezTo>
                      <a:cubicBezTo>
                        <a:pt x="34" y="160"/>
                        <a:pt x="32" y="158"/>
                        <a:pt x="30" y="156"/>
                      </a:cubicBezTo>
                      <a:moveTo>
                        <a:pt x="17" y="141"/>
                      </a:moveTo>
                      <a:cubicBezTo>
                        <a:pt x="17" y="142"/>
                        <a:pt x="16" y="144"/>
                        <a:pt x="16" y="145"/>
                      </a:cubicBezTo>
                      <a:cubicBezTo>
                        <a:pt x="15" y="146"/>
                        <a:pt x="15" y="147"/>
                        <a:pt x="14" y="147"/>
                      </a:cubicBezTo>
                      <a:cubicBezTo>
                        <a:pt x="16" y="151"/>
                        <a:pt x="19" y="154"/>
                        <a:pt x="21" y="157"/>
                      </a:cubicBezTo>
                      <a:cubicBezTo>
                        <a:pt x="23" y="155"/>
                        <a:pt x="24" y="153"/>
                        <a:pt x="25" y="151"/>
                      </a:cubicBezTo>
                      <a:cubicBezTo>
                        <a:pt x="22" y="148"/>
                        <a:pt x="19" y="145"/>
                        <a:pt x="17" y="141"/>
                      </a:cubicBezTo>
                      <a:moveTo>
                        <a:pt x="8" y="116"/>
                      </a:moveTo>
                      <a:cubicBezTo>
                        <a:pt x="6" y="119"/>
                        <a:pt x="5" y="122"/>
                        <a:pt x="4" y="125"/>
                      </a:cubicBezTo>
                      <a:cubicBezTo>
                        <a:pt x="5" y="131"/>
                        <a:pt x="7" y="136"/>
                        <a:pt x="10" y="141"/>
                      </a:cubicBezTo>
                      <a:cubicBezTo>
                        <a:pt x="11" y="138"/>
                        <a:pt x="12" y="135"/>
                        <a:pt x="13" y="133"/>
                      </a:cubicBezTo>
                      <a:cubicBezTo>
                        <a:pt x="10" y="128"/>
                        <a:pt x="9" y="122"/>
                        <a:pt x="8" y="116"/>
                      </a:cubicBezTo>
                      <a:moveTo>
                        <a:pt x="61" y="9"/>
                      </a:moveTo>
                      <a:cubicBezTo>
                        <a:pt x="29" y="24"/>
                        <a:pt x="5" y="57"/>
                        <a:pt x="1" y="92"/>
                      </a:cubicBezTo>
                      <a:cubicBezTo>
                        <a:pt x="0" y="100"/>
                        <a:pt x="0" y="107"/>
                        <a:pt x="1" y="114"/>
                      </a:cubicBezTo>
                      <a:cubicBezTo>
                        <a:pt x="3" y="110"/>
                        <a:pt x="5" y="106"/>
                        <a:pt x="6" y="102"/>
                      </a:cubicBezTo>
                      <a:cubicBezTo>
                        <a:pt x="6" y="77"/>
                        <a:pt x="19" y="52"/>
                        <a:pt x="37" y="33"/>
                      </a:cubicBezTo>
                      <a:cubicBezTo>
                        <a:pt x="40" y="29"/>
                        <a:pt x="43" y="25"/>
                        <a:pt x="46" y="20"/>
                      </a:cubicBezTo>
                      <a:cubicBezTo>
                        <a:pt x="46" y="19"/>
                        <a:pt x="47" y="19"/>
                        <a:pt x="48" y="19"/>
                      </a:cubicBezTo>
                      <a:cubicBezTo>
                        <a:pt x="50" y="19"/>
                        <a:pt x="52" y="20"/>
                        <a:pt x="52" y="22"/>
                      </a:cubicBezTo>
                      <a:cubicBezTo>
                        <a:pt x="53" y="21"/>
                        <a:pt x="55" y="20"/>
                        <a:pt x="56" y="19"/>
                      </a:cubicBezTo>
                      <a:cubicBezTo>
                        <a:pt x="58" y="16"/>
                        <a:pt x="59" y="12"/>
                        <a:pt x="61" y="9"/>
                      </a:cubicBezTo>
                      <a:cubicBezTo>
                        <a:pt x="61" y="9"/>
                        <a:pt x="61" y="9"/>
                        <a:pt x="61" y="9"/>
                      </a:cubicBezTo>
                      <a:moveTo>
                        <a:pt x="124" y="8"/>
                      </a:moveTo>
                      <a:cubicBezTo>
                        <a:pt x="124" y="8"/>
                        <a:pt x="124" y="8"/>
                        <a:pt x="124" y="8"/>
                      </a:cubicBezTo>
                      <a:cubicBezTo>
                        <a:pt x="124" y="9"/>
                        <a:pt x="123" y="10"/>
                        <a:pt x="123" y="11"/>
                      </a:cubicBezTo>
                      <a:cubicBezTo>
                        <a:pt x="124" y="11"/>
                        <a:pt x="124" y="9"/>
                        <a:pt x="124" y="8"/>
                      </a:cubicBezTo>
                      <a:moveTo>
                        <a:pt x="109" y="2"/>
                      </a:moveTo>
                      <a:cubicBezTo>
                        <a:pt x="110" y="2"/>
                        <a:pt x="110" y="3"/>
                        <a:pt x="109" y="4"/>
                      </a:cubicBezTo>
                      <a:cubicBezTo>
                        <a:pt x="108" y="5"/>
                        <a:pt x="107" y="7"/>
                        <a:pt x="107" y="8"/>
                      </a:cubicBezTo>
                      <a:cubicBezTo>
                        <a:pt x="110" y="8"/>
                        <a:pt x="113" y="9"/>
                        <a:pt x="116" y="10"/>
                      </a:cubicBezTo>
                      <a:cubicBezTo>
                        <a:pt x="117" y="8"/>
                        <a:pt x="118" y="7"/>
                        <a:pt x="118" y="5"/>
                      </a:cubicBezTo>
                      <a:cubicBezTo>
                        <a:pt x="119" y="5"/>
                        <a:pt x="119" y="4"/>
                        <a:pt x="119" y="4"/>
                      </a:cubicBezTo>
                      <a:cubicBezTo>
                        <a:pt x="116" y="3"/>
                        <a:pt x="113" y="2"/>
                        <a:pt x="109" y="2"/>
                      </a:cubicBezTo>
                      <a:moveTo>
                        <a:pt x="85" y="1"/>
                      </a:moveTo>
                      <a:cubicBezTo>
                        <a:pt x="77" y="2"/>
                        <a:pt x="70" y="5"/>
                        <a:pt x="64" y="8"/>
                      </a:cubicBezTo>
                      <a:cubicBezTo>
                        <a:pt x="66" y="8"/>
                        <a:pt x="67" y="10"/>
                        <a:pt x="66" y="13"/>
                      </a:cubicBezTo>
                      <a:cubicBezTo>
                        <a:pt x="66" y="13"/>
                        <a:pt x="66" y="14"/>
                        <a:pt x="66" y="14"/>
                      </a:cubicBezTo>
                      <a:cubicBezTo>
                        <a:pt x="71" y="12"/>
                        <a:pt x="76" y="10"/>
                        <a:pt x="81" y="9"/>
                      </a:cubicBezTo>
                      <a:cubicBezTo>
                        <a:pt x="82" y="7"/>
                        <a:pt x="83" y="5"/>
                        <a:pt x="84" y="2"/>
                      </a:cubicBezTo>
                      <a:cubicBezTo>
                        <a:pt x="84" y="2"/>
                        <a:pt x="84" y="2"/>
                        <a:pt x="85" y="1"/>
                      </a:cubicBezTo>
                      <a:moveTo>
                        <a:pt x="97" y="0"/>
                      </a:moveTo>
                      <a:cubicBezTo>
                        <a:pt x="94" y="0"/>
                        <a:pt x="91" y="1"/>
                        <a:pt x="88" y="1"/>
                      </a:cubicBezTo>
                      <a:cubicBezTo>
                        <a:pt x="90" y="2"/>
                        <a:pt x="91" y="4"/>
                        <a:pt x="90" y="6"/>
                      </a:cubicBezTo>
                      <a:cubicBezTo>
                        <a:pt x="89" y="6"/>
                        <a:pt x="89" y="7"/>
                        <a:pt x="89" y="8"/>
                      </a:cubicBezTo>
                      <a:cubicBezTo>
                        <a:pt x="91" y="7"/>
                        <a:pt x="94" y="7"/>
                        <a:pt x="97" y="7"/>
                      </a:cubicBezTo>
                      <a:cubicBezTo>
                        <a:pt x="98" y="7"/>
                        <a:pt x="99" y="7"/>
                        <a:pt x="100" y="7"/>
                      </a:cubicBezTo>
                      <a:cubicBezTo>
                        <a:pt x="101" y="5"/>
                        <a:pt x="102" y="3"/>
                        <a:pt x="103" y="1"/>
                      </a:cubicBezTo>
                      <a:cubicBezTo>
                        <a:pt x="103" y="1"/>
                        <a:pt x="103" y="1"/>
                        <a:pt x="103" y="1"/>
                      </a:cubicBezTo>
                      <a:cubicBezTo>
                        <a:pt x="101" y="1"/>
                        <a:pt x="99" y="0"/>
                        <a:pt x="9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0" name="Freeform 11"/>
                <p:cNvSpPr>
                  <a:spLocks noEditPoints="1"/>
                </p:cNvSpPr>
                <p:nvPr/>
              </p:nvSpPr>
              <p:spPr bwMode="auto">
                <a:xfrm>
                  <a:off x="4617" y="2100"/>
                  <a:ext cx="102" cy="213"/>
                </a:xfrm>
                <a:custGeom>
                  <a:avLst/>
                  <a:gdLst>
                    <a:gd name="T0" fmla="*/ 39 w 83"/>
                    <a:gd name="T1" fmla="*/ 87 h 172"/>
                    <a:gd name="T2" fmla="*/ 38 w 83"/>
                    <a:gd name="T3" fmla="*/ 89 h 172"/>
                    <a:gd name="T4" fmla="*/ 4 w 83"/>
                    <a:gd name="T5" fmla="*/ 165 h 172"/>
                    <a:gd name="T6" fmla="*/ 2 w 83"/>
                    <a:gd name="T7" fmla="*/ 167 h 172"/>
                    <a:gd name="T8" fmla="*/ 5 w 83"/>
                    <a:gd name="T9" fmla="*/ 172 h 172"/>
                    <a:gd name="T10" fmla="*/ 8 w 83"/>
                    <a:gd name="T11" fmla="*/ 170 h 172"/>
                    <a:gd name="T12" fmla="*/ 10 w 83"/>
                    <a:gd name="T13" fmla="*/ 168 h 172"/>
                    <a:gd name="T14" fmla="*/ 37 w 83"/>
                    <a:gd name="T15" fmla="*/ 108 h 172"/>
                    <a:gd name="T16" fmla="*/ 42 w 83"/>
                    <a:gd name="T17" fmla="*/ 95 h 172"/>
                    <a:gd name="T18" fmla="*/ 39 w 83"/>
                    <a:gd name="T19" fmla="*/ 87 h 172"/>
                    <a:gd name="T20" fmla="*/ 79 w 83"/>
                    <a:gd name="T21" fmla="*/ 0 h 172"/>
                    <a:gd name="T22" fmla="*/ 77 w 83"/>
                    <a:gd name="T23" fmla="*/ 1 h 172"/>
                    <a:gd name="T24" fmla="*/ 76 w 83"/>
                    <a:gd name="T25" fmla="*/ 2 h 172"/>
                    <a:gd name="T26" fmla="*/ 74 w 83"/>
                    <a:gd name="T27" fmla="*/ 7 h 172"/>
                    <a:gd name="T28" fmla="*/ 43 w 83"/>
                    <a:gd name="T29" fmla="*/ 78 h 172"/>
                    <a:gd name="T30" fmla="*/ 44 w 83"/>
                    <a:gd name="T31" fmla="*/ 80 h 172"/>
                    <a:gd name="T32" fmla="*/ 46 w 83"/>
                    <a:gd name="T33" fmla="*/ 86 h 172"/>
                    <a:gd name="T34" fmla="*/ 81 w 83"/>
                    <a:gd name="T35" fmla="*/ 8 h 172"/>
                    <a:gd name="T36" fmla="*/ 82 w 83"/>
                    <a:gd name="T37" fmla="*/ 5 h 172"/>
                    <a:gd name="T38" fmla="*/ 82 w 83"/>
                    <a:gd name="T39" fmla="*/ 5 h 172"/>
                    <a:gd name="T40" fmla="*/ 79 w 83"/>
                    <a:gd name="T4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72">
                      <a:moveTo>
                        <a:pt x="39" y="87"/>
                      </a:moveTo>
                      <a:cubicBezTo>
                        <a:pt x="39" y="87"/>
                        <a:pt x="39" y="88"/>
                        <a:pt x="38" y="89"/>
                      </a:cubicBezTo>
                      <a:cubicBezTo>
                        <a:pt x="27" y="114"/>
                        <a:pt x="20" y="142"/>
                        <a:pt x="4" y="165"/>
                      </a:cubicBezTo>
                      <a:cubicBezTo>
                        <a:pt x="3" y="166"/>
                        <a:pt x="3" y="166"/>
                        <a:pt x="2" y="167"/>
                      </a:cubicBezTo>
                      <a:cubicBezTo>
                        <a:pt x="0" y="169"/>
                        <a:pt x="3" y="172"/>
                        <a:pt x="5" y="172"/>
                      </a:cubicBezTo>
                      <a:cubicBezTo>
                        <a:pt x="6" y="172"/>
                        <a:pt x="7" y="171"/>
                        <a:pt x="8" y="170"/>
                      </a:cubicBezTo>
                      <a:cubicBezTo>
                        <a:pt x="8" y="170"/>
                        <a:pt x="9" y="169"/>
                        <a:pt x="10" y="168"/>
                      </a:cubicBezTo>
                      <a:cubicBezTo>
                        <a:pt x="22" y="150"/>
                        <a:pt x="29" y="129"/>
                        <a:pt x="37" y="108"/>
                      </a:cubicBezTo>
                      <a:cubicBezTo>
                        <a:pt x="38" y="104"/>
                        <a:pt x="40" y="99"/>
                        <a:pt x="42" y="95"/>
                      </a:cubicBezTo>
                      <a:cubicBezTo>
                        <a:pt x="41" y="92"/>
                        <a:pt x="40" y="89"/>
                        <a:pt x="39" y="87"/>
                      </a:cubicBezTo>
                      <a:moveTo>
                        <a:pt x="79" y="0"/>
                      </a:moveTo>
                      <a:cubicBezTo>
                        <a:pt x="78" y="0"/>
                        <a:pt x="78" y="1"/>
                        <a:pt x="77" y="1"/>
                      </a:cubicBezTo>
                      <a:cubicBezTo>
                        <a:pt x="77" y="1"/>
                        <a:pt x="77" y="2"/>
                        <a:pt x="76" y="2"/>
                      </a:cubicBezTo>
                      <a:cubicBezTo>
                        <a:pt x="76" y="4"/>
                        <a:pt x="75" y="5"/>
                        <a:pt x="74" y="7"/>
                      </a:cubicBezTo>
                      <a:cubicBezTo>
                        <a:pt x="63" y="31"/>
                        <a:pt x="53" y="55"/>
                        <a:pt x="43" y="78"/>
                      </a:cubicBezTo>
                      <a:cubicBezTo>
                        <a:pt x="43" y="79"/>
                        <a:pt x="44" y="79"/>
                        <a:pt x="44" y="80"/>
                      </a:cubicBezTo>
                      <a:cubicBezTo>
                        <a:pt x="45" y="82"/>
                        <a:pt x="45" y="84"/>
                        <a:pt x="46" y="86"/>
                      </a:cubicBezTo>
                      <a:cubicBezTo>
                        <a:pt x="57" y="59"/>
                        <a:pt x="69" y="34"/>
                        <a:pt x="81" y="8"/>
                      </a:cubicBezTo>
                      <a:cubicBezTo>
                        <a:pt x="81" y="7"/>
                        <a:pt x="82" y="6"/>
                        <a:pt x="82" y="5"/>
                      </a:cubicBezTo>
                      <a:cubicBezTo>
                        <a:pt x="82" y="5"/>
                        <a:pt x="82" y="5"/>
                        <a:pt x="82" y="5"/>
                      </a:cubicBezTo>
                      <a:cubicBezTo>
                        <a:pt x="83" y="2"/>
                        <a:pt x="81" y="0"/>
                        <a:pt x="7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1" name="Freeform 12"/>
                <p:cNvSpPr>
                  <a:spLocks/>
                </p:cNvSpPr>
                <p:nvPr/>
              </p:nvSpPr>
              <p:spPr bwMode="auto">
                <a:xfrm>
                  <a:off x="4662" y="2196"/>
                  <a:ext cx="57" cy="139"/>
                </a:xfrm>
                <a:custGeom>
                  <a:avLst/>
                  <a:gdLst>
                    <a:gd name="T0" fmla="*/ 4 w 46"/>
                    <a:gd name="T1" fmla="*/ 0 h 112"/>
                    <a:gd name="T2" fmla="*/ 1 w 46"/>
                    <a:gd name="T3" fmla="*/ 4 h 112"/>
                    <a:gd name="T4" fmla="*/ 2 w 46"/>
                    <a:gd name="T5" fmla="*/ 9 h 112"/>
                    <a:gd name="T6" fmla="*/ 5 w 46"/>
                    <a:gd name="T7" fmla="*/ 17 h 112"/>
                    <a:gd name="T8" fmla="*/ 18 w 46"/>
                    <a:gd name="T9" fmla="*/ 47 h 112"/>
                    <a:gd name="T10" fmla="*/ 20 w 46"/>
                    <a:gd name="T11" fmla="*/ 46 h 112"/>
                    <a:gd name="T12" fmla="*/ 23 w 46"/>
                    <a:gd name="T13" fmla="*/ 51 h 112"/>
                    <a:gd name="T14" fmla="*/ 21 w 46"/>
                    <a:gd name="T15" fmla="*/ 54 h 112"/>
                    <a:gd name="T16" fmla="*/ 32 w 46"/>
                    <a:gd name="T17" fmla="*/ 81 h 112"/>
                    <a:gd name="T18" fmla="*/ 34 w 46"/>
                    <a:gd name="T19" fmla="*/ 81 h 112"/>
                    <a:gd name="T20" fmla="*/ 37 w 46"/>
                    <a:gd name="T21" fmla="*/ 85 h 112"/>
                    <a:gd name="T22" fmla="*/ 35 w 46"/>
                    <a:gd name="T23" fmla="*/ 91 h 112"/>
                    <a:gd name="T24" fmla="*/ 39 w 46"/>
                    <a:gd name="T25" fmla="*/ 109 h 112"/>
                    <a:gd name="T26" fmla="*/ 43 w 46"/>
                    <a:gd name="T27" fmla="*/ 112 h 112"/>
                    <a:gd name="T28" fmla="*/ 46 w 46"/>
                    <a:gd name="T29" fmla="*/ 109 h 112"/>
                    <a:gd name="T30" fmla="*/ 9 w 46"/>
                    <a:gd name="T31" fmla="*/ 8 h 112"/>
                    <a:gd name="T32" fmla="*/ 7 w 46"/>
                    <a:gd name="T33" fmla="*/ 2 h 112"/>
                    <a:gd name="T34" fmla="*/ 6 w 46"/>
                    <a:gd name="T35" fmla="*/ 0 h 112"/>
                    <a:gd name="T36" fmla="*/ 4 w 46"/>
                    <a:gd name="T3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12">
                      <a:moveTo>
                        <a:pt x="4" y="0"/>
                      </a:moveTo>
                      <a:cubicBezTo>
                        <a:pt x="2" y="0"/>
                        <a:pt x="0" y="1"/>
                        <a:pt x="1" y="4"/>
                      </a:cubicBezTo>
                      <a:cubicBezTo>
                        <a:pt x="1" y="5"/>
                        <a:pt x="2" y="7"/>
                        <a:pt x="2" y="9"/>
                      </a:cubicBezTo>
                      <a:cubicBezTo>
                        <a:pt x="3" y="11"/>
                        <a:pt x="4" y="14"/>
                        <a:pt x="5" y="17"/>
                      </a:cubicBezTo>
                      <a:cubicBezTo>
                        <a:pt x="9" y="27"/>
                        <a:pt x="14" y="37"/>
                        <a:pt x="18" y="47"/>
                      </a:cubicBezTo>
                      <a:cubicBezTo>
                        <a:pt x="19" y="46"/>
                        <a:pt x="19" y="46"/>
                        <a:pt x="20" y="46"/>
                      </a:cubicBezTo>
                      <a:cubicBezTo>
                        <a:pt x="22" y="46"/>
                        <a:pt x="25" y="49"/>
                        <a:pt x="23" y="51"/>
                      </a:cubicBezTo>
                      <a:cubicBezTo>
                        <a:pt x="22" y="52"/>
                        <a:pt x="22" y="53"/>
                        <a:pt x="21" y="54"/>
                      </a:cubicBezTo>
                      <a:cubicBezTo>
                        <a:pt x="25" y="63"/>
                        <a:pt x="29" y="72"/>
                        <a:pt x="32" y="81"/>
                      </a:cubicBezTo>
                      <a:cubicBezTo>
                        <a:pt x="33" y="81"/>
                        <a:pt x="33" y="81"/>
                        <a:pt x="34" y="81"/>
                      </a:cubicBezTo>
                      <a:cubicBezTo>
                        <a:pt x="36" y="81"/>
                        <a:pt x="38" y="82"/>
                        <a:pt x="37" y="85"/>
                      </a:cubicBezTo>
                      <a:cubicBezTo>
                        <a:pt x="37" y="87"/>
                        <a:pt x="36" y="89"/>
                        <a:pt x="35" y="91"/>
                      </a:cubicBezTo>
                      <a:cubicBezTo>
                        <a:pt x="37" y="97"/>
                        <a:pt x="38" y="103"/>
                        <a:pt x="39" y="109"/>
                      </a:cubicBezTo>
                      <a:cubicBezTo>
                        <a:pt x="39" y="111"/>
                        <a:pt x="41" y="112"/>
                        <a:pt x="43" y="112"/>
                      </a:cubicBezTo>
                      <a:cubicBezTo>
                        <a:pt x="44" y="112"/>
                        <a:pt x="46" y="111"/>
                        <a:pt x="46" y="109"/>
                      </a:cubicBezTo>
                      <a:cubicBezTo>
                        <a:pt x="41" y="73"/>
                        <a:pt x="20" y="41"/>
                        <a:pt x="9" y="8"/>
                      </a:cubicBezTo>
                      <a:cubicBezTo>
                        <a:pt x="8" y="6"/>
                        <a:pt x="8" y="4"/>
                        <a:pt x="7" y="2"/>
                      </a:cubicBezTo>
                      <a:cubicBezTo>
                        <a:pt x="7" y="1"/>
                        <a:pt x="6" y="1"/>
                        <a:pt x="6" y="0"/>
                      </a:cubicBezTo>
                      <a:cubicBezTo>
                        <a:pt x="5" y="0"/>
                        <a:pt x="5"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2" name="Freeform 13"/>
                <p:cNvSpPr>
                  <a:spLocks/>
                </p:cNvSpPr>
                <p:nvPr/>
              </p:nvSpPr>
              <p:spPr bwMode="auto">
                <a:xfrm>
                  <a:off x="4602" y="2095"/>
                  <a:ext cx="99" cy="216"/>
                </a:xfrm>
                <a:custGeom>
                  <a:avLst/>
                  <a:gdLst>
                    <a:gd name="T0" fmla="*/ 76 w 80"/>
                    <a:gd name="T1" fmla="*/ 0 h 175"/>
                    <a:gd name="T2" fmla="*/ 73 w 80"/>
                    <a:gd name="T3" fmla="*/ 2 h 175"/>
                    <a:gd name="T4" fmla="*/ 73 w 80"/>
                    <a:gd name="T5" fmla="*/ 2 h 175"/>
                    <a:gd name="T6" fmla="*/ 70 w 80"/>
                    <a:gd name="T7" fmla="*/ 8 h 175"/>
                    <a:gd name="T8" fmla="*/ 6 w 80"/>
                    <a:gd name="T9" fmla="*/ 163 h 175"/>
                    <a:gd name="T10" fmla="*/ 3 w 80"/>
                    <a:gd name="T11" fmla="*/ 168 h 175"/>
                    <a:gd name="T12" fmla="*/ 2 w 80"/>
                    <a:gd name="T13" fmla="*/ 170 h 175"/>
                    <a:gd name="T14" fmla="*/ 5 w 80"/>
                    <a:gd name="T15" fmla="*/ 175 h 175"/>
                    <a:gd name="T16" fmla="*/ 7 w 80"/>
                    <a:gd name="T17" fmla="*/ 173 h 175"/>
                    <a:gd name="T18" fmla="*/ 8 w 80"/>
                    <a:gd name="T19" fmla="*/ 172 h 175"/>
                    <a:gd name="T20" fmla="*/ 12 w 80"/>
                    <a:gd name="T21" fmla="*/ 166 h 175"/>
                    <a:gd name="T22" fmla="*/ 77 w 80"/>
                    <a:gd name="T23" fmla="*/ 9 h 175"/>
                    <a:gd name="T24" fmla="*/ 79 w 80"/>
                    <a:gd name="T25" fmla="*/ 5 h 175"/>
                    <a:gd name="T26" fmla="*/ 79 w 80"/>
                    <a:gd name="T27" fmla="*/ 3 h 175"/>
                    <a:gd name="T28" fmla="*/ 76 w 80"/>
                    <a:gd name="T2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75">
                      <a:moveTo>
                        <a:pt x="76" y="0"/>
                      </a:moveTo>
                      <a:cubicBezTo>
                        <a:pt x="75" y="0"/>
                        <a:pt x="74" y="1"/>
                        <a:pt x="73" y="2"/>
                      </a:cubicBezTo>
                      <a:cubicBezTo>
                        <a:pt x="73" y="2"/>
                        <a:pt x="73" y="2"/>
                        <a:pt x="73" y="2"/>
                      </a:cubicBezTo>
                      <a:cubicBezTo>
                        <a:pt x="72" y="4"/>
                        <a:pt x="71" y="6"/>
                        <a:pt x="70" y="8"/>
                      </a:cubicBezTo>
                      <a:cubicBezTo>
                        <a:pt x="42" y="57"/>
                        <a:pt x="35" y="114"/>
                        <a:pt x="6" y="163"/>
                      </a:cubicBezTo>
                      <a:cubicBezTo>
                        <a:pt x="5" y="164"/>
                        <a:pt x="4" y="166"/>
                        <a:pt x="3" y="168"/>
                      </a:cubicBezTo>
                      <a:cubicBezTo>
                        <a:pt x="3" y="168"/>
                        <a:pt x="2" y="169"/>
                        <a:pt x="2" y="170"/>
                      </a:cubicBezTo>
                      <a:cubicBezTo>
                        <a:pt x="0" y="172"/>
                        <a:pt x="2" y="175"/>
                        <a:pt x="5" y="175"/>
                      </a:cubicBezTo>
                      <a:cubicBezTo>
                        <a:pt x="6" y="175"/>
                        <a:pt x="7" y="174"/>
                        <a:pt x="7" y="173"/>
                      </a:cubicBezTo>
                      <a:cubicBezTo>
                        <a:pt x="8" y="173"/>
                        <a:pt x="8" y="172"/>
                        <a:pt x="8" y="172"/>
                      </a:cubicBezTo>
                      <a:cubicBezTo>
                        <a:pt x="10" y="170"/>
                        <a:pt x="11" y="168"/>
                        <a:pt x="12" y="166"/>
                      </a:cubicBezTo>
                      <a:cubicBezTo>
                        <a:pt x="41" y="117"/>
                        <a:pt x="48" y="58"/>
                        <a:pt x="77" y="9"/>
                      </a:cubicBezTo>
                      <a:cubicBezTo>
                        <a:pt x="77" y="8"/>
                        <a:pt x="78" y="6"/>
                        <a:pt x="79" y="5"/>
                      </a:cubicBezTo>
                      <a:cubicBezTo>
                        <a:pt x="80" y="4"/>
                        <a:pt x="80" y="3"/>
                        <a:pt x="79" y="3"/>
                      </a:cubicBezTo>
                      <a:cubicBezTo>
                        <a:pt x="79" y="1"/>
                        <a:pt x="77" y="0"/>
                        <a:pt x="7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3" name="Freeform 14"/>
                <p:cNvSpPr>
                  <a:spLocks/>
                </p:cNvSpPr>
                <p:nvPr/>
              </p:nvSpPr>
              <p:spPr bwMode="auto">
                <a:xfrm>
                  <a:off x="4587" y="2098"/>
                  <a:ext cx="90" cy="201"/>
                </a:xfrm>
                <a:custGeom>
                  <a:avLst/>
                  <a:gdLst>
                    <a:gd name="T0" fmla="*/ 69 w 73"/>
                    <a:gd name="T1" fmla="*/ 0 h 163"/>
                    <a:gd name="T2" fmla="*/ 67 w 73"/>
                    <a:gd name="T3" fmla="*/ 0 h 163"/>
                    <a:gd name="T4" fmla="*/ 66 w 73"/>
                    <a:gd name="T5" fmla="*/ 1 h 163"/>
                    <a:gd name="T6" fmla="*/ 63 w 73"/>
                    <a:gd name="T7" fmla="*/ 8 h 163"/>
                    <a:gd name="T8" fmla="*/ 28 w 73"/>
                    <a:gd name="T9" fmla="*/ 85 h 163"/>
                    <a:gd name="T10" fmla="*/ 7 w 73"/>
                    <a:gd name="T11" fmla="*/ 150 h 163"/>
                    <a:gd name="T12" fmla="*/ 3 w 73"/>
                    <a:gd name="T13" fmla="*/ 156 h 163"/>
                    <a:gd name="T14" fmla="*/ 2 w 73"/>
                    <a:gd name="T15" fmla="*/ 157 h 163"/>
                    <a:gd name="T16" fmla="*/ 4 w 73"/>
                    <a:gd name="T17" fmla="*/ 163 h 163"/>
                    <a:gd name="T18" fmla="*/ 7 w 73"/>
                    <a:gd name="T19" fmla="*/ 162 h 163"/>
                    <a:gd name="T20" fmla="*/ 8 w 73"/>
                    <a:gd name="T21" fmla="*/ 160 h 163"/>
                    <a:gd name="T22" fmla="*/ 12 w 73"/>
                    <a:gd name="T23" fmla="*/ 155 h 163"/>
                    <a:gd name="T24" fmla="*/ 26 w 73"/>
                    <a:gd name="T25" fmla="*/ 112 h 163"/>
                    <a:gd name="T26" fmla="*/ 71 w 73"/>
                    <a:gd name="T27" fmla="*/ 7 h 163"/>
                    <a:gd name="T28" fmla="*/ 72 w 73"/>
                    <a:gd name="T29" fmla="*/ 5 h 163"/>
                    <a:gd name="T30" fmla="*/ 70 w 73"/>
                    <a:gd name="T31" fmla="*/ 0 h 163"/>
                    <a:gd name="T32" fmla="*/ 69 w 73"/>
                    <a:gd name="T3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163">
                      <a:moveTo>
                        <a:pt x="69" y="0"/>
                      </a:moveTo>
                      <a:cubicBezTo>
                        <a:pt x="68" y="0"/>
                        <a:pt x="67" y="0"/>
                        <a:pt x="67" y="0"/>
                      </a:cubicBezTo>
                      <a:cubicBezTo>
                        <a:pt x="66" y="1"/>
                        <a:pt x="66" y="1"/>
                        <a:pt x="66" y="1"/>
                      </a:cubicBezTo>
                      <a:cubicBezTo>
                        <a:pt x="65" y="4"/>
                        <a:pt x="64" y="6"/>
                        <a:pt x="63" y="8"/>
                      </a:cubicBezTo>
                      <a:cubicBezTo>
                        <a:pt x="50" y="33"/>
                        <a:pt x="38" y="59"/>
                        <a:pt x="28" y="85"/>
                      </a:cubicBezTo>
                      <a:cubicBezTo>
                        <a:pt x="20" y="104"/>
                        <a:pt x="18" y="132"/>
                        <a:pt x="7" y="150"/>
                      </a:cubicBezTo>
                      <a:cubicBezTo>
                        <a:pt x="6" y="152"/>
                        <a:pt x="5" y="154"/>
                        <a:pt x="3" y="156"/>
                      </a:cubicBezTo>
                      <a:cubicBezTo>
                        <a:pt x="3" y="156"/>
                        <a:pt x="2" y="157"/>
                        <a:pt x="2" y="157"/>
                      </a:cubicBezTo>
                      <a:cubicBezTo>
                        <a:pt x="0" y="160"/>
                        <a:pt x="2" y="163"/>
                        <a:pt x="4" y="163"/>
                      </a:cubicBezTo>
                      <a:cubicBezTo>
                        <a:pt x="5" y="163"/>
                        <a:pt x="6" y="163"/>
                        <a:pt x="7" y="162"/>
                      </a:cubicBezTo>
                      <a:cubicBezTo>
                        <a:pt x="7" y="161"/>
                        <a:pt x="8" y="161"/>
                        <a:pt x="8" y="160"/>
                      </a:cubicBezTo>
                      <a:cubicBezTo>
                        <a:pt x="9" y="159"/>
                        <a:pt x="11" y="157"/>
                        <a:pt x="12" y="155"/>
                      </a:cubicBezTo>
                      <a:cubicBezTo>
                        <a:pt x="19" y="142"/>
                        <a:pt x="22" y="126"/>
                        <a:pt x="26" y="112"/>
                      </a:cubicBezTo>
                      <a:cubicBezTo>
                        <a:pt x="37" y="75"/>
                        <a:pt x="54" y="41"/>
                        <a:pt x="71" y="7"/>
                      </a:cubicBezTo>
                      <a:cubicBezTo>
                        <a:pt x="71" y="6"/>
                        <a:pt x="71" y="5"/>
                        <a:pt x="72" y="5"/>
                      </a:cubicBezTo>
                      <a:cubicBezTo>
                        <a:pt x="73" y="3"/>
                        <a:pt x="72" y="1"/>
                        <a:pt x="70" y="0"/>
                      </a:cubicBezTo>
                      <a:cubicBezTo>
                        <a:pt x="69" y="0"/>
                        <a:pt x="69"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4" name="Freeform 15"/>
                <p:cNvSpPr>
                  <a:spLocks/>
                </p:cNvSpPr>
                <p:nvPr/>
              </p:nvSpPr>
              <p:spPr bwMode="auto">
                <a:xfrm>
                  <a:off x="4576" y="2105"/>
                  <a:ext cx="71" cy="173"/>
                </a:xfrm>
                <a:custGeom>
                  <a:avLst/>
                  <a:gdLst>
                    <a:gd name="T0" fmla="*/ 54 w 58"/>
                    <a:gd name="T1" fmla="*/ 0 h 140"/>
                    <a:gd name="T2" fmla="*/ 52 w 58"/>
                    <a:gd name="T3" fmla="*/ 2 h 140"/>
                    <a:gd name="T4" fmla="*/ 52 w 58"/>
                    <a:gd name="T5" fmla="*/ 2 h 140"/>
                    <a:gd name="T6" fmla="*/ 47 w 58"/>
                    <a:gd name="T7" fmla="*/ 12 h 140"/>
                    <a:gd name="T8" fmla="*/ 4 w 58"/>
                    <a:gd name="T9" fmla="*/ 126 h 140"/>
                    <a:gd name="T10" fmla="*/ 1 w 58"/>
                    <a:gd name="T11" fmla="*/ 134 h 140"/>
                    <a:gd name="T12" fmla="*/ 0 w 58"/>
                    <a:gd name="T13" fmla="*/ 136 h 140"/>
                    <a:gd name="T14" fmla="*/ 4 w 58"/>
                    <a:gd name="T15" fmla="*/ 140 h 140"/>
                    <a:gd name="T16" fmla="*/ 5 w 58"/>
                    <a:gd name="T17" fmla="*/ 140 h 140"/>
                    <a:gd name="T18" fmla="*/ 7 w 58"/>
                    <a:gd name="T19" fmla="*/ 138 h 140"/>
                    <a:gd name="T20" fmla="*/ 8 w 58"/>
                    <a:gd name="T21" fmla="*/ 134 h 140"/>
                    <a:gd name="T22" fmla="*/ 57 w 58"/>
                    <a:gd name="T23" fmla="*/ 7 h 140"/>
                    <a:gd name="T24" fmla="*/ 57 w 58"/>
                    <a:gd name="T25" fmla="*/ 6 h 140"/>
                    <a:gd name="T26" fmla="*/ 55 w 58"/>
                    <a:gd name="T27" fmla="*/ 1 h 140"/>
                    <a:gd name="T28" fmla="*/ 54 w 58"/>
                    <a:gd name="T2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140">
                      <a:moveTo>
                        <a:pt x="54" y="0"/>
                      </a:moveTo>
                      <a:cubicBezTo>
                        <a:pt x="53" y="0"/>
                        <a:pt x="52" y="1"/>
                        <a:pt x="52" y="2"/>
                      </a:cubicBezTo>
                      <a:cubicBezTo>
                        <a:pt x="52" y="2"/>
                        <a:pt x="52" y="2"/>
                        <a:pt x="52" y="2"/>
                      </a:cubicBezTo>
                      <a:cubicBezTo>
                        <a:pt x="50" y="5"/>
                        <a:pt x="49" y="9"/>
                        <a:pt x="47" y="12"/>
                      </a:cubicBezTo>
                      <a:cubicBezTo>
                        <a:pt x="31" y="49"/>
                        <a:pt x="16" y="87"/>
                        <a:pt x="4" y="126"/>
                      </a:cubicBezTo>
                      <a:cubicBezTo>
                        <a:pt x="3" y="128"/>
                        <a:pt x="2" y="131"/>
                        <a:pt x="1" y="134"/>
                      </a:cubicBezTo>
                      <a:cubicBezTo>
                        <a:pt x="1" y="135"/>
                        <a:pt x="1" y="136"/>
                        <a:pt x="0" y="136"/>
                      </a:cubicBezTo>
                      <a:cubicBezTo>
                        <a:pt x="0" y="139"/>
                        <a:pt x="2" y="140"/>
                        <a:pt x="4" y="140"/>
                      </a:cubicBezTo>
                      <a:cubicBezTo>
                        <a:pt x="4" y="140"/>
                        <a:pt x="4" y="140"/>
                        <a:pt x="5" y="140"/>
                      </a:cubicBezTo>
                      <a:cubicBezTo>
                        <a:pt x="6" y="140"/>
                        <a:pt x="6" y="139"/>
                        <a:pt x="7" y="138"/>
                      </a:cubicBezTo>
                      <a:cubicBezTo>
                        <a:pt x="7" y="137"/>
                        <a:pt x="8" y="135"/>
                        <a:pt x="8" y="134"/>
                      </a:cubicBezTo>
                      <a:cubicBezTo>
                        <a:pt x="21" y="90"/>
                        <a:pt x="38" y="49"/>
                        <a:pt x="57" y="7"/>
                      </a:cubicBezTo>
                      <a:cubicBezTo>
                        <a:pt x="57" y="7"/>
                        <a:pt x="57" y="6"/>
                        <a:pt x="57" y="6"/>
                      </a:cubicBezTo>
                      <a:cubicBezTo>
                        <a:pt x="58" y="3"/>
                        <a:pt x="57" y="1"/>
                        <a:pt x="55" y="1"/>
                      </a:cubicBezTo>
                      <a:cubicBezTo>
                        <a:pt x="54" y="1"/>
                        <a:pt x="54"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5" name="Freeform 16"/>
                <p:cNvSpPr>
                  <a:spLocks/>
                </p:cNvSpPr>
                <p:nvPr/>
              </p:nvSpPr>
              <p:spPr bwMode="auto">
                <a:xfrm>
                  <a:off x="4556" y="2120"/>
                  <a:ext cx="73" cy="142"/>
                </a:xfrm>
                <a:custGeom>
                  <a:avLst/>
                  <a:gdLst>
                    <a:gd name="T0" fmla="*/ 55 w 59"/>
                    <a:gd name="T1" fmla="*/ 0 h 115"/>
                    <a:gd name="T2" fmla="*/ 53 w 59"/>
                    <a:gd name="T3" fmla="*/ 1 h 115"/>
                    <a:gd name="T4" fmla="*/ 44 w 59"/>
                    <a:gd name="T5" fmla="*/ 14 h 115"/>
                    <a:gd name="T6" fmla="*/ 13 w 59"/>
                    <a:gd name="T7" fmla="*/ 83 h 115"/>
                    <a:gd name="T8" fmla="*/ 8 w 59"/>
                    <a:gd name="T9" fmla="*/ 95 h 115"/>
                    <a:gd name="T10" fmla="*/ 2 w 59"/>
                    <a:gd name="T11" fmla="*/ 110 h 115"/>
                    <a:gd name="T12" fmla="*/ 5 w 59"/>
                    <a:gd name="T13" fmla="*/ 115 h 115"/>
                    <a:gd name="T14" fmla="*/ 7 w 59"/>
                    <a:gd name="T15" fmla="*/ 113 h 115"/>
                    <a:gd name="T16" fmla="*/ 11 w 59"/>
                    <a:gd name="T17" fmla="*/ 106 h 115"/>
                    <a:gd name="T18" fmla="*/ 15 w 59"/>
                    <a:gd name="T19" fmla="*/ 97 h 115"/>
                    <a:gd name="T20" fmla="*/ 58 w 59"/>
                    <a:gd name="T21" fmla="*/ 5 h 115"/>
                    <a:gd name="T22" fmla="*/ 59 w 59"/>
                    <a:gd name="T23" fmla="*/ 3 h 115"/>
                    <a:gd name="T24" fmla="*/ 55 w 59"/>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115">
                      <a:moveTo>
                        <a:pt x="55" y="0"/>
                      </a:moveTo>
                      <a:cubicBezTo>
                        <a:pt x="54" y="0"/>
                        <a:pt x="53" y="0"/>
                        <a:pt x="53" y="1"/>
                      </a:cubicBezTo>
                      <a:cubicBezTo>
                        <a:pt x="50" y="6"/>
                        <a:pt x="47" y="10"/>
                        <a:pt x="44" y="14"/>
                      </a:cubicBezTo>
                      <a:cubicBezTo>
                        <a:pt x="32" y="36"/>
                        <a:pt x="23" y="60"/>
                        <a:pt x="13" y="83"/>
                      </a:cubicBezTo>
                      <a:cubicBezTo>
                        <a:pt x="12" y="87"/>
                        <a:pt x="10" y="91"/>
                        <a:pt x="8" y="95"/>
                      </a:cubicBezTo>
                      <a:cubicBezTo>
                        <a:pt x="6" y="100"/>
                        <a:pt x="4" y="105"/>
                        <a:pt x="2" y="110"/>
                      </a:cubicBezTo>
                      <a:cubicBezTo>
                        <a:pt x="0" y="112"/>
                        <a:pt x="3" y="115"/>
                        <a:pt x="5" y="115"/>
                      </a:cubicBezTo>
                      <a:cubicBezTo>
                        <a:pt x="6" y="115"/>
                        <a:pt x="7" y="114"/>
                        <a:pt x="7" y="113"/>
                      </a:cubicBezTo>
                      <a:cubicBezTo>
                        <a:pt x="8" y="111"/>
                        <a:pt x="10" y="109"/>
                        <a:pt x="11" y="106"/>
                      </a:cubicBezTo>
                      <a:cubicBezTo>
                        <a:pt x="12" y="103"/>
                        <a:pt x="13" y="100"/>
                        <a:pt x="15" y="97"/>
                      </a:cubicBezTo>
                      <a:cubicBezTo>
                        <a:pt x="28" y="66"/>
                        <a:pt x="39" y="33"/>
                        <a:pt x="58" y="5"/>
                      </a:cubicBezTo>
                      <a:cubicBezTo>
                        <a:pt x="59" y="4"/>
                        <a:pt x="59" y="3"/>
                        <a:pt x="59" y="3"/>
                      </a:cubicBezTo>
                      <a:cubicBezTo>
                        <a:pt x="59" y="1"/>
                        <a:pt x="57"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6" name="Freeform 17"/>
                <p:cNvSpPr>
                  <a:spLocks/>
                </p:cNvSpPr>
                <p:nvPr/>
              </p:nvSpPr>
              <p:spPr bwMode="auto">
                <a:xfrm>
                  <a:off x="4635" y="2230"/>
                  <a:ext cx="40" cy="91"/>
                </a:xfrm>
                <a:custGeom>
                  <a:avLst/>
                  <a:gdLst>
                    <a:gd name="T0" fmla="*/ 28 w 32"/>
                    <a:gd name="T1" fmla="*/ 0 h 74"/>
                    <a:gd name="T2" fmla="*/ 25 w 32"/>
                    <a:gd name="T3" fmla="*/ 2 h 74"/>
                    <a:gd name="T4" fmla="*/ 2 w 32"/>
                    <a:gd name="T5" fmla="*/ 66 h 74"/>
                    <a:gd name="T6" fmla="*/ 1 w 32"/>
                    <a:gd name="T7" fmla="*/ 70 h 74"/>
                    <a:gd name="T8" fmla="*/ 1 w 32"/>
                    <a:gd name="T9" fmla="*/ 72 h 74"/>
                    <a:gd name="T10" fmla="*/ 4 w 32"/>
                    <a:gd name="T11" fmla="*/ 74 h 74"/>
                    <a:gd name="T12" fmla="*/ 4 w 32"/>
                    <a:gd name="T13" fmla="*/ 74 h 74"/>
                    <a:gd name="T14" fmla="*/ 7 w 32"/>
                    <a:gd name="T15" fmla="*/ 71 h 74"/>
                    <a:gd name="T16" fmla="*/ 8 w 32"/>
                    <a:gd name="T17" fmla="*/ 68 h 74"/>
                    <a:gd name="T18" fmla="*/ 32 w 32"/>
                    <a:gd name="T19" fmla="*/ 4 h 74"/>
                    <a:gd name="T20" fmla="*/ 28 w 32"/>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4">
                      <a:moveTo>
                        <a:pt x="28" y="0"/>
                      </a:moveTo>
                      <a:cubicBezTo>
                        <a:pt x="27" y="0"/>
                        <a:pt x="26" y="1"/>
                        <a:pt x="25" y="2"/>
                      </a:cubicBezTo>
                      <a:cubicBezTo>
                        <a:pt x="19" y="24"/>
                        <a:pt x="10" y="45"/>
                        <a:pt x="2" y="66"/>
                      </a:cubicBezTo>
                      <a:cubicBezTo>
                        <a:pt x="2" y="67"/>
                        <a:pt x="1" y="68"/>
                        <a:pt x="1" y="70"/>
                      </a:cubicBezTo>
                      <a:cubicBezTo>
                        <a:pt x="0" y="71"/>
                        <a:pt x="0" y="72"/>
                        <a:pt x="1" y="72"/>
                      </a:cubicBezTo>
                      <a:cubicBezTo>
                        <a:pt x="1" y="73"/>
                        <a:pt x="3" y="74"/>
                        <a:pt x="4" y="74"/>
                      </a:cubicBezTo>
                      <a:cubicBezTo>
                        <a:pt x="4" y="74"/>
                        <a:pt x="4" y="74"/>
                        <a:pt x="4" y="74"/>
                      </a:cubicBezTo>
                      <a:cubicBezTo>
                        <a:pt x="5" y="73"/>
                        <a:pt x="6" y="73"/>
                        <a:pt x="7" y="71"/>
                      </a:cubicBezTo>
                      <a:cubicBezTo>
                        <a:pt x="7" y="70"/>
                        <a:pt x="8" y="69"/>
                        <a:pt x="8" y="68"/>
                      </a:cubicBezTo>
                      <a:cubicBezTo>
                        <a:pt x="16" y="47"/>
                        <a:pt x="25" y="26"/>
                        <a:pt x="32" y="4"/>
                      </a:cubicBezTo>
                      <a:cubicBezTo>
                        <a:pt x="32" y="2"/>
                        <a:pt x="30"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7" name="Freeform 18"/>
                <p:cNvSpPr>
                  <a:spLocks/>
                </p:cNvSpPr>
                <p:nvPr/>
              </p:nvSpPr>
              <p:spPr bwMode="auto">
                <a:xfrm>
                  <a:off x="4650" y="2253"/>
                  <a:ext cx="43" cy="78"/>
                </a:xfrm>
                <a:custGeom>
                  <a:avLst/>
                  <a:gdLst>
                    <a:gd name="T0" fmla="*/ 30 w 35"/>
                    <a:gd name="T1" fmla="*/ 0 h 63"/>
                    <a:gd name="T2" fmla="*/ 28 w 35"/>
                    <a:gd name="T3" fmla="*/ 1 h 63"/>
                    <a:gd name="T4" fmla="*/ 27 w 35"/>
                    <a:gd name="T5" fmla="*/ 2 h 63"/>
                    <a:gd name="T6" fmla="*/ 5 w 35"/>
                    <a:gd name="T7" fmla="*/ 48 h 63"/>
                    <a:gd name="T8" fmla="*/ 3 w 35"/>
                    <a:gd name="T9" fmla="*/ 51 h 63"/>
                    <a:gd name="T10" fmla="*/ 1 w 35"/>
                    <a:gd name="T11" fmla="*/ 57 h 63"/>
                    <a:gd name="T12" fmla="*/ 5 w 35"/>
                    <a:gd name="T13" fmla="*/ 63 h 63"/>
                    <a:gd name="T14" fmla="*/ 8 w 35"/>
                    <a:gd name="T15" fmla="*/ 63 h 63"/>
                    <a:gd name="T16" fmla="*/ 10 w 35"/>
                    <a:gd name="T17" fmla="*/ 60 h 63"/>
                    <a:gd name="T18" fmla="*/ 8 w 35"/>
                    <a:gd name="T19" fmla="*/ 57 h 63"/>
                    <a:gd name="T20" fmla="*/ 8 w 35"/>
                    <a:gd name="T21" fmla="*/ 55 h 63"/>
                    <a:gd name="T22" fmla="*/ 9 w 35"/>
                    <a:gd name="T23" fmla="*/ 53 h 63"/>
                    <a:gd name="T24" fmla="*/ 11 w 35"/>
                    <a:gd name="T25" fmla="*/ 49 h 63"/>
                    <a:gd name="T26" fmla="*/ 17 w 35"/>
                    <a:gd name="T27" fmla="*/ 39 h 63"/>
                    <a:gd name="T28" fmla="*/ 31 w 35"/>
                    <a:gd name="T29" fmla="*/ 8 h 63"/>
                    <a:gd name="T30" fmla="*/ 33 w 35"/>
                    <a:gd name="T31" fmla="*/ 5 h 63"/>
                    <a:gd name="T32" fmla="*/ 30 w 35"/>
                    <a:gd name="T3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63">
                      <a:moveTo>
                        <a:pt x="30" y="0"/>
                      </a:moveTo>
                      <a:cubicBezTo>
                        <a:pt x="29" y="0"/>
                        <a:pt x="29" y="0"/>
                        <a:pt x="28" y="1"/>
                      </a:cubicBezTo>
                      <a:cubicBezTo>
                        <a:pt x="28" y="1"/>
                        <a:pt x="28" y="1"/>
                        <a:pt x="27" y="2"/>
                      </a:cubicBezTo>
                      <a:cubicBezTo>
                        <a:pt x="18" y="16"/>
                        <a:pt x="13" y="33"/>
                        <a:pt x="5" y="48"/>
                      </a:cubicBezTo>
                      <a:cubicBezTo>
                        <a:pt x="4" y="49"/>
                        <a:pt x="3" y="50"/>
                        <a:pt x="3" y="51"/>
                      </a:cubicBezTo>
                      <a:cubicBezTo>
                        <a:pt x="2" y="53"/>
                        <a:pt x="1" y="55"/>
                        <a:pt x="1" y="57"/>
                      </a:cubicBezTo>
                      <a:cubicBezTo>
                        <a:pt x="0" y="61"/>
                        <a:pt x="1" y="63"/>
                        <a:pt x="5" y="63"/>
                      </a:cubicBezTo>
                      <a:cubicBezTo>
                        <a:pt x="6" y="63"/>
                        <a:pt x="7" y="63"/>
                        <a:pt x="8" y="63"/>
                      </a:cubicBezTo>
                      <a:cubicBezTo>
                        <a:pt x="10" y="63"/>
                        <a:pt x="10" y="61"/>
                        <a:pt x="10" y="60"/>
                      </a:cubicBezTo>
                      <a:cubicBezTo>
                        <a:pt x="10" y="58"/>
                        <a:pt x="9" y="57"/>
                        <a:pt x="8" y="57"/>
                      </a:cubicBezTo>
                      <a:cubicBezTo>
                        <a:pt x="8" y="56"/>
                        <a:pt x="8" y="56"/>
                        <a:pt x="8" y="55"/>
                      </a:cubicBezTo>
                      <a:cubicBezTo>
                        <a:pt x="8" y="54"/>
                        <a:pt x="9" y="54"/>
                        <a:pt x="9" y="53"/>
                      </a:cubicBezTo>
                      <a:cubicBezTo>
                        <a:pt x="10" y="52"/>
                        <a:pt x="11" y="50"/>
                        <a:pt x="11" y="49"/>
                      </a:cubicBezTo>
                      <a:cubicBezTo>
                        <a:pt x="13" y="46"/>
                        <a:pt x="15" y="43"/>
                        <a:pt x="17" y="39"/>
                      </a:cubicBezTo>
                      <a:cubicBezTo>
                        <a:pt x="21" y="29"/>
                        <a:pt x="25" y="18"/>
                        <a:pt x="31" y="8"/>
                      </a:cubicBezTo>
                      <a:cubicBezTo>
                        <a:pt x="32" y="7"/>
                        <a:pt x="32" y="6"/>
                        <a:pt x="33" y="5"/>
                      </a:cubicBezTo>
                      <a:cubicBezTo>
                        <a:pt x="35" y="3"/>
                        <a:pt x="32"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8" name="Freeform 19"/>
                <p:cNvSpPr>
                  <a:spLocks/>
                </p:cNvSpPr>
                <p:nvPr/>
              </p:nvSpPr>
              <p:spPr bwMode="auto">
                <a:xfrm>
                  <a:off x="4664" y="2283"/>
                  <a:ext cx="35" cy="52"/>
                </a:xfrm>
                <a:custGeom>
                  <a:avLst/>
                  <a:gdLst>
                    <a:gd name="T0" fmla="*/ 25 w 29"/>
                    <a:gd name="T1" fmla="*/ 0 h 42"/>
                    <a:gd name="T2" fmla="*/ 22 w 29"/>
                    <a:gd name="T3" fmla="*/ 1 h 42"/>
                    <a:gd name="T4" fmla="*/ 5 w 29"/>
                    <a:gd name="T5" fmla="*/ 30 h 42"/>
                    <a:gd name="T6" fmla="*/ 2 w 29"/>
                    <a:gd name="T7" fmla="*/ 36 h 42"/>
                    <a:gd name="T8" fmla="*/ 1 w 29"/>
                    <a:gd name="T9" fmla="*/ 37 h 42"/>
                    <a:gd name="T10" fmla="*/ 4 w 29"/>
                    <a:gd name="T11" fmla="*/ 42 h 42"/>
                    <a:gd name="T12" fmla="*/ 7 w 29"/>
                    <a:gd name="T13" fmla="*/ 40 h 42"/>
                    <a:gd name="T14" fmla="*/ 9 w 29"/>
                    <a:gd name="T15" fmla="*/ 37 h 42"/>
                    <a:gd name="T16" fmla="*/ 12 w 29"/>
                    <a:gd name="T17" fmla="*/ 31 h 42"/>
                    <a:gd name="T18" fmla="*/ 28 w 29"/>
                    <a:gd name="T19" fmla="*/ 4 h 42"/>
                    <a:gd name="T20" fmla="*/ 25 w 29"/>
                    <a:gd name="T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42">
                      <a:moveTo>
                        <a:pt x="25" y="0"/>
                      </a:moveTo>
                      <a:cubicBezTo>
                        <a:pt x="24" y="0"/>
                        <a:pt x="23" y="0"/>
                        <a:pt x="22" y="1"/>
                      </a:cubicBezTo>
                      <a:cubicBezTo>
                        <a:pt x="16" y="11"/>
                        <a:pt x="10" y="20"/>
                        <a:pt x="5" y="30"/>
                      </a:cubicBezTo>
                      <a:cubicBezTo>
                        <a:pt x="4" y="32"/>
                        <a:pt x="3" y="34"/>
                        <a:pt x="2" y="36"/>
                      </a:cubicBezTo>
                      <a:cubicBezTo>
                        <a:pt x="2" y="36"/>
                        <a:pt x="1" y="37"/>
                        <a:pt x="1" y="37"/>
                      </a:cubicBezTo>
                      <a:cubicBezTo>
                        <a:pt x="0" y="39"/>
                        <a:pt x="2" y="42"/>
                        <a:pt x="4" y="42"/>
                      </a:cubicBezTo>
                      <a:cubicBezTo>
                        <a:pt x="5" y="42"/>
                        <a:pt x="6" y="41"/>
                        <a:pt x="7" y="40"/>
                      </a:cubicBezTo>
                      <a:cubicBezTo>
                        <a:pt x="7" y="39"/>
                        <a:pt x="8" y="38"/>
                        <a:pt x="9" y="37"/>
                      </a:cubicBezTo>
                      <a:cubicBezTo>
                        <a:pt x="10" y="35"/>
                        <a:pt x="11" y="33"/>
                        <a:pt x="12" y="31"/>
                      </a:cubicBezTo>
                      <a:cubicBezTo>
                        <a:pt x="17" y="22"/>
                        <a:pt x="22" y="13"/>
                        <a:pt x="28" y="4"/>
                      </a:cubicBezTo>
                      <a:cubicBezTo>
                        <a:pt x="29" y="2"/>
                        <a:pt x="27"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 name="Freeform 20"/>
                <p:cNvSpPr>
                  <a:spLocks/>
                </p:cNvSpPr>
                <p:nvPr/>
              </p:nvSpPr>
              <p:spPr bwMode="auto">
                <a:xfrm>
                  <a:off x="4689" y="2297"/>
                  <a:ext cx="20" cy="40"/>
                </a:xfrm>
                <a:custGeom>
                  <a:avLst/>
                  <a:gdLst>
                    <a:gd name="T0" fmla="*/ 12 w 16"/>
                    <a:gd name="T1" fmla="*/ 0 h 33"/>
                    <a:gd name="T2" fmla="*/ 10 w 16"/>
                    <a:gd name="T3" fmla="*/ 0 h 33"/>
                    <a:gd name="T4" fmla="*/ 9 w 16"/>
                    <a:gd name="T5" fmla="*/ 2 h 33"/>
                    <a:gd name="T6" fmla="*/ 3 w 16"/>
                    <a:gd name="T7" fmla="*/ 21 h 33"/>
                    <a:gd name="T8" fmla="*/ 1 w 16"/>
                    <a:gd name="T9" fmla="*/ 28 h 33"/>
                    <a:gd name="T10" fmla="*/ 1 w 16"/>
                    <a:gd name="T11" fmla="*/ 29 h 33"/>
                    <a:gd name="T12" fmla="*/ 4 w 16"/>
                    <a:gd name="T13" fmla="*/ 33 h 33"/>
                    <a:gd name="T14" fmla="*/ 7 w 16"/>
                    <a:gd name="T15" fmla="*/ 31 h 33"/>
                    <a:gd name="T16" fmla="*/ 8 w 16"/>
                    <a:gd name="T17" fmla="*/ 28 h 33"/>
                    <a:gd name="T18" fmla="*/ 10 w 16"/>
                    <a:gd name="T19" fmla="*/ 22 h 33"/>
                    <a:gd name="T20" fmla="*/ 13 w 16"/>
                    <a:gd name="T21" fmla="*/ 10 h 33"/>
                    <a:gd name="T22" fmla="*/ 15 w 16"/>
                    <a:gd name="T23" fmla="*/ 4 h 33"/>
                    <a:gd name="T24" fmla="*/ 12 w 16"/>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33">
                      <a:moveTo>
                        <a:pt x="12" y="0"/>
                      </a:moveTo>
                      <a:cubicBezTo>
                        <a:pt x="11" y="0"/>
                        <a:pt x="11" y="0"/>
                        <a:pt x="10" y="0"/>
                      </a:cubicBezTo>
                      <a:cubicBezTo>
                        <a:pt x="10" y="0"/>
                        <a:pt x="9" y="1"/>
                        <a:pt x="9" y="2"/>
                      </a:cubicBezTo>
                      <a:cubicBezTo>
                        <a:pt x="7" y="8"/>
                        <a:pt x="5" y="15"/>
                        <a:pt x="3" y="21"/>
                      </a:cubicBezTo>
                      <a:cubicBezTo>
                        <a:pt x="2" y="24"/>
                        <a:pt x="2" y="26"/>
                        <a:pt x="1" y="28"/>
                      </a:cubicBezTo>
                      <a:cubicBezTo>
                        <a:pt x="1" y="28"/>
                        <a:pt x="1" y="29"/>
                        <a:pt x="1" y="29"/>
                      </a:cubicBezTo>
                      <a:cubicBezTo>
                        <a:pt x="0" y="32"/>
                        <a:pt x="2" y="33"/>
                        <a:pt x="4" y="33"/>
                      </a:cubicBezTo>
                      <a:cubicBezTo>
                        <a:pt x="5" y="33"/>
                        <a:pt x="6" y="33"/>
                        <a:pt x="7" y="31"/>
                      </a:cubicBezTo>
                      <a:cubicBezTo>
                        <a:pt x="7" y="30"/>
                        <a:pt x="8" y="29"/>
                        <a:pt x="8" y="28"/>
                      </a:cubicBezTo>
                      <a:cubicBezTo>
                        <a:pt x="9" y="26"/>
                        <a:pt x="9" y="24"/>
                        <a:pt x="10" y="22"/>
                      </a:cubicBezTo>
                      <a:cubicBezTo>
                        <a:pt x="11" y="18"/>
                        <a:pt x="12" y="14"/>
                        <a:pt x="13" y="10"/>
                      </a:cubicBezTo>
                      <a:cubicBezTo>
                        <a:pt x="14" y="8"/>
                        <a:pt x="15" y="6"/>
                        <a:pt x="15" y="4"/>
                      </a:cubicBezTo>
                      <a:cubicBezTo>
                        <a:pt x="16" y="1"/>
                        <a:pt x="14"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0" name="Freeform 21"/>
                <p:cNvSpPr>
                  <a:spLocks/>
                </p:cNvSpPr>
                <p:nvPr/>
              </p:nvSpPr>
              <p:spPr bwMode="auto">
                <a:xfrm>
                  <a:off x="4687" y="2107"/>
                  <a:ext cx="48" cy="106"/>
                </a:xfrm>
                <a:custGeom>
                  <a:avLst/>
                  <a:gdLst>
                    <a:gd name="T0" fmla="*/ 36 w 39"/>
                    <a:gd name="T1" fmla="*/ 0 h 85"/>
                    <a:gd name="T2" fmla="*/ 33 w 39"/>
                    <a:gd name="T3" fmla="*/ 2 h 85"/>
                    <a:gd name="T4" fmla="*/ 0 w 39"/>
                    <a:gd name="T5" fmla="*/ 73 h 85"/>
                    <a:gd name="T6" fmla="*/ 1 w 39"/>
                    <a:gd name="T7" fmla="*/ 75 h 85"/>
                    <a:gd name="T8" fmla="*/ 3 w 39"/>
                    <a:gd name="T9" fmla="*/ 85 h 85"/>
                    <a:gd name="T10" fmla="*/ 3 w 39"/>
                    <a:gd name="T11" fmla="*/ 84 h 85"/>
                    <a:gd name="T12" fmla="*/ 37 w 39"/>
                    <a:gd name="T13" fmla="*/ 8 h 85"/>
                    <a:gd name="T14" fmla="*/ 36 w 39"/>
                    <a:gd name="T15" fmla="*/ 8 h 85"/>
                    <a:gd name="T16" fmla="*/ 38 w 39"/>
                    <a:gd name="T17" fmla="*/ 1 h 85"/>
                    <a:gd name="T18" fmla="*/ 38 w 39"/>
                    <a:gd name="T19" fmla="*/ 1 h 85"/>
                    <a:gd name="T20" fmla="*/ 39 w 39"/>
                    <a:gd name="T21" fmla="*/ 1 h 85"/>
                    <a:gd name="T22" fmla="*/ 36 w 39"/>
                    <a:gd name="T2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85">
                      <a:moveTo>
                        <a:pt x="36" y="0"/>
                      </a:moveTo>
                      <a:cubicBezTo>
                        <a:pt x="35" y="0"/>
                        <a:pt x="34" y="0"/>
                        <a:pt x="33" y="2"/>
                      </a:cubicBezTo>
                      <a:cubicBezTo>
                        <a:pt x="22" y="25"/>
                        <a:pt x="8" y="48"/>
                        <a:pt x="0" y="73"/>
                      </a:cubicBezTo>
                      <a:cubicBezTo>
                        <a:pt x="0" y="74"/>
                        <a:pt x="0" y="74"/>
                        <a:pt x="1" y="75"/>
                      </a:cubicBezTo>
                      <a:cubicBezTo>
                        <a:pt x="1" y="78"/>
                        <a:pt x="2" y="82"/>
                        <a:pt x="3" y="85"/>
                      </a:cubicBezTo>
                      <a:cubicBezTo>
                        <a:pt x="3" y="84"/>
                        <a:pt x="3" y="84"/>
                        <a:pt x="3" y="84"/>
                      </a:cubicBezTo>
                      <a:cubicBezTo>
                        <a:pt x="10" y="57"/>
                        <a:pt x="26" y="33"/>
                        <a:pt x="37" y="8"/>
                      </a:cubicBezTo>
                      <a:cubicBezTo>
                        <a:pt x="37" y="8"/>
                        <a:pt x="37" y="8"/>
                        <a:pt x="36" y="8"/>
                      </a:cubicBezTo>
                      <a:cubicBezTo>
                        <a:pt x="32" y="7"/>
                        <a:pt x="34" y="1"/>
                        <a:pt x="38" y="1"/>
                      </a:cubicBezTo>
                      <a:cubicBezTo>
                        <a:pt x="38" y="1"/>
                        <a:pt x="38" y="1"/>
                        <a:pt x="38" y="1"/>
                      </a:cubicBezTo>
                      <a:cubicBezTo>
                        <a:pt x="38" y="1"/>
                        <a:pt x="38" y="1"/>
                        <a:pt x="39" y="1"/>
                      </a:cubicBezTo>
                      <a:cubicBezTo>
                        <a:pt x="38" y="1"/>
                        <a:pt x="37" y="0"/>
                        <a:pt x="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1" name="Freeform 22"/>
                <p:cNvSpPr>
                  <a:spLocks noEditPoints="1"/>
                </p:cNvSpPr>
                <p:nvPr/>
              </p:nvSpPr>
              <p:spPr bwMode="auto">
                <a:xfrm>
                  <a:off x="4680" y="2198"/>
                  <a:ext cx="61" cy="132"/>
                </a:xfrm>
                <a:custGeom>
                  <a:avLst/>
                  <a:gdLst>
                    <a:gd name="T0" fmla="*/ 49 w 50"/>
                    <a:gd name="T1" fmla="*/ 103 h 107"/>
                    <a:gd name="T2" fmla="*/ 44 w 50"/>
                    <a:gd name="T3" fmla="*/ 105 h 107"/>
                    <a:gd name="T4" fmla="*/ 43 w 50"/>
                    <a:gd name="T5" fmla="*/ 105 h 107"/>
                    <a:gd name="T6" fmla="*/ 46 w 50"/>
                    <a:gd name="T7" fmla="*/ 107 h 107"/>
                    <a:gd name="T8" fmla="*/ 49 w 50"/>
                    <a:gd name="T9" fmla="*/ 103 h 107"/>
                    <a:gd name="T10" fmla="*/ 4 w 50"/>
                    <a:gd name="T11" fmla="*/ 0 h 107"/>
                    <a:gd name="T12" fmla="*/ 0 w 50"/>
                    <a:gd name="T13" fmla="*/ 4 h 107"/>
                    <a:gd name="T14" fmla="*/ 41 w 50"/>
                    <a:gd name="T15" fmla="*/ 100 h 107"/>
                    <a:gd name="T16" fmla="*/ 42 w 50"/>
                    <a:gd name="T17" fmla="*/ 99 h 107"/>
                    <a:gd name="T18" fmla="*/ 46 w 50"/>
                    <a:gd name="T19" fmla="*/ 97 h 107"/>
                    <a:gd name="T20" fmla="*/ 9 w 50"/>
                    <a:gd name="T21" fmla="*/ 12 h 107"/>
                    <a:gd name="T22" fmla="*/ 7 w 50"/>
                    <a:gd name="T23" fmla="*/ 2 h 107"/>
                    <a:gd name="T24" fmla="*/ 6 w 50"/>
                    <a:gd name="T25" fmla="*/ 0 h 107"/>
                    <a:gd name="T26" fmla="*/ 4 w 50"/>
                    <a:gd name="T2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107">
                      <a:moveTo>
                        <a:pt x="49" y="103"/>
                      </a:moveTo>
                      <a:cubicBezTo>
                        <a:pt x="48" y="104"/>
                        <a:pt x="46" y="105"/>
                        <a:pt x="44" y="105"/>
                      </a:cubicBezTo>
                      <a:cubicBezTo>
                        <a:pt x="44" y="105"/>
                        <a:pt x="44" y="105"/>
                        <a:pt x="43" y="105"/>
                      </a:cubicBezTo>
                      <a:cubicBezTo>
                        <a:pt x="44" y="106"/>
                        <a:pt x="45" y="107"/>
                        <a:pt x="46" y="107"/>
                      </a:cubicBezTo>
                      <a:cubicBezTo>
                        <a:pt x="48" y="107"/>
                        <a:pt x="50" y="105"/>
                        <a:pt x="49" y="103"/>
                      </a:cubicBezTo>
                      <a:moveTo>
                        <a:pt x="4" y="0"/>
                      </a:moveTo>
                      <a:cubicBezTo>
                        <a:pt x="2" y="0"/>
                        <a:pt x="0" y="1"/>
                        <a:pt x="0" y="4"/>
                      </a:cubicBezTo>
                      <a:cubicBezTo>
                        <a:pt x="8" y="38"/>
                        <a:pt x="23" y="70"/>
                        <a:pt x="41" y="100"/>
                      </a:cubicBezTo>
                      <a:cubicBezTo>
                        <a:pt x="41" y="100"/>
                        <a:pt x="42" y="99"/>
                        <a:pt x="42" y="99"/>
                      </a:cubicBezTo>
                      <a:cubicBezTo>
                        <a:pt x="44" y="98"/>
                        <a:pt x="45" y="98"/>
                        <a:pt x="46" y="97"/>
                      </a:cubicBezTo>
                      <a:cubicBezTo>
                        <a:pt x="31" y="70"/>
                        <a:pt x="17" y="42"/>
                        <a:pt x="9" y="12"/>
                      </a:cubicBezTo>
                      <a:cubicBezTo>
                        <a:pt x="8" y="9"/>
                        <a:pt x="7" y="5"/>
                        <a:pt x="7" y="2"/>
                      </a:cubicBezTo>
                      <a:cubicBezTo>
                        <a:pt x="6" y="1"/>
                        <a:pt x="6" y="1"/>
                        <a:pt x="6" y="0"/>
                      </a:cubicBezTo>
                      <a:cubicBezTo>
                        <a:pt x="5"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2" name="Freeform 23"/>
                <p:cNvSpPr>
                  <a:spLocks/>
                </p:cNvSpPr>
                <p:nvPr/>
              </p:nvSpPr>
              <p:spPr bwMode="auto">
                <a:xfrm>
                  <a:off x="4727" y="2109"/>
                  <a:ext cx="79" cy="218"/>
                </a:xfrm>
                <a:custGeom>
                  <a:avLst/>
                  <a:gdLst>
                    <a:gd name="T0" fmla="*/ 6 w 64"/>
                    <a:gd name="T1" fmla="*/ 0 h 177"/>
                    <a:gd name="T2" fmla="*/ 4 w 64"/>
                    <a:gd name="T3" fmla="*/ 7 h 177"/>
                    <a:gd name="T4" fmla="*/ 5 w 64"/>
                    <a:gd name="T5" fmla="*/ 7 h 177"/>
                    <a:gd name="T6" fmla="*/ 57 w 64"/>
                    <a:gd name="T7" fmla="*/ 85 h 177"/>
                    <a:gd name="T8" fmla="*/ 8 w 64"/>
                    <a:gd name="T9" fmla="*/ 169 h 177"/>
                    <a:gd name="T10" fmla="*/ 4 w 64"/>
                    <a:gd name="T11" fmla="*/ 171 h 177"/>
                    <a:gd name="T12" fmla="*/ 3 w 64"/>
                    <a:gd name="T13" fmla="*/ 172 h 177"/>
                    <a:gd name="T14" fmla="*/ 5 w 64"/>
                    <a:gd name="T15" fmla="*/ 177 h 177"/>
                    <a:gd name="T16" fmla="*/ 5 w 64"/>
                    <a:gd name="T17" fmla="*/ 177 h 177"/>
                    <a:gd name="T18" fmla="*/ 6 w 64"/>
                    <a:gd name="T19" fmla="*/ 177 h 177"/>
                    <a:gd name="T20" fmla="*/ 11 w 64"/>
                    <a:gd name="T21" fmla="*/ 175 h 177"/>
                    <a:gd name="T22" fmla="*/ 64 w 64"/>
                    <a:gd name="T23" fmla="*/ 86 h 177"/>
                    <a:gd name="T24" fmla="*/ 62 w 64"/>
                    <a:gd name="T25" fmla="*/ 84 h 177"/>
                    <a:gd name="T26" fmla="*/ 62 w 64"/>
                    <a:gd name="T27" fmla="*/ 80 h 177"/>
                    <a:gd name="T28" fmla="*/ 64 w 64"/>
                    <a:gd name="T29" fmla="*/ 78 h 177"/>
                    <a:gd name="T30" fmla="*/ 7 w 64"/>
                    <a:gd name="T31" fmla="*/ 0 h 177"/>
                    <a:gd name="T32" fmla="*/ 6 w 64"/>
                    <a:gd name="T33" fmla="*/ 0 h 177"/>
                    <a:gd name="T34" fmla="*/ 6 w 64"/>
                    <a:gd name="T3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177">
                      <a:moveTo>
                        <a:pt x="6" y="0"/>
                      </a:moveTo>
                      <a:cubicBezTo>
                        <a:pt x="2" y="0"/>
                        <a:pt x="0" y="6"/>
                        <a:pt x="4" y="7"/>
                      </a:cubicBezTo>
                      <a:cubicBezTo>
                        <a:pt x="5" y="7"/>
                        <a:pt x="5" y="7"/>
                        <a:pt x="5" y="7"/>
                      </a:cubicBezTo>
                      <a:cubicBezTo>
                        <a:pt x="36" y="13"/>
                        <a:pt x="55" y="57"/>
                        <a:pt x="57" y="85"/>
                      </a:cubicBezTo>
                      <a:cubicBezTo>
                        <a:pt x="59" y="114"/>
                        <a:pt x="37" y="157"/>
                        <a:pt x="8" y="169"/>
                      </a:cubicBezTo>
                      <a:cubicBezTo>
                        <a:pt x="7" y="170"/>
                        <a:pt x="6" y="170"/>
                        <a:pt x="4" y="171"/>
                      </a:cubicBezTo>
                      <a:cubicBezTo>
                        <a:pt x="4" y="171"/>
                        <a:pt x="3" y="172"/>
                        <a:pt x="3" y="172"/>
                      </a:cubicBezTo>
                      <a:cubicBezTo>
                        <a:pt x="2" y="174"/>
                        <a:pt x="3" y="177"/>
                        <a:pt x="5" y="177"/>
                      </a:cubicBezTo>
                      <a:cubicBezTo>
                        <a:pt x="5" y="177"/>
                        <a:pt x="5" y="177"/>
                        <a:pt x="5" y="177"/>
                      </a:cubicBezTo>
                      <a:cubicBezTo>
                        <a:pt x="6" y="177"/>
                        <a:pt x="6" y="177"/>
                        <a:pt x="6" y="177"/>
                      </a:cubicBezTo>
                      <a:cubicBezTo>
                        <a:pt x="8" y="177"/>
                        <a:pt x="10" y="176"/>
                        <a:pt x="11" y="175"/>
                      </a:cubicBezTo>
                      <a:cubicBezTo>
                        <a:pt x="44" y="161"/>
                        <a:pt x="62" y="119"/>
                        <a:pt x="64" y="86"/>
                      </a:cubicBezTo>
                      <a:cubicBezTo>
                        <a:pt x="63" y="85"/>
                        <a:pt x="63" y="85"/>
                        <a:pt x="62" y="84"/>
                      </a:cubicBezTo>
                      <a:cubicBezTo>
                        <a:pt x="61" y="83"/>
                        <a:pt x="61" y="81"/>
                        <a:pt x="62" y="80"/>
                      </a:cubicBezTo>
                      <a:cubicBezTo>
                        <a:pt x="63" y="79"/>
                        <a:pt x="63" y="79"/>
                        <a:pt x="64" y="78"/>
                      </a:cubicBezTo>
                      <a:cubicBezTo>
                        <a:pt x="61" y="48"/>
                        <a:pt x="36" y="5"/>
                        <a:pt x="7" y="0"/>
                      </a:cubicBezTo>
                      <a:cubicBezTo>
                        <a:pt x="6" y="0"/>
                        <a:pt x="6" y="0"/>
                        <a:pt x="6"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3" name="Freeform 24"/>
                <p:cNvSpPr>
                  <a:spLocks/>
                </p:cNvSpPr>
                <p:nvPr/>
              </p:nvSpPr>
              <p:spPr bwMode="auto">
                <a:xfrm>
                  <a:off x="4551" y="2068"/>
                  <a:ext cx="50" cy="67"/>
                </a:xfrm>
                <a:custGeom>
                  <a:avLst/>
                  <a:gdLst>
                    <a:gd name="T0" fmla="*/ 5 w 40"/>
                    <a:gd name="T1" fmla="*/ 0 h 54"/>
                    <a:gd name="T2" fmla="*/ 2 w 40"/>
                    <a:gd name="T3" fmla="*/ 6 h 54"/>
                    <a:gd name="T4" fmla="*/ 25 w 40"/>
                    <a:gd name="T5" fmla="*/ 43 h 54"/>
                    <a:gd name="T6" fmla="*/ 19 w 40"/>
                    <a:gd name="T7" fmla="*/ 42 h 54"/>
                    <a:gd name="T8" fmla="*/ 16 w 40"/>
                    <a:gd name="T9" fmla="*/ 40 h 54"/>
                    <a:gd name="T10" fmla="*/ 14 w 40"/>
                    <a:gd name="T11" fmla="*/ 39 h 54"/>
                    <a:gd name="T12" fmla="*/ 11 w 40"/>
                    <a:gd name="T13" fmla="*/ 42 h 54"/>
                    <a:gd name="T14" fmla="*/ 11 w 40"/>
                    <a:gd name="T15" fmla="*/ 43 h 54"/>
                    <a:gd name="T16" fmla="*/ 13 w 40"/>
                    <a:gd name="T17" fmla="*/ 47 h 54"/>
                    <a:gd name="T18" fmla="*/ 17 w 40"/>
                    <a:gd name="T19" fmla="*/ 48 h 54"/>
                    <a:gd name="T20" fmla="*/ 29 w 40"/>
                    <a:gd name="T21" fmla="*/ 53 h 54"/>
                    <a:gd name="T22" fmla="*/ 31 w 40"/>
                    <a:gd name="T23" fmla="*/ 54 h 54"/>
                    <a:gd name="T24" fmla="*/ 34 w 40"/>
                    <a:gd name="T25" fmla="*/ 51 h 54"/>
                    <a:gd name="T26" fmla="*/ 34 w 40"/>
                    <a:gd name="T27" fmla="*/ 50 h 54"/>
                    <a:gd name="T28" fmla="*/ 35 w 40"/>
                    <a:gd name="T29" fmla="*/ 47 h 54"/>
                    <a:gd name="T30" fmla="*/ 39 w 40"/>
                    <a:gd name="T31" fmla="*/ 35 h 54"/>
                    <a:gd name="T32" fmla="*/ 36 w 40"/>
                    <a:gd name="T33" fmla="*/ 31 h 54"/>
                    <a:gd name="T34" fmla="*/ 33 w 40"/>
                    <a:gd name="T35" fmla="*/ 33 h 54"/>
                    <a:gd name="T36" fmla="*/ 31 w 40"/>
                    <a:gd name="T37" fmla="*/ 40 h 54"/>
                    <a:gd name="T38" fmla="*/ 7 w 40"/>
                    <a:gd name="T39" fmla="*/ 1 h 54"/>
                    <a:gd name="T40" fmla="*/ 5 w 40"/>
                    <a:gd name="T4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54">
                      <a:moveTo>
                        <a:pt x="5" y="0"/>
                      </a:moveTo>
                      <a:cubicBezTo>
                        <a:pt x="2" y="0"/>
                        <a:pt x="0" y="4"/>
                        <a:pt x="2" y="6"/>
                      </a:cubicBezTo>
                      <a:cubicBezTo>
                        <a:pt x="12" y="17"/>
                        <a:pt x="17" y="31"/>
                        <a:pt x="25" y="43"/>
                      </a:cubicBezTo>
                      <a:cubicBezTo>
                        <a:pt x="23" y="43"/>
                        <a:pt x="21" y="42"/>
                        <a:pt x="19" y="42"/>
                      </a:cubicBezTo>
                      <a:cubicBezTo>
                        <a:pt x="18" y="41"/>
                        <a:pt x="17" y="41"/>
                        <a:pt x="16" y="40"/>
                      </a:cubicBezTo>
                      <a:cubicBezTo>
                        <a:pt x="16" y="39"/>
                        <a:pt x="15" y="39"/>
                        <a:pt x="14" y="39"/>
                      </a:cubicBezTo>
                      <a:cubicBezTo>
                        <a:pt x="12" y="39"/>
                        <a:pt x="11" y="40"/>
                        <a:pt x="11" y="42"/>
                      </a:cubicBezTo>
                      <a:cubicBezTo>
                        <a:pt x="11" y="43"/>
                        <a:pt x="11" y="43"/>
                        <a:pt x="11" y="43"/>
                      </a:cubicBezTo>
                      <a:cubicBezTo>
                        <a:pt x="11" y="45"/>
                        <a:pt x="12" y="46"/>
                        <a:pt x="13" y="47"/>
                      </a:cubicBezTo>
                      <a:cubicBezTo>
                        <a:pt x="14" y="47"/>
                        <a:pt x="16" y="48"/>
                        <a:pt x="17" y="48"/>
                      </a:cubicBezTo>
                      <a:cubicBezTo>
                        <a:pt x="21" y="50"/>
                        <a:pt x="25" y="51"/>
                        <a:pt x="29" y="53"/>
                      </a:cubicBezTo>
                      <a:cubicBezTo>
                        <a:pt x="29" y="53"/>
                        <a:pt x="30" y="54"/>
                        <a:pt x="31" y="54"/>
                      </a:cubicBezTo>
                      <a:cubicBezTo>
                        <a:pt x="32" y="54"/>
                        <a:pt x="33" y="53"/>
                        <a:pt x="34" y="51"/>
                      </a:cubicBezTo>
                      <a:cubicBezTo>
                        <a:pt x="34" y="51"/>
                        <a:pt x="34" y="50"/>
                        <a:pt x="34" y="50"/>
                      </a:cubicBezTo>
                      <a:cubicBezTo>
                        <a:pt x="35" y="49"/>
                        <a:pt x="36" y="48"/>
                        <a:pt x="35" y="47"/>
                      </a:cubicBezTo>
                      <a:cubicBezTo>
                        <a:pt x="37" y="43"/>
                        <a:pt x="38" y="39"/>
                        <a:pt x="39" y="35"/>
                      </a:cubicBezTo>
                      <a:cubicBezTo>
                        <a:pt x="40" y="32"/>
                        <a:pt x="38" y="31"/>
                        <a:pt x="36" y="31"/>
                      </a:cubicBezTo>
                      <a:cubicBezTo>
                        <a:pt x="35" y="31"/>
                        <a:pt x="33" y="31"/>
                        <a:pt x="33" y="33"/>
                      </a:cubicBezTo>
                      <a:cubicBezTo>
                        <a:pt x="32" y="35"/>
                        <a:pt x="31" y="38"/>
                        <a:pt x="31" y="40"/>
                      </a:cubicBezTo>
                      <a:cubicBezTo>
                        <a:pt x="23" y="27"/>
                        <a:pt x="17" y="13"/>
                        <a:pt x="7" y="1"/>
                      </a:cubicBezTo>
                      <a:cubicBezTo>
                        <a:pt x="6" y="1"/>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4" name="Freeform 25"/>
                <p:cNvSpPr>
                  <a:spLocks/>
                </p:cNvSpPr>
                <p:nvPr/>
              </p:nvSpPr>
              <p:spPr bwMode="auto">
                <a:xfrm>
                  <a:off x="4813" y="2198"/>
                  <a:ext cx="64" cy="15"/>
                </a:xfrm>
                <a:custGeom>
                  <a:avLst/>
                  <a:gdLst>
                    <a:gd name="T0" fmla="*/ 48 w 52"/>
                    <a:gd name="T1" fmla="*/ 0 h 12"/>
                    <a:gd name="T2" fmla="*/ 47 w 52"/>
                    <a:gd name="T3" fmla="*/ 0 h 12"/>
                    <a:gd name="T4" fmla="*/ 37 w 52"/>
                    <a:gd name="T5" fmla="*/ 1 h 12"/>
                    <a:gd name="T6" fmla="*/ 30 w 52"/>
                    <a:gd name="T7" fmla="*/ 1 h 12"/>
                    <a:gd name="T8" fmla="*/ 24 w 52"/>
                    <a:gd name="T9" fmla="*/ 1 h 12"/>
                    <a:gd name="T10" fmla="*/ 23 w 52"/>
                    <a:gd name="T11" fmla="*/ 1 h 12"/>
                    <a:gd name="T12" fmla="*/ 5 w 52"/>
                    <a:gd name="T13" fmla="*/ 4 h 12"/>
                    <a:gd name="T14" fmla="*/ 0 w 52"/>
                    <a:gd name="T15" fmla="*/ 9 h 12"/>
                    <a:gd name="T16" fmla="*/ 3 w 52"/>
                    <a:gd name="T17" fmla="*/ 12 h 12"/>
                    <a:gd name="T18" fmla="*/ 4 w 52"/>
                    <a:gd name="T19" fmla="*/ 11 h 12"/>
                    <a:gd name="T20" fmla="*/ 20 w 52"/>
                    <a:gd name="T21" fmla="*/ 7 h 12"/>
                    <a:gd name="T22" fmla="*/ 29 w 52"/>
                    <a:gd name="T23" fmla="*/ 8 h 12"/>
                    <a:gd name="T24" fmla="*/ 37 w 52"/>
                    <a:gd name="T25" fmla="*/ 8 h 12"/>
                    <a:gd name="T26" fmla="*/ 49 w 52"/>
                    <a:gd name="T27" fmla="*/ 6 h 12"/>
                    <a:gd name="T28" fmla="*/ 48 w 52"/>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12">
                      <a:moveTo>
                        <a:pt x="48" y="0"/>
                      </a:moveTo>
                      <a:cubicBezTo>
                        <a:pt x="48" y="0"/>
                        <a:pt x="48" y="0"/>
                        <a:pt x="47" y="0"/>
                      </a:cubicBezTo>
                      <a:cubicBezTo>
                        <a:pt x="44" y="1"/>
                        <a:pt x="40" y="1"/>
                        <a:pt x="37" y="1"/>
                      </a:cubicBezTo>
                      <a:cubicBezTo>
                        <a:pt x="35" y="1"/>
                        <a:pt x="32" y="1"/>
                        <a:pt x="30" y="1"/>
                      </a:cubicBezTo>
                      <a:cubicBezTo>
                        <a:pt x="28" y="1"/>
                        <a:pt x="26" y="1"/>
                        <a:pt x="24" y="1"/>
                      </a:cubicBezTo>
                      <a:cubicBezTo>
                        <a:pt x="24" y="1"/>
                        <a:pt x="24" y="1"/>
                        <a:pt x="23" y="1"/>
                      </a:cubicBezTo>
                      <a:cubicBezTo>
                        <a:pt x="18" y="1"/>
                        <a:pt x="11" y="1"/>
                        <a:pt x="5" y="4"/>
                      </a:cubicBezTo>
                      <a:cubicBezTo>
                        <a:pt x="3" y="5"/>
                        <a:pt x="1" y="7"/>
                        <a:pt x="0" y="9"/>
                      </a:cubicBezTo>
                      <a:cubicBezTo>
                        <a:pt x="0" y="11"/>
                        <a:pt x="1" y="12"/>
                        <a:pt x="3" y="12"/>
                      </a:cubicBezTo>
                      <a:cubicBezTo>
                        <a:pt x="3" y="12"/>
                        <a:pt x="4" y="12"/>
                        <a:pt x="4" y="11"/>
                      </a:cubicBezTo>
                      <a:cubicBezTo>
                        <a:pt x="9" y="8"/>
                        <a:pt x="15" y="7"/>
                        <a:pt x="20" y="7"/>
                      </a:cubicBezTo>
                      <a:cubicBezTo>
                        <a:pt x="23" y="7"/>
                        <a:pt x="26" y="7"/>
                        <a:pt x="29" y="8"/>
                      </a:cubicBezTo>
                      <a:cubicBezTo>
                        <a:pt x="32" y="8"/>
                        <a:pt x="35" y="8"/>
                        <a:pt x="37" y="8"/>
                      </a:cubicBezTo>
                      <a:cubicBezTo>
                        <a:pt x="41" y="8"/>
                        <a:pt x="45" y="8"/>
                        <a:pt x="49" y="6"/>
                      </a:cubicBezTo>
                      <a:cubicBezTo>
                        <a:pt x="52" y="5"/>
                        <a:pt x="51"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5" name="Freeform 26"/>
                <p:cNvSpPr>
                  <a:spLocks/>
                </p:cNvSpPr>
                <p:nvPr/>
              </p:nvSpPr>
              <p:spPr bwMode="auto">
                <a:xfrm>
                  <a:off x="4802" y="2189"/>
                  <a:ext cx="33" cy="43"/>
                </a:xfrm>
                <a:custGeom>
                  <a:avLst/>
                  <a:gdLst>
                    <a:gd name="T0" fmla="*/ 19 w 27"/>
                    <a:gd name="T1" fmla="*/ 0 h 35"/>
                    <a:gd name="T2" fmla="*/ 17 w 27"/>
                    <a:gd name="T3" fmla="*/ 0 h 35"/>
                    <a:gd name="T4" fmla="*/ 3 w 27"/>
                    <a:gd name="T5" fmla="*/ 13 h 35"/>
                    <a:gd name="T6" fmla="*/ 1 w 27"/>
                    <a:gd name="T7" fmla="*/ 15 h 35"/>
                    <a:gd name="T8" fmla="*/ 1 w 27"/>
                    <a:gd name="T9" fmla="*/ 19 h 35"/>
                    <a:gd name="T10" fmla="*/ 3 w 27"/>
                    <a:gd name="T11" fmla="*/ 21 h 35"/>
                    <a:gd name="T12" fmla="*/ 21 w 27"/>
                    <a:gd name="T13" fmla="*/ 35 h 35"/>
                    <a:gd name="T14" fmla="*/ 23 w 27"/>
                    <a:gd name="T15" fmla="*/ 35 h 35"/>
                    <a:gd name="T16" fmla="*/ 24 w 27"/>
                    <a:gd name="T17" fmla="*/ 29 h 35"/>
                    <a:gd name="T18" fmla="*/ 8 w 27"/>
                    <a:gd name="T19" fmla="*/ 17 h 35"/>
                    <a:gd name="T20" fmla="*/ 9 w 27"/>
                    <a:gd name="T21" fmla="*/ 16 h 35"/>
                    <a:gd name="T22" fmla="*/ 14 w 27"/>
                    <a:gd name="T23" fmla="*/ 11 h 35"/>
                    <a:gd name="T24" fmla="*/ 20 w 27"/>
                    <a:gd name="T25" fmla="*/ 6 h 35"/>
                    <a:gd name="T26" fmla="*/ 19 w 27"/>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5">
                      <a:moveTo>
                        <a:pt x="19" y="0"/>
                      </a:moveTo>
                      <a:cubicBezTo>
                        <a:pt x="18" y="0"/>
                        <a:pt x="17" y="0"/>
                        <a:pt x="17" y="0"/>
                      </a:cubicBezTo>
                      <a:cubicBezTo>
                        <a:pt x="11" y="4"/>
                        <a:pt x="7" y="9"/>
                        <a:pt x="3" y="13"/>
                      </a:cubicBezTo>
                      <a:cubicBezTo>
                        <a:pt x="2" y="14"/>
                        <a:pt x="2" y="14"/>
                        <a:pt x="1" y="15"/>
                      </a:cubicBezTo>
                      <a:cubicBezTo>
                        <a:pt x="0" y="16"/>
                        <a:pt x="0" y="18"/>
                        <a:pt x="1" y="19"/>
                      </a:cubicBezTo>
                      <a:cubicBezTo>
                        <a:pt x="2" y="20"/>
                        <a:pt x="2" y="20"/>
                        <a:pt x="3" y="21"/>
                      </a:cubicBezTo>
                      <a:cubicBezTo>
                        <a:pt x="8" y="26"/>
                        <a:pt x="14" y="31"/>
                        <a:pt x="21" y="35"/>
                      </a:cubicBezTo>
                      <a:cubicBezTo>
                        <a:pt x="22" y="35"/>
                        <a:pt x="22" y="35"/>
                        <a:pt x="23" y="35"/>
                      </a:cubicBezTo>
                      <a:cubicBezTo>
                        <a:pt x="26" y="35"/>
                        <a:pt x="27" y="31"/>
                        <a:pt x="24" y="29"/>
                      </a:cubicBezTo>
                      <a:cubicBezTo>
                        <a:pt x="18" y="26"/>
                        <a:pt x="13" y="22"/>
                        <a:pt x="8" y="17"/>
                      </a:cubicBezTo>
                      <a:cubicBezTo>
                        <a:pt x="8" y="17"/>
                        <a:pt x="8" y="16"/>
                        <a:pt x="9" y="16"/>
                      </a:cubicBezTo>
                      <a:cubicBezTo>
                        <a:pt x="10" y="14"/>
                        <a:pt x="12" y="12"/>
                        <a:pt x="14" y="11"/>
                      </a:cubicBezTo>
                      <a:cubicBezTo>
                        <a:pt x="16" y="9"/>
                        <a:pt x="18" y="7"/>
                        <a:pt x="20" y="6"/>
                      </a:cubicBezTo>
                      <a:cubicBezTo>
                        <a:pt x="23" y="4"/>
                        <a:pt x="21"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6" name="Freeform 27"/>
                <p:cNvSpPr>
                  <a:spLocks noEditPoints="1"/>
                </p:cNvSpPr>
                <p:nvPr/>
              </p:nvSpPr>
              <p:spPr bwMode="auto">
                <a:xfrm>
                  <a:off x="4619" y="2451"/>
                  <a:ext cx="56" cy="69"/>
                </a:xfrm>
                <a:custGeom>
                  <a:avLst/>
                  <a:gdLst>
                    <a:gd name="T0" fmla="*/ 28 w 45"/>
                    <a:gd name="T1" fmla="*/ 51 h 56"/>
                    <a:gd name="T2" fmla="*/ 28 w 45"/>
                    <a:gd name="T3" fmla="*/ 51 h 56"/>
                    <a:gd name="T4" fmla="*/ 28 w 45"/>
                    <a:gd name="T5" fmla="*/ 53 h 56"/>
                    <a:gd name="T6" fmla="*/ 28 w 45"/>
                    <a:gd name="T7" fmla="*/ 51 h 56"/>
                    <a:gd name="T8" fmla="*/ 8 w 45"/>
                    <a:gd name="T9" fmla="*/ 48 h 56"/>
                    <a:gd name="T10" fmla="*/ 7 w 45"/>
                    <a:gd name="T11" fmla="*/ 52 h 56"/>
                    <a:gd name="T12" fmla="*/ 23 w 45"/>
                    <a:gd name="T13" fmla="*/ 56 h 56"/>
                    <a:gd name="T14" fmla="*/ 24 w 45"/>
                    <a:gd name="T15" fmla="*/ 56 h 56"/>
                    <a:gd name="T16" fmla="*/ 23 w 45"/>
                    <a:gd name="T17" fmla="*/ 51 h 56"/>
                    <a:gd name="T18" fmla="*/ 10 w 45"/>
                    <a:gd name="T19" fmla="*/ 48 h 56"/>
                    <a:gd name="T20" fmla="*/ 8 w 45"/>
                    <a:gd name="T21" fmla="*/ 48 h 56"/>
                    <a:gd name="T22" fmla="*/ 33 w 45"/>
                    <a:gd name="T23" fmla="*/ 26 h 56"/>
                    <a:gd name="T24" fmla="*/ 33 w 45"/>
                    <a:gd name="T25" fmla="*/ 31 h 56"/>
                    <a:gd name="T26" fmla="*/ 39 w 45"/>
                    <a:gd name="T27" fmla="*/ 41 h 56"/>
                    <a:gd name="T28" fmla="*/ 33 w 45"/>
                    <a:gd name="T29" fmla="*/ 50 h 56"/>
                    <a:gd name="T30" fmla="*/ 33 w 45"/>
                    <a:gd name="T31" fmla="*/ 50 h 56"/>
                    <a:gd name="T32" fmla="*/ 38 w 45"/>
                    <a:gd name="T33" fmla="*/ 47 h 56"/>
                    <a:gd name="T34" fmla="*/ 45 w 45"/>
                    <a:gd name="T35" fmla="*/ 43 h 56"/>
                    <a:gd name="T36" fmla="*/ 45 w 45"/>
                    <a:gd name="T37" fmla="*/ 41 h 56"/>
                    <a:gd name="T38" fmla="*/ 33 w 45"/>
                    <a:gd name="T39" fmla="*/ 26 h 56"/>
                    <a:gd name="T40" fmla="*/ 25 w 45"/>
                    <a:gd name="T41" fmla="*/ 23 h 56"/>
                    <a:gd name="T42" fmla="*/ 25 w 45"/>
                    <a:gd name="T43" fmla="*/ 28 h 56"/>
                    <a:gd name="T44" fmla="*/ 28 w 45"/>
                    <a:gd name="T45" fmla="*/ 29 h 56"/>
                    <a:gd name="T46" fmla="*/ 28 w 45"/>
                    <a:gd name="T47" fmla="*/ 24 h 56"/>
                    <a:gd name="T48" fmla="*/ 25 w 45"/>
                    <a:gd name="T49" fmla="*/ 23 h 56"/>
                    <a:gd name="T50" fmla="*/ 25 w 45"/>
                    <a:gd name="T51" fmla="*/ 0 h 56"/>
                    <a:gd name="T52" fmla="*/ 25 w 45"/>
                    <a:gd name="T53" fmla="*/ 5 h 56"/>
                    <a:gd name="T54" fmla="*/ 26 w 45"/>
                    <a:gd name="T55" fmla="*/ 5 h 56"/>
                    <a:gd name="T56" fmla="*/ 26 w 45"/>
                    <a:gd name="T57" fmla="*/ 5 h 56"/>
                    <a:gd name="T58" fmla="*/ 27 w 45"/>
                    <a:gd name="T59" fmla="*/ 5 h 56"/>
                    <a:gd name="T60" fmla="*/ 27 w 45"/>
                    <a:gd name="T61" fmla="*/ 0 h 56"/>
                    <a:gd name="T62" fmla="*/ 26 w 45"/>
                    <a:gd name="T63" fmla="*/ 0 h 56"/>
                    <a:gd name="T64" fmla="*/ 25 w 45"/>
                    <a:gd name="T65" fmla="*/ 0 h 56"/>
                    <a:gd name="T66" fmla="*/ 20 w 45"/>
                    <a:gd name="T67" fmla="*/ 0 h 56"/>
                    <a:gd name="T68" fmla="*/ 4 w 45"/>
                    <a:gd name="T69" fmla="*/ 11 h 56"/>
                    <a:gd name="T70" fmla="*/ 12 w 45"/>
                    <a:gd name="T71" fmla="*/ 26 h 56"/>
                    <a:gd name="T72" fmla="*/ 20 w 45"/>
                    <a:gd name="T73" fmla="*/ 27 h 56"/>
                    <a:gd name="T74" fmla="*/ 20 w 45"/>
                    <a:gd name="T75" fmla="*/ 22 h 56"/>
                    <a:gd name="T76" fmla="*/ 16 w 45"/>
                    <a:gd name="T77" fmla="*/ 21 h 56"/>
                    <a:gd name="T78" fmla="*/ 9 w 45"/>
                    <a:gd name="T79" fmla="*/ 12 h 56"/>
                    <a:gd name="T80" fmla="*/ 20 w 45"/>
                    <a:gd name="T81" fmla="*/ 5 h 56"/>
                    <a:gd name="T82" fmla="*/ 20 w 45"/>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56">
                      <a:moveTo>
                        <a:pt x="28" y="51"/>
                      </a:moveTo>
                      <a:cubicBezTo>
                        <a:pt x="28" y="51"/>
                        <a:pt x="28" y="51"/>
                        <a:pt x="28" y="51"/>
                      </a:cubicBezTo>
                      <a:cubicBezTo>
                        <a:pt x="28" y="52"/>
                        <a:pt x="28" y="52"/>
                        <a:pt x="28" y="53"/>
                      </a:cubicBezTo>
                      <a:cubicBezTo>
                        <a:pt x="28" y="52"/>
                        <a:pt x="28" y="52"/>
                        <a:pt x="28" y="51"/>
                      </a:cubicBezTo>
                      <a:moveTo>
                        <a:pt x="8" y="48"/>
                      </a:moveTo>
                      <a:cubicBezTo>
                        <a:pt x="6" y="48"/>
                        <a:pt x="4" y="51"/>
                        <a:pt x="7" y="52"/>
                      </a:cubicBezTo>
                      <a:cubicBezTo>
                        <a:pt x="11" y="54"/>
                        <a:pt x="17" y="56"/>
                        <a:pt x="23" y="56"/>
                      </a:cubicBezTo>
                      <a:cubicBezTo>
                        <a:pt x="23" y="56"/>
                        <a:pt x="24" y="56"/>
                        <a:pt x="24" y="56"/>
                      </a:cubicBezTo>
                      <a:cubicBezTo>
                        <a:pt x="23" y="54"/>
                        <a:pt x="23" y="53"/>
                        <a:pt x="23" y="51"/>
                      </a:cubicBezTo>
                      <a:cubicBezTo>
                        <a:pt x="18" y="51"/>
                        <a:pt x="13" y="49"/>
                        <a:pt x="10" y="48"/>
                      </a:cubicBezTo>
                      <a:cubicBezTo>
                        <a:pt x="9" y="48"/>
                        <a:pt x="9" y="48"/>
                        <a:pt x="8" y="48"/>
                      </a:cubicBezTo>
                      <a:moveTo>
                        <a:pt x="33" y="26"/>
                      </a:moveTo>
                      <a:cubicBezTo>
                        <a:pt x="33" y="27"/>
                        <a:pt x="33" y="29"/>
                        <a:pt x="33" y="31"/>
                      </a:cubicBezTo>
                      <a:cubicBezTo>
                        <a:pt x="37" y="33"/>
                        <a:pt x="40" y="36"/>
                        <a:pt x="39" y="41"/>
                      </a:cubicBezTo>
                      <a:cubicBezTo>
                        <a:pt x="39" y="46"/>
                        <a:pt x="37" y="48"/>
                        <a:pt x="33" y="50"/>
                      </a:cubicBezTo>
                      <a:cubicBezTo>
                        <a:pt x="33" y="50"/>
                        <a:pt x="33" y="50"/>
                        <a:pt x="33" y="50"/>
                      </a:cubicBezTo>
                      <a:cubicBezTo>
                        <a:pt x="35" y="49"/>
                        <a:pt x="37" y="48"/>
                        <a:pt x="38" y="47"/>
                      </a:cubicBezTo>
                      <a:cubicBezTo>
                        <a:pt x="40" y="45"/>
                        <a:pt x="42" y="44"/>
                        <a:pt x="45" y="43"/>
                      </a:cubicBezTo>
                      <a:cubicBezTo>
                        <a:pt x="45" y="42"/>
                        <a:pt x="45" y="42"/>
                        <a:pt x="45" y="41"/>
                      </a:cubicBezTo>
                      <a:cubicBezTo>
                        <a:pt x="45" y="33"/>
                        <a:pt x="39" y="28"/>
                        <a:pt x="33" y="26"/>
                      </a:cubicBezTo>
                      <a:moveTo>
                        <a:pt x="25" y="23"/>
                      </a:moveTo>
                      <a:cubicBezTo>
                        <a:pt x="25" y="25"/>
                        <a:pt x="25" y="27"/>
                        <a:pt x="25" y="28"/>
                      </a:cubicBezTo>
                      <a:cubicBezTo>
                        <a:pt x="26" y="29"/>
                        <a:pt x="27" y="29"/>
                        <a:pt x="28" y="29"/>
                      </a:cubicBezTo>
                      <a:cubicBezTo>
                        <a:pt x="28" y="27"/>
                        <a:pt x="28" y="25"/>
                        <a:pt x="28" y="24"/>
                      </a:cubicBezTo>
                      <a:cubicBezTo>
                        <a:pt x="27" y="23"/>
                        <a:pt x="26" y="23"/>
                        <a:pt x="25" y="23"/>
                      </a:cubicBezTo>
                      <a:moveTo>
                        <a:pt x="25" y="0"/>
                      </a:moveTo>
                      <a:cubicBezTo>
                        <a:pt x="25" y="2"/>
                        <a:pt x="25" y="3"/>
                        <a:pt x="25" y="5"/>
                      </a:cubicBezTo>
                      <a:cubicBezTo>
                        <a:pt x="25" y="5"/>
                        <a:pt x="25" y="5"/>
                        <a:pt x="26" y="5"/>
                      </a:cubicBezTo>
                      <a:cubicBezTo>
                        <a:pt x="26" y="5"/>
                        <a:pt x="26" y="5"/>
                        <a:pt x="26" y="5"/>
                      </a:cubicBezTo>
                      <a:cubicBezTo>
                        <a:pt x="26" y="5"/>
                        <a:pt x="27" y="5"/>
                        <a:pt x="27" y="5"/>
                      </a:cubicBezTo>
                      <a:cubicBezTo>
                        <a:pt x="27" y="3"/>
                        <a:pt x="27" y="2"/>
                        <a:pt x="27" y="0"/>
                      </a:cubicBezTo>
                      <a:cubicBezTo>
                        <a:pt x="26" y="0"/>
                        <a:pt x="26" y="0"/>
                        <a:pt x="26" y="0"/>
                      </a:cubicBezTo>
                      <a:cubicBezTo>
                        <a:pt x="25" y="0"/>
                        <a:pt x="25" y="0"/>
                        <a:pt x="25" y="0"/>
                      </a:cubicBezTo>
                      <a:moveTo>
                        <a:pt x="20" y="0"/>
                      </a:moveTo>
                      <a:cubicBezTo>
                        <a:pt x="13" y="0"/>
                        <a:pt x="7" y="3"/>
                        <a:pt x="4" y="11"/>
                      </a:cubicBezTo>
                      <a:cubicBezTo>
                        <a:pt x="0" y="19"/>
                        <a:pt x="5" y="24"/>
                        <a:pt x="12" y="26"/>
                      </a:cubicBezTo>
                      <a:cubicBezTo>
                        <a:pt x="14" y="26"/>
                        <a:pt x="17" y="27"/>
                        <a:pt x="20" y="27"/>
                      </a:cubicBezTo>
                      <a:cubicBezTo>
                        <a:pt x="20" y="26"/>
                        <a:pt x="20" y="24"/>
                        <a:pt x="20" y="22"/>
                      </a:cubicBezTo>
                      <a:cubicBezTo>
                        <a:pt x="18" y="22"/>
                        <a:pt x="17" y="22"/>
                        <a:pt x="16" y="21"/>
                      </a:cubicBezTo>
                      <a:cubicBezTo>
                        <a:pt x="10" y="20"/>
                        <a:pt x="7" y="18"/>
                        <a:pt x="9" y="12"/>
                      </a:cubicBezTo>
                      <a:cubicBezTo>
                        <a:pt x="10" y="7"/>
                        <a:pt x="15" y="5"/>
                        <a:pt x="20" y="5"/>
                      </a:cubicBezTo>
                      <a:cubicBezTo>
                        <a:pt x="20" y="3"/>
                        <a:pt x="20" y="2"/>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7" name="Freeform 28"/>
                <p:cNvSpPr>
                  <a:spLocks/>
                </p:cNvSpPr>
                <p:nvPr/>
              </p:nvSpPr>
              <p:spPr bwMode="auto">
                <a:xfrm>
                  <a:off x="4644" y="2446"/>
                  <a:ext cx="10" cy="74"/>
                </a:xfrm>
                <a:custGeom>
                  <a:avLst/>
                  <a:gdLst>
                    <a:gd name="T0" fmla="*/ 2 w 8"/>
                    <a:gd name="T1" fmla="*/ 0 h 60"/>
                    <a:gd name="T2" fmla="*/ 0 w 8"/>
                    <a:gd name="T3" fmla="*/ 2 h 60"/>
                    <a:gd name="T4" fmla="*/ 0 w 8"/>
                    <a:gd name="T5" fmla="*/ 4 h 60"/>
                    <a:gd name="T6" fmla="*/ 0 w 8"/>
                    <a:gd name="T7" fmla="*/ 9 h 60"/>
                    <a:gd name="T8" fmla="*/ 0 w 8"/>
                    <a:gd name="T9" fmla="*/ 26 h 60"/>
                    <a:gd name="T10" fmla="*/ 0 w 8"/>
                    <a:gd name="T11" fmla="*/ 31 h 60"/>
                    <a:gd name="T12" fmla="*/ 3 w 8"/>
                    <a:gd name="T13" fmla="*/ 55 h 60"/>
                    <a:gd name="T14" fmla="*/ 4 w 8"/>
                    <a:gd name="T15" fmla="*/ 60 h 60"/>
                    <a:gd name="T16" fmla="*/ 8 w 8"/>
                    <a:gd name="T17" fmla="*/ 57 h 60"/>
                    <a:gd name="T18" fmla="*/ 8 w 8"/>
                    <a:gd name="T19" fmla="*/ 57 h 60"/>
                    <a:gd name="T20" fmla="*/ 8 w 8"/>
                    <a:gd name="T21" fmla="*/ 55 h 60"/>
                    <a:gd name="T22" fmla="*/ 5 w 8"/>
                    <a:gd name="T23" fmla="*/ 32 h 60"/>
                    <a:gd name="T24" fmla="*/ 5 w 8"/>
                    <a:gd name="T25" fmla="*/ 27 h 60"/>
                    <a:gd name="T26" fmla="*/ 5 w 8"/>
                    <a:gd name="T27" fmla="*/ 9 h 60"/>
                    <a:gd name="T28" fmla="*/ 5 w 8"/>
                    <a:gd name="T29" fmla="*/ 4 h 60"/>
                    <a:gd name="T30" fmla="*/ 5 w 8"/>
                    <a:gd name="T31" fmla="*/ 2 h 60"/>
                    <a:gd name="T32" fmla="*/ 2 w 8"/>
                    <a:gd name="T3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60">
                      <a:moveTo>
                        <a:pt x="2" y="0"/>
                      </a:moveTo>
                      <a:cubicBezTo>
                        <a:pt x="1" y="0"/>
                        <a:pt x="0" y="1"/>
                        <a:pt x="0" y="2"/>
                      </a:cubicBezTo>
                      <a:cubicBezTo>
                        <a:pt x="0" y="3"/>
                        <a:pt x="0" y="3"/>
                        <a:pt x="0" y="4"/>
                      </a:cubicBezTo>
                      <a:cubicBezTo>
                        <a:pt x="0" y="6"/>
                        <a:pt x="0" y="7"/>
                        <a:pt x="0" y="9"/>
                      </a:cubicBezTo>
                      <a:cubicBezTo>
                        <a:pt x="0" y="15"/>
                        <a:pt x="0" y="20"/>
                        <a:pt x="0" y="26"/>
                      </a:cubicBezTo>
                      <a:cubicBezTo>
                        <a:pt x="0" y="28"/>
                        <a:pt x="0" y="30"/>
                        <a:pt x="0" y="31"/>
                      </a:cubicBezTo>
                      <a:cubicBezTo>
                        <a:pt x="0" y="39"/>
                        <a:pt x="1" y="47"/>
                        <a:pt x="3" y="55"/>
                      </a:cubicBezTo>
                      <a:cubicBezTo>
                        <a:pt x="3" y="57"/>
                        <a:pt x="3" y="58"/>
                        <a:pt x="4" y="60"/>
                      </a:cubicBezTo>
                      <a:cubicBezTo>
                        <a:pt x="5" y="59"/>
                        <a:pt x="7" y="58"/>
                        <a:pt x="8" y="57"/>
                      </a:cubicBezTo>
                      <a:cubicBezTo>
                        <a:pt x="8" y="57"/>
                        <a:pt x="8" y="57"/>
                        <a:pt x="8" y="57"/>
                      </a:cubicBezTo>
                      <a:cubicBezTo>
                        <a:pt x="8" y="56"/>
                        <a:pt x="8" y="56"/>
                        <a:pt x="8" y="55"/>
                      </a:cubicBezTo>
                      <a:cubicBezTo>
                        <a:pt x="6" y="48"/>
                        <a:pt x="5" y="40"/>
                        <a:pt x="5" y="32"/>
                      </a:cubicBezTo>
                      <a:cubicBezTo>
                        <a:pt x="5" y="31"/>
                        <a:pt x="5" y="29"/>
                        <a:pt x="5" y="27"/>
                      </a:cubicBezTo>
                      <a:cubicBezTo>
                        <a:pt x="5" y="21"/>
                        <a:pt x="5" y="15"/>
                        <a:pt x="5" y="9"/>
                      </a:cubicBezTo>
                      <a:cubicBezTo>
                        <a:pt x="5" y="7"/>
                        <a:pt x="5" y="6"/>
                        <a:pt x="5" y="4"/>
                      </a:cubicBezTo>
                      <a:cubicBezTo>
                        <a:pt x="5" y="3"/>
                        <a:pt x="5" y="3"/>
                        <a:pt x="5" y="2"/>
                      </a:cubicBezTo>
                      <a:cubicBezTo>
                        <a:pt x="5" y="1"/>
                        <a:pt x="4"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8" name="Freeform 29"/>
                <p:cNvSpPr>
                  <a:spLocks noEditPoints="1"/>
                </p:cNvSpPr>
                <p:nvPr/>
              </p:nvSpPr>
              <p:spPr bwMode="auto">
                <a:xfrm>
                  <a:off x="4651" y="2439"/>
                  <a:ext cx="10" cy="92"/>
                </a:xfrm>
                <a:custGeom>
                  <a:avLst/>
                  <a:gdLst>
                    <a:gd name="T0" fmla="*/ 8 w 8"/>
                    <a:gd name="T1" fmla="*/ 66 h 75"/>
                    <a:gd name="T2" fmla="*/ 2 w 8"/>
                    <a:gd name="T3" fmla="*/ 69 h 75"/>
                    <a:gd name="T4" fmla="*/ 2 w 8"/>
                    <a:gd name="T5" fmla="*/ 72 h 75"/>
                    <a:gd name="T6" fmla="*/ 5 w 8"/>
                    <a:gd name="T7" fmla="*/ 75 h 75"/>
                    <a:gd name="T8" fmla="*/ 8 w 8"/>
                    <a:gd name="T9" fmla="*/ 72 h 75"/>
                    <a:gd name="T10" fmla="*/ 8 w 8"/>
                    <a:gd name="T11" fmla="*/ 66 h 75"/>
                    <a:gd name="T12" fmla="*/ 3 w 8"/>
                    <a:gd name="T13" fmla="*/ 0 h 75"/>
                    <a:gd name="T14" fmla="*/ 0 w 8"/>
                    <a:gd name="T15" fmla="*/ 3 h 75"/>
                    <a:gd name="T16" fmla="*/ 1 w 8"/>
                    <a:gd name="T17" fmla="*/ 10 h 75"/>
                    <a:gd name="T18" fmla="*/ 1 w 8"/>
                    <a:gd name="T19" fmla="*/ 15 h 75"/>
                    <a:gd name="T20" fmla="*/ 2 w 8"/>
                    <a:gd name="T21" fmla="*/ 34 h 75"/>
                    <a:gd name="T22" fmla="*/ 2 w 8"/>
                    <a:gd name="T23" fmla="*/ 39 h 75"/>
                    <a:gd name="T24" fmla="*/ 2 w 8"/>
                    <a:gd name="T25" fmla="*/ 61 h 75"/>
                    <a:gd name="T26" fmla="*/ 2 w 8"/>
                    <a:gd name="T27" fmla="*/ 63 h 75"/>
                    <a:gd name="T28" fmla="*/ 2 w 8"/>
                    <a:gd name="T29" fmla="*/ 63 h 75"/>
                    <a:gd name="T30" fmla="*/ 7 w 8"/>
                    <a:gd name="T31" fmla="*/ 60 h 75"/>
                    <a:gd name="T32" fmla="*/ 7 w 8"/>
                    <a:gd name="T33" fmla="*/ 60 h 75"/>
                    <a:gd name="T34" fmla="*/ 7 w 8"/>
                    <a:gd name="T35" fmla="*/ 41 h 75"/>
                    <a:gd name="T36" fmla="*/ 7 w 8"/>
                    <a:gd name="T37" fmla="*/ 36 h 75"/>
                    <a:gd name="T38" fmla="*/ 5 w 8"/>
                    <a:gd name="T39" fmla="*/ 3 h 75"/>
                    <a:gd name="T40" fmla="*/ 3 w 8"/>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75">
                      <a:moveTo>
                        <a:pt x="8" y="66"/>
                      </a:moveTo>
                      <a:cubicBezTo>
                        <a:pt x="6" y="67"/>
                        <a:pt x="4" y="68"/>
                        <a:pt x="2" y="69"/>
                      </a:cubicBezTo>
                      <a:cubicBezTo>
                        <a:pt x="2" y="70"/>
                        <a:pt x="2" y="71"/>
                        <a:pt x="2" y="72"/>
                      </a:cubicBezTo>
                      <a:cubicBezTo>
                        <a:pt x="2" y="74"/>
                        <a:pt x="4" y="75"/>
                        <a:pt x="5" y="75"/>
                      </a:cubicBezTo>
                      <a:cubicBezTo>
                        <a:pt x="6" y="75"/>
                        <a:pt x="8" y="74"/>
                        <a:pt x="8" y="72"/>
                      </a:cubicBezTo>
                      <a:cubicBezTo>
                        <a:pt x="8" y="70"/>
                        <a:pt x="8" y="68"/>
                        <a:pt x="8" y="66"/>
                      </a:cubicBezTo>
                      <a:moveTo>
                        <a:pt x="3" y="0"/>
                      </a:moveTo>
                      <a:cubicBezTo>
                        <a:pt x="1" y="0"/>
                        <a:pt x="0" y="1"/>
                        <a:pt x="0" y="3"/>
                      </a:cubicBezTo>
                      <a:cubicBezTo>
                        <a:pt x="0" y="5"/>
                        <a:pt x="0" y="8"/>
                        <a:pt x="1" y="10"/>
                      </a:cubicBezTo>
                      <a:cubicBezTo>
                        <a:pt x="1" y="12"/>
                        <a:pt x="1" y="13"/>
                        <a:pt x="1" y="15"/>
                      </a:cubicBezTo>
                      <a:cubicBezTo>
                        <a:pt x="1" y="21"/>
                        <a:pt x="1" y="27"/>
                        <a:pt x="2" y="34"/>
                      </a:cubicBezTo>
                      <a:cubicBezTo>
                        <a:pt x="2" y="35"/>
                        <a:pt x="2" y="37"/>
                        <a:pt x="2" y="39"/>
                      </a:cubicBezTo>
                      <a:cubicBezTo>
                        <a:pt x="2" y="46"/>
                        <a:pt x="2" y="54"/>
                        <a:pt x="2" y="61"/>
                      </a:cubicBezTo>
                      <a:cubicBezTo>
                        <a:pt x="2" y="62"/>
                        <a:pt x="2" y="62"/>
                        <a:pt x="2" y="63"/>
                      </a:cubicBezTo>
                      <a:cubicBezTo>
                        <a:pt x="2" y="63"/>
                        <a:pt x="2" y="63"/>
                        <a:pt x="2" y="63"/>
                      </a:cubicBezTo>
                      <a:cubicBezTo>
                        <a:pt x="4" y="62"/>
                        <a:pt x="6" y="61"/>
                        <a:pt x="7" y="60"/>
                      </a:cubicBezTo>
                      <a:cubicBezTo>
                        <a:pt x="7" y="60"/>
                        <a:pt x="7" y="60"/>
                        <a:pt x="7" y="60"/>
                      </a:cubicBezTo>
                      <a:cubicBezTo>
                        <a:pt x="7" y="53"/>
                        <a:pt x="7" y="47"/>
                        <a:pt x="7" y="41"/>
                      </a:cubicBezTo>
                      <a:cubicBezTo>
                        <a:pt x="7" y="39"/>
                        <a:pt x="7" y="37"/>
                        <a:pt x="7" y="36"/>
                      </a:cubicBezTo>
                      <a:cubicBezTo>
                        <a:pt x="6" y="25"/>
                        <a:pt x="6" y="14"/>
                        <a:pt x="5" y="3"/>
                      </a:cubicBezTo>
                      <a:cubicBezTo>
                        <a:pt x="5" y="1"/>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9" name="Freeform 30"/>
                <p:cNvSpPr>
                  <a:spLocks/>
                </p:cNvSpPr>
                <p:nvPr/>
              </p:nvSpPr>
              <p:spPr bwMode="auto">
                <a:xfrm>
                  <a:off x="4512" y="2636"/>
                  <a:ext cx="8" cy="26"/>
                </a:xfrm>
                <a:custGeom>
                  <a:avLst/>
                  <a:gdLst>
                    <a:gd name="T0" fmla="*/ 3 w 7"/>
                    <a:gd name="T1" fmla="*/ 0 h 21"/>
                    <a:gd name="T2" fmla="*/ 0 w 7"/>
                    <a:gd name="T3" fmla="*/ 3 h 21"/>
                    <a:gd name="T4" fmla="*/ 0 w 7"/>
                    <a:gd name="T5" fmla="*/ 11 h 21"/>
                    <a:gd name="T6" fmla="*/ 0 w 7"/>
                    <a:gd name="T7" fmla="*/ 18 h 21"/>
                    <a:gd name="T8" fmla="*/ 0 w 7"/>
                    <a:gd name="T9" fmla="*/ 18 h 21"/>
                    <a:gd name="T10" fmla="*/ 3 w 7"/>
                    <a:gd name="T11" fmla="*/ 21 h 21"/>
                    <a:gd name="T12" fmla="*/ 7 w 7"/>
                    <a:gd name="T13" fmla="*/ 18 h 21"/>
                    <a:gd name="T14" fmla="*/ 7 w 7"/>
                    <a:gd name="T15" fmla="*/ 18 h 21"/>
                    <a:gd name="T16" fmla="*/ 7 w 7"/>
                    <a:gd name="T17" fmla="*/ 12 h 21"/>
                    <a:gd name="T18" fmla="*/ 7 w 7"/>
                    <a:gd name="T19" fmla="*/ 3 h 21"/>
                    <a:gd name="T20" fmla="*/ 3 w 7"/>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21">
                      <a:moveTo>
                        <a:pt x="3" y="0"/>
                      </a:moveTo>
                      <a:cubicBezTo>
                        <a:pt x="2" y="0"/>
                        <a:pt x="0" y="1"/>
                        <a:pt x="0" y="3"/>
                      </a:cubicBezTo>
                      <a:cubicBezTo>
                        <a:pt x="0" y="6"/>
                        <a:pt x="0" y="8"/>
                        <a:pt x="0" y="11"/>
                      </a:cubicBezTo>
                      <a:cubicBezTo>
                        <a:pt x="0" y="13"/>
                        <a:pt x="0" y="15"/>
                        <a:pt x="0" y="18"/>
                      </a:cubicBezTo>
                      <a:cubicBezTo>
                        <a:pt x="0" y="18"/>
                        <a:pt x="0" y="18"/>
                        <a:pt x="0" y="18"/>
                      </a:cubicBezTo>
                      <a:cubicBezTo>
                        <a:pt x="0" y="20"/>
                        <a:pt x="2" y="21"/>
                        <a:pt x="3" y="21"/>
                      </a:cubicBezTo>
                      <a:cubicBezTo>
                        <a:pt x="5" y="21"/>
                        <a:pt x="7" y="20"/>
                        <a:pt x="7" y="18"/>
                      </a:cubicBezTo>
                      <a:cubicBezTo>
                        <a:pt x="7" y="18"/>
                        <a:pt x="7" y="18"/>
                        <a:pt x="7" y="18"/>
                      </a:cubicBezTo>
                      <a:cubicBezTo>
                        <a:pt x="7" y="16"/>
                        <a:pt x="7" y="14"/>
                        <a:pt x="7" y="12"/>
                      </a:cubicBezTo>
                      <a:cubicBezTo>
                        <a:pt x="7" y="9"/>
                        <a:pt x="7" y="6"/>
                        <a:pt x="7" y="3"/>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0" name="Freeform 31"/>
                <p:cNvSpPr>
                  <a:spLocks/>
                </p:cNvSpPr>
                <p:nvPr/>
              </p:nvSpPr>
              <p:spPr bwMode="auto">
                <a:xfrm>
                  <a:off x="4557" y="2648"/>
                  <a:ext cx="301" cy="13"/>
                </a:xfrm>
                <a:custGeom>
                  <a:avLst/>
                  <a:gdLst>
                    <a:gd name="T0" fmla="*/ 110 w 243"/>
                    <a:gd name="T1" fmla="*/ 0 h 11"/>
                    <a:gd name="T2" fmla="*/ 69 w 243"/>
                    <a:gd name="T3" fmla="*/ 1 h 11"/>
                    <a:gd name="T4" fmla="*/ 37 w 243"/>
                    <a:gd name="T5" fmla="*/ 2 h 11"/>
                    <a:gd name="T6" fmla="*/ 34 w 243"/>
                    <a:gd name="T7" fmla="*/ 5 h 11"/>
                    <a:gd name="T8" fmla="*/ 30 w 243"/>
                    <a:gd name="T9" fmla="*/ 2 h 11"/>
                    <a:gd name="T10" fmla="*/ 29 w 243"/>
                    <a:gd name="T11" fmla="*/ 2 h 11"/>
                    <a:gd name="T12" fmla="*/ 7 w 243"/>
                    <a:gd name="T13" fmla="*/ 2 h 11"/>
                    <a:gd name="T14" fmla="*/ 7 w 243"/>
                    <a:gd name="T15" fmla="*/ 2 h 11"/>
                    <a:gd name="T16" fmla="*/ 4 w 243"/>
                    <a:gd name="T17" fmla="*/ 5 h 11"/>
                    <a:gd name="T18" fmla="*/ 1 w 243"/>
                    <a:gd name="T19" fmla="*/ 3 h 11"/>
                    <a:gd name="T20" fmla="*/ 4 w 243"/>
                    <a:gd name="T21" fmla="*/ 8 h 11"/>
                    <a:gd name="T22" fmla="*/ 30 w 243"/>
                    <a:gd name="T23" fmla="*/ 9 h 11"/>
                    <a:gd name="T24" fmla="*/ 72 w 243"/>
                    <a:gd name="T25" fmla="*/ 8 h 11"/>
                    <a:gd name="T26" fmla="*/ 113 w 243"/>
                    <a:gd name="T27" fmla="*/ 7 h 11"/>
                    <a:gd name="T28" fmla="*/ 123 w 243"/>
                    <a:gd name="T29" fmla="*/ 7 h 11"/>
                    <a:gd name="T30" fmla="*/ 239 w 243"/>
                    <a:gd name="T31" fmla="*/ 11 h 11"/>
                    <a:gd name="T32" fmla="*/ 239 w 243"/>
                    <a:gd name="T33" fmla="*/ 11 h 11"/>
                    <a:gd name="T34" fmla="*/ 239 w 243"/>
                    <a:gd name="T35" fmla="*/ 4 h 11"/>
                    <a:gd name="T36" fmla="*/ 123 w 243"/>
                    <a:gd name="T37" fmla="*/ 0 h 11"/>
                    <a:gd name="T38" fmla="*/ 110 w 243"/>
                    <a:gd name="T3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11">
                      <a:moveTo>
                        <a:pt x="110" y="0"/>
                      </a:moveTo>
                      <a:cubicBezTo>
                        <a:pt x="96" y="0"/>
                        <a:pt x="83" y="1"/>
                        <a:pt x="69" y="1"/>
                      </a:cubicBezTo>
                      <a:cubicBezTo>
                        <a:pt x="59" y="2"/>
                        <a:pt x="48" y="2"/>
                        <a:pt x="37" y="2"/>
                      </a:cubicBezTo>
                      <a:cubicBezTo>
                        <a:pt x="37" y="4"/>
                        <a:pt x="35" y="5"/>
                        <a:pt x="34" y="5"/>
                      </a:cubicBezTo>
                      <a:cubicBezTo>
                        <a:pt x="32" y="5"/>
                        <a:pt x="31" y="4"/>
                        <a:pt x="30" y="2"/>
                      </a:cubicBezTo>
                      <a:cubicBezTo>
                        <a:pt x="30" y="2"/>
                        <a:pt x="29" y="2"/>
                        <a:pt x="29" y="2"/>
                      </a:cubicBezTo>
                      <a:cubicBezTo>
                        <a:pt x="22" y="2"/>
                        <a:pt x="14" y="2"/>
                        <a:pt x="7" y="2"/>
                      </a:cubicBezTo>
                      <a:cubicBezTo>
                        <a:pt x="7" y="2"/>
                        <a:pt x="7" y="2"/>
                        <a:pt x="7" y="2"/>
                      </a:cubicBezTo>
                      <a:cubicBezTo>
                        <a:pt x="7" y="4"/>
                        <a:pt x="5" y="5"/>
                        <a:pt x="4" y="5"/>
                      </a:cubicBezTo>
                      <a:cubicBezTo>
                        <a:pt x="3" y="5"/>
                        <a:pt x="1" y="5"/>
                        <a:pt x="1" y="3"/>
                      </a:cubicBezTo>
                      <a:cubicBezTo>
                        <a:pt x="0" y="5"/>
                        <a:pt x="1" y="8"/>
                        <a:pt x="4" y="8"/>
                      </a:cubicBezTo>
                      <a:cubicBezTo>
                        <a:pt x="13" y="9"/>
                        <a:pt x="21" y="9"/>
                        <a:pt x="30" y="9"/>
                      </a:cubicBezTo>
                      <a:cubicBezTo>
                        <a:pt x="44" y="9"/>
                        <a:pt x="58" y="8"/>
                        <a:pt x="72" y="8"/>
                      </a:cubicBezTo>
                      <a:cubicBezTo>
                        <a:pt x="86" y="7"/>
                        <a:pt x="99" y="7"/>
                        <a:pt x="113" y="7"/>
                      </a:cubicBezTo>
                      <a:cubicBezTo>
                        <a:pt x="116" y="7"/>
                        <a:pt x="120" y="7"/>
                        <a:pt x="123" y="7"/>
                      </a:cubicBezTo>
                      <a:cubicBezTo>
                        <a:pt x="162" y="8"/>
                        <a:pt x="200" y="11"/>
                        <a:pt x="239" y="11"/>
                      </a:cubicBezTo>
                      <a:cubicBezTo>
                        <a:pt x="239" y="11"/>
                        <a:pt x="239" y="11"/>
                        <a:pt x="239" y="11"/>
                      </a:cubicBezTo>
                      <a:cubicBezTo>
                        <a:pt x="243" y="11"/>
                        <a:pt x="243" y="4"/>
                        <a:pt x="239" y="4"/>
                      </a:cubicBezTo>
                      <a:cubicBezTo>
                        <a:pt x="200" y="4"/>
                        <a:pt x="162" y="1"/>
                        <a:pt x="123" y="0"/>
                      </a:cubicBezTo>
                      <a:cubicBezTo>
                        <a:pt x="119" y="0"/>
                        <a:pt x="114" y="0"/>
                        <a:pt x="1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1" name="Freeform 32"/>
                <p:cNvSpPr>
                  <a:spLocks/>
                </p:cNvSpPr>
                <p:nvPr/>
              </p:nvSpPr>
              <p:spPr bwMode="auto">
                <a:xfrm>
                  <a:off x="4556" y="2589"/>
                  <a:ext cx="10" cy="65"/>
                </a:xfrm>
                <a:custGeom>
                  <a:avLst/>
                  <a:gdLst>
                    <a:gd name="T0" fmla="*/ 3 w 8"/>
                    <a:gd name="T1" fmla="*/ 0 h 52"/>
                    <a:gd name="T2" fmla="*/ 0 w 8"/>
                    <a:gd name="T3" fmla="*/ 4 h 52"/>
                    <a:gd name="T4" fmla="*/ 1 w 8"/>
                    <a:gd name="T5" fmla="*/ 49 h 52"/>
                    <a:gd name="T6" fmla="*/ 2 w 8"/>
                    <a:gd name="T7" fmla="*/ 50 h 52"/>
                    <a:gd name="T8" fmla="*/ 5 w 8"/>
                    <a:gd name="T9" fmla="*/ 52 h 52"/>
                    <a:gd name="T10" fmla="*/ 8 w 8"/>
                    <a:gd name="T11" fmla="*/ 49 h 52"/>
                    <a:gd name="T12" fmla="*/ 8 w 8"/>
                    <a:gd name="T13" fmla="*/ 49 h 52"/>
                    <a:gd name="T14" fmla="*/ 6 w 8"/>
                    <a:gd name="T15" fmla="*/ 4 h 52"/>
                    <a:gd name="T16" fmla="*/ 3 w 8"/>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2">
                      <a:moveTo>
                        <a:pt x="3" y="0"/>
                      </a:moveTo>
                      <a:cubicBezTo>
                        <a:pt x="2" y="0"/>
                        <a:pt x="0" y="2"/>
                        <a:pt x="0" y="4"/>
                      </a:cubicBezTo>
                      <a:cubicBezTo>
                        <a:pt x="0" y="19"/>
                        <a:pt x="0" y="34"/>
                        <a:pt x="1" y="49"/>
                      </a:cubicBezTo>
                      <a:cubicBezTo>
                        <a:pt x="1" y="50"/>
                        <a:pt x="1" y="50"/>
                        <a:pt x="2" y="50"/>
                      </a:cubicBezTo>
                      <a:cubicBezTo>
                        <a:pt x="2" y="52"/>
                        <a:pt x="4" y="52"/>
                        <a:pt x="5" y="52"/>
                      </a:cubicBezTo>
                      <a:cubicBezTo>
                        <a:pt x="6" y="52"/>
                        <a:pt x="8" y="51"/>
                        <a:pt x="8" y="49"/>
                      </a:cubicBezTo>
                      <a:cubicBezTo>
                        <a:pt x="8" y="49"/>
                        <a:pt x="8" y="49"/>
                        <a:pt x="8" y="49"/>
                      </a:cubicBezTo>
                      <a:cubicBezTo>
                        <a:pt x="7" y="34"/>
                        <a:pt x="6" y="19"/>
                        <a:pt x="6" y="4"/>
                      </a:cubicBezTo>
                      <a:cubicBezTo>
                        <a:pt x="6" y="2"/>
                        <a:pt x="5"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2" name="Freeform 33"/>
                <p:cNvSpPr>
                  <a:spLocks/>
                </p:cNvSpPr>
                <p:nvPr/>
              </p:nvSpPr>
              <p:spPr bwMode="auto">
                <a:xfrm>
                  <a:off x="4563" y="2571"/>
                  <a:ext cx="59" cy="14"/>
                </a:xfrm>
                <a:custGeom>
                  <a:avLst/>
                  <a:gdLst>
                    <a:gd name="T0" fmla="*/ 43 w 47"/>
                    <a:gd name="T1" fmla="*/ 0 h 11"/>
                    <a:gd name="T2" fmla="*/ 43 w 47"/>
                    <a:gd name="T3" fmla="*/ 0 h 11"/>
                    <a:gd name="T4" fmla="*/ 3 w 47"/>
                    <a:gd name="T5" fmla="*/ 6 h 11"/>
                    <a:gd name="T6" fmla="*/ 4 w 47"/>
                    <a:gd name="T7" fmla="*/ 11 h 11"/>
                    <a:gd name="T8" fmla="*/ 4 w 47"/>
                    <a:gd name="T9" fmla="*/ 11 h 11"/>
                    <a:gd name="T10" fmla="*/ 44 w 47"/>
                    <a:gd name="T11" fmla="*/ 5 h 11"/>
                    <a:gd name="T12" fmla="*/ 43 w 4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7" h="11">
                      <a:moveTo>
                        <a:pt x="43" y="0"/>
                      </a:moveTo>
                      <a:cubicBezTo>
                        <a:pt x="43" y="0"/>
                        <a:pt x="43" y="0"/>
                        <a:pt x="43" y="0"/>
                      </a:cubicBezTo>
                      <a:cubicBezTo>
                        <a:pt x="30" y="3"/>
                        <a:pt x="16" y="3"/>
                        <a:pt x="3" y="6"/>
                      </a:cubicBezTo>
                      <a:cubicBezTo>
                        <a:pt x="0" y="7"/>
                        <a:pt x="1" y="11"/>
                        <a:pt x="4" y="11"/>
                      </a:cubicBezTo>
                      <a:cubicBezTo>
                        <a:pt x="4" y="11"/>
                        <a:pt x="4" y="11"/>
                        <a:pt x="4" y="11"/>
                      </a:cubicBezTo>
                      <a:cubicBezTo>
                        <a:pt x="17" y="8"/>
                        <a:pt x="31" y="8"/>
                        <a:pt x="44" y="5"/>
                      </a:cubicBezTo>
                      <a:cubicBezTo>
                        <a:pt x="47" y="5"/>
                        <a:pt x="46" y="0"/>
                        <a:pt x="4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3" name="Freeform 34"/>
                <p:cNvSpPr>
                  <a:spLocks/>
                </p:cNvSpPr>
                <p:nvPr/>
              </p:nvSpPr>
              <p:spPr bwMode="auto">
                <a:xfrm>
                  <a:off x="4594" y="2597"/>
                  <a:ext cx="11" cy="57"/>
                </a:xfrm>
                <a:custGeom>
                  <a:avLst/>
                  <a:gdLst>
                    <a:gd name="T0" fmla="*/ 5 w 9"/>
                    <a:gd name="T1" fmla="*/ 0 h 46"/>
                    <a:gd name="T2" fmla="*/ 2 w 9"/>
                    <a:gd name="T3" fmla="*/ 3 h 46"/>
                    <a:gd name="T4" fmla="*/ 0 w 9"/>
                    <a:gd name="T5" fmla="*/ 43 h 46"/>
                    <a:gd name="T6" fmla="*/ 0 w 9"/>
                    <a:gd name="T7" fmla="*/ 43 h 46"/>
                    <a:gd name="T8" fmla="*/ 4 w 9"/>
                    <a:gd name="T9" fmla="*/ 46 h 46"/>
                    <a:gd name="T10" fmla="*/ 7 w 9"/>
                    <a:gd name="T11" fmla="*/ 43 h 46"/>
                    <a:gd name="T12" fmla="*/ 7 w 9"/>
                    <a:gd name="T13" fmla="*/ 43 h 46"/>
                    <a:gd name="T14" fmla="*/ 8 w 9"/>
                    <a:gd name="T15" fmla="*/ 3 h 46"/>
                    <a:gd name="T16" fmla="*/ 5 w 9"/>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6">
                      <a:moveTo>
                        <a:pt x="5" y="0"/>
                      </a:moveTo>
                      <a:cubicBezTo>
                        <a:pt x="4" y="0"/>
                        <a:pt x="2" y="1"/>
                        <a:pt x="2" y="3"/>
                      </a:cubicBezTo>
                      <a:cubicBezTo>
                        <a:pt x="1" y="16"/>
                        <a:pt x="0" y="30"/>
                        <a:pt x="0" y="43"/>
                      </a:cubicBezTo>
                      <a:cubicBezTo>
                        <a:pt x="0" y="43"/>
                        <a:pt x="0" y="43"/>
                        <a:pt x="0" y="43"/>
                      </a:cubicBezTo>
                      <a:cubicBezTo>
                        <a:pt x="1" y="45"/>
                        <a:pt x="2" y="46"/>
                        <a:pt x="4" y="46"/>
                      </a:cubicBezTo>
                      <a:cubicBezTo>
                        <a:pt x="5" y="46"/>
                        <a:pt x="7" y="45"/>
                        <a:pt x="7" y="43"/>
                      </a:cubicBezTo>
                      <a:cubicBezTo>
                        <a:pt x="7" y="43"/>
                        <a:pt x="7" y="43"/>
                        <a:pt x="7" y="43"/>
                      </a:cubicBezTo>
                      <a:cubicBezTo>
                        <a:pt x="7" y="30"/>
                        <a:pt x="7" y="16"/>
                        <a:pt x="8" y="3"/>
                      </a:cubicBezTo>
                      <a:cubicBezTo>
                        <a:pt x="9" y="1"/>
                        <a:pt x="7"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4" name="Freeform 35"/>
                <p:cNvSpPr>
                  <a:spLocks noEditPoints="1"/>
                </p:cNvSpPr>
                <p:nvPr/>
              </p:nvSpPr>
              <p:spPr bwMode="auto">
                <a:xfrm>
                  <a:off x="4634" y="2559"/>
                  <a:ext cx="12" cy="65"/>
                </a:xfrm>
                <a:custGeom>
                  <a:avLst/>
                  <a:gdLst>
                    <a:gd name="T0" fmla="*/ 1 w 10"/>
                    <a:gd name="T1" fmla="*/ 5 h 53"/>
                    <a:gd name="T2" fmla="*/ 2 w 10"/>
                    <a:gd name="T3" fmla="*/ 24 h 53"/>
                    <a:gd name="T4" fmla="*/ 4 w 10"/>
                    <a:gd name="T5" fmla="*/ 51 h 53"/>
                    <a:gd name="T6" fmla="*/ 7 w 10"/>
                    <a:gd name="T7" fmla="*/ 53 h 53"/>
                    <a:gd name="T8" fmla="*/ 10 w 10"/>
                    <a:gd name="T9" fmla="*/ 51 h 53"/>
                    <a:gd name="T10" fmla="*/ 8 w 10"/>
                    <a:gd name="T11" fmla="*/ 28 h 53"/>
                    <a:gd name="T12" fmla="*/ 6 w 10"/>
                    <a:gd name="T13" fmla="*/ 6 h 53"/>
                    <a:gd name="T14" fmla="*/ 1 w 10"/>
                    <a:gd name="T15" fmla="*/ 5 h 53"/>
                    <a:gd name="T16" fmla="*/ 4 w 10"/>
                    <a:gd name="T17" fmla="*/ 0 h 53"/>
                    <a:gd name="T18" fmla="*/ 2 w 10"/>
                    <a:gd name="T19" fmla="*/ 0 h 53"/>
                    <a:gd name="T20" fmla="*/ 6 w 10"/>
                    <a:gd name="T21" fmla="*/ 1 h 53"/>
                    <a:gd name="T22" fmla="*/ 4 w 10"/>
                    <a:gd name="T2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53">
                      <a:moveTo>
                        <a:pt x="1" y="5"/>
                      </a:moveTo>
                      <a:cubicBezTo>
                        <a:pt x="0" y="11"/>
                        <a:pt x="2" y="19"/>
                        <a:pt x="2" y="24"/>
                      </a:cubicBezTo>
                      <a:cubicBezTo>
                        <a:pt x="3" y="33"/>
                        <a:pt x="4" y="42"/>
                        <a:pt x="4" y="51"/>
                      </a:cubicBezTo>
                      <a:cubicBezTo>
                        <a:pt x="5" y="53"/>
                        <a:pt x="6" y="53"/>
                        <a:pt x="7" y="53"/>
                      </a:cubicBezTo>
                      <a:cubicBezTo>
                        <a:pt x="8" y="53"/>
                        <a:pt x="10" y="53"/>
                        <a:pt x="10" y="51"/>
                      </a:cubicBezTo>
                      <a:cubicBezTo>
                        <a:pt x="9" y="43"/>
                        <a:pt x="8" y="36"/>
                        <a:pt x="8" y="28"/>
                      </a:cubicBezTo>
                      <a:cubicBezTo>
                        <a:pt x="7" y="22"/>
                        <a:pt x="5" y="13"/>
                        <a:pt x="6" y="6"/>
                      </a:cubicBezTo>
                      <a:cubicBezTo>
                        <a:pt x="4" y="6"/>
                        <a:pt x="2" y="6"/>
                        <a:pt x="1" y="5"/>
                      </a:cubicBezTo>
                      <a:moveTo>
                        <a:pt x="4" y="0"/>
                      </a:moveTo>
                      <a:cubicBezTo>
                        <a:pt x="3" y="0"/>
                        <a:pt x="2" y="0"/>
                        <a:pt x="2" y="0"/>
                      </a:cubicBezTo>
                      <a:cubicBezTo>
                        <a:pt x="3" y="1"/>
                        <a:pt x="5" y="1"/>
                        <a:pt x="6" y="1"/>
                      </a:cubicBezTo>
                      <a:cubicBezTo>
                        <a:pt x="6" y="0"/>
                        <a:pt x="5"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5" name="Freeform 36"/>
                <p:cNvSpPr>
                  <a:spLocks noEditPoints="1"/>
                </p:cNvSpPr>
                <p:nvPr/>
              </p:nvSpPr>
              <p:spPr bwMode="auto">
                <a:xfrm>
                  <a:off x="4617" y="2555"/>
                  <a:ext cx="82" cy="12"/>
                </a:xfrm>
                <a:custGeom>
                  <a:avLst/>
                  <a:gdLst>
                    <a:gd name="T0" fmla="*/ 63 w 67"/>
                    <a:gd name="T1" fmla="*/ 0 h 10"/>
                    <a:gd name="T2" fmla="*/ 63 w 67"/>
                    <a:gd name="T3" fmla="*/ 0 h 10"/>
                    <a:gd name="T4" fmla="*/ 48 w 67"/>
                    <a:gd name="T5" fmla="*/ 4 h 10"/>
                    <a:gd name="T6" fmla="*/ 48 w 67"/>
                    <a:gd name="T7" fmla="*/ 9 h 10"/>
                    <a:gd name="T8" fmla="*/ 64 w 67"/>
                    <a:gd name="T9" fmla="*/ 5 h 10"/>
                    <a:gd name="T10" fmla="*/ 63 w 67"/>
                    <a:gd name="T11" fmla="*/ 0 h 10"/>
                    <a:gd name="T12" fmla="*/ 4 w 67"/>
                    <a:gd name="T13" fmla="*/ 0 h 10"/>
                    <a:gd name="T14" fmla="*/ 3 w 67"/>
                    <a:gd name="T15" fmla="*/ 5 h 10"/>
                    <a:gd name="T16" fmla="*/ 15 w 67"/>
                    <a:gd name="T17" fmla="*/ 8 h 10"/>
                    <a:gd name="T18" fmla="*/ 20 w 67"/>
                    <a:gd name="T19" fmla="*/ 9 h 10"/>
                    <a:gd name="T20" fmla="*/ 32 w 67"/>
                    <a:gd name="T21" fmla="*/ 10 h 10"/>
                    <a:gd name="T22" fmla="*/ 43 w 67"/>
                    <a:gd name="T23" fmla="*/ 9 h 10"/>
                    <a:gd name="T24" fmla="*/ 43 w 67"/>
                    <a:gd name="T25" fmla="*/ 4 h 10"/>
                    <a:gd name="T26" fmla="*/ 33 w 67"/>
                    <a:gd name="T27" fmla="*/ 5 h 10"/>
                    <a:gd name="T28" fmla="*/ 20 w 67"/>
                    <a:gd name="T29" fmla="*/ 4 h 10"/>
                    <a:gd name="T30" fmla="*/ 16 w 67"/>
                    <a:gd name="T31" fmla="*/ 3 h 10"/>
                    <a:gd name="T32" fmla="*/ 4 w 67"/>
                    <a:gd name="T33" fmla="*/ 0 h 10"/>
                    <a:gd name="T34" fmla="*/ 4 w 67"/>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0">
                      <a:moveTo>
                        <a:pt x="63" y="0"/>
                      </a:moveTo>
                      <a:cubicBezTo>
                        <a:pt x="63" y="0"/>
                        <a:pt x="63" y="0"/>
                        <a:pt x="63" y="0"/>
                      </a:cubicBezTo>
                      <a:cubicBezTo>
                        <a:pt x="58" y="2"/>
                        <a:pt x="53" y="3"/>
                        <a:pt x="48" y="4"/>
                      </a:cubicBezTo>
                      <a:cubicBezTo>
                        <a:pt x="48" y="5"/>
                        <a:pt x="48" y="7"/>
                        <a:pt x="48" y="9"/>
                      </a:cubicBezTo>
                      <a:cubicBezTo>
                        <a:pt x="53" y="8"/>
                        <a:pt x="59" y="7"/>
                        <a:pt x="64" y="5"/>
                      </a:cubicBezTo>
                      <a:cubicBezTo>
                        <a:pt x="67" y="5"/>
                        <a:pt x="66" y="0"/>
                        <a:pt x="63" y="0"/>
                      </a:cubicBezTo>
                      <a:moveTo>
                        <a:pt x="4" y="0"/>
                      </a:moveTo>
                      <a:cubicBezTo>
                        <a:pt x="1" y="0"/>
                        <a:pt x="0" y="5"/>
                        <a:pt x="3" y="5"/>
                      </a:cubicBezTo>
                      <a:cubicBezTo>
                        <a:pt x="7" y="7"/>
                        <a:pt x="11" y="8"/>
                        <a:pt x="15" y="8"/>
                      </a:cubicBezTo>
                      <a:cubicBezTo>
                        <a:pt x="16" y="9"/>
                        <a:pt x="18" y="9"/>
                        <a:pt x="20" y="9"/>
                      </a:cubicBezTo>
                      <a:cubicBezTo>
                        <a:pt x="24" y="10"/>
                        <a:pt x="28" y="10"/>
                        <a:pt x="32" y="10"/>
                      </a:cubicBezTo>
                      <a:cubicBezTo>
                        <a:pt x="36" y="10"/>
                        <a:pt x="39" y="10"/>
                        <a:pt x="43" y="9"/>
                      </a:cubicBezTo>
                      <a:cubicBezTo>
                        <a:pt x="43" y="8"/>
                        <a:pt x="43" y="6"/>
                        <a:pt x="43" y="4"/>
                      </a:cubicBezTo>
                      <a:cubicBezTo>
                        <a:pt x="40" y="5"/>
                        <a:pt x="36" y="5"/>
                        <a:pt x="33" y="5"/>
                      </a:cubicBezTo>
                      <a:cubicBezTo>
                        <a:pt x="28" y="5"/>
                        <a:pt x="24" y="4"/>
                        <a:pt x="20" y="4"/>
                      </a:cubicBezTo>
                      <a:cubicBezTo>
                        <a:pt x="19" y="4"/>
                        <a:pt x="17" y="4"/>
                        <a:pt x="16" y="3"/>
                      </a:cubicBezTo>
                      <a:cubicBezTo>
                        <a:pt x="12" y="3"/>
                        <a:pt x="8" y="2"/>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6" name="Freeform 37"/>
                <p:cNvSpPr>
                  <a:spLocks/>
                </p:cNvSpPr>
                <p:nvPr/>
              </p:nvSpPr>
              <p:spPr bwMode="auto">
                <a:xfrm>
                  <a:off x="4668" y="2552"/>
                  <a:ext cx="9" cy="65"/>
                </a:xfrm>
                <a:custGeom>
                  <a:avLst/>
                  <a:gdLst>
                    <a:gd name="T0" fmla="*/ 4 w 7"/>
                    <a:gd name="T1" fmla="*/ 0 h 52"/>
                    <a:gd name="T2" fmla="*/ 1 w 7"/>
                    <a:gd name="T3" fmla="*/ 3 h 52"/>
                    <a:gd name="T4" fmla="*/ 1 w 7"/>
                    <a:gd name="T5" fmla="*/ 6 h 52"/>
                    <a:gd name="T6" fmla="*/ 1 w 7"/>
                    <a:gd name="T7" fmla="*/ 11 h 52"/>
                    <a:gd name="T8" fmla="*/ 0 w 7"/>
                    <a:gd name="T9" fmla="*/ 49 h 52"/>
                    <a:gd name="T10" fmla="*/ 3 w 7"/>
                    <a:gd name="T11" fmla="*/ 52 h 52"/>
                    <a:gd name="T12" fmla="*/ 5 w 7"/>
                    <a:gd name="T13" fmla="*/ 49 h 52"/>
                    <a:gd name="T14" fmla="*/ 6 w 7"/>
                    <a:gd name="T15" fmla="*/ 11 h 52"/>
                    <a:gd name="T16" fmla="*/ 6 w 7"/>
                    <a:gd name="T17" fmla="*/ 6 h 52"/>
                    <a:gd name="T18" fmla="*/ 7 w 7"/>
                    <a:gd name="T19" fmla="*/ 3 h 52"/>
                    <a:gd name="T20" fmla="*/ 4 w 7"/>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52">
                      <a:moveTo>
                        <a:pt x="4" y="0"/>
                      </a:moveTo>
                      <a:cubicBezTo>
                        <a:pt x="3" y="0"/>
                        <a:pt x="2" y="1"/>
                        <a:pt x="1" y="3"/>
                      </a:cubicBezTo>
                      <a:cubicBezTo>
                        <a:pt x="1" y="4"/>
                        <a:pt x="1" y="5"/>
                        <a:pt x="1" y="6"/>
                      </a:cubicBezTo>
                      <a:cubicBezTo>
                        <a:pt x="1" y="8"/>
                        <a:pt x="1" y="10"/>
                        <a:pt x="1" y="11"/>
                      </a:cubicBezTo>
                      <a:cubicBezTo>
                        <a:pt x="0" y="24"/>
                        <a:pt x="0" y="37"/>
                        <a:pt x="0" y="49"/>
                      </a:cubicBezTo>
                      <a:cubicBezTo>
                        <a:pt x="0" y="51"/>
                        <a:pt x="2" y="52"/>
                        <a:pt x="3" y="52"/>
                      </a:cubicBezTo>
                      <a:cubicBezTo>
                        <a:pt x="4" y="52"/>
                        <a:pt x="5" y="51"/>
                        <a:pt x="5" y="49"/>
                      </a:cubicBezTo>
                      <a:cubicBezTo>
                        <a:pt x="5" y="37"/>
                        <a:pt x="5" y="24"/>
                        <a:pt x="6" y="11"/>
                      </a:cubicBezTo>
                      <a:cubicBezTo>
                        <a:pt x="6" y="9"/>
                        <a:pt x="6" y="7"/>
                        <a:pt x="6" y="6"/>
                      </a:cubicBezTo>
                      <a:cubicBezTo>
                        <a:pt x="6" y="5"/>
                        <a:pt x="6" y="4"/>
                        <a:pt x="7" y="3"/>
                      </a:cubicBezTo>
                      <a:cubicBezTo>
                        <a:pt x="7" y="1"/>
                        <a:pt x="6"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7" name="Freeform 38"/>
                <p:cNvSpPr>
                  <a:spLocks noEditPoints="1"/>
                </p:cNvSpPr>
                <p:nvPr/>
              </p:nvSpPr>
              <p:spPr bwMode="auto">
                <a:xfrm>
                  <a:off x="4699" y="2518"/>
                  <a:ext cx="18" cy="96"/>
                </a:xfrm>
                <a:custGeom>
                  <a:avLst/>
                  <a:gdLst>
                    <a:gd name="T0" fmla="*/ 8 w 14"/>
                    <a:gd name="T1" fmla="*/ 10 h 78"/>
                    <a:gd name="T2" fmla="*/ 3 w 14"/>
                    <a:gd name="T3" fmla="*/ 10 h 78"/>
                    <a:gd name="T4" fmla="*/ 5 w 14"/>
                    <a:gd name="T5" fmla="*/ 74 h 78"/>
                    <a:gd name="T6" fmla="*/ 7 w 14"/>
                    <a:gd name="T7" fmla="*/ 78 h 78"/>
                    <a:gd name="T8" fmla="*/ 10 w 14"/>
                    <a:gd name="T9" fmla="*/ 76 h 78"/>
                    <a:gd name="T10" fmla="*/ 8 w 14"/>
                    <a:gd name="T11" fmla="*/ 10 h 78"/>
                    <a:gd name="T12" fmla="*/ 3 w 14"/>
                    <a:gd name="T13" fmla="*/ 0 h 78"/>
                    <a:gd name="T14" fmla="*/ 1 w 14"/>
                    <a:gd name="T15" fmla="*/ 4 h 78"/>
                    <a:gd name="T16" fmla="*/ 1 w 14"/>
                    <a:gd name="T17" fmla="*/ 5 h 78"/>
                    <a:gd name="T18" fmla="*/ 6 w 14"/>
                    <a:gd name="T19" fmla="*/ 5 h 78"/>
                    <a:gd name="T20" fmla="*/ 5 w 14"/>
                    <a:gd name="T21" fmla="*/ 1 h 78"/>
                    <a:gd name="T22" fmla="*/ 3 w 14"/>
                    <a:gd name="T2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8">
                      <a:moveTo>
                        <a:pt x="8" y="10"/>
                      </a:moveTo>
                      <a:cubicBezTo>
                        <a:pt x="6" y="10"/>
                        <a:pt x="5" y="10"/>
                        <a:pt x="3" y="10"/>
                      </a:cubicBezTo>
                      <a:cubicBezTo>
                        <a:pt x="9" y="30"/>
                        <a:pt x="8" y="56"/>
                        <a:pt x="5" y="74"/>
                      </a:cubicBezTo>
                      <a:cubicBezTo>
                        <a:pt x="4" y="76"/>
                        <a:pt x="6" y="78"/>
                        <a:pt x="7" y="78"/>
                      </a:cubicBezTo>
                      <a:cubicBezTo>
                        <a:pt x="8" y="78"/>
                        <a:pt x="9" y="77"/>
                        <a:pt x="10" y="76"/>
                      </a:cubicBezTo>
                      <a:cubicBezTo>
                        <a:pt x="13" y="56"/>
                        <a:pt x="14" y="30"/>
                        <a:pt x="8" y="10"/>
                      </a:cubicBezTo>
                      <a:moveTo>
                        <a:pt x="3" y="0"/>
                      </a:moveTo>
                      <a:cubicBezTo>
                        <a:pt x="1" y="0"/>
                        <a:pt x="0" y="2"/>
                        <a:pt x="1" y="4"/>
                      </a:cubicBezTo>
                      <a:cubicBezTo>
                        <a:pt x="1" y="4"/>
                        <a:pt x="1" y="5"/>
                        <a:pt x="1" y="5"/>
                      </a:cubicBezTo>
                      <a:cubicBezTo>
                        <a:pt x="3" y="5"/>
                        <a:pt x="5" y="5"/>
                        <a:pt x="6" y="5"/>
                      </a:cubicBezTo>
                      <a:cubicBezTo>
                        <a:pt x="6" y="4"/>
                        <a:pt x="6" y="3"/>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8" name="Freeform 39"/>
                <p:cNvSpPr>
                  <a:spLocks/>
                </p:cNvSpPr>
                <p:nvPr/>
              </p:nvSpPr>
              <p:spPr bwMode="auto">
                <a:xfrm>
                  <a:off x="4686" y="2519"/>
                  <a:ext cx="69" cy="12"/>
                </a:xfrm>
                <a:custGeom>
                  <a:avLst/>
                  <a:gdLst>
                    <a:gd name="T0" fmla="*/ 53 w 56"/>
                    <a:gd name="T1" fmla="*/ 0 h 10"/>
                    <a:gd name="T2" fmla="*/ 53 w 56"/>
                    <a:gd name="T3" fmla="*/ 0 h 10"/>
                    <a:gd name="T4" fmla="*/ 17 w 56"/>
                    <a:gd name="T5" fmla="*/ 4 h 10"/>
                    <a:gd name="T6" fmla="*/ 12 w 56"/>
                    <a:gd name="T7" fmla="*/ 4 h 10"/>
                    <a:gd name="T8" fmla="*/ 6 w 56"/>
                    <a:gd name="T9" fmla="*/ 5 h 10"/>
                    <a:gd name="T10" fmla="*/ 3 w 56"/>
                    <a:gd name="T11" fmla="*/ 5 h 10"/>
                    <a:gd name="T12" fmla="*/ 3 w 56"/>
                    <a:gd name="T13" fmla="*/ 4 h 10"/>
                    <a:gd name="T14" fmla="*/ 3 w 56"/>
                    <a:gd name="T15" fmla="*/ 10 h 10"/>
                    <a:gd name="T16" fmla="*/ 6 w 56"/>
                    <a:gd name="T17" fmla="*/ 10 h 10"/>
                    <a:gd name="T18" fmla="*/ 14 w 56"/>
                    <a:gd name="T19" fmla="*/ 9 h 10"/>
                    <a:gd name="T20" fmla="*/ 19 w 56"/>
                    <a:gd name="T21" fmla="*/ 9 h 10"/>
                    <a:gd name="T22" fmla="*/ 40 w 56"/>
                    <a:gd name="T23" fmla="*/ 6 h 10"/>
                    <a:gd name="T24" fmla="*/ 40 w 56"/>
                    <a:gd name="T25" fmla="*/ 5 h 10"/>
                    <a:gd name="T26" fmla="*/ 43 w 56"/>
                    <a:gd name="T27" fmla="*/ 2 h 10"/>
                    <a:gd name="T28" fmla="*/ 46 w 56"/>
                    <a:gd name="T29" fmla="*/ 5 h 10"/>
                    <a:gd name="T30" fmla="*/ 46 w 56"/>
                    <a:gd name="T31" fmla="*/ 6 h 10"/>
                    <a:gd name="T32" fmla="*/ 53 w 56"/>
                    <a:gd name="T33" fmla="*/ 5 h 10"/>
                    <a:gd name="T34" fmla="*/ 53 w 56"/>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10">
                      <a:moveTo>
                        <a:pt x="53" y="0"/>
                      </a:moveTo>
                      <a:cubicBezTo>
                        <a:pt x="53" y="0"/>
                        <a:pt x="53" y="0"/>
                        <a:pt x="53" y="0"/>
                      </a:cubicBezTo>
                      <a:cubicBezTo>
                        <a:pt x="41" y="0"/>
                        <a:pt x="29" y="3"/>
                        <a:pt x="17" y="4"/>
                      </a:cubicBezTo>
                      <a:cubicBezTo>
                        <a:pt x="16" y="4"/>
                        <a:pt x="14" y="4"/>
                        <a:pt x="12" y="4"/>
                      </a:cubicBezTo>
                      <a:cubicBezTo>
                        <a:pt x="10" y="5"/>
                        <a:pt x="8" y="5"/>
                        <a:pt x="6" y="5"/>
                      </a:cubicBezTo>
                      <a:cubicBezTo>
                        <a:pt x="5" y="5"/>
                        <a:pt x="4" y="5"/>
                        <a:pt x="3" y="5"/>
                      </a:cubicBezTo>
                      <a:cubicBezTo>
                        <a:pt x="3" y="5"/>
                        <a:pt x="3" y="4"/>
                        <a:pt x="3" y="4"/>
                      </a:cubicBezTo>
                      <a:cubicBezTo>
                        <a:pt x="0" y="4"/>
                        <a:pt x="0" y="10"/>
                        <a:pt x="3" y="10"/>
                      </a:cubicBezTo>
                      <a:cubicBezTo>
                        <a:pt x="4" y="10"/>
                        <a:pt x="5" y="10"/>
                        <a:pt x="6" y="10"/>
                      </a:cubicBezTo>
                      <a:cubicBezTo>
                        <a:pt x="9" y="10"/>
                        <a:pt x="11" y="10"/>
                        <a:pt x="14" y="9"/>
                      </a:cubicBezTo>
                      <a:cubicBezTo>
                        <a:pt x="16" y="9"/>
                        <a:pt x="17" y="9"/>
                        <a:pt x="19" y="9"/>
                      </a:cubicBezTo>
                      <a:cubicBezTo>
                        <a:pt x="26" y="8"/>
                        <a:pt x="33" y="7"/>
                        <a:pt x="40" y="6"/>
                      </a:cubicBezTo>
                      <a:cubicBezTo>
                        <a:pt x="40" y="6"/>
                        <a:pt x="40" y="5"/>
                        <a:pt x="40" y="5"/>
                      </a:cubicBezTo>
                      <a:cubicBezTo>
                        <a:pt x="40" y="3"/>
                        <a:pt x="42" y="2"/>
                        <a:pt x="43" y="2"/>
                      </a:cubicBezTo>
                      <a:cubicBezTo>
                        <a:pt x="44" y="2"/>
                        <a:pt x="46" y="3"/>
                        <a:pt x="46" y="5"/>
                      </a:cubicBezTo>
                      <a:cubicBezTo>
                        <a:pt x="46" y="5"/>
                        <a:pt x="46" y="5"/>
                        <a:pt x="46" y="6"/>
                      </a:cubicBezTo>
                      <a:cubicBezTo>
                        <a:pt x="48" y="6"/>
                        <a:pt x="50" y="5"/>
                        <a:pt x="53" y="5"/>
                      </a:cubicBezTo>
                      <a:cubicBezTo>
                        <a:pt x="56" y="5"/>
                        <a:pt x="56" y="0"/>
                        <a:pt x="5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9" name="Freeform 40"/>
                <p:cNvSpPr>
                  <a:spLocks/>
                </p:cNvSpPr>
                <p:nvPr/>
              </p:nvSpPr>
              <p:spPr bwMode="auto">
                <a:xfrm>
                  <a:off x="4735" y="2521"/>
                  <a:ext cx="13" cy="103"/>
                </a:xfrm>
                <a:custGeom>
                  <a:avLst/>
                  <a:gdLst>
                    <a:gd name="T0" fmla="*/ 3 w 10"/>
                    <a:gd name="T1" fmla="*/ 0 h 83"/>
                    <a:gd name="T2" fmla="*/ 0 w 10"/>
                    <a:gd name="T3" fmla="*/ 3 h 83"/>
                    <a:gd name="T4" fmla="*/ 0 w 10"/>
                    <a:gd name="T5" fmla="*/ 4 h 83"/>
                    <a:gd name="T6" fmla="*/ 5 w 10"/>
                    <a:gd name="T7" fmla="*/ 81 h 83"/>
                    <a:gd name="T8" fmla="*/ 8 w 10"/>
                    <a:gd name="T9" fmla="*/ 83 h 83"/>
                    <a:gd name="T10" fmla="*/ 10 w 10"/>
                    <a:gd name="T11" fmla="*/ 81 h 83"/>
                    <a:gd name="T12" fmla="*/ 6 w 10"/>
                    <a:gd name="T13" fmla="*/ 4 h 83"/>
                    <a:gd name="T14" fmla="*/ 6 w 10"/>
                    <a:gd name="T15" fmla="*/ 3 h 83"/>
                    <a:gd name="T16" fmla="*/ 3 w 10"/>
                    <a:gd name="T1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83">
                      <a:moveTo>
                        <a:pt x="3" y="0"/>
                      </a:moveTo>
                      <a:cubicBezTo>
                        <a:pt x="2" y="0"/>
                        <a:pt x="0" y="1"/>
                        <a:pt x="0" y="3"/>
                      </a:cubicBezTo>
                      <a:cubicBezTo>
                        <a:pt x="0" y="3"/>
                        <a:pt x="0" y="4"/>
                        <a:pt x="0" y="4"/>
                      </a:cubicBezTo>
                      <a:cubicBezTo>
                        <a:pt x="1" y="30"/>
                        <a:pt x="3" y="55"/>
                        <a:pt x="5" y="81"/>
                      </a:cubicBezTo>
                      <a:cubicBezTo>
                        <a:pt x="5" y="82"/>
                        <a:pt x="6" y="83"/>
                        <a:pt x="8" y="83"/>
                      </a:cubicBezTo>
                      <a:cubicBezTo>
                        <a:pt x="9" y="83"/>
                        <a:pt x="10" y="83"/>
                        <a:pt x="10" y="81"/>
                      </a:cubicBezTo>
                      <a:cubicBezTo>
                        <a:pt x="8" y="55"/>
                        <a:pt x="6" y="30"/>
                        <a:pt x="6" y="4"/>
                      </a:cubicBezTo>
                      <a:cubicBezTo>
                        <a:pt x="6" y="3"/>
                        <a:pt x="6" y="3"/>
                        <a:pt x="6" y="3"/>
                      </a:cubicBezTo>
                      <a:cubicBezTo>
                        <a:pt x="6" y="1"/>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0" name="Freeform 41"/>
                <p:cNvSpPr>
                  <a:spLocks noEditPoints="1"/>
                </p:cNvSpPr>
                <p:nvPr/>
              </p:nvSpPr>
              <p:spPr bwMode="auto">
                <a:xfrm>
                  <a:off x="4766" y="2493"/>
                  <a:ext cx="6" cy="141"/>
                </a:xfrm>
                <a:custGeom>
                  <a:avLst/>
                  <a:gdLst>
                    <a:gd name="T0" fmla="*/ 5 w 5"/>
                    <a:gd name="T1" fmla="*/ 7 h 114"/>
                    <a:gd name="T2" fmla="*/ 0 w 5"/>
                    <a:gd name="T3" fmla="*/ 8 h 114"/>
                    <a:gd name="T4" fmla="*/ 0 w 5"/>
                    <a:gd name="T5" fmla="*/ 111 h 114"/>
                    <a:gd name="T6" fmla="*/ 3 w 5"/>
                    <a:gd name="T7" fmla="*/ 114 h 114"/>
                    <a:gd name="T8" fmla="*/ 5 w 5"/>
                    <a:gd name="T9" fmla="*/ 111 h 114"/>
                    <a:gd name="T10" fmla="*/ 5 w 5"/>
                    <a:gd name="T11" fmla="*/ 7 h 114"/>
                    <a:gd name="T12" fmla="*/ 3 w 5"/>
                    <a:gd name="T13" fmla="*/ 0 h 114"/>
                    <a:gd name="T14" fmla="*/ 0 w 5"/>
                    <a:gd name="T15" fmla="*/ 2 h 114"/>
                    <a:gd name="T16" fmla="*/ 0 w 5"/>
                    <a:gd name="T17" fmla="*/ 3 h 114"/>
                    <a:gd name="T18" fmla="*/ 5 w 5"/>
                    <a:gd name="T19" fmla="*/ 2 h 114"/>
                    <a:gd name="T20" fmla="*/ 5 w 5"/>
                    <a:gd name="T21" fmla="*/ 2 h 114"/>
                    <a:gd name="T22" fmla="*/ 3 w 5"/>
                    <a:gd name="T2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14">
                      <a:moveTo>
                        <a:pt x="5" y="7"/>
                      </a:moveTo>
                      <a:cubicBezTo>
                        <a:pt x="4" y="8"/>
                        <a:pt x="2" y="8"/>
                        <a:pt x="0" y="8"/>
                      </a:cubicBezTo>
                      <a:cubicBezTo>
                        <a:pt x="0" y="42"/>
                        <a:pt x="0" y="77"/>
                        <a:pt x="0" y="111"/>
                      </a:cubicBezTo>
                      <a:cubicBezTo>
                        <a:pt x="0" y="113"/>
                        <a:pt x="2" y="114"/>
                        <a:pt x="3" y="114"/>
                      </a:cubicBezTo>
                      <a:cubicBezTo>
                        <a:pt x="4" y="114"/>
                        <a:pt x="5" y="113"/>
                        <a:pt x="5" y="111"/>
                      </a:cubicBezTo>
                      <a:cubicBezTo>
                        <a:pt x="5" y="77"/>
                        <a:pt x="5" y="42"/>
                        <a:pt x="5" y="7"/>
                      </a:cubicBezTo>
                      <a:moveTo>
                        <a:pt x="3" y="0"/>
                      </a:moveTo>
                      <a:cubicBezTo>
                        <a:pt x="2" y="0"/>
                        <a:pt x="0" y="0"/>
                        <a:pt x="0" y="2"/>
                      </a:cubicBezTo>
                      <a:cubicBezTo>
                        <a:pt x="0" y="2"/>
                        <a:pt x="0" y="3"/>
                        <a:pt x="0" y="3"/>
                      </a:cubicBezTo>
                      <a:cubicBezTo>
                        <a:pt x="2" y="3"/>
                        <a:pt x="4" y="3"/>
                        <a:pt x="5" y="2"/>
                      </a:cubicBezTo>
                      <a:cubicBezTo>
                        <a:pt x="5" y="2"/>
                        <a:pt x="5" y="2"/>
                        <a:pt x="5" y="2"/>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1" name="Freeform 42"/>
                <p:cNvSpPr>
                  <a:spLocks/>
                </p:cNvSpPr>
                <p:nvPr/>
              </p:nvSpPr>
              <p:spPr bwMode="auto">
                <a:xfrm>
                  <a:off x="4746" y="2494"/>
                  <a:ext cx="73" cy="11"/>
                </a:xfrm>
                <a:custGeom>
                  <a:avLst/>
                  <a:gdLst>
                    <a:gd name="T0" fmla="*/ 37 w 59"/>
                    <a:gd name="T1" fmla="*/ 0 h 9"/>
                    <a:gd name="T2" fmla="*/ 21 w 59"/>
                    <a:gd name="T3" fmla="*/ 1 h 9"/>
                    <a:gd name="T4" fmla="*/ 16 w 59"/>
                    <a:gd name="T5" fmla="*/ 2 h 9"/>
                    <a:gd name="T6" fmla="*/ 4 w 59"/>
                    <a:gd name="T7" fmla="*/ 3 h 9"/>
                    <a:gd name="T8" fmla="*/ 4 w 59"/>
                    <a:gd name="T9" fmla="*/ 8 h 9"/>
                    <a:gd name="T10" fmla="*/ 4 w 59"/>
                    <a:gd name="T11" fmla="*/ 8 h 9"/>
                    <a:gd name="T12" fmla="*/ 16 w 59"/>
                    <a:gd name="T13" fmla="*/ 7 h 9"/>
                    <a:gd name="T14" fmla="*/ 21 w 59"/>
                    <a:gd name="T15" fmla="*/ 6 h 9"/>
                    <a:gd name="T16" fmla="*/ 37 w 59"/>
                    <a:gd name="T17" fmla="*/ 5 h 9"/>
                    <a:gd name="T18" fmla="*/ 39 w 59"/>
                    <a:gd name="T19" fmla="*/ 5 h 9"/>
                    <a:gd name="T20" fmla="*/ 42 w 59"/>
                    <a:gd name="T21" fmla="*/ 4 h 9"/>
                    <a:gd name="T22" fmla="*/ 44 w 59"/>
                    <a:gd name="T23" fmla="*/ 6 h 9"/>
                    <a:gd name="T24" fmla="*/ 54 w 59"/>
                    <a:gd name="T25" fmla="*/ 9 h 9"/>
                    <a:gd name="T26" fmla="*/ 56 w 59"/>
                    <a:gd name="T27" fmla="*/ 9 h 9"/>
                    <a:gd name="T28" fmla="*/ 57 w 59"/>
                    <a:gd name="T29" fmla="*/ 4 h 9"/>
                    <a:gd name="T30" fmla="*/ 37 w 59"/>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9">
                      <a:moveTo>
                        <a:pt x="37" y="0"/>
                      </a:moveTo>
                      <a:cubicBezTo>
                        <a:pt x="32" y="0"/>
                        <a:pt x="27" y="1"/>
                        <a:pt x="21" y="1"/>
                      </a:cubicBezTo>
                      <a:cubicBezTo>
                        <a:pt x="20" y="2"/>
                        <a:pt x="18" y="2"/>
                        <a:pt x="16" y="2"/>
                      </a:cubicBezTo>
                      <a:cubicBezTo>
                        <a:pt x="12" y="2"/>
                        <a:pt x="8" y="3"/>
                        <a:pt x="4" y="3"/>
                      </a:cubicBezTo>
                      <a:cubicBezTo>
                        <a:pt x="0" y="3"/>
                        <a:pt x="0" y="8"/>
                        <a:pt x="4" y="8"/>
                      </a:cubicBezTo>
                      <a:cubicBezTo>
                        <a:pt x="4" y="8"/>
                        <a:pt x="4" y="8"/>
                        <a:pt x="4" y="8"/>
                      </a:cubicBezTo>
                      <a:cubicBezTo>
                        <a:pt x="8" y="8"/>
                        <a:pt x="12" y="8"/>
                        <a:pt x="16" y="7"/>
                      </a:cubicBezTo>
                      <a:cubicBezTo>
                        <a:pt x="18" y="7"/>
                        <a:pt x="20" y="7"/>
                        <a:pt x="21" y="6"/>
                      </a:cubicBezTo>
                      <a:cubicBezTo>
                        <a:pt x="27" y="6"/>
                        <a:pt x="32" y="5"/>
                        <a:pt x="37" y="5"/>
                      </a:cubicBezTo>
                      <a:cubicBezTo>
                        <a:pt x="38" y="5"/>
                        <a:pt x="38" y="5"/>
                        <a:pt x="39" y="5"/>
                      </a:cubicBezTo>
                      <a:cubicBezTo>
                        <a:pt x="40" y="4"/>
                        <a:pt x="41" y="4"/>
                        <a:pt x="42" y="4"/>
                      </a:cubicBezTo>
                      <a:cubicBezTo>
                        <a:pt x="43" y="4"/>
                        <a:pt x="44" y="5"/>
                        <a:pt x="44" y="6"/>
                      </a:cubicBezTo>
                      <a:cubicBezTo>
                        <a:pt x="48" y="6"/>
                        <a:pt x="51" y="7"/>
                        <a:pt x="54" y="9"/>
                      </a:cubicBezTo>
                      <a:cubicBezTo>
                        <a:pt x="55" y="9"/>
                        <a:pt x="55" y="9"/>
                        <a:pt x="56" y="9"/>
                      </a:cubicBezTo>
                      <a:cubicBezTo>
                        <a:pt x="58" y="9"/>
                        <a:pt x="59" y="6"/>
                        <a:pt x="57" y="4"/>
                      </a:cubicBezTo>
                      <a:cubicBezTo>
                        <a:pt x="51" y="1"/>
                        <a:pt x="44" y="0"/>
                        <a:pt x="3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2" name="Freeform 43"/>
                <p:cNvSpPr>
                  <a:spLocks/>
                </p:cNvSpPr>
                <p:nvPr/>
              </p:nvSpPr>
              <p:spPr bwMode="auto">
                <a:xfrm>
                  <a:off x="4787" y="2499"/>
                  <a:ext cx="14" cy="132"/>
                </a:xfrm>
                <a:custGeom>
                  <a:avLst/>
                  <a:gdLst>
                    <a:gd name="T0" fmla="*/ 9 w 11"/>
                    <a:gd name="T1" fmla="*/ 0 h 107"/>
                    <a:gd name="T2" fmla="*/ 6 w 11"/>
                    <a:gd name="T3" fmla="*/ 1 h 107"/>
                    <a:gd name="T4" fmla="*/ 6 w 11"/>
                    <a:gd name="T5" fmla="*/ 3 h 107"/>
                    <a:gd name="T6" fmla="*/ 4 w 11"/>
                    <a:gd name="T7" fmla="*/ 75 h 107"/>
                    <a:gd name="T8" fmla="*/ 5 w 11"/>
                    <a:gd name="T9" fmla="*/ 106 h 107"/>
                    <a:gd name="T10" fmla="*/ 7 w 11"/>
                    <a:gd name="T11" fmla="*/ 107 h 107"/>
                    <a:gd name="T12" fmla="*/ 10 w 11"/>
                    <a:gd name="T13" fmla="*/ 103 h 107"/>
                    <a:gd name="T14" fmla="*/ 9 w 11"/>
                    <a:gd name="T15" fmla="*/ 61 h 107"/>
                    <a:gd name="T16" fmla="*/ 11 w 11"/>
                    <a:gd name="T17" fmla="*/ 3 h 107"/>
                    <a:gd name="T18" fmla="*/ 11 w 11"/>
                    <a:gd name="T19" fmla="*/ 2 h 107"/>
                    <a:gd name="T20" fmla="*/ 9 w 11"/>
                    <a:gd name="T2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07">
                      <a:moveTo>
                        <a:pt x="9" y="0"/>
                      </a:moveTo>
                      <a:cubicBezTo>
                        <a:pt x="8" y="0"/>
                        <a:pt x="7" y="0"/>
                        <a:pt x="6" y="1"/>
                      </a:cubicBezTo>
                      <a:cubicBezTo>
                        <a:pt x="6" y="2"/>
                        <a:pt x="6" y="2"/>
                        <a:pt x="6" y="3"/>
                      </a:cubicBezTo>
                      <a:cubicBezTo>
                        <a:pt x="6" y="27"/>
                        <a:pt x="4" y="51"/>
                        <a:pt x="4" y="75"/>
                      </a:cubicBezTo>
                      <a:cubicBezTo>
                        <a:pt x="4" y="83"/>
                        <a:pt x="0" y="99"/>
                        <a:pt x="5" y="106"/>
                      </a:cubicBezTo>
                      <a:cubicBezTo>
                        <a:pt x="6" y="106"/>
                        <a:pt x="7" y="107"/>
                        <a:pt x="7" y="107"/>
                      </a:cubicBezTo>
                      <a:cubicBezTo>
                        <a:pt x="9" y="107"/>
                        <a:pt x="11" y="105"/>
                        <a:pt x="10" y="103"/>
                      </a:cubicBezTo>
                      <a:cubicBezTo>
                        <a:pt x="4" y="96"/>
                        <a:pt x="9" y="69"/>
                        <a:pt x="9" y="61"/>
                      </a:cubicBezTo>
                      <a:cubicBezTo>
                        <a:pt x="10" y="41"/>
                        <a:pt x="11" y="22"/>
                        <a:pt x="11" y="3"/>
                      </a:cubicBezTo>
                      <a:cubicBezTo>
                        <a:pt x="11" y="2"/>
                        <a:pt x="11" y="2"/>
                        <a:pt x="11" y="2"/>
                      </a:cubicBezTo>
                      <a:cubicBezTo>
                        <a:pt x="11" y="1"/>
                        <a:pt x="10"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3" name="Freeform 44"/>
                <p:cNvSpPr>
                  <a:spLocks noEditPoints="1"/>
                </p:cNvSpPr>
                <p:nvPr/>
              </p:nvSpPr>
              <p:spPr bwMode="auto">
                <a:xfrm>
                  <a:off x="4525" y="2409"/>
                  <a:ext cx="255" cy="166"/>
                </a:xfrm>
                <a:custGeom>
                  <a:avLst/>
                  <a:gdLst>
                    <a:gd name="T0" fmla="*/ 195 w 206"/>
                    <a:gd name="T1" fmla="*/ 21 h 134"/>
                    <a:gd name="T2" fmla="*/ 198 w 206"/>
                    <a:gd name="T3" fmla="*/ 17 h 134"/>
                    <a:gd name="T4" fmla="*/ 199 w 206"/>
                    <a:gd name="T5" fmla="*/ 20 h 134"/>
                    <a:gd name="T6" fmla="*/ 197 w 206"/>
                    <a:gd name="T7" fmla="*/ 20 h 134"/>
                    <a:gd name="T8" fmla="*/ 197 w 206"/>
                    <a:gd name="T9" fmla="*/ 20 h 134"/>
                    <a:gd name="T10" fmla="*/ 195 w 206"/>
                    <a:gd name="T11" fmla="*/ 21 h 134"/>
                    <a:gd name="T12" fmla="*/ 196 w 206"/>
                    <a:gd name="T13" fmla="*/ 0 h 134"/>
                    <a:gd name="T14" fmla="*/ 194 w 206"/>
                    <a:gd name="T15" fmla="*/ 1 h 134"/>
                    <a:gd name="T16" fmla="*/ 175 w 206"/>
                    <a:gd name="T17" fmla="*/ 19 h 134"/>
                    <a:gd name="T18" fmla="*/ 177 w 206"/>
                    <a:gd name="T19" fmla="*/ 23 h 134"/>
                    <a:gd name="T20" fmla="*/ 179 w 206"/>
                    <a:gd name="T21" fmla="*/ 23 h 134"/>
                    <a:gd name="T22" fmla="*/ 193 w 206"/>
                    <a:gd name="T23" fmla="*/ 14 h 134"/>
                    <a:gd name="T24" fmla="*/ 121 w 206"/>
                    <a:gd name="T25" fmla="*/ 77 h 134"/>
                    <a:gd name="T26" fmla="*/ 114 w 206"/>
                    <a:gd name="T27" fmla="*/ 81 h 134"/>
                    <a:gd name="T28" fmla="*/ 109 w 206"/>
                    <a:gd name="T29" fmla="*/ 84 h 134"/>
                    <a:gd name="T30" fmla="*/ 104 w 206"/>
                    <a:gd name="T31" fmla="*/ 87 h 134"/>
                    <a:gd name="T32" fmla="*/ 100 w 206"/>
                    <a:gd name="T33" fmla="*/ 90 h 134"/>
                    <a:gd name="T34" fmla="*/ 99 w 206"/>
                    <a:gd name="T35" fmla="*/ 90 h 134"/>
                    <a:gd name="T36" fmla="*/ 3 w 206"/>
                    <a:gd name="T37" fmla="*/ 129 h 134"/>
                    <a:gd name="T38" fmla="*/ 3 w 206"/>
                    <a:gd name="T39" fmla="*/ 134 h 134"/>
                    <a:gd name="T40" fmla="*/ 3 w 206"/>
                    <a:gd name="T41" fmla="*/ 134 h 134"/>
                    <a:gd name="T42" fmla="*/ 104 w 206"/>
                    <a:gd name="T43" fmla="*/ 93 h 134"/>
                    <a:gd name="T44" fmla="*/ 110 w 206"/>
                    <a:gd name="T45" fmla="*/ 90 h 134"/>
                    <a:gd name="T46" fmla="*/ 117 w 206"/>
                    <a:gd name="T47" fmla="*/ 85 h 134"/>
                    <a:gd name="T48" fmla="*/ 195 w 206"/>
                    <a:gd name="T49" fmla="*/ 21 h 134"/>
                    <a:gd name="T50" fmla="*/ 196 w 206"/>
                    <a:gd name="T51" fmla="*/ 25 h 134"/>
                    <a:gd name="T52" fmla="*/ 203 w 206"/>
                    <a:gd name="T53" fmla="*/ 26 h 134"/>
                    <a:gd name="T54" fmla="*/ 203 w 206"/>
                    <a:gd name="T55" fmla="*/ 26 h 134"/>
                    <a:gd name="T56" fmla="*/ 206 w 206"/>
                    <a:gd name="T57" fmla="*/ 23 h 134"/>
                    <a:gd name="T58" fmla="*/ 202 w 206"/>
                    <a:gd name="T59" fmla="*/ 11 h 134"/>
                    <a:gd name="T60" fmla="*/ 203 w 206"/>
                    <a:gd name="T61" fmla="*/ 8 h 134"/>
                    <a:gd name="T62" fmla="*/ 201 w 206"/>
                    <a:gd name="T63" fmla="*/ 4 h 134"/>
                    <a:gd name="T64" fmla="*/ 200 w 206"/>
                    <a:gd name="T65" fmla="*/ 4 h 134"/>
                    <a:gd name="T66" fmla="*/ 199 w 206"/>
                    <a:gd name="T67" fmla="*/ 4 h 134"/>
                    <a:gd name="T68" fmla="*/ 198 w 206"/>
                    <a:gd name="T69" fmla="*/ 2 h 134"/>
                    <a:gd name="T70" fmla="*/ 196 w 206"/>
                    <a:gd name="T7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6" h="134">
                      <a:moveTo>
                        <a:pt x="195" y="21"/>
                      </a:moveTo>
                      <a:cubicBezTo>
                        <a:pt x="196" y="20"/>
                        <a:pt x="197" y="18"/>
                        <a:pt x="198" y="17"/>
                      </a:cubicBezTo>
                      <a:cubicBezTo>
                        <a:pt x="200" y="19"/>
                        <a:pt x="202" y="20"/>
                        <a:pt x="199" y="20"/>
                      </a:cubicBezTo>
                      <a:cubicBezTo>
                        <a:pt x="199" y="20"/>
                        <a:pt x="198" y="20"/>
                        <a:pt x="197" y="20"/>
                      </a:cubicBezTo>
                      <a:cubicBezTo>
                        <a:pt x="197" y="20"/>
                        <a:pt x="197" y="20"/>
                        <a:pt x="197" y="20"/>
                      </a:cubicBezTo>
                      <a:cubicBezTo>
                        <a:pt x="196" y="20"/>
                        <a:pt x="195" y="20"/>
                        <a:pt x="195" y="21"/>
                      </a:cubicBezTo>
                      <a:moveTo>
                        <a:pt x="196" y="0"/>
                      </a:moveTo>
                      <a:cubicBezTo>
                        <a:pt x="195" y="0"/>
                        <a:pt x="194" y="1"/>
                        <a:pt x="194" y="1"/>
                      </a:cubicBezTo>
                      <a:cubicBezTo>
                        <a:pt x="188" y="7"/>
                        <a:pt x="182" y="13"/>
                        <a:pt x="175" y="19"/>
                      </a:cubicBezTo>
                      <a:cubicBezTo>
                        <a:pt x="173" y="20"/>
                        <a:pt x="175" y="23"/>
                        <a:pt x="177" y="23"/>
                      </a:cubicBezTo>
                      <a:cubicBezTo>
                        <a:pt x="178" y="23"/>
                        <a:pt x="178" y="23"/>
                        <a:pt x="179" y="23"/>
                      </a:cubicBezTo>
                      <a:cubicBezTo>
                        <a:pt x="184" y="20"/>
                        <a:pt x="188" y="17"/>
                        <a:pt x="193" y="14"/>
                      </a:cubicBezTo>
                      <a:cubicBezTo>
                        <a:pt x="175" y="41"/>
                        <a:pt x="148" y="60"/>
                        <a:pt x="121" y="77"/>
                      </a:cubicBezTo>
                      <a:cubicBezTo>
                        <a:pt x="118" y="78"/>
                        <a:pt x="116" y="79"/>
                        <a:pt x="114" y="81"/>
                      </a:cubicBezTo>
                      <a:cubicBezTo>
                        <a:pt x="113" y="82"/>
                        <a:pt x="111" y="83"/>
                        <a:pt x="109" y="84"/>
                      </a:cubicBezTo>
                      <a:cubicBezTo>
                        <a:pt x="108" y="85"/>
                        <a:pt x="106" y="86"/>
                        <a:pt x="104" y="87"/>
                      </a:cubicBezTo>
                      <a:cubicBezTo>
                        <a:pt x="103" y="88"/>
                        <a:pt x="101" y="89"/>
                        <a:pt x="100" y="90"/>
                      </a:cubicBezTo>
                      <a:cubicBezTo>
                        <a:pt x="100" y="90"/>
                        <a:pt x="99" y="90"/>
                        <a:pt x="99" y="90"/>
                      </a:cubicBezTo>
                      <a:cubicBezTo>
                        <a:pt x="70" y="108"/>
                        <a:pt x="38" y="126"/>
                        <a:pt x="3" y="129"/>
                      </a:cubicBezTo>
                      <a:cubicBezTo>
                        <a:pt x="0" y="130"/>
                        <a:pt x="0" y="134"/>
                        <a:pt x="3" y="134"/>
                      </a:cubicBezTo>
                      <a:cubicBezTo>
                        <a:pt x="3" y="134"/>
                        <a:pt x="3" y="134"/>
                        <a:pt x="3" y="134"/>
                      </a:cubicBezTo>
                      <a:cubicBezTo>
                        <a:pt x="39" y="131"/>
                        <a:pt x="73" y="112"/>
                        <a:pt x="104" y="93"/>
                      </a:cubicBezTo>
                      <a:cubicBezTo>
                        <a:pt x="106" y="92"/>
                        <a:pt x="108" y="91"/>
                        <a:pt x="110" y="90"/>
                      </a:cubicBezTo>
                      <a:cubicBezTo>
                        <a:pt x="112" y="88"/>
                        <a:pt x="114" y="87"/>
                        <a:pt x="117" y="85"/>
                      </a:cubicBezTo>
                      <a:cubicBezTo>
                        <a:pt x="145" y="67"/>
                        <a:pt x="175" y="49"/>
                        <a:pt x="195" y="21"/>
                      </a:cubicBezTo>
                      <a:cubicBezTo>
                        <a:pt x="194" y="23"/>
                        <a:pt x="194" y="25"/>
                        <a:pt x="196" y="25"/>
                      </a:cubicBezTo>
                      <a:cubicBezTo>
                        <a:pt x="198" y="25"/>
                        <a:pt x="200" y="26"/>
                        <a:pt x="203" y="26"/>
                      </a:cubicBezTo>
                      <a:cubicBezTo>
                        <a:pt x="203" y="26"/>
                        <a:pt x="203" y="26"/>
                        <a:pt x="203" y="26"/>
                      </a:cubicBezTo>
                      <a:cubicBezTo>
                        <a:pt x="205" y="26"/>
                        <a:pt x="206" y="25"/>
                        <a:pt x="206" y="23"/>
                      </a:cubicBezTo>
                      <a:cubicBezTo>
                        <a:pt x="204" y="19"/>
                        <a:pt x="203" y="15"/>
                        <a:pt x="202" y="11"/>
                      </a:cubicBezTo>
                      <a:cubicBezTo>
                        <a:pt x="202" y="10"/>
                        <a:pt x="203" y="9"/>
                        <a:pt x="203" y="8"/>
                      </a:cubicBezTo>
                      <a:cubicBezTo>
                        <a:pt x="204" y="6"/>
                        <a:pt x="203" y="4"/>
                        <a:pt x="201" y="4"/>
                      </a:cubicBezTo>
                      <a:cubicBezTo>
                        <a:pt x="201" y="4"/>
                        <a:pt x="200" y="4"/>
                        <a:pt x="200" y="4"/>
                      </a:cubicBezTo>
                      <a:cubicBezTo>
                        <a:pt x="200" y="4"/>
                        <a:pt x="199" y="4"/>
                        <a:pt x="199" y="4"/>
                      </a:cubicBezTo>
                      <a:cubicBezTo>
                        <a:pt x="199" y="4"/>
                        <a:pt x="198" y="3"/>
                        <a:pt x="198" y="2"/>
                      </a:cubicBezTo>
                      <a:cubicBezTo>
                        <a:pt x="198" y="1"/>
                        <a:pt x="197" y="0"/>
                        <a:pt x="19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4" name="Freeform 45"/>
                <p:cNvSpPr>
                  <a:spLocks noEditPoints="1"/>
                </p:cNvSpPr>
                <p:nvPr/>
              </p:nvSpPr>
              <p:spPr bwMode="auto">
                <a:xfrm>
                  <a:off x="4339" y="2813"/>
                  <a:ext cx="143" cy="148"/>
                </a:xfrm>
                <a:custGeom>
                  <a:avLst/>
                  <a:gdLst>
                    <a:gd name="T0" fmla="*/ 67 w 116"/>
                    <a:gd name="T1" fmla="*/ 102 h 120"/>
                    <a:gd name="T2" fmla="*/ 29 w 116"/>
                    <a:gd name="T3" fmla="*/ 113 h 120"/>
                    <a:gd name="T4" fmla="*/ 30 w 116"/>
                    <a:gd name="T5" fmla="*/ 116 h 120"/>
                    <a:gd name="T6" fmla="*/ 29 w 116"/>
                    <a:gd name="T7" fmla="*/ 120 h 120"/>
                    <a:gd name="T8" fmla="*/ 67 w 116"/>
                    <a:gd name="T9" fmla="*/ 109 h 120"/>
                    <a:gd name="T10" fmla="*/ 66 w 116"/>
                    <a:gd name="T11" fmla="*/ 106 h 120"/>
                    <a:gd name="T12" fmla="*/ 67 w 116"/>
                    <a:gd name="T13" fmla="*/ 102 h 120"/>
                    <a:gd name="T14" fmla="*/ 53 w 116"/>
                    <a:gd name="T15" fmla="*/ 0 h 120"/>
                    <a:gd name="T16" fmla="*/ 8 w 116"/>
                    <a:gd name="T17" fmla="*/ 42 h 120"/>
                    <a:gd name="T18" fmla="*/ 39 w 116"/>
                    <a:gd name="T19" fmla="*/ 103 h 120"/>
                    <a:gd name="T20" fmla="*/ 37 w 116"/>
                    <a:gd name="T21" fmla="*/ 94 h 120"/>
                    <a:gd name="T22" fmla="*/ 14 w 116"/>
                    <a:gd name="T23" fmla="*/ 44 h 120"/>
                    <a:gd name="T24" fmla="*/ 54 w 116"/>
                    <a:gd name="T25" fmla="*/ 7 h 120"/>
                    <a:gd name="T26" fmla="*/ 56 w 116"/>
                    <a:gd name="T27" fmla="*/ 7 h 120"/>
                    <a:gd name="T28" fmla="*/ 96 w 116"/>
                    <a:gd name="T29" fmla="*/ 72 h 120"/>
                    <a:gd name="T30" fmla="*/ 69 w 116"/>
                    <a:gd name="T31" fmla="*/ 101 h 120"/>
                    <a:gd name="T32" fmla="*/ 69 w 116"/>
                    <a:gd name="T33" fmla="*/ 101 h 120"/>
                    <a:gd name="T34" fmla="*/ 72 w 116"/>
                    <a:gd name="T35" fmla="*/ 103 h 120"/>
                    <a:gd name="T36" fmla="*/ 73 w 116"/>
                    <a:gd name="T37" fmla="*/ 106 h 120"/>
                    <a:gd name="T38" fmla="*/ 106 w 116"/>
                    <a:gd name="T39" fmla="*/ 66 h 120"/>
                    <a:gd name="T40" fmla="*/ 57 w 116"/>
                    <a:gd name="T41" fmla="*/ 1 h 120"/>
                    <a:gd name="T42" fmla="*/ 53 w 116"/>
                    <a:gd name="T4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120">
                      <a:moveTo>
                        <a:pt x="67" y="102"/>
                      </a:moveTo>
                      <a:cubicBezTo>
                        <a:pt x="55" y="108"/>
                        <a:pt x="41" y="112"/>
                        <a:pt x="29" y="113"/>
                      </a:cubicBezTo>
                      <a:cubicBezTo>
                        <a:pt x="29" y="114"/>
                        <a:pt x="30" y="115"/>
                        <a:pt x="30" y="116"/>
                      </a:cubicBezTo>
                      <a:cubicBezTo>
                        <a:pt x="29" y="117"/>
                        <a:pt x="29" y="119"/>
                        <a:pt x="29" y="120"/>
                      </a:cubicBezTo>
                      <a:cubicBezTo>
                        <a:pt x="42" y="119"/>
                        <a:pt x="55" y="115"/>
                        <a:pt x="67" y="109"/>
                      </a:cubicBezTo>
                      <a:cubicBezTo>
                        <a:pt x="67" y="108"/>
                        <a:pt x="67" y="107"/>
                        <a:pt x="66" y="106"/>
                      </a:cubicBezTo>
                      <a:cubicBezTo>
                        <a:pt x="66" y="104"/>
                        <a:pt x="66" y="103"/>
                        <a:pt x="67" y="102"/>
                      </a:cubicBezTo>
                      <a:moveTo>
                        <a:pt x="53" y="0"/>
                      </a:moveTo>
                      <a:cubicBezTo>
                        <a:pt x="31" y="0"/>
                        <a:pt x="14" y="22"/>
                        <a:pt x="8" y="42"/>
                      </a:cubicBezTo>
                      <a:cubicBezTo>
                        <a:pt x="0" y="69"/>
                        <a:pt x="15" y="92"/>
                        <a:pt x="39" y="103"/>
                      </a:cubicBezTo>
                      <a:cubicBezTo>
                        <a:pt x="38" y="100"/>
                        <a:pt x="38" y="97"/>
                        <a:pt x="37" y="94"/>
                      </a:cubicBezTo>
                      <a:cubicBezTo>
                        <a:pt x="18" y="84"/>
                        <a:pt x="9" y="66"/>
                        <a:pt x="14" y="44"/>
                      </a:cubicBezTo>
                      <a:cubicBezTo>
                        <a:pt x="19" y="25"/>
                        <a:pt x="34" y="9"/>
                        <a:pt x="54" y="7"/>
                      </a:cubicBezTo>
                      <a:cubicBezTo>
                        <a:pt x="55" y="7"/>
                        <a:pt x="56" y="7"/>
                        <a:pt x="56" y="7"/>
                      </a:cubicBezTo>
                      <a:cubicBezTo>
                        <a:pt x="87" y="7"/>
                        <a:pt x="108" y="46"/>
                        <a:pt x="96" y="72"/>
                      </a:cubicBezTo>
                      <a:cubicBezTo>
                        <a:pt x="91" y="84"/>
                        <a:pt x="81" y="94"/>
                        <a:pt x="69" y="101"/>
                      </a:cubicBezTo>
                      <a:cubicBezTo>
                        <a:pt x="69" y="101"/>
                        <a:pt x="69" y="101"/>
                        <a:pt x="69" y="101"/>
                      </a:cubicBezTo>
                      <a:cubicBezTo>
                        <a:pt x="70" y="101"/>
                        <a:pt x="71" y="101"/>
                        <a:pt x="72" y="103"/>
                      </a:cubicBezTo>
                      <a:cubicBezTo>
                        <a:pt x="72" y="104"/>
                        <a:pt x="73" y="105"/>
                        <a:pt x="73" y="106"/>
                      </a:cubicBezTo>
                      <a:cubicBezTo>
                        <a:pt x="88" y="96"/>
                        <a:pt x="100" y="83"/>
                        <a:pt x="106" y="66"/>
                      </a:cubicBezTo>
                      <a:cubicBezTo>
                        <a:pt x="116" y="36"/>
                        <a:pt x="86" y="4"/>
                        <a:pt x="57" y="1"/>
                      </a:cubicBezTo>
                      <a:cubicBezTo>
                        <a:pt x="56" y="1"/>
                        <a:pt x="55" y="0"/>
                        <a:pt x="5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5" name="Freeform 46"/>
                <p:cNvSpPr>
                  <a:spLocks/>
                </p:cNvSpPr>
                <p:nvPr/>
              </p:nvSpPr>
              <p:spPr bwMode="auto">
                <a:xfrm>
                  <a:off x="4378" y="2872"/>
                  <a:ext cx="54" cy="72"/>
                </a:xfrm>
                <a:custGeom>
                  <a:avLst/>
                  <a:gdLst>
                    <a:gd name="T0" fmla="*/ 26 w 44"/>
                    <a:gd name="T1" fmla="*/ 0 h 58"/>
                    <a:gd name="T2" fmla="*/ 23 w 44"/>
                    <a:gd name="T3" fmla="*/ 0 h 58"/>
                    <a:gd name="T4" fmla="*/ 17 w 44"/>
                    <a:gd name="T5" fmla="*/ 7 h 58"/>
                    <a:gd name="T6" fmla="*/ 11 w 44"/>
                    <a:gd name="T7" fmla="*/ 3 h 58"/>
                    <a:gd name="T8" fmla="*/ 10 w 44"/>
                    <a:gd name="T9" fmla="*/ 3 h 58"/>
                    <a:gd name="T10" fmla="*/ 4 w 44"/>
                    <a:gd name="T11" fmla="*/ 10 h 58"/>
                    <a:gd name="T12" fmla="*/ 5 w 44"/>
                    <a:gd name="T13" fmla="*/ 46 h 58"/>
                    <a:gd name="T14" fmla="*/ 7 w 44"/>
                    <a:gd name="T15" fmla="*/ 55 h 58"/>
                    <a:gd name="T16" fmla="*/ 8 w 44"/>
                    <a:gd name="T17" fmla="*/ 56 h 58"/>
                    <a:gd name="T18" fmla="*/ 11 w 44"/>
                    <a:gd name="T19" fmla="*/ 58 h 58"/>
                    <a:gd name="T20" fmla="*/ 14 w 44"/>
                    <a:gd name="T21" fmla="*/ 54 h 58"/>
                    <a:gd name="T22" fmla="*/ 8 w 44"/>
                    <a:gd name="T23" fmla="*/ 24 h 58"/>
                    <a:gd name="T24" fmla="*/ 10 w 44"/>
                    <a:gd name="T25" fmla="*/ 13 h 58"/>
                    <a:gd name="T26" fmla="*/ 11 w 44"/>
                    <a:gd name="T27" fmla="*/ 11 h 58"/>
                    <a:gd name="T28" fmla="*/ 11 w 44"/>
                    <a:gd name="T29" fmla="*/ 11 h 58"/>
                    <a:gd name="T30" fmla="*/ 15 w 44"/>
                    <a:gd name="T31" fmla="*/ 18 h 58"/>
                    <a:gd name="T32" fmla="*/ 18 w 44"/>
                    <a:gd name="T33" fmla="*/ 20 h 58"/>
                    <a:gd name="T34" fmla="*/ 21 w 44"/>
                    <a:gd name="T35" fmla="*/ 17 h 58"/>
                    <a:gd name="T36" fmla="*/ 25 w 44"/>
                    <a:gd name="T37" fmla="*/ 6 h 58"/>
                    <a:gd name="T38" fmla="*/ 26 w 44"/>
                    <a:gd name="T39" fmla="*/ 6 h 58"/>
                    <a:gd name="T40" fmla="*/ 32 w 44"/>
                    <a:gd name="T41" fmla="*/ 14 h 58"/>
                    <a:gd name="T42" fmla="*/ 25 w 44"/>
                    <a:gd name="T43" fmla="*/ 44 h 58"/>
                    <a:gd name="T44" fmla="*/ 28 w 44"/>
                    <a:gd name="T45" fmla="*/ 48 h 58"/>
                    <a:gd name="T46" fmla="*/ 30 w 44"/>
                    <a:gd name="T47" fmla="*/ 47 h 58"/>
                    <a:gd name="T48" fmla="*/ 34 w 44"/>
                    <a:gd name="T49" fmla="*/ 4 h 58"/>
                    <a:gd name="T50" fmla="*/ 26 w 44"/>
                    <a:gd name="T5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58">
                      <a:moveTo>
                        <a:pt x="26" y="0"/>
                      </a:moveTo>
                      <a:cubicBezTo>
                        <a:pt x="25" y="0"/>
                        <a:pt x="24" y="0"/>
                        <a:pt x="23" y="0"/>
                      </a:cubicBezTo>
                      <a:cubicBezTo>
                        <a:pt x="20" y="2"/>
                        <a:pt x="18" y="4"/>
                        <a:pt x="17" y="7"/>
                      </a:cubicBezTo>
                      <a:cubicBezTo>
                        <a:pt x="15" y="5"/>
                        <a:pt x="13" y="4"/>
                        <a:pt x="11" y="3"/>
                      </a:cubicBezTo>
                      <a:cubicBezTo>
                        <a:pt x="11" y="3"/>
                        <a:pt x="10" y="3"/>
                        <a:pt x="10" y="3"/>
                      </a:cubicBezTo>
                      <a:cubicBezTo>
                        <a:pt x="7" y="3"/>
                        <a:pt x="5" y="7"/>
                        <a:pt x="4" y="10"/>
                      </a:cubicBezTo>
                      <a:cubicBezTo>
                        <a:pt x="0" y="21"/>
                        <a:pt x="2" y="35"/>
                        <a:pt x="5" y="46"/>
                      </a:cubicBezTo>
                      <a:cubicBezTo>
                        <a:pt x="6" y="49"/>
                        <a:pt x="6" y="52"/>
                        <a:pt x="7" y="55"/>
                      </a:cubicBezTo>
                      <a:cubicBezTo>
                        <a:pt x="8" y="55"/>
                        <a:pt x="8" y="55"/>
                        <a:pt x="8" y="56"/>
                      </a:cubicBezTo>
                      <a:cubicBezTo>
                        <a:pt x="8" y="57"/>
                        <a:pt x="10" y="58"/>
                        <a:pt x="11" y="58"/>
                      </a:cubicBezTo>
                      <a:cubicBezTo>
                        <a:pt x="13" y="58"/>
                        <a:pt x="15" y="56"/>
                        <a:pt x="14" y="54"/>
                      </a:cubicBezTo>
                      <a:cubicBezTo>
                        <a:pt x="11" y="44"/>
                        <a:pt x="8" y="34"/>
                        <a:pt x="8" y="24"/>
                      </a:cubicBezTo>
                      <a:cubicBezTo>
                        <a:pt x="8" y="20"/>
                        <a:pt x="9" y="17"/>
                        <a:pt x="10" y="13"/>
                      </a:cubicBezTo>
                      <a:cubicBezTo>
                        <a:pt x="10" y="12"/>
                        <a:pt x="10" y="11"/>
                        <a:pt x="11" y="11"/>
                      </a:cubicBezTo>
                      <a:cubicBezTo>
                        <a:pt x="11" y="11"/>
                        <a:pt x="11" y="11"/>
                        <a:pt x="11" y="11"/>
                      </a:cubicBezTo>
                      <a:cubicBezTo>
                        <a:pt x="13" y="13"/>
                        <a:pt x="14" y="16"/>
                        <a:pt x="15" y="18"/>
                      </a:cubicBezTo>
                      <a:cubicBezTo>
                        <a:pt x="15" y="19"/>
                        <a:pt x="17" y="20"/>
                        <a:pt x="18" y="20"/>
                      </a:cubicBezTo>
                      <a:cubicBezTo>
                        <a:pt x="19" y="20"/>
                        <a:pt x="21" y="19"/>
                        <a:pt x="21" y="17"/>
                      </a:cubicBezTo>
                      <a:cubicBezTo>
                        <a:pt x="21" y="14"/>
                        <a:pt x="22" y="8"/>
                        <a:pt x="25" y="6"/>
                      </a:cubicBezTo>
                      <a:cubicBezTo>
                        <a:pt x="26" y="6"/>
                        <a:pt x="26" y="6"/>
                        <a:pt x="26" y="6"/>
                      </a:cubicBezTo>
                      <a:cubicBezTo>
                        <a:pt x="29" y="6"/>
                        <a:pt x="31" y="12"/>
                        <a:pt x="32" y="14"/>
                      </a:cubicBezTo>
                      <a:cubicBezTo>
                        <a:pt x="35" y="24"/>
                        <a:pt x="30" y="36"/>
                        <a:pt x="25" y="44"/>
                      </a:cubicBezTo>
                      <a:cubicBezTo>
                        <a:pt x="23" y="46"/>
                        <a:pt x="25" y="48"/>
                        <a:pt x="28" y="48"/>
                      </a:cubicBezTo>
                      <a:cubicBezTo>
                        <a:pt x="29" y="48"/>
                        <a:pt x="30" y="48"/>
                        <a:pt x="30" y="47"/>
                      </a:cubicBezTo>
                      <a:cubicBezTo>
                        <a:pt x="38" y="36"/>
                        <a:pt x="44" y="16"/>
                        <a:pt x="34" y="4"/>
                      </a:cubicBezTo>
                      <a:cubicBezTo>
                        <a:pt x="32" y="2"/>
                        <a:pt x="29"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6" name="Freeform 47"/>
                <p:cNvSpPr>
                  <a:spLocks noEditPoints="1"/>
                </p:cNvSpPr>
                <p:nvPr/>
              </p:nvSpPr>
              <p:spPr bwMode="auto">
                <a:xfrm>
                  <a:off x="4366" y="2938"/>
                  <a:ext cx="65" cy="43"/>
                </a:xfrm>
                <a:custGeom>
                  <a:avLst/>
                  <a:gdLst>
                    <a:gd name="T0" fmla="*/ 4 w 53"/>
                    <a:gd name="T1" fmla="*/ 11 h 35"/>
                    <a:gd name="T2" fmla="*/ 1 w 53"/>
                    <a:gd name="T3" fmla="*/ 13 h 35"/>
                    <a:gd name="T4" fmla="*/ 4 w 53"/>
                    <a:gd name="T5" fmla="*/ 28 h 35"/>
                    <a:gd name="T6" fmla="*/ 6 w 53"/>
                    <a:gd name="T7" fmla="*/ 28 h 35"/>
                    <a:gd name="T8" fmla="*/ 9 w 53"/>
                    <a:gd name="T9" fmla="*/ 30 h 35"/>
                    <a:gd name="T10" fmla="*/ 10 w 53"/>
                    <a:gd name="T11" fmla="*/ 33 h 35"/>
                    <a:gd name="T12" fmla="*/ 20 w 53"/>
                    <a:gd name="T13" fmla="*/ 35 h 35"/>
                    <a:gd name="T14" fmla="*/ 39 w 53"/>
                    <a:gd name="T15" fmla="*/ 30 h 35"/>
                    <a:gd name="T16" fmla="*/ 40 w 53"/>
                    <a:gd name="T17" fmla="*/ 21 h 35"/>
                    <a:gd name="T18" fmla="*/ 20 w 53"/>
                    <a:gd name="T19" fmla="*/ 29 h 35"/>
                    <a:gd name="T20" fmla="*/ 7 w 53"/>
                    <a:gd name="T21" fmla="*/ 19 h 35"/>
                    <a:gd name="T22" fmla="*/ 8 w 53"/>
                    <a:gd name="T23" fmla="*/ 15 h 35"/>
                    <a:gd name="T24" fmla="*/ 7 w 53"/>
                    <a:gd name="T25" fmla="*/ 12 h 35"/>
                    <a:gd name="T26" fmla="*/ 4 w 53"/>
                    <a:gd name="T27" fmla="*/ 11 h 35"/>
                    <a:gd name="T28" fmla="*/ 47 w 53"/>
                    <a:gd name="T29" fmla="*/ 0 h 35"/>
                    <a:gd name="T30" fmla="*/ 47 w 53"/>
                    <a:gd name="T31" fmla="*/ 0 h 35"/>
                    <a:gd name="T32" fmla="*/ 45 w 53"/>
                    <a:gd name="T33" fmla="*/ 1 h 35"/>
                    <a:gd name="T34" fmla="*/ 44 w 53"/>
                    <a:gd name="T35" fmla="*/ 5 h 35"/>
                    <a:gd name="T36" fmla="*/ 45 w 53"/>
                    <a:gd name="T37" fmla="*/ 8 h 35"/>
                    <a:gd name="T38" fmla="*/ 44 w 53"/>
                    <a:gd name="T39" fmla="*/ 15 h 35"/>
                    <a:gd name="T40" fmla="*/ 46 w 53"/>
                    <a:gd name="T41" fmla="*/ 18 h 35"/>
                    <a:gd name="T42" fmla="*/ 47 w 53"/>
                    <a:gd name="T43" fmla="*/ 24 h 35"/>
                    <a:gd name="T44" fmla="*/ 51 w 53"/>
                    <a:gd name="T45" fmla="*/ 5 h 35"/>
                    <a:gd name="T46" fmla="*/ 50 w 53"/>
                    <a:gd name="T47" fmla="*/ 2 h 35"/>
                    <a:gd name="T48" fmla="*/ 47 w 53"/>
                    <a:gd name="T4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5">
                      <a:moveTo>
                        <a:pt x="4" y="11"/>
                      </a:moveTo>
                      <a:cubicBezTo>
                        <a:pt x="3" y="11"/>
                        <a:pt x="2" y="12"/>
                        <a:pt x="1" y="13"/>
                      </a:cubicBezTo>
                      <a:cubicBezTo>
                        <a:pt x="0" y="20"/>
                        <a:pt x="1" y="25"/>
                        <a:pt x="4" y="28"/>
                      </a:cubicBezTo>
                      <a:cubicBezTo>
                        <a:pt x="5" y="28"/>
                        <a:pt x="5" y="28"/>
                        <a:pt x="6" y="28"/>
                      </a:cubicBezTo>
                      <a:cubicBezTo>
                        <a:pt x="8" y="28"/>
                        <a:pt x="9" y="28"/>
                        <a:pt x="9" y="30"/>
                      </a:cubicBezTo>
                      <a:cubicBezTo>
                        <a:pt x="9" y="31"/>
                        <a:pt x="10" y="32"/>
                        <a:pt x="10" y="33"/>
                      </a:cubicBezTo>
                      <a:cubicBezTo>
                        <a:pt x="13" y="34"/>
                        <a:pt x="16" y="35"/>
                        <a:pt x="20" y="35"/>
                      </a:cubicBezTo>
                      <a:cubicBezTo>
                        <a:pt x="26" y="35"/>
                        <a:pt x="33" y="33"/>
                        <a:pt x="39" y="30"/>
                      </a:cubicBezTo>
                      <a:cubicBezTo>
                        <a:pt x="40" y="27"/>
                        <a:pt x="40" y="24"/>
                        <a:pt x="40" y="21"/>
                      </a:cubicBezTo>
                      <a:cubicBezTo>
                        <a:pt x="35" y="26"/>
                        <a:pt x="27" y="29"/>
                        <a:pt x="20" y="29"/>
                      </a:cubicBezTo>
                      <a:cubicBezTo>
                        <a:pt x="13" y="29"/>
                        <a:pt x="8" y="26"/>
                        <a:pt x="7" y="19"/>
                      </a:cubicBezTo>
                      <a:cubicBezTo>
                        <a:pt x="7" y="18"/>
                        <a:pt x="7" y="16"/>
                        <a:pt x="8" y="15"/>
                      </a:cubicBezTo>
                      <a:cubicBezTo>
                        <a:pt x="8" y="14"/>
                        <a:pt x="7" y="13"/>
                        <a:pt x="7" y="12"/>
                      </a:cubicBezTo>
                      <a:cubicBezTo>
                        <a:pt x="6" y="11"/>
                        <a:pt x="5" y="11"/>
                        <a:pt x="4" y="11"/>
                      </a:cubicBezTo>
                      <a:moveTo>
                        <a:pt x="47" y="0"/>
                      </a:moveTo>
                      <a:cubicBezTo>
                        <a:pt x="47" y="0"/>
                        <a:pt x="47" y="0"/>
                        <a:pt x="47" y="0"/>
                      </a:cubicBezTo>
                      <a:cubicBezTo>
                        <a:pt x="46" y="0"/>
                        <a:pt x="46" y="0"/>
                        <a:pt x="45" y="1"/>
                      </a:cubicBezTo>
                      <a:cubicBezTo>
                        <a:pt x="44" y="2"/>
                        <a:pt x="44" y="3"/>
                        <a:pt x="44" y="5"/>
                      </a:cubicBezTo>
                      <a:cubicBezTo>
                        <a:pt x="45" y="6"/>
                        <a:pt x="45" y="7"/>
                        <a:pt x="45" y="8"/>
                      </a:cubicBezTo>
                      <a:cubicBezTo>
                        <a:pt x="46" y="11"/>
                        <a:pt x="45" y="13"/>
                        <a:pt x="44" y="15"/>
                      </a:cubicBezTo>
                      <a:cubicBezTo>
                        <a:pt x="45" y="16"/>
                        <a:pt x="46" y="16"/>
                        <a:pt x="46" y="18"/>
                      </a:cubicBezTo>
                      <a:cubicBezTo>
                        <a:pt x="46" y="20"/>
                        <a:pt x="47" y="22"/>
                        <a:pt x="47" y="24"/>
                      </a:cubicBezTo>
                      <a:cubicBezTo>
                        <a:pt x="51" y="19"/>
                        <a:pt x="53" y="12"/>
                        <a:pt x="51" y="5"/>
                      </a:cubicBezTo>
                      <a:cubicBezTo>
                        <a:pt x="51" y="4"/>
                        <a:pt x="50" y="3"/>
                        <a:pt x="50" y="2"/>
                      </a:cubicBezTo>
                      <a:cubicBezTo>
                        <a:pt x="49" y="0"/>
                        <a:pt x="48" y="0"/>
                        <a:pt x="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7" name="Freeform 48"/>
                <p:cNvSpPr>
                  <a:spLocks/>
                </p:cNvSpPr>
                <p:nvPr/>
              </p:nvSpPr>
              <p:spPr bwMode="auto">
                <a:xfrm>
                  <a:off x="4368" y="2957"/>
                  <a:ext cx="56" cy="39"/>
                </a:xfrm>
                <a:custGeom>
                  <a:avLst/>
                  <a:gdLst>
                    <a:gd name="T0" fmla="*/ 41 w 45"/>
                    <a:gd name="T1" fmla="*/ 0 h 32"/>
                    <a:gd name="T2" fmla="*/ 38 w 45"/>
                    <a:gd name="T3" fmla="*/ 4 h 32"/>
                    <a:gd name="T4" fmla="*/ 38 w 45"/>
                    <a:gd name="T5" fmla="*/ 6 h 32"/>
                    <a:gd name="T6" fmla="*/ 37 w 45"/>
                    <a:gd name="T7" fmla="*/ 15 h 32"/>
                    <a:gd name="T8" fmla="*/ 25 w 45"/>
                    <a:gd name="T9" fmla="*/ 25 h 32"/>
                    <a:gd name="T10" fmla="*/ 20 w 45"/>
                    <a:gd name="T11" fmla="*/ 26 h 32"/>
                    <a:gd name="T12" fmla="*/ 8 w 45"/>
                    <a:gd name="T13" fmla="*/ 18 h 32"/>
                    <a:gd name="T14" fmla="*/ 7 w 45"/>
                    <a:gd name="T15" fmla="*/ 15 h 32"/>
                    <a:gd name="T16" fmla="*/ 4 w 45"/>
                    <a:gd name="T17" fmla="*/ 13 h 32"/>
                    <a:gd name="T18" fmla="*/ 2 w 45"/>
                    <a:gd name="T19" fmla="*/ 13 h 32"/>
                    <a:gd name="T20" fmla="*/ 1 w 45"/>
                    <a:gd name="T21" fmla="*/ 17 h 32"/>
                    <a:gd name="T22" fmla="*/ 20 w 45"/>
                    <a:gd name="T23" fmla="*/ 32 h 32"/>
                    <a:gd name="T24" fmla="*/ 26 w 45"/>
                    <a:gd name="T25" fmla="*/ 31 h 32"/>
                    <a:gd name="T26" fmla="*/ 45 w 45"/>
                    <a:gd name="T27" fmla="*/ 9 h 32"/>
                    <a:gd name="T28" fmla="*/ 44 w 45"/>
                    <a:gd name="T29" fmla="*/ 3 h 32"/>
                    <a:gd name="T30" fmla="*/ 42 w 45"/>
                    <a:gd name="T31" fmla="*/ 0 h 32"/>
                    <a:gd name="T32" fmla="*/ 41 w 45"/>
                    <a:gd name="T3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32">
                      <a:moveTo>
                        <a:pt x="41" y="0"/>
                      </a:moveTo>
                      <a:cubicBezTo>
                        <a:pt x="39" y="0"/>
                        <a:pt x="37" y="2"/>
                        <a:pt x="38" y="4"/>
                      </a:cubicBezTo>
                      <a:cubicBezTo>
                        <a:pt x="38" y="5"/>
                        <a:pt x="38" y="6"/>
                        <a:pt x="38" y="6"/>
                      </a:cubicBezTo>
                      <a:cubicBezTo>
                        <a:pt x="38" y="9"/>
                        <a:pt x="38" y="12"/>
                        <a:pt x="37" y="15"/>
                      </a:cubicBezTo>
                      <a:cubicBezTo>
                        <a:pt x="35" y="20"/>
                        <a:pt x="31" y="23"/>
                        <a:pt x="25" y="25"/>
                      </a:cubicBezTo>
                      <a:cubicBezTo>
                        <a:pt x="23" y="25"/>
                        <a:pt x="22" y="26"/>
                        <a:pt x="20" y="26"/>
                      </a:cubicBezTo>
                      <a:cubicBezTo>
                        <a:pt x="15" y="26"/>
                        <a:pt x="10" y="23"/>
                        <a:pt x="8" y="18"/>
                      </a:cubicBezTo>
                      <a:cubicBezTo>
                        <a:pt x="8" y="17"/>
                        <a:pt x="7" y="16"/>
                        <a:pt x="7" y="15"/>
                      </a:cubicBezTo>
                      <a:cubicBezTo>
                        <a:pt x="7" y="13"/>
                        <a:pt x="6" y="13"/>
                        <a:pt x="4" y="13"/>
                      </a:cubicBezTo>
                      <a:cubicBezTo>
                        <a:pt x="3" y="13"/>
                        <a:pt x="3" y="13"/>
                        <a:pt x="2" y="13"/>
                      </a:cubicBezTo>
                      <a:cubicBezTo>
                        <a:pt x="1" y="14"/>
                        <a:pt x="0" y="15"/>
                        <a:pt x="1" y="17"/>
                      </a:cubicBezTo>
                      <a:cubicBezTo>
                        <a:pt x="2" y="27"/>
                        <a:pt x="11" y="32"/>
                        <a:pt x="20" y="32"/>
                      </a:cubicBezTo>
                      <a:cubicBezTo>
                        <a:pt x="22" y="32"/>
                        <a:pt x="24" y="32"/>
                        <a:pt x="26" y="31"/>
                      </a:cubicBezTo>
                      <a:cubicBezTo>
                        <a:pt x="37" y="29"/>
                        <a:pt x="44" y="20"/>
                        <a:pt x="45" y="9"/>
                      </a:cubicBezTo>
                      <a:cubicBezTo>
                        <a:pt x="45" y="7"/>
                        <a:pt x="44" y="5"/>
                        <a:pt x="44" y="3"/>
                      </a:cubicBezTo>
                      <a:cubicBezTo>
                        <a:pt x="44" y="1"/>
                        <a:pt x="43" y="1"/>
                        <a:pt x="42" y="0"/>
                      </a:cubicBezTo>
                      <a:cubicBezTo>
                        <a:pt x="42" y="0"/>
                        <a:pt x="42"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8" name="Freeform 49"/>
                <p:cNvSpPr>
                  <a:spLocks/>
                </p:cNvSpPr>
                <p:nvPr/>
              </p:nvSpPr>
              <p:spPr bwMode="auto">
                <a:xfrm>
                  <a:off x="4404" y="2729"/>
                  <a:ext cx="10" cy="74"/>
                </a:xfrm>
                <a:custGeom>
                  <a:avLst/>
                  <a:gdLst>
                    <a:gd name="T0" fmla="*/ 5 w 8"/>
                    <a:gd name="T1" fmla="*/ 0 h 60"/>
                    <a:gd name="T2" fmla="*/ 0 w 8"/>
                    <a:gd name="T3" fmla="*/ 7 h 60"/>
                    <a:gd name="T4" fmla="*/ 2 w 8"/>
                    <a:gd name="T5" fmla="*/ 57 h 60"/>
                    <a:gd name="T6" fmla="*/ 5 w 8"/>
                    <a:gd name="T7" fmla="*/ 60 h 60"/>
                    <a:gd name="T8" fmla="*/ 8 w 8"/>
                    <a:gd name="T9" fmla="*/ 57 h 60"/>
                    <a:gd name="T10" fmla="*/ 7 w 8"/>
                    <a:gd name="T11" fmla="*/ 3 h 60"/>
                    <a:gd name="T12" fmla="*/ 5 w 8"/>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8" h="60">
                      <a:moveTo>
                        <a:pt x="5" y="0"/>
                      </a:moveTo>
                      <a:cubicBezTo>
                        <a:pt x="4" y="3"/>
                        <a:pt x="2" y="5"/>
                        <a:pt x="0" y="7"/>
                      </a:cubicBezTo>
                      <a:cubicBezTo>
                        <a:pt x="1" y="23"/>
                        <a:pt x="2" y="40"/>
                        <a:pt x="2" y="57"/>
                      </a:cubicBezTo>
                      <a:cubicBezTo>
                        <a:pt x="2" y="59"/>
                        <a:pt x="3" y="60"/>
                        <a:pt x="5" y="60"/>
                      </a:cubicBezTo>
                      <a:cubicBezTo>
                        <a:pt x="7" y="60"/>
                        <a:pt x="8" y="59"/>
                        <a:pt x="8" y="57"/>
                      </a:cubicBezTo>
                      <a:cubicBezTo>
                        <a:pt x="8" y="39"/>
                        <a:pt x="7" y="21"/>
                        <a:pt x="7" y="3"/>
                      </a:cubicBezTo>
                      <a:cubicBezTo>
                        <a:pt x="7" y="2"/>
                        <a:pt x="6" y="1"/>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9" name="Freeform 50"/>
                <p:cNvSpPr>
                  <a:spLocks/>
                </p:cNvSpPr>
                <p:nvPr/>
              </p:nvSpPr>
              <p:spPr bwMode="auto">
                <a:xfrm>
                  <a:off x="4466" y="2774"/>
                  <a:ext cx="69" cy="60"/>
                </a:xfrm>
                <a:custGeom>
                  <a:avLst/>
                  <a:gdLst>
                    <a:gd name="T0" fmla="*/ 51 w 56"/>
                    <a:gd name="T1" fmla="*/ 0 h 49"/>
                    <a:gd name="T2" fmla="*/ 49 w 56"/>
                    <a:gd name="T3" fmla="*/ 1 h 49"/>
                    <a:gd name="T4" fmla="*/ 2 w 56"/>
                    <a:gd name="T5" fmla="*/ 44 h 49"/>
                    <a:gd name="T6" fmla="*/ 5 w 56"/>
                    <a:gd name="T7" fmla="*/ 49 h 49"/>
                    <a:gd name="T8" fmla="*/ 7 w 56"/>
                    <a:gd name="T9" fmla="*/ 47 h 49"/>
                    <a:gd name="T10" fmla="*/ 54 w 56"/>
                    <a:gd name="T11" fmla="*/ 5 h 49"/>
                    <a:gd name="T12" fmla="*/ 51 w 56"/>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6" h="49">
                      <a:moveTo>
                        <a:pt x="51" y="0"/>
                      </a:moveTo>
                      <a:cubicBezTo>
                        <a:pt x="50" y="0"/>
                        <a:pt x="50" y="0"/>
                        <a:pt x="49" y="1"/>
                      </a:cubicBezTo>
                      <a:cubicBezTo>
                        <a:pt x="33" y="14"/>
                        <a:pt x="13" y="26"/>
                        <a:pt x="2" y="44"/>
                      </a:cubicBezTo>
                      <a:cubicBezTo>
                        <a:pt x="0" y="46"/>
                        <a:pt x="2" y="49"/>
                        <a:pt x="5" y="49"/>
                      </a:cubicBezTo>
                      <a:cubicBezTo>
                        <a:pt x="6" y="49"/>
                        <a:pt x="7" y="48"/>
                        <a:pt x="7" y="47"/>
                      </a:cubicBezTo>
                      <a:cubicBezTo>
                        <a:pt x="19" y="30"/>
                        <a:pt x="38" y="18"/>
                        <a:pt x="54" y="5"/>
                      </a:cubicBezTo>
                      <a:cubicBezTo>
                        <a:pt x="56" y="3"/>
                        <a:pt x="54"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0" name="Freeform 51"/>
                <p:cNvSpPr>
                  <a:spLocks/>
                </p:cNvSpPr>
                <p:nvPr/>
              </p:nvSpPr>
              <p:spPr bwMode="auto">
                <a:xfrm>
                  <a:off x="4491" y="2885"/>
                  <a:ext cx="65" cy="12"/>
                </a:xfrm>
                <a:custGeom>
                  <a:avLst/>
                  <a:gdLst>
                    <a:gd name="T0" fmla="*/ 49 w 53"/>
                    <a:gd name="T1" fmla="*/ 0 h 10"/>
                    <a:gd name="T2" fmla="*/ 49 w 53"/>
                    <a:gd name="T3" fmla="*/ 0 h 10"/>
                    <a:gd name="T4" fmla="*/ 4 w 53"/>
                    <a:gd name="T5" fmla="*/ 3 h 10"/>
                    <a:gd name="T6" fmla="*/ 4 w 53"/>
                    <a:gd name="T7" fmla="*/ 10 h 10"/>
                    <a:gd name="T8" fmla="*/ 4 w 53"/>
                    <a:gd name="T9" fmla="*/ 10 h 10"/>
                    <a:gd name="T10" fmla="*/ 49 w 53"/>
                    <a:gd name="T11" fmla="*/ 7 h 10"/>
                    <a:gd name="T12" fmla="*/ 49 w 53"/>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53" h="10">
                      <a:moveTo>
                        <a:pt x="49" y="0"/>
                      </a:moveTo>
                      <a:cubicBezTo>
                        <a:pt x="49" y="0"/>
                        <a:pt x="49" y="0"/>
                        <a:pt x="49" y="0"/>
                      </a:cubicBezTo>
                      <a:cubicBezTo>
                        <a:pt x="34" y="1"/>
                        <a:pt x="19" y="3"/>
                        <a:pt x="4" y="3"/>
                      </a:cubicBezTo>
                      <a:cubicBezTo>
                        <a:pt x="0" y="3"/>
                        <a:pt x="0" y="10"/>
                        <a:pt x="4" y="10"/>
                      </a:cubicBezTo>
                      <a:cubicBezTo>
                        <a:pt x="4" y="10"/>
                        <a:pt x="4" y="10"/>
                        <a:pt x="4" y="10"/>
                      </a:cubicBezTo>
                      <a:cubicBezTo>
                        <a:pt x="19" y="9"/>
                        <a:pt x="34" y="7"/>
                        <a:pt x="49" y="7"/>
                      </a:cubicBezTo>
                      <a:cubicBezTo>
                        <a:pt x="53" y="7"/>
                        <a:pt x="53" y="0"/>
                        <a:pt x="4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1" name="Freeform 52"/>
                <p:cNvSpPr>
                  <a:spLocks/>
                </p:cNvSpPr>
                <p:nvPr/>
              </p:nvSpPr>
              <p:spPr bwMode="auto">
                <a:xfrm>
                  <a:off x="4472" y="2966"/>
                  <a:ext cx="69" cy="37"/>
                </a:xfrm>
                <a:custGeom>
                  <a:avLst/>
                  <a:gdLst>
                    <a:gd name="T0" fmla="*/ 5 w 56"/>
                    <a:gd name="T1" fmla="*/ 0 h 30"/>
                    <a:gd name="T2" fmla="*/ 3 w 56"/>
                    <a:gd name="T3" fmla="*/ 6 h 30"/>
                    <a:gd name="T4" fmla="*/ 51 w 56"/>
                    <a:gd name="T5" fmla="*/ 30 h 30"/>
                    <a:gd name="T6" fmla="*/ 52 w 56"/>
                    <a:gd name="T7" fmla="*/ 30 h 30"/>
                    <a:gd name="T8" fmla="*/ 53 w 56"/>
                    <a:gd name="T9" fmla="*/ 24 h 30"/>
                    <a:gd name="T10" fmla="*/ 7 w 56"/>
                    <a:gd name="T11" fmla="*/ 1 h 30"/>
                    <a:gd name="T12" fmla="*/ 5 w 56"/>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6" h="30">
                      <a:moveTo>
                        <a:pt x="5" y="0"/>
                      </a:moveTo>
                      <a:cubicBezTo>
                        <a:pt x="2" y="0"/>
                        <a:pt x="0" y="5"/>
                        <a:pt x="3" y="6"/>
                      </a:cubicBezTo>
                      <a:cubicBezTo>
                        <a:pt x="19" y="15"/>
                        <a:pt x="35" y="23"/>
                        <a:pt x="51" y="30"/>
                      </a:cubicBezTo>
                      <a:cubicBezTo>
                        <a:pt x="51" y="30"/>
                        <a:pt x="52" y="30"/>
                        <a:pt x="52" y="30"/>
                      </a:cubicBezTo>
                      <a:cubicBezTo>
                        <a:pt x="55" y="30"/>
                        <a:pt x="56" y="25"/>
                        <a:pt x="53" y="24"/>
                      </a:cubicBezTo>
                      <a:cubicBezTo>
                        <a:pt x="37" y="17"/>
                        <a:pt x="22" y="9"/>
                        <a:pt x="7" y="1"/>
                      </a:cubicBezTo>
                      <a:cubicBezTo>
                        <a:pt x="6" y="1"/>
                        <a:pt x="6"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2" name="Freeform 53"/>
                <p:cNvSpPr>
                  <a:spLocks/>
                </p:cNvSpPr>
                <p:nvPr/>
              </p:nvSpPr>
              <p:spPr bwMode="auto">
                <a:xfrm>
                  <a:off x="4414" y="3010"/>
                  <a:ext cx="16" cy="71"/>
                </a:xfrm>
                <a:custGeom>
                  <a:avLst/>
                  <a:gdLst>
                    <a:gd name="T0" fmla="*/ 4 w 13"/>
                    <a:gd name="T1" fmla="*/ 0 h 58"/>
                    <a:gd name="T2" fmla="*/ 1 w 13"/>
                    <a:gd name="T3" fmla="*/ 4 h 58"/>
                    <a:gd name="T4" fmla="*/ 6 w 13"/>
                    <a:gd name="T5" fmla="*/ 55 h 58"/>
                    <a:gd name="T6" fmla="*/ 10 w 13"/>
                    <a:gd name="T7" fmla="*/ 58 h 58"/>
                    <a:gd name="T8" fmla="*/ 13 w 13"/>
                    <a:gd name="T9" fmla="*/ 55 h 58"/>
                    <a:gd name="T10" fmla="*/ 7 w 13"/>
                    <a:gd name="T11" fmla="*/ 2 h 58"/>
                    <a:gd name="T12" fmla="*/ 4 w 13"/>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3" h="58">
                      <a:moveTo>
                        <a:pt x="4" y="0"/>
                      </a:moveTo>
                      <a:cubicBezTo>
                        <a:pt x="2" y="0"/>
                        <a:pt x="0" y="1"/>
                        <a:pt x="1" y="4"/>
                      </a:cubicBezTo>
                      <a:cubicBezTo>
                        <a:pt x="5" y="21"/>
                        <a:pt x="5" y="38"/>
                        <a:pt x="6" y="55"/>
                      </a:cubicBezTo>
                      <a:cubicBezTo>
                        <a:pt x="6" y="57"/>
                        <a:pt x="8" y="58"/>
                        <a:pt x="10" y="58"/>
                      </a:cubicBezTo>
                      <a:cubicBezTo>
                        <a:pt x="11" y="58"/>
                        <a:pt x="13" y="57"/>
                        <a:pt x="13" y="55"/>
                      </a:cubicBezTo>
                      <a:cubicBezTo>
                        <a:pt x="11" y="37"/>
                        <a:pt x="11" y="20"/>
                        <a:pt x="7" y="2"/>
                      </a:cubicBezTo>
                      <a:cubicBezTo>
                        <a:pt x="7" y="0"/>
                        <a:pt x="5"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3" name="Freeform 54"/>
                <p:cNvSpPr>
                  <a:spLocks/>
                </p:cNvSpPr>
                <p:nvPr/>
              </p:nvSpPr>
              <p:spPr bwMode="auto">
                <a:xfrm>
                  <a:off x="4261" y="2973"/>
                  <a:ext cx="66" cy="56"/>
                </a:xfrm>
                <a:custGeom>
                  <a:avLst/>
                  <a:gdLst>
                    <a:gd name="T0" fmla="*/ 49 w 54"/>
                    <a:gd name="T1" fmla="*/ 0 h 46"/>
                    <a:gd name="T2" fmla="*/ 47 w 54"/>
                    <a:gd name="T3" fmla="*/ 0 h 46"/>
                    <a:gd name="T4" fmla="*/ 2 w 54"/>
                    <a:gd name="T5" fmla="*/ 40 h 46"/>
                    <a:gd name="T6" fmla="*/ 4 w 54"/>
                    <a:gd name="T7" fmla="*/ 46 h 46"/>
                    <a:gd name="T8" fmla="*/ 7 w 54"/>
                    <a:gd name="T9" fmla="*/ 45 h 46"/>
                    <a:gd name="T10" fmla="*/ 52 w 54"/>
                    <a:gd name="T11" fmla="*/ 5 h 46"/>
                    <a:gd name="T12" fmla="*/ 49 w 54"/>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54" h="46">
                      <a:moveTo>
                        <a:pt x="49" y="0"/>
                      </a:moveTo>
                      <a:cubicBezTo>
                        <a:pt x="49" y="0"/>
                        <a:pt x="48" y="0"/>
                        <a:pt x="47" y="0"/>
                      </a:cubicBezTo>
                      <a:cubicBezTo>
                        <a:pt x="32" y="14"/>
                        <a:pt x="16" y="25"/>
                        <a:pt x="2" y="40"/>
                      </a:cubicBezTo>
                      <a:cubicBezTo>
                        <a:pt x="0" y="43"/>
                        <a:pt x="2" y="46"/>
                        <a:pt x="4" y="46"/>
                      </a:cubicBezTo>
                      <a:cubicBezTo>
                        <a:pt x="5" y="46"/>
                        <a:pt x="6" y="46"/>
                        <a:pt x="7" y="45"/>
                      </a:cubicBezTo>
                      <a:cubicBezTo>
                        <a:pt x="20" y="30"/>
                        <a:pt x="37" y="19"/>
                        <a:pt x="52" y="5"/>
                      </a:cubicBezTo>
                      <a:cubicBezTo>
                        <a:pt x="54" y="3"/>
                        <a:pt x="52" y="0"/>
                        <a:pt x="4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4" name="Freeform 55"/>
                <p:cNvSpPr>
                  <a:spLocks/>
                </p:cNvSpPr>
                <p:nvPr/>
              </p:nvSpPr>
              <p:spPr bwMode="auto">
                <a:xfrm>
                  <a:off x="4230" y="2889"/>
                  <a:ext cx="81" cy="9"/>
                </a:xfrm>
                <a:custGeom>
                  <a:avLst/>
                  <a:gdLst>
                    <a:gd name="T0" fmla="*/ 54 w 66"/>
                    <a:gd name="T1" fmla="*/ 0 h 8"/>
                    <a:gd name="T2" fmla="*/ 31 w 66"/>
                    <a:gd name="T3" fmla="*/ 1 h 8"/>
                    <a:gd name="T4" fmla="*/ 13 w 66"/>
                    <a:gd name="T5" fmla="*/ 2 h 8"/>
                    <a:gd name="T6" fmla="*/ 8 w 66"/>
                    <a:gd name="T7" fmla="*/ 1 h 8"/>
                    <a:gd name="T8" fmla="*/ 0 w 66"/>
                    <a:gd name="T9" fmla="*/ 6 h 8"/>
                    <a:gd name="T10" fmla="*/ 11 w 66"/>
                    <a:gd name="T11" fmla="*/ 8 h 8"/>
                    <a:gd name="T12" fmla="*/ 20 w 66"/>
                    <a:gd name="T13" fmla="*/ 7 h 8"/>
                    <a:gd name="T14" fmla="*/ 53 w 66"/>
                    <a:gd name="T15" fmla="*/ 6 h 8"/>
                    <a:gd name="T16" fmla="*/ 62 w 66"/>
                    <a:gd name="T17" fmla="*/ 7 h 8"/>
                    <a:gd name="T18" fmla="*/ 63 w 66"/>
                    <a:gd name="T19" fmla="*/ 7 h 8"/>
                    <a:gd name="T20" fmla="*/ 62 w 66"/>
                    <a:gd name="T21" fmla="*/ 0 h 8"/>
                    <a:gd name="T22" fmla="*/ 54 w 66"/>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8">
                      <a:moveTo>
                        <a:pt x="54" y="0"/>
                      </a:moveTo>
                      <a:cubicBezTo>
                        <a:pt x="46" y="0"/>
                        <a:pt x="39" y="0"/>
                        <a:pt x="31" y="1"/>
                      </a:cubicBezTo>
                      <a:cubicBezTo>
                        <a:pt x="29" y="1"/>
                        <a:pt x="20" y="2"/>
                        <a:pt x="13" y="2"/>
                      </a:cubicBezTo>
                      <a:cubicBezTo>
                        <a:pt x="11" y="2"/>
                        <a:pt x="9" y="2"/>
                        <a:pt x="8" y="1"/>
                      </a:cubicBezTo>
                      <a:cubicBezTo>
                        <a:pt x="5" y="3"/>
                        <a:pt x="3" y="5"/>
                        <a:pt x="0" y="6"/>
                      </a:cubicBezTo>
                      <a:cubicBezTo>
                        <a:pt x="3" y="7"/>
                        <a:pt x="7" y="8"/>
                        <a:pt x="11" y="8"/>
                      </a:cubicBezTo>
                      <a:cubicBezTo>
                        <a:pt x="14" y="8"/>
                        <a:pt x="18" y="7"/>
                        <a:pt x="20" y="7"/>
                      </a:cubicBezTo>
                      <a:cubicBezTo>
                        <a:pt x="31" y="7"/>
                        <a:pt x="42" y="6"/>
                        <a:pt x="53" y="6"/>
                      </a:cubicBezTo>
                      <a:cubicBezTo>
                        <a:pt x="56" y="6"/>
                        <a:pt x="59" y="6"/>
                        <a:pt x="62" y="7"/>
                      </a:cubicBezTo>
                      <a:cubicBezTo>
                        <a:pt x="62" y="7"/>
                        <a:pt x="62" y="7"/>
                        <a:pt x="63" y="7"/>
                      </a:cubicBezTo>
                      <a:cubicBezTo>
                        <a:pt x="66" y="7"/>
                        <a:pt x="66" y="0"/>
                        <a:pt x="62" y="0"/>
                      </a:cubicBezTo>
                      <a:cubicBezTo>
                        <a:pt x="59" y="0"/>
                        <a:pt x="56"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5" name="Freeform 56"/>
                <p:cNvSpPr>
                  <a:spLocks/>
                </p:cNvSpPr>
                <p:nvPr/>
              </p:nvSpPr>
              <p:spPr bwMode="auto">
                <a:xfrm>
                  <a:off x="4320" y="2822"/>
                  <a:ext cx="9" cy="7"/>
                </a:xfrm>
                <a:custGeom>
                  <a:avLst/>
                  <a:gdLst>
                    <a:gd name="T0" fmla="*/ 5 w 7"/>
                    <a:gd name="T1" fmla="*/ 0 h 6"/>
                    <a:gd name="T2" fmla="*/ 0 w 7"/>
                    <a:gd name="T3" fmla="*/ 5 h 6"/>
                    <a:gd name="T4" fmla="*/ 1 w 7"/>
                    <a:gd name="T5" fmla="*/ 5 h 6"/>
                    <a:gd name="T6" fmla="*/ 3 w 7"/>
                    <a:gd name="T7" fmla="*/ 6 h 6"/>
                    <a:gd name="T8" fmla="*/ 5 w 7"/>
                    <a:gd name="T9" fmla="*/ 0 h 6"/>
                  </a:gdLst>
                  <a:ahLst/>
                  <a:cxnLst>
                    <a:cxn ang="0">
                      <a:pos x="T0" y="T1"/>
                    </a:cxn>
                    <a:cxn ang="0">
                      <a:pos x="T2" y="T3"/>
                    </a:cxn>
                    <a:cxn ang="0">
                      <a:pos x="T4" y="T5"/>
                    </a:cxn>
                    <a:cxn ang="0">
                      <a:pos x="T6" y="T7"/>
                    </a:cxn>
                    <a:cxn ang="0">
                      <a:pos x="T8" y="T9"/>
                    </a:cxn>
                  </a:cxnLst>
                  <a:rect l="0" t="0" r="r" b="b"/>
                  <a:pathLst>
                    <a:path w="7" h="6">
                      <a:moveTo>
                        <a:pt x="5" y="0"/>
                      </a:moveTo>
                      <a:cubicBezTo>
                        <a:pt x="4" y="2"/>
                        <a:pt x="2" y="3"/>
                        <a:pt x="0" y="5"/>
                      </a:cubicBezTo>
                      <a:cubicBezTo>
                        <a:pt x="1" y="5"/>
                        <a:pt x="1" y="5"/>
                        <a:pt x="1" y="5"/>
                      </a:cubicBezTo>
                      <a:cubicBezTo>
                        <a:pt x="2" y="6"/>
                        <a:pt x="2" y="6"/>
                        <a:pt x="3" y="6"/>
                      </a:cubicBezTo>
                      <a:cubicBezTo>
                        <a:pt x="6" y="6"/>
                        <a:pt x="7" y="2"/>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6" name="Freeform 57"/>
                <p:cNvSpPr>
                  <a:spLocks noEditPoints="1"/>
                </p:cNvSpPr>
                <p:nvPr/>
              </p:nvSpPr>
              <p:spPr bwMode="auto">
                <a:xfrm>
                  <a:off x="2916" y="2214"/>
                  <a:ext cx="89" cy="91"/>
                </a:xfrm>
                <a:custGeom>
                  <a:avLst/>
                  <a:gdLst>
                    <a:gd name="T0" fmla="*/ 42 w 72"/>
                    <a:gd name="T1" fmla="*/ 63 h 74"/>
                    <a:gd name="T2" fmla="*/ 18 w 72"/>
                    <a:gd name="T3" fmla="*/ 70 h 74"/>
                    <a:gd name="T4" fmla="*/ 18 w 72"/>
                    <a:gd name="T5" fmla="*/ 72 h 74"/>
                    <a:gd name="T6" fmla="*/ 18 w 72"/>
                    <a:gd name="T7" fmla="*/ 74 h 74"/>
                    <a:gd name="T8" fmla="*/ 42 w 72"/>
                    <a:gd name="T9" fmla="*/ 68 h 74"/>
                    <a:gd name="T10" fmla="*/ 41 w 72"/>
                    <a:gd name="T11" fmla="*/ 66 h 74"/>
                    <a:gd name="T12" fmla="*/ 42 w 72"/>
                    <a:gd name="T13" fmla="*/ 63 h 74"/>
                    <a:gd name="T14" fmla="*/ 33 w 72"/>
                    <a:gd name="T15" fmla="*/ 0 h 74"/>
                    <a:gd name="T16" fmla="*/ 5 w 72"/>
                    <a:gd name="T17" fmla="*/ 26 h 74"/>
                    <a:gd name="T18" fmla="*/ 24 w 72"/>
                    <a:gd name="T19" fmla="*/ 64 h 74"/>
                    <a:gd name="T20" fmla="*/ 23 w 72"/>
                    <a:gd name="T21" fmla="*/ 59 h 74"/>
                    <a:gd name="T22" fmla="*/ 9 w 72"/>
                    <a:gd name="T23" fmla="*/ 27 h 74"/>
                    <a:gd name="T24" fmla="*/ 33 w 72"/>
                    <a:gd name="T25" fmla="*/ 5 h 74"/>
                    <a:gd name="T26" fmla="*/ 35 w 72"/>
                    <a:gd name="T27" fmla="*/ 5 h 74"/>
                    <a:gd name="T28" fmla="*/ 60 w 72"/>
                    <a:gd name="T29" fmla="*/ 45 h 74"/>
                    <a:gd name="T30" fmla="*/ 42 w 72"/>
                    <a:gd name="T31" fmla="*/ 63 h 74"/>
                    <a:gd name="T32" fmla="*/ 43 w 72"/>
                    <a:gd name="T33" fmla="*/ 63 h 74"/>
                    <a:gd name="T34" fmla="*/ 44 w 72"/>
                    <a:gd name="T35" fmla="*/ 64 h 74"/>
                    <a:gd name="T36" fmla="*/ 45 w 72"/>
                    <a:gd name="T37" fmla="*/ 66 h 74"/>
                    <a:gd name="T38" fmla="*/ 65 w 72"/>
                    <a:gd name="T39" fmla="*/ 41 h 74"/>
                    <a:gd name="T40" fmla="*/ 35 w 72"/>
                    <a:gd name="T41" fmla="*/ 1 h 74"/>
                    <a:gd name="T42" fmla="*/ 33 w 72"/>
                    <a:gd name="T4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74">
                      <a:moveTo>
                        <a:pt x="42" y="63"/>
                      </a:moveTo>
                      <a:cubicBezTo>
                        <a:pt x="34" y="67"/>
                        <a:pt x="26" y="70"/>
                        <a:pt x="18" y="70"/>
                      </a:cubicBezTo>
                      <a:cubicBezTo>
                        <a:pt x="18" y="71"/>
                        <a:pt x="18" y="71"/>
                        <a:pt x="18" y="72"/>
                      </a:cubicBezTo>
                      <a:cubicBezTo>
                        <a:pt x="18" y="73"/>
                        <a:pt x="18" y="74"/>
                        <a:pt x="18" y="74"/>
                      </a:cubicBezTo>
                      <a:cubicBezTo>
                        <a:pt x="26" y="74"/>
                        <a:pt x="34" y="72"/>
                        <a:pt x="42" y="68"/>
                      </a:cubicBezTo>
                      <a:cubicBezTo>
                        <a:pt x="41" y="67"/>
                        <a:pt x="41" y="67"/>
                        <a:pt x="41" y="66"/>
                      </a:cubicBezTo>
                      <a:cubicBezTo>
                        <a:pt x="41" y="65"/>
                        <a:pt x="41" y="64"/>
                        <a:pt x="42" y="63"/>
                      </a:cubicBezTo>
                      <a:moveTo>
                        <a:pt x="33" y="0"/>
                      </a:moveTo>
                      <a:cubicBezTo>
                        <a:pt x="19" y="0"/>
                        <a:pt x="8" y="14"/>
                        <a:pt x="5" y="26"/>
                      </a:cubicBezTo>
                      <a:cubicBezTo>
                        <a:pt x="0" y="43"/>
                        <a:pt x="9" y="57"/>
                        <a:pt x="24" y="64"/>
                      </a:cubicBezTo>
                      <a:cubicBezTo>
                        <a:pt x="24" y="62"/>
                        <a:pt x="23" y="60"/>
                        <a:pt x="23" y="59"/>
                      </a:cubicBezTo>
                      <a:cubicBezTo>
                        <a:pt x="11" y="52"/>
                        <a:pt x="6" y="41"/>
                        <a:pt x="9" y="27"/>
                      </a:cubicBezTo>
                      <a:cubicBezTo>
                        <a:pt x="11" y="16"/>
                        <a:pt x="21" y="5"/>
                        <a:pt x="33" y="5"/>
                      </a:cubicBezTo>
                      <a:cubicBezTo>
                        <a:pt x="34" y="5"/>
                        <a:pt x="34" y="5"/>
                        <a:pt x="35" y="5"/>
                      </a:cubicBezTo>
                      <a:cubicBezTo>
                        <a:pt x="54" y="5"/>
                        <a:pt x="67" y="29"/>
                        <a:pt x="60" y="45"/>
                      </a:cubicBezTo>
                      <a:cubicBezTo>
                        <a:pt x="56" y="52"/>
                        <a:pt x="50" y="58"/>
                        <a:pt x="42" y="63"/>
                      </a:cubicBezTo>
                      <a:cubicBezTo>
                        <a:pt x="43" y="63"/>
                        <a:pt x="43" y="63"/>
                        <a:pt x="43" y="63"/>
                      </a:cubicBezTo>
                      <a:cubicBezTo>
                        <a:pt x="44" y="63"/>
                        <a:pt x="44" y="63"/>
                        <a:pt x="44" y="64"/>
                      </a:cubicBezTo>
                      <a:cubicBezTo>
                        <a:pt x="45" y="64"/>
                        <a:pt x="45" y="65"/>
                        <a:pt x="45" y="66"/>
                      </a:cubicBezTo>
                      <a:cubicBezTo>
                        <a:pt x="54" y="60"/>
                        <a:pt x="62" y="52"/>
                        <a:pt x="65" y="41"/>
                      </a:cubicBezTo>
                      <a:cubicBezTo>
                        <a:pt x="72" y="22"/>
                        <a:pt x="53" y="2"/>
                        <a:pt x="35" y="1"/>
                      </a:cubicBezTo>
                      <a:cubicBezTo>
                        <a:pt x="34" y="0"/>
                        <a:pt x="34" y="0"/>
                        <a:pt x="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7" name="Freeform 58"/>
                <p:cNvSpPr>
                  <a:spLocks/>
                </p:cNvSpPr>
                <p:nvPr/>
              </p:nvSpPr>
              <p:spPr bwMode="auto">
                <a:xfrm>
                  <a:off x="2941" y="2251"/>
                  <a:ext cx="33" cy="44"/>
                </a:xfrm>
                <a:custGeom>
                  <a:avLst/>
                  <a:gdLst>
                    <a:gd name="T0" fmla="*/ 16 w 27"/>
                    <a:gd name="T1" fmla="*/ 0 h 36"/>
                    <a:gd name="T2" fmla="*/ 14 w 27"/>
                    <a:gd name="T3" fmla="*/ 0 h 36"/>
                    <a:gd name="T4" fmla="*/ 10 w 27"/>
                    <a:gd name="T5" fmla="*/ 4 h 36"/>
                    <a:gd name="T6" fmla="*/ 6 w 27"/>
                    <a:gd name="T7" fmla="*/ 2 h 36"/>
                    <a:gd name="T8" fmla="*/ 6 w 27"/>
                    <a:gd name="T9" fmla="*/ 2 h 36"/>
                    <a:gd name="T10" fmla="*/ 2 w 27"/>
                    <a:gd name="T11" fmla="*/ 6 h 36"/>
                    <a:gd name="T12" fmla="*/ 3 w 27"/>
                    <a:gd name="T13" fmla="*/ 29 h 36"/>
                    <a:gd name="T14" fmla="*/ 4 w 27"/>
                    <a:gd name="T15" fmla="*/ 34 h 36"/>
                    <a:gd name="T16" fmla="*/ 5 w 27"/>
                    <a:gd name="T17" fmla="*/ 35 h 36"/>
                    <a:gd name="T18" fmla="*/ 7 w 27"/>
                    <a:gd name="T19" fmla="*/ 36 h 36"/>
                    <a:gd name="T20" fmla="*/ 9 w 27"/>
                    <a:gd name="T21" fmla="*/ 33 h 36"/>
                    <a:gd name="T22" fmla="*/ 5 w 27"/>
                    <a:gd name="T23" fmla="*/ 15 h 36"/>
                    <a:gd name="T24" fmla="*/ 6 w 27"/>
                    <a:gd name="T25" fmla="*/ 8 h 36"/>
                    <a:gd name="T26" fmla="*/ 6 w 27"/>
                    <a:gd name="T27" fmla="*/ 6 h 36"/>
                    <a:gd name="T28" fmla="*/ 6 w 27"/>
                    <a:gd name="T29" fmla="*/ 7 h 36"/>
                    <a:gd name="T30" fmla="*/ 9 w 27"/>
                    <a:gd name="T31" fmla="*/ 11 h 36"/>
                    <a:gd name="T32" fmla="*/ 11 w 27"/>
                    <a:gd name="T33" fmla="*/ 12 h 36"/>
                    <a:gd name="T34" fmla="*/ 13 w 27"/>
                    <a:gd name="T35" fmla="*/ 11 h 36"/>
                    <a:gd name="T36" fmla="*/ 16 w 27"/>
                    <a:gd name="T37" fmla="*/ 4 h 36"/>
                    <a:gd name="T38" fmla="*/ 16 w 27"/>
                    <a:gd name="T39" fmla="*/ 4 h 36"/>
                    <a:gd name="T40" fmla="*/ 19 w 27"/>
                    <a:gd name="T41" fmla="*/ 9 h 36"/>
                    <a:gd name="T42" fmla="*/ 15 w 27"/>
                    <a:gd name="T43" fmla="*/ 27 h 36"/>
                    <a:gd name="T44" fmla="*/ 17 w 27"/>
                    <a:gd name="T45" fmla="*/ 30 h 36"/>
                    <a:gd name="T46" fmla="*/ 19 w 27"/>
                    <a:gd name="T47" fmla="*/ 29 h 36"/>
                    <a:gd name="T48" fmla="*/ 21 w 27"/>
                    <a:gd name="T49" fmla="*/ 3 h 36"/>
                    <a:gd name="T50" fmla="*/ 16 w 27"/>
                    <a:gd name="T5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 h="36">
                      <a:moveTo>
                        <a:pt x="16" y="0"/>
                      </a:moveTo>
                      <a:cubicBezTo>
                        <a:pt x="15" y="0"/>
                        <a:pt x="15" y="0"/>
                        <a:pt x="14" y="0"/>
                      </a:cubicBezTo>
                      <a:cubicBezTo>
                        <a:pt x="12" y="1"/>
                        <a:pt x="11" y="3"/>
                        <a:pt x="10" y="4"/>
                      </a:cubicBezTo>
                      <a:cubicBezTo>
                        <a:pt x="9" y="3"/>
                        <a:pt x="8" y="2"/>
                        <a:pt x="6" y="2"/>
                      </a:cubicBezTo>
                      <a:cubicBezTo>
                        <a:pt x="6" y="2"/>
                        <a:pt x="6" y="2"/>
                        <a:pt x="6" y="2"/>
                      </a:cubicBezTo>
                      <a:cubicBezTo>
                        <a:pt x="4" y="2"/>
                        <a:pt x="3" y="4"/>
                        <a:pt x="2" y="6"/>
                      </a:cubicBezTo>
                      <a:cubicBezTo>
                        <a:pt x="0" y="13"/>
                        <a:pt x="1" y="21"/>
                        <a:pt x="3" y="29"/>
                      </a:cubicBezTo>
                      <a:cubicBezTo>
                        <a:pt x="3" y="30"/>
                        <a:pt x="4" y="32"/>
                        <a:pt x="4" y="34"/>
                      </a:cubicBezTo>
                      <a:cubicBezTo>
                        <a:pt x="4" y="34"/>
                        <a:pt x="4" y="34"/>
                        <a:pt x="5" y="35"/>
                      </a:cubicBezTo>
                      <a:cubicBezTo>
                        <a:pt x="5" y="35"/>
                        <a:pt x="6" y="36"/>
                        <a:pt x="7" y="36"/>
                      </a:cubicBezTo>
                      <a:cubicBezTo>
                        <a:pt x="8" y="36"/>
                        <a:pt x="9" y="35"/>
                        <a:pt x="9" y="33"/>
                      </a:cubicBezTo>
                      <a:cubicBezTo>
                        <a:pt x="6" y="28"/>
                        <a:pt x="5" y="21"/>
                        <a:pt x="5" y="15"/>
                      </a:cubicBezTo>
                      <a:cubicBezTo>
                        <a:pt x="5" y="12"/>
                        <a:pt x="5" y="10"/>
                        <a:pt x="6" y="8"/>
                      </a:cubicBezTo>
                      <a:cubicBezTo>
                        <a:pt x="6" y="7"/>
                        <a:pt x="6" y="6"/>
                        <a:pt x="6" y="6"/>
                      </a:cubicBezTo>
                      <a:cubicBezTo>
                        <a:pt x="6" y="6"/>
                        <a:pt x="6" y="6"/>
                        <a:pt x="6" y="7"/>
                      </a:cubicBezTo>
                      <a:cubicBezTo>
                        <a:pt x="8" y="8"/>
                        <a:pt x="8" y="10"/>
                        <a:pt x="9" y="11"/>
                      </a:cubicBezTo>
                      <a:cubicBezTo>
                        <a:pt x="9" y="12"/>
                        <a:pt x="10" y="12"/>
                        <a:pt x="11" y="12"/>
                      </a:cubicBezTo>
                      <a:cubicBezTo>
                        <a:pt x="12" y="12"/>
                        <a:pt x="13" y="12"/>
                        <a:pt x="13" y="11"/>
                      </a:cubicBezTo>
                      <a:cubicBezTo>
                        <a:pt x="13" y="9"/>
                        <a:pt x="13" y="5"/>
                        <a:pt x="16" y="4"/>
                      </a:cubicBezTo>
                      <a:cubicBezTo>
                        <a:pt x="16" y="4"/>
                        <a:pt x="16" y="4"/>
                        <a:pt x="16" y="4"/>
                      </a:cubicBezTo>
                      <a:cubicBezTo>
                        <a:pt x="18" y="4"/>
                        <a:pt x="19" y="8"/>
                        <a:pt x="19" y="9"/>
                      </a:cubicBezTo>
                      <a:cubicBezTo>
                        <a:pt x="21" y="15"/>
                        <a:pt x="18" y="22"/>
                        <a:pt x="15" y="27"/>
                      </a:cubicBezTo>
                      <a:cubicBezTo>
                        <a:pt x="14" y="28"/>
                        <a:pt x="15" y="30"/>
                        <a:pt x="17" y="30"/>
                      </a:cubicBezTo>
                      <a:cubicBezTo>
                        <a:pt x="17" y="30"/>
                        <a:pt x="18" y="30"/>
                        <a:pt x="19" y="29"/>
                      </a:cubicBezTo>
                      <a:cubicBezTo>
                        <a:pt x="23" y="22"/>
                        <a:pt x="27" y="10"/>
                        <a:pt x="21" y="3"/>
                      </a:cubicBezTo>
                      <a:cubicBezTo>
                        <a:pt x="20" y="1"/>
                        <a:pt x="18"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8" name="Freeform 59"/>
                <p:cNvSpPr>
                  <a:spLocks noEditPoints="1"/>
                </p:cNvSpPr>
                <p:nvPr/>
              </p:nvSpPr>
              <p:spPr bwMode="auto">
                <a:xfrm>
                  <a:off x="2934" y="2292"/>
                  <a:ext cx="39" cy="27"/>
                </a:xfrm>
                <a:custGeom>
                  <a:avLst/>
                  <a:gdLst>
                    <a:gd name="T0" fmla="*/ 2 w 32"/>
                    <a:gd name="T1" fmla="*/ 7 h 22"/>
                    <a:gd name="T2" fmla="*/ 0 w 32"/>
                    <a:gd name="T3" fmla="*/ 8 h 22"/>
                    <a:gd name="T4" fmla="*/ 2 w 32"/>
                    <a:gd name="T5" fmla="*/ 17 h 22"/>
                    <a:gd name="T6" fmla="*/ 3 w 32"/>
                    <a:gd name="T7" fmla="*/ 17 h 22"/>
                    <a:gd name="T8" fmla="*/ 5 w 32"/>
                    <a:gd name="T9" fmla="*/ 18 h 22"/>
                    <a:gd name="T10" fmla="*/ 6 w 32"/>
                    <a:gd name="T11" fmla="*/ 20 h 22"/>
                    <a:gd name="T12" fmla="*/ 12 w 32"/>
                    <a:gd name="T13" fmla="*/ 22 h 22"/>
                    <a:gd name="T14" fmla="*/ 24 w 32"/>
                    <a:gd name="T15" fmla="*/ 18 h 22"/>
                    <a:gd name="T16" fmla="*/ 24 w 32"/>
                    <a:gd name="T17" fmla="*/ 13 h 22"/>
                    <a:gd name="T18" fmla="*/ 12 w 32"/>
                    <a:gd name="T19" fmla="*/ 18 h 22"/>
                    <a:gd name="T20" fmla="*/ 4 w 32"/>
                    <a:gd name="T21" fmla="*/ 11 h 22"/>
                    <a:gd name="T22" fmla="*/ 4 w 32"/>
                    <a:gd name="T23" fmla="*/ 9 h 22"/>
                    <a:gd name="T24" fmla="*/ 4 w 32"/>
                    <a:gd name="T25" fmla="*/ 7 h 22"/>
                    <a:gd name="T26" fmla="*/ 2 w 32"/>
                    <a:gd name="T27" fmla="*/ 7 h 22"/>
                    <a:gd name="T28" fmla="*/ 29 w 32"/>
                    <a:gd name="T29" fmla="*/ 0 h 22"/>
                    <a:gd name="T30" fmla="*/ 28 w 32"/>
                    <a:gd name="T31" fmla="*/ 0 h 22"/>
                    <a:gd name="T32" fmla="*/ 28 w 32"/>
                    <a:gd name="T33" fmla="*/ 0 h 22"/>
                    <a:gd name="T34" fmla="*/ 27 w 32"/>
                    <a:gd name="T35" fmla="*/ 3 h 22"/>
                    <a:gd name="T36" fmla="*/ 28 w 32"/>
                    <a:gd name="T37" fmla="*/ 5 h 22"/>
                    <a:gd name="T38" fmla="*/ 27 w 32"/>
                    <a:gd name="T39" fmla="*/ 9 h 22"/>
                    <a:gd name="T40" fmla="*/ 28 w 32"/>
                    <a:gd name="T41" fmla="*/ 11 h 22"/>
                    <a:gd name="T42" fmla="*/ 28 w 32"/>
                    <a:gd name="T43" fmla="*/ 14 h 22"/>
                    <a:gd name="T44" fmla="*/ 31 w 32"/>
                    <a:gd name="T45" fmla="*/ 3 h 22"/>
                    <a:gd name="T46" fmla="*/ 30 w 32"/>
                    <a:gd name="T47" fmla="*/ 1 h 22"/>
                    <a:gd name="T48" fmla="*/ 29 w 32"/>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22">
                      <a:moveTo>
                        <a:pt x="2" y="7"/>
                      </a:moveTo>
                      <a:cubicBezTo>
                        <a:pt x="1" y="7"/>
                        <a:pt x="1" y="7"/>
                        <a:pt x="0" y="8"/>
                      </a:cubicBezTo>
                      <a:cubicBezTo>
                        <a:pt x="0" y="12"/>
                        <a:pt x="0" y="15"/>
                        <a:pt x="2" y="17"/>
                      </a:cubicBezTo>
                      <a:cubicBezTo>
                        <a:pt x="2" y="17"/>
                        <a:pt x="3" y="17"/>
                        <a:pt x="3" y="17"/>
                      </a:cubicBezTo>
                      <a:cubicBezTo>
                        <a:pt x="4" y="17"/>
                        <a:pt x="5" y="17"/>
                        <a:pt x="5" y="18"/>
                      </a:cubicBezTo>
                      <a:cubicBezTo>
                        <a:pt x="5" y="19"/>
                        <a:pt x="5" y="20"/>
                        <a:pt x="6" y="20"/>
                      </a:cubicBezTo>
                      <a:cubicBezTo>
                        <a:pt x="8" y="21"/>
                        <a:pt x="10" y="22"/>
                        <a:pt x="12" y="22"/>
                      </a:cubicBezTo>
                      <a:cubicBezTo>
                        <a:pt x="16" y="22"/>
                        <a:pt x="20" y="20"/>
                        <a:pt x="24" y="18"/>
                      </a:cubicBezTo>
                      <a:cubicBezTo>
                        <a:pt x="24" y="17"/>
                        <a:pt x="25" y="15"/>
                        <a:pt x="24" y="13"/>
                      </a:cubicBezTo>
                      <a:cubicBezTo>
                        <a:pt x="21" y="16"/>
                        <a:pt x="16" y="18"/>
                        <a:pt x="12" y="18"/>
                      </a:cubicBezTo>
                      <a:cubicBezTo>
                        <a:pt x="8" y="18"/>
                        <a:pt x="4" y="16"/>
                        <a:pt x="4" y="11"/>
                      </a:cubicBezTo>
                      <a:cubicBezTo>
                        <a:pt x="4" y="11"/>
                        <a:pt x="4" y="10"/>
                        <a:pt x="4" y="9"/>
                      </a:cubicBezTo>
                      <a:cubicBezTo>
                        <a:pt x="4" y="8"/>
                        <a:pt x="4" y="8"/>
                        <a:pt x="4" y="7"/>
                      </a:cubicBezTo>
                      <a:cubicBezTo>
                        <a:pt x="3" y="7"/>
                        <a:pt x="3" y="7"/>
                        <a:pt x="2" y="7"/>
                      </a:cubicBezTo>
                      <a:moveTo>
                        <a:pt x="29" y="0"/>
                      </a:moveTo>
                      <a:cubicBezTo>
                        <a:pt x="29" y="0"/>
                        <a:pt x="29" y="0"/>
                        <a:pt x="28" y="0"/>
                      </a:cubicBezTo>
                      <a:cubicBezTo>
                        <a:pt x="28" y="0"/>
                        <a:pt x="28" y="0"/>
                        <a:pt x="28" y="0"/>
                      </a:cubicBezTo>
                      <a:cubicBezTo>
                        <a:pt x="27" y="1"/>
                        <a:pt x="27" y="2"/>
                        <a:pt x="27" y="3"/>
                      </a:cubicBezTo>
                      <a:cubicBezTo>
                        <a:pt x="27" y="4"/>
                        <a:pt x="27" y="4"/>
                        <a:pt x="28" y="5"/>
                      </a:cubicBezTo>
                      <a:cubicBezTo>
                        <a:pt x="28" y="6"/>
                        <a:pt x="28" y="8"/>
                        <a:pt x="27" y="9"/>
                      </a:cubicBezTo>
                      <a:cubicBezTo>
                        <a:pt x="28" y="9"/>
                        <a:pt x="28" y="10"/>
                        <a:pt x="28" y="11"/>
                      </a:cubicBezTo>
                      <a:cubicBezTo>
                        <a:pt x="28" y="12"/>
                        <a:pt x="28" y="13"/>
                        <a:pt x="28" y="14"/>
                      </a:cubicBezTo>
                      <a:cubicBezTo>
                        <a:pt x="31" y="11"/>
                        <a:pt x="32" y="7"/>
                        <a:pt x="31" y="3"/>
                      </a:cubicBezTo>
                      <a:cubicBezTo>
                        <a:pt x="31" y="2"/>
                        <a:pt x="31" y="1"/>
                        <a:pt x="30" y="1"/>
                      </a:cubicBezTo>
                      <a:cubicBezTo>
                        <a:pt x="30" y="0"/>
                        <a:pt x="30"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9" name="Freeform 60"/>
                <p:cNvSpPr>
                  <a:spLocks/>
                </p:cNvSpPr>
                <p:nvPr/>
              </p:nvSpPr>
              <p:spPr bwMode="auto">
                <a:xfrm>
                  <a:off x="2935" y="2303"/>
                  <a:ext cx="33" cy="24"/>
                </a:xfrm>
                <a:custGeom>
                  <a:avLst/>
                  <a:gdLst>
                    <a:gd name="T0" fmla="*/ 25 w 27"/>
                    <a:gd name="T1" fmla="*/ 0 h 20"/>
                    <a:gd name="T2" fmla="*/ 23 w 27"/>
                    <a:gd name="T3" fmla="*/ 3 h 20"/>
                    <a:gd name="T4" fmla="*/ 23 w 27"/>
                    <a:gd name="T5" fmla="*/ 4 h 20"/>
                    <a:gd name="T6" fmla="*/ 23 w 27"/>
                    <a:gd name="T7" fmla="*/ 9 h 20"/>
                    <a:gd name="T8" fmla="*/ 15 w 27"/>
                    <a:gd name="T9" fmla="*/ 16 h 20"/>
                    <a:gd name="T10" fmla="*/ 12 w 27"/>
                    <a:gd name="T11" fmla="*/ 16 h 20"/>
                    <a:gd name="T12" fmla="*/ 5 w 27"/>
                    <a:gd name="T13" fmla="*/ 11 h 20"/>
                    <a:gd name="T14" fmla="*/ 4 w 27"/>
                    <a:gd name="T15" fmla="*/ 9 h 20"/>
                    <a:gd name="T16" fmla="*/ 2 w 27"/>
                    <a:gd name="T17" fmla="*/ 8 h 20"/>
                    <a:gd name="T18" fmla="*/ 1 w 27"/>
                    <a:gd name="T19" fmla="*/ 8 h 20"/>
                    <a:gd name="T20" fmla="*/ 0 w 27"/>
                    <a:gd name="T21" fmla="*/ 10 h 20"/>
                    <a:gd name="T22" fmla="*/ 12 w 27"/>
                    <a:gd name="T23" fmla="*/ 20 h 20"/>
                    <a:gd name="T24" fmla="*/ 16 w 27"/>
                    <a:gd name="T25" fmla="*/ 20 h 20"/>
                    <a:gd name="T26" fmla="*/ 27 w 27"/>
                    <a:gd name="T27" fmla="*/ 5 h 20"/>
                    <a:gd name="T28" fmla="*/ 27 w 27"/>
                    <a:gd name="T29" fmla="*/ 2 h 20"/>
                    <a:gd name="T30" fmla="*/ 26 w 27"/>
                    <a:gd name="T31" fmla="*/ 0 h 20"/>
                    <a:gd name="T32" fmla="*/ 25 w 27"/>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0">
                      <a:moveTo>
                        <a:pt x="25" y="0"/>
                      </a:moveTo>
                      <a:cubicBezTo>
                        <a:pt x="24" y="0"/>
                        <a:pt x="23" y="1"/>
                        <a:pt x="23" y="3"/>
                      </a:cubicBezTo>
                      <a:cubicBezTo>
                        <a:pt x="23" y="3"/>
                        <a:pt x="23" y="4"/>
                        <a:pt x="23" y="4"/>
                      </a:cubicBezTo>
                      <a:cubicBezTo>
                        <a:pt x="24" y="6"/>
                        <a:pt x="23" y="8"/>
                        <a:pt x="23" y="9"/>
                      </a:cubicBezTo>
                      <a:cubicBezTo>
                        <a:pt x="21" y="12"/>
                        <a:pt x="19" y="14"/>
                        <a:pt x="15" y="16"/>
                      </a:cubicBezTo>
                      <a:cubicBezTo>
                        <a:pt x="14" y="16"/>
                        <a:pt x="13" y="16"/>
                        <a:pt x="12" y="16"/>
                      </a:cubicBezTo>
                      <a:cubicBezTo>
                        <a:pt x="9" y="16"/>
                        <a:pt x="6" y="14"/>
                        <a:pt x="5" y="11"/>
                      </a:cubicBezTo>
                      <a:cubicBezTo>
                        <a:pt x="4" y="11"/>
                        <a:pt x="4" y="10"/>
                        <a:pt x="4" y="9"/>
                      </a:cubicBezTo>
                      <a:cubicBezTo>
                        <a:pt x="4" y="8"/>
                        <a:pt x="3" y="8"/>
                        <a:pt x="2" y="8"/>
                      </a:cubicBezTo>
                      <a:cubicBezTo>
                        <a:pt x="2" y="8"/>
                        <a:pt x="1" y="8"/>
                        <a:pt x="1" y="8"/>
                      </a:cubicBezTo>
                      <a:cubicBezTo>
                        <a:pt x="0" y="9"/>
                        <a:pt x="0" y="10"/>
                        <a:pt x="0" y="10"/>
                      </a:cubicBezTo>
                      <a:cubicBezTo>
                        <a:pt x="1" y="17"/>
                        <a:pt x="7" y="20"/>
                        <a:pt x="12" y="20"/>
                      </a:cubicBezTo>
                      <a:cubicBezTo>
                        <a:pt x="14" y="20"/>
                        <a:pt x="15" y="20"/>
                        <a:pt x="16" y="20"/>
                      </a:cubicBezTo>
                      <a:cubicBezTo>
                        <a:pt x="23" y="18"/>
                        <a:pt x="27" y="12"/>
                        <a:pt x="27" y="5"/>
                      </a:cubicBezTo>
                      <a:cubicBezTo>
                        <a:pt x="27" y="4"/>
                        <a:pt x="27" y="3"/>
                        <a:pt x="27" y="2"/>
                      </a:cubicBezTo>
                      <a:cubicBezTo>
                        <a:pt x="27" y="1"/>
                        <a:pt x="27" y="0"/>
                        <a:pt x="26" y="0"/>
                      </a:cubicBezTo>
                      <a:cubicBezTo>
                        <a:pt x="26" y="0"/>
                        <a:pt x="26"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0" name="Freeform 61"/>
                <p:cNvSpPr>
                  <a:spLocks/>
                </p:cNvSpPr>
                <p:nvPr/>
              </p:nvSpPr>
              <p:spPr bwMode="auto">
                <a:xfrm>
                  <a:off x="2957" y="2162"/>
                  <a:ext cx="6" cy="46"/>
                </a:xfrm>
                <a:custGeom>
                  <a:avLst/>
                  <a:gdLst>
                    <a:gd name="T0" fmla="*/ 2 w 5"/>
                    <a:gd name="T1" fmla="*/ 0 h 37"/>
                    <a:gd name="T2" fmla="*/ 0 w 5"/>
                    <a:gd name="T3" fmla="*/ 2 h 37"/>
                    <a:gd name="T4" fmla="*/ 1 w 5"/>
                    <a:gd name="T5" fmla="*/ 35 h 37"/>
                    <a:gd name="T6" fmla="*/ 3 w 5"/>
                    <a:gd name="T7" fmla="*/ 37 h 37"/>
                    <a:gd name="T8" fmla="*/ 5 w 5"/>
                    <a:gd name="T9" fmla="*/ 35 h 37"/>
                    <a:gd name="T10" fmla="*/ 4 w 5"/>
                    <a:gd name="T11" fmla="*/ 2 h 37"/>
                    <a:gd name="T12" fmla="*/ 2 w 5"/>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5" h="37">
                      <a:moveTo>
                        <a:pt x="2" y="0"/>
                      </a:moveTo>
                      <a:cubicBezTo>
                        <a:pt x="1" y="0"/>
                        <a:pt x="0" y="1"/>
                        <a:pt x="0" y="2"/>
                      </a:cubicBezTo>
                      <a:cubicBezTo>
                        <a:pt x="0" y="13"/>
                        <a:pt x="1" y="24"/>
                        <a:pt x="1" y="35"/>
                      </a:cubicBezTo>
                      <a:cubicBezTo>
                        <a:pt x="1" y="36"/>
                        <a:pt x="2" y="37"/>
                        <a:pt x="3" y="37"/>
                      </a:cubicBezTo>
                      <a:cubicBezTo>
                        <a:pt x="4" y="37"/>
                        <a:pt x="5" y="36"/>
                        <a:pt x="5" y="35"/>
                      </a:cubicBezTo>
                      <a:cubicBezTo>
                        <a:pt x="5" y="24"/>
                        <a:pt x="4" y="13"/>
                        <a:pt x="4" y="2"/>
                      </a:cubicBezTo>
                      <a:cubicBezTo>
                        <a:pt x="4"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1" name="Freeform 62"/>
                <p:cNvSpPr>
                  <a:spLocks/>
                </p:cNvSpPr>
                <p:nvPr/>
              </p:nvSpPr>
              <p:spPr bwMode="auto">
                <a:xfrm>
                  <a:off x="2995" y="2189"/>
                  <a:ext cx="44" cy="37"/>
                </a:xfrm>
                <a:custGeom>
                  <a:avLst/>
                  <a:gdLst>
                    <a:gd name="T0" fmla="*/ 32 w 35"/>
                    <a:gd name="T1" fmla="*/ 0 h 30"/>
                    <a:gd name="T2" fmla="*/ 30 w 35"/>
                    <a:gd name="T3" fmla="*/ 1 h 30"/>
                    <a:gd name="T4" fmla="*/ 1 w 35"/>
                    <a:gd name="T5" fmla="*/ 27 h 30"/>
                    <a:gd name="T6" fmla="*/ 3 w 35"/>
                    <a:gd name="T7" fmla="*/ 30 h 30"/>
                    <a:gd name="T8" fmla="*/ 4 w 35"/>
                    <a:gd name="T9" fmla="*/ 30 h 30"/>
                    <a:gd name="T10" fmla="*/ 33 w 35"/>
                    <a:gd name="T11" fmla="*/ 4 h 30"/>
                    <a:gd name="T12" fmla="*/ 32 w 35"/>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5" h="30">
                      <a:moveTo>
                        <a:pt x="32" y="0"/>
                      </a:moveTo>
                      <a:cubicBezTo>
                        <a:pt x="31" y="0"/>
                        <a:pt x="31" y="0"/>
                        <a:pt x="30" y="1"/>
                      </a:cubicBezTo>
                      <a:cubicBezTo>
                        <a:pt x="20" y="9"/>
                        <a:pt x="8" y="17"/>
                        <a:pt x="1" y="27"/>
                      </a:cubicBezTo>
                      <a:cubicBezTo>
                        <a:pt x="0" y="29"/>
                        <a:pt x="1" y="30"/>
                        <a:pt x="3" y="30"/>
                      </a:cubicBezTo>
                      <a:cubicBezTo>
                        <a:pt x="3" y="30"/>
                        <a:pt x="4" y="30"/>
                        <a:pt x="4" y="30"/>
                      </a:cubicBezTo>
                      <a:cubicBezTo>
                        <a:pt x="11" y="19"/>
                        <a:pt x="23" y="11"/>
                        <a:pt x="33" y="4"/>
                      </a:cubicBezTo>
                      <a:cubicBezTo>
                        <a:pt x="35" y="2"/>
                        <a:pt x="33" y="0"/>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2" name="Freeform 63"/>
                <p:cNvSpPr>
                  <a:spLocks/>
                </p:cNvSpPr>
                <p:nvPr/>
              </p:nvSpPr>
              <p:spPr bwMode="auto">
                <a:xfrm>
                  <a:off x="3010" y="2258"/>
                  <a:ext cx="41" cy="8"/>
                </a:xfrm>
                <a:custGeom>
                  <a:avLst/>
                  <a:gdLst>
                    <a:gd name="T0" fmla="*/ 31 w 33"/>
                    <a:gd name="T1" fmla="*/ 0 h 6"/>
                    <a:gd name="T2" fmla="*/ 31 w 33"/>
                    <a:gd name="T3" fmla="*/ 0 h 6"/>
                    <a:gd name="T4" fmla="*/ 3 w 33"/>
                    <a:gd name="T5" fmla="*/ 2 h 6"/>
                    <a:gd name="T6" fmla="*/ 3 w 33"/>
                    <a:gd name="T7" fmla="*/ 6 h 6"/>
                    <a:gd name="T8" fmla="*/ 3 w 33"/>
                    <a:gd name="T9" fmla="*/ 6 h 6"/>
                    <a:gd name="T10" fmla="*/ 31 w 33"/>
                    <a:gd name="T11" fmla="*/ 4 h 6"/>
                    <a:gd name="T12" fmla="*/ 31 w 3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3" h="6">
                      <a:moveTo>
                        <a:pt x="31" y="0"/>
                      </a:moveTo>
                      <a:cubicBezTo>
                        <a:pt x="31" y="0"/>
                        <a:pt x="31" y="0"/>
                        <a:pt x="31" y="0"/>
                      </a:cubicBezTo>
                      <a:cubicBezTo>
                        <a:pt x="21" y="0"/>
                        <a:pt x="12" y="2"/>
                        <a:pt x="3" y="2"/>
                      </a:cubicBezTo>
                      <a:cubicBezTo>
                        <a:pt x="0" y="2"/>
                        <a:pt x="0" y="6"/>
                        <a:pt x="3" y="6"/>
                      </a:cubicBezTo>
                      <a:cubicBezTo>
                        <a:pt x="3" y="6"/>
                        <a:pt x="3" y="6"/>
                        <a:pt x="3" y="6"/>
                      </a:cubicBezTo>
                      <a:cubicBezTo>
                        <a:pt x="12" y="6"/>
                        <a:pt x="21" y="5"/>
                        <a:pt x="31" y="4"/>
                      </a:cubicBezTo>
                      <a:cubicBezTo>
                        <a:pt x="33" y="4"/>
                        <a:pt x="33" y="0"/>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3" name="Freeform 64"/>
                <p:cNvSpPr>
                  <a:spLocks/>
                </p:cNvSpPr>
                <p:nvPr/>
              </p:nvSpPr>
              <p:spPr bwMode="auto">
                <a:xfrm>
                  <a:off x="2999" y="2309"/>
                  <a:ext cx="43" cy="23"/>
                </a:xfrm>
                <a:custGeom>
                  <a:avLst/>
                  <a:gdLst>
                    <a:gd name="T0" fmla="*/ 3 w 35"/>
                    <a:gd name="T1" fmla="*/ 0 h 19"/>
                    <a:gd name="T2" fmla="*/ 2 w 35"/>
                    <a:gd name="T3" fmla="*/ 4 h 19"/>
                    <a:gd name="T4" fmla="*/ 31 w 35"/>
                    <a:gd name="T5" fmla="*/ 19 h 19"/>
                    <a:gd name="T6" fmla="*/ 32 w 35"/>
                    <a:gd name="T7" fmla="*/ 19 h 19"/>
                    <a:gd name="T8" fmla="*/ 33 w 35"/>
                    <a:gd name="T9" fmla="*/ 15 h 19"/>
                    <a:gd name="T10" fmla="*/ 4 w 35"/>
                    <a:gd name="T11" fmla="*/ 1 h 19"/>
                    <a:gd name="T12" fmla="*/ 3 w 35"/>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5" h="19">
                      <a:moveTo>
                        <a:pt x="3" y="0"/>
                      </a:moveTo>
                      <a:cubicBezTo>
                        <a:pt x="1" y="0"/>
                        <a:pt x="0" y="3"/>
                        <a:pt x="2" y="4"/>
                      </a:cubicBezTo>
                      <a:cubicBezTo>
                        <a:pt x="12" y="9"/>
                        <a:pt x="21" y="15"/>
                        <a:pt x="31" y="19"/>
                      </a:cubicBezTo>
                      <a:cubicBezTo>
                        <a:pt x="32" y="19"/>
                        <a:pt x="32" y="19"/>
                        <a:pt x="32" y="19"/>
                      </a:cubicBezTo>
                      <a:cubicBezTo>
                        <a:pt x="34" y="19"/>
                        <a:pt x="35" y="16"/>
                        <a:pt x="33" y="15"/>
                      </a:cubicBezTo>
                      <a:cubicBezTo>
                        <a:pt x="23" y="11"/>
                        <a:pt x="13" y="6"/>
                        <a:pt x="4" y="1"/>
                      </a:cubicBezTo>
                      <a:cubicBezTo>
                        <a:pt x="4"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4" name="Freeform 65"/>
                <p:cNvSpPr>
                  <a:spLocks/>
                </p:cNvSpPr>
                <p:nvPr/>
              </p:nvSpPr>
              <p:spPr bwMode="auto">
                <a:xfrm>
                  <a:off x="2963" y="2336"/>
                  <a:ext cx="10" cy="45"/>
                </a:xfrm>
                <a:custGeom>
                  <a:avLst/>
                  <a:gdLst>
                    <a:gd name="T0" fmla="*/ 2 w 8"/>
                    <a:gd name="T1" fmla="*/ 0 h 36"/>
                    <a:gd name="T2" fmla="*/ 0 w 8"/>
                    <a:gd name="T3" fmla="*/ 2 h 36"/>
                    <a:gd name="T4" fmla="*/ 4 w 8"/>
                    <a:gd name="T5" fmla="*/ 34 h 36"/>
                    <a:gd name="T6" fmla="*/ 6 w 8"/>
                    <a:gd name="T7" fmla="*/ 36 h 36"/>
                    <a:gd name="T8" fmla="*/ 8 w 8"/>
                    <a:gd name="T9" fmla="*/ 34 h 36"/>
                    <a:gd name="T10" fmla="*/ 4 w 8"/>
                    <a:gd name="T11" fmla="*/ 1 h 36"/>
                    <a:gd name="T12" fmla="*/ 2 w 8"/>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8" h="36">
                      <a:moveTo>
                        <a:pt x="2" y="0"/>
                      </a:moveTo>
                      <a:cubicBezTo>
                        <a:pt x="1" y="0"/>
                        <a:pt x="0" y="1"/>
                        <a:pt x="0" y="2"/>
                      </a:cubicBezTo>
                      <a:cubicBezTo>
                        <a:pt x="3" y="13"/>
                        <a:pt x="3" y="23"/>
                        <a:pt x="4" y="34"/>
                      </a:cubicBezTo>
                      <a:cubicBezTo>
                        <a:pt x="4" y="35"/>
                        <a:pt x="5" y="36"/>
                        <a:pt x="6" y="36"/>
                      </a:cubicBezTo>
                      <a:cubicBezTo>
                        <a:pt x="7" y="36"/>
                        <a:pt x="8" y="35"/>
                        <a:pt x="8" y="34"/>
                      </a:cubicBezTo>
                      <a:cubicBezTo>
                        <a:pt x="7" y="23"/>
                        <a:pt x="7" y="12"/>
                        <a:pt x="4" y="1"/>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5" name="Freeform 66"/>
                <p:cNvSpPr>
                  <a:spLocks/>
                </p:cNvSpPr>
                <p:nvPr/>
              </p:nvSpPr>
              <p:spPr bwMode="auto">
                <a:xfrm>
                  <a:off x="2868" y="2313"/>
                  <a:ext cx="42" cy="35"/>
                </a:xfrm>
                <a:custGeom>
                  <a:avLst/>
                  <a:gdLst>
                    <a:gd name="T0" fmla="*/ 30 w 34"/>
                    <a:gd name="T1" fmla="*/ 0 h 29"/>
                    <a:gd name="T2" fmla="*/ 29 w 34"/>
                    <a:gd name="T3" fmla="*/ 0 h 29"/>
                    <a:gd name="T4" fmla="*/ 1 w 34"/>
                    <a:gd name="T5" fmla="*/ 25 h 29"/>
                    <a:gd name="T6" fmla="*/ 2 w 34"/>
                    <a:gd name="T7" fmla="*/ 29 h 29"/>
                    <a:gd name="T8" fmla="*/ 4 w 34"/>
                    <a:gd name="T9" fmla="*/ 28 h 29"/>
                    <a:gd name="T10" fmla="*/ 32 w 34"/>
                    <a:gd name="T11" fmla="*/ 3 h 29"/>
                    <a:gd name="T12" fmla="*/ 30 w 34"/>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4" h="29">
                      <a:moveTo>
                        <a:pt x="30" y="0"/>
                      </a:moveTo>
                      <a:cubicBezTo>
                        <a:pt x="30" y="0"/>
                        <a:pt x="30" y="0"/>
                        <a:pt x="29" y="0"/>
                      </a:cubicBezTo>
                      <a:cubicBezTo>
                        <a:pt x="20" y="9"/>
                        <a:pt x="9" y="16"/>
                        <a:pt x="1" y="25"/>
                      </a:cubicBezTo>
                      <a:cubicBezTo>
                        <a:pt x="0" y="27"/>
                        <a:pt x="1" y="29"/>
                        <a:pt x="2" y="29"/>
                      </a:cubicBezTo>
                      <a:cubicBezTo>
                        <a:pt x="3" y="29"/>
                        <a:pt x="3" y="29"/>
                        <a:pt x="4" y="28"/>
                      </a:cubicBezTo>
                      <a:cubicBezTo>
                        <a:pt x="12" y="19"/>
                        <a:pt x="23" y="12"/>
                        <a:pt x="32" y="3"/>
                      </a:cubicBezTo>
                      <a:cubicBezTo>
                        <a:pt x="34" y="2"/>
                        <a:pt x="32"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6" name="Freeform 67"/>
                <p:cNvSpPr>
                  <a:spLocks/>
                </p:cNvSpPr>
                <p:nvPr/>
              </p:nvSpPr>
              <p:spPr bwMode="auto">
                <a:xfrm>
                  <a:off x="2843" y="2258"/>
                  <a:ext cx="57" cy="9"/>
                </a:xfrm>
                <a:custGeom>
                  <a:avLst/>
                  <a:gdLst>
                    <a:gd name="T0" fmla="*/ 3 w 46"/>
                    <a:gd name="T1" fmla="*/ 0 h 7"/>
                    <a:gd name="T2" fmla="*/ 1 w 46"/>
                    <a:gd name="T3" fmla="*/ 3 h 7"/>
                    <a:gd name="T4" fmla="*/ 11 w 46"/>
                    <a:gd name="T5" fmla="*/ 7 h 7"/>
                    <a:gd name="T6" fmla="*/ 16 w 46"/>
                    <a:gd name="T7" fmla="*/ 7 h 7"/>
                    <a:gd name="T8" fmla="*/ 37 w 46"/>
                    <a:gd name="T9" fmla="*/ 6 h 7"/>
                    <a:gd name="T10" fmla="*/ 43 w 46"/>
                    <a:gd name="T11" fmla="*/ 6 h 7"/>
                    <a:gd name="T12" fmla="*/ 43 w 46"/>
                    <a:gd name="T13" fmla="*/ 6 h 7"/>
                    <a:gd name="T14" fmla="*/ 43 w 46"/>
                    <a:gd name="T15" fmla="*/ 2 h 7"/>
                    <a:gd name="T16" fmla="*/ 38 w 46"/>
                    <a:gd name="T17" fmla="*/ 2 h 7"/>
                    <a:gd name="T18" fmla="*/ 24 w 46"/>
                    <a:gd name="T19" fmla="*/ 2 h 7"/>
                    <a:gd name="T20" fmla="*/ 12 w 46"/>
                    <a:gd name="T21" fmla="*/ 3 h 7"/>
                    <a:gd name="T22" fmla="*/ 5 w 46"/>
                    <a:gd name="T23" fmla="*/ 1 h 7"/>
                    <a:gd name="T24" fmla="*/ 3 w 4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
                      <a:moveTo>
                        <a:pt x="3" y="0"/>
                      </a:moveTo>
                      <a:cubicBezTo>
                        <a:pt x="2" y="0"/>
                        <a:pt x="0" y="2"/>
                        <a:pt x="1" y="3"/>
                      </a:cubicBezTo>
                      <a:cubicBezTo>
                        <a:pt x="2" y="6"/>
                        <a:pt x="7" y="7"/>
                        <a:pt x="11" y="7"/>
                      </a:cubicBezTo>
                      <a:cubicBezTo>
                        <a:pt x="13" y="7"/>
                        <a:pt x="15" y="7"/>
                        <a:pt x="16" y="7"/>
                      </a:cubicBezTo>
                      <a:cubicBezTo>
                        <a:pt x="23" y="7"/>
                        <a:pt x="30" y="6"/>
                        <a:pt x="37" y="6"/>
                      </a:cubicBezTo>
                      <a:cubicBezTo>
                        <a:pt x="39" y="6"/>
                        <a:pt x="41" y="6"/>
                        <a:pt x="43" y="6"/>
                      </a:cubicBezTo>
                      <a:cubicBezTo>
                        <a:pt x="43" y="6"/>
                        <a:pt x="43" y="6"/>
                        <a:pt x="43" y="6"/>
                      </a:cubicBezTo>
                      <a:cubicBezTo>
                        <a:pt x="46" y="6"/>
                        <a:pt x="45" y="2"/>
                        <a:pt x="43" y="2"/>
                      </a:cubicBezTo>
                      <a:cubicBezTo>
                        <a:pt x="41" y="2"/>
                        <a:pt x="39" y="2"/>
                        <a:pt x="38" y="2"/>
                      </a:cubicBezTo>
                      <a:cubicBezTo>
                        <a:pt x="33" y="2"/>
                        <a:pt x="28" y="2"/>
                        <a:pt x="24" y="2"/>
                      </a:cubicBezTo>
                      <a:cubicBezTo>
                        <a:pt x="22" y="2"/>
                        <a:pt x="17" y="3"/>
                        <a:pt x="12" y="3"/>
                      </a:cubicBezTo>
                      <a:cubicBezTo>
                        <a:pt x="8" y="3"/>
                        <a:pt x="5" y="3"/>
                        <a:pt x="5" y="1"/>
                      </a:cubicBezTo>
                      <a:cubicBezTo>
                        <a:pt x="4" y="1"/>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7" name="Freeform 68"/>
                <p:cNvSpPr>
                  <a:spLocks/>
                </p:cNvSpPr>
                <p:nvPr/>
              </p:nvSpPr>
              <p:spPr bwMode="auto">
                <a:xfrm>
                  <a:off x="2864" y="2195"/>
                  <a:ext cx="46" cy="29"/>
                </a:xfrm>
                <a:custGeom>
                  <a:avLst/>
                  <a:gdLst>
                    <a:gd name="T0" fmla="*/ 3 w 37"/>
                    <a:gd name="T1" fmla="*/ 0 h 23"/>
                    <a:gd name="T2" fmla="*/ 1 w 37"/>
                    <a:gd name="T3" fmla="*/ 4 h 23"/>
                    <a:gd name="T4" fmla="*/ 33 w 37"/>
                    <a:gd name="T5" fmla="*/ 23 h 23"/>
                    <a:gd name="T6" fmla="*/ 34 w 37"/>
                    <a:gd name="T7" fmla="*/ 23 h 23"/>
                    <a:gd name="T8" fmla="*/ 35 w 37"/>
                    <a:gd name="T9" fmla="*/ 19 h 23"/>
                    <a:gd name="T10" fmla="*/ 19 w 37"/>
                    <a:gd name="T11" fmla="*/ 10 h 23"/>
                    <a:gd name="T12" fmla="*/ 4 w 37"/>
                    <a:gd name="T13" fmla="*/ 1 h 23"/>
                    <a:gd name="T14" fmla="*/ 3 w 37"/>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3">
                      <a:moveTo>
                        <a:pt x="3" y="0"/>
                      </a:moveTo>
                      <a:cubicBezTo>
                        <a:pt x="2" y="0"/>
                        <a:pt x="0" y="2"/>
                        <a:pt x="1" y="4"/>
                      </a:cubicBezTo>
                      <a:cubicBezTo>
                        <a:pt x="9" y="13"/>
                        <a:pt x="23" y="17"/>
                        <a:pt x="33" y="23"/>
                      </a:cubicBezTo>
                      <a:cubicBezTo>
                        <a:pt x="34" y="23"/>
                        <a:pt x="34" y="23"/>
                        <a:pt x="34" y="23"/>
                      </a:cubicBezTo>
                      <a:cubicBezTo>
                        <a:pt x="36" y="23"/>
                        <a:pt x="37" y="20"/>
                        <a:pt x="35" y="19"/>
                      </a:cubicBezTo>
                      <a:cubicBezTo>
                        <a:pt x="30" y="16"/>
                        <a:pt x="24" y="13"/>
                        <a:pt x="19" y="10"/>
                      </a:cubicBezTo>
                      <a:cubicBezTo>
                        <a:pt x="14" y="8"/>
                        <a:pt x="8" y="5"/>
                        <a:pt x="4" y="1"/>
                      </a:cubicBezTo>
                      <a:cubicBezTo>
                        <a:pt x="4"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8" name="Freeform 69"/>
                <p:cNvSpPr>
                  <a:spLocks noEditPoints="1"/>
                </p:cNvSpPr>
                <p:nvPr/>
              </p:nvSpPr>
              <p:spPr bwMode="auto">
                <a:xfrm>
                  <a:off x="3413" y="2965"/>
                  <a:ext cx="111" cy="115"/>
                </a:xfrm>
                <a:custGeom>
                  <a:avLst/>
                  <a:gdLst>
                    <a:gd name="T0" fmla="*/ 53 w 90"/>
                    <a:gd name="T1" fmla="*/ 79 h 93"/>
                    <a:gd name="T2" fmla="*/ 23 w 90"/>
                    <a:gd name="T3" fmla="*/ 88 h 93"/>
                    <a:gd name="T4" fmla="*/ 23 w 90"/>
                    <a:gd name="T5" fmla="*/ 90 h 93"/>
                    <a:gd name="T6" fmla="*/ 23 w 90"/>
                    <a:gd name="T7" fmla="*/ 93 h 93"/>
                    <a:gd name="T8" fmla="*/ 53 w 90"/>
                    <a:gd name="T9" fmla="*/ 84 h 93"/>
                    <a:gd name="T10" fmla="*/ 52 w 90"/>
                    <a:gd name="T11" fmla="*/ 82 h 93"/>
                    <a:gd name="T12" fmla="*/ 53 w 90"/>
                    <a:gd name="T13" fmla="*/ 79 h 93"/>
                    <a:gd name="T14" fmla="*/ 42 w 90"/>
                    <a:gd name="T15" fmla="*/ 0 h 93"/>
                    <a:gd name="T16" fmla="*/ 6 w 90"/>
                    <a:gd name="T17" fmla="*/ 32 h 93"/>
                    <a:gd name="T18" fmla="*/ 31 w 90"/>
                    <a:gd name="T19" fmla="*/ 80 h 93"/>
                    <a:gd name="T20" fmla="*/ 29 w 90"/>
                    <a:gd name="T21" fmla="*/ 73 h 93"/>
                    <a:gd name="T22" fmla="*/ 11 w 90"/>
                    <a:gd name="T23" fmla="*/ 34 h 93"/>
                    <a:gd name="T24" fmla="*/ 42 w 90"/>
                    <a:gd name="T25" fmla="*/ 5 h 93"/>
                    <a:gd name="T26" fmla="*/ 44 w 90"/>
                    <a:gd name="T27" fmla="*/ 5 h 93"/>
                    <a:gd name="T28" fmla="*/ 75 w 90"/>
                    <a:gd name="T29" fmla="*/ 56 h 93"/>
                    <a:gd name="T30" fmla="*/ 54 w 90"/>
                    <a:gd name="T31" fmla="*/ 78 h 93"/>
                    <a:gd name="T32" fmla="*/ 54 w 90"/>
                    <a:gd name="T33" fmla="*/ 78 h 93"/>
                    <a:gd name="T34" fmla="*/ 56 w 90"/>
                    <a:gd name="T35" fmla="*/ 79 h 93"/>
                    <a:gd name="T36" fmla="*/ 57 w 90"/>
                    <a:gd name="T37" fmla="*/ 82 h 93"/>
                    <a:gd name="T38" fmla="*/ 82 w 90"/>
                    <a:gd name="T39" fmla="*/ 51 h 93"/>
                    <a:gd name="T40" fmla="*/ 45 w 90"/>
                    <a:gd name="T41" fmla="*/ 0 h 93"/>
                    <a:gd name="T42" fmla="*/ 42 w 90"/>
                    <a:gd name="T4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93">
                      <a:moveTo>
                        <a:pt x="53" y="79"/>
                      </a:moveTo>
                      <a:cubicBezTo>
                        <a:pt x="43" y="84"/>
                        <a:pt x="33" y="87"/>
                        <a:pt x="23" y="88"/>
                      </a:cubicBezTo>
                      <a:cubicBezTo>
                        <a:pt x="23" y="88"/>
                        <a:pt x="23" y="89"/>
                        <a:pt x="23" y="90"/>
                      </a:cubicBezTo>
                      <a:cubicBezTo>
                        <a:pt x="23" y="91"/>
                        <a:pt x="23" y="92"/>
                        <a:pt x="23" y="93"/>
                      </a:cubicBezTo>
                      <a:cubicBezTo>
                        <a:pt x="33" y="92"/>
                        <a:pt x="43" y="89"/>
                        <a:pt x="53" y="84"/>
                      </a:cubicBezTo>
                      <a:cubicBezTo>
                        <a:pt x="52" y="84"/>
                        <a:pt x="52" y="83"/>
                        <a:pt x="52" y="82"/>
                      </a:cubicBezTo>
                      <a:cubicBezTo>
                        <a:pt x="51" y="81"/>
                        <a:pt x="52" y="79"/>
                        <a:pt x="53" y="79"/>
                      </a:cubicBezTo>
                      <a:moveTo>
                        <a:pt x="42" y="0"/>
                      </a:moveTo>
                      <a:cubicBezTo>
                        <a:pt x="24" y="0"/>
                        <a:pt x="11" y="17"/>
                        <a:pt x="6" y="32"/>
                      </a:cubicBezTo>
                      <a:cubicBezTo>
                        <a:pt x="0" y="53"/>
                        <a:pt x="12" y="71"/>
                        <a:pt x="31" y="80"/>
                      </a:cubicBezTo>
                      <a:cubicBezTo>
                        <a:pt x="30" y="77"/>
                        <a:pt x="29" y="75"/>
                        <a:pt x="29" y="73"/>
                      </a:cubicBezTo>
                      <a:cubicBezTo>
                        <a:pt x="14" y="65"/>
                        <a:pt x="7" y="51"/>
                        <a:pt x="11" y="34"/>
                      </a:cubicBezTo>
                      <a:cubicBezTo>
                        <a:pt x="15" y="19"/>
                        <a:pt x="27" y="6"/>
                        <a:pt x="42" y="5"/>
                      </a:cubicBezTo>
                      <a:cubicBezTo>
                        <a:pt x="43" y="5"/>
                        <a:pt x="44" y="5"/>
                        <a:pt x="44" y="5"/>
                      </a:cubicBezTo>
                      <a:cubicBezTo>
                        <a:pt x="68" y="5"/>
                        <a:pt x="84" y="35"/>
                        <a:pt x="75" y="56"/>
                      </a:cubicBezTo>
                      <a:cubicBezTo>
                        <a:pt x="71" y="65"/>
                        <a:pt x="63" y="73"/>
                        <a:pt x="54" y="78"/>
                      </a:cubicBezTo>
                      <a:cubicBezTo>
                        <a:pt x="54" y="78"/>
                        <a:pt x="54" y="78"/>
                        <a:pt x="54" y="78"/>
                      </a:cubicBezTo>
                      <a:cubicBezTo>
                        <a:pt x="55" y="78"/>
                        <a:pt x="56" y="78"/>
                        <a:pt x="56" y="79"/>
                      </a:cubicBezTo>
                      <a:cubicBezTo>
                        <a:pt x="57" y="80"/>
                        <a:pt x="57" y="81"/>
                        <a:pt x="57" y="82"/>
                      </a:cubicBezTo>
                      <a:cubicBezTo>
                        <a:pt x="69" y="75"/>
                        <a:pt x="78" y="64"/>
                        <a:pt x="82" y="51"/>
                      </a:cubicBezTo>
                      <a:cubicBezTo>
                        <a:pt x="90" y="28"/>
                        <a:pt x="67" y="2"/>
                        <a:pt x="45" y="0"/>
                      </a:cubicBezTo>
                      <a:cubicBezTo>
                        <a:pt x="44" y="0"/>
                        <a:pt x="43" y="0"/>
                        <a:pt x="4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9" name="Freeform 70"/>
                <p:cNvSpPr>
                  <a:spLocks/>
                </p:cNvSpPr>
                <p:nvPr/>
              </p:nvSpPr>
              <p:spPr bwMode="auto">
                <a:xfrm>
                  <a:off x="3444" y="3011"/>
                  <a:ext cx="43" cy="56"/>
                </a:xfrm>
                <a:custGeom>
                  <a:avLst/>
                  <a:gdLst>
                    <a:gd name="T0" fmla="*/ 20 w 35"/>
                    <a:gd name="T1" fmla="*/ 0 h 45"/>
                    <a:gd name="T2" fmla="*/ 18 w 35"/>
                    <a:gd name="T3" fmla="*/ 0 h 45"/>
                    <a:gd name="T4" fmla="*/ 13 w 35"/>
                    <a:gd name="T5" fmla="*/ 6 h 45"/>
                    <a:gd name="T6" fmla="*/ 9 w 35"/>
                    <a:gd name="T7" fmla="*/ 3 h 45"/>
                    <a:gd name="T8" fmla="*/ 8 w 35"/>
                    <a:gd name="T9" fmla="*/ 2 h 45"/>
                    <a:gd name="T10" fmla="*/ 3 w 35"/>
                    <a:gd name="T11" fmla="*/ 8 h 45"/>
                    <a:gd name="T12" fmla="*/ 4 w 35"/>
                    <a:gd name="T13" fmla="*/ 36 h 45"/>
                    <a:gd name="T14" fmla="*/ 6 w 35"/>
                    <a:gd name="T15" fmla="*/ 43 h 45"/>
                    <a:gd name="T16" fmla="*/ 6 w 35"/>
                    <a:gd name="T17" fmla="*/ 43 h 45"/>
                    <a:gd name="T18" fmla="*/ 9 w 35"/>
                    <a:gd name="T19" fmla="*/ 45 h 45"/>
                    <a:gd name="T20" fmla="*/ 11 w 35"/>
                    <a:gd name="T21" fmla="*/ 42 h 45"/>
                    <a:gd name="T22" fmla="*/ 7 w 35"/>
                    <a:gd name="T23" fmla="*/ 18 h 45"/>
                    <a:gd name="T24" fmla="*/ 8 w 35"/>
                    <a:gd name="T25" fmla="*/ 10 h 45"/>
                    <a:gd name="T26" fmla="*/ 8 w 35"/>
                    <a:gd name="T27" fmla="*/ 8 h 45"/>
                    <a:gd name="T28" fmla="*/ 9 w 35"/>
                    <a:gd name="T29" fmla="*/ 8 h 45"/>
                    <a:gd name="T30" fmla="*/ 12 w 35"/>
                    <a:gd name="T31" fmla="*/ 14 h 45"/>
                    <a:gd name="T32" fmla="*/ 14 w 35"/>
                    <a:gd name="T33" fmla="*/ 15 h 45"/>
                    <a:gd name="T34" fmla="*/ 16 w 35"/>
                    <a:gd name="T35" fmla="*/ 13 h 45"/>
                    <a:gd name="T36" fmla="*/ 20 w 35"/>
                    <a:gd name="T37" fmla="*/ 5 h 45"/>
                    <a:gd name="T38" fmla="*/ 21 w 35"/>
                    <a:gd name="T39" fmla="*/ 5 h 45"/>
                    <a:gd name="T40" fmla="*/ 25 w 35"/>
                    <a:gd name="T41" fmla="*/ 11 h 45"/>
                    <a:gd name="T42" fmla="*/ 19 w 35"/>
                    <a:gd name="T43" fmla="*/ 34 h 45"/>
                    <a:gd name="T44" fmla="*/ 22 w 35"/>
                    <a:gd name="T45" fmla="*/ 38 h 45"/>
                    <a:gd name="T46" fmla="*/ 24 w 35"/>
                    <a:gd name="T47" fmla="*/ 36 h 45"/>
                    <a:gd name="T48" fmla="*/ 27 w 35"/>
                    <a:gd name="T49" fmla="*/ 3 h 45"/>
                    <a:gd name="T50" fmla="*/ 20 w 35"/>
                    <a:gd name="T5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45">
                      <a:moveTo>
                        <a:pt x="20" y="0"/>
                      </a:moveTo>
                      <a:cubicBezTo>
                        <a:pt x="19" y="0"/>
                        <a:pt x="19" y="0"/>
                        <a:pt x="18" y="0"/>
                      </a:cubicBezTo>
                      <a:cubicBezTo>
                        <a:pt x="15" y="1"/>
                        <a:pt x="14" y="3"/>
                        <a:pt x="13" y="6"/>
                      </a:cubicBezTo>
                      <a:cubicBezTo>
                        <a:pt x="12" y="4"/>
                        <a:pt x="10" y="3"/>
                        <a:pt x="9" y="3"/>
                      </a:cubicBezTo>
                      <a:cubicBezTo>
                        <a:pt x="8" y="2"/>
                        <a:pt x="8" y="2"/>
                        <a:pt x="8" y="2"/>
                      </a:cubicBezTo>
                      <a:cubicBezTo>
                        <a:pt x="5" y="2"/>
                        <a:pt x="4" y="5"/>
                        <a:pt x="3" y="8"/>
                      </a:cubicBezTo>
                      <a:cubicBezTo>
                        <a:pt x="0" y="16"/>
                        <a:pt x="1" y="27"/>
                        <a:pt x="4" y="36"/>
                      </a:cubicBezTo>
                      <a:cubicBezTo>
                        <a:pt x="4" y="38"/>
                        <a:pt x="5" y="40"/>
                        <a:pt x="6" y="43"/>
                      </a:cubicBezTo>
                      <a:cubicBezTo>
                        <a:pt x="6" y="43"/>
                        <a:pt x="6" y="43"/>
                        <a:pt x="6" y="43"/>
                      </a:cubicBezTo>
                      <a:cubicBezTo>
                        <a:pt x="7" y="45"/>
                        <a:pt x="8" y="45"/>
                        <a:pt x="9" y="45"/>
                      </a:cubicBezTo>
                      <a:cubicBezTo>
                        <a:pt x="10" y="45"/>
                        <a:pt x="12" y="44"/>
                        <a:pt x="11" y="42"/>
                      </a:cubicBezTo>
                      <a:cubicBezTo>
                        <a:pt x="8" y="35"/>
                        <a:pt x="7" y="26"/>
                        <a:pt x="7" y="18"/>
                      </a:cubicBezTo>
                      <a:cubicBezTo>
                        <a:pt x="7" y="16"/>
                        <a:pt x="7" y="13"/>
                        <a:pt x="8" y="10"/>
                      </a:cubicBezTo>
                      <a:cubicBezTo>
                        <a:pt x="8" y="9"/>
                        <a:pt x="8" y="8"/>
                        <a:pt x="8" y="8"/>
                      </a:cubicBezTo>
                      <a:cubicBezTo>
                        <a:pt x="8" y="8"/>
                        <a:pt x="8" y="8"/>
                        <a:pt x="9" y="8"/>
                      </a:cubicBezTo>
                      <a:cubicBezTo>
                        <a:pt x="10" y="10"/>
                        <a:pt x="11" y="12"/>
                        <a:pt x="12" y="14"/>
                      </a:cubicBezTo>
                      <a:cubicBezTo>
                        <a:pt x="12" y="15"/>
                        <a:pt x="13" y="15"/>
                        <a:pt x="14" y="15"/>
                      </a:cubicBezTo>
                      <a:cubicBezTo>
                        <a:pt x="15" y="15"/>
                        <a:pt x="16" y="15"/>
                        <a:pt x="16" y="13"/>
                      </a:cubicBezTo>
                      <a:cubicBezTo>
                        <a:pt x="17" y="11"/>
                        <a:pt x="17" y="6"/>
                        <a:pt x="20" y="5"/>
                      </a:cubicBezTo>
                      <a:cubicBezTo>
                        <a:pt x="20" y="5"/>
                        <a:pt x="20" y="5"/>
                        <a:pt x="21" y="5"/>
                      </a:cubicBezTo>
                      <a:cubicBezTo>
                        <a:pt x="23" y="5"/>
                        <a:pt x="24" y="9"/>
                        <a:pt x="25" y="11"/>
                      </a:cubicBezTo>
                      <a:cubicBezTo>
                        <a:pt x="27" y="18"/>
                        <a:pt x="24" y="28"/>
                        <a:pt x="19" y="34"/>
                      </a:cubicBezTo>
                      <a:cubicBezTo>
                        <a:pt x="18" y="36"/>
                        <a:pt x="20" y="38"/>
                        <a:pt x="22" y="38"/>
                      </a:cubicBezTo>
                      <a:cubicBezTo>
                        <a:pt x="22" y="38"/>
                        <a:pt x="23" y="37"/>
                        <a:pt x="24" y="36"/>
                      </a:cubicBezTo>
                      <a:cubicBezTo>
                        <a:pt x="30" y="28"/>
                        <a:pt x="35" y="12"/>
                        <a:pt x="27" y="3"/>
                      </a:cubicBezTo>
                      <a:cubicBezTo>
                        <a:pt x="25" y="1"/>
                        <a:pt x="23"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0" name="Freeform 71"/>
                <p:cNvSpPr>
                  <a:spLocks noEditPoints="1"/>
                </p:cNvSpPr>
                <p:nvPr/>
              </p:nvSpPr>
              <p:spPr bwMode="auto">
                <a:xfrm>
                  <a:off x="3434" y="3062"/>
                  <a:ext cx="52" cy="33"/>
                </a:xfrm>
                <a:custGeom>
                  <a:avLst/>
                  <a:gdLst>
                    <a:gd name="T0" fmla="*/ 3 w 42"/>
                    <a:gd name="T1" fmla="*/ 9 h 27"/>
                    <a:gd name="T2" fmla="*/ 1 w 42"/>
                    <a:gd name="T3" fmla="*/ 11 h 27"/>
                    <a:gd name="T4" fmla="*/ 3 w 42"/>
                    <a:gd name="T5" fmla="*/ 22 h 27"/>
                    <a:gd name="T6" fmla="*/ 5 w 42"/>
                    <a:gd name="T7" fmla="*/ 22 h 27"/>
                    <a:gd name="T8" fmla="*/ 7 w 42"/>
                    <a:gd name="T9" fmla="*/ 23 h 27"/>
                    <a:gd name="T10" fmla="*/ 8 w 42"/>
                    <a:gd name="T11" fmla="*/ 26 h 27"/>
                    <a:gd name="T12" fmla="*/ 16 w 42"/>
                    <a:gd name="T13" fmla="*/ 27 h 27"/>
                    <a:gd name="T14" fmla="*/ 30 w 42"/>
                    <a:gd name="T15" fmla="*/ 23 h 27"/>
                    <a:gd name="T16" fmla="*/ 32 w 42"/>
                    <a:gd name="T17" fmla="*/ 17 h 27"/>
                    <a:gd name="T18" fmla="*/ 16 w 42"/>
                    <a:gd name="T19" fmla="*/ 23 h 27"/>
                    <a:gd name="T20" fmla="*/ 6 w 42"/>
                    <a:gd name="T21" fmla="*/ 15 h 27"/>
                    <a:gd name="T22" fmla="*/ 6 w 42"/>
                    <a:gd name="T23" fmla="*/ 12 h 27"/>
                    <a:gd name="T24" fmla="*/ 6 w 42"/>
                    <a:gd name="T25" fmla="*/ 10 h 27"/>
                    <a:gd name="T26" fmla="*/ 3 w 42"/>
                    <a:gd name="T27" fmla="*/ 9 h 27"/>
                    <a:gd name="T28" fmla="*/ 37 w 42"/>
                    <a:gd name="T29" fmla="*/ 0 h 27"/>
                    <a:gd name="T30" fmla="*/ 37 w 42"/>
                    <a:gd name="T31" fmla="*/ 0 h 27"/>
                    <a:gd name="T32" fmla="*/ 36 w 42"/>
                    <a:gd name="T33" fmla="*/ 1 h 27"/>
                    <a:gd name="T34" fmla="*/ 35 w 42"/>
                    <a:gd name="T35" fmla="*/ 4 h 27"/>
                    <a:gd name="T36" fmla="*/ 36 w 42"/>
                    <a:gd name="T37" fmla="*/ 6 h 27"/>
                    <a:gd name="T38" fmla="*/ 35 w 42"/>
                    <a:gd name="T39" fmla="*/ 12 h 27"/>
                    <a:gd name="T40" fmla="*/ 36 w 42"/>
                    <a:gd name="T41" fmla="*/ 14 h 27"/>
                    <a:gd name="T42" fmla="*/ 37 w 42"/>
                    <a:gd name="T43" fmla="*/ 19 h 27"/>
                    <a:gd name="T44" fmla="*/ 40 w 42"/>
                    <a:gd name="T45" fmla="*/ 4 h 27"/>
                    <a:gd name="T46" fmla="*/ 39 w 42"/>
                    <a:gd name="T47" fmla="*/ 1 h 27"/>
                    <a:gd name="T48" fmla="*/ 37 w 42"/>
                    <a:gd name="T4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27">
                      <a:moveTo>
                        <a:pt x="3" y="9"/>
                      </a:moveTo>
                      <a:cubicBezTo>
                        <a:pt x="2" y="9"/>
                        <a:pt x="2" y="9"/>
                        <a:pt x="1" y="11"/>
                      </a:cubicBezTo>
                      <a:cubicBezTo>
                        <a:pt x="0" y="16"/>
                        <a:pt x="1" y="20"/>
                        <a:pt x="3" y="22"/>
                      </a:cubicBezTo>
                      <a:cubicBezTo>
                        <a:pt x="4" y="22"/>
                        <a:pt x="5" y="22"/>
                        <a:pt x="5" y="22"/>
                      </a:cubicBezTo>
                      <a:cubicBezTo>
                        <a:pt x="6" y="22"/>
                        <a:pt x="7" y="22"/>
                        <a:pt x="7" y="23"/>
                      </a:cubicBezTo>
                      <a:cubicBezTo>
                        <a:pt x="7" y="24"/>
                        <a:pt x="8" y="25"/>
                        <a:pt x="8" y="26"/>
                      </a:cubicBezTo>
                      <a:cubicBezTo>
                        <a:pt x="10" y="27"/>
                        <a:pt x="13" y="27"/>
                        <a:pt x="16" y="27"/>
                      </a:cubicBezTo>
                      <a:cubicBezTo>
                        <a:pt x="21" y="27"/>
                        <a:pt x="26" y="26"/>
                        <a:pt x="30" y="23"/>
                      </a:cubicBezTo>
                      <a:cubicBezTo>
                        <a:pt x="31" y="21"/>
                        <a:pt x="32" y="19"/>
                        <a:pt x="32" y="17"/>
                      </a:cubicBezTo>
                      <a:cubicBezTo>
                        <a:pt x="27" y="20"/>
                        <a:pt x="21" y="23"/>
                        <a:pt x="16" y="23"/>
                      </a:cubicBezTo>
                      <a:cubicBezTo>
                        <a:pt x="11" y="23"/>
                        <a:pt x="6" y="20"/>
                        <a:pt x="6" y="15"/>
                      </a:cubicBezTo>
                      <a:cubicBezTo>
                        <a:pt x="6" y="14"/>
                        <a:pt x="6" y="13"/>
                        <a:pt x="6" y="12"/>
                      </a:cubicBezTo>
                      <a:cubicBezTo>
                        <a:pt x="6" y="11"/>
                        <a:pt x="6" y="10"/>
                        <a:pt x="6" y="10"/>
                      </a:cubicBezTo>
                      <a:cubicBezTo>
                        <a:pt x="5" y="9"/>
                        <a:pt x="4" y="9"/>
                        <a:pt x="3" y="9"/>
                      </a:cubicBezTo>
                      <a:moveTo>
                        <a:pt x="37" y="0"/>
                      </a:moveTo>
                      <a:cubicBezTo>
                        <a:pt x="37" y="0"/>
                        <a:pt x="37" y="0"/>
                        <a:pt x="37" y="0"/>
                      </a:cubicBezTo>
                      <a:cubicBezTo>
                        <a:pt x="36" y="0"/>
                        <a:pt x="36" y="0"/>
                        <a:pt x="36" y="1"/>
                      </a:cubicBezTo>
                      <a:cubicBezTo>
                        <a:pt x="35" y="1"/>
                        <a:pt x="34" y="3"/>
                        <a:pt x="35" y="4"/>
                      </a:cubicBezTo>
                      <a:cubicBezTo>
                        <a:pt x="35" y="5"/>
                        <a:pt x="35" y="6"/>
                        <a:pt x="36" y="6"/>
                      </a:cubicBezTo>
                      <a:cubicBezTo>
                        <a:pt x="36" y="8"/>
                        <a:pt x="36" y="10"/>
                        <a:pt x="35" y="12"/>
                      </a:cubicBezTo>
                      <a:cubicBezTo>
                        <a:pt x="36" y="12"/>
                        <a:pt x="36" y="13"/>
                        <a:pt x="36" y="14"/>
                      </a:cubicBezTo>
                      <a:cubicBezTo>
                        <a:pt x="37" y="15"/>
                        <a:pt x="37" y="17"/>
                        <a:pt x="37" y="19"/>
                      </a:cubicBezTo>
                      <a:cubicBezTo>
                        <a:pt x="40" y="15"/>
                        <a:pt x="42" y="10"/>
                        <a:pt x="40" y="4"/>
                      </a:cubicBezTo>
                      <a:cubicBezTo>
                        <a:pt x="40" y="3"/>
                        <a:pt x="40" y="2"/>
                        <a:pt x="39" y="1"/>
                      </a:cubicBezTo>
                      <a:cubicBezTo>
                        <a:pt x="39" y="0"/>
                        <a:pt x="38" y="0"/>
                        <a:pt x="3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1" name="Freeform 72"/>
                <p:cNvSpPr>
                  <a:spLocks/>
                </p:cNvSpPr>
                <p:nvPr/>
              </p:nvSpPr>
              <p:spPr bwMode="auto">
                <a:xfrm>
                  <a:off x="3437" y="3076"/>
                  <a:ext cx="43" cy="31"/>
                </a:xfrm>
                <a:custGeom>
                  <a:avLst/>
                  <a:gdLst>
                    <a:gd name="T0" fmla="*/ 32 w 35"/>
                    <a:gd name="T1" fmla="*/ 0 h 25"/>
                    <a:gd name="T2" fmla="*/ 29 w 35"/>
                    <a:gd name="T3" fmla="*/ 3 h 25"/>
                    <a:gd name="T4" fmla="*/ 30 w 35"/>
                    <a:gd name="T5" fmla="*/ 5 h 25"/>
                    <a:gd name="T6" fmla="*/ 28 w 35"/>
                    <a:gd name="T7" fmla="*/ 11 h 25"/>
                    <a:gd name="T8" fmla="*/ 20 w 35"/>
                    <a:gd name="T9" fmla="*/ 19 h 25"/>
                    <a:gd name="T10" fmla="*/ 16 w 35"/>
                    <a:gd name="T11" fmla="*/ 20 h 25"/>
                    <a:gd name="T12" fmla="*/ 6 w 35"/>
                    <a:gd name="T13" fmla="*/ 14 h 25"/>
                    <a:gd name="T14" fmla="*/ 5 w 35"/>
                    <a:gd name="T15" fmla="*/ 11 h 25"/>
                    <a:gd name="T16" fmla="*/ 3 w 35"/>
                    <a:gd name="T17" fmla="*/ 10 h 25"/>
                    <a:gd name="T18" fmla="*/ 1 w 35"/>
                    <a:gd name="T19" fmla="*/ 10 h 25"/>
                    <a:gd name="T20" fmla="*/ 0 w 35"/>
                    <a:gd name="T21" fmla="*/ 13 h 25"/>
                    <a:gd name="T22" fmla="*/ 16 w 35"/>
                    <a:gd name="T23" fmla="*/ 25 h 25"/>
                    <a:gd name="T24" fmla="*/ 20 w 35"/>
                    <a:gd name="T25" fmla="*/ 24 h 25"/>
                    <a:gd name="T26" fmla="*/ 35 w 35"/>
                    <a:gd name="T27" fmla="*/ 7 h 25"/>
                    <a:gd name="T28" fmla="*/ 34 w 35"/>
                    <a:gd name="T29" fmla="*/ 2 h 25"/>
                    <a:gd name="T30" fmla="*/ 33 w 35"/>
                    <a:gd name="T31" fmla="*/ 0 h 25"/>
                    <a:gd name="T32" fmla="*/ 32 w 35"/>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5">
                      <a:moveTo>
                        <a:pt x="32" y="0"/>
                      </a:moveTo>
                      <a:cubicBezTo>
                        <a:pt x="31" y="0"/>
                        <a:pt x="29" y="1"/>
                        <a:pt x="29" y="3"/>
                      </a:cubicBezTo>
                      <a:cubicBezTo>
                        <a:pt x="29" y="4"/>
                        <a:pt x="29" y="4"/>
                        <a:pt x="30" y="5"/>
                      </a:cubicBezTo>
                      <a:cubicBezTo>
                        <a:pt x="30" y="7"/>
                        <a:pt x="29" y="9"/>
                        <a:pt x="28" y="11"/>
                      </a:cubicBezTo>
                      <a:cubicBezTo>
                        <a:pt x="27" y="15"/>
                        <a:pt x="24" y="18"/>
                        <a:pt x="20" y="19"/>
                      </a:cubicBezTo>
                      <a:cubicBezTo>
                        <a:pt x="18" y="20"/>
                        <a:pt x="17" y="20"/>
                        <a:pt x="16" y="20"/>
                      </a:cubicBezTo>
                      <a:cubicBezTo>
                        <a:pt x="11" y="20"/>
                        <a:pt x="8" y="18"/>
                        <a:pt x="6" y="14"/>
                      </a:cubicBezTo>
                      <a:cubicBezTo>
                        <a:pt x="6" y="13"/>
                        <a:pt x="5" y="12"/>
                        <a:pt x="5" y="11"/>
                      </a:cubicBezTo>
                      <a:cubicBezTo>
                        <a:pt x="5" y="10"/>
                        <a:pt x="4" y="10"/>
                        <a:pt x="3" y="10"/>
                      </a:cubicBezTo>
                      <a:cubicBezTo>
                        <a:pt x="3" y="10"/>
                        <a:pt x="2" y="10"/>
                        <a:pt x="1" y="10"/>
                      </a:cubicBezTo>
                      <a:cubicBezTo>
                        <a:pt x="1" y="11"/>
                        <a:pt x="0" y="12"/>
                        <a:pt x="0" y="13"/>
                      </a:cubicBezTo>
                      <a:cubicBezTo>
                        <a:pt x="2" y="21"/>
                        <a:pt x="8" y="25"/>
                        <a:pt x="16" y="25"/>
                      </a:cubicBezTo>
                      <a:cubicBezTo>
                        <a:pt x="17" y="25"/>
                        <a:pt x="19" y="25"/>
                        <a:pt x="20" y="24"/>
                      </a:cubicBezTo>
                      <a:cubicBezTo>
                        <a:pt x="29" y="23"/>
                        <a:pt x="34" y="15"/>
                        <a:pt x="35" y="7"/>
                      </a:cubicBezTo>
                      <a:cubicBezTo>
                        <a:pt x="35" y="5"/>
                        <a:pt x="35" y="3"/>
                        <a:pt x="34" y="2"/>
                      </a:cubicBezTo>
                      <a:cubicBezTo>
                        <a:pt x="34" y="1"/>
                        <a:pt x="34" y="0"/>
                        <a:pt x="33" y="0"/>
                      </a:cubicBezTo>
                      <a:cubicBezTo>
                        <a:pt x="33" y="0"/>
                        <a:pt x="32" y="0"/>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2" name="Freeform 73"/>
                <p:cNvSpPr>
                  <a:spLocks/>
                </p:cNvSpPr>
                <p:nvPr/>
              </p:nvSpPr>
              <p:spPr bwMode="auto">
                <a:xfrm>
                  <a:off x="3465" y="2900"/>
                  <a:ext cx="7" cy="57"/>
                </a:xfrm>
                <a:custGeom>
                  <a:avLst/>
                  <a:gdLst>
                    <a:gd name="T0" fmla="*/ 0 w 6"/>
                    <a:gd name="T1" fmla="*/ 0 h 46"/>
                    <a:gd name="T2" fmla="*/ 0 w 6"/>
                    <a:gd name="T3" fmla="*/ 2 h 46"/>
                    <a:gd name="T4" fmla="*/ 1 w 6"/>
                    <a:gd name="T5" fmla="*/ 44 h 46"/>
                    <a:gd name="T6" fmla="*/ 3 w 6"/>
                    <a:gd name="T7" fmla="*/ 46 h 46"/>
                    <a:gd name="T8" fmla="*/ 6 w 6"/>
                    <a:gd name="T9" fmla="*/ 44 h 46"/>
                    <a:gd name="T10" fmla="*/ 5 w 6"/>
                    <a:gd name="T11" fmla="*/ 3 h 46"/>
                    <a:gd name="T12" fmla="*/ 0 w 6"/>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6" h="46">
                      <a:moveTo>
                        <a:pt x="0" y="0"/>
                      </a:moveTo>
                      <a:cubicBezTo>
                        <a:pt x="0" y="1"/>
                        <a:pt x="0" y="1"/>
                        <a:pt x="0" y="2"/>
                      </a:cubicBezTo>
                      <a:cubicBezTo>
                        <a:pt x="0" y="16"/>
                        <a:pt x="1" y="30"/>
                        <a:pt x="1" y="44"/>
                      </a:cubicBezTo>
                      <a:cubicBezTo>
                        <a:pt x="1" y="45"/>
                        <a:pt x="2" y="46"/>
                        <a:pt x="3" y="46"/>
                      </a:cubicBezTo>
                      <a:cubicBezTo>
                        <a:pt x="5" y="46"/>
                        <a:pt x="6" y="45"/>
                        <a:pt x="6" y="44"/>
                      </a:cubicBezTo>
                      <a:cubicBezTo>
                        <a:pt x="6" y="30"/>
                        <a:pt x="5" y="17"/>
                        <a:pt x="5" y="3"/>
                      </a:cubicBezTo>
                      <a:cubicBezTo>
                        <a:pt x="3" y="2"/>
                        <a:pt x="2"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3" name="Freeform 74"/>
                <p:cNvSpPr>
                  <a:spLocks/>
                </p:cNvSpPr>
                <p:nvPr/>
              </p:nvSpPr>
              <p:spPr bwMode="auto">
                <a:xfrm>
                  <a:off x="3512" y="2944"/>
                  <a:ext cx="41" cy="36"/>
                </a:xfrm>
                <a:custGeom>
                  <a:avLst/>
                  <a:gdLst>
                    <a:gd name="T0" fmla="*/ 28 w 33"/>
                    <a:gd name="T1" fmla="*/ 0 h 29"/>
                    <a:gd name="T2" fmla="*/ 2 w 33"/>
                    <a:gd name="T3" fmla="*/ 26 h 29"/>
                    <a:gd name="T4" fmla="*/ 4 w 33"/>
                    <a:gd name="T5" fmla="*/ 29 h 29"/>
                    <a:gd name="T6" fmla="*/ 6 w 33"/>
                    <a:gd name="T7" fmla="*/ 28 h 29"/>
                    <a:gd name="T8" fmla="*/ 33 w 33"/>
                    <a:gd name="T9" fmla="*/ 3 h 29"/>
                    <a:gd name="T10" fmla="*/ 28 w 33"/>
                    <a:gd name="T11" fmla="*/ 0 h 29"/>
                  </a:gdLst>
                  <a:ahLst/>
                  <a:cxnLst>
                    <a:cxn ang="0">
                      <a:pos x="T0" y="T1"/>
                    </a:cxn>
                    <a:cxn ang="0">
                      <a:pos x="T2" y="T3"/>
                    </a:cxn>
                    <a:cxn ang="0">
                      <a:pos x="T4" y="T5"/>
                    </a:cxn>
                    <a:cxn ang="0">
                      <a:pos x="T6" y="T7"/>
                    </a:cxn>
                    <a:cxn ang="0">
                      <a:pos x="T8" y="T9"/>
                    </a:cxn>
                    <a:cxn ang="0">
                      <a:pos x="T10" y="T11"/>
                    </a:cxn>
                  </a:cxnLst>
                  <a:rect l="0" t="0" r="r" b="b"/>
                  <a:pathLst>
                    <a:path w="33" h="29">
                      <a:moveTo>
                        <a:pt x="28" y="0"/>
                      </a:moveTo>
                      <a:cubicBezTo>
                        <a:pt x="18" y="8"/>
                        <a:pt x="8" y="16"/>
                        <a:pt x="2" y="26"/>
                      </a:cubicBezTo>
                      <a:cubicBezTo>
                        <a:pt x="0" y="28"/>
                        <a:pt x="2" y="29"/>
                        <a:pt x="4" y="29"/>
                      </a:cubicBezTo>
                      <a:cubicBezTo>
                        <a:pt x="5" y="29"/>
                        <a:pt x="6" y="29"/>
                        <a:pt x="6" y="28"/>
                      </a:cubicBezTo>
                      <a:cubicBezTo>
                        <a:pt x="13" y="18"/>
                        <a:pt x="23" y="10"/>
                        <a:pt x="33" y="3"/>
                      </a:cubicBezTo>
                      <a:cubicBezTo>
                        <a:pt x="31" y="2"/>
                        <a:pt x="30" y="1"/>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4" name="Freeform 75"/>
                <p:cNvSpPr>
                  <a:spLocks/>
                </p:cNvSpPr>
                <p:nvPr/>
              </p:nvSpPr>
              <p:spPr bwMode="auto">
                <a:xfrm>
                  <a:off x="3532" y="3021"/>
                  <a:ext cx="52" cy="8"/>
                </a:xfrm>
                <a:custGeom>
                  <a:avLst/>
                  <a:gdLst>
                    <a:gd name="T0" fmla="*/ 38 w 42"/>
                    <a:gd name="T1" fmla="*/ 0 h 7"/>
                    <a:gd name="T2" fmla="*/ 38 w 42"/>
                    <a:gd name="T3" fmla="*/ 0 h 7"/>
                    <a:gd name="T4" fmla="*/ 3 w 42"/>
                    <a:gd name="T5" fmla="*/ 2 h 7"/>
                    <a:gd name="T6" fmla="*/ 3 w 42"/>
                    <a:gd name="T7" fmla="*/ 7 h 7"/>
                    <a:gd name="T8" fmla="*/ 3 w 42"/>
                    <a:gd name="T9" fmla="*/ 7 h 7"/>
                    <a:gd name="T10" fmla="*/ 38 w 42"/>
                    <a:gd name="T11" fmla="*/ 5 h 7"/>
                    <a:gd name="T12" fmla="*/ 38 w 4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2" h="7">
                      <a:moveTo>
                        <a:pt x="38" y="0"/>
                      </a:moveTo>
                      <a:cubicBezTo>
                        <a:pt x="38" y="0"/>
                        <a:pt x="38" y="0"/>
                        <a:pt x="38" y="0"/>
                      </a:cubicBezTo>
                      <a:cubicBezTo>
                        <a:pt x="27" y="0"/>
                        <a:pt x="15" y="2"/>
                        <a:pt x="3" y="2"/>
                      </a:cubicBezTo>
                      <a:cubicBezTo>
                        <a:pt x="0" y="2"/>
                        <a:pt x="0" y="7"/>
                        <a:pt x="3" y="7"/>
                      </a:cubicBezTo>
                      <a:cubicBezTo>
                        <a:pt x="3" y="7"/>
                        <a:pt x="3" y="7"/>
                        <a:pt x="3" y="7"/>
                      </a:cubicBezTo>
                      <a:cubicBezTo>
                        <a:pt x="15" y="7"/>
                        <a:pt x="27" y="5"/>
                        <a:pt x="38" y="5"/>
                      </a:cubicBezTo>
                      <a:cubicBezTo>
                        <a:pt x="42" y="5"/>
                        <a:pt x="42"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5" name="Freeform 76"/>
                <p:cNvSpPr>
                  <a:spLocks/>
                </p:cNvSpPr>
                <p:nvPr/>
              </p:nvSpPr>
              <p:spPr bwMode="auto">
                <a:xfrm>
                  <a:off x="3517" y="3084"/>
                  <a:ext cx="54" cy="29"/>
                </a:xfrm>
                <a:custGeom>
                  <a:avLst/>
                  <a:gdLst>
                    <a:gd name="T0" fmla="*/ 4 w 44"/>
                    <a:gd name="T1" fmla="*/ 0 h 24"/>
                    <a:gd name="T2" fmla="*/ 3 w 44"/>
                    <a:gd name="T3" fmla="*/ 5 h 24"/>
                    <a:gd name="T4" fmla="*/ 40 w 44"/>
                    <a:gd name="T5" fmla="*/ 24 h 24"/>
                    <a:gd name="T6" fmla="*/ 41 w 44"/>
                    <a:gd name="T7" fmla="*/ 24 h 24"/>
                    <a:gd name="T8" fmla="*/ 41 w 44"/>
                    <a:gd name="T9" fmla="*/ 19 h 24"/>
                    <a:gd name="T10" fmla="*/ 6 w 44"/>
                    <a:gd name="T11" fmla="*/ 1 h 24"/>
                    <a:gd name="T12" fmla="*/ 4 w 44"/>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4" h="24">
                      <a:moveTo>
                        <a:pt x="4" y="0"/>
                      </a:moveTo>
                      <a:cubicBezTo>
                        <a:pt x="2" y="0"/>
                        <a:pt x="0" y="4"/>
                        <a:pt x="3" y="5"/>
                      </a:cubicBezTo>
                      <a:cubicBezTo>
                        <a:pt x="15" y="12"/>
                        <a:pt x="27" y="18"/>
                        <a:pt x="40" y="24"/>
                      </a:cubicBezTo>
                      <a:cubicBezTo>
                        <a:pt x="40" y="24"/>
                        <a:pt x="41" y="24"/>
                        <a:pt x="41" y="24"/>
                      </a:cubicBezTo>
                      <a:cubicBezTo>
                        <a:pt x="43" y="24"/>
                        <a:pt x="44" y="20"/>
                        <a:pt x="41" y="19"/>
                      </a:cubicBezTo>
                      <a:cubicBezTo>
                        <a:pt x="29" y="14"/>
                        <a:pt x="17" y="7"/>
                        <a:pt x="6" y="1"/>
                      </a:cubicBezTo>
                      <a:cubicBezTo>
                        <a:pt x="5" y="0"/>
                        <a:pt x="5"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6" name="Freeform 77"/>
                <p:cNvSpPr>
                  <a:spLocks/>
                </p:cNvSpPr>
                <p:nvPr/>
              </p:nvSpPr>
              <p:spPr bwMode="auto">
                <a:xfrm>
                  <a:off x="3472" y="3117"/>
                  <a:ext cx="13" cy="57"/>
                </a:xfrm>
                <a:custGeom>
                  <a:avLst/>
                  <a:gdLst>
                    <a:gd name="T0" fmla="*/ 3 w 10"/>
                    <a:gd name="T1" fmla="*/ 0 h 46"/>
                    <a:gd name="T2" fmla="*/ 0 w 10"/>
                    <a:gd name="T3" fmla="*/ 3 h 46"/>
                    <a:gd name="T4" fmla="*/ 5 w 10"/>
                    <a:gd name="T5" fmla="*/ 43 h 46"/>
                    <a:gd name="T6" fmla="*/ 7 w 10"/>
                    <a:gd name="T7" fmla="*/ 46 h 46"/>
                    <a:gd name="T8" fmla="*/ 10 w 10"/>
                    <a:gd name="T9" fmla="*/ 43 h 46"/>
                    <a:gd name="T10" fmla="*/ 5 w 10"/>
                    <a:gd name="T11" fmla="*/ 2 h 46"/>
                    <a:gd name="T12" fmla="*/ 3 w 10"/>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10" h="46">
                      <a:moveTo>
                        <a:pt x="3" y="0"/>
                      </a:moveTo>
                      <a:cubicBezTo>
                        <a:pt x="1" y="0"/>
                        <a:pt x="0" y="1"/>
                        <a:pt x="0" y="3"/>
                      </a:cubicBezTo>
                      <a:cubicBezTo>
                        <a:pt x="3" y="17"/>
                        <a:pt x="3" y="30"/>
                        <a:pt x="5" y="43"/>
                      </a:cubicBezTo>
                      <a:cubicBezTo>
                        <a:pt x="5" y="45"/>
                        <a:pt x="6" y="46"/>
                        <a:pt x="7" y="46"/>
                      </a:cubicBezTo>
                      <a:cubicBezTo>
                        <a:pt x="9" y="46"/>
                        <a:pt x="10" y="45"/>
                        <a:pt x="10" y="43"/>
                      </a:cubicBezTo>
                      <a:cubicBezTo>
                        <a:pt x="9" y="30"/>
                        <a:pt x="8" y="16"/>
                        <a:pt x="5" y="2"/>
                      </a:cubicBezTo>
                      <a:cubicBezTo>
                        <a:pt x="5" y="1"/>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7" name="Freeform 78"/>
                <p:cNvSpPr>
                  <a:spLocks/>
                </p:cNvSpPr>
                <p:nvPr/>
              </p:nvSpPr>
              <p:spPr bwMode="auto">
                <a:xfrm>
                  <a:off x="3353" y="3089"/>
                  <a:ext cx="51" cy="44"/>
                </a:xfrm>
                <a:custGeom>
                  <a:avLst/>
                  <a:gdLst>
                    <a:gd name="T0" fmla="*/ 39 w 42"/>
                    <a:gd name="T1" fmla="*/ 0 h 36"/>
                    <a:gd name="T2" fmla="*/ 37 w 42"/>
                    <a:gd name="T3" fmla="*/ 0 h 36"/>
                    <a:gd name="T4" fmla="*/ 2 w 42"/>
                    <a:gd name="T5" fmla="*/ 31 h 36"/>
                    <a:gd name="T6" fmla="*/ 3 w 42"/>
                    <a:gd name="T7" fmla="*/ 36 h 36"/>
                    <a:gd name="T8" fmla="*/ 5 w 42"/>
                    <a:gd name="T9" fmla="*/ 35 h 36"/>
                    <a:gd name="T10" fmla="*/ 41 w 42"/>
                    <a:gd name="T11" fmla="*/ 4 h 36"/>
                    <a:gd name="T12" fmla="*/ 39 w 42"/>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42" h="36">
                      <a:moveTo>
                        <a:pt x="39" y="0"/>
                      </a:moveTo>
                      <a:cubicBezTo>
                        <a:pt x="38" y="0"/>
                        <a:pt x="37" y="0"/>
                        <a:pt x="37" y="0"/>
                      </a:cubicBezTo>
                      <a:cubicBezTo>
                        <a:pt x="25" y="11"/>
                        <a:pt x="12" y="20"/>
                        <a:pt x="2" y="31"/>
                      </a:cubicBezTo>
                      <a:cubicBezTo>
                        <a:pt x="0" y="33"/>
                        <a:pt x="2" y="36"/>
                        <a:pt x="3" y="36"/>
                      </a:cubicBezTo>
                      <a:cubicBezTo>
                        <a:pt x="4" y="36"/>
                        <a:pt x="5" y="36"/>
                        <a:pt x="5" y="35"/>
                      </a:cubicBezTo>
                      <a:cubicBezTo>
                        <a:pt x="16" y="23"/>
                        <a:pt x="29" y="14"/>
                        <a:pt x="41" y="4"/>
                      </a:cubicBezTo>
                      <a:cubicBezTo>
                        <a:pt x="42" y="2"/>
                        <a:pt x="41" y="0"/>
                        <a:pt x="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8" name="Freeform 79"/>
                <p:cNvSpPr>
                  <a:spLocks/>
                </p:cNvSpPr>
                <p:nvPr/>
              </p:nvSpPr>
              <p:spPr bwMode="auto">
                <a:xfrm>
                  <a:off x="3323" y="3021"/>
                  <a:ext cx="69" cy="10"/>
                </a:xfrm>
                <a:custGeom>
                  <a:avLst/>
                  <a:gdLst>
                    <a:gd name="T0" fmla="*/ 3 w 56"/>
                    <a:gd name="T1" fmla="*/ 0 h 8"/>
                    <a:gd name="T2" fmla="*/ 1 w 56"/>
                    <a:gd name="T3" fmla="*/ 4 h 8"/>
                    <a:gd name="T4" fmla="*/ 13 w 56"/>
                    <a:gd name="T5" fmla="*/ 8 h 8"/>
                    <a:gd name="T6" fmla="*/ 20 w 56"/>
                    <a:gd name="T7" fmla="*/ 8 h 8"/>
                    <a:gd name="T8" fmla="*/ 46 w 56"/>
                    <a:gd name="T9" fmla="*/ 7 h 8"/>
                    <a:gd name="T10" fmla="*/ 53 w 56"/>
                    <a:gd name="T11" fmla="*/ 7 h 8"/>
                    <a:gd name="T12" fmla="*/ 53 w 56"/>
                    <a:gd name="T13" fmla="*/ 7 h 8"/>
                    <a:gd name="T14" fmla="*/ 53 w 56"/>
                    <a:gd name="T15" fmla="*/ 2 h 8"/>
                    <a:gd name="T16" fmla="*/ 46 w 56"/>
                    <a:gd name="T17" fmla="*/ 2 h 8"/>
                    <a:gd name="T18" fmla="*/ 29 w 56"/>
                    <a:gd name="T19" fmla="*/ 2 h 8"/>
                    <a:gd name="T20" fmla="*/ 15 w 56"/>
                    <a:gd name="T21" fmla="*/ 3 h 8"/>
                    <a:gd name="T22" fmla="*/ 5 w 56"/>
                    <a:gd name="T23" fmla="*/ 1 h 8"/>
                    <a:gd name="T24" fmla="*/ 3 w 56"/>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
                      <a:moveTo>
                        <a:pt x="3" y="0"/>
                      </a:moveTo>
                      <a:cubicBezTo>
                        <a:pt x="1" y="0"/>
                        <a:pt x="0" y="2"/>
                        <a:pt x="1" y="4"/>
                      </a:cubicBezTo>
                      <a:cubicBezTo>
                        <a:pt x="2" y="7"/>
                        <a:pt x="8" y="8"/>
                        <a:pt x="13" y="8"/>
                      </a:cubicBezTo>
                      <a:cubicBezTo>
                        <a:pt x="16" y="8"/>
                        <a:pt x="18" y="8"/>
                        <a:pt x="20" y="8"/>
                      </a:cubicBezTo>
                      <a:cubicBezTo>
                        <a:pt x="28" y="8"/>
                        <a:pt x="37" y="7"/>
                        <a:pt x="46" y="7"/>
                      </a:cubicBezTo>
                      <a:cubicBezTo>
                        <a:pt x="48" y="7"/>
                        <a:pt x="51" y="7"/>
                        <a:pt x="53" y="7"/>
                      </a:cubicBezTo>
                      <a:cubicBezTo>
                        <a:pt x="53" y="7"/>
                        <a:pt x="53" y="7"/>
                        <a:pt x="53" y="7"/>
                      </a:cubicBezTo>
                      <a:cubicBezTo>
                        <a:pt x="56" y="7"/>
                        <a:pt x="56" y="2"/>
                        <a:pt x="53" y="2"/>
                      </a:cubicBezTo>
                      <a:cubicBezTo>
                        <a:pt x="51" y="2"/>
                        <a:pt x="49" y="2"/>
                        <a:pt x="46" y="2"/>
                      </a:cubicBezTo>
                      <a:cubicBezTo>
                        <a:pt x="40" y="2"/>
                        <a:pt x="35" y="2"/>
                        <a:pt x="29" y="2"/>
                      </a:cubicBezTo>
                      <a:cubicBezTo>
                        <a:pt x="27" y="3"/>
                        <a:pt x="20" y="3"/>
                        <a:pt x="15" y="3"/>
                      </a:cubicBezTo>
                      <a:cubicBezTo>
                        <a:pt x="10" y="3"/>
                        <a:pt x="6" y="3"/>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9" name="Freeform 80"/>
                <p:cNvSpPr>
                  <a:spLocks/>
                </p:cNvSpPr>
                <p:nvPr/>
              </p:nvSpPr>
              <p:spPr bwMode="auto">
                <a:xfrm>
                  <a:off x="3349" y="2940"/>
                  <a:ext cx="57" cy="36"/>
                </a:xfrm>
                <a:custGeom>
                  <a:avLst/>
                  <a:gdLst>
                    <a:gd name="T0" fmla="*/ 3 w 46"/>
                    <a:gd name="T1" fmla="*/ 0 h 29"/>
                    <a:gd name="T2" fmla="*/ 1 w 46"/>
                    <a:gd name="T3" fmla="*/ 5 h 29"/>
                    <a:gd name="T4" fmla="*/ 42 w 46"/>
                    <a:gd name="T5" fmla="*/ 29 h 29"/>
                    <a:gd name="T6" fmla="*/ 43 w 46"/>
                    <a:gd name="T7" fmla="*/ 29 h 29"/>
                    <a:gd name="T8" fmla="*/ 44 w 46"/>
                    <a:gd name="T9" fmla="*/ 25 h 29"/>
                    <a:gd name="T10" fmla="*/ 23 w 46"/>
                    <a:gd name="T11" fmla="*/ 13 h 29"/>
                    <a:gd name="T12" fmla="*/ 5 w 46"/>
                    <a:gd name="T13" fmla="*/ 1 h 29"/>
                    <a:gd name="T14" fmla="*/ 3 w 46"/>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29">
                      <a:moveTo>
                        <a:pt x="3" y="0"/>
                      </a:moveTo>
                      <a:cubicBezTo>
                        <a:pt x="2" y="0"/>
                        <a:pt x="0" y="3"/>
                        <a:pt x="1" y="5"/>
                      </a:cubicBezTo>
                      <a:cubicBezTo>
                        <a:pt x="11" y="17"/>
                        <a:pt x="29" y="21"/>
                        <a:pt x="42" y="29"/>
                      </a:cubicBezTo>
                      <a:cubicBezTo>
                        <a:pt x="42" y="29"/>
                        <a:pt x="42" y="29"/>
                        <a:pt x="43" y="29"/>
                      </a:cubicBezTo>
                      <a:cubicBezTo>
                        <a:pt x="45" y="29"/>
                        <a:pt x="46" y="26"/>
                        <a:pt x="44" y="25"/>
                      </a:cubicBezTo>
                      <a:cubicBezTo>
                        <a:pt x="37" y="20"/>
                        <a:pt x="30" y="17"/>
                        <a:pt x="23" y="13"/>
                      </a:cubicBezTo>
                      <a:cubicBezTo>
                        <a:pt x="17" y="10"/>
                        <a:pt x="9" y="7"/>
                        <a:pt x="5" y="1"/>
                      </a:cubicBezTo>
                      <a:cubicBezTo>
                        <a:pt x="4" y="1"/>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0" name="Freeform 81"/>
                <p:cNvSpPr>
                  <a:spLocks/>
                </p:cNvSpPr>
                <p:nvPr/>
              </p:nvSpPr>
              <p:spPr bwMode="auto">
                <a:xfrm>
                  <a:off x="3555" y="1593"/>
                  <a:ext cx="85" cy="53"/>
                </a:xfrm>
                <a:custGeom>
                  <a:avLst/>
                  <a:gdLst>
                    <a:gd name="T0" fmla="*/ 37 w 69"/>
                    <a:gd name="T1" fmla="*/ 0 h 43"/>
                    <a:gd name="T2" fmla="*/ 1 w 69"/>
                    <a:gd name="T3" fmla="*/ 32 h 43"/>
                    <a:gd name="T4" fmla="*/ 0 w 69"/>
                    <a:gd name="T5" fmla="*/ 43 h 43"/>
                    <a:gd name="T6" fmla="*/ 5 w 69"/>
                    <a:gd name="T7" fmla="*/ 40 h 43"/>
                    <a:gd name="T8" fmla="*/ 6 w 69"/>
                    <a:gd name="T9" fmla="*/ 34 h 43"/>
                    <a:gd name="T10" fmla="*/ 37 w 69"/>
                    <a:gd name="T11" fmla="*/ 5 h 43"/>
                    <a:gd name="T12" fmla="*/ 39 w 69"/>
                    <a:gd name="T13" fmla="*/ 5 h 43"/>
                    <a:gd name="T14" fmla="*/ 64 w 69"/>
                    <a:gd name="T15" fmla="*/ 19 h 43"/>
                    <a:gd name="T16" fmla="*/ 69 w 69"/>
                    <a:gd name="T17" fmla="*/ 17 h 43"/>
                    <a:gd name="T18" fmla="*/ 40 w 69"/>
                    <a:gd name="T19" fmla="*/ 0 h 43"/>
                    <a:gd name="T20" fmla="*/ 37 w 69"/>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3">
                      <a:moveTo>
                        <a:pt x="37" y="0"/>
                      </a:moveTo>
                      <a:cubicBezTo>
                        <a:pt x="19" y="0"/>
                        <a:pt x="6" y="17"/>
                        <a:pt x="1" y="32"/>
                      </a:cubicBezTo>
                      <a:cubicBezTo>
                        <a:pt x="0" y="36"/>
                        <a:pt x="0" y="39"/>
                        <a:pt x="0" y="43"/>
                      </a:cubicBezTo>
                      <a:cubicBezTo>
                        <a:pt x="1" y="42"/>
                        <a:pt x="3" y="41"/>
                        <a:pt x="5" y="40"/>
                      </a:cubicBezTo>
                      <a:cubicBezTo>
                        <a:pt x="5" y="38"/>
                        <a:pt x="6" y="36"/>
                        <a:pt x="6" y="34"/>
                      </a:cubicBezTo>
                      <a:cubicBezTo>
                        <a:pt x="10" y="19"/>
                        <a:pt x="22" y="6"/>
                        <a:pt x="37" y="5"/>
                      </a:cubicBezTo>
                      <a:cubicBezTo>
                        <a:pt x="38" y="5"/>
                        <a:pt x="38" y="5"/>
                        <a:pt x="39" y="5"/>
                      </a:cubicBezTo>
                      <a:cubicBezTo>
                        <a:pt x="49" y="5"/>
                        <a:pt x="58" y="11"/>
                        <a:pt x="64" y="19"/>
                      </a:cubicBezTo>
                      <a:cubicBezTo>
                        <a:pt x="66" y="18"/>
                        <a:pt x="68" y="18"/>
                        <a:pt x="69" y="17"/>
                      </a:cubicBezTo>
                      <a:cubicBezTo>
                        <a:pt x="62" y="8"/>
                        <a:pt x="51" y="1"/>
                        <a:pt x="40" y="0"/>
                      </a:cubicBezTo>
                      <a:cubicBezTo>
                        <a:pt x="39" y="0"/>
                        <a:pt x="38" y="0"/>
                        <a:pt x="3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1" name="Freeform 82"/>
                <p:cNvSpPr>
                  <a:spLocks/>
                </p:cNvSpPr>
                <p:nvPr/>
              </p:nvSpPr>
              <p:spPr bwMode="auto">
                <a:xfrm>
                  <a:off x="3601" y="1527"/>
                  <a:ext cx="7" cy="58"/>
                </a:xfrm>
                <a:custGeom>
                  <a:avLst/>
                  <a:gdLst>
                    <a:gd name="T0" fmla="*/ 2 w 6"/>
                    <a:gd name="T1" fmla="*/ 0 h 47"/>
                    <a:gd name="T2" fmla="*/ 0 w 6"/>
                    <a:gd name="T3" fmla="*/ 3 h 47"/>
                    <a:gd name="T4" fmla="*/ 1 w 6"/>
                    <a:gd name="T5" fmla="*/ 45 h 47"/>
                    <a:gd name="T6" fmla="*/ 3 w 6"/>
                    <a:gd name="T7" fmla="*/ 47 h 47"/>
                    <a:gd name="T8" fmla="*/ 6 w 6"/>
                    <a:gd name="T9" fmla="*/ 45 h 47"/>
                    <a:gd name="T10" fmla="*/ 5 w 6"/>
                    <a:gd name="T11" fmla="*/ 3 h 47"/>
                    <a:gd name="T12" fmla="*/ 2 w 6"/>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6" h="47">
                      <a:moveTo>
                        <a:pt x="2" y="0"/>
                      </a:moveTo>
                      <a:cubicBezTo>
                        <a:pt x="1" y="0"/>
                        <a:pt x="0" y="1"/>
                        <a:pt x="0" y="3"/>
                      </a:cubicBezTo>
                      <a:cubicBezTo>
                        <a:pt x="0" y="17"/>
                        <a:pt x="1" y="31"/>
                        <a:pt x="1" y="45"/>
                      </a:cubicBezTo>
                      <a:cubicBezTo>
                        <a:pt x="1" y="46"/>
                        <a:pt x="2" y="47"/>
                        <a:pt x="3" y="47"/>
                      </a:cubicBezTo>
                      <a:cubicBezTo>
                        <a:pt x="5" y="47"/>
                        <a:pt x="6" y="46"/>
                        <a:pt x="6" y="45"/>
                      </a:cubicBezTo>
                      <a:cubicBezTo>
                        <a:pt x="6" y="31"/>
                        <a:pt x="5" y="17"/>
                        <a:pt x="5" y="3"/>
                      </a:cubicBezTo>
                      <a:cubicBezTo>
                        <a:pt x="5" y="1"/>
                        <a:pt x="4"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2" name="Freeform 83"/>
                <p:cNvSpPr>
                  <a:spLocks/>
                </p:cNvSpPr>
                <p:nvPr/>
              </p:nvSpPr>
              <p:spPr bwMode="auto">
                <a:xfrm>
                  <a:off x="3648" y="1561"/>
                  <a:ext cx="54" cy="47"/>
                </a:xfrm>
                <a:custGeom>
                  <a:avLst/>
                  <a:gdLst>
                    <a:gd name="T0" fmla="*/ 40 w 44"/>
                    <a:gd name="T1" fmla="*/ 0 h 38"/>
                    <a:gd name="T2" fmla="*/ 38 w 44"/>
                    <a:gd name="T3" fmla="*/ 1 h 38"/>
                    <a:gd name="T4" fmla="*/ 2 w 44"/>
                    <a:gd name="T5" fmla="*/ 35 h 38"/>
                    <a:gd name="T6" fmla="*/ 4 w 44"/>
                    <a:gd name="T7" fmla="*/ 38 h 38"/>
                    <a:gd name="T8" fmla="*/ 6 w 44"/>
                    <a:gd name="T9" fmla="*/ 37 h 38"/>
                    <a:gd name="T10" fmla="*/ 42 w 44"/>
                    <a:gd name="T11" fmla="*/ 5 h 38"/>
                    <a:gd name="T12" fmla="*/ 40 w 44"/>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44" h="38">
                      <a:moveTo>
                        <a:pt x="40" y="0"/>
                      </a:moveTo>
                      <a:cubicBezTo>
                        <a:pt x="40" y="0"/>
                        <a:pt x="39" y="1"/>
                        <a:pt x="38" y="1"/>
                      </a:cubicBezTo>
                      <a:cubicBezTo>
                        <a:pt x="26" y="11"/>
                        <a:pt x="11" y="21"/>
                        <a:pt x="2" y="35"/>
                      </a:cubicBezTo>
                      <a:cubicBezTo>
                        <a:pt x="0" y="37"/>
                        <a:pt x="2" y="38"/>
                        <a:pt x="4" y="38"/>
                      </a:cubicBezTo>
                      <a:cubicBezTo>
                        <a:pt x="5" y="38"/>
                        <a:pt x="6" y="38"/>
                        <a:pt x="6" y="37"/>
                      </a:cubicBezTo>
                      <a:cubicBezTo>
                        <a:pt x="15" y="24"/>
                        <a:pt x="30" y="14"/>
                        <a:pt x="42" y="5"/>
                      </a:cubicBezTo>
                      <a:cubicBezTo>
                        <a:pt x="44" y="3"/>
                        <a:pt x="42" y="0"/>
                        <a:pt x="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3" name="Freeform 84"/>
                <p:cNvSpPr>
                  <a:spLocks/>
                </p:cNvSpPr>
                <p:nvPr/>
              </p:nvSpPr>
              <p:spPr bwMode="auto">
                <a:xfrm>
                  <a:off x="3459" y="1649"/>
                  <a:ext cx="69" cy="10"/>
                </a:xfrm>
                <a:custGeom>
                  <a:avLst/>
                  <a:gdLst>
                    <a:gd name="T0" fmla="*/ 3 w 56"/>
                    <a:gd name="T1" fmla="*/ 0 h 8"/>
                    <a:gd name="T2" fmla="*/ 0 w 56"/>
                    <a:gd name="T3" fmla="*/ 4 h 8"/>
                    <a:gd name="T4" fmla="*/ 13 w 56"/>
                    <a:gd name="T5" fmla="*/ 8 h 8"/>
                    <a:gd name="T6" fmla="*/ 20 w 56"/>
                    <a:gd name="T7" fmla="*/ 8 h 8"/>
                    <a:gd name="T8" fmla="*/ 45 w 56"/>
                    <a:gd name="T9" fmla="*/ 7 h 8"/>
                    <a:gd name="T10" fmla="*/ 53 w 56"/>
                    <a:gd name="T11" fmla="*/ 7 h 8"/>
                    <a:gd name="T12" fmla="*/ 53 w 56"/>
                    <a:gd name="T13" fmla="*/ 7 h 8"/>
                    <a:gd name="T14" fmla="*/ 53 w 56"/>
                    <a:gd name="T15" fmla="*/ 2 h 8"/>
                    <a:gd name="T16" fmla="*/ 46 w 56"/>
                    <a:gd name="T17" fmla="*/ 2 h 8"/>
                    <a:gd name="T18" fmla="*/ 29 w 56"/>
                    <a:gd name="T19" fmla="*/ 2 h 8"/>
                    <a:gd name="T20" fmla="*/ 14 w 56"/>
                    <a:gd name="T21" fmla="*/ 3 h 8"/>
                    <a:gd name="T22" fmla="*/ 5 w 56"/>
                    <a:gd name="T23" fmla="*/ 1 h 8"/>
                    <a:gd name="T24" fmla="*/ 3 w 56"/>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
                      <a:moveTo>
                        <a:pt x="3" y="0"/>
                      </a:moveTo>
                      <a:cubicBezTo>
                        <a:pt x="1" y="0"/>
                        <a:pt x="0" y="2"/>
                        <a:pt x="0" y="4"/>
                      </a:cubicBezTo>
                      <a:cubicBezTo>
                        <a:pt x="2" y="7"/>
                        <a:pt x="8" y="8"/>
                        <a:pt x="13" y="8"/>
                      </a:cubicBezTo>
                      <a:cubicBezTo>
                        <a:pt x="16" y="8"/>
                        <a:pt x="18" y="8"/>
                        <a:pt x="20" y="8"/>
                      </a:cubicBezTo>
                      <a:cubicBezTo>
                        <a:pt x="28" y="8"/>
                        <a:pt x="37" y="7"/>
                        <a:pt x="45" y="7"/>
                      </a:cubicBezTo>
                      <a:cubicBezTo>
                        <a:pt x="48" y="7"/>
                        <a:pt x="50" y="7"/>
                        <a:pt x="53" y="7"/>
                      </a:cubicBezTo>
                      <a:cubicBezTo>
                        <a:pt x="53" y="7"/>
                        <a:pt x="53" y="7"/>
                        <a:pt x="53" y="7"/>
                      </a:cubicBezTo>
                      <a:cubicBezTo>
                        <a:pt x="56" y="7"/>
                        <a:pt x="56" y="2"/>
                        <a:pt x="53" y="2"/>
                      </a:cubicBezTo>
                      <a:cubicBezTo>
                        <a:pt x="51" y="2"/>
                        <a:pt x="48" y="2"/>
                        <a:pt x="46" y="2"/>
                      </a:cubicBezTo>
                      <a:cubicBezTo>
                        <a:pt x="40" y="2"/>
                        <a:pt x="35" y="2"/>
                        <a:pt x="29" y="2"/>
                      </a:cubicBezTo>
                      <a:cubicBezTo>
                        <a:pt x="27" y="3"/>
                        <a:pt x="20" y="3"/>
                        <a:pt x="14" y="3"/>
                      </a:cubicBezTo>
                      <a:cubicBezTo>
                        <a:pt x="10" y="3"/>
                        <a:pt x="6" y="3"/>
                        <a:pt x="5" y="1"/>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4" name="Freeform 85"/>
                <p:cNvSpPr>
                  <a:spLocks/>
                </p:cNvSpPr>
                <p:nvPr/>
              </p:nvSpPr>
              <p:spPr bwMode="auto">
                <a:xfrm>
                  <a:off x="3485" y="1569"/>
                  <a:ext cx="57" cy="35"/>
                </a:xfrm>
                <a:custGeom>
                  <a:avLst/>
                  <a:gdLst>
                    <a:gd name="T0" fmla="*/ 3 w 46"/>
                    <a:gd name="T1" fmla="*/ 0 h 29"/>
                    <a:gd name="T2" fmla="*/ 1 w 46"/>
                    <a:gd name="T3" fmla="*/ 5 h 29"/>
                    <a:gd name="T4" fmla="*/ 41 w 46"/>
                    <a:gd name="T5" fmla="*/ 29 h 29"/>
                    <a:gd name="T6" fmla="*/ 43 w 46"/>
                    <a:gd name="T7" fmla="*/ 29 h 29"/>
                    <a:gd name="T8" fmla="*/ 44 w 46"/>
                    <a:gd name="T9" fmla="*/ 25 h 29"/>
                    <a:gd name="T10" fmla="*/ 23 w 46"/>
                    <a:gd name="T11" fmla="*/ 13 h 29"/>
                    <a:gd name="T12" fmla="*/ 5 w 46"/>
                    <a:gd name="T13" fmla="*/ 1 h 29"/>
                    <a:gd name="T14" fmla="*/ 3 w 46"/>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29">
                      <a:moveTo>
                        <a:pt x="3" y="0"/>
                      </a:moveTo>
                      <a:cubicBezTo>
                        <a:pt x="1" y="0"/>
                        <a:pt x="0" y="3"/>
                        <a:pt x="1" y="5"/>
                      </a:cubicBezTo>
                      <a:cubicBezTo>
                        <a:pt x="11" y="17"/>
                        <a:pt x="29" y="21"/>
                        <a:pt x="41" y="29"/>
                      </a:cubicBezTo>
                      <a:cubicBezTo>
                        <a:pt x="42" y="29"/>
                        <a:pt x="42" y="29"/>
                        <a:pt x="43" y="29"/>
                      </a:cubicBezTo>
                      <a:cubicBezTo>
                        <a:pt x="45" y="29"/>
                        <a:pt x="46" y="26"/>
                        <a:pt x="44" y="25"/>
                      </a:cubicBezTo>
                      <a:cubicBezTo>
                        <a:pt x="37" y="20"/>
                        <a:pt x="30" y="17"/>
                        <a:pt x="23" y="13"/>
                      </a:cubicBezTo>
                      <a:cubicBezTo>
                        <a:pt x="17" y="10"/>
                        <a:pt x="9" y="7"/>
                        <a:pt x="5" y="1"/>
                      </a:cubicBezTo>
                      <a:cubicBezTo>
                        <a:pt x="4" y="1"/>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5" name="Freeform 86"/>
                <p:cNvSpPr>
                  <a:spLocks noEditPoints="1"/>
                </p:cNvSpPr>
                <p:nvPr/>
              </p:nvSpPr>
              <p:spPr bwMode="auto">
                <a:xfrm>
                  <a:off x="4498" y="1708"/>
                  <a:ext cx="112" cy="115"/>
                </a:xfrm>
                <a:custGeom>
                  <a:avLst/>
                  <a:gdLst>
                    <a:gd name="T0" fmla="*/ 53 w 91"/>
                    <a:gd name="T1" fmla="*/ 79 h 93"/>
                    <a:gd name="T2" fmla="*/ 23 w 91"/>
                    <a:gd name="T3" fmla="*/ 88 h 93"/>
                    <a:gd name="T4" fmla="*/ 23 w 91"/>
                    <a:gd name="T5" fmla="*/ 90 h 93"/>
                    <a:gd name="T6" fmla="*/ 23 w 91"/>
                    <a:gd name="T7" fmla="*/ 93 h 93"/>
                    <a:gd name="T8" fmla="*/ 53 w 91"/>
                    <a:gd name="T9" fmla="*/ 84 h 93"/>
                    <a:gd name="T10" fmla="*/ 52 w 91"/>
                    <a:gd name="T11" fmla="*/ 82 h 93"/>
                    <a:gd name="T12" fmla="*/ 53 w 91"/>
                    <a:gd name="T13" fmla="*/ 79 h 93"/>
                    <a:gd name="T14" fmla="*/ 42 w 91"/>
                    <a:gd name="T15" fmla="*/ 0 h 93"/>
                    <a:gd name="T16" fmla="*/ 7 w 91"/>
                    <a:gd name="T17" fmla="*/ 32 h 93"/>
                    <a:gd name="T18" fmla="*/ 31 w 91"/>
                    <a:gd name="T19" fmla="*/ 80 h 93"/>
                    <a:gd name="T20" fmla="*/ 29 w 91"/>
                    <a:gd name="T21" fmla="*/ 73 h 93"/>
                    <a:gd name="T22" fmla="*/ 12 w 91"/>
                    <a:gd name="T23" fmla="*/ 34 h 93"/>
                    <a:gd name="T24" fmla="*/ 42 w 91"/>
                    <a:gd name="T25" fmla="*/ 5 h 93"/>
                    <a:gd name="T26" fmla="*/ 44 w 91"/>
                    <a:gd name="T27" fmla="*/ 5 h 93"/>
                    <a:gd name="T28" fmla="*/ 75 w 91"/>
                    <a:gd name="T29" fmla="*/ 56 h 93"/>
                    <a:gd name="T30" fmla="*/ 54 w 91"/>
                    <a:gd name="T31" fmla="*/ 78 h 93"/>
                    <a:gd name="T32" fmla="*/ 55 w 91"/>
                    <a:gd name="T33" fmla="*/ 78 h 93"/>
                    <a:gd name="T34" fmla="*/ 56 w 91"/>
                    <a:gd name="T35" fmla="*/ 79 h 93"/>
                    <a:gd name="T36" fmla="*/ 57 w 91"/>
                    <a:gd name="T37" fmla="*/ 82 h 93"/>
                    <a:gd name="T38" fmla="*/ 83 w 91"/>
                    <a:gd name="T39" fmla="*/ 51 h 93"/>
                    <a:gd name="T40" fmla="*/ 45 w 91"/>
                    <a:gd name="T41" fmla="*/ 0 h 93"/>
                    <a:gd name="T42" fmla="*/ 42 w 91"/>
                    <a:gd name="T4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93">
                      <a:moveTo>
                        <a:pt x="53" y="79"/>
                      </a:moveTo>
                      <a:cubicBezTo>
                        <a:pt x="43" y="84"/>
                        <a:pt x="33" y="87"/>
                        <a:pt x="23" y="88"/>
                      </a:cubicBezTo>
                      <a:cubicBezTo>
                        <a:pt x="23" y="88"/>
                        <a:pt x="24" y="89"/>
                        <a:pt x="23" y="90"/>
                      </a:cubicBezTo>
                      <a:cubicBezTo>
                        <a:pt x="23" y="91"/>
                        <a:pt x="23" y="92"/>
                        <a:pt x="23" y="93"/>
                      </a:cubicBezTo>
                      <a:cubicBezTo>
                        <a:pt x="33" y="92"/>
                        <a:pt x="44" y="89"/>
                        <a:pt x="53" y="84"/>
                      </a:cubicBezTo>
                      <a:cubicBezTo>
                        <a:pt x="53" y="84"/>
                        <a:pt x="52" y="83"/>
                        <a:pt x="52" y="82"/>
                      </a:cubicBezTo>
                      <a:cubicBezTo>
                        <a:pt x="51" y="81"/>
                        <a:pt x="52" y="80"/>
                        <a:pt x="53" y="79"/>
                      </a:cubicBezTo>
                      <a:moveTo>
                        <a:pt x="42" y="0"/>
                      </a:moveTo>
                      <a:cubicBezTo>
                        <a:pt x="24" y="0"/>
                        <a:pt x="11" y="17"/>
                        <a:pt x="7" y="32"/>
                      </a:cubicBezTo>
                      <a:cubicBezTo>
                        <a:pt x="0" y="53"/>
                        <a:pt x="12" y="71"/>
                        <a:pt x="31" y="80"/>
                      </a:cubicBezTo>
                      <a:cubicBezTo>
                        <a:pt x="30" y="77"/>
                        <a:pt x="30" y="75"/>
                        <a:pt x="29" y="73"/>
                      </a:cubicBezTo>
                      <a:cubicBezTo>
                        <a:pt x="14" y="65"/>
                        <a:pt x="8" y="51"/>
                        <a:pt x="12" y="34"/>
                      </a:cubicBezTo>
                      <a:cubicBezTo>
                        <a:pt x="15" y="19"/>
                        <a:pt x="27" y="6"/>
                        <a:pt x="42" y="5"/>
                      </a:cubicBezTo>
                      <a:cubicBezTo>
                        <a:pt x="43" y="5"/>
                        <a:pt x="44" y="5"/>
                        <a:pt x="44" y="5"/>
                      </a:cubicBezTo>
                      <a:cubicBezTo>
                        <a:pt x="68" y="5"/>
                        <a:pt x="85" y="35"/>
                        <a:pt x="75" y="56"/>
                      </a:cubicBezTo>
                      <a:cubicBezTo>
                        <a:pt x="71" y="65"/>
                        <a:pt x="63" y="73"/>
                        <a:pt x="54" y="78"/>
                      </a:cubicBezTo>
                      <a:cubicBezTo>
                        <a:pt x="54" y="78"/>
                        <a:pt x="54" y="78"/>
                        <a:pt x="55" y="78"/>
                      </a:cubicBezTo>
                      <a:cubicBezTo>
                        <a:pt x="55" y="78"/>
                        <a:pt x="56" y="78"/>
                        <a:pt x="56" y="79"/>
                      </a:cubicBezTo>
                      <a:cubicBezTo>
                        <a:pt x="57" y="80"/>
                        <a:pt x="57" y="81"/>
                        <a:pt x="57" y="82"/>
                      </a:cubicBezTo>
                      <a:cubicBezTo>
                        <a:pt x="69" y="75"/>
                        <a:pt x="78" y="64"/>
                        <a:pt x="83" y="51"/>
                      </a:cubicBezTo>
                      <a:cubicBezTo>
                        <a:pt x="91" y="28"/>
                        <a:pt x="67" y="2"/>
                        <a:pt x="45" y="0"/>
                      </a:cubicBezTo>
                      <a:cubicBezTo>
                        <a:pt x="44" y="0"/>
                        <a:pt x="43" y="0"/>
                        <a:pt x="4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6" name="Freeform 87"/>
                <p:cNvSpPr>
                  <a:spLocks/>
                </p:cNvSpPr>
                <p:nvPr/>
              </p:nvSpPr>
              <p:spPr bwMode="auto">
                <a:xfrm>
                  <a:off x="4529" y="1754"/>
                  <a:ext cx="43" cy="56"/>
                </a:xfrm>
                <a:custGeom>
                  <a:avLst/>
                  <a:gdLst>
                    <a:gd name="T0" fmla="*/ 20 w 35"/>
                    <a:gd name="T1" fmla="*/ 0 h 45"/>
                    <a:gd name="T2" fmla="*/ 18 w 35"/>
                    <a:gd name="T3" fmla="*/ 0 h 45"/>
                    <a:gd name="T4" fmla="*/ 13 w 35"/>
                    <a:gd name="T5" fmla="*/ 6 h 45"/>
                    <a:gd name="T6" fmla="*/ 9 w 35"/>
                    <a:gd name="T7" fmla="*/ 3 h 45"/>
                    <a:gd name="T8" fmla="*/ 8 w 35"/>
                    <a:gd name="T9" fmla="*/ 3 h 45"/>
                    <a:gd name="T10" fmla="*/ 3 w 35"/>
                    <a:gd name="T11" fmla="*/ 8 h 45"/>
                    <a:gd name="T12" fmla="*/ 4 w 35"/>
                    <a:gd name="T13" fmla="*/ 36 h 45"/>
                    <a:gd name="T14" fmla="*/ 6 w 35"/>
                    <a:gd name="T15" fmla="*/ 43 h 45"/>
                    <a:gd name="T16" fmla="*/ 6 w 35"/>
                    <a:gd name="T17" fmla="*/ 43 h 45"/>
                    <a:gd name="T18" fmla="*/ 9 w 35"/>
                    <a:gd name="T19" fmla="*/ 45 h 45"/>
                    <a:gd name="T20" fmla="*/ 11 w 35"/>
                    <a:gd name="T21" fmla="*/ 42 h 45"/>
                    <a:gd name="T22" fmla="*/ 7 w 35"/>
                    <a:gd name="T23" fmla="*/ 18 h 45"/>
                    <a:gd name="T24" fmla="*/ 8 w 35"/>
                    <a:gd name="T25" fmla="*/ 10 h 45"/>
                    <a:gd name="T26" fmla="*/ 9 w 35"/>
                    <a:gd name="T27" fmla="*/ 8 h 45"/>
                    <a:gd name="T28" fmla="*/ 9 w 35"/>
                    <a:gd name="T29" fmla="*/ 8 h 45"/>
                    <a:gd name="T30" fmla="*/ 12 w 35"/>
                    <a:gd name="T31" fmla="*/ 14 h 45"/>
                    <a:gd name="T32" fmla="*/ 14 w 35"/>
                    <a:gd name="T33" fmla="*/ 15 h 45"/>
                    <a:gd name="T34" fmla="*/ 17 w 35"/>
                    <a:gd name="T35" fmla="*/ 13 h 45"/>
                    <a:gd name="T36" fmla="*/ 20 w 35"/>
                    <a:gd name="T37" fmla="*/ 5 h 45"/>
                    <a:gd name="T38" fmla="*/ 21 w 35"/>
                    <a:gd name="T39" fmla="*/ 5 h 45"/>
                    <a:gd name="T40" fmla="*/ 25 w 35"/>
                    <a:gd name="T41" fmla="*/ 11 h 45"/>
                    <a:gd name="T42" fmla="*/ 20 w 35"/>
                    <a:gd name="T43" fmla="*/ 34 h 45"/>
                    <a:gd name="T44" fmla="*/ 22 w 35"/>
                    <a:gd name="T45" fmla="*/ 38 h 45"/>
                    <a:gd name="T46" fmla="*/ 24 w 35"/>
                    <a:gd name="T47" fmla="*/ 36 h 45"/>
                    <a:gd name="T48" fmla="*/ 27 w 35"/>
                    <a:gd name="T49" fmla="*/ 3 h 45"/>
                    <a:gd name="T50" fmla="*/ 20 w 35"/>
                    <a:gd name="T5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45">
                      <a:moveTo>
                        <a:pt x="20" y="0"/>
                      </a:moveTo>
                      <a:cubicBezTo>
                        <a:pt x="20" y="0"/>
                        <a:pt x="19" y="0"/>
                        <a:pt x="18" y="0"/>
                      </a:cubicBezTo>
                      <a:cubicBezTo>
                        <a:pt x="16" y="1"/>
                        <a:pt x="14" y="3"/>
                        <a:pt x="13" y="6"/>
                      </a:cubicBezTo>
                      <a:cubicBezTo>
                        <a:pt x="12" y="4"/>
                        <a:pt x="11" y="3"/>
                        <a:pt x="9" y="3"/>
                      </a:cubicBezTo>
                      <a:cubicBezTo>
                        <a:pt x="9" y="3"/>
                        <a:pt x="8" y="3"/>
                        <a:pt x="8" y="3"/>
                      </a:cubicBezTo>
                      <a:cubicBezTo>
                        <a:pt x="5" y="3"/>
                        <a:pt x="4" y="5"/>
                        <a:pt x="3" y="8"/>
                      </a:cubicBezTo>
                      <a:cubicBezTo>
                        <a:pt x="0" y="16"/>
                        <a:pt x="2" y="27"/>
                        <a:pt x="4" y="36"/>
                      </a:cubicBezTo>
                      <a:cubicBezTo>
                        <a:pt x="5" y="38"/>
                        <a:pt x="5" y="40"/>
                        <a:pt x="6" y="43"/>
                      </a:cubicBezTo>
                      <a:cubicBezTo>
                        <a:pt x="6" y="43"/>
                        <a:pt x="6" y="43"/>
                        <a:pt x="6" y="43"/>
                      </a:cubicBezTo>
                      <a:cubicBezTo>
                        <a:pt x="7" y="45"/>
                        <a:pt x="8" y="45"/>
                        <a:pt x="9" y="45"/>
                      </a:cubicBezTo>
                      <a:cubicBezTo>
                        <a:pt x="11" y="45"/>
                        <a:pt x="12" y="44"/>
                        <a:pt x="11" y="42"/>
                      </a:cubicBezTo>
                      <a:cubicBezTo>
                        <a:pt x="9" y="35"/>
                        <a:pt x="7" y="26"/>
                        <a:pt x="7" y="18"/>
                      </a:cubicBezTo>
                      <a:cubicBezTo>
                        <a:pt x="7" y="16"/>
                        <a:pt x="7" y="13"/>
                        <a:pt x="8" y="10"/>
                      </a:cubicBezTo>
                      <a:cubicBezTo>
                        <a:pt x="8" y="9"/>
                        <a:pt x="8" y="8"/>
                        <a:pt x="9" y="8"/>
                      </a:cubicBezTo>
                      <a:cubicBezTo>
                        <a:pt x="9" y="8"/>
                        <a:pt x="9" y="8"/>
                        <a:pt x="9" y="8"/>
                      </a:cubicBezTo>
                      <a:cubicBezTo>
                        <a:pt x="10" y="10"/>
                        <a:pt x="11" y="12"/>
                        <a:pt x="12" y="14"/>
                      </a:cubicBezTo>
                      <a:cubicBezTo>
                        <a:pt x="12" y="15"/>
                        <a:pt x="13" y="15"/>
                        <a:pt x="14" y="15"/>
                      </a:cubicBezTo>
                      <a:cubicBezTo>
                        <a:pt x="15" y="15"/>
                        <a:pt x="17" y="15"/>
                        <a:pt x="17" y="13"/>
                      </a:cubicBezTo>
                      <a:cubicBezTo>
                        <a:pt x="17" y="11"/>
                        <a:pt x="17" y="6"/>
                        <a:pt x="20" y="5"/>
                      </a:cubicBezTo>
                      <a:cubicBezTo>
                        <a:pt x="20" y="5"/>
                        <a:pt x="21" y="5"/>
                        <a:pt x="21" y="5"/>
                      </a:cubicBezTo>
                      <a:cubicBezTo>
                        <a:pt x="23" y="5"/>
                        <a:pt x="25" y="9"/>
                        <a:pt x="25" y="11"/>
                      </a:cubicBezTo>
                      <a:cubicBezTo>
                        <a:pt x="27" y="18"/>
                        <a:pt x="24" y="28"/>
                        <a:pt x="20" y="34"/>
                      </a:cubicBezTo>
                      <a:cubicBezTo>
                        <a:pt x="18" y="36"/>
                        <a:pt x="20" y="38"/>
                        <a:pt x="22" y="38"/>
                      </a:cubicBezTo>
                      <a:cubicBezTo>
                        <a:pt x="23" y="38"/>
                        <a:pt x="23" y="37"/>
                        <a:pt x="24" y="36"/>
                      </a:cubicBezTo>
                      <a:cubicBezTo>
                        <a:pt x="30" y="28"/>
                        <a:pt x="35" y="12"/>
                        <a:pt x="27" y="3"/>
                      </a:cubicBezTo>
                      <a:cubicBezTo>
                        <a:pt x="25" y="1"/>
                        <a:pt x="23"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7" name="Freeform 88"/>
                <p:cNvSpPr>
                  <a:spLocks noEditPoints="1"/>
                </p:cNvSpPr>
                <p:nvPr/>
              </p:nvSpPr>
              <p:spPr bwMode="auto">
                <a:xfrm>
                  <a:off x="4520" y="1805"/>
                  <a:ext cx="51" cy="33"/>
                </a:xfrm>
                <a:custGeom>
                  <a:avLst/>
                  <a:gdLst>
                    <a:gd name="T0" fmla="*/ 3 w 41"/>
                    <a:gd name="T1" fmla="*/ 9 h 27"/>
                    <a:gd name="T2" fmla="*/ 1 w 41"/>
                    <a:gd name="T3" fmla="*/ 11 h 27"/>
                    <a:gd name="T4" fmla="*/ 3 w 41"/>
                    <a:gd name="T5" fmla="*/ 22 h 27"/>
                    <a:gd name="T6" fmla="*/ 4 w 41"/>
                    <a:gd name="T7" fmla="*/ 22 h 27"/>
                    <a:gd name="T8" fmla="*/ 7 w 41"/>
                    <a:gd name="T9" fmla="*/ 23 h 27"/>
                    <a:gd name="T10" fmla="*/ 7 w 41"/>
                    <a:gd name="T11" fmla="*/ 26 h 27"/>
                    <a:gd name="T12" fmla="*/ 15 w 41"/>
                    <a:gd name="T13" fmla="*/ 27 h 27"/>
                    <a:gd name="T14" fmla="*/ 30 w 41"/>
                    <a:gd name="T15" fmla="*/ 23 h 27"/>
                    <a:gd name="T16" fmla="*/ 31 w 41"/>
                    <a:gd name="T17" fmla="*/ 17 h 27"/>
                    <a:gd name="T18" fmla="*/ 15 w 41"/>
                    <a:gd name="T19" fmla="*/ 23 h 27"/>
                    <a:gd name="T20" fmla="*/ 5 w 41"/>
                    <a:gd name="T21" fmla="*/ 15 h 27"/>
                    <a:gd name="T22" fmla="*/ 5 w 41"/>
                    <a:gd name="T23" fmla="*/ 12 h 27"/>
                    <a:gd name="T24" fmla="*/ 5 w 41"/>
                    <a:gd name="T25" fmla="*/ 10 h 27"/>
                    <a:gd name="T26" fmla="*/ 3 w 41"/>
                    <a:gd name="T27" fmla="*/ 9 h 27"/>
                    <a:gd name="T28" fmla="*/ 37 w 41"/>
                    <a:gd name="T29" fmla="*/ 0 h 27"/>
                    <a:gd name="T30" fmla="*/ 36 w 41"/>
                    <a:gd name="T31" fmla="*/ 0 h 27"/>
                    <a:gd name="T32" fmla="*/ 35 w 41"/>
                    <a:gd name="T33" fmla="*/ 1 h 27"/>
                    <a:gd name="T34" fmla="*/ 34 w 41"/>
                    <a:gd name="T35" fmla="*/ 4 h 27"/>
                    <a:gd name="T36" fmla="*/ 35 w 41"/>
                    <a:gd name="T37" fmla="*/ 6 h 27"/>
                    <a:gd name="T38" fmla="*/ 34 w 41"/>
                    <a:gd name="T39" fmla="*/ 12 h 27"/>
                    <a:gd name="T40" fmla="*/ 35 w 41"/>
                    <a:gd name="T41" fmla="*/ 14 h 27"/>
                    <a:gd name="T42" fmla="*/ 36 w 41"/>
                    <a:gd name="T43" fmla="*/ 19 h 27"/>
                    <a:gd name="T44" fmla="*/ 39 w 41"/>
                    <a:gd name="T45" fmla="*/ 4 h 27"/>
                    <a:gd name="T46" fmla="*/ 38 w 41"/>
                    <a:gd name="T47" fmla="*/ 1 h 27"/>
                    <a:gd name="T48" fmla="*/ 37 w 41"/>
                    <a:gd name="T4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27">
                      <a:moveTo>
                        <a:pt x="3" y="9"/>
                      </a:moveTo>
                      <a:cubicBezTo>
                        <a:pt x="2" y="9"/>
                        <a:pt x="1" y="9"/>
                        <a:pt x="1" y="11"/>
                      </a:cubicBezTo>
                      <a:cubicBezTo>
                        <a:pt x="0" y="16"/>
                        <a:pt x="1" y="20"/>
                        <a:pt x="3" y="22"/>
                      </a:cubicBezTo>
                      <a:cubicBezTo>
                        <a:pt x="3" y="22"/>
                        <a:pt x="4" y="22"/>
                        <a:pt x="4" y="22"/>
                      </a:cubicBezTo>
                      <a:cubicBezTo>
                        <a:pt x="5" y="22"/>
                        <a:pt x="6" y="22"/>
                        <a:pt x="7" y="23"/>
                      </a:cubicBezTo>
                      <a:cubicBezTo>
                        <a:pt x="7" y="24"/>
                        <a:pt x="7" y="25"/>
                        <a:pt x="7" y="26"/>
                      </a:cubicBezTo>
                      <a:cubicBezTo>
                        <a:pt x="10" y="27"/>
                        <a:pt x="12" y="27"/>
                        <a:pt x="15" y="27"/>
                      </a:cubicBezTo>
                      <a:cubicBezTo>
                        <a:pt x="20" y="27"/>
                        <a:pt x="25" y="26"/>
                        <a:pt x="30" y="23"/>
                      </a:cubicBezTo>
                      <a:cubicBezTo>
                        <a:pt x="31" y="21"/>
                        <a:pt x="31" y="19"/>
                        <a:pt x="31" y="17"/>
                      </a:cubicBezTo>
                      <a:cubicBezTo>
                        <a:pt x="27" y="20"/>
                        <a:pt x="21" y="23"/>
                        <a:pt x="15" y="23"/>
                      </a:cubicBezTo>
                      <a:cubicBezTo>
                        <a:pt x="10" y="23"/>
                        <a:pt x="6" y="20"/>
                        <a:pt x="5" y="15"/>
                      </a:cubicBezTo>
                      <a:cubicBezTo>
                        <a:pt x="5" y="14"/>
                        <a:pt x="5" y="13"/>
                        <a:pt x="5" y="12"/>
                      </a:cubicBezTo>
                      <a:cubicBezTo>
                        <a:pt x="6" y="11"/>
                        <a:pt x="5" y="10"/>
                        <a:pt x="5" y="10"/>
                      </a:cubicBezTo>
                      <a:cubicBezTo>
                        <a:pt x="4" y="9"/>
                        <a:pt x="3" y="9"/>
                        <a:pt x="3" y="9"/>
                      </a:cubicBezTo>
                      <a:moveTo>
                        <a:pt x="37" y="0"/>
                      </a:moveTo>
                      <a:cubicBezTo>
                        <a:pt x="36" y="0"/>
                        <a:pt x="36" y="0"/>
                        <a:pt x="36" y="0"/>
                      </a:cubicBezTo>
                      <a:cubicBezTo>
                        <a:pt x="35" y="0"/>
                        <a:pt x="35" y="1"/>
                        <a:pt x="35" y="1"/>
                      </a:cubicBezTo>
                      <a:cubicBezTo>
                        <a:pt x="34" y="2"/>
                        <a:pt x="33" y="3"/>
                        <a:pt x="34" y="4"/>
                      </a:cubicBezTo>
                      <a:cubicBezTo>
                        <a:pt x="34" y="5"/>
                        <a:pt x="35" y="6"/>
                        <a:pt x="35" y="6"/>
                      </a:cubicBezTo>
                      <a:cubicBezTo>
                        <a:pt x="35" y="8"/>
                        <a:pt x="35" y="10"/>
                        <a:pt x="34" y="12"/>
                      </a:cubicBezTo>
                      <a:cubicBezTo>
                        <a:pt x="35" y="12"/>
                        <a:pt x="35" y="13"/>
                        <a:pt x="35" y="14"/>
                      </a:cubicBezTo>
                      <a:cubicBezTo>
                        <a:pt x="36" y="15"/>
                        <a:pt x="36" y="17"/>
                        <a:pt x="36" y="19"/>
                      </a:cubicBezTo>
                      <a:cubicBezTo>
                        <a:pt x="39" y="15"/>
                        <a:pt x="41" y="10"/>
                        <a:pt x="39" y="4"/>
                      </a:cubicBezTo>
                      <a:cubicBezTo>
                        <a:pt x="39" y="3"/>
                        <a:pt x="39" y="2"/>
                        <a:pt x="38" y="1"/>
                      </a:cubicBezTo>
                      <a:cubicBezTo>
                        <a:pt x="38" y="0"/>
                        <a:pt x="37" y="0"/>
                        <a:pt x="3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8" name="Freeform 89"/>
                <p:cNvSpPr>
                  <a:spLocks/>
                </p:cNvSpPr>
                <p:nvPr/>
              </p:nvSpPr>
              <p:spPr bwMode="auto">
                <a:xfrm>
                  <a:off x="4521" y="1819"/>
                  <a:ext cx="44" cy="31"/>
                </a:xfrm>
                <a:custGeom>
                  <a:avLst/>
                  <a:gdLst>
                    <a:gd name="T0" fmla="*/ 32 w 35"/>
                    <a:gd name="T1" fmla="*/ 0 h 25"/>
                    <a:gd name="T2" fmla="*/ 30 w 35"/>
                    <a:gd name="T3" fmla="*/ 3 h 25"/>
                    <a:gd name="T4" fmla="*/ 30 w 35"/>
                    <a:gd name="T5" fmla="*/ 5 h 25"/>
                    <a:gd name="T6" fmla="*/ 29 w 35"/>
                    <a:gd name="T7" fmla="*/ 11 h 25"/>
                    <a:gd name="T8" fmla="*/ 20 w 35"/>
                    <a:gd name="T9" fmla="*/ 19 h 25"/>
                    <a:gd name="T10" fmla="*/ 16 w 35"/>
                    <a:gd name="T11" fmla="*/ 20 h 25"/>
                    <a:gd name="T12" fmla="*/ 6 w 35"/>
                    <a:gd name="T13" fmla="*/ 14 h 25"/>
                    <a:gd name="T14" fmla="*/ 6 w 35"/>
                    <a:gd name="T15" fmla="*/ 11 h 25"/>
                    <a:gd name="T16" fmla="*/ 3 w 35"/>
                    <a:gd name="T17" fmla="*/ 10 h 25"/>
                    <a:gd name="T18" fmla="*/ 2 w 35"/>
                    <a:gd name="T19" fmla="*/ 10 h 25"/>
                    <a:gd name="T20" fmla="*/ 1 w 35"/>
                    <a:gd name="T21" fmla="*/ 13 h 25"/>
                    <a:gd name="T22" fmla="*/ 16 w 35"/>
                    <a:gd name="T23" fmla="*/ 25 h 25"/>
                    <a:gd name="T24" fmla="*/ 20 w 35"/>
                    <a:gd name="T25" fmla="*/ 24 h 25"/>
                    <a:gd name="T26" fmla="*/ 35 w 35"/>
                    <a:gd name="T27" fmla="*/ 7 h 25"/>
                    <a:gd name="T28" fmla="*/ 34 w 35"/>
                    <a:gd name="T29" fmla="*/ 2 h 25"/>
                    <a:gd name="T30" fmla="*/ 33 w 35"/>
                    <a:gd name="T31" fmla="*/ 0 h 25"/>
                    <a:gd name="T32" fmla="*/ 32 w 35"/>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5">
                      <a:moveTo>
                        <a:pt x="32" y="0"/>
                      </a:moveTo>
                      <a:cubicBezTo>
                        <a:pt x="31" y="0"/>
                        <a:pt x="29" y="1"/>
                        <a:pt x="30" y="3"/>
                      </a:cubicBezTo>
                      <a:cubicBezTo>
                        <a:pt x="30" y="4"/>
                        <a:pt x="30" y="4"/>
                        <a:pt x="30" y="5"/>
                      </a:cubicBezTo>
                      <a:cubicBezTo>
                        <a:pt x="30" y="7"/>
                        <a:pt x="30" y="9"/>
                        <a:pt x="29" y="11"/>
                      </a:cubicBezTo>
                      <a:cubicBezTo>
                        <a:pt x="27" y="15"/>
                        <a:pt x="24" y="18"/>
                        <a:pt x="20" y="19"/>
                      </a:cubicBezTo>
                      <a:cubicBezTo>
                        <a:pt x="18" y="20"/>
                        <a:pt x="17" y="20"/>
                        <a:pt x="16" y="20"/>
                      </a:cubicBezTo>
                      <a:cubicBezTo>
                        <a:pt x="12" y="20"/>
                        <a:pt x="8" y="18"/>
                        <a:pt x="6" y="14"/>
                      </a:cubicBezTo>
                      <a:cubicBezTo>
                        <a:pt x="6" y="13"/>
                        <a:pt x="6" y="12"/>
                        <a:pt x="6" y="11"/>
                      </a:cubicBezTo>
                      <a:cubicBezTo>
                        <a:pt x="5" y="10"/>
                        <a:pt x="4" y="10"/>
                        <a:pt x="3" y="10"/>
                      </a:cubicBezTo>
                      <a:cubicBezTo>
                        <a:pt x="3" y="10"/>
                        <a:pt x="2" y="10"/>
                        <a:pt x="2" y="10"/>
                      </a:cubicBezTo>
                      <a:cubicBezTo>
                        <a:pt x="1" y="11"/>
                        <a:pt x="0" y="12"/>
                        <a:pt x="1" y="13"/>
                      </a:cubicBezTo>
                      <a:cubicBezTo>
                        <a:pt x="2" y="21"/>
                        <a:pt x="9" y="25"/>
                        <a:pt x="16" y="25"/>
                      </a:cubicBezTo>
                      <a:cubicBezTo>
                        <a:pt x="17" y="25"/>
                        <a:pt x="19" y="25"/>
                        <a:pt x="20" y="24"/>
                      </a:cubicBezTo>
                      <a:cubicBezTo>
                        <a:pt x="29" y="23"/>
                        <a:pt x="34" y="15"/>
                        <a:pt x="35" y="7"/>
                      </a:cubicBezTo>
                      <a:cubicBezTo>
                        <a:pt x="35" y="5"/>
                        <a:pt x="35" y="3"/>
                        <a:pt x="34" y="2"/>
                      </a:cubicBezTo>
                      <a:cubicBezTo>
                        <a:pt x="34" y="1"/>
                        <a:pt x="34" y="0"/>
                        <a:pt x="33" y="0"/>
                      </a:cubicBezTo>
                      <a:cubicBezTo>
                        <a:pt x="33" y="0"/>
                        <a:pt x="33" y="0"/>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9" name="Freeform 90"/>
                <p:cNvSpPr>
                  <a:spLocks/>
                </p:cNvSpPr>
                <p:nvPr/>
              </p:nvSpPr>
              <p:spPr bwMode="auto">
                <a:xfrm>
                  <a:off x="4550" y="1642"/>
                  <a:ext cx="7" cy="58"/>
                </a:xfrm>
                <a:custGeom>
                  <a:avLst/>
                  <a:gdLst>
                    <a:gd name="T0" fmla="*/ 3 w 6"/>
                    <a:gd name="T1" fmla="*/ 0 h 47"/>
                    <a:gd name="T2" fmla="*/ 0 w 6"/>
                    <a:gd name="T3" fmla="*/ 3 h 47"/>
                    <a:gd name="T4" fmla="*/ 1 w 6"/>
                    <a:gd name="T5" fmla="*/ 45 h 47"/>
                    <a:gd name="T6" fmla="*/ 4 w 6"/>
                    <a:gd name="T7" fmla="*/ 47 h 47"/>
                    <a:gd name="T8" fmla="*/ 6 w 6"/>
                    <a:gd name="T9" fmla="*/ 45 h 47"/>
                    <a:gd name="T10" fmla="*/ 5 w 6"/>
                    <a:gd name="T11" fmla="*/ 3 h 47"/>
                    <a:gd name="T12" fmla="*/ 3 w 6"/>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6" h="47">
                      <a:moveTo>
                        <a:pt x="3" y="0"/>
                      </a:moveTo>
                      <a:cubicBezTo>
                        <a:pt x="1" y="0"/>
                        <a:pt x="0" y="1"/>
                        <a:pt x="0" y="3"/>
                      </a:cubicBezTo>
                      <a:cubicBezTo>
                        <a:pt x="0" y="17"/>
                        <a:pt x="1" y="31"/>
                        <a:pt x="1" y="45"/>
                      </a:cubicBezTo>
                      <a:cubicBezTo>
                        <a:pt x="1" y="46"/>
                        <a:pt x="2" y="47"/>
                        <a:pt x="4" y="47"/>
                      </a:cubicBezTo>
                      <a:cubicBezTo>
                        <a:pt x="5" y="47"/>
                        <a:pt x="6" y="46"/>
                        <a:pt x="6" y="45"/>
                      </a:cubicBezTo>
                      <a:cubicBezTo>
                        <a:pt x="6" y="31"/>
                        <a:pt x="5" y="17"/>
                        <a:pt x="5" y="3"/>
                      </a:cubicBezTo>
                      <a:cubicBezTo>
                        <a:pt x="5" y="1"/>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0" name="Freeform 91"/>
                <p:cNvSpPr>
                  <a:spLocks/>
                </p:cNvSpPr>
                <p:nvPr/>
              </p:nvSpPr>
              <p:spPr bwMode="auto">
                <a:xfrm>
                  <a:off x="4598" y="1676"/>
                  <a:ext cx="53" cy="47"/>
                </a:xfrm>
                <a:custGeom>
                  <a:avLst/>
                  <a:gdLst>
                    <a:gd name="T0" fmla="*/ 39 w 43"/>
                    <a:gd name="T1" fmla="*/ 0 h 38"/>
                    <a:gd name="T2" fmla="*/ 38 w 43"/>
                    <a:gd name="T3" fmla="*/ 1 h 38"/>
                    <a:gd name="T4" fmla="*/ 1 w 43"/>
                    <a:gd name="T5" fmla="*/ 35 h 38"/>
                    <a:gd name="T6" fmla="*/ 3 w 43"/>
                    <a:gd name="T7" fmla="*/ 38 h 38"/>
                    <a:gd name="T8" fmla="*/ 5 w 43"/>
                    <a:gd name="T9" fmla="*/ 37 h 38"/>
                    <a:gd name="T10" fmla="*/ 41 w 43"/>
                    <a:gd name="T11" fmla="*/ 5 h 38"/>
                    <a:gd name="T12" fmla="*/ 39 w 43"/>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43" h="38">
                      <a:moveTo>
                        <a:pt x="39" y="0"/>
                      </a:moveTo>
                      <a:cubicBezTo>
                        <a:pt x="39" y="0"/>
                        <a:pt x="38" y="1"/>
                        <a:pt x="38" y="1"/>
                      </a:cubicBezTo>
                      <a:cubicBezTo>
                        <a:pt x="25" y="11"/>
                        <a:pt x="10" y="21"/>
                        <a:pt x="1" y="35"/>
                      </a:cubicBezTo>
                      <a:cubicBezTo>
                        <a:pt x="0" y="37"/>
                        <a:pt x="1" y="38"/>
                        <a:pt x="3" y="38"/>
                      </a:cubicBezTo>
                      <a:cubicBezTo>
                        <a:pt x="4" y="38"/>
                        <a:pt x="5" y="38"/>
                        <a:pt x="5" y="37"/>
                      </a:cubicBezTo>
                      <a:cubicBezTo>
                        <a:pt x="14" y="24"/>
                        <a:pt x="29" y="14"/>
                        <a:pt x="41" y="5"/>
                      </a:cubicBezTo>
                      <a:cubicBezTo>
                        <a:pt x="43" y="3"/>
                        <a:pt x="42" y="0"/>
                        <a:pt x="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1" name="Freeform 92"/>
                <p:cNvSpPr>
                  <a:spLocks/>
                </p:cNvSpPr>
                <p:nvPr/>
              </p:nvSpPr>
              <p:spPr bwMode="auto">
                <a:xfrm>
                  <a:off x="4617" y="1764"/>
                  <a:ext cx="51" cy="9"/>
                </a:xfrm>
                <a:custGeom>
                  <a:avLst/>
                  <a:gdLst>
                    <a:gd name="T0" fmla="*/ 39 w 42"/>
                    <a:gd name="T1" fmla="*/ 0 h 7"/>
                    <a:gd name="T2" fmla="*/ 39 w 42"/>
                    <a:gd name="T3" fmla="*/ 0 h 7"/>
                    <a:gd name="T4" fmla="*/ 3 w 42"/>
                    <a:gd name="T5" fmla="*/ 2 h 7"/>
                    <a:gd name="T6" fmla="*/ 3 w 42"/>
                    <a:gd name="T7" fmla="*/ 7 h 7"/>
                    <a:gd name="T8" fmla="*/ 3 w 42"/>
                    <a:gd name="T9" fmla="*/ 7 h 7"/>
                    <a:gd name="T10" fmla="*/ 39 w 42"/>
                    <a:gd name="T11" fmla="*/ 5 h 7"/>
                    <a:gd name="T12" fmla="*/ 39 w 4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2" h="7">
                      <a:moveTo>
                        <a:pt x="39" y="0"/>
                      </a:moveTo>
                      <a:cubicBezTo>
                        <a:pt x="39" y="0"/>
                        <a:pt x="39" y="0"/>
                        <a:pt x="39" y="0"/>
                      </a:cubicBezTo>
                      <a:cubicBezTo>
                        <a:pt x="27" y="0"/>
                        <a:pt x="15" y="2"/>
                        <a:pt x="3" y="2"/>
                      </a:cubicBezTo>
                      <a:cubicBezTo>
                        <a:pt x="0" y="2"/>
                        <a:pt x="0" y="7"/>
                        <a:pt x="3" y="7"/>
                      </a:cubicBezTo>
                      <a:cubicBezTo>
                        <a:pt x="3" y="7"/>
                        <a:pt x="3" y="7"/>
                        <a:pt x="3" y="7"/>
                      </a:cubicBezTo>
                      <a:cubicBezTo>
                        <a:pt x="15" y="7"/>
                        <a:pt x="27" y="5"/>
                        <a:pt x="39" y="5"/>
                      </a:cubicBezTo>
                      <a:cubicBezTo>
                        <a:pt x="42" y="5"/>
                        <a:pt x="42" y="0"/>
                        <a:pt x="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2" name="Freeform 93"/>
                <p:cNvSpPr>
                  <a:spLocks/>
                </p:cNvSpPr>
                <p:nvPr/>
              </p:nvSpPr>
              <p:spPr bwMode="auto">
                <a:xfrm>
                  <a:off x="4603" y="1827"/>
                  <a:ext cx="53" cy="30"/>
                </a:xfrm>
                <a:custGeom>
                  <a:avLst/>
                  <a:gdLst>
                    <a:gd name="T0" fmla="*/ 4 w 43"/>
                    <a:gd name="T1" fmla="*/ 0 h 24"/>
                    <a:gd name="T2" fmla="*/ 2 w 43"/>
                    <a:gd name="T3" fmla="*/ 5 h 24"/>
                    <a:gd name="T4" fmla="*/ 39 w 43"/>
                    <a:gd name="T5" fmla="*/ 24 h 24"/>
                    <a:gd name="T6" fmla="*/ 40 w 43"/>
                    <a:gd name="T7" fmla="*/ 24 h 24"/>
                    <a:gd name="T8" fmla="*/ 41 w 43"/>
                    <a:gd name="T9" fmla="*/ 19 h 24"/>
                    <a:gd name="T10" fmla="*/ 5 w 43"/>
                    <a:gd name="T11" fmla="*/ 1 h 24"/>
                    <a:gd name="T12" fmla="*/ 4 w 43"/>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3" h="24">
                      <a:moveTo>
                        <a:pt x="4" y="0"/>
                      </a:moveTo>
                      <a:cubicBezTo>
                        <a:pt x="1" y="0"/>
                        <a:pt x="0" y="4"/>
                        <a:pt x="2" y="5"/>
                      </a:cubicBezTo>
                      <a:cubicBezTo>
                        <a:pt x="14" y="12"/>
                        <a:pt x="26" y="18"/>
                        <a:pt x="39" y="24"/>
                      </a:cubicBezTo>
                      <a:cubicBezTo>
                        <a:pt x="40" y="24"/>
                        <a:pt x="40" y="24"/>
                        <a:pt x="40" y="24"/>
                      </a:cubicBezTo>
                      <a:cubicBezTo>
                        <a:pt x="43" y="24"/>
                        <a:pt x="43" y="20"/>
                        <a:pt x="41" y="19"/>
                      </a:cubicBezTo>
                      <a:cubicBezTo>
                        <a:pt x="28" y="14"/>
                        <a:pt x="17" y="7"/>
                        <a:pt x="5" y="1"/>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3" name="Freeform 94"/>
                <p:cNvSpPr>
                  <a:spLocks/>
                </p:cNvSpPr>
                <p:nvPr/>
              </p:nvSpPr>
              <p:spPr bwMode="auto">
                <a:xfrm>
                  <a:off x="4557" y="1860"/>
                  <a:ext cx="13" cy="57"/>
                </a:xfrm>
                <a:custGeom>
                  <a:avLst/>
                  <a:gdLst>
                    <a:gd name="T0" fmla="*/ 3 w 10"/>
                    <a:gd name="T1" fmla="*/ 0 h 46"/>
                    <a:gd name="T2" fmla="*/ 1 w 10"/>
                    <a:gd name="T3" fmla="*/ 3 h 46"/>
                    <a:gd name="T4" fmla="*/ 5 w 10"/>
                    <a:gd name="T5" fmla="*/ 43 h 46"/>
                    <a:gd name="T6" fmla="*/ 7 w 10"/>
                    <a:gd name="T7" fmla="*/ 46 h 46"/>
                    <a:gd name="T8" fmla="*/ 10 w 10"/>
                    <a:gd name="T9" fmla="*/ 43 h 46"/>
                    <a:gd name="T10" fmla="*/ 5 w 10"/>
                    <a:gd name="T11" fmla="*/ 2 h 46"/>
                    <a:gd name="T12" fmla="*/ 3 w 10"/>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10" h="46">
                      <a:moveTo>
                        <a:pt x="3" y="0"/>
                      </a:moveTo>
                      <a:cubicBezTo>
                        <a:pt x="2" y="0"/>
                        <a:pt x="0" y="1"/>
                        <a:pt x="1" y="3"/>
                      </a:cubicBezTo>
                      <a:cubicBezTo>
                        <a:pt x="4" y="17"/>
                        <a:pt x="4" y="30"/>
                        <a:pt x="5" y="43"/>
                      </a:cubicBezTo>
                      <a:cubicBezTo>
                        <a:pt x="5" y="45"/>
                        <a:pt x="6" y="46"/>
                        <a:pt x="7" y="46"/>
                      </a:cubicBezTo>
                      <a:cubicBezTo>
                        <a:pt x="9" y="46"/>
                        <a:pt x="10" y="45"/>
                        <a:pt x="10" y="43"/>
                      </a:cubicBezTo>
                      <a:cubicBezTo>
                        <a:pt x="9" y="30"/>
                        <a:pt x="9" y="16"/>
                        <a:pt x="5" y="2"/>
                      </a:cubicBezTo>
                      <a:cubicBezTo>
                        <a:pt x="5" y="1"/>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4" name="Freeform 95"/>
                <p:cNvSpPr>
                  <a:spLocks/>
                </p:cNvSpPr>
                <p:nvPr/>
              </p:nvSpPr>
              <p:spPr bwMode="auto">
                <a:xfrm>
                  <a:off x="4437" y="1832"/>
                  <a:ext cx="54" cy="44"/>
                </a:xfrm>
                <a:custGeom>
                  <a:avLst/>
                  <a:gdLst>
                    <a:gd name="T0" fmla="*/ 39 w 43"/>
                    <a:gd name="T1" fmla="*/ 0 h 36"/>
                    <a:gd name="T2" fmla="*/ 37 w 43"/>
                    <a:gd name="T3" fmla="*/ 0 h 36"/>
                    <a:gd name="T4" fmla="*/ 2 w 43"/>
                    <a:gd name="T5" fmla="*/ 31 h 36"/>
                    <a:gd name="T6" fmla="*/ 4 w 43"/>
                    <a:gd name="T7" fmla="*/ 36 h 36"/>
                    <a:gd name="T8" fmla="*/ 5 w 43"/>
                    <a:gd name="T9" fmla="*/ 35 h 36"/>
                    <a:gd name="T10" fmla="*/ 41 w 43"/>
                    <a:gd name="T11" fmla="*/ 4 h 36"/>
                    <a:gd name="T12" fmla="*/ 39 w 4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43" h="36">
                      <a:moveTo>
                        <a:pt x="39" y="0"/>
                      </a:moveTo>
                      <a:cubicBezTo>
                        <a:pt x="38" y="0"/>
                        <a:pt x="38" y="0"/>
                        <a:pt x="37" y="0"/>
                      </a:cubicBezTo>
                      <a:cubicBezTo>
                        <a:pt x="25" y="11"/>
                        <a:pt x="12" y="20"/>
                        <a:pt x="2" y="31"/>
                      </a:cubicBezTo>
                      <a:cubicBezTo>
                        <a:pt x="0" y="33"/>
                        <a:pt x="2" y="36"/>
                        <a:pt x="4" y="36"/>
                      </a:cubicBezTo>
                      <a:cubicBezTo>
                        <a:pt x="4" y="36"/>
                        <a:pt x="5" y="36"/>
                        <a:pt x="5" y="35"/>
                      </a:cubicBezTo>
                      <a:cubicBezTo>
                        <a:pt x="16" y="23"/>
                        <a:pt x="29" y="14"/>
                        <a:pt x="41" y="4"/>
                      </a:cubicBezTo>
                      <a:cubicBezTo>
                        <a:pt x="43" y="2"/>
                        <a:pt x="41" y="0"/>
                        <a:pt x="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5" name="Freeform 96"/>
                <p:cNvSpPr>
                  <a:spLocks/>
                </p:cNvSpPr>
                <p:nvPr/>
              </p:nvSpPr>
              <p:spPr bwMode="auto">
                <a:xfrm>
                  <a:off x="4408" y="1764"/>
                  <a:ext cx="70" cy="10"/>
                </a:xfrm>
                <a:custGeom>
                  <a:avLst/>
                  <a:gdLst>
                    <a:gd name="T0" fmla="*/ 3 w 57"/>
                    <a:gd name="T1" fmla="*/ 0 h 8"/>
                    <a:gd name="T2" fmla="*/ 1 w 57"/>
                    <a:gd name="T3" fmla="*/ 4 h 8"/>
                    <a:gd name="T4" fmla="*/ 13 w 57"/>
                    <a:gd name="T5" fmla="*/ 8 h 8"/>
                    <a:gd name="T6" fmla="*/ 20 w 57"/>
                    <a:gd name="T7" fmla="*/ 8 h 8"/>
                    <a:gd name="T8" fmla="*/ 46 w 57"/>
                    <a:gd name="T9" fmla="*/ 7 h 8"/>
                    <a:gd name="T10" fmla="*/ 53 w 57"/>
                    <a:gd name="T11" fmla="*/ 7 h 8"/>
                    <a:gd name="T12" fmla="*/ 54 w 57"/>
                    <a:gd name="T13" fmla="*/ 7 h 8"/>
                    <a:gd name="T14" fmla="*/ 53 w 57"/>
                    <a:gd name="T15" fmla="*/ 2 h 8"/>
                    <a:gd name="T16" fmla="*/ 47 w 57"/>
                    <a:gd name="T17" fmla="*/ 2 h 8"/>
                    <a:gd name="T18" fmla="*/ 29 w 57"/>
                    <a:gd name="T19" fmla="*/ 2 h 8"/>
                    <a:gd name="T20" fmla="*/ 15 w 57"/>
                    <a:gd name="T21" fmla="*/ 3 h 8"/>
                    <a:gd name="T22" fmla="*/ 5 w 57"/>
                    <a:gd name="T23" fmla="*/ 1 h 8"/>
                    <a:gd name="T24" fmla="*/ 3 w 57"/>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8">
                      <a:moveTo>
                        <a:pt x="3" y="0"/>
                      </a:moveTo>
                      <a:cubicBezTo>
                        <a:pt x="2" y="0"/>
                        <a:pt x="0" y="2"/>
                        <a:pt x="1" y="4"/>
                      </a:cubicBezTo>
                      <a:cubicBezTo>
                        <a:pt x="2" y="7"/>
                        <a:pt x="8" y="8"/>
                        <a:pt x="13" y="8"/>
                      </a:cubicBezTo>
                      <a:cubicBezTo>
                        <a:pt x="16" y="8"/>
                        <a:pt x="19" y="8"/>
                        <a:pt x="20" y="8"/>
                      </a:cubicBezTo>
                      <a:cubicBezTo>
                        <a:pt x="29" y="8"/>
                        <a:pt x="37" y="7"/>
                        <a:pt x="46" y="7"/>
                      </a:cubicBezTo>
                      <a:cubicBezTo>
                        <a:pt x="48" y="7"/>
                        <a:pt x="51" y="7"/>
                        <a:pt x="53" y="7"/>
                      </a:cubicBezTo>
                      <a:cubicBezTo>
                        <a:pt x="53" y="7"/>
                        <a:pt x="53" y="7"/>
                        <a:pt x="54" y="7"/>
                      </a:cubicBezTo>
                      <a:cubicBezTo>
                        <a:pt x="57" y="7"/>
                        <a:pt x="57" y="2"/>
                        <a:pt x="53" y="2"/>
                      </a:cubicBezTo>
                      <a:cubicBezTo>
                        <a:pt x="51" y="2"/>
                        <a:pt x="49" y="2"/>
                        <a:pt x="47" y="2"/>
                      </a:cubicBezTo>
                      <a:cubicBezTo>
                        <a:pt x="41" y="2"/>
                        <a:pt x="35" y="2"/>
                        <a:pt x="29" y="2"/>
                      </a:cubicBezTo>
                      <a:cubicBezTo>
                        <a:pt x="27" y="3"/>
                        <a:pt x="21" y="3"/>
                        <a:pt x="15" y="3"/>
                      </a:cubicBezTo>
                      <a:cubicBezTo>
                        <a:pt x="10" y="3"/>
                        <a:pt x="6" y="3"/>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6" name="Freeform 97"/>
                <p:cNvSpPr>
                  <a:spLocks/>
                </p:cNvSpPr>
                <p:nvPr/>
              </p:nvSpPr>
              <p:spPr bwMode="auto">
                <a:xfrm>
                  <a:off x="4434" y="1685"/>
                  <a:ext cx="58" cy="34"/>
                </a:xfrm>
                <a:custGeom>
                  <a:avLst/>
                  <a:gdLst>
                    <a:gd name="T0" fmla="*/ 4 w 47"/>
                    <a:gd name="T1" fmla="*/ 0 h 28"/>
                    <a:gd name="T2" fmla="*/ 2 w 47"/>
                    <a:gd name="T3" fmla="*/ 4 h 28"/>
                    <a:gd name="T4" fmla="*/ 42 w 47"/>
                    <a:gd name="T5" fmla="*/ 28 h 28"/>
                    <a:gd name="T6" fmla="*/ 43 w 47"/>
                    <a:gd name="T7" fmla="*/ 28 h 28"/>
                    <a:gd name="T8" fmla="*/ 44 w 47"/>
                    <a:gd name="T9" fmla="*/ 24 h 28"/>
                    <a:gd name="T10" fmla="*/ 23 w 47"/>
                    <a:gd name="T11" fmla="*/ 12 h 28"/>
                    <a:gd name="T12" fmla="*/ 5 w 47"/>
                    <a:gd name="T13" fmla="*/ 0 h 28"/>
                    <a:gd name="T14" fmla="*/ 4 w 47"/>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8">
                      <a:moveTo>
                        <a:pt x="4" y="0"/>
                      </a:moveTo>
                      <a:cubicBezTo>
                        <a:pt x="2" y="0"/>
                        <a:pt x="0" y="2"/>
                        <a:pt x="2" y="4"/>
                      </a:cubicBezTo>
                      <a:cubicBezTo>
                        <a:pt x="11" y="16"/>
                        <a:pt x="29" y="20"/>
                        <a:pt x="42" y="28"/>
                      </a:cubicBezTo>
                      <a:cubicBezTo>
                        <a:pt x="42" y="28"/>
                        <a:pt x="43" y="28"/>
                        <a:pt x="43" y="28"/>
                      </a:cubicBezTo>
                      <a:cubicBezTo>
                        <a:pt x="45" y="28"/>
                        <a:pt x="47" y="25"/>
                        <a:pt x="44" y="24"/>
                      </a:cubicBezTo>
                      <a:cubicBezTo>
                        <a:pt x="38" y="19"/>
                        <a:pt x="30" y="16"/>
                        <a:pt x="23" y="12"/>
                      </a:cubicBezTo>
                      <a:cubicBezTo>
                        <a:pt x="17" y="9"/>
                        <a:pt x="10" y="6"/>
                        <a:pt x="5" y="0"/>
                      </a:cubicBezTo>
                      <a:cubicBezTo>
                        <a:pt x="5"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7" name="Freeform 98"/>
                <p:cNvSpPr>
                  <a:spLocks noEditPoints="1"/>
                </p:cNvSpPr>
                <p:nvPr/>
              </p:nvSpPr>
              <p:spPr bwMode="auto">
                <a:xfrm>
                  <a:off x="2940" y="2467"/>
                  <a:ext cx="16" cy="157"/>
                </a:xfrm>
                <a:custGeom>
                  <a:avLst/>
                  <a:gdLst>
                    <a:gd name="T0" fmla="*/ 11 w 13"/>
                    <a:gd name="T1" fmla="*/ 108 h 127"/>
                    <a:gd name="T2" fmla="*/ 6 w 13"/>
                    <a:gd name="T3" fmla="*/ 111 h 127"/>
                    <a:gd name="T4" fmla="*/ 7 w 13"/>
                    <a:gd name="T5" fmla="*/ 127 h 127"/>
                    <a:gd name="T6" fmla="*/ 7 w 13"/>
                    <a:gd name="T7" fmla="*/ 127 h 127"/>
                    <a:gd name="T8" fmla="*/ 10 w 13"/>
                    <a:gd name="T9" fmla="*/ 127 h 127"/>
                    <a:gd name="T10" fmla="*/ 13 w 13"/>
                    <a:gd name="T11" fmla="*/ 127 h 127"/>
                    <a:gd name="T12" fmla="*/ 13 w 13"/>
                    <a:gd name="T13" fmla="*/ 127 h 127"/>
                    <a:gd name="T14" fmla="*/ 11 w 13"/>
                    <a:gd name="T15" fmla="*/ 108 h 127"/>
                    <a:gd name="T16" fmla="*/ 2 w 13"/>
                    <a:gd name="T17" fmla="*/ 0 h 127"/>
                    <a:gd name="T18" fmla="*/ 0 w 13"/>
                    <a:gd name="T19" fmla="*/ 2 h 127"/>
                    <a:gd name="T20" fmla="*/ 5 w 13"/>
                    <a:gd name="T21" fmla="*/ 106 h 127"/>
                    <a:gd name="T22" fmla="*/ 10 w 13"/>
                    <a:gd name="T23" fmla="*/ 103 h 127"/>
                    <a:gd name="T24" fmla="*/ 5 w 13"/>
                    <a:gd name="T25" fmla="*/ 2 h 127"/>
                    <a:gd name="T26" fmla="*/ 2 w 13"/>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27">
                      <a:moveTo>
                        <a:pt x="11" y="108"/>
                      </a:moveTo>
                      <a:cubicBezTo>
                        <a:pt x="9" y="109"/>
                        <a:pt x="7" y="110"/>
                        <a:pt x="6" y="111"/>
                      </a:cubicBezTo>
                      <a:cubicBezTo>
                        <a:pt x="6" y="116"/>
                        <a:pt x="7" y="121"/>
                        <a:pt x="7" y="127"/>
                      </a:cubicBezTo>
                      <a:cubicBezTo>
                        <a:pt x="7" y="127"/>
                        <a:pt x="7" y="127"/>
                        <a:pt x="7" y="127"/>
                      </a:cubicBezTo>
                      <a:cubicBezTo>
                        <a:pt x="8" y="127"/>
                        <a:pt x="9" y="127"/>
                        <a:pt x="10" y="127"/>
                      </a:cubicBezTo>
                      <a:cubicBezTo>
                        <a:pt x="11" y="127"/>
                        <a:pt x="12" y="127"/>
                        <a:pt x="13" y="127"/>
                      </a:cubicBezTo>
                      <a:cubicBezTo>
                        <a:pt x="13" y="127"/>
                        <a:pt x="13" y="127"/>
                        <a:pt x="13" y="127"/>
                      </a:cubicBezTo>
                      <a:cubicBezTo>
                        <a:pt x="12" y="121"/>
                        <a:pt x="11" y="114"/>
                        <a:pt x="11" y="108"/>
                      </a:cubicBezTo>
                      <a:moveTo>
                        <a:pt x="2" y="0"/>
                      </a:moveTo>
                      <a:cubicBezTo>
                        <a:pt x="1" y="0"/>
                        <a:pt x="0" y="0"/>
                        <a:pt x="0" y="2"/>
                      </a:cubicBezTo>
                      <a:cubicBezTo>
                        <a:pt x="3" y="37"/>
                        <a:pt x="3" y="71"/>
                        <a:pt x="5" y="106"/>
                      </a:cubicBezTo>
                      <a:cubicBezTo>
                        <a:pt x="7" y="105"/>
                        <a:pt x="9" y="104"/>
                        <a:pt x="10" y="103"/>
                      </a:cubicBezTo>
                      <a:cubicBezTo>
                        <a:pt x="8" y="69"/>
                        <a:pt x="8" y="36"/>
                        <a:pt x="5" y="2"/>
                      </a:cubicBezTo>
                      <a:cubicBezTo>
                        <a:pt x="5"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8" name="Freeform 99"/>
                <p:cNvSpPr>
                  <a:spLocks noEditPoints="1"/>
                </p:cNvSpPr>
                <p:nvPr/>
              </p:nvSpPr>
              <p:spPr bwMode="auto">
                <a:xfrm>
                  <a:off x="2926" y="2607"/>
                  <a:ext cx="266" cy="23"/>
                </a:xfrm>
                <a:custGeom>
                  <a:avLst/>
                  <a:gdLst>
                    <a:gd name="T0" fmla="*/ 2 w 215"/>
                    <a:gd name="T1" fmla="*/ 15 h 19"/>
                    <a:gd name="T2" fmla="*/ 28 w 215"/>
                    <a:gd name="T3" fmla="*/ 18 h 19"/>
                    <a:gd name="T4" fmla="*/ 36 w 215"/>
                    <a:gd name="T5" fmla="*/ 18 h 19"/>
                    <a:gd name="T6" fmla="*/ 24 w 215"/>
                    <a:gd name="T7" fmla="*/ 14 h 19"/>
                    <a:gd name="T8" fmla="*/ 18 w 215"/>
                    <a:gd name="T9" fmla="*/ 14 h 19"/>
                    <a:gd name="T10" fmla="*/ 3 w 215"/>
                    <a:gd name="T11" fmla="*/ 10 h 19"/>
                    <a:gd name="T12" fmla="*/ 103 w 215"/>
                    <a:gd name="T13" fmla="*/ 4 h 19"/>
                    <a:gd name="T14" fmla="*/ 98 w 215"/>
                    <a:gd name="T15" fmla="*/ 5 h 19"/>
                    <a:gd name="T16" fmla="*/ 95 w 215"/>
                    <a:gd name="T17" fmla="*/ 5 h 19"/>
                    <a:gd name="T18" fmla="*/ 88 w 215"/>
                    <a:gd name="T19" fmla="*/ 7 h 19"/>
                    <a:gd name="T20" fmla="*/ 83 w 215"/>
                    <a:gd name="T21" fmla="*/ 7 h 19"/>
                    <a:gd name="T22" fmla="*/ 60 w 215"/>
                    <a:gd name="T23" fmla="*/ 10 h 19"/>
                    <a:gd name="T24" fmla="*/ 56 w 215"/>
                    <a:gd name="T25" fmla="*/ 10 h 19"/>
                    <a:gd name="T26" fmla="*/ 40 w 215"/>
                    <a:gd name="T27" fmla="*/ 12 h 19"/>
                    <a:gd name="T28" fmla="*/ 41 w 215"/>
                    <a:gd name="T29" fmla="*/ 17 h 19"/>
                    <a:gd name="T30" fmla="*/ 112 w 215"/>
                    <a:gd name="T31" fmla="*/ 8 h 19"/>
                    <a:gd name="T32" fmla="*/ 112 w 215"/>
                    <a:gd name="T33" fmla="*/ 3 h 19"/>
                    <a:gd name="T34" fmla="*/ 117 w 215"/>
                    <a:gd name="T35" fmla="*/ 2 h 19"/>
                    <a:gd name="T36" fmla="*/ 116 w 215"/>
                    <a:gd name="T37" fmla="*/ 7 h 19"/>
                    <a:gd name="T38" fmla="*/ 126 w 215"/>
                    <a:gd name="T39" fmla="*/ 1 h 19"/>
                    <a:gd name="T40" fmla="*/ 188 w 215"/>
                    <a:gd name="T41" fmla="*/ 6 h 19"/>
                    <a:gd name="T42" fmla="*/ 211 w 215"/>
                    <a:gd name="T43" fmla="*/ 10 h 19"/>
                    <a:gd name="T44" fmla="*/ 188 w 215"/>
                    <a:gd name="T45" fmla="*/ 1 h 19"/>
                    <a:gd name="T46" fmla="*/ 131 w 215"/>
                    <a:gd name="T47" fmla="*/ 1 h 19"/>
                    <a:gd name="T48" fmla="*/ 131 w 215"/>
                    <a:gd name="T49" fmla="*/ 6 h 19"/>
                    <a:gd name="T50" fmla="*/ 142 w 215"/>
                    <a:gd name="T51" fmla="*/ 0 h 19"/>
                    <a:gd name="T52" fmla="*/ 148 w 215"/>
                    <a:gd name="T53" fmla="*/ 0 h 19"/>
                    <a:gd name="T54" fmla="*/ 162 w 215"/>
                    <a:gd name="T55" fmla="*/ 5 h 19"/>
                    <a:gd name="T56" fmla="*/ 183 w 215"/>
                    <a:gd name="T57" fmla="*/ 0 h 19"/>
                    <a:gd name="T58" fmla="*/ 173 w 215"/>
                    <a:gd name="T59" fmla="*/ 1 h 19"/>
                    <a:gd name="T60" fmla="*/ 168 w 215"/>
                    <a:gd name="T61" fmla="*/ 1 h 19"/>
                    <a:gd name="T62" fmla="*/ 162 w 215"/>
                    <a:gd name="T6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5" h="19">
                      <a:moveTo>
                        <a:pt x="3" y="10"/>
                      </a:moveTo>
                      <a:cubicBezTo>
                        <a:pt x="1" y="10"/>
                        <a:pt x="0" y="13"/>
                        <a:pt x="2" y="15"/>
                      </a:cubicBezTo>
                      <a:cubicBezTo>
                        <a:pt x="6" y="18"/>
                        <a:pt x="12" y="19"/>
                        <a:pt x="18" y="19"/>
                      </a:cubicBezTo>
                      <a:cubicBezTo>
                        <a:pt x="21" y="19"/>
                        <a:pt x="25" y="18"/>
                        <a:pt x="28" y="18"/>
                      </a:cubicBezTo>
                      <a:cubicBezTo>
                        <a:pt x="30" y="18"/>
                        <a:pt x="33" y="18"/>
                        <a:pt x="36" y="18"/>
                      </a:cubicBezTo>
                      <a:cubicBezTo>
                        <a:pt x="36" y="18"/>
                        <a:pt x="36" y="18"/>
                        <a:pt x="36" y="18"/>
                      </a:cubicBezTo>
                      <a:cubicBezTo>
                        <a:pt x="35" y="16"/>
                        <a:pt x="35" y="15"/>
                        <a:pt x="35" y="13"/>
                      </a:cubicBezTo>
                      <a:cubicBezTo>
                        <a:pt x="31" y="14"/>
                        <a:pt x="27" y="14"/>
                        <a:pt x="24" y="14"/>
                      </a:cubicBezTo>
                      <a:cubicBezTo>
                        <a:pt x="23" y="14"/>
                        <a:pt x="22" y="14"/>
                        <a:pt x="21" y="14"/>
                      </a:cubicBezTo>
                      <a:cubicBezTo>
                        <a:pt x="20" y="14"/>
                        <a:pt x="19" y="14"/>
                        <a:pt x="18" y="14"/>
                      </a:cubicBezTo>
                      <a:cubicBezTo>
                        <a:pt x="13" y="14"/>
                        <a:pt x="8" y="13"/>
                        <a:pt x="5" y="10"/>
                      </a:cubicBezTo>
                      <a:cubicBezTo>
                        <a:pt x="4" y="10"/>
                        <a:pt x="4" y="10"/>
                        <a:pt x="3" y="10"/>
                      </a:cubicBezTo>
                      <a:moveTo>
                        <a:pt x="112" y="3"/>
                      </a:moveTo>
                      <a:cubicBezTo>
                        <a:pt x="109" y="3"/>
                        <a:pt x="106" y="3"/>
                        <a:pt x="103" y="4"/>
                      </a:cubicBezTo>
                      <a:cubicBezTo>
                        <a:pt x="103" y="5"/>
                        <a:pt x="102" y="6"/>
                        <a:pt x="100" y="6"/>
                      </a:cubicBezTo>
                      <a:cubicBezTo>
                        <a:pt x="99" y="6"/>
                        <a:pt x="98" y="6"/>
                        <a:pt x="98" y="5"/>
                      </a:cubicBezTo>
                      <a:cubicBezTo>
                        <a:pt x="98" y="4"/>
                        <a:pt x="98" y="4"/>
                        <a:pt x="98" y="4"/>
                      </a:cubicBezTo>
                      <a:cubicBezTo>
                        <a:pt x="97" y="4"/>
                        <a:pt x="96" y="5"/>
                        <a:pt x="95" y="5"/>
                      </a:cubicBezTo>
                      <a:cubicBezTo>
                        <a:pt x="93" y="5"/>
                        <a:pt x="90" y="5"/>
                        <a:pt x="88" y="6"/>
                      </a:cubicBezTo>
                      <a:cubicBezTo>
                        <a:pt x="88" y="6"/>
                        <a:pt x="88" y="7"/>
                        <a:pt x="88" y="7"/>
                      </a:cubicBezTo>
                      <a:cubicBezTo>
                        <a:pt x="88" y="9"/>
                        <a:pt x="87" y="10"/>
                        <a:pt x="85" y="10"/>
                      </a:cubicBezTo>
                      <a:cubicBezTo>
                        <a:pt x="84" y="10"/>
                        <a:pt x="83" y="9"/>
                        <a:pt x="83" y="7"/>
                      </a:cubicBezTo>
                      <a:cubicBezTo>
                        <a:pt x="83" y="7"/>
                        <a:pt x="83" y="7"/>
                        <a:pt x="83" y="6"/>
                      </a:cubicBezTo>
                      <a:cubicBezTo>
                        <a:pt x="75" y="8"/>
                        <a:pt x="68" y="9"/>
                        <a:pt x="60" y="10"/>
                      </a:cubicBezTo>
                      <a:cubicBezTo>
                        <a:pt x="59" y="10"/>
                        <a:pt x="59" y="11"/>
                        <a:pt x="58" y="11"/>
                      </a:cubicBezTo>
                      <a:cubicBezTo>
                        <a:pt x="57" y="11"/>
                        <a:pt x="57" y="11"/>
                        <a:pt x="56" y="10"/>
                      </a:cubicBezTo>
                      <a:cubicBezTo>
                        <a:pt x="53" y="11"/>
                        <a:pt x="50" y="11"/>
                        <a:pt x="47" y="11"/>
                      </a:cubicBezTo>
                      <a:cubicBezTo>
                        <a:pt x="45" y="12"/>
                        <a:pt x="42" y="12"/>
                        <a:pt x="40" y="12"/>
                      </a:cubicBezTo>
                      <a:cubicBezTo>
                        <a:pt x="40" y="14"/>
                        <a:pt x="41" y="15"/>
                        <a:pt x="41" y="16"/>
                      </a:cubicBezTo>
                      <a:cubicBezTo>
                        <a:pt x="41" y="17"/>
                        <a:pt x="41" y="17"/>
                        <a:pt x="41" y="17"/>
                      </a:cubicBezTo>
                      <a:cubicBezTo>
                        <a:pt x="53" y="16"/>
                        <a:pt x="66" y="14"/>
                        <a:pt x="78" y="12"/>
                      </a:cubicBezTo>
                      <a:cubicBezTo>
                        <a:pt x="89" y="11"/>
                        <a:pt x="101" y="9"/>
                        <a:pt x="112" y="8"/>
                      </a:cubicBezTo>
                      <a:cubicBezTo>
                        <a:pt x="112" y="7"/>
                        <a:pt x="111" y="6"/>
                        <a:pt x="111" y="5"/>
                      </a:cubicBezTo>
                      <a:cubicBezTo>
                        <a:pt x="111" y="4"/>
                        <a:pt x="111" y="4"/>
                        <a:pt x="112" y="3"/>
                      </a:cubicBezTo>
                      <a:moveTo>
                        <a:pt x="126" y="1"/>
                      </a:moveTo>
                      <a:cubicBezTo>
                        <a:pt x="123" y="2"/>
                        <a:pt x="120" y="2"/>
                        <a:pt x="117" y="2"/>
                      </a:cubicBezTo>
                      <a:cubicBezTo>
                        <a:pt x="117" y="4"/>
                        <a:pt x="117" y="5"/>
                        <a:pt x="116" y="7"/>
                      </a:cubicBezTo>
                      <a:cubicBezTo>
                        <a:pt x="116" y="7"/>
                        <a:pt x="116" y="7"/>
                        <a:pt x="116" y="7"/>
                      </a:cubicBezTo>
                      <a:cubicBezTo>
                        <a:pt x="119" y="7"/>
                        <a:pt x="123" y="7"/>
                        <a:pt x="126" y="6"/>
                      </a:cubicBezTo>
                      <a:cubicBezTo>
                        <a:pt x="126" y="5"/>
                        <a:pt x="126" y="3"/>
                        <a:pt x="126" y="1"/>
                      </a:cubicBezTo>
                      <a:moveTo>
                        <a:pt x="188" y="1"/>
                      </a:moveTo>
                      <a:cubicBezTo>
                        <a:pt x="188" y="2"/>
                        <a:pt x="188" y="4"/>
                        <a:pt x="188" y="6"/>
                      </a:cubicBezTo>
                      <a:cubicBezTo>
                        <a:pt x="195" y="7"/>
                        <a:pt x="203" y="8"/>
                        <a:pt x="210" y="10"/>
                      </a:cubicBezTo>
                      <a:cubicBezTo>
                        <a:pt x="210" y="10"/>
                        <a:pt x="211" y="10"/>
                        <a:pt x="211" y="10"/>
                      </a:cubicBezTo>
                      <a:cubicBezTo>
                        <a:pt x="214" y="10"/>
                        <a:pt x="215" y="5"/>
                        <a:pt x="212" y="5"/>
                      </a:cubicBezTo>
                      <a:cubicBezTo>
                        <a:pt x="204" y="3"/>
                        <a:pt x="196" y="2"/>
                        <a:pt x="188" y="1"/>
                      </a:cubicBezTo>
                      <a:moveTo>
                        <a:pt x="142" y="0"/>
                      </a:moveTo>
                      <a:cubicBezTo>
                        <a:pt x="139" y="0"/>
                        <a:pt x="135" y="1"/>
                        <a:pt x="131" y="1"/>
                      </a:cubicBezTo>
                      <a:cubicBezTo>
                        <a:pt x="131" y="2"/>
                        <a:pt x="131" y="4"/>
                        <a:pt x="131" y="6"/>
                      </a:cubicBezTo>
                      <a:cubicBezTo>
                        <a:pt x="131" y="6"/>
                        <a:pt x="131" y="6"/>
                        <a:pt x="131" y="6"/>
                      </a:cubicBezTo>
                      <a:cubicBezTo>
                        <a:pt x="135" y="6"/>
                        <a:pt x="139" y="5"/>
                        <a:pt x="143" y="5"/>
                      </a:cubicBezTo>
                      <a:cubicBezTo>
                        <a:pt x="143" y="3"/>
                        <a:pt x="143" y="2"/>
                        <a:pt x="142" y="0"/>
                      </a:cubicBezTo>
                      <a:moveTo>
                        <a:pt x="162" y="0"/>
                      </a:moveTo>
                      <a:cubicBezTo>
                        <a:pt x="157" y="0"/>
                        <a:pt x="152" y="0"/>
                        <a:pt x="148" y="0"/>
                      </a:cubicBezTo>
                      <a:cubicBezTo>
                        <a:pt x="148" y="2"/>
                        <a:pt x="148" y="3"/>
                        <a:pt x="149" y="5"/>
                      </a:cubicBezTo>
                      <a:cubicBezTo>
                        <a:pt x="153" y="5"/>
                        <a:pt x="157" y="5"/>
                        <a:pt x="162" y="5"/>
                      </a:cubicBezTo>
                      <a:cubicBezTo>
                        <a:pt x="169" y="5"/>
                        <a:pt x="176" y="5"/>
                        <a:pt x="182" y="5"/>
                      </a:cubicBezTo>
                      <a:cubicBezTo>
                        <a:pt x="183" y="4"/>
                        <a:pt x="183" y="2"/>
                        <a:pt x="183" y="0"/>
                      </a:cubicBezTo>
                      <a:cubicBezTo>
                        <a:pt x="180" y="0"/>
                        <a:pt x="176" y="0"/>
                        <a:pt x="173" y="0"/>
                      </a:cubicBezTo>
                      <a:cubicBezTo>
                        <a:pt x="173" y="0"/>
                        <a:pt x="173" y="0"/>
                        <a:pt x="173" y="1"/>
                      </a:cubicBezTo>
                      <a:cubicBezTo>
                        <a:pt x="173" y="2"/>
                        <a:pt x="172" y="3"/>
                        <a:pt x="171" y="3"/>
                      </a:cubicBezTo>
                      <a:cubicBezTo>
                        <a:pt x="169" y="3"/>
                        <a:pt x="168" y="2"/>
                        <a:pt x="168" y="1"/>
                      </a:cubicBezTo>
                      <a:cubicBezTo>
                        <a:pt x="168" y="0"/>
                        <a:pt x="168" y="0"/>
                        <a:pt x="168" y="0"/>
                      </a:cubicBezTo>
                      <a:cubicBezTo>
                        <a:pt x="166" y="0"/>
                        <a:pt x="164" y="0"/>
                        <a:pt x="16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9" name="Freeform 100"/>
                <p:cNvSpPr>
                  <a:spLocks noEditPoints="1"/>
                </p:cNvSpPr>
                <p:nvPr/>
              </p:nvSpPr>
              <p:spPr bwMode="auto">
                <a:xfrm>
                  <a:off x="2908" y="2416"/>
                  <a:ext cx="194" cy="207"/>
                </a:xfrm>
                <a:custGeom>
                  <a:avLst/>
                  <a:gdLst>
                    <a:gd name="T0" fmla="*/ 157 w 157"/>
                    <a:gd name="T1" fmla="*/ 5 h 167"/>
                    <a:gd name="T2" fmla="*/ 157 w 157"/>
                    <a:gd name="T3" fmla="*/ 6 h 167"/>
                    <a:gd name="T4" fmla="*/ 151 w 157"/>
                    <a:gd name="T5" fmla="*/ 10 h 167"/>
                    <a:gd name="T6" fmla="*/ 99 w 157"/>
                    <a:gd name="T7" fmla="*/ 95 h 167"/>
                    <a:gd name="T8" fmla="*/ 36 w 157"/>
                    <a:gd name="T9" fmla="*/ 144 h 167"/>
                    <a:gd name="T10" fmla="*/ 31 w 157"/>
                    <a:gd name="T11" fmla="*/ 147 h 167"/>
                    <a:gd name="T12" fmla="*/ 3 w 157"/>
                    <a:gd name="T13" fmla="*/ 162 h 167"/>
                    <a:gd name="T14" fmla="*/ 4 w 157"/>
                    <a:gd name="T15" fmla="*/ 167 h 167"/>
                    <a:gd name="T16" fmla="*/ 6 w 157"/>
                    <a:gd name="T17" fmla="*/ 167 h 167"/>
                    <a:gd name="T18" fmla="*/ 32 w 157"/>
                    <a:gd name="T19" fmla="*/ 152 h 167"/>
                    <a:gd name="T20" fmla="*/ 37 w 157"/>
                    <a:gd name="T21" fmla="*/ 149 h 167"/>
                    <a:gd name="T22" fmla="*/ 107 w 157"/>
                    <a:gd name="T23" fmla="*/ 93 h 167"/>
                    <a:gd name="T24" fmla="*/ 157 w 157"/>
                    <a:gd name="T25" fmla="*/ 5 h 167"/>
                    <a:gd name="T26" fmla="*/ 155 w 157"/>
                    <a:gd name="T27" fmla="*/ 0 h 167"/>
                    <a:gd name="T28" fmla="*/ 152 w 157"/>
                    <a:gd name="T29" fmla="*/ 3 h 167"/>
                    <a:gd name="T30" fmla="*/ 153 w 157"/>
                    <a:gd name="T31" fmla="*/ 2 h 167"/>
                    <a:gd name="T32" fmla="*/ 155 w 157"/>
                    <a:gd name="T33" fmla="*/ 1 h 167"/>
                    <a:gd name="T34" fmla="*/ 156 w 157"/>
                    <a:gd name="T35" fmla="*/ 2 h 167"/>
                    <a:gd name="T36" fmla="*/ 155 w 157"/>
                    <a:gd name="T3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7" h="167">
                      <a:moveTo>
                        <a:pt x="157" y="5"/>
                      </a:moveTo>
                      <a:cubicBezTo>
                        <a:pt x="157" y="5"/>
                        <a:pt x="157" y="5"/>
                        <a:pt x="157" y="6"/>
                      </a:cubicBezTo>
                      <a:cubicBezTo>
                        <a:pt x="155" y="7"/>
                        <a:pt x="153" y="9"/>
                        <a:pt x="151" y="10"/>
                      </a:cubicBezTo>
                      <a:cubicBezTo>
                        <a:pt x="145" y="41"/>
                        <a:pt x="119" y="72"/>
                        <a:pt x="99" y="95"/>
                      </a:cubicBezTo>
                      <a:cubicBezTo>
                        <a:pt x="81" y="114"/>
                        <a:pt x="59" y="130"/>
                        <a:pt x="36" y="144"/>
                      </a:cubicBezTo>
                      <a:cubicBezTo>
                        <a:pt x="35" y="145"/>
                        <a:pt x="33" y="146"/>
                        <a:pt x="31" y="147"/>
                      </a:cubicBezTo>
                      <a:cubicBezTo>
                        <a:pt x="22" y="152"/>
                        <a:pt x="12" y="157"/>
                        <a:pt x="3" y="162"/>
                      </a:cubicBezTo>
                      <a:cubicBezTo>
                        <a:pt x="0" y="163"/>
                        <a:pt x="2" y="167"/>
                        <a:pt x="4" y="167"/>
                      </a:cubicBezTo>
                      <a:cubicBezTo>
                        <a:pt x="5" y="167"/>
                        <a:pt x="5" y="167"/>
                        <a:pt x="6" y="167"/>
                      </a:cubicBezTo>
                      <a:cubicBezTo>
                        <a:pt x="14" y="162"/>
                        <a:pt x="23" y="157"/>
                        <a:pt x="32" y="152"/>
                      </a:cubicBezTo>
                      <a:cubicBezTo>
                        <a:pt x="33" y="151"/>
                        <a:pt x="35" y="150"/>
                        <a:pt x="37" y="149"/>
                      </a:cubicBezTo>
                      <a:cubicBezTo>
                        <a:pt x="62" y="134"/>
                        <a:pt x="87" y="116"/>
                        <a:pt x="107" y="93"/>
                      </a:cubicBezTo>
                      <a:cubicBezTo>
                        <a:pt x="128" y="70"/>
                        <a:pt x="153" y="38"/>
                        <a:pt x="157" y="5"/>
                      </a:cubicBezTo>
                      <a:moveTo>
                        <a:pt x="155" y="0"/>
                      </a:moveTo>
                      <a:cubicBezTo>
                        <a:pt x="154" y="0"/>
                        <a:pt x="153" y="1"/>
                        <a:pt x="152" y="3"/>
                      </a:cubicBezTo>
                      <a:cubicBezTo>
                        <a:pt x="153" y="2"/>
                        <a:pt x="153" y="2"/>
                        <a:pt x="153" y="2"/>
                      </a:cubicBezTo>
                      <a:cubicBezTo>
                        <a:pt x="154" y="1"/>
                        <a:pt x="154" y="1"/>
                        <a:pt x="155" y="1"/>
                      </a:cubicBezTo>
                      <a:cubicBezTo>
                        <a:pt x="155" y="1"/>
                        <a:pt x="156" y="1"/>
                        <a:pt x="156" y="2"/>
                      </a:cubicBezTo>
                      <a:cubicBezTo>
                        <a:pt x="156" y="1"/>
                        <a:pt x="156" y="1"/>
                        <a:pt x="1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0" name="Freeform 101"/>
                <p:cNvSpPr>
                  <a:spLocks/>
                </p:cNvSpPr>
                <p:nvPr/>
              </p:nvSpPr>
              <p:spPr bwMode="auto">
                <a:xfrm>
                  <a:off x="3063" y="2418"/>
                  <a:ext cx="40" cy="29"/>
                </a:xfrm>
                <a:custGeom>
                  <a:avLst/>
                  <a:gdLst>
                    <a:gd name="T0" fmla="*/ 29 w 32"/>
                    <a:gd name="T1" fmla="*/ 0 h 24"/>
                    <a:gd name="T2" fmla="*/ 27 w 32"/>
                    <a:gd name="T3" fmla="*/ 1 h 24"/>
                    <a:gd name="T4" fmla="*/ 26 w 32"/>
                    <a:gd name="T5" fmla="*/ 2 h 24"/>
                    <a:gd name="T6" fmla="*/ 8 w 32"/>
                    <a:gd name="T7" fmla="*/ 15 h 24"/>
                    <a:gd name="T8" fmla="*/ 8 w 32"/>
                    <a:gd name="T9" fmla="*/ 15 h 24"/>
                    <a:gd name="T10" fmla="*/ 6 w 32"/>
                    <a:gd name="T11" fmla="*/ 16 h 24"/>
                    <a:gd name="T12" fmla="*/ 6 w 32"/>
                    <a:gd name="T13" fmla="*/ 17 h 24"/>
                    <a:gd name="T14" fmla="*/ 3 w 32"/>
                    <a:gd name="T15" fmla="*/ 19 h 24"/>
                    <a:gd name="T16" fmla="*/ 4 w 32"/>
                    <a:gd name="T17" fmla="*/ 24 h 24"/>
                    <a:gd name="T18" fmla="*/ 5 w 32"/>
                    <a:gd name="T19" fmla="*/ 24 h 24"/>
                    <a:gd name="T20" fmla="*/ 9 w 32"/>
                    <a:gd name="T21" fmla="*/ 21 h 24"/>
                    <a:gd name="T22" fmla="*/ 25 w 32"/>
                    <a:gd name="T23" fmla="*/ 9 h 24"/>
                    <a:gd name="T24" fmla="*/ 31 w 32"/>
                    <a:gd name="T25" fmla="*/ 5 h 24"/>
                    <a:gd name="T26" fmla="*/ 31 w 32"/>
                    <a:gd name="T27" fmla="*/ 4 h 24"/>
                    <a:gd name="T28" fmla="*/ 32 w 32"/>
                    <a:gd name="T29" fmla="*/ 4 h 24"/>
                    <a:gd name="T30" fmla="*/ 30 w 32"/>
                    <a:gd name="T31" fmla="*/ 1 h 24"/>
                    <a:gd name="T32" fmla="*/ 29 w 32"/>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4">
                      <a:moveTo>
                        <a:pt x="29" y="0"/>
                      </a:moveTo>
                      <a:cubicBezTo>
                        <a:pt x="28" y="0"/>
                        <a:pt x="28" y="0"/>
                        <a:pt x="27" y="1"/>
                      </a:cubicBezTo>
                      <a:cubicBezTo>
                        <a:pt x="27" y="1"/>
                        <a:pt x="27" y="1"/>
                        <a:pt x="26" y="2"/>
                      </a:cubicBezTo>
                      <a:cubicBezTo>
                        <a:pt x="21" y="6"/>
                        <a:pt x="15" y="11"/>
                        <a:pt x="8" y="15"/>
                      </a:cubicBezTo>
                      <a:cubicBezTo>
                        <a:pt x="8" y="15"/>
                        <a:pt x="8" y="15"/>
                        <a:pt x="8" y="15"/>
                      </a:cubicBezTo>
                      <a:cubicBezTo>
                        <a:pt x="8" y="15"/>
                        <a:pt x="7" y="16"/>
                        <a:pt x="6" y="16"/>
                      </a:cubicBezTo>
                      <a:cubicBezTo>
                        <a:pt x="6" y="17"/>
                        <a:pt x="6" y="17"/>
                        <a:pt x="6" y="17"/>
                      </a:cubicBezTo>
                      <a:cubicBezTo>
                        <a:pt x="5" y="18"/>
                        <a:pt x="4" y="18"/>
                        <a:pt x="3" y="19"/>
                      </a:cubicBezTo>
                      <a:cubicBezTo>
                        <a:pt x="0" y="21"/>
                        <a:pt x="1" y="24"/>
                        <a:pt x="4" y="24"/>
                      </a:cubicBezTo>
                      <a:cubicBezTo>
                        <a:pt x="4" y="24"/>
                        <a:pt x="4" y="24"/>
                        <a:pt x="5" y="24"/>
                      </a:cubicBezTo>
                      <a:cubicBezTo>
                        <a:pt x="7" y="23"/>
                        <a:pt x="8" y="22"/>
                        <a:pt x="9" y="21"/>
                      </a:cubicBezTo>
                      <a:cubicBezTo>
                        <a:pt x="15" y="17"/>
                        <a:pt x="20" y="13"/>
                        <a:pt x="25" y="9"/>
                      </a:cubicBezTo>
                      <a:cubicBezTo>
                        <a:pt x="27" y="8"/>
                        <a:pt x="29" y="6"/>
                        <a:pt x="31" y="5"/>
                      </a:cubicBezTo>
                      <a:cubicBezTo>
                        <a:pt x="31" y="4"/>
                        <a:pt x="31" y="4"/>
                        <a:pt x="31" y="4"/>
                      </a:cubicBezTo>
                      <a:cubicBezTo>
                        <a:pt x="31" y="4"/>
                        <a:pt x="32" y="4"/>
                        <a:pt x="32" y="4"/>
                      </a:cubicBezTo>
                      <a:cubicBezTo>
                        <a:pt x="31" y="3"/>
                        <a:pt x="31" y="2"/>
                        <a:pt x="30" y="1"/>
                      </a:cubicBezTo>
                      <a:cubicBezTo>
                        <a:pt x="30" y="0"/>
                        <a:pt x="29"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1" name="Freeform 102"/>
                <p:cNvSpPr>
                  <a:spLocks/>
                </p:cNvSpPr>
                <p:nvPr/>
              </p:nvSpPr>
              <p:spPr bwMode="auto">
                <a:xfrm>
                  <a:off x="3098" y="2411"/>
                  <a:ext cx="25" cy="34"/>
                </a:xfrm>
                <a:custGeom>
                  <a:avLst/>
                  <a:gdLst>
                    <a:gd name="T0" fmla="*/ 3 w 20"/>
                    <a:gd name="T1" fmla="*/ 0 h 27"/>
                    <a:gd name="T2" fmla="*/ 1 w 20"/>
                    <a:gd name="T3" fmla="*/ 4 h 27"/>
                    <a:gd name="T4" fmla="*/ 1 w 20"/>
                    <a:gd name="T5" fmla="*/ 4 h 27"/>
                    <a:gd name="T6" fmla="*/ 2 w 20"/>
                    <a:gd name="T7" fmla="*/ 6 h 27"/>
                    <a:gd name="T8" fmla="*/ 4 w 20"/>
                    <a:gd name="T9" fmla="*/ 9 h 27"/>
                    <a:gd name="T10" fmla="*/ 8 w 20"/>
                    <a:gd name="T11" fmla="*/ 19 h 27"/>
                    <a:gd name="T12" fmla="*/ 16 w 20"/>
                    <a:gd name="T13" fmla="*/ 27 h 27"/>
                    <a:gd name="T14" fmla="*/ 16 w 20"/>
                    <a:gd name="T15" fmla="*/ 27 h 27"/>
                    <a:gd name="T16" fmla="*/ 17 w 20"/>
                    <a:gd name="T17" fmla="*/ 22 h 27"/>
                    <a:gd name="T18" fmla="*/ 16 w 20"/>
                    <a:gd name="T19" fmla="*/ 22 h 27"/>
                    <a:gd name="T20" fmla="*/ 16 w 20"/>
                    <a:gd name="T21" fmla="*/ 22 h 27"/>
                    <a:gd name="T22" fmla="*/ 11 w 20"/>
                    <a:gd name="T23" fmla="*/ 13 h 27"/>
                    <a:gd name="T24" fmla="*/ 5 w 20"/>
                    <a:gd name="T25" fmla="*/ 1 h 27"/>
                    <a:gd name="T26" fmla="*/ 3 w 20"/>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7">
                      <a:moveTo>
                        <a:pt x="3" y="0"/>
                      </a:moveTo>
                      <a:cubicBezTo>
                        <a:pt x="1" y="0"/>
                        <a:pt x="0" y="2"/>
                        <a:pt x="1" y="4"/>
                      </a:cubicBezTo>
                      <a:cubicBezTo>
                        <a:pt x="1" y="4"/>
                        <a:pt x="1" y="4"/>
                        <a:pt x="1" y="4"/>
                      </a:cubicBezTo>
                      <a:cubicBezTo>
                        <a:pt x="2" y="5"/>
                        <a:pt x="2" y="5"/>
                        <a:pt x="2" y="6"/>
                      </a:cubicBezTo>
                      <a:cubicBezTo>
                        <a:pt x="3" y="7"/>
                        <a:pt x="3" y="8"/>
                        <a:pt x="4" y="9"/>
                      </a:cubicBezTo>
                      <a:cubicBezTo>
                        <a:pt x="5" y="12"/>
                        <a:pt x="7" y="16"/>
                        <a:pt x="8" y="19"/>
                      </a:cubicBezTo>
                      <a:cubicBezTo>
                        <a:pt x="10" y="22"/>
                        <a:pt x="12" y="27"/>
                        <a:pt x="16" y="27"/>
                      </a:cubicBezTo>
                      <a:cubicBezTo>
                        <a:pt x="16" y="27"/>
                        <a:pt x="16" y="27"/>
                        <a:pt x="16" y="27"/>
                      </a:cubicBezTo>
                      <a:cubicBezTo>
                        <a:pt x="19" y="26"/>
                        <a:pt x="20" y="22"/>
                        <a:pt x="17" y="22"/>
                      </a:cubicBezTo>
                      <a:cubicBezTo>
                        <a:pt x="17" y="22"/>
                        <a:pt x="16" y="22"/>
                        <a:pt x="16" y="22"/>
                      </a:cubicBezTo>
                      <a:cubicBezTo>
                        <a:pt x="16" y="22"/>
                        <a:pt x="16" y="22"/>
                        <a:pt x="16" y="22"/>
                      </a:cubicBezTo>
                      <a:cubicBezTo>
                        <a:pt x="14" y="22"/>
                        <a:pt x="12" y="14"/>
                        <a:pt x="11" y="13"/>
                      </a:cubicBezTo>
                      <a:cubicBezTo>
                        <a:pt x="9" y="9"/>
                        <a:pt x="8" y="5"/>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2" name="Freeform 103"/>
                <p:cNvSpPr>
                  <a:spLocks noEditPoints="1"/>
                </p:cNvSpPr>
                <p:nvPr/>
              </p:nvSpPr>
              <p:spPr bwMode="auto">
                <a:xfrm>
                  <a:off x="3128" y="2482"/>
                  <a:ext cx="12" cy="128"/>
                </a:xfrm>
                <a:custGeom>
                  <a:avLst/>
                  <a:gdLst>
                    <a:gd name="T0" fmla="*/ 1 w 10"/>
                    <a:gd name="T1" fmla="*/ 8 h 104"/>
                    <a:gd name="T2" fmla="*/ 1 w 10"/>
                    <a:gd name="T3" fmla="*/ 8 h 104"/>
                    <a:gd name="T4" fmla="*/ 5 w 10"/>
                    <a:gd name="T5" fmla="*/ 101 h 104"/>
                    <a:gd name="T6" fmla="*/ 5 w 10"/>
                    <a:gd name="T7" fmla="*/ 102 h 104"/>
                    <a:gd name="T8" fmla="*/ 8 w 10"/>
                    <a:gd name="T9" fmla="*/ 104 h 104"/>
                    <a:gd name="T10" fmla="*/ 10 w 10"/>
                    <a:gd name="T11" fmla="*/ 102 h 104"/>
                    <a:gd name="T12" fmla="*/ 10 w 10"/>
                    <a:gd name="T13" fmla="*/ 101 h 104"/>
                    <a:gd name="T14" fmla="*/ 6 w 10"/>
                    <a:gd name="T15" fmla="*/ 13 h 104"/>
                    <a:gd name="T16" fmla="*/ 7 w 10"/>
                    <a:gd name="T17" fmla="*/ 10 h 104"/>
                    <a:gd name="T18" fmla="*/ 6 w 10"/>
                    <a:gd name="T19" fmla="*/ 8 h 104"/>
                    <a:gd name="T20" fmla="*/ 2 w 10"/>
                    <a:gd name="T21" fmla="*/ 8 h 104"/>
                    <a:gd name="T22" fmla="*/ 2 w 10"/>
                    <a:gd name="T23" fmla="*/ 8 h 104"/>
                    <a:gd name="T24" fmla="*/ 1 w 10"/>
                    <a:gd name="T25" fmla="*/ 8 h 104"/>
                    <a:gd name="T26" fmla="*/ 3 w 10"/>
                    <a:gd name="T27" fmla="*/ 0 h 104"/>
                    <a:gd name="T28" fmla="*/ 1 w 10"/>
                    <a:gd name="T29" fmla="*/ 1 h 104"/>
                    <a:gd name="T30" fmla="*/ 0 w 10"/>
                    <a:gd name="T31" fmla="*/ 4 h 104"/>
                    <a:gd name="T32" fmla="*/ 2 w 10"/>
                    <a:gd name="T33" fmla="*/ 3 h 104"/>
                    <a:gd name="T34" fmla="*/ 6 w 10"/>
                    <a:gd name="T35" fmla="*/ 3 h 104"/>
                    <a:gd name="T36" fmla="*/ 6 w 10"/>
                    <a:gd name="T37" fmla="*/ 2 h 104"/>
                    <a:gd name="T38" fmla="*/ 3 w 10"/>
                    <a:gd name="T3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04">
                      <a:moveTo>
                        <a:pt x="1" y="8"/>
                      </a:moveTo>
                      <a:cubicBezTo>
                        <a:pt x="1" y="8"/>
                        <a:pt x="1" y="8"/>
                        <a:pt x="1" y="8"/>
                      </a:cubicBezTo>
                      <a:cubicBezTo>
                        <a:pt x="1" y="39"/>
                        <a:pt x="5" y="70"/>
                        <a:pt x="5" y="101"/>
                      </a:cubicBezTo>
                      <a:cubicBezTo>
                        <a:pt x="5" y="101"/>
                        <a:pt x="5" y="101"/>
                        <a:pt x="5" y="102"/>
                      </a:cubicBezTo>
                      <a:cubicBezTo>
                        <a:pt x="5" y="103"/>
                        <a:pt x="6" y="104"/>
                        <a:pt x="8" y="104"/>
                      </a:cubicBezTo>
                      <a:cubicBezTo>
                        <a:pt x="9" y="104"/>
                        <a:pt x="10" y="103"/>
                        <a:pt x="10" y="102"/>
                      </a:cubicBezTo>
                      <a:cubicBezTo>
                        <a:pt x="10" y="101"/>
                        <a:pt x="10" y="101"/>
                        <a:pt x="10" y="101"/>
                      </a:cubicBezTo>
                      <a:cubicBezTo>
                        <a:pt x="10" y="71"/>
                        <a:pt x="7" y="42"/>
                        <a:pt x="6" y="13"/>
                      </a:cubicBezTo>
                      <a:cubicBezTo>
                        <a:pt x="7" y="12"/>
                        <a:pt x="7" y="11"/>
                        <a:pt x="7" y="10"/>
                      </a:cubicBezTo>
                      <a:cubicBezTo>
                        <a:pt x="6" y="9"/>
                        <a:pt x="6" y="9"/>
                        <a:pt x="6" y="8"/>
                      </a:cubicBezTo>
                      <a:cubicBezTo>
                        <a:pt x="5" y="8"/>
                        <a:pt x="3" y="8"/>
                        <a:pt x="2" y="8"/>
                      </a:cubicBezTo>
                      <a:cubicBezTo>
                        <a:pt x="2" y="8"/>
                        <a:pt x="2" y="8"/>
                        <a:pt x="2" y="8"/>
                      </a:cubicBezTo>
                      <a:cubicBezTo>
                        <a:pt x="1" y="8"/>
                        <a:pt x="1" y="8"/>
                        <a:pt x="1" y="8"/>
                      </a:cubicBezTo>
                      <a:moveTo>
                        <a:pt x="3" y="0"/>
                      </a:moveTo>
                      <a:cubicBezTo>
                        <a:pt x="2" y="0"/>
                        <a:pt x="1" y="0"/>
                        <a:pt x="1" y="1"/>
                      </a:cubicBezTo>
                      <a:cubicBezTo>
                        <a:pt x="1" y="2"/>
                        <a:pt x="0" y="3"/>
                        <a:pt x="0" y="4"/>
                      </a:cubicBezTo>
                      <a:cubicBezTo>
                        <a:pt x="1" y="3"/>
                        <a:pt x="1" y="3"/>
                        <a:pt x="2" y="3"/>
                      </a:cubicBezTo>
                      <a:cubicBezTo>
                        <a:pt x="3" y="3"/>
                        <a:pt x="5" y="3"/>
                        <a:pt x="6" y="3"/>
                      </a:cubicBezTo>
                      <a:cubicBezTo>
                        <a:pt x="6" y="2"/>
                        <a:pt x="6" y="2"/>
                        <a:pt x="6" y="2"/>
                      </a:cubicBezTo>
                      <a:cubicBezTo>
                        <a:pt x="6" y="1"/>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3" name="Freeform 104"/>
                <p:cNvSpPr>
                  <a:spLocks noEditPoints="1"/>
                </p:cNvSpPr>
                <p:nvPr/>
              </p:nvSpPr>
              <p:spPr bwMode="auto">
                <a:xfrm>
                  <a:off x="3126" y="2486"/>
                  <a:ext cx="34" cy="6"/>
                </a:xfrm>
                <a:custGeom>
                  <a:avLst/>
                  <a:gdLst>
                    <a:gd name="T0" fmla="*/ 25 w 27"/>
                    <a:gd name="T1" fmla="*/ 0 h 5"/>
                    <a:gd name="T2" fmla="*/ 26 w 27"/>
                    <a:gd name="T3" fmla="*/ 5 h 5"/>
                    <a:gd name="T4" fmla="*/ 27 w 27"/>
                    <a:gd name="T5" fmla="*/ 5 h 5"/>
                    <a:gd name="T6" fmla="*/ 25 w 27"/>
                    <a:gd name="T7" fmla="*/ 0 h 5"/>
                    <a:gd name="T8" fmla="*/ 9 w 27"/>
                    <a:gd name="T9" fmla="*/ 0 h 5"/>
                    <a:gd name="T10" fmla="*/ 7 w 27"/>
                    <a:gd name="T11" fmla="*/ 0 h 5"/>
                    <a:gd name="T12" fmla="*/ 3 w 27"/>
                    <a:gd name="T13" fmla="*/ 0 h 5"/>
                    <a:gd name="T14" fmla="*/ 1 w 27"/>
                    <a:gd name="T15" fmla="*/ 1 h 5"/>
                    <a:gd name="T16" fmla="*/ 2 w 27"/>
                    <a:gd name="T17" fmla="*/ 5 h 5"/>
                    <a:gd name="T18" fmla="*/ 3 w 27"/>
                    <a:gd name="T19" fmla="*/ 5 h 5"/>
                    <a:gd name="T20" fmla="*/ 3 w 27"/>
                    <a:gd name="T21" fmla="*/ 5 h 5"/>
                    <a:gd name="T22" fmla="*/ 7 w 27"/>
                    <a:gd name="T23" fmla="*/ 5 h 5"/>
                    <a:gd name="T24" fmla="*/ 10 w 27"/>
                    <a:gd name="T25" fmla="*/ 5 h 5"/>
                    <a:gd name="T26" fmla="*/ 15 w 27"/>
                    <a:gd name="T27" fmla="*/ 5 h 5"/>
                    <a:gd name="T28" fmla="*/ 20 w 27"/>
                    <a:gd name="T29" fmla="*/ 5 h 5"/>
                    <a:gd name="T30" fmla="*/ 20 w 27"/>
                    <a:gd name="T31" fmla="*/ 5 h 5"/>
                    <a:gd name="T32" fmla="*/ 20 w 27"/>
                    <a:gd name="T33" fmla="*/ 0 h 5"/>
                    <a:gd name="T34" fmla="*/ 20 w 27"/>
                    <a:gd name="T35" fmla="*/ 0 h 5"/>
                    <a:gd name="T36" fmla="*/ 14 w 27"/>
                    <a:gd name="T37" fmla="*/ 0 h 5"/>
                    <a:gd name="T38" fmla="*/ 9 w 27"/>
                    <a:gd name="T3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5">
                      <a:moveTo>
                        <a:pt x="25" y="0"/>
                      </a:moveTo>
                      <a:cubicBezTo>
                        <a:pt x="26" y="2"/>
                        <a:pt x="26" y="3"/>
                        <a:pt x="26" y="5"/>
                      </a:cubicBezTo>
                      <a:cubicBezTo>
                        <a:pt x="26" y="5"/>
                        <a:pt x="26" y="5"/>
                        <a:pt x="27" y="5"/>
                      </a:cubicBezTo>
                      <a:cubicBezTo>
                        <a:pt x="26" y="3"/>
                        <a:pt x="26" y="2"/>
                        <a:pt x="25" y="0"/>
                      </a:cubicBezTo>
                      <a:moveTo>
                        <a:pt x="9" y="0"/>
                      </a:moveTo>
                      <a:cubicBezTo>
                        <a:pt x="8" y="0"/>
                        <a:pt x="8" y="0"/>
                        <a:pt x="7" y="0"/>
                      </a:cubicBezTo>
                      <a:cubicBezTo>
                        <a:pt x="6" y="0"/>
                        <a:pt x="4" y="0"/>
                        <a:pt x="3" y="0"/>
                      </a:cubicBezTo>
                      <a:cubicBezTo>
                        <a:pt x="2" y="0"/>
                        <a:pt x="2" y="0"/>
                        <a:pt x="1" y="1"/>
                      </a:cubicBezTo>
                      <a:cubicBezTo>
                        <a:pt x="0" y="2"/>
                        <a:pt x="0" y="4"/>
                        <a:pt x="2" y="5"/>
                      </a:cubicBezTo>
                      <a:cubicBezTo>
                        <a:pt x="2" y="5"/>
                        <a:pt x="2" y="5"/>
                        <a:pt x="3" y="5"/>
                      </a:cubicBezTo>
                      <a:cubicBezTo>
                        <a:pt x="3" y="5"/>
                        <a:pt x="3" y="5"/>
                        <a:pt x="3" y="5"/>
                      </a:cubicBezTo>
                      <a:cubicBezTo>
                        <a:pt x="4" y="5"/>
                        <a:pt x="6" y="5"/>
                        <a:pt x="7" y="5"/>
                      </a:cubicBezTo>
                      <a:cubicBezTo>
                        <a:pt x="8" y="5"/>
                        <a:pt x="9" y="5"/>
                        <a:pt x="10" y="5"/>
                      </a:cubicBezTo>
                      <a:cubicBezTo>
                        <a:pt x="12" y="5"/>
                        <a:pt x="13" y="5"/>
                        <a:pt x="15" y="5"/>
                      </a:cubicBezTo>
                      <a:cubicBezTo>
                        <a:pt x="17" y="5"/>
                        <a:pt x="18" y="5"/>
                        <a:pt x="20" y="5"/>
                      </a:cubicBezTo>
                      <a:cubicBezTo>
                        <a:pt x="20" y="5"/>
                        <a:pt x="20" y="5"/>
                        <a:pt x="20" y="5"/>
                      </a:cubicBezTo>
                      <a:cubicBezTo>
                        <a:pt x="20" y="3"/>
                        <a:pt x="20" y="1"/>
                        <a:pt x="20" y="0"/>
                      </a:cubicBezTo>
                      <a:cubicBezTo>
                        <a:pt x="20" y="0"/>
                        <a:pt x="20" y="0"/>
                        <a:pt x="20" y="0"/>
                      </a:cubicBezTo>
                      <a:cubicBezTo>
                        <a:pt x="18" y="0"/>
                        <a:pt x="16" y="0"/>
                        <a:pt x="14" y="0"/>
                      </a:cubicBezTo>
                      <a:cubicBezTo>
                        <a:pt x="13" y="0"/>
                        <a:pt x="11"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4" name="Freeform 105"/>
                <p:cNvSpPr>
                  <a:spLocks/>
                </p:cNvSpPr>
                <p:nvPr/>
              </p:nvSpPr>
              <p:spPr bwMode="auto">
                <a:xfrm>
                  <a:off x="3151" y="2475"/>
                  <a:ext cx="12" cy="144"/>
                </a:xfrm>
                <a:custGeom>
                  <a:avLst/>
                  <a:gdLst>
                    <a:gd name="T0" fmla="*/ 3 w 10"/>
                    <a:gd name="T1" fmla="*/ 0 h 117"/>
                    <a:gd name="T2" fmla="*/ 0 w 10"/>
                    <a:gd name="T3" fmla="*/ 3 h 117"/>
                    <a:gd name="T4" fmla="*/ 0 w 10"/>
                    <a:gd name="T5" fmla="*/ 9 h 117"/>
                    <a:gd name="T6" fmla="*/ 0 w 10"/>
                    <a:gd name="T7" fmla="*/ 14 h 117"/>
                    <a:gd name="T8" fmla="*/ 1 w 10"/>
                    <a:gd name="T9" fmla="*/ 107 h 117"/>
                    <a:gd name="T10" fmla="*/ 0 w 10"/>
                    <a:gd name="T11" fmla="*/ 112 h 117"/>
                    <a:gd name="T12" fmla="*/ 0 w 10"/>
                    <a:gd name="T13" fmla="*/ 113 h 117"/>
                    <a:gd name="T14" fmla="*/ 3 w 10"/>
                    <a:gd name="T15" fmla="*/ 117 h 117"/>
                    <a:gd name="T16" fmla="*/ 5 w 10"/>
                    <a:gd name="T17" fmla="*/ 115 h 117"/>
                    <a:gd name="T18" fmla="*/ 6 w 10"/>
                    <a:gd name="T19" fmla="*/ 113 h 117"/>
                    <a:gd name="T20" fmla="*/ 6 w 10"/>
                    <a:gd name="T21" fmla="*/ 108 h 117"/>
                    <a:gd name="T22" fmla="*/ 6 w 10"/>
                    <a:gd name="T23" fmla="*/ 14 h 117"/>
                    <a:gd name="T24" fmla="*/ 5 w 10"/>
                    <a:gd name="T25" fmla="*/ 9 h 117"/>
                    <a:gd name="T26" fmla="*/ 3 w 10"/>
                    <a:gd name="T27" fmla="*/ 0 h 117"/>
                    <a:gd name="T28" fmla="*/ 3 w 10"/>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117">
                      <a:moveTo>
                        <a:pt x="3" y="0"/>
                      </a:moveTo>
                      <a:cubicBezTo>
                        <a:pt x="1" y="0"/>
                        <a:pt x="0" y="1"/>
                        <a:pt x="0" y="3"/>
                      </a:cubicBezTo>
                      <a:cubicBezTo>
                        <a:pt x="0" y="5"/>
                        <a:pt x="0" y="7"/>
                        <a:pt x="0" y="9"/>
                      </a:cubicBezTo>
                      <a:cubicBezTo>
                        <a:pt x="0" y="10"/>
                        <a:pt x="0" y="12"/>
                        <a:pt x="0" y="14"/>
                      </a:cubicBezTo>
                      <a:cubicBezTo>
                        <a:pt x="1" y="45"/>
                        <a:pt x="5" y="76"/>
                        <a:pt x="1" y="107"/>
                      </a:cubicBezTo>
                      <a:cubicBezTo>
                        <a:pt x="1" y="109"/>
                        <a:pt x="1" y="111"/>
                        <a:pt x="0" y="112"/>
                      </a:cubicBezTo>
                      <a:cubicBezTo>
                        <a:pt x="0" y="113"/>
                        <a:pt x="0" y="113"/>
                        <a:pt x="0" y="113"/>
                      </a:cubicBezTo>
                      <a:cubicBezTo>
                        <a:pt x="0" y="115"/>
                        <a:pt x="2" y="117"/>
                        <a:pt x="3" y="117"/>
                      </a:cubicBezTo>
                      <a:cubicBezTo>
                        <a:pt x="4" y="117"/>
                        <a:pt x="5" y="116"/>
                        <a:pt x="5" y="115"/>
                      </a:cubicBezTo>
                      <a:cubicBezTo>
                        <a:pt x="5" y="114"/>
                        <a:pt x="5" y="114"/>
                        <a:pt x="6" y="113"/>
                      </a:cubicBezTo>
                      <a:cubicBezTo>
                        <a:pt x="6" y="111"/>
                        <a:pt x="6" y="109"/>
                        <a:pt x="6" y="108"/>
                      </a:cubicBezTo>
                      <a:cubicBezTo>
                        <a:pt x="10" y="76"/>
                        <a:pt x="7" y="45"/>
                        <a:pt x="6" y="14"/>
                      </a:cubicBezTo>
                      <a:cubicBezTo>
                        <a:pt x="6" y="12"/>
                        <a:pt x="6" y="11"/>
                        <a:pt x="5" y="9"/>
                      </a:cubicBezTo>
                      <a:cubicBezTo>
                        <a:pt x="5" y="6"/>
                        <a:pt x="4" y="3"/>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5" name="Freeform 106"/>
                <p:cNvSpPr>
                  <a:spLocks noEditPoints="1"/>
                </p:cNvSpPr>
                <p:nvPr/>
              </p:nvSpPr>
              <p:spPr bwMode="auto">
                <a:xfrm>
                  <a:off x="3070" y="2524"/>
                  <a:ext cx="48" cy="10"/>
                </a:xfrm>
                <a:custGeom>
                  <a:avLst/>
                  <a:gdLst>
                    <a:gd name="T0" fmla="*/ 25 w 39"/>
                    <a:gd name="T1" fmla="*/ 1 h 8"/>
                    <a:gd name="T2" fmla="*/ 3 w 39"/>
                    <a:gd name="T3" fmla="*/ 3 h 8"/>
                    <a:gd name="T4" fmla="*/ 3 w 39"/>
                    <a:gd name="T5" fmla="*/ 8 h 8"/>
                    <a:gd name="T6" fmla="*/ 3 w 39"/>
                    <a:gd name="T7" fmla="*/ 8 h 8"/>
                    <a:gd name="T8" fmla="*/ 8 w 39"/>
                    <a:gd name="T9" fmla="*/ 7 h 8"/>
                    <a:gd name="T10" fmla="*/ 8 w 39"/>
                    <a:gd name="T11" fmla="*/ 5 h 8"/>
                    <a:gd name="T12" fmla="*/ 11 w 39"/>
                    <a:gd name="T13" fmla="*/ 3 h 8"/>
                    <a:gd name="T14" fmla="*/ 13 w 39"/>
                    <a:gd name="T15" fmla="*/ 5 h 8"/>
                    <a:gd name="T16" fmla="*/ 14 w 39"/>
                    <a:gd name="T17" fmla="*/ 7 h 8"/>
                    <a:gd name="T18" fmla="*/ 24 w 39"/>
                    <a:gd name="T19" fmla="*/ 7 h 8"/>
                    <a:gd name="T20" fmla="*/ 25 w 39"/>
                    <a:gd name="T21" fmla="*/ 2 h 8"/>
                    <a:gd name="T22" fmla="*/ 25 w 39"/>
                    <a:gd name="T23" fmla="*/ 1 h 8"/>
                    <a:gd name="T24" fmla="*/ 36 w 39"/>
                    <a:gd name="T25" fmla="*/ 0 h 8"/>
                    <a:gd name="T26" fmla="*/ 36 w 39"/>
                    <a:gd name="T27" fmla="*/ 0 h 8"/>
                    <a:gd name="T28" fmla="*/ 29 w 39"/>
                    <a:gd name="T29" fmla="*/ 1 h 8"/>
                    <a:gd name="T30" fmla="*/ 30 w 39"/>
                    <a:gd name="T31" fmla="*/ 4 h 8"/>
                    <a:gd name="T32" fmla="*/ 29 w 39"/>
                    <a:gd name="T33" fmla="*/ 6 h 8"/>
                    <a:gd name="T34" fmla="*/ 36 w 39"/>
                    <a:gd name="T35" fmla="*/ 6 h 8"/>
                    <a:gd name="T36" fmla="*/ 36 w 39"/>
                    <a:gd name="T3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8">
                      <a:moveTo>
                        <a:pt x="25" y="1"/>
                      </a:moveTo>
                      <a:cubicBezTo>
                        <a:pt x="18" y="2"/>
                        <a:pt x="11" y="2"/>
                        <a:pt x="3" y="3"/>
                      </a:cubicBezTo>
                      <a:cubicBezTo>
                        <a:pt x="0" y="3"/>
                        <a:pt x="0" y="8"/>
                        <a:pt x="3" y="8"/>
                      </a:cubicBezTo>
                      <a:cubicBezTo>
                        <a:pt x="3" y="8"/>
                        <a:pt x="3" y="8"/>
                        <a:pt x="3" y="8"/>
                      </a:cubicBezTo>
                      <a:cubicBezTo>
                        <a:pt x="5" y="8"/>
                        <a:pt x="7" y="8"/>
                        <a:pt x="8" y="7"/>
                      </a:cubicBezTo>
                      <a:cubicBezTo>
                        <a:pt x="8" y="7"/>
                        <a:pt x="8" y="6"/>
                        <a:pt x="8" y="5"/>
                      </a:cubicBezTo>
                      <a:cubicBezTo>
                        <a:pt x="8" y="4"/>
                        <a:pt x="10" y="3"/>
                        <a:pt x="11" y="3"/>
                      </a:cubicBezTo>
                      <a:cubicBezTo>
                        <a:pt x="12" y="3"/>
                        <a:pt x="13" y="4"/>
                        <a:pt x="13" y="5"/>
                      </a:cubicBezTo>
                      <a:cubicBezTo>
                        <a:pt x="13" y="6"/>
                        <a:pt x="14" y="7"/>
                        <a:pt x="14" y="7"/>
                      </a:cubicBezTo>
                      <a:cubicBezTo>
                        <a:pt x="17" y="7"/>
                        <a:pt x="21" y="7"/>
                        <a:pt x="24" y="7"/>
                      </a:cubicBezTo>
                      <a:cubicBezTo>
                        <a:pt x="24" y="5"/>
                        <a:pt x="25" y="4"/>
                        <a:pt x="25" y="2"/>
                      </a:cubicBezTo>
                      <a:cubicBezTo>
                        <a:pt x="25" y="2"/>
                        <a:pt x="25" y="2"/>
                        <a:pt x="25" y="1"/>
                      </a:cubicBezTo>
                      <a:moveTo>
                        <a:pt x="36" y="0"/>
                      </a:moveTo>
                      <a:cubicBezTo>
                        <a:pt x="36" y="0"/>
                        <a:pt x="36" y="0"/>
                        <a:pt x="36" y="0"/>
                      </a:cubicBezTo>
                      <a:cubicBezTo>
                        <a:pt x="34" y="1"/>
                        <a:pt x="31" y="1"/>
                        <a:pt x="29" y="1"/>
                      </a:cubicBezTo>
                      <a:cubicBezTo>
                        <a:pt x="29" y="2"/>
                        <a:pt x="30" y="3"/>
                        <a:pt x="30" y="4"/>
                      </a:cubicBezTo>
                      <a:cubicBezTo>
                        <a:pt x="30" y="5"/>
                        <a:pt x="30" y="5"/>
                        <a:pt x="29" y="6"/>
                      </a:cubicBezTo>
                      <a:cubicBezTo>
                        <a:pt x="32" y="6"/>
                        <a:pt x="34" y="6"/>
                        <a:pt x="36" y="6"/>
                      </a:cubicBezTo>
                      <a:cubicBezTo>
                        <a:pt x="39" y="5"/>
                        <a:pt x="39" y="0"/>
                        <a:pt x="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6" name="Freeform 107"/>
                <p:cNvSpPr>
                  <a:spLocks/>
                </p:cNvSpPr>
                <p:nvPr/>
              </p:nvSpPr>
              <p:spPr bwMode="auto">
                <a:xfrm>
                  <a:off x="3079" y="2528"/>
                  <a:ext cx="12" cy="92"/>
                </a:xfrm>
                <a:custGeom>
                  <a:avLst/>
                  <a:gdLst>
                    <a:gd name="T0" fmla="*/ 3 w 9"/>
                    <a:gd name="T1" fmla="*/ 0 h 75"/>
                    <a:gd name="T2" fmla="*/ 0 w 9"/>
                    <a:gd name="T3" fmla="*/ 2 h 75"/>
                    <a:gd name="T4" fmla="*/ 0 w 9"/>
                    <a:gd name="T5" fmla="*/ 4 h 75"/>
                    <a:gd name="T6" fmla="*/ 2 w 9"/>
                    <a:gd name="T7" fmla="*/ 38 h 75"/>
                    <a:gd name="T8" fmla="*/ 2 w 9"/>
                    <a:gd name="T9" fmla="*/ 65 h 75"/>
                    <a:gd name="T10" fmla="*/ 2 w 9"/>
                    <a:gd name="T11" fmla="*/ 70 h 75"/>
                    <a:gd name="T12" fmla="*/ 2 w 9"/>
                    <a:gd name="T13" fmla="*/ 72 h 75"/>
                    <a:gd name="T14" fmla="*/ 5 w 9"/>
                    <a:gd name="T15" fmla="*/ 75 h 75"/>
                    <a:gd name="T16" fmla="*/ 5 w 9"/>
                    <a:gd name="T17" fmla="*/ 75 h 75"/>
                    <a:gd name="T18" fmla="*/ 7 w 9"/>
                    <a:gd name="T19" fmla="*/ 75 h 75"/>
                    <a:gd name="T20" fmla="*/ 7 w 9"/>
                    <a:gd name="T21" fmla="*/ 70 h 75"/>
                    <a:gd name="T22" fmla="*/ 7 w 9"/>
                    <a:gd name="T23" fmla="*/ 70 h 75"/>
                    <a:gd name="T24" fmla="*/ 7 w 9"/>
                    <a:gd name="T25" fmla="*/ 65 h 75"/>
                    <a:gd name="T26" fmla="*/ 8 w 9"/>
                    <a:gd name="T27" fmla="*/ 43 h 75"/>
                    <a:gd name="T28" fmla="*/ 6 w 9"/>
                    <a:gd name="T29" fmla="*/ 4 h 75"/>
                    <a:gd name="T30" fmla="*/ 5 w 9"/>
                    <a:gd name="T31" fmla="*/ 2 h 75"/>
                    <a:gd name="T32" fmla="*/ 3 w 9"/>
                    <a:gd name="T3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75">
                      <a:moveTo>
                        <a:pt x="3" y="0"/>
                      </a:moveTo>
                      <a:cubicBezTo>
                        <a:pt x="2" y="0"/>
                        <a:pt x="0" y="1"/>
                        <a:pt x="0" y="2"/>
                      </a:cubicBezTo>
                      <a:cubicBezTo>
                        <a:pt x="0" y="3"/>
                        <a:pt x="0" y="4"/>
                        <a:pt x="0" y="4"/>
                      </a:cubicBezTo>
                      <a:cubicBezTo>
                        <a:pt x="1" y="16"/>
                        <a:pt x="2" y="27"/>
                        <a:pt x="2" y="38"/>
                      </a:cubicBezTo>
                      <a:cubicBezTo>
                        <a:pt x="3" y="47"/>
                        <a:pt x="2" y="56"/>
                        <a:pt x="2" y="65"/>
                      </a:cubicBezTo>
                      <a:cubicBezTo>
                        <a:pt x="2" y="67"/>
                        <a:pt x="2" y="69"/>
                        <a:pt x="2" y="70"/>
                      </a:cubicBezTo>
                      <a:cubicBezTo>
                        <a:pt x="2" y="71"/>
                        <a:pt x="2" y="72"/>
                        <a:pt x="2" y="72"/>
                      </a:cubicBezTo>
                      <a:cubicBezTo>
                        <a:pt x="2" y="74"/>
                        <a:pt x="3" y="75"/>
                        <a:pt x="5" y="75"/>
                      </a:cubicBezTo>
                      <a:cubicBezTo>
                        <a:pt x="5" y="75"/>
                        <a:pt x="5" y="75"/>
                        <a:pt x="5" y="75"/>
                      </a:cubicBezTo>
                      <a:cubicBezTo>
                        <a:pt x="6" y="75"/>
                        <a:pt x="6" y="75"/>
                        <a:pt x="7" y="75"/>
                      </a:cubicBezTo>
                      <a:cubicBezTo>
                        <a:pt x="9" y="74"/>
                        <a:pt x="9" y="71"/>
                        <a:pt x="7" y="70"/>
                      </a:cubicBezTo>
                      <a:cubicBezTo>
                        <a:pt x="7" y="70"/>
                        <a:pt x="7" y="70"/>
                        <a:pt x="7" y="70"/>
                      </a:cubicBezTo>
                      <a:cubicBezTo>
                        <a:pt x="7" y="68"/>
                        <a:pt x="7" y="66"/>
                        <a:pt x="7" y="65"/>
                      </a:cubicBezTo>
                      <a:cubicBezTo>
                        <a:pt x="7" y="57"/>
                        <a:pt x="8" y="50"/>
                        <a:pt x="8" y="43"/>
                      </a:cubicBezTo>
                      <a:cubicBezTo>
                        <a:pt x="8" y="30"/>
                        <a:pt x="6" y="17"/>
                        <a:pt x="6" y="4"/>
                      </a:cubicBezTo>
                      <a:cubicBezTo>
                        <a:pt x="6" y="4"/>
                        <a:pt x="5" y="3"/>
                        <a:pt x="5" y="2"/>
                      </a:cubicBezTo>
                      <a:cubicBezTo>
                        <a:pt x="5" y="1"/>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7" name="Freeform 108"/>
                <p:cNvSpPr>
                  <a:spLocks/>
                </p:cNvSpPr>
                <p:nvPr/>
              </p:nvSpPr>
              <p:spPr bwMode="auto">
                <a:xfrm>
                  <a:off x="3095" y="2524"/>
                  <a:ext cx="15" cy="95"/>
                </a:xfrm>
                <a:custGeom>
                  <a:avLst/>
                  <a:gdLst>
                    <a:gd name="T0" fmla="*/ 6 w 12"/>
                    <a:gd name="T1" fmla="*/ 0 h 77"/>
                    <a:gd name="T2" fmla="*/ 4 w 12"/>
                    <a:gd name="T3" fmla="*/ 1 h 77"/>
                    <a:gd name="T4" fmla="*/ 4 w 12"/>
                    <a:gd name="T5" fmla="*/ 2 h 77"/>
                    <a:gd name="T6" fmla="*/ 3 w 12"/>
                    <a:gd name="T7" fmla="*/ 7 h 77"/>
                    <a:gd name="T8" fmla="*/ 5 w 12"/>
                    <a:gd name="T9" fmla="*/ 67 h 77"/>
                    <a:gd name="T10" fmla="*/ 6 w 12"/>
                    <a:gd name="T11" fmla="*/ 72 h 77"/>
                    <a:gd name="T12" fmla="*/ 7 w 12"/>
                    <a:gd name="T13" fmla="*/ 75 h 77"/>
                    <a:gd name="T14" fmla="*/ 9 w 12"/>
                    <a:gd name="T15" fmla="*/ 77 h 77"/>
                    <a:gd name="T16" fmla="*/ 12 w 12"/>
                    <a:gd name="T17" fmla="*/ 73 h 77"/>
                    <a:gd name="T18" fmla="*/ 12 w 12"/>
                    <a:gd name="T19" fmla="*/ 72 h 77"/>
                    <a:gd name="T20" fmla="*/ 11 w 12"/>
                    <a:gd name="T21" fmla="*/ 67 h 77"/>
                    <a:gd name="T22" fmla="*/ 8 w 12"/>
                    <a:gd name="T23" fmla="*/ 6 h 77"/>
                    <a:gd name="T24" fmla="*/ 9 w 12"/>
                    <a:gd name="T25" fmla="*/ 4 h 77"/>
                    <a:gd name="T26" fmla="*/ 8 w 12"/>
                    <a:gd name="T27" fmla="*/ 1 h 77"/>
                    <a:gd name="T28" fmla="*/ 6 w 12"/>
                    <a:gd name="T2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77">
                      <a:moveTo>
                        <a:pt x="6" y="0"/>
                      </a:moveTo>
                      <a:cubicBezTo>
                        <a:pt x="5" y="0"/>
                        <a:pt x="5" y="1"/>
                        <a:pt x="4" y="1"/>
                      </a:cubicBezTo>
                      <a:cubicBezTo>
                        <a:pt x="4" y="2"/>
                        <a:pt x="4" y="2"/>
                        <a:pt x="4" y="2"/>
                      </a:cubicBezTo>
                      <a:cubicBezTo>
                        <a:pt x="4" y="4"/>
                        <a:pt x="3" y="5"/>
                        <a:pt x="3" y="7"/>
                      </a:cubicBezTo>
                      <a:cubicBezTo>
                        <a:pt x="0" y="26"/>
                        <a:pt x="2" y="47"/>
                        <a:pt x="5" y="67"/>
                      </a:cubicBezTo>
                      <a:cubicBezTo>
                        <a:pt x="6" y="69"/>
                        <a:pt x="6" y="70"/>
                        <a:pt x="6" y="72"/>
                      </a:cubicBezTo>
                      <a:cubicBezTo>
                        <a:pt x="7" y="73"/>
                        <a:pt x="7" y="74"/>
                        <a:pt x="7" y="75"/>
                      </a:cubicBezTo>
                      <a:cubicBezTo>
                        <a:pt x="7" y="76"/>
                        <a:pt x="8" y="77"/>
                        <a:pt x="9" y="77"/>
                      </a:cubicBezTo>
                      <a:cubicBezTo>
                        <a:pt x="11" y="77"/>
                        <a:pt x="12" y="75"/>
                        <a:pt x="12" y="73"/>
                      </a:cubicBezTo>
                      <a:cubicBezTo>
                        <a:pt x="12" y="73"/>
                        <a:pt x="12" y="72"/>
                        <a:pt x="12" y="72"/>
                      </a:cubicBezTo>
                      <a:cubicBezTo>
                        <a:pt x="11" y="70"/>
                        <a:pt x="11" y="69"/>
                        <a:pt x="11" y="67"/>
                      </a:cubicBezTo>
                      <a:cubicBezTo>
                        <a:pt x="7" y="47"/>
                        <a:pt x="6" y="26"/>
                        <a:pt x="8" y="6"/>
                      </a:cubicBezTo>
                      <a:cubicBezTo>
                        <a:pt x="9" y="5"/>
                        <a:pt x="9" y="5"/>
                        <a:pt x="9" y="4"/>
                      </a:cubicBezTo>
                      <a:cubicBezTo>
                        <a:pt x="9" y="3"/>
                        <a:pt x="8" y="2"/>
                        <a:pt x="8" y="1"/>
                      </a:cubicBezTo>
                      <a:cubicBezTo>
                        <a:pt x="7" y="1"/>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8" name="Freeform 109"/>
                <p:cNvSpPr>
                  <a:spLocks noEditPoints="1"/>
                </p:cNvSpPr>
                <p:nvPr/>
              </p:nvSpPr>
              <p:spPr bwMode="auto">
                <a:xfrm>
                  <a:off x="3032" y="2560"/>
                  <a:ext cx="45" cy="8"/>
                </a:xfrm>
                <a:custGeom>
                  <a:avLst/>
                  <a:gdLst>
                    <a:gd name="T0" fmla="*/ 9 w 36"/>
                    <a:gd name="T1" fmla="*/ 2 h 7"/>
                    <a:gd name="T2" fmla="*/ 4 w 36"/>
                    <a:gd name="T3" fmla="*/ 2 h 7"/>
                    <a:gd name="T4" fmla="*/ 4 w 36"/>
                    <a:gd name="T5" fmla="*/ 7 h 7"/>
                    <a:gd name="T6" fmla="*/ 9 w 36"/>
                    <a:gd name="T7" fmla="*/ 7 h 7"/>
                    <a:gd name="T8" fmla="*/ 9 w 36"/>
                    <a:gd name="T9" fmla="*/ 2 h 7"/>
                    <a:gd name="T10" fmla="*/ 9 w 36"/>
                    <a:gd name="T11" fmla="*/ 2 h 7"/>
                    <a:gd name="T12" fmla="*/ 32 w 36"/>
                    <a:gd name="T13" fmla="*/ 0 h 7"/>
                    <a:gd name="T14" fmla="*/ 31 w 36"/>
                    <a:gd name="T15" fmla="*/ 0 h 7"/>
                    <a:gd name="T16" fmla="*/ 14 w 36"/>
                    <a:gd name="T17" fmla="*/ 2 h 7"/>
                    <a:gd name="T18" fmla="*/ 14 w 36"/>
                    <a:gd name="T19" fmla="*/ 2 h 7"/>
                    <a:gd name="T20" fmla="*/ 14 w 36"/>
                    <a:gd name="T21" fmla="*/ 7 h 7"/>
                    <a:gd name="T22" fmla="*/ 26 w 36"/>
                    <a:gd name="T23" fmla="*/ 6 h 7"/>
                    <a:gd name="T24" fmla="*/ 26 w 36"/>
                    <a:gd name="T25" fmla="*/ 4 h 7"/>
                    <a:gd name="T26" fmla="*/ 29 w 36"/>
                    <a:gd name="T27" fmla="*/ 2 h 7"/>
                    <a:gd name="T28" fmla="*/ 31 w 36"/>
                    <a:gd name="T29" fmla="*/ 5 h 7"/>
                    <a:gd name="T30" fmla="*/ 33 w 36"/>
                    <a:gd name="T31" fmla="*/ 5 h 7"/>
                    <a:gd name="T32" fmla="*/ 32 w 36"/>
                    <a:gd name="T3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7">
                      <a:moveTo>
                        <a:pt x="9" y="2"/>
                      </a:moveTo>
                      <a:cubicBezTo>
                        <a:pt x="7" y="2"/>
                        <a:pt x="5" y="2"/>
                        <a:pt x="4" y="2"/>
                      </a:cubicBezTo>
                      <a:cubicBezTo>
                        <a:pt x="0" y="2"/>
                        <a:pt x="0" y="7"/>
                        <a:pt x="4" y="7"/>
                      </a:cubicBezTo>
                      <a:cubicBezTo>
                        <a:pt x="6" y="7"/>
                        <a:pt x="7" y="7"/>
                        <a:pt x="9" y="7"/>
                      </a:cubicBezTo>
                      <a:cubicBezTo>
                        <a:pt x="9" y="6"/>
                        <a:pt x="9" y="4"/>
                        <a:pt x="9" y="2"/>
                      </a:cubicBezTo>
                      <a:cubicBezTo>
                        <a:pt x="9" y="2"/>
                        <a:pt x="9" y="2"/>
                        <a:pt x="9" y="2"/>
                      </a:cubicBezTo>
                      <a:moveTo>
                        <a:pt x="32" y="0"/>
                      </a:moveTo>
                      <a:cubicBezTo>
                        <a:pt x="32" y="0"/>
                        <a:pt x="32" y="0"/>
                        <a:pt x="31" y="0"/>
                      </a:cubicBezTo>
                      <a:cubicBezTo>
                        <a:pt x="26" y="1"/>
                        <a:pt x="20" y="2"/>
                        <a:pt x="14" y="2"/>
                      </a:cubicBezTo>
                      <a:cubicBezTo>
                        <a:pt x="14" y="2"/>
                        <a:pt x="14" y="2"/>
                        <a:pt x="14" y="2"/>
                      </a:cubicBezTo>
                      <a:cubicBezTo>
                        <a:pt x="14" y="4"/>
                        <a:pt x="14" y="6"/>
                        <a:pt x="14" y="7"/>
                      </a:cubicBezTo>
                      <a:cubicBezTo>
                        <a:pt x="18" y="7"/>
                        <a:pt x="22" y="7"/>
                        <a:pt x="26" y="6"/>
                      </a:cubicBezTo>
                      <a:cubicBezTo>
                        <a:pt x="26" y="5"/>
                        <a:pt x="26" y="5"/>
                        <a:pt x="26" y="4"/>
                      </a:cubicBezTo>
                      <a:cubicBezTo>
                        <a:pt x="27" y="3"/>
                        <a:pt x="28" y="2"/>
                        <a:pt x="29" y="2"/>
                      </a:cubicBezTo>
                      <a:cubicBezTo>
                        <a:pt x="30" y="2"/>
                        <a:pt x="32" y="3"/>
                        <a:pt x="31" y="5"/>
                      </a:cubicBezTo>
                      <a:cubicBezTo>
                        <a:pt x="32" y="5"/>
                        <a:pt x="32" y="5"/>
                        <a:pt x="33" y="5"/>
                      </a:cubicBezTo>
                      <a:cubicBezTo>
                        <a:pt x="36" y="4"/>
                        <a:pt x="35" y="0"/>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9" name="Freeform 110"/>
                <p:cNvSpPr>
                  <a:spLocks/>
                </p:cNvSpPr>
                <p:nvPr/>
              </p:nvSpPr>
              <p:spPr bwMode="auto">
                <a:xfrm>
                  <a:off x="3044" y="2560"/>
                  <a:ext cx="9" cy="54"/>
                </a:xfrm>
                <a:custGeom>
                  <a:avLst/>
                  <a:gdLst>
                    <a:gd name="T0" fmla="*/ 2 w 8"/>
                    <a:gd name="T1" fmla="*/ 0 h 44"/>
                    <a:gd name="T2" fmla="*/ 0 w 8"/>
                    <a:gd name="T3" fmla="*/ 2 h 44"/>
                    <a:gd name="T4" fmla="*/ 0 w 8"/>
                    <a:gd name="T5" fmla="*/ 2 h 44"/>
                    <a:gd name="T6" fmla="*/ 0 w 8"/>
                    <a:gd name="T7" fmla="*/ 7 h 44"/>
                    <a:gd name="T8" fmla="*/ 3 w 8"/>
                    <a:gd name="T9" fmla="*/ 42 h 44"/>
                    <a:gd name="T10" fmla="*/ 3 w 8"/>
                    <a:gd name="T11" fmla="*/ 43 h 44"/>
                    <a:gd name="T12" fmla="*/ 5 w 8"/>
                    <a:gd name="T13" fmla="*/ 44 h 44"/>
                    <a:gd name="T14" fmla="*/ 8 w 8"/>
                    <a:gd name="T15" fmla="*/ 42 h 44"/>
                    <a:gd name="T16" fmla="*/ 8 w 8"/>
                    <a:gd name="T17" fmla="*/ 41 h 44"/>
                    <a:gd name="T18" fmla="*/ 5 w 8"/>
                    <a:gd name="T19" fmla="*/ 7 h 44"/>
                    <a:gd name="T20" fmla="*/ 5 w 8"/>
                    <a:gd name="T21" fmla="*/ 2 h 44"/>
                    <a:gd name="T22" fmla="*/ 5 w 8"/>
                    <a:gd name="T23" fmla="*/ 2 h 44"/>
                    <a:gd name="T24" fmla="*/ 2 w 8"/>
                    <a:gd name="T2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4">
                      <a:moveTo>
                        <a:pt x="2" y="0"/>
                      </a:moveTo>
                      <a:cubicBezTo>
                        <a:pt x="1" y="0"/>
                        <a:pt x="0" y="1"/>
                        <a:pt x="0" y="2"/>
                      </a:cubicBezTo>
                      <a:cubicBezTo>
                        <a:pt x="0" y="2"/>
                        <a:pt x="0" y="2"/>
                        <a:pt x="0" y="2"/>
                      </a:cubicBezTo>
                      <a:cubicBezTo>
                        <a:pt x="0" y="4"/>
                        <a:pt x="0" y="6"/>
                        <a:pt x="0" y="7"/>
                      </a:cubicBezTo>
                      <a:cubicBezTo>
                        <a:pt x="1" y="19"/>
                        <a:pt x="1" y="31"/>
                        <a:pt x="3" y="42"/>
                      </a:cubicBezTo>
                      <a:cubicBezTo>
                        <a:pt x="3" y="42"/>
                        <a:pt x="3" y="42"/>
                        <a:pt x="3" y="43"/>
                      </a:cubicBezTo>
                      <a:cubicBezTo>
                        <a:pt x="3" y="44"/>
                        <a:pt x="4" y="44"/>
                        <a:pt x="5" y="44"/>
                      </a:cubicBezTo>
                      <a:cubicBezTo>
                        <a:pt x="7" y="44"/>
                        <a:pt x="8" y="43"/>
                        <a:pt x="8" y="42"/>
                      </a:cubicBezTo>
                      <a:cubicBezTo>
                        <a:pt x="8" y="42"/>
                        <a:pt x="8" y="41"/>
                        <a:pt x="8" y="41"/>
                      </a:cubicBezTo>
                      <a:cubicBezTo>
                        <a:pt x="6" y="30"/>
                        <a:pt x="6" y="18"/>
                        <a:pt x="5" y="7"/>
                      </a:cubicBezTo>
                      <a:cubicBezTo>
                        <a:pt x="5" y="6"/>
                        <a:pt x="5" y="4"/>
                        <a:pt x="5" y="2"/>
                      </a:cubicBezTo>
                      <a:cubicBezTo>
                        <a:pt x="5" y="2"/>
                        <a:pt x="5" y="2"/>
                        <a:pt x="5" y="2"/>
                      </a:cubicBezTo>
                      <a:cubicBezTo>
                        <a:pt x="5"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0" name="Freeform 111"/>
                <p:cNvSpPr>
                  <a:spLocks/>
                </p:cNvSpPr>
                <p:nvPr/>
              </p:nvSpPr>
              <p:spPr bwMode="auto">
                <a:xfrm>
                  <a:off x="3062" y="2562"/>
                  <a:ext cx="10" cy="56"/>
                </a:xfrm>
                <a:custGeom>
                  <a:avLst/>
                  <a:gdLst>
                    <a:gd name="T0" fmla="*/ 5 w 8"/>
                    <a:gd name="T1" fmla="*/ 0 h 45"/>
                    <a:gd name="T2" fmla="*/ 2 w 8"/>
                    <a:gd name="T3" fmla="*/ 2 h 45"/>
                    <a:gd name="T4" fmla="*/ 2 w 8"/>
                    <a:gd name="T5" fmla="*/ 4 h 45"/>
                    <a:gd name="T6" fmla="*/ 2 w 8"/>
                    <a:gd name="T7" fmla="*/ 39 h 45"/>
                    <a:gd name="T8" fmla="*/ 1 w 8"/>
                    <a:gd name="T9" fmla="*/ 41 h 45"/>
                    <a:gd name="T10" fmla="*/ 2 w 8"/>
                    <a:gd name="T11" fmla="*/ 44 h 45"/>
                    <a:gd name="T12" fmla="*/ 4 w 8"/>
                    <a:gd name="T13" fmla="*/ 45 h 45"/>
                    <a:gd name="T14" fmla="*/ 6 w 8"/>
                    <a:gd name="T15" fmla="*/ 43 h 45"/>
                    <a:gd name="T16" fmla="*/ 6 w 8"/>
                    <a:gd name="T17" fmla="*/ 43 h 45"/>
                    <a:gd name="T18" fmla="*/ 7 w 8"/>
                    <a:gd name="T19" fmla="*/ 38 h 45"/>
                    <a:gd name="T20" fmla="*/ 7 w 8"/>
                    <a:gd name="T21" fmla="*/ 3 h 45"/>
                    <a:gd name="T22" fmla="*/ 7 w 8"/>
                    <a:gd name="T23" fmla="*/ 3 h 45"/>
                    <a:gd name="T24" fmla="*/ 5 w 8"/>
                    <a:gd name="T2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5">
                      <a:moveTo>
                        <a:pt x="5" y="0"/>
                      </a:moveTo>
                      <a:cubicBezTo>
                        <a:pt x="4" y="0"/>
                        <a:pt x="3" y="1"/>
                        <a:pt x="2" y="2"/>
                      </a:cubicBezTo>
                      <a:cubicBezTo>
                        <a:pt x="2" y="3"/>
                        <a:pt x="2" y="3"/>
                        <a:pt x="2" y="4"/>
                      </a:cubicBezTo>
                      <a:cubicBezTo>
                        <a:pt x="0" y="16"/>
                        <a:pt x="3" y="27"/>
                        <a:pt x="2" y="39"/>
                      </a:cubicBezTo>
                      <a:cubicBezTo>
                        <a:pt x="1" y="40"/>
                        <a:pt x="1" y="40"/>
                        <a:pt x="1" y="41"/>
                      </a:cubicBezTo>
                      <a:cubicBezTo>
                        <a:pt x="1" y="42"/>
                        <a:pt x="2" y="43"/>
                        <a:pt x="2" y="44"/>
                      </a:cubicBezTo>
                      <a:cubicBezTo>
                        <a:pt x="3" y="44"/>
                        <a:pt x="4" y="45"/>
                        <a:pt x="4" y="45"/>
                      </a:cubicBezTo>
                      <a:cubicBezTo>
                        <a:pt x="5" y="45"/>
                        <a:pt x="6" y="44"/>
                        <a:pt x="6" y="43"/>
                      </a:cubicBezTo>
                      <a:cubicBezTo>
                        <a:pt x="6" y="43"/>
                        <a:pt x="6" y="43"/>
                        <a:pt x="6" y="43"/>
                      </a:cubicBezTo>
                      <a:cubicBezTo>
                        <a:pt x="7" y="41"/>
                        <a:pt x="7" y="40"/>
                        <a:pt x="7" y="38"/>
                      </a:cubicBezTo>
                      <a:cubicBezTo>
                        <a:pt x="7" y="27"/>
                        <a:pt x="5" y="15"/>
                        <a:pt x="7" y="3"/>
                      </a:cubicBezTo>
                      <a:cubicBezTo>
                        <a:pt x="7" y="3"/>
                        <a:pt x="7" y="3"/>
                        <a:pt x="7" y="3"/>
                      </a:cubicBezTo>
                      <a:cubicBezTo>
                        <a:pt x="8" y="1"/>
                        <a:pt x="6"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1" name="Freeform 112"/>
                <p:cNvSpPr>
                  <a:spLocks/>
                </p:cNvSpPr>
                <p:nvPr/>
              </p:nvSpPr>
              <p:spPr bwMode="auto">
                <a:xfrm>
                  <a:off x="2995" y="2580"/>
                  <a:ext cx="45" cy="12"/>
                </a:xfrm>
                <a:custGeom>
                  <a:avLst/>
                  <a:gdLst>
                    <a:gd name="T0" fmla="*/ 33 w 36"/>
                    <a:gd name="T1" fmla="*/ 0 h 10"/>
                    <a:gd name="T2" fmla="*/ 33 w 36"/>
                    <a:gd name="T3" fmla="*/ 0 h 10"/>
                    <a:gd name="T4" fmla="*/ 4 w 36"/>
                    <a:gd name="T5" fmla="*/ 5 h 10"/>
                    <a:gd name="T6" fmla="*/ 4 w 36"/>
                    <a:gd name="T7" fmla="*/ 10 h 10"/>
                    <a:gd name="T8" fmla="*/ 5 w 36"/>
                    <a:gd name="T9" fmla="*/ 10 h 10"/>
                    <a:gd name="T10" fmla="*/ 7 w 36"/>
                    <a:gd name="T11" fmla="*/ 9 h 10"/>
                    <a:gd name="T12" fmla="*/ 7 w 36"/>
                    <a:gd name="T13" fmla="*/ 6 h 10"/>
                    <a:gd name="T14" fmla="*/ 10 w 36"/>
                    <a:gd name="T15" fmla="*/ 4 h 10"/>
                    <a:gd name="T16" fmla="*/ 12 w 36"/>
                    <a:gd name="T17" fmla="*/ 6 h 10"/>
                    <a:gd name="T18" fmla="*/ 12 w 36"/>
                    <a:gd name="T19" fmla="*/ 8 h 10"/>
                    <a:gd name="T20" fmla="*/ 27 w 36"/>
                    <a:gd name="T21" fmla="*/ 6 h 10"/>
                    <a:gd name="T22" fmla="*/ 27 w 36"/>
                    <a:gd name="T23" fmla="*/ 5 h 10"/>
                    <a:gd name="T24" fmla="*/ 29 w 36"/>
                    <a:gd name="T25" fmla="*/ 3 h 10"/>
                    <a:gd name="T26" fmla="*/ 32 w 36"/>
                    <a:gd name="T27" fmla="*/ 5 h 10"/>
                    <a:gd name="T28" fmla="*/ 32 w 36"/>
                    <a:gd name="T29" fmla="*/ 5 h 10"/>
                    <a:gd name="T30" fmla="*/ 33 w 36"/>
                    <a:gd name="T31" fmla="*/ 5 h 10"/>
                    <a:gd name="T32" fmla="*/ 33 w 36"/>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0">
                      <a:moveTo>
                        <a:pt x="33" y="0"/>
                      </a:moveTo>
                      <a:cubicBezTo>
                        <a:pt x="33" y="0"/>
                        <a:pt x="33" y="0"/>
                        <a:pt x="33" y="0"/>
                      </a:cubicBezTo>
                      <a:cubicBezTo>
                        <a:pt x="23" y="0"/>
                        <a:pt x="13" y="3"/>
                        <a:pt x="4" y="5"/>
                      </a:cubicBezTo>
                      <a:cubicBezTo>
                        <a:pt x="0" y="5"/>
                        <a:pt x="2" y="10"/>
                        <a:pt x="4" y="10"/>
                      </a:cubicBezTo>
                      <a:cubicBezTo>
                        <a:pt x="5" y="10"/>
                        <a:pt x="5" y="10"/>
                        <a:pt x="5" y="10"/>
                      </a:cubicBezTo>
                      <a:cubicBezTo>
                        <a:pt x="6" y="10"/>
                        <a:pt x="6" y="9"/>
                        <a:pt x="7" y="9"/>
                      </a:cubicBezTo>
                      <a:cubicBezTo>
                        <a:pt x="7" y="8"/>
                        <a:pt x="7" y="7"/>
                        <a:pt x="7" y="6"/>
                      </a:cubicBezTo>
                      <a:cubicBezTo>
                        <a:pt x="7" y="4"/>
                        <a:pt x="8" y="4"/>
                        <a:pt x="10" y="4"/>
                      </a:cubicBezTo>
                      <a:cubicBezTo>
                        <a:pt x="11" y="4"/>
                        <a:pt x="12" y="4"/>
                        <a:pt x="12" y="6"/>
                      </a:cubicBezTo>
                      <a:cubicBezTo>
                        <a:pt x="12" y="7"/>
                        <a:pt x="12" y="7"/>
                        <a:pt x="12" y="8"/>
                      </a:cubicBezTo>
                      <a:cubicBezTo>
                        <a:pt x="17" y="7"/>
                        <a:pt x="22" y="6"/>
                        <a:pt x="27" y="6"/>
                      </a:cubicBezTo>
                      <a:cubicBezTo>
                        <a:pt x="27" y="6"/>
                        <a:pt x="27" y="5"/>
                        <a:pt x="27" y="5"/>
                      </a:cubicBezTo>
                      <a:cubicBezTo>
                        <a:pt x="27" y="3"/>
                        <a:pt x="28" y="3"/>
                        <a:pt x="29" y="3"/>
                      </a:cubicBezTo>
                      <a:cubicBezTo>
                        <a:pt x="31" y="3"/>
                        <a:pt x="32" y="3"/>
                        <a:pt x="32" y="5"/>
                      </a:cubicBezTo>
                      <a:cubicBezTo>
                        <a:pt x="32" y="5"/>
                        <a:pt x="32" y="5"/>
                        <a:pt x="32" y="5"/>
                      </a:cubicBezTo>
                      <a:cubicBezTo>
                        <a:pt x="32" y="5"/>
                        <a:pt x="32" y="5"/>
                        <a:pt x="33" y="5"/>
                      </a:cubicBezTo>
                      <a:cubicBezTo>
                        <a:pt x="36" y="5"/>
                        <a:pt x="36" y="0"/>
                        <a:pt x="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2" name="Freeform 113"/>
                <p:cNvSpPr>
                  <a:spLocks/>
                </p:cNvSpPr>
                <p:nvPr/>
              </p:nvSpPr>
              <p:spPr bwMode="auto">
                <a:xfrm>
                  <a:off x="3004" y="2585"/>
                  <a:ext cx="11" cy="30"/>
                </a:xfrm>
                <a:custGeom>
                  <a:avLst/>
                  <a:gdLst>
                    <a:gd name="T0" fmla="*/ 3 w 9"/>
                    <a:gd name="T1" fmla="*/ 0 h 25"/>
                    <a:gd name="T2" fmla="*/ 0 w 9"/>
                    <a:gd name="T3" fmla="*/ 2 h 25"/>
                    <a:gd name="T4" fmla="*/ 0 w 9"/>
                    <a:gd name="T5" fmla="*/ 5 h 25"/>
                    <a:gd name="T6" fmla="*/ 3 w 9"/>
                    <a:gd name="T7" fmla="*/ 24 h 25"/>
                    <a:gd name="T8" fmla="*/ 6 w 9"/>
                    <a:gd name="T9" fmla="*/ 25 h 25"/>
                    <a:gd name="T10" fmla="*/ 9 w 9"/>
                    <a:gd name="T11" fmla="*/ 22 h 25"/>
                    <a:gd name="T12" fmla="*/ 5 w 9"/>
                    <a:gd name="T13" fmla="*/ 4 h 25"/>
                    <a:gd name="T14" fmla="*/ 5 w 9"/>
                    <a:gd name="T15" fmla="*/ 2 h 25"/>
                    <a:gd name="T16" fmla="*/ 3 w 9"/>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5">
                      <a:moveTo>
                        <a:pt x="3" y="0"/>
                      </a:moveTo>
                      <a:cubicBezTo>
                        <a:pt x="1" y="0"/>
                        <a:pt x="0" y="0"/>
                        <a:pt x="0" y="2"/>
                      </a:cubicBezTo>
                      <a:cubicBezTo>
                        <a:pt x="0" y="3"/>
                        <a:pt x="0" y="4"/>
                        <a:pt x="0" y="5"/>
                      </a:cubicBezTo>
                      <a:cubicBezTo>
                        <a:pt x="1" y="11"/>
                        <a:pt x="2" y="18"/>
                        <a:pt x="3" y="24"/>
                      </a:cubicBezTo>
                      <a:cubicBezTo>
                        <a:pt x="4" y="25"/>
                        <a:pt x="5" y="25"/>
                        <a:pt x="6" y="25"/>
                      </a:cubicBezTo>
                      <a:cubicBezTo>
                        <a:pt x="7" y="25"/>
                        <a:pt x="9" y="24"/>
                        <a:pt x="9" y="22"/>
                      </a:cubicBezTo>
                      <a:cubicBezTo>
                        <a:pt x="7" y="16"/>
                        <a:pt x="6" y="10"/>
                        <a:pt x="5" y="4"/>
                      </a:cubicBezTo>
                      <a:cubicBezTo>
                        <a:pt x="5" y="3"/>
                        <a:pt x="5" y="3"/>
                        <a:pt x="5" y="2"/>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3" name="Freeform 114"/>
                <p:cNvSpPr>
                  <a:spLocks/>
                </p:cNvSpPr>
                <p:nvPr/>
              </p:nvSpPr>
              <p:spPr bwMode="auto">
                <a:xfrm>
                  <a:off x="3029" y="2583"/>
                  <a:ext cx="6" cy="36"/>
                </a:xfrm>
                <a:custGeom>
                  <a:avLst/>
                  <a:gdLst>
                    <a:gd name="T0" fmla="*/ 2 w 5"/>
                    <a:gd name="T1" fmla="*/ 0 h 29"/>
                    <a:gd name="T2" fmla="*/ 0 w 5"/>
                    <a:gd name="T3" fmla="*/ 2 h 29"/>
                    <a:gd name="T4" fmla="*/ 0 w 5"/>
                    <a:gd name="T5" fmla="*/ 3 h 29"/>
                    <a:gd name="T6" fmla="*/ 0 w 5"/>
                    <a:gd name="T7" fmla="*/ 25 h 29"/>
                    <a:gd name="T8" fmla="*/ 0 w 5"/>
                    <a:gd name="T9" fmla="*/ 26 h 29"/>
                    <a:gd name="T10" fmla="*/ 2 w 5"/>
                    <a:gd name="T11" fmla="*/ 29 h 29"/>
                    <a:gd name="T12" fmla="*/ 5 w 5"/>
                    <a:gd name="T13" fmla="*/ 26 h 29"/>
                    <a:gd name="T14" fmla="*/ 5 w 5"/>
                    <a:gd name="T15" fmla="*/ 25 h 29"/>
                    <a:gd name="T16" fmla="*/ 5 w 5"/>
                    <a:gd name="T17" fmla="*/ 2 h 29"/>
                    <a:gd name="T18" fmla="*/ 5 w 5"/>
                    <a:gd name="T19" fmla="*/ 2 h 29"/>
                    <a:gd name="T20" fmla="*/ 2 w 5"/>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29">
                      <a:moveTo>
                        <a:pt x="2" y="0"/>
                      </a:moveTo>
                      <a:cubicBezTo>
                        <a:pt x="1" y="0"/>
                        <a:pt x="0" y="0"/>
                        <a:pt x="0" y="2"/>
                      </a:cubicBezTo>
                      <a:cubicBezTo>
                        <a:pt x="0" y="2"/>
                        <a:pt x="0" y="3"/>
                        <a:pt x="0" y="3"/>
                      </a:cubicBezTo>
                      <a:cubicBezTo>
                        <a:pt x="0" y="10"/>
                        <a:pt x="0" y="18"/>
                        <a:pt x="0" y="25"/>
                      </a:cubicBezTo>
                      <a:cubicBezTo>
                        <a:pt x="0" y="26"/>
                        <a:pt x="0" y="26"/>
                        <a:pt x="0" y="26"/>
                      </a:cubicBezTo>
                      <a:cubicBezTo>
                        <a:pt x="0" y="28"/>
                        <a:pt x="1" y="29"/>
                        <a:pt x="2" y="29"/>
                      </a:cubicBezTo>
                      <a:cubicBezTo>
                        <a:pt x="4" y="29"/>
                        <a:pt x="5" y="28"/>
                        <a:pt x="5" y="26"/>
                      </a:cubicBezTo>
                      <a:cubicBezTo>
                        <a:pt x="5" y="26"/>
                        <a:pt x="5" y="25"/>
                        <a:pt x="5" y="25"/>
                      </a:cubicBezTo>
                      <a:cubicBezTo>
                        <a:pt x="5" y="17"/>
                        <a:pt x="5" y="10"/>
                        <a:pt x="5" y="2"/>
                      </a:cubicBezTo>
                      <a:cubicBezTo>
                        <a:pt x="5" y="2"/>
                        <a:pt x="5" y="2"/>
                        <a:pt x="5" y="2"/>
                      </a:cubicBezTo>
                      <a:cubicBezTo>
                        <a:pt x="5" y="0"/>
                        <a:pt x="4"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4" name="Freeform 115"/>
                <p:cNvSpPr>
                  <a:spLocks/>
                </p:cNvSpPr>
                <p:nvPr/>
              </p:nvSpPr>
              <p:spPr bwMode="auto">
                <a:xfrm>
                  <a:off x="2967" y="2597"/>
                  <a:ext cx="26" cy="9"/>
                </a:xfrm>
                <a:custGeom>
                  <a:avLst/>
                  <a:gdLst>
                    <a:gd name="T0" fmla="*/ 21 w 21"/>
                    <a:gd name="T1" fmla="*/ 0 h 7"/>
                    <a:gd name="T2" fmla="*/ 1 w 21"/>
                    <a:gd name="T3" fmla="*/ 3 h 7"/>
                    <a:gd name="T4" fmla="*/ 0 w 21"/>
                    <a:gd name="T5" fmla="*/ 5 h 7"/>
                    <a:gd name="T6" fmla="*/ 2 w 21"/>
                    <a:gd name="T7" fmla="*/ 3 h 7"/>
                    <a:gd name="T8" fmla="*/ 5 w 21"/>
                    <a:gd name="T9" fmla="*/ 5 h 7"/>
                    <a:gd name="T10" fmla="*/ 5 w 21"/>
                    <a:gd name="T11" fmla="*/ 7 h 7"/>
                    <a:gd name="T12" fmla="*/ 21 w 21"/>
                    <a:gd name="T13" fmla="*/ 6 h 7"/>
                    <a:gd name="T14" fmla="*/ 21 w 2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21" y="0"/>
                      </a:moveTo>
                      <a:cubicBezTo>
                        <a:pt x="15" y="1"/>
                        <a:pt x="8" y="2"/>
                        <a:pt x="1" y="3"/>
                      </a:cubicBezTo>
                      <a:cubicBezTo>
                        <a:pt x="0" y="3"/>
                        <a:pt x="0" y="4"/>
                        <a:pt x="0" y="5"/>
                      </a:cubicBezTo>
                      <a:cubicBezTo>
                        <a:pt x="0" y="3"/>
                        <a:pt x="1" y="3"/>
                        <a:pt x="2" y="3"/>
                      </a:cubicBezTo>
                      <a:cubicBezTo>
                        <a:pt x="3" y="3"/>
                        <a:pt x="5" y="4"/>
                        <a:pt x="5" y="5"/>
                      </a:cubicBezTo>
                      <a:cubicBezTo>
                        <a:pt x="5" y="6"/>
                        <a:pt x="5" y="7"/>
                        <a:pt x="5" y="7"/>
                      </a:cubicBezTo>
                      <a:cubicBezTo>
                        <a:pt x="10" y="7"/>
                        <a:pt x="16" y="6"/>
                        <a:pt x="21" y="6"/>
                      </a:cubicBezTo>
                      <a:cubicBezTo>
                        <a:pt x="21" y="4"/>
                        <a:pt x="21" y="2"/>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5" name="Freeform 116"/>
                <p:cNvSpPr>
                  <a:spLocks/>
                </p:cNvSpPr>
                <p:nvPr/>
              </p:nvSpPr>
              <p:spPr bwMode="auto">
                <a:xfrm>
                  <a:off x="2967" y="2601"/>
                  <a:ext cx="10" cy="29"/>
                </a:xfrm>
                <a:custGeom>
                  <a:avLst/>
                  <a:gdLst>
                    <a:gd name="T0" fmla="*/ 2 w 8"/>
                    <a:gd name="T1" fmla="*/ 0 h 24"/>
                    <a:gd name="T2" fmla="*/ 0 w 8"/>
                    <a:gd name="T3" fmla="*/ 2 h 24"/>
                    <a:gd name="T4" fmla="*/ 0 w 8"/>
                    <a:gd name="T5" fmla="*/ 2 h 24"/>
                    <a:gd name="T6" fmla="*/ 2 w 8"/>
                    <a:gd name="T7" fmla="*/ 18 h 24"/>
                    <a:gd name="T8" fmla="*/ 3 w 8"/>
                    <a:gd name="T9" fmla="*/ 23 h 24"/>
                    <a:gd name="T10" fmla="*/ 3 w 8"/>
                    <a:gd name="T11" fmla="*/ 23 h 24"/>
                    <a:gd name="T12" fmla="*/ 5 w 8"/>
                    <a:gd name="T13" fmla="*/ 24 h 24"/>
                    <a:gd name="T14" fmla="*/ 8 w 8"/>
                    <a:gd name="T15" fmla="*/ 22 h 24"/>
                    <a:gd name="T16" fmla="*/ 8 w 8"/>
                    <a:gd name="T17" fmla="*/ 21 h 24"/>
                    <a:gd name="T18" fmla="*/ 7 w 8"/>
                    <a:gd name="T19" fmla="*/ 17 h 24"/>
                    <a:gd name="T20" fmla="*/ 5 w 8"/>
                    <a:gd name="T21" fmla="*/ 4 h 24"/>
                    <a:gd name="T22" fmla="*/ 5 w 8"/>
                    <a:gd name="T23" fmla="*/ 2 h 24"/>
                    <a:gd name="T24" fmla="*/ 2 w 8"/>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4">
                      <a:moveTo>
                        <a:pt x="2" y="0"/>
                      </a:moveTo>
                      <a:cubicBezTo>
                        <a:pt x="1" y="0"/>
                        <a:pt x="0" y="0"/>
                        <a:pt x="0" y="2"/>
                      </a:cubicBezTo>
                      <a:cubicBezTo>
                        <a:pt x="0" y="2"/>
                        <a:pt x="0" y="2"/>
                        <a:pt x="0" y="2"/>
                      </a:cubicBezTo>
                      <a:cubicBezTo>
                        <a:pt x="0" y="8"/>
                        <a:pt x="0" y="13"/>
                        <a:pt x="2" y="18"/>
                      </a:cubicBezTo>
                      <a:cubicBezTo>
                        <a:pt x="2" y="20"/>
                        <a:pt x="2" y="21"/>
                        <a:pt x="3" y="23"/>
                      </a:cubicBezTo>
                      <a:cubicBezTo>
                        <a:pt x="3" y="23"/>
                        <a:pt x="3" y="23"/>
                        <a:pt x="3" y="23"/>
                      </a:cubicBezTo>
                      <a:cubicBezTo>
                        <a:pt x="3" y="24"/>
                        <a:pt x="4" y="24"/>
                        <a:pt x="5" y="24"/>
                      </a:cubicBezTo>
                      <a:cubicBezTo>
                        <a:pt x="7" y="24"/>
                        <a:pt x="8" y="24"/>
                        <a:pt x="8" y="22"/>
                      </a:cubicBezTo>
                      <a:cubicBezTo>
                        <a:pt x="8" y="22"/>
                        <a:pt x="8" y="22"/>
                        <a:pt x="8" y="21"/>
                      </a:cubicBezTo>
                      <a:cubicBezTo>
                        <a:pt x="8" y="20"/>
                        <a:pt x="7" y="19"/>
                        <a:pt x="7" y="17"/>
                      </a:cubicBezTo>
                      <a:cubicBezTo>
                        <a:pt x="6" y="13"/>
                        <a:pt x="5" y="9"/>
                        <a:pt x="5" y="4"/>
                      </a:cubicBezTo>
                      <a:cubicBezTo>
                        <a:pt x="5" y="4"/>
                        <a:pt x="5" y="3"/>
                        <a:pt x="5" y="2"/>
                      </a:cubicBezTo>
                      <a:cubicBezTo>
                        <a:pt x="5"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6" name="Freeform 117"/>
                <p:cNvSpPr>
                  <a:spLocks/>
                </p:cNvSpPr>
                <p:nvPr/>
              </p:nvSpPr>
              <p:spPr bwMode="auto">
                <a:xfrm>
                  <a:off x="2993" y="2592"/>
                  <a:ext cx="9" cy="28"/>
                </a:xfrm>
                <a:custGeom>
                  <a:avLst/>
                  <a:gdLst>
                    <a:gd name="T0" fmla="*/ 3 w 7"/>
                    <a:gd name="T1" fmla="*/ 0 h 23"/>
                    <a:gd name="T2" fmla="*/ 0 w 7"/>
                    <a:gd name="T3" fmla="*/ 3 h 23"/>
                    <a:gd name="T4" fmla="*/ 0 w 7"/>
                    <a:gd name="T5" fmla="*/ 4 h 23"/>
                    <a:gd name="T6" fmla="*/ 0 w 7"/>
                    <a:gd name="T7" fmla="*/ 10 h 23"/>
                    <a:gd name="T8" fmla="*/ 2 w 7"/>
                    <a:gd name="T9" fmla="*/ 21 h 23"/>
                    <a:gd name="T10" fmla="*/ 2 w 7"/>
                    <a:gd name="T11" fmla="*/ 22 h 23"/>
                    <a:gd name="T12" fmla="*/ 4 w 7"/>
                    <a:gd name="T13" fmla="*/ 23 h 23"/>
                    <a:gd name="T14" fmla="*/ 6 w 7"/>
                    <a:gd name="T15" fmla="*/ 22 h 23"/>
                    <a:gd name="T16" fmla="*/ 7 w 7"/>
                    <a:gd name="T17" fmla="*/ 19 h 23"/>
                    <a:gd name="T18" fmla="*/ 6 w 7"/>
                    <a:gd name="T19" fmla="*/ 3 h 23"/>
                    <a:gd name="T20" fmla="*/ 3 w 7"/>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23">
                      <a:moveTo>
                        <a:pt x="3" y="0"/>
                      </a:moveTo>
                      <a:cubicBezTo>
                        <a:pt x="2" y="0"/>
                        <a:pt x="0" y="1"/>
                        <a:pt x="0" y="3"/>
                      </a:cubicBezTo>
                      <a:cubicBezTo>
                        <a:pt x="0" y="3"/>
                        <a:pt x="0" y="4"/>
                        <a:pt x="0" y="4"/>
                      </a:cubicBezTo>
                      <a:cubicBezTo>
                        <a:pt x="0" y="6"/>
                        <a:pt x="0" y="8"/>
                        <a:pt x="0" y="10"/>
                      </a:cubicBezTo>
                      <a:cubicBezTo>
                        <a:pt x="1" y="13"/>
                        <a:pt x="1" y="17"/>
                        <a:pt x="2" y="21"/>
                      </a:cubicBezTo>
                      <a:cubicBezTo>
                        <a:pt x="2" y="21"/>
                        <a:pt x="2" y="22"/>
                        <a:pt x="2" y="22"/>
                      </a:cubicBezTo>
                      <a:cubicBezTo>
                        <a:pt x="3" y="23"/>
                        <a:pt x="3" y="23"/>
                        <a:pt x="4" y="23"/>
                      </a:cubicBezTo>
                      <a:cubicBezTo>
                        <a:pt x="5" y="23"/>
                        <a:pt x="5" y="22"/>
                        <a:pt x="6" y="22"/>
                      </a:cubicBezTo>
                      <a:cubicBezTo>
                        <a:pt x="7" y="21"/>
                        <a:pt x="7" y="20"/>
                        <a:pt x="7" y="19"/>
                      </a:cubicBezTo>
                      <a:cubicBezTo>
                        <a:pt x="6" y="14"/>
                        <a:pt x="6" y="8"/>
                        <a:pt x="6" y="3"/>
                      </a:cubicBezTo>
                      <a:cubicBezTo>
                        <a:pt x="6" y="1"/>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7" name="Freeform 118"/>
                <p:cNvSpPr>
                  <a:spLocks/>
                </p:cNvSpPr>
                <p:nvPr/>
              </p:nvSpPr>
              <p:spPr bwMode="auto">
                <a:xfrm>
                  <a:off x="3330" y="2792"/>
                  <a:ext cx="14" cy="13"/>
                </a:xfrm>
                <a:custGeom>
                  <a:avLst/>
                  <a:gdLst>
                    <a:gd name="T0" fmla="*/ 2 w 11"/>
                    <a:gd name="T1" fmla="*/ 0 h 10"/>
                    <a:gd name="T2" fmla="*/ 8 w 11"/>
                    <a:gd name="T3" fmla="*/ 10 h 10"/>
                    <a:gd name="T4" fmla="*/ 11 w 11"/>
                    <a:gd name="T5" fmla="*/ 9 h 10"/>
                    <a:gd name="T6" fmla="*/ 2 w 11"/>
                    <a:gd name="T7" fmla="*/ 0 h 10"/>
                  </a:gdLst>
                  <a:ahLst/>
                  <a:cxnLst>
                    <a:cxn ang="0">
                      <a:pos x="T0" y="T1"/>
                    </a:cxn>
                    <a:cxn ang="0">
                      <a:pos x="T2" y="T3"/>
                    </a:cxn>
                    <a:cxn ang="0">
                      <a:pos x="T4" y="T5"/>
                    </a:cxn>
                    <a:cxn ang="0">
                      <a:pos x="T6" y="T7"/>
                    </a:cxn>
                  </a:cxnLst>
                  <a:rect l="0" t="0" r="r" b="b"/>
                  <a:pathLst>
                    <a:path w="11" h="10">
                      <a:moveTo>
                        <a:pt x="2" y="0"/>
                      </a:moveTo>
                      <a:cubicBezTo>
                        <a:pt x="0" y="4"/>
                        <a:pt x="3" y="10"/>
                        <a:pt x="8" y="10"/>
                      </a:cubicBezTo>
                      <a:cubicBezTo>
                        <a:pt x="9" y="10"/>
                        <a:pt x="10" y="10"/>
                        <a:pt x="11" y="9"/>
                      </a:cubicBezTo>
                      <a:cubicBezTo>
                        <a:pt x="8" y="6"/>
                        <a:pt x="5" y="3"/>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8" name="Freeform 119"/>
                <p:cNvSpPr>
                  <a:spLocks/>
                </p:cNvSpPr>
                <p:nvPr/>
              </p:nvSpPr>
              <p:spPr bwMode="auto">
                <a:xfrm>
                  <a:off x="3918" y="1560"/>
                  <a:ext cx="7" cy="30"/>
                </a:xfrm>
                <a:custGeom>
                  <a:avLst/>
                  <a:gdLst>
                    <a:gd name="T0" fmla="*/ 2 w 5"/>
                    <a:gd name="T1" fmla="*/ 0 h 24"/>
                    <a:gd name="T2" fmla="*/ 0 w 5"/>
                    <a:gd name="T3" fmla="*/ 2 h 24"/>
                    <a:gd name="T4" fmla="*/ 2 w 5"/>
                    <a:gd name="T5" fmla="*/ 23 h 24"/>
                    <a:gd name="T6" fmla="*/ 5 w 5"/>
                    <a:gd name="T7" fmla="*/ 24 h 24"/>
                    <a:gd name="T8" fmla="*/ 3 w 5"/>
                    <a:gd name="T9" fmla="*/ 2 h 24"/>
                    <a:gd name="T10" fmla="*/ 2 w 5"/>
                    <a:gd name="T11" fmla="*/ 0 h 24"/>
                  </a:gdLst>
                  <a:ahLst/>
                  <a:cxnLst>
                    <a:cxn ang="0">
                      <a:pos x="T0" y="T1"/>
                    </a:cxn>
                    <a:cxn ang="0">
                      <a:pos x="T2" y="T3"/>
                    </a:cxn>
                    <a:cxn ang="0">
                      <a:pos x="T4" y="T5"/>
                    </a:cxn>
                    <a:cxn ang="0">
                      <a:pos x="T6" y="T7"/>
                    </a:cxn>
                    <a:cxn ang="0">
                      <a:pos x="T8" y="T9"/>
                    </a:cxn>
                    <a:cxn ang="0">
                      <a:pos x="T10" y="T11"/>
                    </a:cxn>
                  </a:cxnLst>
                  <a:rect l="0" t="0" r="r" b="b"/>
                  <a:pathLst>
                    <a:path w="5" h="24">
                      <a:moveTo>
                        <a:pt x="2" y="0"/>
                      </a:moveTo>
                      <a:cubicBezTo>
                        <a:pt x="1" y="0"/>
                        <a:pt x="0" y="1"/>
                        <a:pt x="0" y="2"/>
                      </a:cubicBezTo>
                      <a:cubicBezTo>
                        <a:pt x="1" y="9"/>
                        <a:pt x="1" y="16"/>
                        <a:pt x="2" y="23"/>
                      </a:cubicBezTo>
                      <a:cubicBezTo>
                        <a:pt x="3" y="23"/>
                        <a:pt x="4" y="24"/>
                        <a:pt x="5" y="24"/>
                      </a:cubicBezTo>
                      <a:cubicBezTo>
                        <a:pt x="5" y="16"/>
                        <a:pt x="4" y="9"/>
                        <a:pt x="3" y="2"/>
                      </a:cubicBezTo>
                      <a:cubicBezTo>
                        <a:pt x="3" y="1"/>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9" name="Freeform 120"/>
                <p:cNvSpPr>
                  <a:spLocks noEditPoints="1"/>
                </p:cNvSpPr>
                <p:nvPr/>
              </p:nvSpPr>
              <p:spPr bwMode="auto">
                <a:xfrm>
                  <a:off x="3980" y="1529"/>
                  <a:ext cx="41" cy="69"/>
                </a:xfrm>
                <a:custGeom>
                  <a:avLst/>
                  <a:gdLst>
                    <a:gd name="T0" fmla="*/ 33 w 33"/>
                    <a:gd name="T1" fmla="*/ 3 h 56"/>
                    <a:gd name="T2" fmla="*/ 33 w 33"/>
                    <a:gd name="T3" fmla="*/ 3 h 56"/>
                    <a:gd name="T4" fmla="*/ 29 w 33"/>
                    <a:gd name="T5" fmla="*/ 6 h 56"/>
                    <a:gd name="T6" fmla="*/ 0 w 33"/>
                    <a:gd name="T7" fmla="*/ 55 h 56"/>
                    <a:gd name="T8" fmla="*/ 4 w 33"/>
                    <a:gd name="T9" fmla="*/ 56 h 56"/>
                    <a:gd name="T10" fmla="*/ 33 w 33"/>
                    <a:gd name="T11" fmla="*/ 3 h 56"/>
                    <a:gd name="T12" fmla="*/ 32 w 33"/>
                    <a:gd name="T13" fmla="*/ 0 h 56"/>
                    <a:gd name="T14" fmla="*/ 30 w 33"/>
                    <a:gd name="T15" fmla="*/ 1 h 56"/>
                    <a:gd name="T16" fmla="*/ 31 w 33"/>
                    <a:gd name="T17" fmla="*/ 1 h 56"/>
                    <a:gd name="T18" fmla="*/ 32 w 33"/>
                    <a:gd name="T19" fmla="*/ 1 h 56"/>
                    <a:gd name="T20" fmla="*/ 32 w 33"/>
                    <a:gd name="T21" fmla="*/ 1 h 56"/>
                    <a:gd name="T22" fmla="*/ 32 w 33"/>
                    <a:gd name="T2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56">
                      <a:moveTo>
                        <a:pt x="33" y="3"/>
                      </a:moveTo>
                      <a:cubicBezTo>
                        <a:pt x="33" y="3"/>
                        <a:pt x="33" y="3"/>
                        <a:pt x="33" y="3"/>
                      </a:cubicBezTo>
                      <a:cubicBezTo>
                        <a:pt x="32" y="4"/>
                        <a:pt x="31" y="5"/>
                        <a:pt x="29" y="6"/>
                      </a:cubicBezTo>
                      <a:cubicBezTo>
                        <a:pt x="26" y="24"/>
                        <a:pt x="12" y="42"/>
                        <a:pt x="0" y="55"/>
                      </a:cubicBezTo>
                      <a:cubicBezTo>
                        <a:pt x="1" y="56"/>
                        <a:pt x="2" y="56"/>
                        <a:pt x="4" y="56"/>
                      </a:cubicBezTo>
                      <a:cubicBezTo>
                        <a:pt x="17" y="42"/>
                        <a:pt x="31" y="22"/>
                        <a:pt x="33" y="3"/>
                      </a:cubicBezTo>
                      <a:moveTo>
                        <a:pt x="32" y="0"/>
                      </a:moveTo>
                      <a:cubicBezTo>
                        <a:pt x="31" y="0"/>
                        <a:pt x="30" y="0"/>
                        <a:pt x="30" y="1"/>
                      </a:cubicBezTo>
                      <a:cubicBezTo>
                        <a:pt x="30" y="1"/>
                        <a:pt x="30" y="1"/>
                        <a:pt x="31" y="1"/>
                      </a:cubicBezTo>
                      <a:cubicBezTo>
                        <a:pt x="31" y="1"/>
                        <a:pt x="31" y="1"/>
                        <a:pt x="32" y="1"/>
                      </a:cubicBezTo>
                      <a:cubicBezTo>
                        <a:pt x="32" y="1"/>
                        <a:pt x="32" y="1"/>
                        <a:pt x="32" y="1"/>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0" name="Freeform 121"/>
                <p:cNvSpPr>
                  <a:spLocks/>
                </p:cNvSpPr>
                <p:nvPr/>
              </p:nvSpPr>
              <p:spPr bwMode="auto">
                <a:xfrm>
                  <a:off x="3998" y="1530"/>
                  <a:ext cx="23" cy="19"/>
                </a:xfrm>
                <a:custGeom>
                  <a:avLst/>
                  <a:gdLst>
                    <a:gd name="T0" fmla="*/ 18 w 19"/>
                    <a:gd name="T1" fmla="*/ 0 h 15"/>
                    <a:gd name="T2" fmla="*/ 17 w 19"/>
                    <a:gd name="T3" fmla="*/ 0 h 15"/>
                    <a:gd name="T4" fmla="*/ 16 w 19"/>
                    <a:gd name="T5" fmla="*/ 0 h 15"/>
                    <a:gd name="T6" fmla="*/ 5 w 19"/>
                    <a:gd name="T7" fmla="*/ 9 h 15"/>
                    <a:gd name="T8" fmla="*/ 5 w 19"/>
                    <a:gd name="T9" fmla="*/ 9 h 15"/>
                    <a:gd name="T10" fmla="*/ 3 w 19"/>
                    <a:gd name="T11" fmla="*/ 10 h 15"/>
                    <a:gd name="T12" fmla="*/ 3 w 19"/>
                    <a:gd name="T13" fmla="*/ 10 h 15"/>
                    <a:gd name="T14" fmla="*/ 1 w 19"/>
                    <a:gd name="T15" fmla="*/ 11 h 15"/>
                    <a:gd name="T16" fmla="*/ 2 w 19"/>
                    <a:gd name="T17" fmla="*/ 15 h 15"/>
                    <a:gd name="T18" fmla="*/ 2 w 19"/>
                    <a:gd name="T19" fmla="*/ 14 h 15"/>
                    <a:gd name="T20" fmla="*/ 5 w 19"/>
                    <a:gd name="T21" fmla="*/ 13 h 15"/>
                    <a:gd name="T22" fmla="*/ 15 w 19"/>
                    <a:gd name="T23" fmla="*/ 5 h 15"/>
                    <a:gd name="T24" fmla="*/ 19 w 19"/>
                    <a:gd name="T25" fmla="*/ 2 h 15"/>
                    <a:gd name="T26" fmla="*/ 19 w 19"/>
                    <a:gd name="T27" fmla="*/ 2 h 15"/>
                    <a:gd name="T28" fmla="*/ 19 w 19"/>
                    <a:gd name="T29" fmla="*/ 2 h 15"/>
                    <a:gd name="T30" fmla="*/ 18 w 19"/>
                    <a:gd name="T31" fmla="*/ 0 h 15"/>
                    <a:gd name="T32" fmla="*/ 18 w 19"/>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5">
                      <a:moveTo>
                        <a:pt x="18" y="0"/>
                      </a:moveTo>
                      <a:cubicBezTo>
                        <a:pt x="17" y="0"/>
                        <a:pt x="17" y="0"/>
                        <a:pt x="17" y="0"/>
                      </a:cubicBezTo>
                      <a:cubicBezTo>
                        <a:pt x="16" y="0"/>
                        <a:pt x="16" y="0"/>
                        <a:pt x="16" y="0"/>
                      </a:cubicBezTo>
                      <a:cubicBezTo>
                        <a:pt x="12" y="4"/>
                        <a:pt x="9" y="6"/>
                        <a:pt x="5" y="9"/>
                      </a:cubicBezTo>
                      <a:cubicBezTo>
                        <a:pt x="5" y="9"/>
                        <a:pt x="5" y="9"/>
                        <a:pt x="5" y="9"/>
                      </a:cubicBezTo>
                      <a:cubicBezTo>
                        <a:pt x="4" y="9"/>
                        <a:pt x="4" y="9"/>
                        <a:pt x="3" y="10"/>
                      </a:cubicBezTo>
                      <a:cubicBezTo>
                        <a:pt x="3" y="10"/>
                        <a:pt x="3" y="10"/>
                        <a:pt x="3" y="10"/>
                      </a:cubicBezTo>
                      <a:cubicBezTo>
                        <a:pt x="2" y="11"/>
                        <a:pt x="2" y="11"/>
                        <a:pt x="1" y="11"/>
                      </a:cubicBezTo>
                      <a:cubicBezTo>
                        <a:pt x="0" y="12"/>
                        <a:pt x="0" y="15"/>
                        <a:pt x="2" y="15"/>
                      </a:cubicBezTo>
                      <a:cubicBezTo>
                        <a:pt x="2" y="15"/>
                        <a:pt x="2" y="15"/>
                        <a:pt x="2" y="14"/>
                      </a:cubicBezTo>
                      <a:cubicBezTo>
                        <a:pt x="4" y="14"/>
                        <a:pt x="4" y="14"/>
                        <a:pt x="5" y="13"/>
                      </a:cubicBezTo>
                      <a:cubicBezTo>
                        <a:pt x="9" y="10"/>
                        <a:pt x="12" y="8"/>
                        <a:pt x="15" y="5"/>
                      </a:cubicBezTo>
                      <a:cubicBezTo>
                        <a:pt x="17" y="4"/>
                        <a:pt x="18" y="3"/>
                        <a:pt x="19" y="2"/>
                      </a:cubicBezTo>
                      <a:cubicBezTo>
                        <a:pt x="19" y="2"/>
                        <a:pt x="19" y="2"/>
                        <a:pt x="19" y="2"/>
                      </a:cubicBezTo>
                      <a:cubicBezTo>
                        <a:pt x="19" y="2"/>
                        <a:pt x="19" y="2"/>
                        <a:pt x="19" y="2"/>
                      </a:cubicBezTo>
                      <a:cubicBezTo>
                        <a:pt x="19" y="1"/>
                        <a:pt x="19" y="0"/>
                        <a:pt x="18" y="0"/>
                      </a:cubicBezTo>
                      <a:cubicBezTo>
                        <a:pt x="18" y="0"/>
                        <a:pt x="18"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1" name="Freeform 122"/>
                <p:cNvSpPr>
                  <a:spLocks/>
                </p:cNvSpPr>
                <p:nvPr/>
              </p:nvSpPr>
              <p:spPr bwMode="auto">
                <a:xfrm>
                  <a:off x="4019" y="1525"/>
                  <a:ext cx="16" cy="21"/>
                </a:xfrm>
                <a:custGeom>
                  <a:avLst/>
                  <a:gdLst>
                    <a:gd name="T0" fmla="*/ 2 w 13"/>
                    <a:gd name="T1" fmla="*/ 0 h 17"/>
                    <a:gd name="T2" fmla="*/ 1 w 13"/>
                    <a:gd name="T3" fmla="*/ 3 h 17"/>
                    <a:gd name="T4" fmla="*/ 1 w 13"/>
                    <a:gd name="T5" fmla="*/ 3 h 17"/>
                    <a:gd name="T6" fmla="*/ 1 w 13"/>
                    <a:gd name="T7" fmla="*/ 4 h 17"/>
                    <a:gd name="T8" fmla="*/ 2 w 13"/>
                    <a:gd name="T9" fmla="*/ 6 h 17"/>
                    <a:gd name="T10" fmla="*/ 5 w 13"/>
                    <a:gd name="T11" fmla="*/ 12 h 17"/>
                    <a:gd name="T12" fmla="*/ 10 w 13"/>
                    <a:gd name="T13" fmla="*/ 17 h 17"/>
                    <a:gd name="T14" fmla="*/ 10 w 13"/>
                    <a:gd name="T15" fmla="*/ 17 h 17"/>
                    <a:gd name="T16" fmla="*/ 11 w 13"/>
                    <a:gd name="T17" fmla="*/ 14 h 17"/>
                    <a:gd name="T18" fmla="*/ 10 w 13"/>
                    <a:gd name="T19" fmla="*/ 14 h 17"/>
                    <a:gd name="T20" fmla="*/ 10 w 13"/>
                    <a:gd name="T21" fmla="*/ 14 h 17"/>
                    <a:gd name="T22" fmla="*/ 7 w 13"/>
                    <a:gd name="T23" fmla="*/ 8 h 17"/>
                    <a:gd name="T24" fmla="*/ 4 w 13"/>
                    <a:gd name="T25" fmla="*/ 1 h 17"/>
                    <a:gd name="T26" fmla="*/ 2 w 13"/>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7">
                      <a:moveTo>
                        <a:pt x="2" y="0"/>
                      </a:moveTo>
                      <a:cubicBezTo>
                        <a:pt x="1" y="0"/>
                        <a:pt x="0" y="1"/>
                        <a:pt x="1" y="3"/>
                      </a:cubicBezTo>
                      <a:cubicBezTo>
                        <a:pt x="1" y="3"/>
                        <a:pt x="1" y="3"/>
                        <a:pt x="1" y="3"/>
                      </a:cubicBezTo>
                      <a:cubicBezTo>
                        <a:pt x="1" y="3"/>
                        <a:pt x="1" y="3"/>
                        <a:pt x="1" y="4"/>
                      </a:cubicBezTo>
                      <a:cubicBezTo>
                        <a:pt x="2" y="4"/>
                        <a:pt x="2" y="5"/>
                        <a:pt x="2" y="6"/>
                      </a:cubicBezTo>
                      <a:cubicBezTo>
                        <a:pt x="3" y="8"/>
                        <a:pt x="4" y="10"/>
                        <a:pt x="5" y="12"/>
                      </a:cubicBezTo>
                      <a:cubicBezTo>
                        <a:pt x="6" y="14"/>
                        <a:pt x="8" y="17"/>
                        <a:pt x="10" y="17"/>
                      </a:cubicBezTo>
                      <a:cubicBezTo>
                        <a:pt x="10" y="17"/>
                        <a:pt x="10" y="17"/>
                        <a:pt x="10" y="17"/>
                      </a:cubicBezTo>
                      <a:cubicBezTo>
                        <a:pt x="12" y="17"/>
                        <a:pt x="13" y="14"/>
                        <a:pt x="11" y="14"/>
                      </a:cubicBezTo>
                      <a:cubicBezTo>
                        <a:pt x="11" y="14"/>
                        <a:pt x="10" y="14"/>
                        <a:pt x="10" y="14"/>
                      </a:cubicBezTo>
                      <a:cubicBezTo>
                        <a:pt x="10" y="14"/>
                        <a:pt x="10" y="14"/>
                        <a:pt x="10" y="14"/>
                      </a:cubicBezTo>
                      <a:cubicBezTo>
                        <a:pt x="9" y="14"/>
                        <a:pt x="8" y="9"/>
                        <a:pt x="7" y="8"/>
                      </a:cubicBezTo>
                      <a:cubicBezTo>
                        <a:pt x="6" y="6"/>
                        <a:pt x="5" y="3"/>
                        <a:pt x="4" y="1"/>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2" name="Freeform 123"/>
                <p:cNvSpPr>
                  <a:spLocks noEditPoints="1"/>
                </p:cNvSpPr>
                <p:nvPr/>
              </p:nvSpPr>
              <p:spPr bwMode="auto">
                <a:xfrm>
                  <a:off x="4037" y="1570"/>
                  <a:ext cx="6" cy="43"/>
                </a:xfrm>
                <a:custGeom>
                  <a:avLst/>
                  <a:gdLst>
                    <a:gd name="T0" fmla="*/ 1 w 5"/>
                    <a:gd name="T1" fmla="*/ 5 h 35"/>
                    <a:gd name="T2" fmla="*/ 1 w 5"/>
                    <a:gd name="T3" fmla="*/ 5 h 35"/>
                    <a:gd name="T4" fmla="*/ 2 w 5"/>
                    <a:gd name="T5" fmla="*/ 34 h 35"/>
                    <a:gd name="T6" fmla="*/ 5 w 5"/>
                    <a:gd name="T7" fmla="*/ 35 h 35"/>
                    <a:gd name="T8" fmla="*/ 4 w 5"/>
                    <a:gd name="T9" fmla="*/ 8 h 35"/>
                    <a:gd name="T10" fmla="*/ 5 w 5"/>
                    <a:gd name="T11" fmla="*/ 7 h 35"/>
                    <a:gd name="T12" fmla="*/ 4 w 5"/>
                    <a:gd name="T13" fmla="*/ 5 h 35"/>
                    <a:gd name="T14" fmla="*/ 2 w 5"/>
                    <a:gd name="T15" fmla="*/ 5 h 35"/>
                    <a:gd name="T16" fmla="*/ 1 w 5"/>
                    <a:gd name="T17" fmla="*/ 5 h 35"/>
                    <a:gd name="T18" fmla="*/ 1 w 5"/>
                    <a:gd name="T19" fmla="*/ 5 h 35"/>
                    <a:gd name="T20" fmla="*/ 2 w 5"/>
                    <a:gd name="T21" fmla="*/ 0 h 35"/>
                    <a:gd name="T22" fmla="*/ 1 w 5"/>
                    <a:gd name="T23" fmla="*/ 1 h 35"/>
                    <a:gd name="T24" fmla="*/ 0 w 5"/>
                    <a:gd name="T25" fmla="*/ 3 h 35"/>
                    <a:gd name="T26" fmla="*/ 2 w 5"/>
                    <a:gd name="T27" fmla="*/ 2 h 35"/>
                    <a:gd name="T28" fmla="*/ 4 w 5"/>
                    <a:gd name="T29" fmla="*/ 2 h 35"/>
                    <a:gd name="T30" fmla="*/ 4 w 5"/>
                    <a:gd name="T31" fmla="*/ 2 h 35"/>
                    <a:gd name="T32" fmla="*/ 2 w 5"/>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35">
                      <a:moveTo>
                        <a:pt x="1" y="5"/>
                      </a:moveTo>
                      <a:cubicBezTo>
                        <a:pt x="1" y="5"/>
                        <a:pt x="1" y="5"/>
                        <a:pt x="1" y="5"/>
                      </a:cubicBezTo>
                      <a:cubicBezTo>
                        <a:pt x="1" y="15"/>
                        <a:pt x="1" y="24"/>
                        <a:pt x="2" y="34"/>
                      </a:cubicBezTo>
                      <a:cubicBezTo>
                        <a:pt x="3" y="34"/>
                        <a:pt x="4" y="35"/>
                        <a:pt x="5" y="35"/>
                      </a:cubicBezTo>
                      <a:cubicBezTo>
                        <a:pt x="5" y="26"/>
                        <a:pt x="4" y="17"/>
                        <a:pt x="4" y="8"/>
                      </a:cubicBezTo>
                      <a:cubicBezTo>
                        <a:pt x="5" y="8"/>
                        <a:pt x="5" y="7"/>
                        <a:pt x="5" y="7"/>
                      </a:cubicBezTo>
                      <a:cubicBezTo>
                        <a:pt x="4" y="6"/>
                        <a:pt x="4" y="6"/>
                        <a:pt x="4" y="5"/>
                      </a:cubicBezTo>
                      <a:cubicBezTo>
                        <a:pt x="3" y="5"/>
                        <a:pt x="2" y="5"/>
                        <a:pt x="2" y="5"/>
                      </a:cubicBezTo>
                      <a:cubicBezTo>
                        <a:pt x="2" y="5"/>
                        <a:pt x="2" y="5"/>
                        <a:pt x="1" y="5"/>
                      </a:cubicBezTo>
                      <a:cubicBezTo>
                        <a:pt x="1" y="5"/>
                        <a:pt x="1" y="5"/>
                        <a:pt x="1" y="5"/>
                      </a:cubicBezTo>
                      <a:moveTo>
                        <a:pt x="2" y="0"/>
                      </a:moveTo>
                      <a:cubicBezTo>
                        <a:pt x="1" y="0"/>
                        <a:pt x="1" y="0"/>
                        <a:pt x="1" y="1"/>
                      </a:cubicBezTo>
                      <a:cubicBezTo>
                        <a:pt x="1" y="2"/>
                        <a:pt x="1" y="2"/>
                        <a:pt x="0" y="3"/>
                      </a:cubicBezTo>
                      <a:cubicBezTo>
                        <a:pt x="1" y="2"/>
                        <a:pt x="1" y="2"/>
                        <a:pt x="2" y="2"/>
                      </a:cubicBezTo>
                      <a:cubicBezTo>
                        <a:pt x="2" y="2"/>
                        <a:pt x="3" y="2"/>
                        <a:pt x="4" y="2"/>
                      </a:cubicBezTo>
                      <a:cubicBezTo>
                        <a:pt x="4" y="2"/>
                        <a:pt x="4" y="2"/>
                        <a:pt x="4" y="2"/>
                      </a:cubicBezTo>
                      <a:cubicBezTo>
                        <a:pt x="4"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3" name="Freeform 124"/>
                <p:cNvSpPr>
                  <a:spLocks noEditPoints="1"/>
                </p:cNvSpPr>
                <p:nvPr/>
              </p:nvSpPr>
              <p:spPr bwMode="auto">
                <a:xfrm>
                  <a:off x="4037" y="1571"/>
                  <a:ext cx="27" cy="5"/>
                </a:xfrm>
                <a:custGeom>
                  <a:avLst/>
                  <a:gdLst>
                    <a:gd name="T0" fmla="*/ 5 w 22"/>
                    <a:gd name="T1" fmla="*/ 1 h 4"/>
                    <a:gd name="T2" fmla="*/ 4 w 22"/>
                    <a:gd name="T3" fmla="*/ 1 h 4"/>
                    <a:gd name="T4" fmla="*/ 2 w 22"/>
                    <a:gd name="T5" fmla="*/ 1 h 4"/>
                    <a:gd name="T6" fmla="*/ 0 w 22"/>
                    <a:gd name="T7" fmla="*/ 2 h 4"/>
                    <a:gd name="T8" fmla="*/ 1 w 22"/>
                    <a:gd name="T9" fmla="*/ 4 h 4"/>
                    <a:gd name="T10" fmla="*/ 1 w 22"/>
                    <a:gd name="T11" fmla="*/ 4 h 4"/>
                    <a:gd name="T12" fmla="*/ 2 w 22"/>
                    <a:gd name="T13" fmla="*/ 4 h 4"/>
                    <a:gd name="T14" fmla="*/ 4 w 22"/>
                    <a:gd name="T15" fmla="*/ 4 h 4"/>
                    <a:gd name="T16" fmla="*/ 6 w 22"/>
                    <a:gd name="T17" fmla="*/ 4 h 4"/>
                    <a:gd name="T18" fmla="*/ 9 w 22"/>
                    <a:gd name="T19" fmla="*/ 4 h 4"/>
                    <a:gd name="T20" fmla="*/ 12 w 22"/>
                    <a:gd name="T21" fmla="*/ 4 h 4"/>
                    <a:gd name="T22" fmla="*/ 13 w 22"/>
                    <a:gd name="T23" fmla="*/ 4 h 4"/>
                    <a:gd name="T24" fmla="*/ 12 w 22"/>
                    <a:gd name="T25" fmla="*/ 1 h 4"/>
                    <a:gd name="T26" fmla="*/ 12 w 22"/>
                    <a:gd name="T27" fmla="*/ 1 h 4"/>
                    <a:gd name="T28" fmla="*/ 9 w 22"/>
                    <a:gd name="T29" fmla="*/ 1 h 4"/>
                    <a:gd name="T30" fmla="*/ 5 w 22"/>
                    <a:gd name="T31" fmla="*/ 1 h 4"/>
                    <a:gd name="T32" fmla="*/ 19 w 22"/>
                    <a:gd name="T33" fmla="*/ 0 h 4"/>
                    <a:gd name="T34" fmla="*/ 19 w 22"/>
                    <a:gd name="T35" fmla="*/ 0 h 4"/>
                    <a:gd name="T36" fmla="*/ 16 w 22"/>
                    <a:gd name="T37" fmla="*/ 1 h 4"/>
                    <a:gd name="T38" fmla="*/ 16 w 22"/>
                    <a:gd name="T39" fmla="*/ 4 h 4"/>
                    <a:gd name="T40" fmla="*/ 20 w 22"/>
                    <a:gd name="T41" fmla="*/ 4 h 4"/>
                    <a:gd name="T42" fmla="*/ 19 w 22"/>
                    <a:gd name="T4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4">
                      <a:moveTo>
                        <a:pt x="5" y="1"/>
                      </a:moveTo>
                      <a:cubicBezTo>
                        <a:pt x="5" y="1"/>
                        <a:pt x="4" y="1"/>
                        <a:pt x="4" y="1"/>
                      </a:cubicBezTo>
                      <a:cubicBezTo>
                        <a:pt x="3" y="1"/>
                        <a:pt x="2" y="1"/>
                        <a:pt x="2" y="1"/>
                      </a:cubicBezTo>
                      <a:cubicBezTo>
                        <a:pt x="1" y="1"/>
                        <a:pt x="1" y="1"/>
                        <a:pt x="0" y="2"/>
                      </a:cubicBezTo>
                      <a:cubicBezTo>
                        <a:pt x="0" y="2"/>
                        <a:pt x="0" y="4"/>
                        <a:pt x="1" y="4"/>
                      </a:cubicBezTo>
                      <a:cubicBezTo>
                        <a:pt x="1" y="4"/>
                        <a:pt x="1" y="4"/>
                        <a:pt x="1" y="4"/>
                      </a:cubicBezTo>
                      <a:cubicBezTo>
                        <a:pt x="2" y="4"/>
                        <a:pt x="2" y="4"/>
                        <a:pt x="2" y="4"/>
                      </a:cubicBezTo>
                      <a:cubicBezTo>
                        <a:pt x="2" y="4"/>
                        <a:pt x="3" y="4"/>
                        <a:pt x="4" y="4"/>
                      </a:cubicBezTo>
                      <a:cubicBezTo>
                        <a:pt x="5" y="4"/>
                        <a:pt x="5" y="4"/>
                        <a:pt x="6" y="4"/>
                      </a:cubicBezTo>
                      <a:cubicBezTo>
                        <a:pt x="7" y="4"/>
                        <a:pt x="8" y="4"/>
                        <a:pt x="9" y="4"/>
                      </a:cubicBezTo>
                      <a:cubicBezTo>
                        <a:pt x="10" y="4"/>
                        <a:pt x="11" y="4"/>
                        <a:pt x="12" y="4"/>
                      </a:cubicBezTo>
                      <a:cubicBezTo>
                        <a:pt x="12" y="4"/>
                        <a:pt x="12" y="4"/>
                        <a:pt x="13" y="4"/>
                      </a:cubicBezTo>
                      <a:cubicBezTo>
                        <a:pt x="13" y="3"/>
                        <a:pt x="12" y="2"/>
                        <a:pt x="12" y="1"/>
                      </a:cubicBezTo>
                      <a:cubicBezTo>
                        <a:pt x="12" y="1"/>
                        <a:pt x="12" y="1"/>
                        <a:pt x="12" y="1"/>
                      </a:cubicBezTo>
                      <a:cubicBezTo>
                        <a:pt x="11" y="1"/>
                        <a:pt x="10" y="1"/>
                        <a:pt x="9" y="1"/>
                      </a:cubicBezTo>
                      <a:cubicBezTo>
                        <a:pt x="8" y="1"/>
                        <a:pt x="6" y="1"/>
                        <a:pt x="5" y="1"/>
                      </a:cubicBezTo>
                      <a:moveTo>
                        <a:pt x="19" y="0"/>
                      </a:moveTo>
                      <a:cubicBezTo>
                        <a:pt x="19" y="0"/>
                        <a:pt x="19" y="0"/>
                        <a:pt x="19" y="0"/>
                      </a:cubicBezTo>
                      <a:cubicBezTo>
                        <a:pt x="18" y="1"/>
                        <a:pt x="17" y="1"/>
                        <a:pt x="16" y="1"/>
                      </a:cubicBezTo>
                      <a:cubicBezTo>
                        <a:pt x="16" y="2"/>
                        <a:pt x="16" y="3"/>
                        <a:pt x="16" y="4"/>
                      </a:cubicBezTo>
                      <a:cubicBezTo>
                        <a:pt x="17" y="4"/>
                        <a:pt x="19" y="4"/>
                        <a:pt x="20" y="4"/>
                      </a:cubicBezTo>
                      <a:cubicBezTo>
                        <a:pt x="22" y="3"/>
                        <a:pt x="21"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4" name="Freeform 125"/>
                <p:cNvSpPr>
                  <a:spLocks/>
                </p:cNvSpPr>
                <p:nvPr/>
              </p:nvSpPr>
              <p:spPr bwMode="auto">
                <a:xfrm>
                  <a:off x="4052" y="1566"/>
                  <a:ext cx="6" cy="51"/>
                </a:xfrm>
                <a:custGeom>
                  <a:avLst/>
                  <a:gdLst>
                    <a:gd name="T0" fmla="*/ 2 w 5"/>
                    <a:gd name="T1" fmla="*/ 0 h 41"/>
                    <a:gd name="T2" fmla="*/ 0 w 5"/>
                    <a:gd name="T3" fmla="*/ 1 h 41"/>
                    <a:gd name="T4" fmla="*/ 0 w 5"/>
                    <a:gd name="T5" fmla="*/ 5 h 41"/>
                    <a:gd name="T6" fmla="*/ 1 w 5"/>
                    <a:gd name="T7" fmla="*/ 8 h 41"/>
                    <a:gd name="T8" fmla="*/ 2 w 5"/>
                    <a:gd name="T9" fmla="*/ 40 h 41"/>
                    <a:gd name="T10" fmla="*/ 5 w 5"/>
                    <a:gd name="T11" fmla="*/ 41 h 41"/>
                    <a:gd name="T12" fmla="*/ 4 w 5"/>
                    <a:gd name="T13" fmla="*/ 8 h 41"/>
                    <a:gd name="T14" fmla="*/ 4 w 5"/>
                    <a:gd name="T15" fmla="*/ 5 h 41"/>
                    <a:gd name="T16" fmla="*/ 4 w 5"/>
                    <a:gd name="T17" fmla="*/ 1 h 41"/>
                    <a:gd name="T18" fmla="*/ 2 w 5"/>
                    <a:gd name="T1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1">
                      <a:moveTo>
                        <a:pt x="2" y="0"/>
                      </a:moveTo>
                      <a:cubicBezTo>
                        <a:pt x="1" y="0"/>
                        <a:pt x="0" y="0"/>
                        <a:pt x="0" y="1"/>
                      </a:cubicBezTo>
                      <a:cubicBezTo>
                        <a:pt x="0" y="2"/>
                        <a:pt x="0" y="4"/>
                        <a:pt x="0" y="5"/>
                      </a:cubicBezTo>
                      <a:cubicBezTo>
                        <a:pt x="0" y="6"/>
                        <a:pt x="1" y="7"/>
                        <a:pt x="1" y="8"/>
                      </a:cubicBezTo>
                      <a:cubicBezTo>
                        <a:pt x="1" y="19"/>
                        <a:pt x="2" y="30"/>
                        <a:pt x="2" y="40"/>
                      </a:cubicBezTo>
                      <a:cubicBezTo>
                        <a:pt x="3" y="41"/>
                        <a:pt x="4" y="41"/>
                        <a:pt x="5" y="41"/>
                      </a:cubicBezTo>
                      <a:cubicBezTo>
                        <a:pt x="5" y="30"/>
                        <a:pt x="4" y="19"/>
                        <a:pt x="4" y="8"/>
                      </a:cubicBezTo>
                      <a:cubicBezTo>
                        <a:pt x="4" y="7"/>
                        <a:pt x="4" y="6"/>
                        <a:pt x="4" y="5"/>
                      </a:cubicBezTo>
                      <a:cubicBezTo>
                        <a:pt x="4" y="4"/>
                        <a:pt x="4" y="2"/>
                        <a:pt x="4" y="1"/>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5" name="Freeform 126"/>
                <p:cNvSpPr>
                  <a:spLocks noEditPoints="1"/>
                </p:cNvSpPr>
                <p:nvPr/>
              </p:nvSpPr>
              <p:spPr bwMode="auto">
                <a:xfrm>
                  <a:off x="4001" y="1597"/>
                  <a:ext cx="30" cy="6"/>
                </a:xfrm>
                <a:custGeom>
                  <a:avLst/>
                  <a:gdLst>
                    <a:gd name="T0" fmla="*/ 16 w 24"/>
                    <a:gd name="T1" fmla="*/ 0 h 5"/>
                    <a:gd name="T2" fmla="*/ 2 w 24"/>
                    <a:gd name="T3" fmla="*/ 1 h 5"/>
                    <a:gd name="T4" fmla="*/ 0 w 24"/>
                    <a:gd name="T5" fmla="*/ 4 h 5"/>
                    <a:gd name="T6" fmla="*/ 2 w 24"/>
                    <a:gd name="T7" fmla="*/ 5 h 5"/>
                    <a:gd name="T8" fmla="*/ 5 w 24"/>
                    <a:gd name="T9" fmla="*/ 4 h 5"/>
                    <a:gd name="T10" fmla="*/ 5 w 24"/>
                    <a:gd name="T11" fmla="*/ 3 h 5"/>
                    <a:gd name="T12" fmla="*/ 6 w 24"/>
                    <a:gd name="T13" fmla="*/ 1 h 5"/>
                    <a:gd name="T14" fmla="*/ 8 w 24"/>
                    <a:gd name="T15" fmla="*/ 3 h 5"/>
                    <a:gd name="T16" fmla="*/ 8 w 24"/>
                    <a:gd name="T17" fmla="*/ 4 h 5"/>
                    <a:gd name="T18" fmla="*/ 15 w 24"/>
                    <a:gd name="T19" fmla="*/ 4 h 5"/>
                    <a:gd name="T20" fmla="*/ 15 w 24"/>
                    <a:gd name="T21" fmla="*/ 1 h 5"/>
                    <a:gd name="T22" fmla="*/ 16 w 24"/>
                    <a:gd name="T23" fmla="*/ 0 h 5"/>
                    <a:gd name="T24" fmla="*/ 23 w 24"/>
                    <a:gd name="T25" fmla="*/ 0 h 5"/>
                    <a:gd name="T26" fmla="*/ 22 w 24"/>
                    <a:gd name="T27" fmla="*/ 0 h 5"/>
                    <a:gd name="T28" fmla="*/ 18 w 24"/>
                    <a:gd name="T29" fmla="*/ 0 h 5"/>
                    <a:gd name="T30" fmla="*/ 18 w 24"/>
                    <a:gd name="T31" fmla="*/ 2 h 5"/>
                    <a:gd name="T32" fmla="*/ 18 w 24"/>
                    <a:gd name="T33" fmla="*/ 4 h 5"/>
                    <a:gd name="T34" fmla="*/ 22 w 24"/>
                    <a:gd name="T35" fmla="*/ 3 h 5"/>
                    <a:gd name="T36" fmla="*/ 23 w 24"/>
                    <a:gd name="T3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5">
                      <a:moveTo>
                        <a:pt x="16" y="0"/>
                      </a:moveTo>
                      <a:cubicBezTo>
                        <a:pt x="11" y="1"/>
                        <a:pt x="6" y="1"/>
                        <a:pt x="2" y="1"/>
                      </a:cubicBezTo>
                      <a:cubicBezTo>
                        <a:pt x="0" y="2"/>
                        <a:pt x="0" y="3"/>
                        <a:pt x="0" y="4"/>
                      </a:cubicBezTo>
                      <a:cubicBezTo>
                        <a:pt x="1" y="4"/>
                        <a:pt x="2" y="4"/>
                        <a:pt x="2" y="5"/>
                      </a:cubicBezTo>
                      <a:cubicBezTo>
                        <a:pt x="3" y="5"/>
                        <a:pt x="4" y="4"/>
                        <a:pt x="5" y="4"/>
                      </a:cubicBezTo>
                      <a:cubicBezTo>
                        <a:pt x="5" y="4"/>
                        <a:pt x="5" y="3"/>
                        <a:pt x="5" y="3"/>
                      </a:cubicBezTo>
                      <a:cubicBezTo>
                        <a:pt x="5" y="2"/>
                        <a:pt x="6" y="1"/>
                        <a:pt x="6" y="1"/>
                      </a:cubicBezTo>
                      <a:cubicBezTo>
                        <a:pt x="7" y="1"/>
                        <a:pt x="8" y="2"/>
                        <a:pt x="8" y="3"/>
                      </a:cubicBezTo>
                      <a:cubicBezTo>
                        <a:pt x="8" y="3"/>
                        <a:pt x="8" y="4"/>
                        <a:pt x="8" y="4"/>
                      </a:cubicBezTo>
                      <a:cubicBezTo>
                        <a:pt x="10" y="4"/>
                        <a:pt x="13" y="4"/>
                        <a:pt x="15" y="4"/>
                      </a:cubicBezTo>
                      <a:cubicBezTo>
                        <a:pt x="15" y="3"/>
                        <a:pt x="15" y="2"/>
                        <a:pt x="15" y="1"/>
                      </a:cubicBezTo>
                      <a:cubicBezTo>
                        <a:pt x="15" y="1"/>
                        <a:pt x="15" y="1"/>
                        <a:pt x="16" y="0"/>
                      </a:cubicBezTo>
                      <a:moveTo>
                        <a:pt x="23" y="0"/>
                      </a:moveTo>
                      <a:cubicBezTo>
                        <a:pt x="22" y="0"/>
                        <a:pt x="22" y="0"/>
                        <a:pt x="22" y="0"/>
                      </a:cubicBezTo>
                      <a:cubicBezTo>
                        <a:pt x="21" y="0"/>
                        <a:pt x="19" y="0"/>
                        <a:pt x="18" y="0"/>
                      </a:cubicBezTo>
                      <a:cubicBezTo>
                        <a:pt x="18" y="1"/>
                        <a:pt x="19" y="1"/>
                        <a:pt x="18" y="2"/>
                      </a:cubicBezTo>
                      <a:cubicBezTo>
                        <a:pt x="18" y="3"/>
                        <a:pt x="18" y="3"/>
                        <a:pt x="18" y="4"/>
                      </a:cubicBezTo>
                      <a:cubicBezTo>
                        <a:pt x="20" y="4"/>
                        <a:pt x="21" y="3"/>
                        <a:pt x="22" y="3"/>
                      </a:cubicBezTo>
                      <a:cubicBezTo>
                        <a:pt x="24" y="3"/>
                        <a:pt x="24"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6" name="Freeform 127"/>
                <p:cNvSpPr>
                  <a:spLocks/>
                </p:cNvSpPr>
                <p:nvPr/>
              </p:nvSpPr>
              <p:spPr bwMode="auto">
                <a:xfrm>
                  <a:off x="4007" y="1598"/>
                  <a:ext cx="4" cy="6"/>
                </a:xfrm>
                <a:custGeom>
                  <a:avLst/>
                  <a:gdLst>
                    <a:gd name="T0" fmla="*/ 1 w 3"/>
                    <a:gd name="T1" fmla="*/ 0 h 5"/>
                    <a:gd name="T2" fmla="*/ 0 w 3"/>
                    <a:gd name="T3" fmla="*/ 2 h 5"/>
                    <a:gd name="T4" fmla="*/ 0 w 3"/>
                    <a:gd name="T5" fmla="*/ 3 h 5"/>
                    <a:gd name="T6" fmla="*/ 0 w 3"/>
                    <a:gd name="T7" fmla="*/ 4 h 5"/>
                    <a:gd name="T8" fmla="*/ 3 w 3"/>
                    <a:gd name="T9" fmla="*/ 5 h 5"/>
                    <a:gd name="T10" fmla="*/ 3 w 3"/>
                    <a:gd name="T11" fmla="*/ 3 h 5"/>
                    <a:gd name="T12" fmla="*/ 3 w 3"/>
                    <a:gd name="T13" fmla="*/ 2 h 5"/>
                    <a:gd name="T14" fmla="*/ 1 w 3"/>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1" y="0"/>
                      </a:moveTo>
                      <a:cubicBezTo>
                        <a:pt x="1" y="0"/>
                        <a:pt x="0" y="1"/>
                        <a:pt x="0" y="2"/>
                      </a:cubicBezTo>
                      <a:cubicBezTo>
                        <a:pt x="0" y="2"/>
                        <a:pt x="0" y="3"/>
                        <a:pt x="0" y="3"/>
                      </a:cubicBezTo>
                      <a:cubicBezTo>
                        <a:pt x="0" y="4"/>
                        <a:pt x="0" y="4"/>
                        <a:pt x="0" y="4"/>
                      </a:cubicBezTo>
                      <a:cubicBezTo>
                        <a:pt x="1" y="4"/>
                        <a:pt x="2" y="5"/>
                        <a:pt x="3" y="5"/>
                      </a:cubicBezTo>
                      <a:cubicBezTo>
                        <a:pt x="3" y="4"/>
                        <a:pt x="3" y="4"/>
                        <a:pt x="3" y="3"/>
                      </a:cubicBezTo>
                      <a:cubicBezTo>
                        <a:pt x="3" y="3"/>
                        <a:pt x="3" y="2"/>
                        <a:pt x="3" y="2"/>
                      </a:cubicBezTo>
                      <a:cubicBezTo>
                        <a:pt x="3" y="1"/>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7" name="Freeform 128"/>
                <p:cNvSpPr>
                  <a:spLocks/>
                </p:cNvSpPr>
                <p:nvPr/>
              </p:nvSpPr>
              <p:spPr bwMode="auto">
                <a:xfrm>
                  <a:off x="4019" y="1597"/>
                  <a:ext cx="6" cy="10"/>
                </a:xfrm>
                <a:custGeom>
                  <a:avLst/>
                  <a:gdLst>
                    <a:gd name="T0" fmla="*/ 3 w 5"/>
                    <a:gd name="T1" fmla="*/ 0 h 8"/>
                    <a:gd name="T2" fmla="*/ 2 w 5"/>
                    <a:gd name="T3" fmla="*/ 0 h 8"/>
                    <a:gd name="T4" fmla="*/ 1 w 5"/>
                    <a:gd name="T5" fmla="*/ 1 h 8"/>
                    <a:gd name="T6" fmla="*/ 1 w 5"/>
                    <a:gd name="T7" fmla="*/ 4 h 8"/>
                    <a:gd name="T8" fmla="*/ 0 w 5"/>
                    <a:gd name="T9" fmla="*/ 7 h 8"/>
                    <a:gd name="T10" fmla="*/ 4 w 5"/>
                    <a:gd name="T11" fmla="*/ 8 h 8"/>
                    <a:gd name="T12" fmla="*/ 4 w 5"/>
                    <a:gd name="T13" fmla="*/ 4 h 8"/>
                    <a:gd name="T14" fmla="*/ 4 w 5"/>
                    <a:gd name="T15" fmla="*/ 2 h 8"/>
                    <a:gd name="T16" fmla="*/ 4 w 5"/>
                    <a:gd name="T17" fmla="*/ 0 h 8"/>
                    <a:gd name="T18" fmla="*/ 3 w 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8">
                      <a:moveTo>
                        <a:pt x="3" y="0"/>
                      </a:moveTo>
                      <a:cubicBezTo>
                        <a:pt x="2" y="0"/>
                        <a:pt x="2" y="0"/>
                        <a:pt x="2" y="0"/>
                      </a:cubicBezTo>
                      <a:cubicBezTo>
                        <a:pt x="1" y="1"/>
                        <a:pt x="1" y="1"/>
                        <a:pt x="1" y="1"/>
                      </a:cubicBezTo>
                      <a:cubicBezTo>
                        <a:pt x="1" y="2"/>
                        <a:pt x="1" y="3"/>
                        <a:pt x="1" y="4"/>
                      </a:cubicBezTo>
                      <a:cubicBezTo>
                        <a:pt x="1" y="5"/>
                        <a:pt x="1" y="6"/>
                        <a:pt x="0" y="7"/>
                      </a:cubicBezTo>
                      <a:cubicBezTo>
                        <a:pt x="1" y="8"/>
                        <a:pt x="3" y="8"/>
                        <a:pt x="4" y="8"/>
                      </a:cubicBezTo>
                      <a:cubicBezTo>
                        <a:pt x="4" y="7"/>
                        <a:pt x="4" y="5"/>
                        <a:pt x="4" y="4"/>
                      </a:cubicBezTo>
                      <a:cubicBezTo>
                        <a:pt x="4" y="3"/>
                        <a:pt x="4" y="3"/>
                        <a:pt x="4" y="2"/>
                      </a:cubicBezTo>
                      <a:cubicBezTo>
                        <a:pt x="5" y="1"/>
                        <a:pt x="4" y="1"/>
                        <a:pt x="4"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8" name="Freeform 129"/>
                <p:cNvSpPr>
                  <a:spLocks noEditPoints="1"/>
                </p:cNvSpPr>
                <p:nvPr/>
              </p:nvSpPr>
              <p:spPr bwMode="auto">
                <a:xfrm>
                  <a:off x="3351" y="1431"/>
                  <a:ext cx="10" cy="101"/>
                </a:xfrm>
                <a:custGeom>
                  <a:avLst/>
                  <a:gdLst>
                    <a:gd name="T0" fmla="*/ 7 w 8"/>
                    <a:gd name="T1" fmla="*/ 69 h 81"/>
                    <a:gd name="T2" fmla="*/ 4 w 8"/>
                    <a:gd name="T3" fmla="*/ 71 h 81"/>
                    <a:gd name="T4" fmla="*/ 5 w 8"/>
                    <a:gd name="T5" fmla="*/ 80 h 81"/>
                    <a:gd name="T6" fmla="*/ 5 w 8"/>
                    <a:gd name="T7" fmla="*/ 81 h 81"/>
                    <a:gd name="T8" fmla="*/ 7 w 8"/>
                    <a:gd name="T9" fmla="*/ 81 h 81"/>
                    <a:gd name="T10" fmla="*/ 8 w 8"/>
                    <a:gd name="T11" fmla="*/ 81 h 81"/>
                    <a:gd name="T12" fmla="*/ 8 w 8"/>
                    <a:gd name="T13" fmla="*/ 80 h 81"/>
                    <a:gd name="T14" fmla="*/ 7 w 8"/>
                    <a:gd name="T15" fmla="*/ 69 h 81"/>
                    <a:gd name="T16" fmla="*/ 2 w 8"/>
                    <a:gd name="T17" fmla="*/ 0 h 81"/>
                    <a:gd name="T18" fmla="*/ 0 w 8"/>
                    <a:gd name="T19" fmla="*/ 2 h 81"/>
                    <a:gd name="T20" fmla="*/ 4 w 8"/>
                    <a:gd name="T21" fmla="*/ 67 h 81"/>
                    <a:gd name="T22" fmla="*/ 7 w 8"/>
                    <a:gd name="T23" fmla="*/ 65 h 81"/>
                    <a:gd name="T24" fmla="*/ 3 w 8"/>
                    <a:gd name="T25" fmla="*/ 2 h 81"/>
                    <a:gd name="T26" fmla="*/ 2 w 8"/>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1">
                      <a:moveTo>
                        <a:pt x="7" y="69"/>
                      </a:moveTo>
                      <a:cubicBezTo>
                        <a:pt x="6" y="69"/>
                        <a:pt x="5" y="70"/>
                        <a:pt x="4" y="71"/>
                      </a:cubicBezTo>
                      <a:cubicBezTo>
                        <a:pt x="4" y="74"/>
                        <a:pt x="4" y="77"/>
                        <a:pt x="5" y="80"/>
                      </a:cubicBezTo>
                      <a:cubicBezTo>
                        <a:pt x="5" y="80"/>
                        <a:pt x="5" y="81"/>
                        <a:pt x="5" y="81"/>
                      </a:cubicBezTo>
                      <a:cubicBezTo>
                        <a:pt x="5" y="81"/>
                        <a:pt x="6" y="81"/>
                        <a:pt x="7" y="81"/>
                      </a:cubicBezTo>
                      <a:cubicBezTo>
                        <a:pt x="7" y="81"/>
                        <a:pt x="8" y="81"/>
                        <a:pt x="8" y="81"/>
                      </a:cubicBezTo>
                      <a:cubicBezTo>
                        <a:pt x="8" y="81"/>
                        <a:pt x="8" y="80"/>
                        <a:pt x="8" y="80"/>
                      </a:cubicBezTo>
                      <a:cubicBezTo>
                        <a:pt x="8" y="76"/>
                        <a:pt x="7" y="73"/>
                        <a:pt x="7" y="69"/>
                      </a:cubicBezTo>
                      <a:moveTo>
                        <a:pt x="2" y="0"/>
                      </a:moveTo>
                      <a:cubicBezTo>
                        <a:pt x="1" y="0"/>
                        <a:pt x="0" y="1"/>
                        <a:pt x="0" y="2"/>
                      </a:cubicBezTo>
                      <a:cubicBezTo>
                        <a:pt x="2" y="23"/>
                        <a:pt x="2" y="45"/>
                        <a:pt x="4" y="67"/>
                      </a:cubicBezTo>
                      <a:cubicBezTo>
                        <a:pt x="5" y="66"/>
                        <a:pt x="6" y="66"/>
                        <a:pt x="7" y="65"/>
                      </a:cubicBezTo>
                      <a:cubicBezTo>
                        <a:pt x="5" y="44"/>
                        <a:pt x="5" y="23"/>
                        <a:pt x="3" y="2"/>
                      </a:cubicBezTo>
                      <a:cubicBezTo>
                        <a:pt x="3" y="1"/>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9" name="Freeform 130"/>
                <p:cNvSpPr>
                  <a:spLocks noEditPoints="1"/>
                </p:cNvSpPr>
                <p:nvPr/>
              </p:nvSpPr>
              <p:spPr bwMode="auto">
                <a:xfrm>
                  <a:off x="3343" y="1519"/>
                  <a:ext cx="168" cy="15"/>
                </a:xfrm>
                <a:custGeom>
                  <a:avLst/>
                  <a:gdLst>
                    <a:gd name="T0" fmla="*/ 2 w 136"/>
                    <a:gd name="T1" fmla="*/ 10 h 12"/>
                    <a:gd name="T2" fmla="*/ 18 w 136"/>
                    <a:gd name="T3" fmla="*/ 12 h 12"/>
                    <a:gd name="T4" fmla="*/ 23 w 136"/>
                    <a:gd name="T5" fmla="*/ 12 h 12"/>
                    <a:gd name="T6" fmla="*/ 15 w 136"/>
                    <a:gd name="T7" fmla="*/ 10 h 12"/>
                    <a:gd name="T8" fmla="*/ 12 w 136"/>
                    <a:gd name="T9" fmla="*/ 10 h 12"/>
                    <a:gd name="T10" fmla="*/ 2 w 136"/>
                    <a:gd name="T11" fmla="*/ 7 h 12"/>
                    <a:gd name="T12" fmla="*/ 65 w 136"/>
                    <a:gd name="T13" fmla="*/ 3 h 12"/>
                    <a:gd name="T14" fmla="*/ 62 w 136"/>
                    <a:gd name="T15" fmla="*/ 4 h 12"/>
                    <a:gd name="T16" fmla="*/ 60 w 136"/>
                    <a:gd name="T17" fmla="*/ 4 h 12"/>
                    <a:gd name="T18" fmla="*/ 56 w 136"/>
                    <a:gd name="T19" fmla="*/ 5 h 12"/>
                    <a:gd name="T20" fmla="*/ 53 w 136"/>
                    <a:gd name="T21" fmla="*/ 5 h 12"/>
                    <a:gd name="T22" fmla="*/ 38 w 136"/>
                    <a:gd name="T23" fmla="*/ 7 h 12"/>
                    <a:gd name="T24" fmla="*/ 36 w 136"/>
                    <a:gd name="T25" fmla="*/ 7 h 12"/>
                    <a:gd name="T26" fmla="*/ 25 w 136"/>
                    <a:gd name="T27" fmla="*/ 9 h 12"/>
                    <a:gd name="T28" fmla="*/ 26 w 136"/>
                    <a:gd name="T29" fmla="*/ 12 h 12"/>
                    <a:gd name="T30" fmla="*/ 71 w 136"/>
                    <a:gd name="T31" fmla="*/ 6 h 12"/>
                    <a:gd name="T32" fmla="*/ 71 w 136"/>
                    <a:gd name="T33" fmla="*/ 2 h 12"/>
                    <a:gd name="T34" fmla="*/ 74 w 136"/>
                    <a:gd name="T35" fmla="*/ 2 h 12"/>
                    <a:gd name="T36" fmla="*/ 74 w 136"/>
                    <a:gd name="T37" fmla="*/ 5 h 12"/>
                    <a:gd name="T38" fmla="*/ 80 w 136"/>
                    <a:gd name="T39" fmla="*/ 2 h 12"/>
                    <a:gd name="T40" fmla="*/ 119 w 136"/>
                    <a:gd name="T41" fmla="*/ 4 h 12"/>
                    <a:gd name="T42" fmla="*/ 133 w 136"/>
                    <a:gd name="T43" fmla="*/ 7 h 12"/>
                    <a:gd name="T44" fmla="*/ 119 w 136"/>
                    <a:gd name="T45" fmla="*/ 1 h 12"/>
                    <a:gd name="T46" fmla="*/ 83 w 136"/>
                    <a:gd name="T47" fmla="*/ 1 h 12"/>
                    <a:gd name="T48" fmla="*/ 83 w 136"/>
                    <a:gd name="T49" fmla="*/ 4 h 12"/>
                    <a:gd name="T50" fmla="*/ 90 w 136"/>
                    <a:gd name="T51" fmla="*/ 1 h 12"/>
                    <a:gd name="T52" fmla="*/ 94 w 136"/>
                    <a:gd name="T53" fmla="*/ 1 h 12"/>
                    <a:gd name="T54" fmla="*/ 102 w 136"/>
                    <a:gd name="T55" fmla="*/ 4 h 12"/>
                    <a:gd name="T56" fmla="*/ 116 w 136"/>
                    <a:gd name="T57" fmla="*/ 1 h 12"/>
                    <a:gd name="T58" fmla="*/ 110 w 136"/>
                    <a:gd name="T59" fmla="*/ 1 h 12"/>
                    <a:gd name="T60" fmla="*/ 106 w 136"/>
                    <a:gd name="T61" fmla="*/ 1 h 12"/>
                    <a:gd name="T62" fmla="*/ 102 w 136"/>
                    <a:gd name="T6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12">
                      <a:moveTo>
                        <a:pt x="2" y="7"/>
                      </a:moveTo>
                      <a:cubicBezTo>
                        <a:pt x="1" y="7"/>
                        <a:pt x="0" y="9"/>
                        <a:pt x="2" y="10"/>
                      </a:cubicBezTo>
                      <a:cubicBezTo>
                        <a:pt x="4" y="12"/>
                        <a:pt x="8" y="12"/>
                        <a:pt x="12" y="12"/>
                      </a:cubicBezTo>
                      <a:cubicBezTo>
                        <a:pt x="14" y="12"/>
                        <a:pt x="16" y="12"/>
                        <a:pt x="18" y="12"/>
                      </a:cubicBezTo>
                      <a:cubicBezTo>
                        <a:pt x="19" y="12"/>
                        <a:pt x="21" y="12"/>
                        <a:pt x="23" y="12"/>
                      </a:cubicBezTo>
                      <a:cubicBezTo>
                        <a:pt x="23" y="12"/>
                        <a:pt x="23" y="12"/>
                        <a:pt x="23" y="12"/>
                      </a:cubicBezTo>
                      <a:cubicBezTo>
                        <a:pt x="23" y="11"/>
                        <a:pt x="22" y="10"/>
                        <a:pt x="22" y="9"/>
                      </a:cubicBezTo>
                      <a:cubicBezTo>
                        <a:pt x="20" y="9"/>
                        <a:pt x="18" y="10"/>
                        <a:pt x="15" y="10"/>
                      </a:cubicBezTo>
                      <a:cubicBezTo>
                        <a:pt x="15" y="10"/>
                        <a:pt x="14" y="10"/>
                        <a:pt x="14" y="10"/>
                      </a:cubicBezTo>
                      <a:cubicBezTo>
                        <a:pt x="13" y="10"/>
                        <a:pt x="12" y="10"/>
                        <a:pt x="12" y="10"/>
                      </a:cubicBezTo>
                      <a:cubicBezTo>
                        <a:pt x="9" y="9"/>
                        <a:pt x="5" y="9"/>
                        <a:pt x="3" y="7"/>
                      </a:cubicBezTo>
                      <a:cubicBezTo>
                        <a:pt x="3" y="7"/>
                        <a:pt x="3" y="7"/>
                        <a:pt x="2" y="7"/>
                      </a:cubicBezTo>
                      <a:moveTo>
                        <a:pt x="71" y="2"/>
                      </a:moveTo>
                      <a:cubicBezTo>
                        <a:pt x="69" y="3"/>
                        <a:pt x="67" y="3"/>
                        <a:pt x="65" y="3"/>
                      </a:cubicBezTo>
                      <a:cubicBezTo>
                        <a:pt x="65" y="4"/>
                        <a:pt x="64" y="5"/>
                        <a:pt x="64" y="5"/>
                      </a:cubicBezTo>
                      <a:cubicBezTo>
                        <a:pt x="63" y="5"/>
                        <a:pt x="62" y="4"/>
                        <a:pt x="62" y="4"/>
                      </a:cubicBezTo>
                      <a:cubicBezTo>
                        <a:pt x="62" y="4"/>
                        <a:pt x="62" y="3"/>
                        <a:pt x="62" y="3"/>
                      </a:cubicBezTo>
                      <a:cubicBezTo>
                        <a:pt x="62" y="4"/>
                        <a:pt x="61" y="4"/>
                        <a:pt x="60" y="4"/>
                      </a:cubicBezTo>
                      <a:cubicBezTo>
                        <a:pt x="59" y="4"/>
                        <a:pt x="57" y="4"/>
                        <a:pt x="56" y="4"/>
                      </a:cubicBezTo>
                      <a:cubicBezTo>
                        <a:pt x="56" y="5"/>
                        <a:pt x="56" y="5"/>
                        <a:pt x="56" y="5"/>
                      </a:cubicBezTo>
                      <a:cubicBezTo>
                        <a:pt x="56" y="6"/>
                        <a:pt x="55" y="7"/>
                        <a:pt x="54" y="7"/>
                      </a:cubicBezTo>
                      <a:cubicBezTo>
                        <a:pt x="53" y="7"/>
                        <a:pt x="53" y="6"/>
                        <a:pt x="53" y="5"/>
                      </a:cubicBezTo>
                      <a:cubicBezTo>
                        <a:pt x="53" y="5"/>
                        <a:pt x="53" y="5"/>
                        <a:pt x="53" y="5"/>
                      </a:cubicBezTo>
                      <a:cubicBezTo>
                        <a:pt x="48" y="5"/>
                        <a:pt x="43" y="6"/>
                        <a:pt x="38" y="7"/>
                      </a:cubicBezTo>
                      <a:cubicBezTo>
                        <a:pt x="38" y="7"/>
                        <a:pt x="37" y="8"/>
                        <a:pt x="37" y="8"/>
                      </a:cubicBezTo>
                      <a:cubicBezTo>
                        <a:pt x="36" y="8"/>
                        <a:pt x="36" y="7"/>
                        <a:pt x="36" y="7"/>
                      </a:cubicBezTo>
                      <a:cubicBezTo>
                        <a:pt x="34" y="7"/>
                        <a:pt x="32" y="8"/>
                        <a:pt x="30" y="8"/>
                      </a:cubicBezTo>
                      <a:cubicBezTo>
                        <a:pt x="29" y="8"/>
                        <a:pt x="27" y="8"/>
                        <a:pt x="25" y="9"/>
                      </a:cubicBezTo>
                      <a:cubicBezTo>
                        <a:pt x="26" y="9"/>
                        <a:pt x="26" y="10"/>
                        <a:pt x="26" y="11"/>
                      </a:cubicBezTo>
                      <a:cubicBezTo>
                        <a:pt x="26" y="11"/>
                        <a:pt x="26" y="11"/>
                        <a:pt x="26" y="12"/>
                      </a:cubicBezTo>
                      <a:cubicBezTo>
                        <a:pt x="34" y="11"/>
                        <a:pt x="42" y="10"/>
                        <a:pt x="50" y="9"/>
                      </a:cubicBezTo>
                      <a:cubicBezTo>
                        <a:pt x="57" y="8"/>
                        <a:pt x="64" y="7"/>
                        <a:pt x="71" y="6"/>
                      </a:cubicBezTo>
                      <a:cubicBezTo>
                        <a:pt x="71" y="5"/>
                        <a:pt x="70" y="5"/>
                        <a:pt x="71" y="4"/>
                      </a:cubicBezTo>
                      <a:cubicBezTo>
                        <a:pt x="71" y="4"/>
                        <a:pt x="71" y="3"/>
                        <a:pt x="71" y="2"/>
                      </a:cubicBezTo>
                      <a:moveTo>
                        <a:pt x="80" y="2"/>
                      </a:moveTo>
                      <a:cubicBezTo>
                        <a:pt x="78" y="2"/>
                        <a:pt x="76" y="2"/>
                        <a:pt x="74" y="2"/>
                      </a:cubicBezTo>
                      <a:cubicBezTo>
                        <a:pt x="74" y="3"/>
                        <a:pt x="74" y="4"/>
                        <a:pt x="74" y="5"/>
                      </a:cubicBezTo>
                      <a:cubicBezTo>
                        <a:pt x="74" y="5"/>
                        <a:pt x="74" y="5"/>
                        <a:pt x="74" y="5"/>
                      </a:cubicBezTo>
                      <a:cubicBezTo>
                        <a:pt x="76" y="5"/>
                        <a:pt x="78" y="5"/>
                        <a:pt x="80" y="5"/>
                      </a:cubicBezTo>
                      <a:cubicBezTo>
                        <a:pt x="80" y="4"/>
                        <a:pt x="80" y="3"/>
                        <a:pt x="80" y="2"/>
                      </a:cubicBezTo>
                      <a:moveTo>
                        <a:pt x="119" y="1"/>
                      </a:moveTo>
                      <a:cubicBezTo>
                        <a:pt x="119" y="2"/>
                        <a:pt x="119" y="3"/>
                        <a:pt x="119" y="4"/>
                      </a:cubicBezTo>
                      <a:cubicBezTo>
                        <a:pt x="124" y="5"/>
                        <a:pt x="128" y="6"/>
                        <a:pt x="133" y="7"/>
                      </a:cubicBezTo>
                      <a:cubicBezTo>
                        <a:pt x="133" y="7"/>
                        <a:pt x="133" y="7"/>
                        <a:pt x="133" y="7"/>
                      </a:cubicBezTo>
                      <a:cubicBezTo>
                        <a:pt x="135" y="7"/>
                        <a:pt x="136" y="4"/>
                        <a:pt x="134" y="4"/>
                      </a:cubicBezTo>
                      <a:cubicBezTo>
                        <a:pt x="129" y="2"/>
                        <a:pt x="124" y="2"/>
                        <a:pt x="119" y="1"/>
                      </a:cubicBezTo>
                      <a:moveTo>
                        <a:pt x="90" y="1"/>
                      </a:moveTo>
                      <a:cubicBezTo>
                        <a:pt x="88" y="1"/>
                        <a:pt x="85" y="1"/>
                        <a:pt x="83" y="1"/>
                      </a:cubicBezTo>
                      <a:cubicBezTo>
                        <a:pt x="83" y="2"/>
                        <a:pt x="83" y="3"/>
                        <a:pt x="83" y="4"/>
                      </a:cubicBezTo>
                      <a:cubicBezTo>
                        <a:pt x="83" y="4"/>
                        <a:pt x="83" y="4"/>
                        <a:pt x="83" y="4"/>
                      </a:cubicBezTo>
                      <a:cubicBezTo>
                        <a:pt x="86" y="4"/>
                        <a:pt x="88" y="4"/>
                        <a:pt x="91" y="4"/>
                      </a:cubicBezTo>
                      <a:cubicBezTo>
                        <a:pt x="91" y="3"/>
                        <a:pt x="90" y="2"/>
                        <a:pt x="90" y="1"/>
                      </a:cubicBezTo>
                      <a:moveTo>
                        <a:pt x="102" y="0"/>
                      </a:moveTo>
                      <a:cubicBezTo>
                        <a:pt x="99" y="0"/>
                        <a:pt x="96" y="0"/>
                        <a:pt x="94" y="1"/>
                      </a:cubicBezTo>
                      <a:cubicBezTo>
                        <a:pt x="94" y="2"/>
                        <a:pt x="94" y="3"/>
                        <a:pt x="94" y="4"/>
                      </a:cubicBezTo>
                      <a:cubicBezTo>
                        <a:pt x="97" y="4"/>
                        <a:pt x="100" y="4"/>
                        <a:pt x="102" y="4"/>
                      </a:cubicBezTo>
                      <a:cubicBezTo>
                        <a:pt x="107" y="4"/>
                        <a:pt x="111" y="4"/>
                        <a:pt x="115" y="4"/>
                      </a:cubicBezTo>
                      <a:cubicBezTo>
                        <a:pt x="116" y="3"/>
                        <a:pt x="116" y="2"/>
                        <a:pt x="116" y="1"/>
                      </a:cubicBezTo>
                      <a:cubicBezTo>
                        <a:pt x="114" y="1"/>
                        <a:pt x="112" y="1"/>
                        <a:pt x="110" y="1"/>
                      </a:cubicBezTo>
                      <a:cubicBezTo>
                        <a:pt x="110" y="1"/>
                        <a:pt x="110" y="1"/>
                        <a:pt x="110" y="1"/>
                      </a:cubicBezTo>
                      <a:cubicBezTo>
                        <a:pt x="110" y="2"/>
                        <a:pt x="109" y="3"/>
                        <a:pt x="108" y="3"/>
                      </a:cubicBezTo>
                      <a:cubicBezTo>
                        <a:pt x="107" y="3"/>
                        <a:pt x="106" y="2"/>
                        <a:pt x="106" y="1"/>
                      </a:cubicBezTo>
                      <a:cubicBezTo>
                        <a:pt x="106" y="1"/>
                        <a:pt x="106" y="1"/>
                        <a:pt x="106" y="0"/>
                      </a:cubicBezTo>
                      <a:cubicBezTo>
                        <a:pt x="105" y="0"/>
                        <a:pt x="104" y="0"/>
                        <a:pt x="10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0" name="Freeform 131"/>
                <p:cNvSpPr>
                  <a:spLocks noEditPoints="1"/>
                </p:cNvSpPr>
                <p:nvPr/>
              </p:nvSpPr>
              <p:spPr bwMode="auto">
                <a:xfrm>
                  <a:off x="3332" y="1401"/>
                  <a:ext cx="122" cy="129"/>
                </a:xfrm>
                <a:custGeom>
                  <a:avLst/>
                  <a:gdLst>
                    <a:gd name="T0" fmla="*/ 99 w 99"/>
                    <a:gd name="T1" fmla="*/ 3 h 105"/>
                    <a:gd name="T2" fmla="*/ 99 w 99"/>
                    <a:gd name="T3" fmla="*/ 3 h 105"/>
                    <a:gd name="T4" fmla="*/ 95 w 99"/>
                    <a:gd name="T5" fmla="*/ 6 h 105"/>
                    <a:gd name="T6" fmla="*/ 62 w 99"/>
                    <a:gd name="T7" fmla="*/ 59 h 105"/>
                    <a:gd name="T8" fmla="*/ 23 w 99"/>
                    <a:gd name="T9" fmla="*/ 90 h 105"/>
                    <a:gd name="T10" fmla="*/ 20 w 99"/>
                    <a:gd name="T11" fmla="*/ 92 h 105"/>
                    <a:gd name="T12" fmla="*/ 2 w 99"/>
                    <a:gd name="T13" fmla="*/ 102 h 105"/>
                    <a:gd name="T14" fmla="*/ 3 w 99"/>
                    <a:gd name="T15" fmla="*/ 105 h 105"/>
                    <a:gd name="T16" fmla="*/ 3 w 99"/>
                    <a:gd name="T17" fmla="*/ 105 h 105"/>
                    <a:gd name="T18" fmla="*/ 20 w 99"/>
                    <a:gd name="T19" fmla="*/ 96 h 105"/>
                    <a:gd name="T20" fmla="*/ 23 w 99"/>
                    <a:gd name="T21" fmla="*/ 94 h 105"/>
                    <a:gd name="T22" fmla="*/ 67 w 99"/>
                    <a:gd name="T23" fmla="*/ 59 h 105"/>
                    <a:gd name="T24" fmla="*/ 99 w 99"/>
                    <a:gd name="T25" fmla="*/ 3 h 105"/>
                    <a:gd name="T26" fmla="*/ 98 w 99"/>
                    <a:gd name="T27" fmla="*/ 0 h 105"/>
                    <a:gd name="T28" fmla="*/ 96 w 99"/>
                    <a:gd name="T29" fmla="*/ 1 h 105"/>
                    <a:gd name="T30" fmla="*/ 96 w 99"/>
                    <a:gd name="T31" fmla="*/ 1 h 105"/>
                    <a:gd name="T32" fmla="*/ 98 w 99"/>
                    <a:gd name="T33" fmla="*/ 0 h 105"/>
                    <a:gd name="T34" fmla="*/ 98 w 99"/>
                    <a:gd name="T35" fmla="*/ 0 h 105"/>
                    <a:gd name="T36" fmla="*/ 98 w 99"/>
                    <a:gd name="T3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105">
                      <a:moveTo>
                        <a:pt x="99" y="3"/>
                      </a:moveTo>
                      <a:cubicBezTo>
                        <a:pt x="99" y="3"/>
                        <a:pt x="99" y="3"/>
                        <a:pt x="99" y="3"/>
                      </a:cubicBezTo>
                      <a:cubicBezTo>
                        <a:pt x="98" y="4"/>
                        <a:pt x="96" y="5"/>
                        <a:pt x="95" y="6"/>
                      </a:cubicBezTo>
                      <a:cubicBezTo>
                        <a:pt x="91" y="26"/>
                        <a:pt x="75" y="45"/>
                        <a:pt x="62" y="59"/>
                      </a:cubicBezTo>
                      <a:cubicBezTo>
                        <a:pt x="51" y="72"/>
                        <a:pt x="37" y="82"/>
                        <a:pt x="23" y="90"/>
                      </a:cubicBezTo>
                      <a:cubicBezTo>
                        <a:pt x="22" y="91"/>
                        <a:pt x="21" y="91"/>
                        <a:pt x="20" y="92"/>
                      </a:cubicBezTo>
                      <a:cubicBezTo>
                        <a:pt x="14" y="95"/>
                        <a:pt x="8" y="99"/>
                        <a:pt x="2" y="102"/>
                      </a:cubicBezTo>
                      <a:cubicBezTo>
                        <a:pt x="0" y="103"/>
                        <a:pt x="1" y="105"/>
                        <a:pt x="3" y="105"/>
                      </a:cubicBezTo>
                      <a:cubicBezTo>
                        <a:pt x="3" y="105"/>
                        <a:pt x="3" y="105"/>
                        <a:pt x="3" y="105"/>
                      </a:cubicBezTo>
                      <a:cubicBezTo>
                        <a:pt x="9" y="102"/>
                        <a:pt x="14" y="99"/>
                        <a:pt x="20" y="96"/>
                      </a:cubicBezTo>
                      <a:cubicBezTo>
                        <a:pt x="21" y="95"/>
                        <a:pt x="22" y="94"/>
                        <a:pt x="23" y="94"/>
                      </a:cubicBezTo>
                      <a:cubicBezTo>
                        <a:pt x="39" y="84"/>
                        <a:pt x="54" y="73"/>
                        <a:pt x="67" y="59"/>
                      </a:cubicBezTo>
                      <a:cubicBezTo>
                        <a:pt x="81" y="44"/>
                        <a:pt x="96" y="23"/>
                        <a:pt x="99" y="3"/>
                      </a:cubicBezTo>
                      <a:moveTo>
                        <a:pt x="98" y="0"/>
                      </a:moveTo>
                      <a:cubicBezTo>
                        <a:pt x="97" y="0"/>
                        <a:pt x="96" y="0"/>
                        <a:pt x="96" y="1"/>
                      </a:cubicBezTo>
                      <a:cubicBezTo>
                        <a:pt x="96" y="1"/>
                        <a:pt x="96" y="1"/>
                        <a:pt x="96" y="1"/>
                      </a:cubicBezTo>
                      <a:cubicBezTo>
                        <a:pt x="97" y="0"/>
                        <a:pt x="97" y="0"/>
                        <a:pt x="98" y="0"/>
                      </a:cubicBezTo>
                      <a:cubicBezTo>
                        <a:pt x="98" y="0"/>
                        <a:pt x="98" y="0"/>
                        <a:pt x="98" y="0"/>
                      </a:cubicBezTo>
                      <a:cubicBezTo>
                        <a:pt x="98" y="0"/>
                        <a:pt x="98" y="0"/>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1" name="Freeform 132"/>
                <p:cNvSpPr>
                  <a:spLocks/>
                </p:cNvSpPr>
                <p:nvPr/>
              </p:nvSpPr>
              <p:spPr bwMode="auto">
                <a:xfrm>
                  <a:off x="3429" y="1401"/>
                  <a:ext cx="25" cy="18"/>
                </a:xfrm>
                <a:custGeom>
                  <a:avLst/>
                  <a:gdLst>
                    <a:gd name="T0" fmla="*/ 19 w 20"/>
                    <a:gd name="T1" fmla="*/ 0 h 15"/>
                    <a:gd name="T2" fmla="*/ 17 w 20"/>
                    <a:gd name="T3" fmla="*/ 1 h 15"/>
                    <a:gd name="T4" fmla="*/ 17 w 20"/>
                    <a:gd name="T5" fmla="*/ 1 h 15"/>
                    <a:gd name="T6" fmla="*/ 6 w 20"/>
                    <a:gd name="T7" fmla="*/ 10 h 15"/>
                    <a:gd name="T8" fmla="*/ 5 w 20"/>
                    <a:gd name="T9" fmla="*/ 10 h 15"/>
                    <a:gd name="T10" fmla="*/ 4 w 20"/>
                    <a:gd name="T11" fmla="*/ 10 h 15"/>
                    <a:gd name="T12" fmla="*/ 4 w 20"/>
                    <a:gd name="T13" fmla="*/ 11 h 15"/>
                    <a:gd name="T14" fmla="*/ 2 w 20"/>
                    <a:gd name="T15" fmla="*/ 12 h 15"/>
                    <a:gd name="T16" fmla="*/ 3 w 20"/>
                    <a:gd name="T17" fmla="*/ 15 h 15"/>
                    <a:gd name="T18" fmla="*/ 3 w 20"/>
                    <a:gd name="T19" fmla="*/ 15 h 15"/>
                    <a:gd name="T20" fmla="*/ 6 w 20"/>
                    <a:gd name="T21" fmla="*/ 13 h 15"/>
                    <a:gd name="T22" fmla="*/ 16 w 20"/>
                    <a:gd name="T23" fmla="*/ 6 h 15"/>
                    <a:gd name="T24" fmla="*/ 20 w 20"/>
                    <a:gd name="T25" fmla="*/ 3 h 15"/>
                    <a:gd name="T26" fmla="*/ 20 w 20"/>
                    <a:gd name="T27" fmla="*/ 3 h 15"/>
                    <a:gd name="T28" fmla="*/ 20 w 20"/>
                    <a:gd name="T29" fmla="*/ 2 h 15"/>
                    <a:gd name="T30" fmla="*/ 19 w 20"/>
                    <a:gd name="T31" fmla="*/ 0 h 15"/>
                    <a:gd name="T32" fmla="*/ 19 w 20"/>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5">
                      <a:moveTo>
                        <a:pt x="19" y="0"/>
                      </a:moveTo>
                      <a:cubicBezTo>
                        <a:pt x="18" y="0"/>
                        <a:pt x="18" y="0"/>
                        <a:pt x="17" y="1"/>
                      </a:cubicBezTo>
                      <a:cubicBezTo>
                        <a:pt x="17" y="1"/>
                        <a:pt x="17" y="1"/>
                        <a:pt x="17" y="1"/>
                      </a:cubicBezTo>
                      <a:cubicBezTo>
                        <a:pt x="13" y="4"/>
                        <a:pt x="10" y="7"/>
                        <a:pt x="6" y="10"/>
                      </a:cubicBezTo>
                      <a:cubicBezTo>
                        <a:pt x="6" y="10"/>
                        <a:pt x="5" y="10"/>
                        <a:pt x="5" y="10"/>
                      </a:cubicBezTo>
                      <a:cubicBezTo>
                        <a:pt x="5" y="10"/>
                        <a:pt x="5" y="10"/>
                        <a:pt x="4" y="10"/>
                      </a:cubicBezTo>
                      <a:cubicBezTo>
                        <a:pt x="4" y="11"/>
                        <a:pt x="4" y="11"/>
                        <a:pt x="4" y="11"/>
                      </a:cubicBezTo>
                      <a:cubicBezTo>
                        <a:pt x="3" y="11"/>
                        <a:pt x="3" y="12"/>
                        <a:pt x="2" y="12"/>
                      </a:cubicBezTo>
                      <a:cubicBezTo>
                        <a:pt x="0" y="13"/>
                        <a:pt x="1" y="15"/>
                        <a:pt x="3" y="15"/>
                      </a:cubicBezTo>
                      <a:cubicBezTo>
                        <a:pt x="3" y="15"/>
                        <a:pt x="3" y="15"/>
                        <a:pt x="3" y="15"/>
                      </a:cubicBezTo>
                      <a:cubicBezTo>
                        <a:pt x="5" y="15"/>
                        <a:pt x="5" y="14"/>
                        <a:pt x="6" y="13"/>
                      </a:cubicBezTo>
                      <a:cubicBezTo>
                        <a:pt x="10" y="11"/>
                        <a:pt x="13" y="9"/>
                        <a:pt x="16" y="6"/>
                      </a:cubicBezTo>
                      <a:cubicBezTo>
                        <a:pt x="17" y="5"/>
                        <a:pt x="19" y="4"/>
                        <a:pt x="20" y="3"/>
                      </a:cubicBezTo>
                      <a:cubicBezTo>
                        <a:pt x="20" y="3"/>
                        <a:pt x="20" y="3"/>
                        <a:pt x="20" y="3"/>
                      </a:cubicBezTo>
                      <a:cubicBezTo>
                        <a:pt x="20" y="3"/>
                        <a:pt x="20" y="3"/>
                        <a:pt x="20" y="2"/>
                      </a:cubicBezTo>
                      <a:cubicBezTo>
                        <a:pt x="20" y="2"/>
                        <a:pt x="20" y="1"/>
                        <a:pt x="19" y="0"/>
                      </a:cubicBezTo>
                      <a:cubicBezTo>
                        <a:pt x="19" y="0"/>
                        <a:pt x="19"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2" name="Freeform 133"/>
                <p:cNvSpPr>
                  <a:spLocks/>
                </p:cNvSpPr>
                <p:nvPr/>
              </p:nvSpPr>
              <p:spPr bwMode="auto">
                <a:xfrm>
                  <a:off x="3451" y="1397"/>
                  <a:ext cx="15" cy="21"/>
                </a:xfrm>
                <a:custGeom>
                  <a:avLst/>
                  <a:gdLst>
                    <a:gd name="T0" fmla="*/ 2 w 12"/>
                    <a:gd name="T1" fmla="*/ 0 h 17"/>
                    <a:gd name="T2" fmla="*/ 1 w 12"/>
                    <a:gd name="T3" fmla="*/ 2 h 17"/>
                    <a:gd name="T4" fmla="*/ 1 w 12"/>
                    <a:gd name="T5" fmla="*/ 3 h 17"/>
                    <a:gd name="T6" fmla="*/ 1 w 12"/>
                    <a:gd name="T7" fmla="*/ 3 h 17"/>
                    <a:gd name="T8" fmla="*/ 2 w 12"/>
                    <a:gd name="T9" fmla="*/ 5 h 17"/>
                    <a:gd name="T10" fmla="*/ 5 w 12"/>
                    <a:gd name="T11" fmla="*/ 12 h 17"/>
                    <a:gd name="T12" fmla="*/ 10 w 12"/>
                    <a:gd name="T13" fmla="*/ 17 h 17"/>
                    <a:gd name="T14" fmla="*/ 10 w 12"/>
                    <a:gd name="T15" fmla="*/ 17 h 17"/>
                    <a:gd name="T16" fmla="*/ 11 w 12"/>
                    <a:gd name="T17" fmla="*/ 14 h 17"/>
                    <a:gd name="T18" fmla="*/ 10 w 12"/>
                    <a:gd name="T19" fmla="*/ 14 h 17"/>
                    <a:gd name="T20" fmla="*/ 10 w 12"/>
                    <a:gd name="T21" fmla="*/ 14 h 17"/>
                    <a:gd name="T22" fmla="*/ 7 w 12"/>
                    <a:gd name="T23" fmla="*/ 8 h 17"/>
                    <a:gd name="T24" fmla="*/ 3 w 12"/>
                    <a:gd name="T25" fmla="*/ 1 h 17"/>
                    <a:gd name="T26" fmla="*/ 2 w 12"/>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7">
                      <a:moveTo>
                        <a:pt x="2" y="0"/>
                      </a:moveTo>
                      <a:cubicBezTo>
                        <a:pt x="1" y="0"/>
                        <a:pt x="0" y="1"/>
                        <a:pt x="1" y="2"/>
                      </a:cubicBezTo>
                      <a:cubicBezTo>
                        <a:pt x="1" y="2"/>
                        <a:pt x="1" y="2"/>
                        <a:pt x="1" y="3"/>
                      </a:cubicBezTo>
                      <a:cubicBezTo>
                        <a:pt x="1" y="3"/>
                        <a:pt x="1" y="3"/>
                        <a:pt x="1" y="3"/>
                      </a:cubicBezTo>
                      <a:cubicBezTo>
                        <a:pt x="2" y="4"/>
                        <a:pt x="2" y="5"/>
                        <a:pt x="2" y="5"/>
                      </a:cubicBezTo>
                      <a:cubicBezTo>
                        <a:pt x="3" y="8"/>
                        <a:pt x="4" y="10"/>
                        <a:pt x="5" y="12"/>
                      </a:cubicBezTo>
                      <a:cubicBezTo>
                        <a:pt x="6" y="14"/>
                        <a:pt x="8" y="17"/>
                        <a:pt x="10" y="17"/>
                      </a:cubicBezTo>
                      <a:cubicBezTo>
                        <a:pt x="10" y="17"/>
                        <a:pt x="10" y="17"/>
                        <a:pt x="10" y="17"/>
                      </a:cubicBezTo>
                      <a:cubicBezTo>
                        <a:pt x="12" y="17"/>
                        <a:pt x="12" y="14"/>
                        <a:pt x="11" y="14"/>
                      </a:cubicBezTo>
                      <a:cubicBezTo>
                        <a:pt x="10" y="14"/>
                        <a:pt x="10" y="14"/>
                        <a:pt x="10" y="14"/>
                      </a:cubicBezTo>
                      <a:cubicBezTo>
                        <a:pt x="10" y="14"/>
                        <a:pt x="10" y="14"/>
                        <a:pt x="10" y="14"/>
                      </a:cubicBezTo>
                      <a:cubicBezTo>
                        <a:pt x="9" y="14"/>
                        <a:pt x="7" y="9"/>
                        <a:pt x="7" y="8"/>
                      </a:cubicBezTo>
                      <a:cubicBezTo>
                        <a:pt x="6" y="6"/>
                        <a:pt x="5" y="3"/>
                        <a:pt x="3" y="1"/>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3" name="Freeform 134"/>
                <p:cNvSpPr>
                  <a:spLocks noEditPoints="1"/>
                </p:cNvSpPr>
                <p:nvPr/>
              </p:nvSpPr>
              <p:spPr bwMode="auto">
                <a:xfrm>
                  <a:off x="3470" y="1441"/>
                  <a:ext cx="9" cy="82"/>
                </a:xfrm>
                <a:custGeom>
                  <a:avLst/>
                  <a:gdLst>
                    <a:gd name="T0" fmla="*/ 1 w 7"/>
                    <a:gd name="T1" fmla="*/ 5 h 66"/>
                    <a:gd name="T2" fmla="*/ 1 w 7"/>
                    <a:gd name="T3" fmla="*/ 5 h 66"/>
                    <a:gd name="T4" fmla="*/ 3 w 7"/>
                    <a:gd name="T5" fmla="*/ 63 h 66"/>
                    <a:gd name="T6" fmla="*/ 3 w 7"/>
                    <a:gd name="T7" fmla="*/ 64 h 66"/>
                    <a:gd name="T8" fmla="*/ 5 w 7"/>
                    <a:gd name="T9" fmla="*/ 66 h 66"/>
                    <a:gd name="T10" fmla="*/ 7 w 7"/>
                    <a:gd name="T11" fmla="*/ 64 h 66"/>
                    <a:gd name="T12" fmla="*/ 7 w 7"/>
                    <a:gd name="T13" fmla="*/ 64 h 66"/>
                    <a:gd name="T14" fmla="*/ 4 w 7"/>
                    <a:gd name="T15" fmla="*/ 8 h 66"/>
                    <a:gd name="T16" fmla="*/ 4 w 7"/>
                    <a:gd name="T17" fmla="*/ 6 h 66"/>
                    <a:gd name="T18" fmla="*/ 4 w 7"/>
                    <a:gd name="T19" fmla="*/ 5 h 66"/>
                    <a:gd name="T20" fmla="*/ 2 w 7"/>
                    <a:gd name="T21" fmla="*/ 5 h 66"/>
                    <a:gd name="T22" fmla="*/ 1 w 7"/>
                    <a:gd name="T23" fmla="*/ 5 h 66"/>
                    <a:gd name="T24" fmla="*/ 1 w 7"/>
                    <a:gd name="T25" fmla="*/ 5 h 66"/>
                    <a:gd name="T26" fmla="*/ 2 w 7"/>
                    <a:gd name="T27" fmla="*/ 0 h 66"/>
                    <a:gd name="T28" fmla="*/ 1 w 7"/>
                    <a:gd name="T29" fmla="*/ 1 h 66"/>
                    <a:gd name="T30" fmla="*/ 0 w 7"/>
                    <a:gd name="T31" fmla="*/ 2 h 66"/>
                    <a:gd name="T32" fmla="*/ 2 w 7"/>
                    <a:gd name="T33" fmla="*/ 2 h 66"/>
                    <a:gd name="T34" fmla="*/ 4 w 7"/>
                    <a:gd name="T35" fmla="*/ 2 h 66"/>
                    <a:gd name="T36" fmla="*/ 4 w 7"/>
                    <a:gd name="T37" fmla="*/ 1 h 66"/>
                    <a:gd name="T38" fmla="*/ 2 w 7"/>
                    <a:gd name="T3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66">
                      <a:moveTo>
                        <a:pt x="1" y="5"/>
                      </a:moveTo>
                      <a:cubicBezTo>
                        <a:pt x="1" y="5"/>
                        <a:pt x="1" y="5"/>
                        <a:pt x="1" y="5"/>
                      </a:cubicBezTo>
                      <a:cubicBezTo>
                        <a:pt x="1" y="25"/>
                        <a:pt x="3" y="44"/>
                        <a:pt x="3" y="63"/>
                      </a:cubicBezTo>
                      <a:cubicBezTo>
                        <a:pt x="3" y="64"/>
                        <a:pt x="3" y="64"/>
                        <a:pt x="3" y="64"/>
                      </a:cubicBezTo>
                      <a:cubicBezTo>
                        <a:pt x="3" y="65"/>
                        <a:pt x="4" y="66"/>
                        <a:pt x="5" y="66"/>
                      </a:cubicBezTo>
                      <a:cubicBezTo>
                        <a:pt x="6" y="66"/>
                        <a:pt x="7" y="65"/>
                        <a:pt x="7" y="64"/>
                      </a:cubicBezTo>
                      <a:cubicBezTo>
                        <a:pt x="7" y="64"/>
                        <a:pt x="7" y="64"/>
                        <a:pt x="7" y="64"/>
                      </a:cubicBezTo>
                      <a:cubicBezTo>
                        <a:pt x="6" y="45"/>
                        <a:pt x="5" y="27"/>
                        <a:pt x="4" y="8"/>
                      </a:cubicBezTo>
                      <a:cubicBezTo>
                        <a:pt x="4" y="8"/>
                        <a:pt x="5" y="7"/>
                        <a:pt x="4" y="6"/>
                      </a:cubicBezTo>
                      <a:cubicBezTo>
                        <a:pt x="4" y="6"/>
                        <a:pt x="4" y="5"/>
                        <a:pt x="4" y="5"/>
                      </a:cubicBezTo>
                      <a:cubicBezTo>
                        <a:pt x="3" y="5"/>
                        <a:pt x="2" y="5"/>
                        <a:pt x="2" y="5"/>
                      </a:cubicBezTo>
                      <a:cubicBezTo>
                        <a:pt x="1" y="5"/>
                        <a:pt x="1" y="5"/>
                        <a:pt x="1" y="5"/>
                      </a:cubicBezTo>
                      <a:cubicBezTo>
                        <a:pt x="1" y="5"/>
                        <a:pt x="1" y="5"/>
                        <a:pt x="1" y="5"/>
                      </a:cubicBezTo>
                      <a:moveTo>
                        <a:pt x="2" y="0"/>
                      </a:moveTo>
                      <a:cubicBezTo>
                        <a:pt x="1" y="0"/>
                        <a:pt x="1" y="0"/>
                        <a:pt x="1" y="1"/>
                      </a:cubicBezTo>
                      <a:cubicBezTo>
                        <a:pt x="1" y="1"/>
                        <a:pt x="0" y="2"/>
                        <a:pt x="0" y="2"/>
                      </a:cubicBezTo>
                      <a:cubicBezTo>
                        <a:pt x="1" y="2"/>
                        <a:pt x="1" y="2"/>
                        <a:pt x="2" y="2"/>
                      </a:cubicBezTo>
                      <a:cubicBezTo>
                        <a:pt x="2" y="2"/>
                        <a:pt x="3" y="2"/>
                        <a:pt x="4" y="2"/>
                      </a:cubicBezTo>
                      <a:cubicBezTo>
                        <a:pt x="4" y="1"/>
                        <a:pt x="4" y="1"/>
                        <a:pt x="4" y="1"/>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4" name="Freeform 135"/>
                <p:cNvSpPr>
                  <a:spLocks noEditPoints="1"/>
                </p:cNvSpPr>
                <p:nvPr/>
              </p:nvSpPr>
              <p:spPr bwMode="auto">
                <a:xfrm>
                  <a:off x="3470" y="1443"/>
                  <a:ext cx="27" cy="4"/>
                </a:xfrm>
                <a:custGeom>
                  <a:avLst/>
                  <a:gdLst>
                    <a:gd name="T0" fmla="*/ 5 w 22"/>
                    <a:gd name="T1" fmla="*/ 1 h 4"/>
                    <a:gd name="T2" fmla="*/ 4 w 22"/>
                    <a:gd name="T3" fmla="*/ 1 h 4"/>
                    <a:gd name="T4" fmla="*/ 2 w 22"/>
                    <a:gd name="T5" fmla="*/ 1 h 4"/>
                    <a:gd name="T6" fmla="*/ 0 w 22"/>
                    <a:gd name="T7" fmla="*/ 1 h 4"/>
                    <a:gd name="T8" fmla="*/ 1 w 22"/>
                    <a:gd name="T9" fmla="*/ 4 h 4"/>
                    <a:gd name="T10" fmla="*/ 1 w 22"/>
                    <a:gd name="T11" fmla="*/ 4 h 4"/>
                    <a:gd name="T12" fmla="*/ 2 w 22"/>
                    <a:gd name="T13" fmla="*/ 4 h 4"/>
                    <a:gd name="T14" fmla="*/ 4 w 22"/>
                    <a:gd name="T15" fmla="*/ 4 h 4"/>
                    <a:gd name="T16" fmla="*/ 6 w 22"/>
                    <a:gd name="T17" fmla="*/ 4 h 4"/>
                    <a:gd name="T18" fmla="*/ 9 w 22"/>
                    <a:gd name="T19" fmla="*/ 4 h 4"/>
                    <a:gd name="T20" fmla="*/ 12 w 22"/>
                    <a:gd name="T21" fmla="*/ 4 h 4"/>
                    <a:gd name="T22" fmla="*/ 12 w 22"/>
                    <a:gd name="T23" fmla="*/ 4 h 4"/>
                    <a:gd name="T24" fmla="*/ 12 w 22"/>
                    <a:gd name="T25" fmla="*/ 1 h 4"/>
                    <a:gd name="T26" fmla="*/ 12 w 22"/>
                    <a:gd name="T27" fmla="*/ 1 h 4"/>
                    <a:gd name="T28" fmla="*/ 9 w 22"/>
                    <a:gd name="T29" fmla="*/ 1 h 4"/>
                    <a:gd name="T30" fmla="*/ 5 w 22"/>
                    <a:gd name="T31" fmla="*/ 1 h 4"/>
                    <a:gd name="T32" fmla="*/ 19 w 22"/>
                    <a:gd name="T33" fmla="*/ 0 h 4"/>
                    <a:gd name="T34" fmla="*/ 19 w 22"/>
                    <a:gd name="T35" fmla="*/ 0 h 4"/>
                    <a:gd name="T36" fmla="*/ 16 w 22"/>
                    <a:gd name="T37" fmla="*/ 1 h 4"/>
                    <a:gd name="T38" fmla="*/ 16 w 22"/>
                    <a:gd name="T39" fmla="*/ 4 h 4"/>
                    <a:gd name="T40" fmla="*/ 20 w 22"/>
                    <a:gd name="T41" fmla="*/ 3 h 4"/>
                    <a:gd name="T42" fmla="*/ 19 w 22"/>
                    <a:gd name="T4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4">
                      <a:moveTo>
                        <a:pt x="5" y="1"/>
                      </a:moveTo>
                      <a:cubicBezTo>
                        <a:pt x="5" y="1"/>
                        <a:pt x="4" y="1"/>
                        <a:pt x="4" y="1"/>
                      </a:cubicBezTo>
                      <a:cubicBezTo>
                        <a:pt x="3" y="1"/>
                        <a:pt x="2" y="1"/>
                        <a:pt x="2" y="1"/>
                      </a:cubicBezTo>
                      <a:cubicBezTo>
                        <a:pt x="1" y="1"/>
                        <a:pt x="1" y="1"/>
                        <a:pt x="0" y="1"/>
                      </a:cubicBezTo>
                      <a:cubicBezTo>
                        <a:pt x="0" y="2"/>
                        <a:pt x="0" y="3"/>
                        <a:pt x="1" y="4"/>
                      </a:cubicBezTo>
                      <a:cubicBezTo>
                        <a:pt x="1" y="4"/>
                        <a:pt x="1" y="4"/>
                        <a:pt x="1" y="4"/>
                      </a:cubicBezTo>
                      <a:cubicBezTo>
                        <a:pt x="1" y="4"/>
                        <a:pt x="1" y="4"/>
                        <a:pt x="2" y="4"/>
                      </a:cubicBezTo>
                      <a:cubicBezTo>
                        <a:pt x="2" y="4"/>
                        <a:pt x="3" y="4"/>
                        <a:pt x="4" y="4"/>
                      </a:cubicBezTo>
                      <a:cubicBezTo>
                        <a:pt x="5" y="4"/>
                        <a:pt x="5" y="4"/>
                        <a:pt x="6" y="4"/>
                      </a:cubicBezTo>
                      <a:cubicBezTo>
                        <a:pt x="7" y="4"/>
                        <a:pt x="8" y="4"/>
                        <a:pt x="9" y="4"/>
                      </a:cubicBezTo>
                      <a:cubicBezTo>
                        <a:pt x="10" y="4"/>
                        <a:pt x="11" y="4"/>
                        <a:pt x="12" y="4"/>
                      </a:cubicBezTo>
                      <a:cubicBezTo>
                        <a:pt x="12" y="4"/>
                        <a:pt x="12" y="4"/>
                        <a:pt x="12" y="4"/>
                      </a:cubicBezTo>
                      <a:cubicBezTo>
                        <a:pt x="12" y="3"/>
                        <a:pt x="12" y="2"/>
                        <a:pt x="12" y="1"/>
                      </a:cubicBezTo>
                      <a:cubicBezTo>
                        <a:pt x="12" y="1"/>
                        <a:pt x="12" y="1"/>
                        <a:pt x="12" y="1"/>
                      </a:cubicBezTo>
                      <a:cubicBezTo>
                        <a:pt x="11" y="1"/>
                        <a:pt x="10" y="1"/>
                        <a:pt x="9" y="1"/>
                      </a:cubicBezTo>
                      <a:cubicBezTo>
                        <a:pt x="8" y="1"/>
                        <a:pt x="6" y="1"/>
                        <a:pt x="5" y="1"/>
                      </a:cubicBezTo>
                      <a:moveTo>
                        <a:pt x="19" y="0"/>
                      </a:moveTo>
                      <a:cubicBezTo>
                        <a:pt x="19" y="0"/>
                        <a:pt x="19" y="0"/>
                        <a:pt x="19" y="0"/>
                      </a:cubicBezTo>
                      <a:cubicBezTo>
                        <a:pt x="18" y="0"/>
                        <a:pt x="17" y="0"/>
                        <a:pt x="16" y="1"/>
                      </a:cubicBezTo>
                      <a:cubicBezTo>
                        <a:pt x="16" y="2"/>
                        <a:pt x="16" y="3"/>
                        <a:pt x="16" y="4"/>
                      </a:cubicBezTo>
                      <a:cubicBezTo>
                        <a:pt x="17" y="4"/>
                        <a:pt x="19" y="4"/>
                        <a:pt x="20" y="3"/>
                      </a:cubicBezTo>
                      <a:cubicBezTo>
                        <a:pt x="22" y="3"/>
                        <a:pt x="21"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5" name="Freeform 136"/>
                <p:cNvSpPr>
                  <a:spLocks/>
                </p:cNvSpPr>
                <p:nvPr/>
              </p:nvSpPr>
              <p:spPr bwMode="auto">
                <a:xfrm>
                  <a:off x="3485" y="1436"/>
                  <a:ext cx="8" cy="92"/>
                </a:xfrm>
                <a:custGeom>
                  <a:avLst/>
                  <a:gdLst>
                    <a:gd name="T0" fmla="*/ 2 w 7"/>
                    <a:gd name="T1" fmla="*/ 0 h 74"/>
                    <a:gd name="T2" fmla="*/ 0 w 7"/>
                    <a:gd name="T3" fmla="*/ 2 h 74"/>
                    <a:gd name="T4" fmla="*/ 0 w 7"/>
                    <a:gd name="T5" fmla="*/ 6 h 74"/>
                    <a:gd name="T6" fmla="*/ 0 w 7"/>
                    <a:gd name="T7" fmla="*/ 9 h 74"/>
                    <a:gd name="T8" fmla="*/ 1 w 7"/>
                    <a:gd name="T9" fmla="*/ 68 h 74"/>
                    <a:gd name="T10" fmla="*/ 0 w 7"/>
                    <a:gd name="T11" fmla="*/ 71 h 74"/>
                    <a:gd name="T12" fmla="*/ 0 w 7"/>
                    <a:gd name="T13" fmla="*/ 72 h 74"/>
                    <a:gd name="T14" fmla="*/ 2 w 7"/>
                    <a:gd name="T15" fmla="*/ 74 h 74"/>
                    <a:gd name="T16" fmla="*/ 4 w 7"/>
                    <a:gd name="T17" fmla="*/ 73 h 74"/>
                    <a:gd name="T18" fmla="*/ 4 w 7"/>
                    <a:gd name="T19" fmla="*/ 71 h 74"/>
                    <a:gd name="T20" fmla="*/ 4 w 7"/>
                    <a:gd name="T21" fmla="*/ 68 h 74"/>
                    <a:gd name="T22" fmla="*/ 4 w 7"/>
                    <a:gd name="T23" fmla="*/ 9 h 74"/>
                    <a:gd name="T24" fmla="*/ 4 w 7"/>
                    <a:gd name="T25" fmla="*/ 6 h 74"/>
                    <a:gd name="T26" fmla="*/ 4 w 7"/>
                    <a:gd name="T27" fmla="*/ 2 h 74"/>
                    <a:gd name="T28" fmla="*/ 2 w 7"/>
                    <a:gd name="T2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74">
                      <a:moveTo>
                        <a:pt x="2" y="0"/>
                      </a:moveTo>
                      <a:cubicBezTo>
                        <a:pt x="1" y="0"/>
                        <a:pt x="0" y="1"/>
                        <a:pt x="0" y="2"/>
                      </a:cubicBezTo>
                      <a:cubicBezTo>
                        <a:pt x="0" y="3"/>
                        <a:pt x="0" y="4"/>
                        <a:pt x="0" y="6"/>
                      </a:cubicBezTo>
                      <a:cubicBezTo>
                        <a:pt x="0" y="7"/>
                        <a:pt x="0" y="8"/>
                        <a:pt x="0" y="9"/>
                      </a:cubicBezTo>
                      <a:cubicBezTo>
                        <a:pt x="1" y="29"/>
                        <a:pt x="3" y="48"/>
                        <a:pt x="1" y="68"/>
                      </a:cubicBezTo>
                      <a:cubicBezTo>
                        <a:pt x="1" y="69"/>
                        <a:pt x="1" y="70"/>
                        <a:pt x="0" y="71"/>
                      </a:cubicBezTo>
                      <a:cubicBezTo>
                        <a:pt x="0" y="71"/>
                        <a:pt x="0" y="72"/>
                        <a:pt x="0" y="72"/>
                      </a:cubicBezTo>
                      <a:cubicBezTo>
                        <a:pt x="0" y="73"/>
                        <a:pt x="1" y="74"/>
                        <a:pt x="2" y="74"/>
                      </a:cubicBezTo>
                      <a:cubicBezTo>
                        <a:pt x="3" y="74"/>
                        <a:pt x="3" y="73"/>
                        <a:pt x="4" y="73"/>
                      </a:cubicBezTo>
                      <a:cubicBezTo>
                        <a:pt x="4" y="72"/>
                        <a:pt x="4" y="72"/>
                        <a:pt x="4" y="71"/>
                      </a:cubicBezTo>
                      <a:cubicBezTo>
                        <a:pt x="4" y="70"/>
                        <a:pt x="4" y="69"/>
                        <a:pt x="4" y="68"/>
                      </a:cubicBezTo>
                      <a:cubicBezTo>
                        <a:pt x="7" y="48"/>
                        <a:pt x="4" y="29"/>
                        <a:pt x="4" y="9"/>
                      </a:cubicBezTo>
                      <a:cubicBezTo>
                        <a:pt x="4" y="8"/>
                        <a:pt x="4" y="7"/>
                        <a:pt x="4" y="6"/>
                      </a:cubicBezTo>
                      <a:cubicBezTo>
                        <a:pt x="4" y="4"/>
                        <a:pt x="4" y="3"/>
                        <a:pt x="4" y="2"/>
                      </a:cubicBezTo>
                      <a:cubicBezTo>
                        <a:pt x="4"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6" name="Freeform 137"/>
                <p:cNvSpPr>
                  <a:spLocks noEditPoints="1"/>
                </p:cNvSpPr>
                <p:nvPr/>
              </p:nvSpPr>
              <p:spPr bwMode="auto">
                <a:xfrm>
                  <a:off x="3433" y="1468"/>
                  <a:ext cx="31" cy="5"/>
                </a:xfrm>
                <a:custGeom>
                  <a:avLst/>
                  <a:gdLst>
                    <a:gd name="T0" fmla="*/ 16 w 25"/>
                    <a:gd name="T1" fmla="*/ 0 h 4"/>
                    <a:gd name="T2" fmla="*/ 3 w 25"/>
                    <a:gd name="T3" fmla="*/ 1 h 4"/>
                    <a:gd name="T4" fmla="*/ 2 w 25"/>
                    <a:gd name="T5" fmla="*/ 4 h 4"/>
                    <a:gd name="T6" fmla="*/ 3 w 25"/>
                    <a:gd name="T7" fmla="*/ 4 h 4"/>
                    <a:gd name="T8" fmla="*/ 6 w 25"/>
                    <a:gd name="T9" fmla="*/ 4 h 4"/>
                    <a:gd name="T10" fmla="*/ 6 w 25"/>
                    <a:gd name="T11" fmla="*/ 3 h 4"/>
                    <a:gd name="T12" fmla="*/ 7 w 25"/>
                    <a:gd name="T13" fmla="*/ 1 h 4"/>
                    <a:gd name="T14" fmla="*/ 9 w 25"/>
                    <a:gd name="T15" fmla="*/ 3 h 4"/>
                    <a:gd name="T16" fmla="*/ 9 w 25"/>
                    <a:gd name="T17" fmla="*/ 4 h 4"/>
                    <a:gd name="T18" fmla="*/ 16 w 25"/>
                    <a:gd name="T19" fmla="*/ 4 h 4"/>
                    <a:gd name="T20" fmla="*/ 16 w 25"/>
                    <a:gd name="T21" fmla="*/ 1 h 4"/>
                    <a:gd name="T22" fmla="*/ 16 w 25"/>
                    <a:gd name="T23" fmla="*/ 0 h 4"/>
                    <a:gd name="T24" fmla="*/ 23 w 25"/>
                    <a:gd name="T25" fmla="*/ 0 h 4"/>
                    <a:gd name="T26" fmla="*/ 23 w 25"/>
                    <a:gd name="T27" fmla="*/ 0 h 4"/>
                    <a:gd name="T28" fmla="*/ 19 w 25"/>
                    <a:gd name="T29" fmla="*/ 0 h 4"/>
                    <a:gd name="T30" fmla="*/ 19 w 25"/>
                    <a:gd name="T31" fmla="*/ 2 h 4"/>
                    <a:gd name="T32" fmla="*/ 19 w 25"/>
                    <a:gd name="T33" fmla="*/ 3 h 4"/>
                    <a:gd name="T34" fmla="*/ 23 w 25"/>
                    <a:gd name="T35" fmla="*/ 3 h 4"/>
                    <a:gd name="T36" fmla="*/ 23 w 25"/>
                    <a:gd name="T3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4">
                      <a:moveTo>
                        <a:pt x="16" y="0"/>
                      </a:moveTo>
                      <a:cubicBezTo>
                        <a:pt x="12" y="0"/>
                        <a:pt x="7" y="1"/>
                        <a:pt x="3" y="1"/>
                      </a:cubicBezTo>
                      <a:cubicBezTo>
                        <a:pt x="1" y="1"/>
                        <a:pt x="0" y="4"/>
                        <a:pt x="2" y="4"/>
                      </a:cubicBezTo>
                      <a:cubicBezTo>
                        <a:pt x="2" y="4"/>
                        <a:pt x="2" y="4"/>
                        <a:pt x="3" y="4"/>
                      </a:cubicBezTo>
                      <a:cubicBezTo>
                        <a:pt x="4" y="4"/>
                        <a:pt x="5" y="4"/>
                        <a:pt x="6" y="4"/>
                      </a:cubicBezTo>
                      <a:cubicBezTo>
                        <a:pt x="6" y="4"/>
                        <a:pt x="6" y="3"/>
                        <a:pt x="6" y="3"/>
                      </a:cubicBezTo>
                      <a:cubicBezTo>
                        <a:pt x="6" y="2"/>
                        <a:pt x="7" y="1"/>
                        <a:pt x="7" y="1"/>
                      </a:cubicBezTo>
                      <a:cubicBezTo>
                        <a:pt x="8" y="1"/>
                        <a:pt x="9" y="2"/>
                        <a:pt x="9" y="3"/>
                      </a:cubicBezTo>
                      <a:cubicBezTo>
                        <a:pt x="9" y="3"/>
                        <a:pt x="9" y="4"/>
                        <a:pt x="9" y="4"/>
                      </a:cubicBezTo>
                      <a:cubicBezTo>
                        <a:pt x="11" y="4"/>
                        <a:pt x="14" y="4"/>
                        <a:pt x="16" y="4"/>
                      </a:cubicBezTo>
                      <a:cubicBezTo>
                        <a:pt x="16" y="3"/>
                        <a:pt x="16" y="2"/>
                        <a:pt x="16" y="1"/>
                      </a:cubicBezTo>
                      <a:cubicBezTo>
                        <a:pt x="16" y="1"/>
                        <a:pt x="16" y="0"/>
                        <a:pt x="16" y="0"/>
                      </a:cubicBezTo>
                      <a:moveTo>
                        <a:pt x="23" y="0"/>
                      </a:moveTo>
                      <a:cubicBezTo>
                        <a:pt x="23" y="0"/>
                        <a:pt x="23" y="0"/>
                        <a:pt x="23" y="0"/>
                      </a:cubicBezTo>
                      <a:cubicBezTo>
                        <a:pt x="22" y="0"/>
                        <a:pt x="20" y="0"/>
                        <a:pt x="19" y="0"/>
                      </a:cubicBezTo>
                      <a:cubicBezTo>
                        <a:pt x="19" y="0"/>
                        <a:pt x="19" y="1"/>
                        <a:pt x="19" y="2"/>
                      </a:cubicBezTo>
                      <a:cubicBezTo>
                        <a:pt x="19" y="2"/>
                        <a:pt x="19" y="3"/>
                        <a:pt x="19" y="3"/>
                      </a:cubicBezTo>
                      <a:cubicBezTo>
                        <a:pt x="20" y="3"/>
                        <a:pt x="22" y="3"/>
                        <a:pt x="23" y="3"/>
                      </a:cubicBezTo>
                      <a:cubicBezTo>
                        <a:pt x="25" y="3"/>
                        <a:pt x="25"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7" name="Freeform 138"/>
                <p:cNvSpPr>
                  <a:spLocks/>
                </p:cNvSpPr>
                <p:nvPr/>
              </p:nvSpPr>
              <p:spPr bwMode="auto">
                <a:xfrm>
                  <a:off x="3440" y="1470"/>
                  <a:ext cx="8" cy="59"/>
                </a:xfrm>
                <a:custGeom>
                  <a:avLst/>
                  <a:gdLst>
                    <a:gd name="T0" fmla="*/ 1 w 6"/>
                    <a:gd name="T1" fmla="*/ 0 h 48"/>
                    <a:gd name="T2" fmla="*/ 0 w 6"/>
                    <a:gd name="T3" fmla="*/ 2 h 48"/>
                    <a:gd name="T4" fmla="*/ 0 w 6"/>
                    <a:gd name="T5" fmla="*/ 3 h 48"/>
                    <a:gd name="T6" fmla="*/ 1 w 6"/>
                    <a:gd name="T7" fmla="*/ 24 h 48"/>
                    <a:gd name="T8" fmla="*/ 1 w 6"/>
                    <a:gd name="T9" fmla="*/ 42 h 48"/>
                    <a:gd name="T10" fmla="*/ 1 w 6"/>
                    <a:gd name="T11" fmla="*/ 45 h 48"/>
                    <a:gd name="T12" fmla="*/ 1 w 6"/>
                    <a:gd name="T13" fmla="*/ 46 h 48"/>
                    <a:gd name="T14" fmla="*/ 2 w 6"/>
                    <a:gd name="T15" fmla="*/ 48 h 48"/>
                    <a:gd name="T16" fmla="*/ 3 w 6"/>
                    <a:gd name="T17" fmla="*/ 48 h 48"/>
                    <a:gd name="T18" fmla="*/ 4 w 6"/>
                    <a:gd name="T19" fmla="*/ 47 h 48"/>
                    <a:gd name="T20" fmla="*/ 4 w 6"/>
                    <a:gd name="T21" fmla="*/ 44 h 48"/>
                    <a:gd name="T22" fmla="*/ 4 w 6"/>
                    <a:gd name="T23" fmla="*/ 44 h 48"/>
                    <a:gd name="T24" fmla="*/ 4 w 6"/>
                    <a:gd name="T25" fmla="*/ 41 h 48"/>
                    <a:gd name="T26" fmla="*/ 4 w 6"/>
                    <a:gd name="T27" fmla="*/ 27 h 48"/>
                    <a:gd name="T28" fmla="*/ 3 w 6"/>
                    <a:gd name="T29" fmla="*/ 3 h 48"/>
                    <a:gd name="T30" fmla="*/ 3 w 6"/>
                    <a:gd name="T31" fmla="*/ 2 h 48"/>
                    <a:gd name="T32" fmla="*/ 1 w 6"/>
                    <a:gd name="T3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48">
                      <a:moveTo>
                        <a:pt x="1" y="0"/>
                      </a:moveTo>
                      <a:cubicBezTo>
                        <a:pt x="1" y="0"/>
                        <a:pt x="0" y="1"/>
                        <a:pt x="0" y="2"/>
                      </a:cubicBezTo>
                      <a:cubicBezTo>
                        <a:pt x="0" y="2"/>
                        <a:pt x="0" y="3"/>
                        <a:pt x="0" y="3"/>
                      </a:cubicBezTo>
                      <a:cubicBezTo>
                        <a:pt x="0" y="10"/>
                        <a:pt x="1" y="17"/>
                        <a:pt x="1" y="24"/>
                      </a:cubicBezTo>
                      <a:cubicBezTo>
                        <a:pt x="1" y="30"/>
                        <a:pt x="1" y="36"/>
                        <a:pt x="1" y="42"/>
                      </a:cubicBezTo>
                      <a:cubicBezTo>
                        <a:pt x="1" y="43"/>
                        <a:pt x="1" y="44"/>
                        <a:pt x="1" y="45"/>
                      </a:cubicBezTo>
                      <a:cubicBezTo>
                        <a:pt x="1" y="45"/>
                        <a:pt x="1" y="46"/>
                        <a:pt x="1" y="46"/>
                      </a:cubicBezTo>
                      <a:cubicBezTo>
                        <a:pt x="1" y="47"/>
                        <a:pt x="2" y="48"/>
                        <a:pt x="2" y="48"/>
                      </a:cubicBezTo>
                      <a:cubicBezTo>
                        <a:pt x="3" y="48"/>
                        <a:pt x="3" y="48"/>
                        <a:pt x="3" y="48"/>
                      </a:cubicBezTo>
                      <a:cubicBezTo>
                        <a:pt x="4" y="47"/>
                        <a:pt x="4" y="47"/>
                        <a:pt x="4" y="47"/>
                      </a:cubicBezTo>
                      <a:cubicBezTo>
                        <a:pt x="6" y="47"/>
                        <a:pt x="5" y="45"/>
                        <a:pt x="4" y="44"/>
                      </a:cubicBezTo>
                      <a:cubicBezTo>
                        <a:pt x="4" y="44"/>
                        <a:pt x="4" y="44"/>
                        <a:pt x="4" y="44"/>
                      </a:cubicBezTo>
                      <a:cubicBezTo>
                        <a:pt x="4" y="43"/>
                        <a:pt x="4" y="42"/>
                        <a:pt x="4" y="41"/>
                      </a:cubicBezTo>
                      <a:cubicBezTo>
                        <a:pt x="4" y="37"/>
                        <a:pt x="4" y="32"/>
                        <a:pt x="4" y="27"/>
                      </a:cubicBezTo>
                      <a:cubicBezTo>
                        <a:pt x="4" y="19"/>
                        <a:pt x="3" y="11"/>
                        <a:pt x="3" y="3"/>
                      </a:cubicBezTo>
                      <a:cubicBezTo>
                        <a:pt x="3" y="3"/>
                        <a:pt x="3" y="2"/>
                        <a:pt x="3" y="2"/>
                      </a:cubicBezTo>
                      <a:cubicBezTo>
                        <a:pt x="3" y="1"/>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8" name="Freeform 139"/>
                <p:cNvSpPr>
                  <a:spLocks/>
                </p:cNvSpPr>
                <p:nvPr/>
              </p:nvSpPr>
              <p:spPr bwMode="auto">
                <a:xfrm>
                  <a:off x="3450" y="1468"/>
                  <a:ext cx="10" cy="60"/>
                </a:xfrm>
                <a:custGeom>
                  <a:avLst/>
                  <a:gdLst>
                    <a:gd name="T0" fmla="*/ 3 w 8"/>
                    <a:gd name="T1" fmla="*/ 0 h 48"/>
                    <a:gd name="T2" fmla="*/ 2 w 8"/>
                    <a:gd name="T3" fmla="*/ 0 h 48"/>
                    <a:gd name="T4" fmla="*/ 2 w 8"/>
                    <a:gd name="T5" fmla="*/ 1 h 48"/>
                    <a:gd name="T6" fmla="*/ 2 w 8"/>
                    <a:gd name="T7" fmla="*/ 4 h 48"/>
                    <a:gd name="T8" fmla="*/ 3 w 8"/>
                    <a:gd name="T9" fmla="*/ 42 h 48"/>
                    <a:gd name="T10" fmla="*/ 4 w 8"/>
                    <a:gd name="T11" fmla="*/ 45 h 48"/>
                    <a:gd name="T12" fmla="*/ 4 w 8"/>
                    <a:gd name="T13" fmla="*/ 47 h 48"/>
                    <a:gd name="T14" fmla="*/ 6 w 8"/>
                    <a:gd name="T15" fmla="*/ 48 h 48"/>
                    <a:gd name="T16" fmla="*/ 7 w 8"/>
                    <a:gd name="T17" fmla="*/ 46 h 48"/>
                    <a:gd name="T18" fmla="*/ 7 w 8"/>
                    <a:gd name="T19" fmla="*/ 45 h 48"/>
                    <a:gd name="T20" fmla="*/ 7 w 8"/>
                    <a:gd name="T21" fmla="*/ 42 h 48"/>
                    <a:gd name="T22" fmla="*/ 5 w 8"/>
                    <a:gd name="T23" fmla="*/ 3 h 48"/>
                    <a:gd name="T24" fmla="*/ 5 w 8"/>
                    <a:gd name="T25" fmla="*/ 2 h 48"/>
                    <a:gd name="T26" fmla="*/ 5 w 8"/>
                    <a:gd name="T27" fmla="*/ 0 h 48"/>
                    <a:gd name="T28" fmla="*/ 3 w 8"/>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48">
                      <a:moveTo>
                        <a:pt x="3" y="0"/>
                      </a:moveTo>
                      <a:cubicBezTo>
                        <a:pt x="3" y="0"/>
                        <a:pt x="3" y="0"/>
                        <a:pt x="2" y="0"/>
                      </a:cubicBezTo>
                      <a:cubicBezTo>
                        <a:pt x="2" y="0"/>
                        <a:pt x="2" y="1"/>
                        <a:pt x="2" y="1"/>
                      </a:cubicBezTo>
                      <a:cubicBezTo>
                        <a:pt x="2" y="2"/>
                        <a:pt x="2" y="3"/>
                        <a:pt x="2" y="4"/>
                      </a:cubicBezTo>
                      <a:cubicBezTo>
                        <a:pt x="0" y="16"/>
                        <a:pt x="1" y="29"/>
                        <a:pt x="3" y="42"/>
                      </a:cubicBezTo>
                      <a:cubicBezTo>
                        <a:pt x="3" y="43"/>
                        <a:pt x="4" y="44"/>
                        <a:pt x="4" y="45"/>
                      </a:cubicBezTo>
                      <a:cubicBezTo>
                        <a:pt x="4" y="46"/>
                        <a:pt x="4" y="46"/>
                        <a:pt x="4" y="47"/>
                      </a:cubicBezTo>
                      <a:cubicBezTo>
                        <a:pt x="4" y="47"/>
                        <a:pt x="5" y="48"/>
                        <a:pt x="6" y="48"/>
                      </a:cubicBezTo>
                      <a:cubicBezTo>
                        <a:pt x="7" y="48"/>
                        <a:pt x="8" y="47"/>
                        <a:pt x="7" y="46"/>
                      </a:cubicBezTo>
                      <a:cubicBezTo>
                        <a:pt x="7" y="45"/>
                        <a:pt x="7" y="45"/>
                        <a:pt x="7" y="45"/>
                      </a:cubicBezTo>
                      <a:cubicBezTo>
                        <a:pt x="7" y="44"/>
                        <a:pt x="7" y="43"/>
                        <a:pt x="7" y="42"/>
                      </a:cubicBezTo>
                      <a:cubicBezTo>
                        <a:pt x="4" y="29"/>
                        <a:pt x="3" y="16"/>
                        <a:pt x="5" y="3"/>
                      </a:cubicBezTo>
                      <a:cubicBezTo>
                        <a:pt x="5" y="3"/>
                        <a:pt x="5" y="2"/>
                        <a:pt x="5" y="2"/>
                      </a:cubicBezTo>
                      <a:cubicBezTo>
                        <a:pt x="5" y="1"/>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9" name="Freeform 140"/>
                <p:cNvSpPr>
                  <a:spLocks noEditPoints="1"/>
                </p:cNvSpPr>
                <p:nvPr/>
              </p:nvSpPr>
              <p:spPr bwMode="auto">
                <a:xfrm>
                  <a:off x="3411" y="1491"/>
                  <a:ext cx="27" cy="5"/>
                </a:xfrm>
                <a:custGeom>
                  <a:avLst/>
                  <a:gdLst>
                    <a:gd name="T0" fmla="*/ 5 w 22"/>
                    <a:gd name="T1" fmla="*/ 1 h 4"/>
                    <a:gd name="T2" fmla="*/ 2 w 22"/>
                    <a:gd name="T3" fmla="*/ 1 h 4"/>
                    <a:gd name="T4" fmla="*/ 2 w 22"/>
                    <a:gd name="T5" fmla="*/ 4 h 4"/>
                    <a:gd name="T6" fmla="*/ 5 w 22"/>
                    <a:gd name="T7" fmla="*/ 4 h 4"/>
                    <a:gd name="T8" fmla="*/ 5 w 22"/>
                    <a:gd name="T9" fmla="*/ 1 h 4"/>
                    <a:gd name="T10" fmla="*/ 5 w 22"/>
                    <a:gd name="T11" fmla="*/ 1 h 4"/>
                    <a:gd name="T12" fmla="*/ 20 w 22"/>
                    <a:gd name="T13" fmla="*/ 0 h 4"/>
                    <a:gd name="T14" fmla="*/ 19 w 22"/>
                    <a:gd name="T15" fmla="*/ 0 h 4"/>
                    <a:gd name="T16" fmla="*/ 8 w 22"/>
                    <a:gd name="T17" fmla="*/ 1 h 4"/>
                    <a:gd name="T18" fmla="*/ 8 w 22"/>
                    <a:gd name="T19" fmla="*/ 1 h 4"/>
                    <a:gd name="T20" fmla="*/ 9 w 22"/>
                    <a:gd name="T21" fmla="*/ 4 h 4"/>
                    <a:gd name="T22" fmla="*/ 16 w 22"/>
                    <a:gd name="T23" fmla="*/ 4 h 4"/>
                    <a:gd name="T24" fmla="*/ 16 w 22"/>
                    <a:gd name="T25" fmla="*/ 2 h 4"/>
                    <a:gd name="T26" fmla="*/ 18 w 22"/>
                    <a:gd name="T27" fmla="*/ 1 h 4"/>
                    <a:gd name="T28" fmla="*/ 19 w 22"/>
                    <a:gd name="T29" fmla="*/ 3 h 4"/>
                    <a:gd name="T30" fmla="*/ 20 w 22"/>
                    <a:gd name="T31" fmla="*/ 3 h 4"/>
                    <a:gd name="T32" fmla="*/ 20 w 22"/>
                    <a:gd name="T3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4">
                      <a:moveTo>
                        <a:pt x="5" y="1"/>
                      </a:moveTo>
                      <a:cubicBezTo>
                        <a:pt x="4" y="1"/>
                        <a:pt x="3" y="1"/>
                        <a:pt x="2" y="1"/>
                      </a:cubicBezTo>
                      <a:cubicBezTo>
                        <a:pt x="0" y="1"/>
                        <a:pt x="0" y="4"/>
                        <a:pt x="2" y="4"/>
                      </a:cubicBezTo>
                      <a:cubicBezTo>
                        <a:pt x="3" y="4"/>
                        <a:pt x="4" y="4"/>
                        <a:pt x="5" y="4"/>
                      </a:cubicBezTo>
                      <a:cubicBezTo>
                        <a:pt x="5" y="3"/>
                        <a:pt x="5" y="2"/>
                        <a:pt x="5" y="1"/>
                      </a:cubicBezTo>
                      <a:cubicBezTo>
                        <a:pt x="5" y="1"/>
                        <a:pt x="5" y="1"/>
                        <a:pt x="5" y="1"/>
                      </a:cubicBezTo>
                      <a:moveTo>
                        <a:pt x="20" y="0"/>
                      </a:moveTo>
                      <a:cubicBezTo>
                        <a:pt x="20" y="0"/>
                        <a:pt x="20" y="0"/>
                        <a:pt x="19" y="0"/>
                      </a:cubicBezTo>
                      <a:cubicBezTo>
                        <a:pt x="16" y="1"/>
                        <a:pt x="12" y="1"/>
                        <a:pt x="8" y="1"/>
                      </a:cubicBezTo>
                      <a:cubicBezTo>
                        <a:pt x="8" y="1"/>
                        <a:pt x="8" y="1"/>
                        <a:pt x="8" y="1"/>
                      </a:cubicBezTo>
                      <a:cubicBezTo>
                        <a:pt x="8" y="2"/>
                        <a:pt x="9" y="3"/>
                        <a:pt x="9" y="4"/>
                      </a:cubicBezTo>
                      <a:cubicBezTo>
                        <a:pt x="11" y="4"/>
                        <a:pt x="14" y="4"/>
                        <a:pt x="16" y="4"/>
                      </a:cubicBezTo>
                      <a:cubicBezTo>
                        <a:pt x="16" y="3"/>
                        <a:pt x="16" y="3"/>
                        <a:pt x="16" y="2"/>
                      </a:cubicBezTo>
                      <a:cubicBezTo>
                        <a:pt x="16" y="1"/>
                        <a:pt x="17" y="1"/>
                        <a:pt x="18" y="1"/>
                      </a:cubicBezTo>
                      <a:cubicBezTo>
                        <a:pt x="19" y="1"/>
                        <a:pt x="20" y="2"/>
                        <a:pt x="19" y="3"/>
                      </a:cubicBezTo>
                      <a:cubicBezTo>
                        <a:pt x="20" y="3"/>
                        <a:pt x="20" y="3"/>
                        <a:pt x="20" y="3"/>
                      </a:cubicBezTo>
                      <a:cubicBezTo>
                        <a:pt x="22" y="2"/>
                        <a:pt x="22"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0" name="Freeform 141"/>
                <p:cNvSpPr>
                  <a:spLocks/>
                </p:cNvSpPr>
                <p:nvPr/>
              </p:nvSpPr>
              <p:spPr bwMode="auto">
                <a:xfrm>
                  <a:off x="3417" y="1491"/>
                  <a:ext cx="6" cy="34"/>
                </a:xfrm>
                <a:custGeom>
                  <a:avLst/>
                  <a:gdLst>
                    <a:gd name="T0" fmla="*/ 2 w 5"/>
                    <a:gd name="T1" fmla="*/ 0 h 28"/>
                    <a:gd name="T2" fmla="*/ 0 w 5"/>
                    <a:gd name="T3" fmla="*/ 1 h 28"/>
                    <a:gd name="T4" fmla="*/ 0 w 5"/>
                    <a:gd name="T5" fmla="*/ 1 h 28"/>
                    <a:gd name="T6" fmla="*/ 0 w 5"/>
                    <a:gd name="T7" fmla="*/ 4 h 28"/>
                    <a:gd name="T8" fmla="*/ 2 w 5"/>
                    <a:gd name="T9" fmla="*/ 26 h 28"/>
                    <a:gd name="T10" fmla="*/ 2 w 5"/>
                    <a:gd name="T11" fmla="*/ 27 h 28"/>
                    <a:gd name="T12" fmla="*/ 4 w 5"/>
                    <a:gd name="T13" fmla="*/ 28 h 28"/>
                    <a:gd name="T14" fmla="*/ 5 w 5"/>
                    <a:gd name="T15" fmla="*/ 26 h 28"/>
                    <a:gd name="T16" fmla="*/ 5 w 5"/>
                    <a:gd name="T17" fmla="*/ 26 h 28"/>
                    <a:gd name="T18" fmla="*/ 4 w 5"/>
                    <a:gd name="T19" fmla="*/ 4 h 28"/>
                    <a:gd name="T20" fmla="*/ 3 w 5"/>
                    <a:gd name="T21" fmla="*/ 1 h 28"/>
                    <a:gd name="T22" fmla="*/ 3 w 5"/>
                    <a:gd name="T23" fmla="*/ 1 h 28"/>
                    <a:gd name="T24" fmla="*/ 2 w 5"/>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28">
                      <a:moveTo>
                        <a:pt x="2" y="0"/>
                      </a:moveTo>
                      <a:cubicBezTo>
                        <a:pt x="1" y="0"/>
                        <a:pt x="0" y="0"/>
                        <a:pt x="0" y="1"/>
                      </a:cubicBezTo>
                      <a:cubicBezTo>
                        <a:pt x="0" y="1"/>
                        <a:pt x="0" y="1"/>
                        <a:pt x="0" y="1"/>
                      </a:cubicBezTo>
                      <a:cubicBezTo>
                        <a:pt x="0" y="2"/>
                        <a:pt x="0" y="3"/>
                        <a:pt x="0" y="4"/>
                      </a:cubicBezTo>
                      <a:cubicBezTo>
                        <a:pt x="1" y="12"/>
                        <a:pt x="1" y="19"/>
                        <a:pt x="2" y="26"/>
                      </a:cubicBezTo>
                      <a:cubicBezTo>
                        <a:pt x="2" y="26"/>
                        <a:pt x="2" y="27"/>
                        <a:pt x="2" y="27"/>
                      </a:cubicBezTo>
                      <a:cubicBezTo>
                        <a:pt x="2" y="27"/>
                        <a:pt x="3" y="28"/>
                        <a:pt x="4" y="28"/>
                      </a:cubicBezTo>
                      <a:cubicBezTo>
                        <a:pt x="4" y="28"/>
                        <a:pt x="5" y="27"/>
                        <a:pt x="5" y="26"/>
                      </a:cubicBezTo>
                      <a:cubicBezTo>
                        <a:pt x="5" y="26"/>
                        <a:pt x="5" y="26"/>
                        <a:pt x="5" y="26"/>
                      </a:cubicBezTo>
                      <a:cubicBezTo>
                        <a:pt x="4" y="19"/>
                        <a:pt x="4" y="11"/>
                        <a:pt x="4" y="4"/>
                      </a:cubicBezTo>
                      <a:cubicBezTo>
                        <a:pt x="4" y="3"/>
                        <a:pt x="3" y="2"/>
                        <a:pt x="3" y="1"/>
                      </a:cubicBezTo>
                      <a:cubicBezTo>
                        <a:pt x="3" y="1"/>
                        <a:pt x="3" y="1"/>
                        <a:pt x="3" y="1"/>
                      </a:cubicBezTo>
                      <a:cubicBezTo>
                        <a:pt x="3"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1" name="Freeform 142"/>
                <p:cNvSpPr>
                  <a:spLocks/>
                </p:cNvSpPr>
                <p:nvPr/>
              </p:nvSpPr>
              <p:spPr bwMode="auto">
                <a:xfrm>
                  <a:off x="3429" y="1492"/>
                  <a:ext cx="6" cy="35"/>
                </a:xfrm>
                <a:custGeom>
                  <a:avLst/>
                  <a:gdLst>
                    <a:gd name="T0" fmla="*/ 3 w 5"/>
                    <a:gd name="T1" fmla="*/ 0 h 28"/>
                    <a:gd name="T2" fmla="*/ 1 w 5"/>
                    <a:gd name="T3" fmla="*/ 1 h 28"/>
                    <a:gd name="T4" fmla="*/ 1 w 5"/>
                    <a:gd name="T5" fmla="*/ 3 h 28"/>
                    <a:gd name="T6" fmla="*/ 1 w 5"/>
                    <a:gd name="T7" fmla="*/ 24 h 28"/>
                    <a:gd name="T8" fmla="*/ 1 w 5"/>
                    <a:gd name="T9" fmla="*/ 26 h 28"/>
                    <a:gd name="T10" fmla="*/ 1 w 5"/>
                    <a:gd name="T11" fmla="*/ 28 h 28"/>
                    <a:gd name="T12" fmla="*/ 2 w 5"/>
                    <a:gd name="T13" fmla="*/ 28 h 28"/>
                    <a:gd name="T14" fmla="*/ 4 w 5"/>
                    <a:gd name="T15" fmla="*/ 27 h 28"/>
                    <a:gd name="T16" fmla="*/ 4 w 5"/>
                    <a:gd name="T17" fmla="*/ 27 h 28"/>
                    <a:gd name="T18" fmla="*/ 4 w 5"/>
                    <a:gd name="T19" fmla="*/ 24 h 28"/>
                    <a:gd name="T20" fmla="*/ 4 w 5"/>
                    <a:gd name="T21" fmla="*/ 2 h 28"/>
                    <a:gd name="T22" fmla="*/ 4 w 5"/>
                    <a:gd name="T23" fmla="*/ 2 h 28"/>
                    <a:gd name="T24" fmla="*/ 3 w 5"/>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28">
                      <a:moveTo>
                        <a:pt x="3" y="0"/>
                      </a:moveTo>
                      <a:cubicBezTo>
                        <a:pt x="2" y="0"/>
                        <a:pt x="1" y="0"/>
                        <a:pt x="1" y="1"/>
                      </a:cubicBezTo>
                      <a:cubicBezTo>
                        <a:pt x="1" y="2"/>
                        <a:pt x="1" y="2"/>
                        <a:pt x="1" y="3"/>
                      </a:cubicBezTo>
                      <a:cubicBezTo>
                        <a:pt x="0" y="10"/>
                        <a:pt x="1" y="17"/>
                        <a:pt x="1" y="24"/>
                      </a:cubicBezTo>
                      <a:cubicBezTo>
                        <a:pt x="1" y="25"/>
                        <a:pt x="1" y="26"/>
                        <a:pt x="1" y="26"/>
                      </a:cubicBezTo>
                      <a:cubicBezTo>
                        <a:pt x="0" y="27"/>
                        <a:pt x="1" y="27"/>
                        <a:pt x="1" y="28"/>
                      </a:cubicBezTo>
                      <a:cubicBezTo>
                        <a:pt x="1" y="28"/>
                        <a:pt x="2" y="28"/>
                        <a:pt x="2" y="28"/>
                      </a:cubicBezTo>
                      <a:cubicBezTo>
                        <a:pt x="3" y="28"/>
                        <a:pt x="3" y="28"/>
                        <a:pt x="4" y="27"/>
                      </a:cubicBezTo>
                      <a:cubicBezTo>
                        <a:pt x="4" y="27"/>
                        <a:pt x="4" y="27"/>
                        <a:pt x="4" y="27"/>
                      </a:cubicBezTo>
                      <a:cubicBezTo>
                        <a:pt x="4" y="26"/>
                        <a:pt x="4" y="25"/>
                        <a:pt x="4" y="24"/>
                      </a:cubicBezTo>
                      <a:cubicBezTo>
                        <a:pt x="4" y="17"/>
                        <a:pt x="3" y="9"/>
                        <a:pt x="4" y="2"/>
                      </a:cubicBezTo>
                      <a:cubicBezTo>
                        <a:pt x="4" y="2"/>
                        <a:pt x="4" y="2"/>
                        <a:pt x="4" y="2"/>
                      </a:cubicBezTo>
                      <a:cubicBezTo>
                        <a:pt x="5" y="1"/>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2" name="Freeform 143"/>
                <p:cNvSpPr>
                  <a:spLocks/>
                </p:cNvSpPr>
                <p:nvPr/>
              </p:nvSpPr>
              <p:spPr bwMode="auto">
                <a:xfrm>
                  <a:off x="3387" y="1503"/>
                  <a:ext cx="27" cy="8"/>
                </a:xfrm>
                <a:custGeom>
                  <a:avLst/>
                  <a:gdLst>
                    <a:gd name="T0" fmla="*/ 20 w 22"/>
                    <a:gd name="T1" fmla="*/ 0 h 6"/>
                    <a:gd name="T2" fmla="*/ 20 w 22"/>
                    <a:gd name="T3" fmla="*/ 0 h 6"/>
                    <a:gd name="T4" fmla="*/ 2 w 22"/>
                    <a:gd name="T5" fmla="*/ 3 h 6"/>
                    <a:gd name="T6" fmla="*/ 2 w 22"/>
                    <a:gd name="T7" fmla="*/ 6 h 6"/>
                    <a:gd name="T8" fmla="*/ 3 w 22"/>
                    <a:gd name="T9" fmla="*/ 6 h 6"/>
                    <a:gd name="T10" fmla="*/ 4 w 22"/>
                    <a:gd name="T11" fmla="*/ 6 h 6"/>
                    <a:gd name="T12" fmla="*/ 4 w 22"/>
                    <a:gd name="T13" fmla="*/ 4 h 6"/>
                    <a:gd name="T14" fmla="*/ 6 w 22"/>
                    <a:gd name="T15" fmla="*/ 2 h 6"/>
                    <a:gd name="T16" fmla="*/ 7 w 22"/>
                    <a:gd name="T17" fmla="*/ 4 h 6"/>
                    <a:gd name="T18" fmla="*/ 7 w 22"/>
                    <a:gd name="T19" fmla="*/ 5 h 6"/>
                    <a:gd name="T20" fmla="*/ 17 w 22"/>
                    <a:gd name="T21" fmla="*/ 3 h 6"/>
                    <a:gd name="T22" fmla="*/ 17 w 22"/>
                    <a:gd name="T23" fmla="*/ 3 h 6"/>
                    <a:gd name="T24" fmla="*/ 18 w 22"/>
                    <a:gd name="T25" fmla="*/ 1 h 6"/>
                    <a:gd name="T26" fmla="*/ 20 w 22"/>
                    <a:gd name="T27" fmla="*/ 3 h 6"/>
                    <a:gd name="T28" fmla="*/ 20 w 22"/>
                    <a:gd name="T29" fmla="*/ 3 h 6"/>
                    <a:gd name="T30" fmla="*/ 20 w 22"/>
                    <a:gd name="T31" fmla="*/ 3 h 6"/>
                    <a:gd name="T32" fmla="*/ 20 w 22"/>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6">
                      <a:moveTo>
                        <a:pt x="20" y="0"/>
                      </a:moveTo>
                      <a:cubicBezTo>
                        <a:pt x="20" y="0"/>
                        <a:pt x="20" y="0"/>
                        <a:pt x="20" y="0"/>
                      </a:cubicBezTo>
                      <a:cubicBezTo>
                        <a:pt x="14" y="0"/>
                        <a:pt x="8" y="1"/>
                        <a:pt x="2" y="3"/>
                      </a:cubicBezTo>
                      <a:cubicBezTo>
                        <a:pt x="0" y="3"/>
                        <a:pt x="1" y="6"/>
                        <a:pt x="2" y="6"/>
                      </a:cubicBezTo>
                      <a:cubicBezTo>
                        <a:pt x="2" y="6"/>
                        <a:pt x="3" y="6"/>
                        <a:pt x="3" y="6"/>
                      </a:cubicBezTo>
                      <a:cubicBezTo>
                        <a:pt x="3" y="6"/>
                        <a:pt x="4" y="6"/>
                        <a:pt x="4" y="6"/>
                      </a:cubicBezTo>
                      <a:cubicBezTo>
                        <a:pt x="4" y="5"/>
                        <a:pt x="4" y="4"/>
                        <a:pt x="4" y="4"/>
                      </a:cubicBezTo>
                      <a:cubicBezTo>
                        <a:pt x="4" y="3"/>
                        <a:pt x="5" y="2"/>
                        <a:pt x="6" y="2"/>
                      </a:cubicBezTo>
                      <a:cubicBezTo>
                        <a:pt x="7" y="2"/>
                        <a:pt x="7" y="3"/>
                        <a:pt x="7" y="4"/>
                      </a:cubicBezTo>
                      <a:cubicBezTo>
                        <a:pt x="7" y="4"/>
                        <a:pt x="7" y="5"/>
                        <a:pt x="7" y="5"/>
                      </a:cubicBezTo>
                      <a:cubicBezTo>
                        <a:pt x="10" y="4"/>
                        <a:pt x="13" y="4"/>
                        <a:pt x="17" y="3"/>
                      </a:cubicBezTo>
                      <a:cubicBezTo>
                        <a:pt x="17" y="3"/>
                        <a:pt x="17" y="3"/>
                        <a:pt x="17" y="3"/>
                      </a:cubicBezTo>
                      <a:cubicBezTo>
                        <a:pt x="17" y="2"/>
                        <a:pt x="17" y="1"/>
                        <a:pt x="18" y="1"/>
                      </a:cubicBezTo>
                      <a:cubicBezTo>
                        <a:pt x="19" y="1"/>
                        <a:pt x="20" y="2"/>
                        <a:pt x="20" y="3"/>
                      </a:cubicBezTo>
                      <a:cubicBezTo>
                        <a:pt x="20" y="3"/>
                        <a:pt x="20" y="3"/>
                        <a:pt x="20" y="3"/>
                      </a:cubicBezTo>
                      <a:cubicBezTo>
                        <a:pt x="20" y="3"/>
                        <a:pt x="20" y="3"/>
                        <a:pt x="20" y="3"/>
                      </a:cubicBezTo>
                      <a:cubicBezTo>
                        <a:pt x="22" y="3"/>
                        <a:pt x="22"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3" name="Freeform 144"/>
                <p:cNvSpPr>
                  <a:spLocks/>
                </p:cNvSpPr>
                <p:nvPr/>
              </p:nvSpPr>
              <p:spPr bwMode="auto">
                <a:xfrm>
                  <a:off x="3392" y="1506"/>
                  <a:ext cx="7" cy="19"/>
                </a:xfrm>
                <a:custGeom>
                  <a:avLst/>
                  <a:gdLst>
                    <a:gd name="T0" fmla="*/ 2 w 6"/>
                    <a:gd name="T1" fmla="*/ 0 h 16"/>
                    <a:gd name="T2" fmla="*/ 0 w 6"/>
                    <a:gd name="T3" fmla="*/ 2 h 16"/>
                    <a:gd name="T4" fmla="*/ 0 w 6"/>
                    <a:gd name="T5" fmla="*/ 4 h 16"/>
                    <a:gd name="T6" fmla="*/ 2 w 6"/>
                    <a:gd name="T7" fmla="*/ 15 h 16"/>
                    <a:gd name="T8" fmla="*/ 4 w 6"/>
                    <a:gd name="T9" fmla="*/ 16 h 16"/>
                    <a:gd name="T10" fmla="*/ 5 w 6"/>
                    <a:gd name="T11" fmla="*/ 14 h 16"/>
                    <a:gd name="T12" fmla="*/ 3 w 6"/>
                    <a:gd name="T13" fmla="*/ 3 h 16"/>
                    <a:gd name="T14" fmla="*/ 3 w 6"/>
                    <a:gd name="T15" fmla="*/ 2 h 16"/>
                    <a:gd name="T16" fmla="*/ 2 w 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6">
                      <a:moveTo>
                        <a:pt x="2" y="0"/>
                      </a:moveTo>
                      <a:cubicBezTo>
                        <a:pt x="1" y="0"/>
                        <a:pt x="0" y="1"/>
                        <a:pt x="0" y="2"/>
                      </a:cubicBezTo>
                      <a:cubicBezTo>
                        <a:pt x="0" y="2"/>
                        <a:pt x="0" y="3"/>
                        <a:pt x="0" y="4"/>
                      </a:cubicBezTo>
                      <a:cubicBezTo>
                        <a:pt x="0" y="8"/>
                        <a:pt x="1" y="11"/>
                        <a:pt x="2" y="15"/>
                      </a:cubicBezTo>
                      <a:cubicBezTo>
                        <a:pt x="2" y="16"/>
                        <a:pt x="3" y="16"/>
                        <a:pt x="4" y="16"/>
                      </a:cubicBezTo>
                      <a:cubicBezTo>
                        <a:pt x="5" y="16"/>
                        <a:pt x="6" y="16"/>
                        <a:pt x="5" y="14"/>
                      </a:cubicBezTo>
                      <a:cubicBezTo>
                        <a:pt x="5" y="11"/>
                        <a:pt x="4" y="7"/>
                        <a:pt x="3" y="3"/>
                      </a:cubicBezTo>
                      <a:cubicBezTo>
                        <a:pt x="3" y="3"/>
                        <a:pt x="3" y="2"/>
                        <a:pt x="3" y="2"/>
                      </a:cubicBezTo>
                      <a:cubicBezTo>
                        <a:pt x="3"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4" name="Freeform 145"/>
                <p:cNvSpPr>
                  <a:spLocks/>
                </p:cNvSpPr>
                <p:nvPr/>
              </p:nvSpPr>
              <p:spPr bwMode="auto">
                <a:xfrm>
                  <a:off x="3408" y="1504"/>
                  <a:ext cx="4" cy="24"/>
                </a:xfrm>
                <a:custGeom>
                  <a:avLst/>
                  <a:gdLst>
                    <a:gd name="T0" fmla="*/ 1 w 3"/>
                    <a:gd name="T1" fmla="*/ 0 h 19"/>
                    <a:gd name="T2" fmla="*/ 0 w 3"/>
                    <a:gd name="T3" fmla="*/ 2 h 19"/>
                    <a:gd name="T4" fmla="*/ 0 w 3"/>
                    <a:gd name="T5" fmla="*/ 2 h 19"/>
                    <a:gd name="T6" fmla="*/ 0 w 3"/>
                    <a:gd name="T7" fmla="*/ 17 h 19"/>
                    <a:gd name="T8" fmla="*/ 0 w 3"/>
                    <a:gd name="T9" fmla="*/ 17 h 19"/>
                    <a:gd name="T10" fmla="*/ 1 w 3"/>
                    <a:gd name="T11" fmla="*/ 19 h 19"/>
                    <a:gd name="T12" fmla="*/ 3 w 3"/>
                    <a:gd name="T13" fmla="*/ 17 h 19"/>
                    <a:gd name="T14" fmla="*/ 3 w 3"/>
                    <a:gd name="T15" fmla="*/ 16 h 19"/>
                    <a:gd name="T16" fmla="*/ 3 w 3"/>
                    <a:gd name="T17" fmla="*/ 2 h 19"/>
                    <a:gd name="T18" fmla="*/ 3 w 3"/>
                    <a:gd name="T19" fmla="*/ 2 h 19"/>
                    <a:gd name="T20" fmla="*/ 1 w 3"/>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9">
                      <a:moveTo>
                        <a:pt x="1" y="0"/>
                      </a:moveTo>
                      <a:cubicBezTo>
                        <a:pt x="0" y="0"/>
                        <a:pt x="0" y="1"/>
                        <a:pt x="0" y="2"/>
                      </a:cubicBezTo>
                      <a:cubicBezTo>
                        <a:pt x="0" y="2"/>
                        <a:pt x="0" y="2"/>
                        <a:pt x="0" y="2"/>
                      </a:cubicBezTo>
                      <a:cubicBezTo>
                        <a:pt x="0" y="7"/>
                        <a:pt x="0" y="12"/>
                        <a:pt x="0" y="17"/>
                      </a:cubicBezTo>
                      <a:cubicBezTo>
                        <a:pt x="0" y="17"/>
                        <a:pt x="0" y="17"/>
                        <a:pt x="0" y="17"/>
                      </a:cubicBezTo>
                      <a:cubicBezTo>
                        <a:pt x="0" y="18"/>
                        <a:pt x="0" y="19"/>
                        <a:pt x="1" y="19"/>
                      </a:cubicBezTo>
                      <a:cubicBezTo>
                        <a:pt x="2" y="19"/>
                        <a:pt x="3" y="18"/>
                        <a:pt x="3" y="17"/>
                      </a:cubicBezTo>
                      <a:cubicBezTo>
                        <a:pt x="3" y="17"/>
                        <a:pt x="3" y="17"/>
                        <a:pt x="3" y="16"/>
                      </a:cubicBezTo>
                      <a:cubicBezTo>
                        <a:pt x="3" y="12"/>
                        <a:pt x="3" y="7"/>
                        <a:pt x="3" y="2"/>
                      </a:cubicBezTo>
                      <a:cubicBezTo>
                        <a:pt x="3" y="2"/>
                        <a:pt x="3" y="2"/>
                        <a:pt x="3" y="2"/>
                      </a:cubicBezTo>
                      <a:cubicBezTo>
                        <a:pt x="3" y="1"/>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5" name="Freeform 146"/>
                <p:cNvSpPr>
                  <a:spLocks/>
                </p:cNvSpPr>
                <p:nvPr/>
              </p:nvSpPr>
              <p:spPr bwMode="auto">
                <a:xfrm>
                  <a:off x="3369" y="1514"/>
                  <a:ext cx="17" cy="5"/>
                </a:xfrm>
                <a:custGeom>
                  <a:avLst/>
                  <a:gdLst>
                    <a:gd name="T0" fmla="*/ 14 w 14"/>
                    <a:gd name="T1" fmla="*/ 0 h 4"/>
                    <a:gd name="T2" fmla="*/ 1 w 14"/>
                    <a:gd name="T3" fmla="*/ 1 h 4"/>
                    <a:gd name="T4" fmla="*/ 0 w 14"/>
                    <a:gd name="T5" fmla="*/ 3 h 4"/>
                    <a:gd name="T6" fmla="*/ 1 w 14"/>
                    <a:gd name="T7" fmla="*/ 1 h 4"/>
                    <a:gd name="T8" fmla="*/ 3 w 14"/>
                    <a:gd name="T9" fmla="*/ 3 h 4"/>
                    <a:gd name="T10" fmla="*/ 3 w 14"/>
                    <a:gd name="T11" fmla="*/ 4 h 4"/>
                    <a:gd name="T12" fmla="*/ 14 w 14"/>
                    <a:gd name="T13" fmla="*/ 3 h 4"/>
                    <a:gd name="T14" fmla="*/ 14 w 1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14" y="0"/>
                      </a:moveTo>
                      <a:cubicBezTo>
                        <a:pt x="9" y="0"/>
                        <a:pt x="5" y="1"/>
                        <a:pt x="1" y="1"/>
                      </a:cubicBezTo>
                      <a:cubicBezTo>
                        <a:pt x="0" y="2"/>
                        <a:pt x="0" y="2"/>
                        <a:pt x="0" y="3"/>
                      </a:cubicBezTo>
                      <a:cubicBezTo>
                        <a:pt x="0" y="2"/>
                        <a:pt x="1" y="1"/>
                        <a:pt x="1" y="1"/>
                      </a:cubicBezTo>
                      <a:cubicBezTo>
                        <a:pt x="2" y="1"/>
                        <a:pt x="3" y="2"/>
                        <a:pt x="3" y="3"/>
                      </a:cubicBezTo>
                      <a:cubicBezTo>
                        <a:pt x="3" y="3"/>
                        <a:pt x="3" y="4"/>
                        <a:pt x="3" y="4"/>
                      </a:cubicBezTo>
                      <a:cubicBezTo>
                        <a:pt x="7" y="4"/>
                        <a:pt x="10" y="3"/>
                        <a:pt x="14" y="3"/>
                      </a:cubicBezTo>
                      <a:cubicBezTo>
                        <a:pt x="14" y="2"/>
                        <a:pt x="14" y="1"/>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6" name="Freeform 147"/>
                <p:cNvSpPr>
                  <a:spLocks/>
                </p:cNvSpPr>
                <p:nvPr/>
              </p:nvSpPr>
              <p:spPr bwMode="auto">
                <a:xfrm>
                  <a:off x="3369" y="1515"/>
                  <a:ext cx="6" cy="20"/>
                </a:xfrm>
                <a:custGeom>
                  <a:avLst/>
                  <a:gdLst>
                    <a:gd name="T0" fmla="*/ 1 w 5"/>
                    <a:gd name="T1" fmla="*/ 0 h 16"/>
                    <a:gd name="T2" fmla="*/ 0 w 5"/>
                    <a:gd name="T3" fmla="*/ 2 h 16"/>
                    <a:gd name="T4" fmla="*/ 0 w 5"/>
                    <a:gd name="T5" fmla="*/ 2 h 16"/>
                    <a:gd name="T6" fmla="*/ 1 w 5"/>
                    <a:gd name="T7" fmla="*/ 12 h 16"/>
                    <a:gd name="T8" fmla="*/ 2 w 5"/>
                    <a:gd name="T9" fmla="*/ 15 h 16"/>
                    <a:gd name="T10" fmla="*/ 2 w 5"/>
                    <a:gd name="T11" fmla="*/ 15 h 16"/>
                    <a:gd name="T12" fmla="*/ 4 w 5"/>
                    <a:gd name="T13" fmla="*/ 16 h 16"/>
                    <a:gd name="T14" fmla="*/ 5 w 5"/>
                    <a:gd name="T15" fmla="*/ 15 h 16"/>
                    <a:gd name="T16" fmla="*/ 5 w 5"/>
                    <a:gd name="T17" fmla="*/ 14 h 16"/>
                    <a:gd name="T18" fmla="*/ 4 w 5"/>
                    <a:gd name="T19" fmla="*/ 12 h 16"/>
                    <a:gd name="T20" fmla="*/ 3 w 5"/>
                    <a:gd name="T21" fmla="*/ 3 h 16"/>
                    <a:gd name="T22" fmla="*/ 3 w 5"/>
                    <a:gd name="T23" fmla="*/ 2 h 16"/>
                    <a:gd name="T24" fmla="*/ 1 w 5"/>
                    <a:gd name="T2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6">
                      <a:moveTo>
                        <a:pt x="1" y="0"/>
                      </a:moveTo>
                      <a:cubicBezTo>
                        <a:pt x="1" y="0"/>
                        <a:pt x="0" y="1"/>
                        <a:pt x="0" y="2"/>
                      </a:cubicBezTo>
                      <a:cubicBezTo>
                        <a:pt x="0" y="2"/>
                        <a:pt x="0" y="2"/>
                        <a:pt x="0" y="2"/>
                      </a:cubicBezTo>
                      <a:cubicBezTo>
                        <a:pt x="0" y="5"/>
                        <a:pt x="0" y="9"/>
                        <a:pt x="1" y="12"/>
                      </a:cubicBezTo>
                      <a:cubicBezTo>
                        <a:pt x="1" y="13"/>
                        <a:pt x="2" y="14"/>
                        <a:pt x="2" y="15"/>
                      </a:cubicBezTo>
                      <a:cubicBezTo>
                        <a:pt x="2" y="15"/>
                        <a:pt x="2" y="15"/>
                        <a:pt x="2" y="15"/>
                      </a:cubicBezTo>
                      <a:cubicBezTo>
                        <a:pt x="2" y="16"/>
                        <a:pt x="3" y="16"/>
                        <a:pt x="4" y="16"/>
                      </a:cubicBezTo>
                      <a:cubicBezTo>
                        <a:pt x="4" y="16"/>
                        <a:pt x="5" y="15"/>
                        <a:pt x="5" y="15"/>
                      </a:cubicBezTo>
                      <a:cubicBezTo>
                        <a:pt x="5" y="14"/>
                        <a:pt x="5" y="14"/>
                        <a:pt x="5" y="14"/>
                      </a:cubicBezTo>
                      <a:cubicBezTo>
                        <a:pt x="5" y="13"/>
                        <a:pt x="5" y="12"/>
                        <a:pt x="4" y="12"/>
                      </a:cubicBezTo>
                      <a:cubicBezTo>
                        <a:pt x="4" y="9"/>
                        <a:pt x="3" y="6"/>
                        <a:pt x="3" y="3"/>
                      </a:cubicBezTo>
                      <a:cubicBezTo>
                        <a:pt x="3" y="3"/>
                        <a:pt x="3" y="2"/>
                        <a:pt x="3" y="2"/>
                      </a:cubicBezTo>
                      <a:cubicBezTo>
                        <a:pt x="3" y="1"/>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7" name="Freeform 148"/>
                <p:cNvSpPr>
                  <a:spLocks/>
                </p:cNvSpPr>
                <p:nvPr/>
              </p:nvSpPr>
              <p:spPr bwMode="auto">
                <a:xfrm>
                  <a:off x="3386" y="1511"/>
                  <a:ext cx="5" cy="18"/>
                </a:xfrm>
                <a:custGeom>
                  <a:avLst/>
                  <a:gdLst>
                    <a:gd name="T0" fmla="*/ 1 w 4"/>
                    <a:gd name="T1" fmla="*/ 0 h 15"/>
                    <a:gd name="T2" fmla="*/ 0 w 4"/>
                    <a:gd name="T3" fmla="*/ 2 h 15"/>
                    <a:gd name="T4" fmla="*/ 0 w 4"/>
                    <a:gd name="T5" fmla="*/ 3 h 15"/>
                    <a:gd name="T6" fmla="*/ 0 w 4"/>
                    <a:gd name="T7" fmla="*/ 6 h 15"/>
                    <a:gd name="T8" fmla="*/ 0 w 4"/>
                    <a:gd name="T9" fmla="*/ 13 h 15"/>
                    <a:gd name="T10" fmla="*/ 1 w 4"/>
                    <a:gd name="T11" fmla="*/ 14 h 15"/>
                    <a:gd name="T12" fmla="*/ 2 w 4"/>
                    <a:gd name="T13" fmla="*/ 15 h 15"/>
                    <a:gd name="T14" fmla="*/ 3 w 4"/>
                    <a:gd name="T15" fmla="*/ 14 h 15"/>
                    <a:gd name="T16" fmla="*/ 4 w 4"/>
                    <a:gd name="T17" fmla="*/ 12 h 15"/>
                    <a:gd name="T18" fmla="*/ 3 w 4"/>
                    <a:gd name="T19" fmla="*/ 2 h 15"/>
                    <a:gd name="T20" fmla="*/ 1 w 4"/>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5">
                      <a:moveTo>
                        <a:pt x="1" y="0"/>
                      </a:moveTo>
                      <a:cubicBezTo>
                        <a:pt x="0" y="0"/>
                        <a:pt x="0" y="1"/>
                        <a:pt x="0" y="2"/>
                      </a:cubicBezTo>
                      <a:cubicBezTo>
                        <a:pt x="0" y="2"/>
                        <a:pt x="0" y="3"/>
                        <a:pt x="0" y="3"/>
                      </a:cubicBezTo>
                      <a:cubicBezTo>
                        <a:pt x="0" y="4"/>
                        <a:pt x="0" y="5"/>
                        <a:pt x="0" y="6"/>
                      </a:cubicBezTo>
                      <a:cubicBezTo>
                        <a:pt x="0" y="9"/>
                        <a:pt x="0" y="11"/>
                        <a:pt x="0" y="13"/>
                      </a:cubicBezTo>
                      <a:cubicBezTo>
                        <a:pt x="0" y="14"/>
                        <a:pt x="1" y="14"/>
                        <a:pt x="1" y="14"/>
                      </a:cubicBezTo>
                      <a:cubicBezTo>
                        <a:pt x="1" y="14"/>
                        <a:pt x="1" y="15"/>
                        <a:pt x="2" y="15"/>
                      </a:cubicBezTo>
                      <a:cubicBezTo>
                        <a:pt x="2" y="15"/>
                        <a:pt x="3" y="14"/>
                        <a:pt x="3" y="14"/>
                      </a:cubicBezTo>
                      <a:cubicBezTo>
                        <a:pt x="3" y="13"/>
                        <a:pt x="4" y="13"/>
                        <a:pt x="4" y="12"/>
                      </a:cubicBezTo>
                      <a:cubicBezTo>
                        <a:pt x="3" y="9"/>
                        <a:pt x="3" y="5"/>
                        <a:pt x="3" y="2"/>
                      </a:cubicBezTo>
                      <a:cubicBezTo>
                        <a:pt x="3" y="1"/>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8" name="Freeform 149"/>
                <p:cNvSpPr>
                  <a:spLocks noEditPoints="1"/>
                </p:cNvSpPr>
                <p:nvPr/>
              </p:nvSpPr>
              <p:spPr bwMode="auto">
                <a:xfrm>
                  <a:off x="4143" y="1543"/>
                  <a:ext cx="10" cy="99"/>
                </a:xfrm>
                <a:custGeom>
                  <a:avLst/>
                  <a:gdLst>
                    <a:gd name="T0" fmla="*/ 7 w 8"/>
                    <a:gd name="T1" fmla="*/ 68 h 80"/>
                    <a:gd name="T2" fmla="*/ 4 w 8"/>
                    <a:gd name="T3" fmla="*/ 70 h 80"/>
                    <a:gd name="T4" fmla="*/ 5 w 8"/>
                    <a:gd name="T5" fmla="*/ 80 h 80"/>
                    <a:gd name="T6" fmla="*/ 5 w 8"/>
                    <a:gd name="T7" fmla="*/ 80 h 80"/>
                    <a:gd name="T8" fmla="*/ 7 w 8"/>
                    <a:gd name="T9" fmla="*/ 80 h 80"/>
                    <a:gd name="T10" fmla="*/ 8 w 8"/>
                    <a:gd name="T11" fmla="*/ 80 h 80"/>
                    <a:gd name="T12" fmla="*/ 8 w 8"/>
                    <a:gd name="T13" fmla="*/ 80 h 80"/>
                    <a:gd name="T14" fmla="*/ 7 w 8"/>
                    <a:gd name="T15" fmla="*/ 68 h 80"/>
                    <a:gd name="T16" fmla="*/ 2 w 8"/>
                    <a:gd name="T17" fmla="*/ 0 h 80"/>
                    <a:gd name="T18" fmla="*/ 0 w 8"/>
                    <a:gd name="T19" fmla="*/ 1 h 80"/>
                    <a:gd name="T20" fmla="*/ 4 w 8"/>
                    <a:gd name="T21" fmla="*/ 66 h 80"/>
                    <a:gd name="T22" fmla="*/ 7 w 8"/>
                    <a:gd name="T23" fmla="*/ 65 h 80"/>
                    <a:gd name="T24" fmla="*/ 3 w 8"/>
                    <a:gd name="T25" fmla="*/ 1 h 80"/>
                    <a:gd name="T26" fmla="*/ 2 w 8"/>
                    <a:gd name="T2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0">
                      <a:moveTo>
                        <a:pt x="7" y="68"/>
                      </a:moveTo>
                      <a:cubicBezTo>
                        <a:pt x="6" y="69"/>
                        <a:pt x="5" y="69"/>
                        <a:pt x="4" y="70"/>
                      </a:cubicBezTo>
                      <a:cubicBezTo>
                        <a:pt x="4" y="73"/>
                        <a:pt x="5" y="76"/>
                        <a:pt x="5" y="80"/>
                      </a:cubicBezTo>
                      <a:cubicBezTo>
                        <a:pt x="5" y="80"/>
                        <a:pt x="5" y="80"/>
                        <a:pt x="5" y="80"/>
                      </a:cubicBezTo>
                      <a:cubicBezTo>
                        <a:pt x="6" y="80"/>
                        <a:pt x="6" y="80"/>
                        <a:pt x="7" y="80"/>
                      </a:cubicBezTo>
                      <a:cubicBezTo>
                        <a:pt x="7" y="80"/>
                        <a:pt x="8" y="80"/>
                        <a:pt x="8" y="80"/>
                      </a:cubicBezTo>
                      <a:cubicBezTo>
                        <a:pt x="8" y="80"/>
                        <a:pt x="8" y="80"/>
                        <a:pt x="8" y="80"/>
                      </a:cubicBezTo>
                      <a:cubicBezTo>
                        <a:pt x="8" y="76"/>
                        <a:pt x="7" y="72"/>
                        <a:pt x="7" y="68"/>
                      </a:cubicBezTo>
                      <a:moveTo>
                        <a:pt x="2" y="0"/>
                      </a:moveTo>
                      <a:cubicBezTo>
                        <a:pt x="1" y="0"/>
                        <a:pt x="0" y="0"/>
                        <a:pt x="0" y="1"/>
                      </a:cubicBezTo>
                      <a:cubicBezTo>
                        <a:pt x="2" y="23"/>
                        <a:pt x="2" y="45"/>
                        <a:pt x="4" y="66"/>
                      </a:cubicBezTo>
                      <a:cubicBezTo>
                        <a:pt x="5" y="66"/>
                        <a:pt x="6" y="65"/>
                        <a:pt x="7" y="65"/>
                      </a:cubicBezTo>
                      <a:cubicBezTo>
                        <a:pt x="5" y="43"/>
                        <a:pt x="5" y="22"/>
                        <a:pt x="3" y="1"/>
                      </a:cubicBezTo>
                      <a:cubicBezTo>
                        <a:pt x="3"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9" name="Freeform 150"/>
                <p:cNvSpPr>
                  <a:spLocks noEditPoints="1"/>
                </p:cNvSpPr>
                <p:nvPr/>
              </p:nvSpPr>
              <p:spPr bwMode="auto">
                <a:xfrm>
                  <a:off x="4135" y="1630"/>
                  <a:ext cx="168" cy="15"/>
                </a:xfrm>
                <a:custGeom>
                  <a:avLst/>
                  <a:gdLst>
                    <a:gd name="T0" fmla="*/ 2 w 136"/>
                    <a:gd name="T1" fmla="*/ 9 h 12"/>
                    <a:gd name="T2" fmla="*/ 18 w 136"/>
                    <a:gd name="T3" fmla="*/ 12 h 12"/>
                    <a:gd name="T4" fmla="*/ 23 w 136"/>
                    <a:gd name="T5" fmla="*/ 11 h 12"/>
                    <a:gd name="T6" fmla="*/ 15 w 136"/>
                    <a:gd name="T7" fmla="*/ 9 h 12"/>
                    <a:gd name="T8" fmla="*/ 12 w 136"/>
                    <a:gd name="T9" fmla="*/ 9 h 12"/>
                    <a:gd name="T10" fmla="*/ 2 w 136"/>
                    <a:gd name="T11" fmla="*/ 6 h 12"/>
                    <a:gd name="T12" fmla="*/ 66 w 136"/>
                    <a:gd name="T13" fmla="*/ 2 h 12"/>
                    <a:gd name="T14" fmla="*/ 62 w 136"/>
                    <a:gd name="T15" fmla="*/ 3 h 12"/>
                    <a:gd name="T16" fmla="*/ 60 w 136"/>
                    <a:gd name="T17" fmla="*/ 3 h 12"/>
                    <a:gd name="T18" fmla="*/ 56 w 136"/>
                    <a:gd name="T19" fmla="*/ 5 h 12"/>
                    <a:gd name="T20" fmla="*/ 53 w 136"/>
                    <a:gd name="T21" fmla="*/ 5 h 12"/>
                    <a:gd name="T22" fmla="*/ 38 w 136"/>
                    <a:gd name="T23" fmla="*/ 6 h 12"/>
                    <a:gd name="T24" fmla="*/ 36 w 136"/>
                    <a:gd name="T25" fmla="*/ 7 h 12"/>
                    <a:gd name="T26" fmla="*/ 25 w 136"/>
                    <a:gd name="T27" fmla="*/ 8 h 12"/>
                    <a:gd name="T28" fmla="*/ 26 w 136"/>
                    <a:gd name="T29" fmla="*/ 11 h 12"/>
                    <a:gd name="T30" fmla="*/ 71 w 136"/>
                    <a:gd name="T31" fmla="*/ 5 h 12"/>
                    <a:gd name="T32" fmla="*/ 71 w 136"/>
                    <a:gd name="T33" fmla="*/ 2 h 12"/>
                    <a:gd name="T34" fmla="*/ 74 w 136"/>
                    <a:gd name="T35" fmla="*/ 1 h 12"/>
                    <a:gd name="T36" fmla="*/ 74 w 136"/>
                    <a:gd name="T37" fmla="*/ 5 h 12"/>
                    <a:gd name="T38" fmla="*/ 80 w 136"/>
                    <a:gd name="T39" fmla="*/ 1 h 12"/>
                    <a:gd name="T40" fmla="*/ 119 w 136"/>
                    <a:gd name="T41" fmla="*/ 4 h 12"/>
                    <a:gd name="T42" fmla="*/ 133 w 136"/>
                    <a:gd name="T43" fmla="*/ 6 h 12"/>
                    <a:gd name="T44" fmla="*/ 119 w 136"/>
                    <a:gd name="T45" fmla="*/ 1 h 12"/>
                    <a:gd name="T46" fmla="*/ 83 w 136"/>
                    <a:gd name="T47" fmla="*/ 1 h 12"/>
                    <a:gd name="T48" fmla="*/ 83 w 136"/>
                    <a:gd name="T49" fmla="*/ 4 h 12"/>
                    <a:gd name="T50" fmla="*/ 90 w 136"/>
                    <a:gd name="T51" fmla="*/ 0 h 12"/>
                    <a:gd name="T52" fmla="*/ 94 w 136"/>
                    <a:gd name="T53" fmla="*/ 0 h 12"/>
                    <a:gd name="T54" fmla="*/ 102 w 136"/>
                    <a:gd name="T55" fmla="*/ 3 h 12"/>
                    <a:gd name="T56" fmla="*/ 116 w 136"/>
                    <a:gd name="T57" fmla="*/ 0 h 12"/>
                    <a:gd name="T58" fmla="*/ 110 w 136"/>
                    <a:gd name="T59" fmla="*/ 0 h 12"/>
                    <a:gd name="T60" fmla="*/ 106 w 136"/>
                    <a:gd name="T61" fmla="*/ 0 h 12"/>
                    <a:gd name="T62" fmla="*/ 102 w 136"/>
                    <a:gd name="T6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12">
                      <a:moveTo>
                        <a:pt x="2" y="6"/>
                      </a:moveTo>
                      <a:cubicBezTo>
                        <a:pt x="1" y="6"/>
                        <a:pt x="0" y="8"/>
                        <a:pt x="2" y="9"/>
                      </a:cubicBezTo>
                      <a:cubicBezTo>
                        <a:pt x="4" y="11"/>
                        <a:pt x="8" y="12"/>
                        <a:pt x="12" y="12"/>
                      </a:cubicBezTo>
                      <a:cubicBezTo>
                        <a:pt x="14" y="12"/>
                        <a:pt x="16" y="12"/>
                        <a:pt x="18" y="12"/>
                      </a:cubicBezTo>
                      <a:cubicBezTo>
                        <a:pt x="20" y="12"/>
                        <a:pt x="21" y="11"/>
                        <a:pt x="23" y="11"/>
                      </a:cubicBezTo>
                      <a:cubicBezTo>
                        <a:pt x="23" y="11"/>
                        <a:pt x="23" y="11"/>
                        <a:pt x="23" y="11"/>
                      </a:cubicBezTo>
                      <a:cubicBezTo>
                        <a:pt x="23" y="10"/>
                        <a:pt x="22" y="9"/>
                        <a:pt x="22" y="8"/>
                      </a:cubicBezTo>
                      <a:cubicBezTo>
                        <a:pt x="20" y="9"/>
                        <a:pt x="18" y="9"/>
                        <a:pt x="15" y="9"/>
                      </a:cubicBezTo>
                      <a:cubicBezTo>
                        <a:pt x="15" y="9"/>
                        <a:pt x="14" y="9"/>
                        <a:pt x="14" y="9"/>
                      </a:cubicBezTo>
                      <a:cubicBezTo>
                        <a:pt x="13" y="9"/>
                        <a:pt x="13" y="9"/>
                        <a:pt x="12" y="9"/>
                      </a:cubicBezTo>
                      <a:cubicBezTo>
                        <a:pt x="9" y="9"/>
                        <a:pt x="6" y="8"/>
                        <a:pt x="3" y="7"/>
                      </a:cubicBezTo>
                      <a:cubicBezTo>
                        <a:pt x="3" y="6"/>
                        <a:pt x="3" y="6"/>
                        <a:pt x="2" y="6"/>
                      </a:cubicBezTo>
                      <a:moveTo>
                        <a:pt x="71" y="2"/>
                      </a:moveTo>
                      <a:cubicBezTo>
                        <a:pt x="69" y="2"/>
                        <a:pt x="67" y="2"/>
                        <a:pt x="66" y="2"/>
                      </a:cubicBezTo>
                      <a:cubicBezTo>
                        <a:pt x="65" y="3"/>
                        <a:pt x="65" y="4"/>
                        <a:pt x="64" y="4"/>
                      </a:cubicBezTo>
                      <a:cubicBezTo>
                        <a:pt x="63" y="4"/>
                        <a:pt x="62" y="4"/>
                        <a:pt x="62" y="3"/>
                      </a:cubicBezTo>
                      <a:cubicBezTo>
                        <a:pt x="62" y="3"/>
                        <a:pt x="62" y="3"/>
                        <a:pt x="62" y="3"/>
                      </a:cubicBezTo>
                      <a:cubicBezTo>
                        <a:pt x="62" y="3"/>
                        <a:pt x="61" y="3"/>
                        <a:pt x="60" y="3"/>
                      </a:cubicBezTo>
                      <a:cubicBezTo>
                        <a:pt x="59" y="3"/>
                        <a:pt x="57" y="4"/>
                        <a:pt x="56" y="4"/>
                      </a:cubicBezTo>
                      <a:cubicBezTo>
                        <a:pt x="56" y="4"/>
                        <a:pt x="56" y="4"/>
                        <a:pt x="56" y="5"/>
                      </a:cubicBezTo>
                      <a:cubicBezTo>
                        <a:pt x="56" y="6"/>
                        <a:pt x="55" y="6"/>
                        <a:pt x="54" y="6"/>
                      </a:cubicBezTo>
                      <a:cubicBezTo>
                        <a:pt x="53" y="6"/>
                        <a:pt x="53" y="6"/>
                        <a:pt x="53" y="5"/>
                      </a:cubicBezTo>
                      <a:cubicBezTo>
                        <a:pt x="53" y="4"/>
                        <a:pt x="53" y="4"/>
                        <a:pt x="53" y="4"/>
                      </a:cubicBezTo>
                      <a:cubicBezTo>
                        <a:pt x="48" y="5"/>
                        <a:pt x="43" y="6"/>
                        <a:pt x="38" y="6"/>
                      </a:cubicBezTo>
                      <a:cubicBezTo>
                        <a:pt x="38" y="7"/>
                        <a:pt x="37" y="7"/>
                        <a:pt x="37" y="7"/>
                      </a:cubicBezTo>
                      <a:cubicBezTo>
                        <a:pt x="36" y="7"/>
                        <a:pt x="36" y="7"/>
                        <a:pt x="36" y="7"/>
                      </a:cubicBezTo>
                      <a:cubicBezTo>
                        <a:pt x="34" y="7"/>
                        <a:pt x="32" y="7"/>
                        <a:pt x="30" y="7"/>
                      </a:cubicBezTo>
                      <a:cubicBezTo>
                        <a:pt x="29" y="7"/>
                        <a:pt x="27" y="8"/>
                        <a:pt x="25" y="8"/>
                      </a:cubicBezTo>
                      <a:cubicBezTo>
                        <a:pt x="26" y="9"/>
                        <a:pt x="26" y="10"/>
                        <a:pt x="26" y="10"/>
                      </a:cubicBezTo>
                      <a:cubicBezTo>
                        <a:pt x="26" y="11"/>
                        <a:pt x="26" y="11"/>
                        <a:pt x="26" y="11"/>
                      </a:cubicBezTo>
                      <a:cubicBezTo>
                        <a:pt x="34" y="10"/>
                        <a:pt x="42" y="9"/>
                        <a:pt x="50" y="8"/>
                      </a:cubicBezTo>
                      <a:cubicBezTo>
                        <a:pt x="57" y="7"/>
                        <a:pt x="64" y="6"/>
                        <a:pt x="71" y="5"/>
                      </a:cubicBezTo>
                      <a:cubicBezTo>
                        <a:pt x="71" y="5"/>
                        <a:pt x="70" y="4"/>
                        <a:pt x="71" y="3"/>
                      </a:cubicBezTo>
                      <a:cubicBezTo>
                        <a:pt x="71" y="3"/>
                        <a:pt x="71" y="2"/>
                        <a:pt x="71" y="2"/>
                      </a:cubicBezTo>
                      <a:moveTo>
                        <a:pt x="80" y="1"/>
                      </a:moveTo>
                      <a:cubicBezTo>
                        <a:pt x="78" y="1"/>
                        <a:pt x="76" y="1"/>
                        <a:pt x="74" y="1"/>
                      </a:cubicBezTo>
                      <a:cubicBezTo>
                        <a:pt x="74" y="2"/>
                        <a:pt x="74" y="3"/>
                        <a:pt x="74" y="4"/>
                      </a:cubicBezTo>
                      <a:cubicBezTo>
                        <a:pt x="74" y="5"/>
                        <a:pt x="74" y="5"/>
                        <a:pt x="74" y="5"/>
                      </a:cubicBezTo>
                      <a:cubicBezTo>
                        <a:pt x="76" y="5"/>
                        <a:pt x="78" y="4"/>
                        <a:pt x="80" y="4"/>
                      </a:cubicBezTo>
                      <a:cubicBezTo>
                        <a:pt x="80" y="3"/>
                        <a:pt x="80" y="2"/>
                        <a:pt x="80" y="1"/>
                      </a:cubicBezTo>
                      <a:moveTo>
                        <a:pt x="119" y="1"/>
                      </a:moveTo>
                      <a:cubicBezTo>
                        <a:pt x="119" y="2"/>
                        <a:pt x="119" y="3"/>
                        <a:pt x="119" y="4"/>
                      </a:cubicBezTo>
                      <a:cubicBezTo>
                        <a:pt x="124" y="4"/>
                        <a:pt x="128" y="5"/>
                        <a:pt x="133" y="6"/>
                      </a:cubicBezTo>
                      <a:cubicBezTo>
                        <a:pt x="133" y="6"/>
                        <a:pt x="133" y="6"/>
                        <a:pt x="133" y="6"/>
                      </a:cubicBezTo>
                      <a:cubicBezTo>
                        <a:pt x="135" y="6"/>
                        <a:pt x="136" y="3"/>
                        <a:pt x="134" y="3"/>
                      </a:cubicBezTo>
                      <a:cubicBezTo>
                        <a:pt x="129" y="2"/>
                        <a:pt x="124" y="1"/>
                        <a:pt x="119" y="1"/>
                      </a:cubicBezTo>
                      <a:moveTo>
                        <a:pt x="90" y="0"/>
                      </a:moveTo>
                      <a:cubicBezTo>
                        <a:pt x="88" y="0"/>
                        <a:pt x="85" y="0"/>
                        <a:pt x="83" y="1"/>
                      </a:cubicBezTo>
                      <a:cubicBezTo>
                        <a:pt x="83" y="2"/>
                        <a:pt x="83" y="3"/>
                        <a:pt x="83" y="4"/>
                      </a:cubicBezTo>
                      <a:cubicBezTo>
                        <a:pt x="83" y="4"/>
                        <a:pt x="83" y="4"/>
                        <a:pt x="83" y="4"/>
                      </a:cubicBezTo>
                      <a:cubicBezTo>
                        <a:pt x="86" y="4"/>
                        <a:pt x="88" y="3"/>
                        <a:pt x="91" y="3"/>
                      </a:cubicBezTo>
                      <a:cubicBezTo>
                        <a:pt x="91" y="2"/>
                        <a:pt x="90" y="1"/>
                        <a:pt x="90" y="0"/>
                      </a:cubicBezTo>
                      <a:moveTo>
                        <a:pt x="102" y="0"/>
                      </a:moveTo>
                      <a:cubicBezTo>
                        <a:pt x="100" y="0"/>
                        <a:pt x="97" y="0"/>
                        <a:pt x="94" y="0"/>
                      </a:cubicBezTo>
                      <a:cubicBezTo>
                        <a:pt x="94" y="1"/>
                        <a:pt x="94" y="2"/>
                        <a:pt x="94" y="3"/>
                      </a:cubicBezTo>
                      <a:cubicBezTo>
                        <a:pt x="97" y="3"/>
                        <a:pt x="100" y="3"/>
                        <a:pt x="102" y="3"/>
                      </a:cubicBezTo>
                      <a:cubicBezTo>
                        <a:pt x="107" y="3"/>
                        <a:pt x="111" y="3"/>
                        <a:pt x="115" y="4"/>
                      </a:cubicBezTo>
                      <a:cubicBezTo>
                        <a:pt x="116" y="2"/>
                        <a:pt x="116" y="1"/>
                        <a:pt x="116" y="0"/>
                      </a:cubicBezTo>
                      <a:cubicBezTo>
                        <a:pt x="114" y="0"/>
                        <a:pt x="112" y="0"/>
                        <a:pt x="110" y="0"/>
                      </a:cubicBezTo>
                      <a:cubicBezTo>
                        <a:pt x="110" y="0"/>
                        <a:pt x="110" y="0"/>
                        <a:pt x="110" y="0"/>
                      </a:cubicBezTo>
                      <a:cubicBezTo>
                        <a:pt x="110" y="2"/>
                        <a:pt x="109" y="2"/>
                        <a:pt x="108" y="2"/>
                      </a:cubicBezTo>
                      <a:cubicBezTo>
                        <a:pt x="107" y="2"/>
                        <a:pt x="106" y="2"/>
                        <a:pt x="106" y="0"/>
                      </a:cubicBezTo>
                      <a:cubicBezTo>
                        <a:pt x="106" y="0"/>
                        <a:pt x="106" y="0"/>
                        <a:pt x="106" y="0"/>
                      </a:cubicBezTo>
                      <a:cubicBezTo>
                        <a:pt x="105" y="0"/>
                        <a:pt x="104" y="0"/>
                        <a:pt x="10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0" name="Freeform 151"/>
                <p:cNvSpPr>
                  <a:spLocks noEditPoints="1"/>
                </p:cNvSpPr>
                <p:nvPr/>
              </p:nvSpPr>
              <p:spPr bwMode="auto">
                <a:xfrm>
                  <a:off x="4124" y="1511"/>
                  <a:ext cx="122" cy="129"/>
                </a:xfrm>
                <a:custGeom>
                  <a:avLst/>
                  <a:gdLst>
                    <a:gd name="T0" fmla="*/ 99 w 99"/>
                    <a:gd name="T1" fmla="*/ 3 h 105"/>
                    <a:gd name="T2" fmla="*/ 99 w 99"/>
                    <a:gd name="T3" fmla="*/ 3 h 105"/>
                    <a:gd name="T4" fmla="*/ 95 w 99"/>
                    <a:gd name="T5" fmla="*/ 6 h 105"/>
                    <a:gd name="T6" fmla="*/ 62 w 99"/>
                    <a:gd name="T7" fmla="*/ 60 h 105"/>
                    <a:gd name="T8" fmla="*/ 23 w 99"/>
                    <a:gd name="T9" fmla="*/ 91 h 105"/>
                    <a:gd name="T10" fmla="*/ 20 w 99"/>
                    <a:gd name="T11" fmla="*/ 92 h 105"/>
                    <a:gd name="T12" fmla="*/ 2 w 99"/>
                    <a:gd name="T13" fmla="*/ 102 h 105"/>
                    <a:gd name="T14" fmla="*/ 3 w 99"/>
                    <a:gd name="T15" fmla="*/ 105 h 105"/>
                    <a:gd name="T16" fmla="*/ 3 w 99"/>
                    <a:gd name="T17" fmla="*/ 105 h 105"/>
                    <a:gd name="T18" fmla="*/ 20 w 99"/>
                    <a:gd name="T19" fmla="*/ 96 h 105"/>
                    <a:gd name="T20" fmla="*/ 23 w 99"/>
                    <a:gd name="T21" fmla="*/ 94 h 105"/>
                    <a:gd name="T22" fmla="*/ 67 w 99"/>
                    <a:gd name="T23" fmla="*/ 59 h 105"/>
                    <a:gd name="T24" fmla="*/ 99 w 99"/>
                    <a:gd name="T25" fmla="*/ 3 h 105"/>
                    <a:gd name="T26" fmla="*/ 98 w 99"/>
                    <a:gd name="T27" fmla="*/ 0 h 105"/>
                    <a:gd name="T28" fmla="*/ 96 w 99"/>
                    <a:gd name="T29" fmla="*/ 2 h 105"/>
                    <a:gd name="T30" fmla="*/ 97 w 99"/>
                    <a:gd name="T31" fmla="*/ 1 h 105"/>
                    <a:gd name="T32" fmla="*/ 98 w 99"/>
                    <a:gd name="T33" fmla="*/ 1 h 105"/>
                    <a:gd name="T34" fmla="*/ 98 w 99"/>
                    <a:gd name="T35" fmla="*/ 1 h 105"/>
                    <a:gd name="T36" fmla="*/ 98 w 99"/>
                    <a:gd name="T3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105">
                      <a:moveTo>
                        <a:pt x="99" y="3"/>
                      </a:moveTo>
                      <a:cubicBezTo>
                        <a:pt x="99" y="3"/>
                        <a:pt x="99" y="3"/>
                        <a:pt x="99" y="3"/>
                      </a:cubicBezTo>
                      <a:cubicBezTo>
                        <a:pt x="98" y="4"/>
                        <a:pt x="97" y="5"/>
                        <a:pt x="95" y="6"/>
                      </a:cubicBezTo>
                      <a:cubicBezTo>
                        <a:pt x="91" y="26"/>
                        <a:pt x="75" y="46"/>
                        <a:pt x="62" y="60"/>
                      </a:cubicBezTo>
                      <a:cubicBezTo>
                        <a:pt x="51" y="72"/>
                        <a:pt x="37" y="82"/>
                        <a:pt x="23" y="91"/>
                      </a:cubicBezTo>
                      <a:cubicBezTo>
                        <a:pt x="22" y="91"/>
                        <a:pt x="21" y="92"/>
                        <a:pt x="20" y="92"/>
                      </a:cubicBezTo>
                      <a:cubicBezTo>
                        <a:pt x="14" y="96"/>
                        <a:pt x="8" y="99"/>
                        <a:pt x="2" y="102"/>
                      </a:cubicBezTo>
                      <a:cubicBezTo>
                        <a:pt x="0" y="103"/>
                        <a:pt x="1" y="105"/>
                        <a:pt x="3" y="105"/>
                      </a:cubicBezTo>
                      <a:cubicBezTo>
                        <a:pt x="3" y="105"/>
                        <a:pt x="3" y="105"/>
                        <a:pt x="3" y="105"/>
                      </a:cubicBezTo>
                      <a:cubicBezTo>
                        <a:pt x="9" y="102"/>
                        <a:pt x="14" y="99"/>
                        <a:pt x="20" y="96"/>
                      </a:cubicBezTo>
                      <a:cubicBezTo>
                        <a:pt x="21" y="95"/>
                        <a:pt x="22" y="95"/>
                        <a:pt x="23" y="94"/>
                      </a:cubicBezTo>
                      <a:cubicBezTo>
                        <a:pt x="39" y="84"/>
                        <a:pt x="54" y="73"/>
                        <a:pt x="67" y="59"/>
                      </a:cubicBezTo>
                      <a:cubicBezTo>
                        <a:pt x="81" y="44"/>
                        <a:pt x="96" y="24"/>
                        <a:pt x="99" y="3"/>
                      </a:cubicBezTo>
                      <a:moveTo>
                        <a:pt x="98" y="0"/>
                      </a:moveTo>
                      <a:cubicBezTo>
                        <a:pt x="97" y="0"/>
                        <a:pt x="96" y="1"/>
                        <a:pt x="96" y="2"/>
                      </a:cubicBezTo>
                      <a:cubicBezTo>
                        <a:pt x="96" y="1"/>
                        <a:pt x="96" y="1"/>
                        <a:pt x="97" y="1"/>
                      </a:cubicBezTo>
                      <a:cubicBezTo>
                        <a:pt x="97" y="1"/>
                        <a:pt x="97" y="1"/>
                        <a:pt x="98" y="1"/>
                      </a:cubicBezTo>
                      <a:cubicBezTo>
                        <a:pt x="98" y="1"/>
                        <a:pt x="98" y="1"/>
                        <a:pt x="98" y="1"/>
                      </a:cubicBezTo>
                      <a:cubicBezTo>
                        <a:pt x="98" y="1"/>
                        <a:pt x="98" y="0"/>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1" name="Freeform 152"/>
                <p:cNvSpPr>
                  <a:spLocks/>
                </p:cNvSpPr>
                <p:nvPr/>
              </p:nvSpPr>
              <p:spPr bwMode="auto">
                <a:xfrm>
                  <a:off x="4222" y="1512"/>
                  <a:ext cx="24" cy="18"/>
                </a:xfrm>
                <a:custGeom>
                  <a:avLst/>
                  <a:gdLst>
                    <a:gd name="T0" fmla="*/ 18 w 19"/>
                    <a:gd name="T1" fmla="*/ 0 h 15"/>
                    <a:gd name="T2" fmla="*/ 17 w 19"/>
                    <a:gd name="T3" fmla="*/ 0 h 15"/>
                    <a:gd name="T4" fmla="*/ 16 w 19"/>
                    <a:gd name="T5" fmla="*/ 1 h 15"/>
                    <a:gd name="T6" fmla="*/ 5 w 19"/>
                    <a:gd name="T7" fmla="*/ 9 h 15"/>
                    <a:gd name="T8" fmla="*/ 5 w 19"/>
                    <a:gd name="T9" fmla="*/ 9 h 15"/>
                    <a:gd name="T10" fmla="*/ 3 w 19"/>
                    <a:gd name="T11" fmla="*/ 10 h 15"/>
                    <a:gd name="T12" fmla="*/ 3 w 19"/>
                    <a:gd name="T13" fmla="*/ 10 h 15"/>
                    <a:gd name="T14" fmla="*/ 1 w 19"/>
                    <a:gd name="T15" fmla="*/ 12 h 15"/>
                    <a:gd name="T16" fmla="*/ 2 w 19"/>
                    <a:gd name="T17" fmla="*/ 15 h 15"/>
                    <a:gd name="T18" fmla="*/ 2 w 19"/>
                    <a:gd name="T19" fmla="*/ 15 h 15"/>
                    <a:gd name="T20" fmla="*/ 5 w 19"/>
                    <a:gd name="T21" fmla="*/ 13 h 15"/>
                    <a:gd name="T22" fmla="*/ 15 w 19"/>
                    <a:gd name="T23" fmla="*/ 5 h 15"/>
                    <a:gd name="T24" fmla="*/ 19 w 19"/>
                    <a:gd name="T25" fmla="*/ 2 h 15"/>
                    <a:gd name="T26" fmla="*/ 19 w 19"/>
                    <a:gd name="T27" fmla="*/ 2 h 15"/>
                    <a:gd name="T28" fmla="*/ 19 w 19"/>
                    <a:gd name="T29" fmla="*/ 2 h 15"/>
                    <a:gd name="T30" fmla="*/ 18 w 19"/>
                    <a:gd name="T31" fmla="*/ 0 h 15"/>
                    <a:gd name="T32" fmla="*/ 18 w 19"/>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5">
                      <a:moveTo>
                        <a:pt x="18" y="0"/>
                      </a:moveTo>
                      <a:cubicBezTo>
                        <a:pt x="17" y="0"/>
                        <a:pt x="17" y="0"/>
                        <a:pt x="17" y="0"/>
                      </a:cubicBezTo>
                      <a:cubicBezTo>
                        <a:pt x="16" y="0"/>
                        <a:pt x="16" y="0"/>
                        <a:pt x="16" y="1"/>
                      </a:cubicBezTo>
                      <a:cubicBezTo>
                        <a:pt x="12" y="4"/>
                        <a:pt x="9" y="7"/>
                        <a:pt x="5" y="9"/>
                      </a:cubicBezTo>
                      <a:cubicBezTo>
                        <a:pt x="5" y="9"/>
                        <a:pt x="5" y="9"/>
                        <a:pt x="5" y="9"/>
                      </a:cubicBezTo>
                      <a:cubicBezTo>
                        <a:pt x="4" y="9"/>
                        <a:pt x="4" y="9"/>
                        <a:pt x="3" y="10"/>
                      </a:cubicBezTo>
                      <a:cubicBezTo>
                        <a:pt x="3" y="10"/>
                        <a:pt x="3" y="10"/>
                        <a:pt x="3" y="10"/>
                      </a:cubicBezTo>
                      <a:cubicBezTo>
                        <a:pt x="2" y="11"/>
                        <a:pt x="2" y="11"/>
                        <a:pt x="1" y="12"/>
                      </a:cubicBezTo>
                      <a:cubicBezTo>
                        <a:pt x="0" y="13"/>
                        <a:pt x="0" y="15"/>
                        <a:pt x="2" y="15"/>
                      </a:cubicBezTo>
                      <a:cubicBezTo>
                        <a:pt x="2" y="15"/>
                        <a:pt x="2" y="15"/>
                        <a:pt x="2" y="15"/>
                      </a:cubicBezTo>
                      <a:cubicBezTo>
                        <a:pt x="4" y="14"/>
                        <a:pt x="4" y="14"/>
                        <a:pt x="5" y="13"/>
                      </a:cubicBezTo>
                      <a:cubicBezTo>
                        <a:pt x="9" y="11"/>
                        <a:pt x="12" y="8"/>
                        <a:pt x="15" y="5"/>
                      </a:cubicBezTo>
                      <a:cubicBezTo>
                        <a:pt x="17" y="4"/>
                        <a:pt x="18" y="3"/>
                        <a:pt x="19" y="2"/>
                      </a:cubicBezTo>
                      <a:cubicBezTo>
                        <a:pt x="19" y="2"/>
                        <a:pt x="19" y="2"/>
                        <a:pt x="19" y="2"/>
                      </a:cubicBezTo>
                      <a:cubicBezTo>
                        <a:pt x="19" y="2"/>
                        <a:pt x="19" y="2"/>
                        <a:pt x="19" y="2"/>
                      </a:cubicBezTo>
                      <a:cubicBezTo>
                        <a:pt x="19" y="1"/>
                        <a:pt x="19" y="1"/>
                        <a:pt x="18" y="0"/>
                      </a:cubicBezTo>
                      <a:cubicBezTo>
                        <a:pt x="18" y="0"/>
                        <a:pt x="18"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2" name="Freeform 153"/>
                <p:cNvSpPr>
                  <a:spLocks/>
                </p:cNvSpPr>
                <p:nvPr/>
              </p:nvSpPr>
              <p:spPr bwMode="auto">
                <a:xfrm>
                  <a:off x="4243" y="1507"/>
                  <a:ext cx="15" cy="21"/>
                </a:xfrm>
                <a:custGeom>
                  <a:avLst/>
                  <a:gdLst>
                    <a:gd name="T0" fmla="*/ 2 w 12"/>
                    <a:gd name="T1" fmla="*/ 0 h 17"/>
                    <a:gd name="T2" fmla="*/ 1 w 12"/>
                    <a:gd name="T3" fmla="*/ 3 h 17"/>
                    <a:gd name="T4" fmla="*/ 1 w 12"/>
                    <a:gd name="T5" fmla="*/ 3 h 17"/>
                    <a:gd name="T6" fmla="*/ 1 w 12"/>
                    <a:gd name="T7" fmla="*/ 4 h 17"/>
                    <a:gd name="T8" fmla="*/ 2 w 12"/>
                    <a:gd name="T9" fmla="*/ 6 h 17"/>
                    <a:gd name="T10" fmla="*/ 5 w 12"/>
                    <a:gd name="T11" fmla="*/ 13 h 17"/>
                    <a:gd name="T12" fmla="*/ 10 w 12"/>
                    <a:gd name="T13" fmla="*/ 17 h 17"/>
                    <a:gd name="T14" fmla="*/ 10 w 12"/>
                    <a:gd name="T15" fmla="*/ 17 h 17"/>
                    <a:gd name="T16" fmla="*/ 11 w 12"/>
                    <a:gd name="T17" fmla="*/ 14 h 17"/>
                    <a:gd name="T18" fmla="*/ 10 w 12"/>
                    <a:gd name="T19" fmla="*/ 14 h 17"/>
                    <a:gd name="T20" fmla="*/ 10 w 12"/>
                    <a:gd name="T21" fmla="*/ 14 h 17"/>
                    <a:gd name="T22" fmla="*/ 7 w 12"/>
                    <a:gd name="T23" fmla="*/ 8 h 17"/>
                    <a:gd name="T24" fmla="*/ 4 w 12"/>
                    <a:gd name="T25" fmla="*/ 1 h 17"/>
                    <a:gd name="T26" fmla="*/ 2 w 12"/>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7">
                      <a:moveTo>
                        <a:pt x="2" y="0"/>
                      </a:moveTo>
                      <a:cubicBezTo>
                        <a:pt x="1" y="0"/>
                        <a:pt x="0" y="1"/>
                        <a:pt x="1" y="3"/>
                      </a:cubicBezTo>
                      <a:cubicBezTo>
                        <a:pt x="1" y="3"/>
                        <a:pt x="1" y="3"/>
                        <a:pt x="1" y="3"/>
                      </a:cubicBezTo>
                      <a:cubicBezTo>
                        <a:pt x="1" y="3"/>
                        <a:pt x="1" y="4"/>
                        <a:pt x="1" y="4"/>
                      </a:cubicBezTo>
                      <a:cubicBezTo>
                        <a:pt x="2" y="5"/>
                        <a:pt x="2" y="5"/>
                        <a:pt x="2" y="6"/>
                      </a:cubicBezTo>
                      <a:cubicBezTo>
                        <a:pt x="3" y="8"/>
                        <a:pt x="4" y="10"/>
                        <a:pt x="5" y="13"/>
                      </a:cubicBezTo>
                      <a:cubicBezTo>
                        <a:pt x="6" y="14"/>
                        <a:pt x="8" y="17"/>
                        <a:pt x="10" y="17"/>
                      </a:cubicBezTo>
                      <a:cubicBezTo>
                        <a:pt x="10" y="17"/>
                        <a:pt x="10" y="17"/>
                        <a:pt x="10" y="17"/>
                      </a:cubicBezTo>
                      <a:cubicBezTo>
                        <a:pt x="12" y="17"/>
                        <a:pt x="12" y="14"/>
                        <a:pt x="11" y="14"/>
                      </a:cubicBezTo>
                      <a:cubicBezTo>
                        <a:pt x="11" y="14"/>
                        <a:pt x="10" y="14"/>
                        <a:pt x="10" y="14"/>
                      </a:cubicBezTo>
                      <a:cubicBezTo>
                        <a:pt x="10" y="14"/>
                        <a:pt x="10" y="14"/>
                        <a:pt x="10" y="14"/>
                      </a:cubicBezTo>
                      <a:cubicBezTo>
                        <a:pt x="9" y="14"/>
                        <a:pt x="8" y="9"/>
                        <a:pt x="7" y="8"/>
                      </a:cubicBezTo>
                      <a:cubicBezTo>
                        <a:pt x="6" y="6"/>
                        <a:pt x="5" y="3"/>
                        <a:pt x="4" y="1"/>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3" name="Freeform 154"/>
                <p:cNvSpPr>
                  <a:spLocks noEditPoints="1"/>
                </p:cNvSpPr>
                <p:nvPr/>
              </p:nvSpPr>
              <p:spPr bwMode="auto">
                <a:xfrm>
                  <a:off x="4262" y="1551"/>
                  <a:ext cx="9" cy="82"/>
                </a:xfrm>
                <a:custGeom>
                  <a:avLst/>
                  <a:gdLst>
                    <a:gd name="T0" fmla="*/ 1 w 7"/>
                    <a:gd name="T1" fmla="*/ 5 h 66"/>
                    <a:gd name="T2" fmla="*/ 1 w 7"/>
                    <a:gd name="T3" fmla="*/ 6 h 66"/>
                    <a:gd name="T4" fmla="*/ 3 w 7"/>
                    <a:gd name="T5" fmla="*/ 64 h 66"/>
                    <a:gd name="T6" fmla="*/ 3 w 7"/>
                    <a:gd name="T7" fmla="*/ 64 h 66"/>
                    <a:gd name="T8" fmla="*/ 5 w 7"/>
                    <a:gd name="T9" fmla="*/ 66 h 66"/>
                    <a:gd name="T10" fmla="*/ 7 w 7"/>
                    <a:gd name="T11" fmla="*/ 64 h 66"/>
                    <a:gd name="T12" fmla="*/ 7 w 7"/>
                    <a:gd name="T13" fmla="*/ 64 h 66"/>
                    <a:gd name="T14" fmla="*/ 4 w 7"/>
                    <a:gd name="T15" fmla="*/ 8 h 66"/>
                    <a:gd name="T16" fmla="*/ 5 w 7"/>
                    <a:gd name="T17" fmla="*/ 7 h 66"/>
                    <a:gd name="T18" fmla="*/ 4 w 7"/>
                    <a:gd name="T19" fmla="*/ 5 h 66"/>
                    <a:gd name="T20" fmla="*/ 2 w 7"/>
                    <a:gd name="T21" fmla="*/ 5 h 66"/>
                    <a:gd name="T22" fmla="*/ 1 w 7"/>
                    <a:gd name="T23" fmla="*/ 5 h 66"/>
                    <a:gd name="T24" fmla="*/ 1 w 7"/>
                    <a:gd name="T25" fmla="*/ 5 h 66"/>
                    <a:gd name="T26" fmla="*/ 2 w 7"/>
                    <a:gd name="T27" fmla="*/ 0 h 66"/>
                    <a:gd name="T28" fmla="*/ 1 w 7"/>
                    <a:gd name="T29" fmla="*/ 1 h 66"/>
                    <a:gd name="T30" fmla="*/ 0 w 7"/>
                    <a:gd name="T31" fmla="*/ 3 h 66"/>
                    <a:gd name="T32" fmla="*/ 2 w 7"/>
                    <a:gd name="T33" fmla="*/ 2 h 66"/>
                    <a:gd name="T34" fmla="*/ 4 w 7"/>
                    <a:gd name="T35" fmla="*/ 2 h 66"/>
                    <a:gd name="T36" fmla="*/ 4 w 7"/>
                    <a:gd name="T37" fmla="*/ 2 h 66"/>
                    <a:gd name="T38" fmla="*/ 2 w 7"/>
                    <a:gd name="T3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66">
                      <a:moveTo>
                        <a:pt x="1" y="5"/>
                      </a:moveTo>
                      <a:cubicBezTo>
                        <a:pt x="1" y="5"/>
                        <a:pt x="1" y="5"/>
                        <a:pt x="1" y="6"/>
                      </a:cubicBezTo>
                      <a:cubicBezTo>
                        <a:pt x="1" y="25"/>
                        <a:pt x="3" y="44"/>
                        <a:pt x="3" y="64"/>
                      </a:cubicBezTo>
                      <a:cubicBezTo>
                        <a:pt x="3" y="64"/>
                        <a:pt x="3" y="64"/>
                        <a:pt x="3" y="64"/>
                      </a:cubicBezTo>
                      <a:cubicBezTo>
                        <a:pt x="3" y="66"/>
                        <a:pt x="4" y="66"/>
                        <a:pt x="5" y="66"/>
                      </a:cubicBezTo>
                      <a:cubicBezTo>
                        <a:pt x="6" y="66"/>
                        <a:pt x="7" y="66"/>
                        <a:pt x="7" y="64"/>
                      </a:cubicBezTo>
                      <a:cubicBezTo>
                        <a:pt x="7" y="64"/>
                        <a:pt x="7" y="64"/>
                        <a:pt x="7" y="64"/>
                      </a:cubicBezTo>
                      <a:cubicBezTo>
                        <a:pt x="6" y="45"/>
                        <a:pt x="5" y="27"/>
                        <a:pt x="4" y="8"/>
                      </a:cubicBezTo>
                      <a:cubicBezTo>
                        <a:pt x="5" y="8"/>
                        <a:pt x="5" y="8"/>
                        <a:pt x="5" y="7"/>
                      </a:cubicBezTo>
                      <a:cubicBezTo>
                        <a:pt x="4" y="6"/>
                        <a:pt x="4" y="6"/>
                        <a:pt x="4" y="5"/>
                      </a:cubicBezTo>
                      <a:cubicBezTo>
                        <a:pt x="3" y="5"/>
                        <a:pt x="2" y="5"/>
                        <a:pt x="2" y="5"/>
                      </a:cubicBezTo>
                      <a:cubicBezTo>
                        <a:pt x="2" y="5"/>
                        <a:pt x="1" y="5"/>
                        <a:pt x="1" y="5"/>
                      </a:cubicBezTo>
                      <a:cubicBezTo>
                        <a:pt x="1" y="5"/>
                        <a:pt x="1" y="5"/>
                        <a:pt x="1" y="5"/>
                      </a:cubicBezTo>
                      <a:moveTo>
                        <a:pt x="2" y="0"/>
                      </a:moveTo>
                      <a:cubicBezTo>
                        <a:pt x="1" y="0"/>
                        <a:pt x="1" y="0"/>
                        <a:pt x="1" y="1"/>
                      </a:cubicBezTo>
                      <a:cubicBezTo>
                        <a:pt x="1" y="2"/>
                        <a:pt x="0" y="2"/>
                        <a:pt x="0" y="3"/>
                      </a:cubicBezTo>
                      <a:cubicBezTo>
                        <a:pt x="1" y="2"/>
                        <a:pt x="1" y="2"/>
                        <a:pt x="2" y="2"/>
                      </a:cubicBezTo>
                      <a:cubicBezTo>
                        <a:pt x="2" y="2"/>
                        <a:pt x="3" y="2"/>
                        <a:pt x="4" y="2"/>
                      </a:cubicBezTo>
                      <a:cubicBezTo>
                        <a:pt x="4" y="2"/>
                        <a:pt x="4" y="2"/>
                        <a:pt x="4" y="2"/>
                      </a:cubicBezTo>
                      <a:cubicBezTo>
                        <a:pt x="4"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4" name="Freeform 155"/>
                <p:cNvSpPr>
                  <a:spLocks noEditPoints="1"/>
                </p:cNvSpPr>
                <p:nvPr/>
              </p:nvSpPr>
              <p:spPr bwMode="auto">
                <a:xfrm>
                  <a:off x="4262" y="1553"/>
                  <a:ext cx="27" cy="4"/>
                </a:xfrm>
                <a:custGeom>
                  <a:avLst/>
                  <a:gdLst>
                    <a:gd name="T0" fmla="*/ 5 w 22"/>
                    <a:gd name="T1" fmla="*/ 1 h 4"/>
                    <a:gd name="T2" fmla="*/ 4 w 22"/>
                    <a:gd name="T3" fmla="*/ 1 h 4"/>
                    <a:gd name="T4" fmla="*/ 2 w 22"/>
                    <a:gd name="T5" fmla="*/ 1 h 4"/>
                    <a:gd name="T6" fmla="*/ 0 w 22"/>
                    <a:gd name="T7" fmla="*/ 2 h 4"/>
                    <a:gd name="T8" fmla="*/ 1 w 22"/>
                    <a:gd name="T9" fmla="*/ 4 h 4"/>
                    <a:gd name="T10" fmla="*/ 1 w 22"/>
                    <a:gd name="T11" fmla="*/ 4 h 4"/>
                    <a:gd name="T12" fmla="*/ 2 w 22"/>
                    <a:gd name="T13" fmla="*/ 4 h 4"/>
                    <a:gd name="T14" fmla="*/ 4 w 22"/>
                    <a:gd name="T15" fmla="*/ 4 h 4"/>
                    <a:gd name="T16" fmla="*/ 6 w 22"/>
                    <a:gd name="T17" fmla="*/ 4 h 4"/>
                    <a:gd name="T18" fmla="*/ 9 w 22"/>
                    <a:gd name="T19" fmla="*/ 4 h 4"/>
                    <a:gd name="T20" fmla="*/ 12 w 22"/>
                    <a:gd name="T21" fmla="*/ 4 h 4"/>
                    <a:gd name="T22" fmla="*/ 12 w 22"/>
                    <a:gd name="T23" fmla="*/ 4 h 4"/>
                    <a:gd name="T24" fmla="*/ 12 w 22"/>
                    <a:gd name="T25" fmla="*/ 1 h 4"/>
                    <a:gd name="T26" fmla="*/ 12 w 22"/>
                    <a:gd name="T27" fmla="*/ 1 h 4"/>
                    <a:gd name="T28" fmla="*/ 9 w 22"/>
                    <a:gd name="T29" fmla="*/ 1 h 4"/>
                    <a:gd name="T30" fmla="*/ 5 w 22"/>
                    <a:gd name="T31" fmla="*/ 1 h 4"/>
                    <a:gd name="T32" fmla="*/ 19 w 22"/>
                    <a:gd name="T33" fmla="*/ 0 h 4"/>
                    <a:gd name="T34" fmla="*/ 19 w 22"/>
                    <a:gd name="T35" fmla="*/ 0 h 4"/>
                    <a:gd name="T36" fmla="*/ 16 w 22"/>
                    <a:gd name="T37" fmla="*/ 1 h 4"/>
                    <a:gd name="T38" fmla="*/ 16 w 22"/>
                    <a:gd name="T39" fmla="*/ 4 h 4"/>
                    <a:gd name="T40" fmla="*/ 20 w 22"/>
                    <a:gd name="T41" fmla="*/ 4 h 4"/>
                    <a:gd name="T42" fmla="*/ 19 w 22"/>
                    <a:gd name="T4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4">
                      <a:moveTo>
                        <a:pt x="5" y="1"/>
                      </a:moveTo>
                      <a:cubicBezTo>
                        <a:pt x="5" y="1"/>
                        <a:pt x="4" y="1"/>
                        <a:pt x="4" y="1"/>
                      </a:cubicBezTo>
                      <a:cubicBezTo>
                        <a:pt x="3" y="1"/>
                        <a:pt x="2" y="1"/>
                        <a:pt x="2" y="1"/>
                      </a:cubicBezTo>
                      <a:cubicBezTo>
                        <a:pt x="1" y="1"/>
                        <a:pt x="1" y="1"/>
                        <a:pt x="0" y="2"/>
                      </a:cubicBezTo>
                      <a:cubicBezTo>
                        <a:pt x="0" y="2"/>
                        <a:pt x="0" y="4"/>
                        <a:pt x="1" y="4"/>
                      </a:cubicBezTo>
                      <a:cubicBezTo>
                        <a:pt x="1" y="4"/>
                        <a:pt x="1" y="4"/>
                        <a:pt x="1" y="4"/>
                      </a:cubicBezTo>
                      <a:cubicBezTo>
                        <a:pt x="1" y="4"/>
                        <a:pt x="2" y="4"/>
                        <a:pt x="2" y="4"/>
                      </a:cubicBezTo>
                      <a:cubicBezTo>
                        <a:pt x="2" y="4"/>
                        <a:pt x="3" y="4"/>
                        <a:pt x="4" y="4"/>
                      </a:cubicBezTo>
                      <a:cubicBezTo>
                        <a:pt x="5" y="4"/>
                        <a:pt x="5" y="4"/>
                        <a:pt x="6" y="4"/>
                      </a:cubicBezTo>
                      <a:cubicBezTo>
                        <a:pt x="7" y="4"/>
                        <a:pt x="8" y="4"/>
                        <a:pt x="9" y="4"/>
                      </a:cubicBezTo>
                      <a:cubicBezTo>
                        <a:pt x="10" y="4"/>
                        <a:pt x="11" y="4"/>
                        <a:pt x="12" y="4"/>
                      </a:cubicBezTo>
                      <a:cubicBezTo>
                        <a:pt x="12" y="4"/>
                        <a:pt x="12" y="4"/>
                        <a:pt x="12" y="4"/>
                      </a:cubicBezTo>
                      <a:cubicBezTo>
                        <a:pt x="12" y="3"/>
                        <a:pt x="12" y="2"/>
                        <a:pt x="12" y="1"/>
                      </a:cubicBezTo>
                      <a:cubicBezTo>
                        <a:pt x="12" y="1"/>
                        <a:pt x="12" y="1"/>
                        <a:pt x="12" y="1"/>
                      </a:cubicBezTo>
                      <a:cubicBezTo>
                        <a:pt x="11" y="1"/>
                        <a:pt x="10" y="1"/>
                        <a:pt x="9" y="1"/>
                      </a:cubicBezTo>
                      <a:cubicBezTo>
                        <a:pt x="8" y="1"/>
                        <a:pt x="6" y="1"/>
                        <a:pt x="5" y="1"/>
                      </a:cubicBezTo>
                      <a:moveTo>
                        <a:pt x="19" y="0"/>
                      </a:moveTo>
                      <a:cubicBezTo>
                        <a:pt x="19" y="0"/>
                        <a:pt x="19" y="0"/>
                        <a:pt x="19" y="0"/>
                      </a:cubicBezTo>
                      <a:cubicBezTo>
                        <a:pt x="18" y="1"/>
                        <a:pt x="17" y="1"/>
                        <a:pt x="16" y="1"/>
                      </a:cubicBezTo>
                      <a:cubicBezTo>
                        <a:pt x="16" y="2"/>
                        <a:pt x="16" y="3"/>
                        <a:pt x="16" y="4"/>
                      </a:cubicBezTo>
                      <a:cubicBezTo>
                        <a:pt x="17" y="4"/>
                        <a:pt x="19" y="4"/>
                        <a:pt x="20" y="4"/>
                      </a:cubicBezTo>
                      <a:cubicBezTo>
                        <a:pt x="22" y="3"/>
                        <a:pt x="21"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5" name="Freeform 156"/>
                <p:cNvSpPr>
                  <a:spLocks/>
                </p:cNvSpPr>
                <p:nvPr/>
              </p:nvSpPr>
              <p:spPr bwMode="auto">
                <a:xfrm>
                  <a:off x="4277" y="1548"/>
                  <a:ext cx="8" cy="90"/>
                </a:xfrm>
                <a:custGeom>
                  <a:avLst/>
                  <a:gdLst>
                    <a:gd name="T0" fmla="*/ 2 w 7"/>
                    <a:gd name="T1" fmla="*/ 0 h 73"/>
                    <a:gd name="T2" fmla="*/ 0 w 7"/>
                    <a:gd name="T3" fmla="*/ 1 h 73"/>
                    <a:gd name="T4" fmla="*/ 0 w 7"/>
                    <a:gd name="T5" fmla="*/ 5 h 73"/>
                    <a:gd name="T6" fmla="*/ 0 w 7"/>
                    <a:gd name="T7" fmla="*/ 8 h 73"/>
                    <a:gd name="T8" fmla="*/ 1 w 7"/>
                    <a:gd name="T9" fmla="*/ 67 h 73"/>
                    <a:gd name="T10" fmla="*/ 0 w 7"/>
                    <a:gd name="T11" fmla="*/ 71 h 73"/>
                    <a:gd name="T12" fmla="*/ 0 w 7"/>
                    <a:gd name="T13" fmla="*/ 71 h 73"/>
                    <a:gd name="T14" fmla="*/ 2 w 7"/>
                    <a:gd name="T15" fmla="*/ 73 h 73"/>
                    <a:gd name="T16" fmla="*/ 4 w 7"/>
                    <a:gd name="T17" fmla="*/ 72 h 73"/>
                    <a:gd name="T18" fmla="*/ 4 w 7"/>
                    <a:gd name="T19" fmla="*/ 71 h 73"/>
                    <a:gd name="T20" fmla="*/ 4 w 7"/>
                    <a:gd name="T21" fmla="*/ 68 h 73"/>
                    <a:gd name="T22" fmla="*/ 4 w 7"/>
                    <a:gd name="T23" fmla="*/ 8 h 73"/>
                    <a:gd name="T24" fmla="*/ 4 w 7"/>
                    <a:gd name="T25" fmla="*/ 5 h 73"/>
                    <a:gd name="T26" fmla="*/ 4 w 7"/>
                    <a:gd name="T27" fmla="*/ 1 h 73"/>
                    <a:gd name="T28" fmla="*/ 2 w 7"/>
                    <a:gd name="T2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73">
                      <a:moveTo>
                        <a:pt x="2" y="0"/>
                      </a:moveTo>
                      <a:cubicBezTo>
                        <a:pt x="1" y="0"/>
                        <a:pt x="0" y="0"/>
                        <a:pt x="0" y="1"/>
                      </a:cubicBezTo>
                      <a:cubicBezTo>
                        <a:pt x="0" y="3"/>
                        <a:pt x="0" y="4"/>
                        <a:pt x="0" y="5"/>
                      </a:cubicBezTo>
                      <a:cubicBezTo>
                        <a:pt x="0" y="6"/>
                        <a:pt x="0" y="7"/>
                        <a:pt x="0" y="8"/>
                      </a:cubicBezTo>
                      <a:cubicBezTo>
                        <a:pt x="1" y="28"/>
                        <a:pt x="3" y="48"/>
                        <a:pt x="1" y="67"/>
                      </a:cubicBezTo>
                      <a:cubicBezTo>
                        <a:pt x="1" y="68"/>
                        <a:pt x="1" y="69"/>
                        <a:pt x="0" y="71"/>
                      </a:cubicBezTo>
                      <a:cubicBezTo>
                        <a:pt x="0" y="71"/>
                        <a:pt x="0" y="71"/>
                        <a:pt x="0" y="71"/>
                      </a:cubicBezTo>
                      <a:cubicBezTo>
                        <a:pt x="0" y="72"/>
                        <a:pt x="1" y="73"/>
                        <a:pt x="2" y="73"/>
                      </a:cubicBezTo>
                      <a:cubicBezTo>
                        <a:pt x="3" y="73"/>
                        <a:pt x="3" y="73"/>
                        <a:pt x="4" y="72"/>
                      </a:cubicBezTo>
                      <a:cubicBezTo>
                        <a:pt x="4" y="72"/>
                        <a:pt x="4" y="71"/>
                        <a:pt x="4" y="71"/>
                      </a:cubicBezTo>
                      <a:cubicBezTo>
                        <a:pt x="4" y="70"/>
                        <a:pt x="4" y="69"/>
                        <a:pt x="4" y="68"/>
                      </a:cubicBezTo>
                      <a:cubicBezTo>
                        <a:pt x="7" y="48"/>
                        <a:pt x="4" y="28"/>
                        <a:pt x="4" y="8"/>
                      </a:cubicBezTo>
                      <a:cubicBezTo>
                        <a:pt x="4" y="7"/>
                        <a:pt x="4" y="6"/>
                        <a:pt x="4" y="5"/>
                      </a:cubicBezTo>
                      <a:cubicBezTo>
                        <a:pt x="4" y="4"/>
                        <a:pt x="4" y="2"/>
                        <a:pt x="4" y="1"/>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6" name="Freeform 157"/>
                <p:cNvSpPr>
                  <a:spLocks noEditPoints="1"/>
                </p:cNvSpPr>
                <p:nvPr/>
              </p:nvSpPr>
              <p:spPr bwMode="auto">
                <a:xfrm>
                  <a:off x="4225" y="1578"/>
                  <a:ext cx="31" cy="7"/>
                </a:xfrm>
                <a:custGeom>
                  <a:avLst/>
                  <a:gdLst>
                    <a:gd name="T0" fmla="*/ 16 w 25"/>
                    <a:gd name="T1" fmla="*/ 1 h 5"/>
                    <a:gd name="T2" fmla="*/ 3 w 25"/>
                    <a:gd name="T3" fmla="*/ 1 h 5"/>
                    <a:gd name="T4" fmla="*/ 2 w 25"/>
                    <a:gd name="T5" fmla="*/ 5 h 5"/>
                    <a:gd name="T6" fmla="*/ 3 w 25"/>
                    <a:gd name="T7" fmla="*/ 5 h 5"/>
                    <a:gd name="T8" fmla="*/ 6 w 25"/>
                    <a:gd name="T9" fmla="*/ 5 h 5"/>
                    <a:gd name="T10" fmla="*/ 6 w 25"/>
                    <a:gd name="T11" fmla="*/ 3 h 5"/>
                    <a:gd name="T12" fmla="*/ 7 w 25"/>
                    <a:gd name="T13" fmla="*/ 2 h 5"/>
                    <a:gd name="T14" fmla="*/ 9 w 25"/>
                    <a:gd name="T15" fmla="*/ 3 h 5"/>
                    <a:gd name="T16" fmla="*/ 9 w 25"/>
                    <a:gd name="T17" fmla="*/ 4 h 5"/>
                    <a:gd name="T18" fmla="*/ 16 w 25"/>
                    <a:gd name="T19" fmla="*/ 4 h 5"/>
                    <a:gd name="T20" fmla="*/ 16 w 25"/>
                    <a:gd name="T21" fmla="*/ 1 h 5"/>
                    <a:gd name="T22" fmla="*/ 16 w 25"/>
                    <a:gd name="T23" fmla="*/ 1 h 5"/>
                    <a:gd name="T24" fmla="*/ 23 w 25"/>
                    <a:gd name="T25" fmla="*/ 0 h 5"/>
                    <a:gd name="T26" fmla="*/ 23 w 25"/>
                    <a:gd name="T27" fmla="*/ 0 h 5"/>
                    <a:gd name="T28" fmla="*/ 19 w 25"/>
                    <a:gd name="T29" fmla="*/ 0 h 5"/>
                    <a:gd name="T30" fmla="*/ 19 w 25"/>
                    <a:gd name="T31" fmla="*/ 2 h 5"/>
                    <a:gd name="T32" fmla="*/ 19 w 25"/>
                    <a:gd name="T33" fmla="*/ 4 h 5"/>
                    <a:gd name="T34" fmla="*/ 23 w 25"/>
                    <a:gd name="T35" fmla="*/ 3 h 5"/>
                    <a:gd name="T36" fmla="*/ 23 w 25"/>
                    <a:gd name="T3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5">
                      <a:moveTo>
                        <a:pt x="16" y="1"/>
                      </a:moveTo>
                      <a:cubicBezTo>
                        <a:pt x="12" y="1"/>
                        <a:pt x="7" y="1"/>
                        <a:pt x="3" y="1"/>
                      </a:cubicBezTo>
                      <a:cubicBezTo>
                        <a:pt x="1" y="2"/>
                        <a:pt x="0" y="5"/>
                        <a:pt x="2" y="5"/>
                      </a:cubicBezTo>
                      <a:cubicBezTo>
                        <a:pt x="2" y="5"/>
                        <a:pt x="3" y="5"/>
                        <a:pt x="3" y="5"/>
                      </a:cubicBezTo>
                      <a:cubicBezTo>
                        <a:pt x="4" y="5"/>
                        <a:pt x="5" y="5"/>
                        <a:pt x="6" y="5"/>
                      </a:cubicBezTo>
                      <a:cubicBezTo>
                        <a:pt x="6" y="4"/>
                        <a:pt x="6" y="4"/>
                        <a:pt x="6" y="3"/>
                      </a:cubicBezTo>
                      <a:cubicBezTo>
                        <a:pt x="6" y="2"/>
                        <a:pt x="7" y="2"/>
                        <a:pt x="7" y="2"/>
                      </a:cubicBezTo>
                      <a:cubicBezTo>
                        <a:pt x="8" y="2"/>
                        <a:pt x="9" y="2"/>
                        <a:pt x="9" y="3"/>
                      </a:cubicBezTo>
                      <a:cubicBezTo>
                        <a:pt x="9" y="4"/>
                        <a:pt x="9" y="4"/>
                        <a:pt x="9" y="4"/>
                      </a:cubicBezTo>
                      <a:cubicBezTo>
                        <a:pt x="11" y="4"/>
                        <a:pt x="14" y="4"/>
                        <a:pt x="16" y="4"/>
                      </a:cubicBezTo>
                      <a:cubicBezTo>
                        <a:pt x="16" y="3"/>
                        <a:pt x="16" y="2"/>
                        <a:pt x="16" y="1"/>
                      </a:cubicBezTo>
                      <a:cubicBezTo>
                        <a:pt x="16" y="1"/>
                        <a:pt x="16" y="1"/>
                        <a:pt x="16" y="1"/>
                      </a:cubicBezTo>
                      <a:moveTo>
                        <a:pt x="23" y="0"/>
                      </a:moveTo>
                      <a:cubicBezTo>
                        <a:pt x="23" y="0"/>
                        <a:pt x="23" y="0"/>
                        <a:pt x="23" y="0"/>
                      </a:cubicBezTo>
                      <a:cubicBezTo>
                        <a:pt x="22" y="0"/>
                        <a:pt x="20" y="0"/>
                        <a:pt x="19" y="0"/>
                      </a:cubicBezTo>
                      <a:cubicBezTo>
                        <a:pt x="19" y="1"/>
                        <a:pt x="19" y="1"/>
                        <a:pt x="19" y="2"/>
                      </a:cubicBezTo>
                      <a:cubicBezTo>
                        <a:pt x="19" y="3"/>
                        <a:pt x="19" y="3"/>
                        <a:pt x="19" y="4"/>
                      </a:cubicBezTo>
                      <a:cubicBezTo>
                        <a:pt x="21" y="4"/>
                        <a:pt x="22" y="4"/>
                        <a:pt x="23" y="3"/>
                      </a:cubicBezTo>
                      <a:cubicBezTo>
                        <a:pt x="25" y="3"/>
                        <a:pt x="25"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7" name="Freeform 158"/>
                <p:cNvSpPr>
                  <a:spLocks/>
                </p:cNvSpPr>
                <p:nvPr/>
              </p:nvSpPr>
              <p:spPr bwMode="auto">
                <a:xfrm>
                  <a:off x="4232" y="1581"/>
                  <a:ext cx="8" cy="58"/>
                </a:xfrm>
                <a:custGeom>
                  <a:avLst/>
                  <a:gdLst>
                    <a:gd name="T0" fmla="*/ 1 w 6"/>
                    <a:gd name="T1" fmla="*/ 0 h 47"/>
                    <a:gd name="T2" fmla="*/ 0 w 6"/>
                    <a:gd name="T3" fmla="*/ 1 h 47"/>
                    <a:gd name="T4" fmla="*/ 0 w 6"/>
                    <a:gd name="T5" fmla="*/ 3 h 47"/>
                    <a:gd name="T6" fmla="*/ 1 w 6"/>
                    <a:gd name="T7" fmla="*/ 24 h 47"/>
                    <a:gd name="T8" fmla="*/ 1 w 6"/>
                    <a:gd name="T9" fmla="*/ 41 h 47"/>
                    <a:gd name="T10" fmla="*/ 1 w 6"/>
                    <a:gd name="T11" fmla="*/ 44 h 47"/>
                    <a:gd name="T12" fmla="*/ 1 w 6"/>
                    <a:gd name="T13" fmla="*/ 45 h 47"/>
                    <a:gd name="T14" fmla="*/ 3 w 6"/>
                    <a:gd name="T15" fmla="*/ 47 h 47"/>
                    <a:gd name="T16" fmla="*/ 3 w 6"/>
                    <a:gd name="T17" fmla="*/ 47 h 47"/>
                    <a:gd name="T18" fmla="*/ 4 w 6"/>
                    <a:gd name="T19" fmla="*/ 47 h 47"/>
                    <a:gd name="T20" fmla="*/ 4 w 6"/>
                    <a:gd name="T21" fmla="*/ 44 h 47"/>
                    <a:gd name="T22" fmla="*/ 4 w 6"/>
                    <a:gd name="T23" fmla="*/ 44 h 47"/>
                    <a:gd name="T24" fmla="*/ 4 w 6"/>
                    <a:gd name="T25" fmla="*/ 41 h 47"/>
                    <a:gd name="T26" fmla="*/ 4 w 6"/>
                    <a:gd name="T27" fmla="*/ 27 h 47"/>
                    <a:gd name="T28" fmla="*/ 3 w 6"/>
                    <a:gd name="T29" fmla="*/ 2 h 47"/>
                    <a:gd name="T30" fmla="*/ 3 w 6"/>
                    <a:gd name="T31" fmla="*/ 1 h 47"/>
                    <a:gd name="T32" fmla="*/ 1 w 6"/>
                    <a:gd name="T3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47">
                      <a:moveTo>
                        <a:pt x="1" y="0"/>
                      </a:moveTo>
                      <a:cubicBezTo>
                        <a:pt x="1" y="0"/>
                        <a:pt x="0" y="0"/>
                        <a:pt x="0" y="1"/>
                      </a:cubicBezTo>
                      <a:cubicBezTo>
                        <a:pt x="0" y="2"/>
                        <a:pt x="0" y="2"/>
                        <a:pt x="0" y="3"/>
                      </a:cubicBezTo>
                      <a:cubicBezTo>
                        <a:pt x="0" y="10"/>
                        <a:pt x="1" y="17"/>
                        <a:pt x="1" y="24"/>
                      </a:cubicBezTo>
                      <a:cubicBezTo>
                        <a:pt x="1" y="29"/>
                        <a:pt x="1" y="35"/>
                        <a:pt x="1" y="41"/>
                      </a:cubicBezTo>
                      <a:cubicBezTo>
                        <a:pt x="1" y="42"/>
                        <a:pt x="1" y="43"/>
                        <a:pt x="1" y="44"/>
                      </a:cubicBezTo>
                      <a:cubicBezTo>
                        <a:pt x="1" y="45"/>
                        <a:pt x="1" y="45"/>
                        <a:pt x="1" y="45"/>
                      </a:cubicBezTo>
                      <a:cubicBezTo>
                        <a:pt x="1" y="46"/>
                        <a:pt x="2" y="47"/>
                        <a:pt x="3" y="47"/>
                      </a:cubicBezTo>
                      <a:cubicBezTo>
                        <a:pt x="3" y="47"/>
                        <a:pt x="3" y="47"/>
                        <a:pt x="3" y="47"/>
                      </a:cubicBezTo>
                      <a:cubicBezTo>
                        <a:pt x="4" y="47"/>
                        <a:pt x="4" y="47"/>
                        <a:pt x="4" y="47"/>
                      </a:cubicBezTo>
                      <a:cubicBezTo>
                        <a:pt x="6" y="47"/>
                        <a:pt x="5" y="45"/>
                        <a:pt x="4" y="44"/>
                      </a:cubicBezTo>
                      <a:cubicBezTo>
                        <a:pt x="4" y="44"/>
                        <a:pt x="4" y="44"/>
                        <a:pt x="4" y="44"/>
                      </a:cubicBezTo>
                      <a:cubicBezTo>
                        <a:pt x="4" y="43"/>
                        <a:pt x="4" y="42"/>
                        <a:pt x="4" y="41"/>
                      </a:cubicBezTo>
                      <a:cubicBezTo>
                        <a:pt x="4" y="36"/>
                        <a:pt x="4" y="31"/>
                        <a:pt x="4" y="27"/>
                      </a:cubicBezTo>
                      <a:cubicBezTo>
                        <a:pt x="4" y="19"/>
                        <a:pt x="3" y="10"/>
                        <a:pt x="3" y="2"/>
                      </a:cubicBezTo>
                      <a:cubicBezTo>
                        <a:pt x="3" y="2"/>
                        <a:pt x="3" y="2"/>
                        <a:pt x="3" y="1"/>
                      </a:cubicBezTo>
                      <a:cubicBezTo>
                        <a:pt x="3"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8" name="Freeform 159"/>
                <p:cNvSpPr>
                  <a:spLocks/>
                </p:cNvSpPr>
                <p:nvPr/>
              </p:nvSpPr>
              <p:spPr bwMode="auto">
                <a:xfrm>
                  <a:off x="4242" y="1578"/>
                  <a:ext cx="10" cy="60"/>
                </a:xfrm>
                <a:custGeom>
                  <a:avLst/>
                  <a:gdLst>
                    <a:gd name="T0" fmla="*/ 4 w 8"/>
                    <a:gd name="T1" fmla="*/ 0 h 48"/>
                    <a:gd name="T2" fmla="*/ 2 w 8"/>
                    <a:gd name="T3" fmla="*/ 1 h 48"/>
                    <a:gd name="T4" fmla="*/ 2 w 8"/>
                    <a:gd name="T5" fmla="*/ 1 h 48"/>
                    <a:gd name="T6" fmla="*/ 2 w 8"/>
                    <a:gd name="T7" fmla="*/ 4 h 48"/>
                    <a:gd name="T8" fmla="*/ 3 w 8"/>
                    <a:gd name="T9" fmla="*/ 42 h 48"/>
                    <a:gd name="T10" fmla="*/ 4 w 8"/>
                    <a:gd name="T11" fmla="*/ 45 h 48"/>
                    <a:gd name="T12" fmla="*/ 4 w 8"/>
                    <a:gd name="T13" fmla="*/ 47 h 48"/>
                    <a:gd name="T14" fmla="*/ 6 w 8"/>
                    <a:gd name="T15" fmla="*/ 48 h 48"/>
                    <a:gd name="T16" fmla="*/ 7 w 8"/>
                    <a:gd name="T17" fmla="*/ 46 h 48"/>
                    <a:gd name="T18" fmla="*/ 7 w 8"/>
                    <a:gd name="T19" fmla="*/ 45 h 48"/>
                    <a:gd name="T20" fmla="*/ 7 w 8"/>
                    <a:gd name="T21" fmla="*/ 42 h 48"/>
                    <a:gd name="T22" fmla="*/ 5 w 8"/>
                    <a:gd name="T23" fmla="*/ 4 h 48"/>
                    <a:gd name="T24" fmla="*/ 5 w 8"/>
                    <a:gd name="T25" fmla="*/ 2 h 48"/>
                    <a:gd name="T26" fmla="*/ 5 w 8"/>
                    <a:gd name="T27" fmla="*/ 0 h 48"/>
                    <a:gd name="T28" fmla="*/ 4 w 8"/>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48">
                      <a:moveTo>
                        <a:pt x="4" y="0"/>
                      </a:moveTo>
                      <a:cubicBezTo>
                        <a:pt x="3" y="0"/>
                        <a:pt x="3" y="0"/>
                        <a:pt x="2" y="1"/>
                      </a:cubicBezTo>
                      <a:cubicBezTo>
                        <a:pt x="2" y="1"/>
                        <a:pt x="2" y="1"/>
                        <a:pt x="2" y="1"/>
                      </a:cubicBezTo>
                      <a:cubicBezTo>
                        <a:pt x="2" y="2"/>
                        <a:pt x="2" y="3"/>
                        <a:pt x="2" y="4"/>
                      </a:cubicBezTo>
                      <a:cubicBezTo>
                        <a:pt x="0" y="16"/>
                        <a:pt x="1" y="30"/>
                        <a:pt x="3" y="42"/>
                      </a:cubicBezTo>
                      <a:cubicBezTo>
                        <a:pt x="3" y="43"/>
                        <a:pt x="4" y="44"/>
                        <a:pt x="4" y="45"/>
                      </a:cubicBezTo>
                      <a:cubicBezTo>
                        <a:pt x="4" y="46"/>
                        <a:pt x="4" y="46"/>
                        <a:pt x="4" y="47"/>
                      </a:cubicBezTo>
                      <a:cubicBezTo>
                        <a:pt x="4" y="48"/>
                        <a:pt x="5" y="48"/>
                        <a:pt x="6" y="48"/>
                      </a:cubicBezTo>
                      <a:cubicBezTo>
                        <a:pt x="7" y="48"/>
                        <a:pt x="8" y="47"/>
                        <a:pt x="7" y="46"/>
                      </a:cubicBezTo>
                      <a:cubicBezTo>
                        <a:pt x="7" y="46"/>
                        <a:pt x="7" y="46"/>
                        <a:pt x="7" y="45"/>
                      </a:cubicBezTo>
                      <a:cubicBezTo>
                        <a:pt x="7" y="44"/>
                        <a:pt x="7" y="43"/>
                        <a:pt x="7" y="42"/>
                      </a:cubicBezTo>
                      <a:cubicBezTo>
                        <a:pt x="4" y="30"/>
                        <a:pt x="3" y="16"/>
                        <a:pt x="5" y="4"/>
                      </a:cubicBezTo>
                      <a:cubicBezTo>
                        <a:pt x="5" y="3"/>
                        <a:pt x="5" y="3"/>
                        <a:pt x="5" y="2"/>
                      </a:cubicBezTo>
                      <a:cubicBezTo>
                        <a:pt x="5" y="1"/>
                        <a:pt x="5" y="1"/>
                        <a:pt x="5"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9" name="Freeform 160"/>
                <p:cNvSpPr>
                  <a:spLocks noEditPoints="1"/>
                </p:cNvSpPr>
                <p:nvPr/>
              </p:nvSpPr>
              <p:spPr bwMode="auto">
                <a:xfrm>
                  <a:off x="4203" y="1601"/>
                  <a:ext cx="27" cy="6"/>
                </a:xfrm>
                <a:custGeom>
                  <a:avLst/>
                  <a:gdLst>
                    <a:gd name="T0" fmla="*/ 5 w 22"/>
                    <a:gd name="T1" fmla="*/ 1 h 5"/>
                    <a:gd name="T2" fmla="*/ 2 w 22"/>
                    <a:gd name="T3" fmla="*/ 1 h 5"/>
                    <a:gd name="T4" fmla="*/ 2 w 22"/>
                    <a:gd name="T5" fmla="*/ 5 h 5"/>
                    <a:gd name="T6" fmla="*/ 5 w 22"/>
                    <a:gd name="T7" fmla="*/ 5 h 5"/>
                    <a:gd name="T8" fmla="*/ 5 w 22"/>
                    <a:gd name="T9" fmla="*/ 2 h 5"/>
                    <a:gd name="T10" fmla="*/ 5 w 22"/>
                    <a:gd name="T11" fmla="*/ 1 h 5"/>
                    <a:gd name="T12" fmla="*/ 20 w 22"/>
                    <a:gd name="T13" fmla="*/ 0 h 5"/>
                    <a:gd name="T14" fmla="*/ 19 w 22"/>
                    <a:gd name="T15" fmla="*/ 0 h 5"/>
                    <a:gd name="T16" fmla="*/ 8 w 22"/>
                    <a:gd name="T17" fmla="*/ 1 h 5"/>
                    <a:gd name="T18" fmla="*/ 8 w 22"/>
                    <a:gd name="T19" fmla="*/ 2 h 5"/>
                    <a:gd name="T20" fmla="*/ 9 w 22"/>
                    <a:gd name="T21" fmla="*/ 5 h 5"/>
                    <a:gd name="T22" fmla="*/ 16 w 22"/>
                    <a:gd name="T23" fmla="*/ 4 h 5"/>
                    <a:gd name="T24" fmla="*/ 16 w 22"/>
                    <a:gd name="T25" fmla="*/ 3 h 5"/>
                    <a:gd name="T26" fmla="*/ 18 w 22"/>
                    <a:gd name="T27" fmla="*/ 1 h 5"/>
                    <a:gd name="T28" fmla="*/ 19 w 22"/>
                    <a:gd name="T29" fmla="*/ 3 h 5"/>
                    <a:gd name="T30" fmla="*/ 20 w 22"/>
                    <a:gd name="T31" fmla="*/ 3 h 5"/>
                    <a:gd name="T32" fmla="*/ 20 w 22"/>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5">
                      <a:moveTo>
                        <a:pt x="5" y="1"/>
                      </a:moveTo>
                      <a:cubicBezTo>
                        <a:pt x="4" y="1"/>
                        <a:pt x="3" y="1"/>
                        <a:pt x="2" y="1"/>
                      </a:cubicBezTo>
                      <a:cubicBezTo>
                        <a:pt x="0" y="1"/>
                        <a:pt x="0" y="5"/>
                        <a:pt x="2" y="5"/>
                      </a:cubicBezTo>
                      <a:cubicBezTo>
                        <a:pt x="3" y="5"/>
                        <a:pt x="4" y="5"/>
                        <a:pt x="5" y="5"/>
                      </a:cubicBezTo>
                      <a:cubicBezTo>
                        <a:pt x="5" y="4"/>
                        <a:pt x="5" y="3"/>
                        <a:pt x="5" y="2"/>
                      </a:cubicBezTo>
                      <a:cubicBezTo>
                        <a:pt x="5" y="2"/>
                        <a:pt x="5" y="2"/>
                        <a:pt x="5" y="1"/>
                      </a:cubicBezTo>
                      <a:moveTo>
                        <a:pt x="20" y="0"/>
                      </a:moveTo>
                      <a:cubicBezTo>
                        <a:pt x="20" y="0"/>
                        <a:pt x="20" y="0"/>
                        <a:pt x="19" y="0"/>
                      </a:cubicBezTo>
                      <a:cubicBezTo>
                        <a:pt x="16" y="1"/>
                        <a:pt x="12" y="1"/>
                        <a:pt x="8" y="1"/>
                      </a:cubicBezTo>
                      <a:cubicBezTo>
                        <a:pt x="8" y="1"/>
                        <a:pt x="8" y="2"/>
                        <a:pt x="8" y="2"/>
                      </a:cubicBezTo>
                      <a:cubicBezTo>
                        <a:pt x="9" y="3"/>
                        <a:pt x="9" y="4"/>
                        <a:pt x="9" y="5"/>
                      </a:cubicBezTo>
                      <a:cubicBezTo>
                        <a:pt x="11" y="5"/>
                        <a:pt x="14" y="4"/>
                        <a:pt x="16" y="4"/>
                      </a:cubicBezTo>
                      <a:cubicBezTo>
                        <a:pt x="16" y="4"/>
                        <a:pt x="16" y="3"/>
                        <a:pt x="16" y="3"/>
                      </a:cubicBezTo>
                      <a:cubicBezTo>
                        <a:pt x="16" y="2"/>
                        <a:pt x="17" y="1"/>
                        <a:pt x="18" y="1"/>
                      </a:cubicBezTo>
                      <a:cubicBezTo>
                        <a:pt x="19" y="1"/>
                        <a:pt x="20" y="2"/>
                        <a:pt x="19" y="3"/>
                      </a:cubicBezTo>
                      <a:cubicBezTo>
                        <a:pt x="20" y="3"/>
                        <a:pt x="20" y="3"/>
                        <a:pt x="20" y="3"/>
                      </a:cubicBezTo>
                      <a:cubicBezTo>
                        <a:pt x="22" y="3"/>
                        <a:pt x="22"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0" name="Freeform 161"/>
                <p:cNvSpPr>
                  <a:spLocks/>
                </p:cNvSpPr>
                <p:nvPr/>
              </p:nvSpPr>
              <p:spPr bwMode="auto">
                <a:xfrm>
                  <a:off x="4209" y="1601"/>
                  <a:ext cx="7" cy="34"/>
                </a:xfrm>
                <a:custGeom>
                  <a:avLst/>
                  <a:gdLst>
                    <a:gd name="T0" fmla="*/ 2 w 6"/>
                    <a:gd name="T1" fmla="*/ 0 h 28"/>
                    <a:gd name="T2" fmla="*/ 0 w 6"/>
                    <a:gd name="T3" fmla="*/ 1 h 28"/>
                    <a:gd name="T4" fmla="*/ 0 w 6"/>
                    <a:gd name="T5" fmla="*/ 2 h 28"/>
                    <a:gd name="T6" fmla="*/ 0 w 6"/>
                    <a:gd name="T7" fmla="*/ 5 h 28"/>
                    <a:gd name="T8" fmla="*/ 2 w 6"/>
                    <a:gd name="T9" fmla="*/ 27 h 28"/>
                    <a:gd name="T10" fmla="*/ 2 w 6"/>
                    <a:gd name="T11" fmla="*/ 27 h 28"/>
                    <a:gd name="T12" fmla="*/ 4 w 6"/>
                    <a:gd name="T13" fmla="*/ 28 h 28"/>
                    <a:gd name="T14" fmla="*/ 6 w 6"/>
                    <a:gd name="T15" fmla="*/ 26 h 28"/>
                    <a:gd name="T16" fmla="*/ 5 w 6"/>
                    <a:gd name="T17" fmla="*/ 26 h 28"/>
                    <a:gd name="T18" fmla="*/ 4 w 6"/>
                    <a:gd name="T19" fmla="*/ 5 h 28"/>
                    <a:gd name="T20" fmla="*/ 3 w 6"/>
                    <a:gd name="T21" fmla="*/ 2 h 28"/>
                    <a:gd name="T22" fmla="*/ 3 w 6"/>
                    <a:gd name="T23" fmla="*/ 1 h 28"/>
                    <a:gd name="T24" fmla="*/ 2 w 6"/>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8">
                      <a:moveTo>
                        <a:pt x="2" y="0"/>
                      </a:moveTo>
                      <a:cubicBezTo>
                        <a:pt x="1" y="0"/>
                        <a:pt x="0" y="1"/>
                        <a:pt x="0" y="1"/>
                      </a:cubicBezTo>
                      <a:cubicBezTo>
                        <a:pt x="0" y="2"/>
                        <a:pt x="0" y="2"/>
                        <a:pt x="0" y="2"/>
                      </a:cubicBezTo>
                      <a:cubicBezTo>
                        <a:pt x="0" y="3"/>
                        <a:pt x="0" y="4"/>
                        <a:pt x="0" y="5"/>
                      </a:cubicBezTo>
                      <a:cubicBezTo>
                        <a:pt x="1" y="12"/>
                        <a:pt x="1" y="20"/>
                        <a:pt x="2" y="27"/>
                      </a:cubicBezTo>
                      <a:cubicBezTo>
                        <a:pt x="2" y="27"/>
                        <a:pt x="2" y="27"/>
                        <a:pt x="2" y="27"/>
                      </a:cubicBezTo>
                      <a:cubicBezTo>
                        <a:pt x="2" y="28"/>
                        <a:pt x="3" y="28"/>
                        <a:pt x="4" y="28"/>
                      </a:cubicBezTo>
                      <a:cubicBezTo>
                        <a:pt x="5" y="28"/>
                        <a:pt x="5" y="27"/>
                        <a:pt x="6" y="26"/>
                      </a:cubicBezTo>
                      <a:cubicBezTo>
                        <a:pt x="6" y="26"/>
                        <a:pt x="6" y="26"/>
                        <a:pt x="5" y="26"/>
                      </a:cubicBezTo>
                      <a:cubicBezTo>
                        <a:pt x="4" y="19"/>
                        <a:pt x="4" y="12"/>
                        <a:pt x="4" y="5"/>
                      </a:cubicBezTo>
                      <a:cubicBezTo>
                        <a:pt x="4" y="4"/>
                        <a:pt x="4" y="3"/>
                        <a:pt x="3" y="2"/>
                      </a:cubicBezTo>
                      <a:cubicBezTo>
                        <a:pt x="3" y="2"/>
                        <a:pt x="3" y="1"/>
                        <a:pt x="3" y="1"/>
                      </a:cubicBezTo>
                      <a:cubicBezTo>
                        <a:pt x="3" y="1"/>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1" name="Freeform 162"/>
                <p:cNvSpPr>
                  <a:spLocks/>
                </p:cNvSpPr>
                <p:nvPr/>
              </p:nvSpPr>
              <p:spPr bwMode="auto">
                <a:xfrm>
                  <a:off x="4221" y="1602"/>
                  <a:ext cx="6" cy="36"/>
                </a:xfrm>
                <a:custGeom>
                  <a:avLst/>
                  <a:gdLst>
                    <a:gd name="T0" fmla="*/ 3 w 5"/>
                    <a:gd name="T1" fmla="*/ 0 h 29"/>
                    <a:gd name="T2" fmla="*/ 1 w 5"/>
                    <a:gd name="T3" fmla="*/ 2 h 29"/>
                    <a:gd name="T4" fmla="*/ 1 w 5"/>
                    <a:gd name="T5" fmla="*/ 3 h 29"/>
                    <a:gd name="T6" fmla="*/ 1 w 5"/>
                    <a:gd name="T7" fmla="*/ 25 h 29"/>
                    <a:gd name="T8" fmla="*/ 1 w 5"/>
                    <a:gd name="T9" fmla="*/ 26 h 29"/>
                    <a:gd name="T10" fmla="*/ 1 w 5"/>
                    <a:gd name="T11" fmla="*/ 28 h 29"/>
                    <a:gd name="T12" fmla="*/ 2 w 5"/>
                    <a:gd name="T13" fmla="*/ 29 h 29"/>
                    <a:gd name="T14" fmla="*/ 4 w 5"/>
                    <a:gd name="T15" fmla="*/ 28 h 29"/>
                    <a:gd name="T16" fmla="*/ 4 w 5"/>
                    <a:gd name="T17" fmla="*/ 27 h 29"/>
                    <a:gd name="T18" fmla="*/ 4 w 5"/>
                    <a:gd name="T19" fmla="*/ 24 h 29"/>
                    <a:gd name="T20" fmla="*/ 4 w 5"/>
                    <a:gd name="T21" fmla="*/ 3 h 29"/>
                    <a:gd name="T22" fmla="*/ 4 w 5"/>
                    <a:gd name="T23" fmla="*/ 2 h 29"/>
                    <a:gd name="T24" fmla="*/ 3 w 5"/>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29">
                      <a:moveTo>
                        <a:pt x="3" y="0"/>
                      </a:moveTo>
                      <a:cubicBezTo>
                        <a:pt x="2" y="0"/>
                        <a:pt x="1" y="1"/>
                        <a:pt x="1" y="2"/>
                      </a:cubicBezTo>
                      <a:cubicBezTo>
                        <a:pt x="1" y="2"/>
                        <a:pt x="1" y="3"/>
                        <a:pt x="1" y="3"/>
                      </a:cubicBezTo>
                      <a:cubicBezTo>
                        <a:pt x="0" y="10"/>
                        <a:pt x="1" y="18"/>
                        <a:pt x="1" y="25"/>
                      </a:cubicBezTo>
                      <a:cubicBezTo>
                        <a:pt x="1" y="25"/>
                        <a:pt x="1" y="26"/>
                        <a:pt x="1" y="26"/>
                      </a:cubicBezTo>
                      <a:cubicBezTo>
                        <a:pt x="0" y="27"/>
                        <a:pt x="1" y="28"/>
                        <a:pt x="1" y="28"/>
                      </a:cubicBezTo>
                      <a:cubicBezTo>
                        <a:pt x="2" y="28"/>
                        <a:pt x="2" y="29"/>
                        <a:pt x="2" y="29"/>
                      </a:cubicBezTo>
                      <a:cubicBezTo>
                        <a:pt x="3" y="29"/>
                        <a:pt x="3" y="28"/>
                        <a:pt x="4" y="28"/>
                      </a:cubicBezTo>
                      <a:cubicBezTo>
                        <a:pt x="4" y="28"/>
                        <a:pt x="4" y="28"/>
                        <a:pt x="4" y="27"/>
                      </a:cubicBezTo>
                      <a:cubicBezTo>
                        <a:pt x="4" y="26"/>
                        <a:pt x="4" y="25"/>
                        <a:pt x="4" y="24"/>
                      </a:cubicBezTo>
                      <a:cubicBezTo>
                        <a:pt x="4" y="17"/>
                        <a:pt x="3" y="10"/>
                        <a:pt x="4" y="3"/>
                      </a:cubicBezTo>
                      <a:cubicBezTo>
                        <a:pt x="4" y="3"/>
                        <a:pt x="4" y="2"/>
                        <a:pt x="4" y="2"/>
                      </a:cubicBezTo>
                      <a:cubicBezTo>
                        <a:pt x="5" y="1"/>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2" name="Freeform 163"/>
                <p:cNvSpPr>
                  <a:spLocks/>
                </p:cNvSpPr>
                <p:nvPr/>
              </p:nvSpPr>
              <p:spPr bwMode="auto">
                <a:xfrm>
                  <a:off x="4179" y="1613"/>
                  <a:ext cx="27" cy="8"/>
                </a:xfrm>
                <a:custGeom>
                  <a:avLst/>
                  <a:gdLst>
                    <a:gd name="T0" fmla="*/ 20 w 22"/>
                    <a:gd name="T1" fmla="*/ 0 h 6"/>
                    <a:gd name="T2" fmla="*/ 20 w 22"/>
                    <a:gd name="T3" fmla="*/ 0 h 6"/>
                    <a:gd name="T4" fmla="*/ 2 w 22"/>
                    <a:gd name="T5" fmla="*/ 3 h 6"/>
                    <a:gd name="T6" fmla="*/ 2 w 22"/>
                    <a:gd name="T7" fmla="*/ 6 h 6"/>
                    <a:gd name="T8" fmla="*/ 3 w 22"/>
                    <a:gd name="T9" fmla="*/ 6 h 6"/>
                    <a:gd name="T10" fmla="*/ 4 w 22"/>
                    <a:gd name="T11" fmla="*/ 6 h 6"/>
                    <a:gd name="T12" fmla="*/ 4 w 22"/>
                    <a:gd name="T13" fmla="*/ 4 h 6"/>
                    <a:gd name="T14" fmla="*/ 6 w 22"/>
                    <a:gd name="T15" fmla="*/ 3 h 6"/>
                    <a:gd name="T16" fmla="*/ 7 w 22"/>
                    <a:gd name="T17" fmla="*/ 4 h 6"/>
                    <a:gd name="T18" fmla="*/ 8 w 22"/>
                    <a:gd name="T19" fmla="*/ 5 h 6"/>
                    <a:gd name="T20" fmla="*/ 17 w 22"/>
                    <a:gd name="T21" fmla="*/ 4 h 6"/>
                    <a:gd name="T22" fmla="*/ 17 w 22"/>
                    <a:gd name="T23" fmla="*/ 3 h 6"/>
                    <a:gd name="T24" fmla="*/ 18 w 22"/>
                    <a:gd name="T25" fmla="*/ 2 h 6"/>
                    <a:gd name="T26" fmla="*/ 20 w 22"/>
                    <a:gd name="T27" fmla="*/ 3 h 6"/>
                    <a:gd name="T28" fmla="*/ 20 w 22"/>
                    <a:gd name="T29" fmla="*/ 4 h 6"/>
                    <a:gd name="T30" fmla="*/ 20 w 22"/>
                    <a:gd name="T31" fmla="*/ 4 h 6"/>
                    <a:gd name="T32" fmla="*/ 20 w 22"/>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6">
                      <a:moveTo>
                        <a:pt x="20" y="0"/>
                      </a:moveTo>
                      <a:cubicBezTo>
                        <a:pt x="20" y="0"/>
                        <a:pt x="20" y="0"/>
                        <a:pt x="20" y="0"/>
                      </a:cubicBezTo>
                      <a:cubicBezTo>
                        <a:pt x="14" y="0"/>
                        <a:pt x="8" y="2"/>
                        <a:pt x="2" y="3"/>
                      </a:cubicBezTo>
                      <a:cubicBezTo>
                        <a:pt x="0" y="4"/>
                        <a:pt x="1" y="6"/>
                        <a:pt x="2" y="6"/>
                      </a:cubicBezTo>
                      <a:cubicBezTo>
                        <a:pt x="3" y="6"/>
                        <a:pt x="3" y="6"/>
                        <a:pt x="3" y="6"/>
                      </a:cubicBezTo>
                      <a:cubicBezTo>
                        <a:pt x="3" y="6"/>
                        <a:pt x="4" y="6"/>
                        <a:pt x="4" y="6"/>
                      </a:cubicBezTo>
                      <a:cubicBezTo>
                        <a:pt x="4" y="5"/>
                        <a:pt x="4" y="5"/>
                        <a:pt x="4" y="4"/>
                      </a:cubicBezTo>
                      <a:cubicBezTo>
                        <a:pt x="4" y="3"/>
                        <a:pt x="5" y="3"/>
                        <a:pt x="6" y="3"/>
                      </a:cubicBezTo>
                      <a:cubicBezTo>
                        <a:pt x="7" y="3"/>
                        <a:pt x="7" y="3"/>
                        <a:pt x="7" y="4"/>
                      </a:cubicBezTo>
                      <a:cubicBezTo>
                        <a:pt x="7" y="5"/>
                        <a:pt x="8" y="5"/>
                        <a:pt x="8" y="5"/>
                      </a:cubicBezTo>
                      <a:cubicBezTo>
                        <a:pt x="11" y="5"/>
                        <a:pt x="14" y="4"/>
                        <a:pt x="17" y="4"/>
                      </a:cubicBezTo>
                      <a:cubicBezTo>
                        <a:pt x="17" y="4"/>
                        <a:pt x="17" y="4"/>
                        <a:pt x="17" y="3"/>
                      </a:cubicBezTo>
                      <a:cubicBezTo>
                        <a:pt x="17" y="2"/>
                        <a:pt x="17" y="2"/>
                        <a:pt x="18" y="2"/>
                      </a:cubicBezTo>
                      <a:cubicBezTo>
                        <a:pt x="19" y="2"/>
                        <a:pt x="20" y="2"/>
                        <a:pt x="20" y="3"/>
                      </a:cubicBezTo>
                      <a:cubicBezTo>
                        <a:pt x="20" y="4"/>
                        <a:pt x="20" y="4"/>
                        <a:pt x="20" y="4"/>
                      </a:cubicBezTo>
                      <a:cubicBezTo>
                        <a:pt x="20" y="4"/>
                        <a:pt x="20" y="4"/>
                        <a:pt x="20" y="4"/>
                      </a:cubicBezTo>
                      <a:cubicBezTo>
                        <a:pt x="22" y="4"/>
                        <a:pt x="22"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3" name="Freeform 164"/>
                <p:cNvSpPr>
                  <a:spLocks/>
                </p:cNvSpPr>
                <p:nvPr/>
              </p:nvSpPr>
              <p:spPr bwMode="auto">
                <a:xfrm>
                  <a:off x="4184" y="1617"/>
                  <a:ext cx="8" cy="20"/>
                </a:xfrm>
                <a:custGeom>
                  <a:avLst/>
                  <a:gdLst>
                    <a:gd name="T0" fmla="*/ 2 w 6"/>
                    <a:gd name="T1" fmla="*/ 0 h 16"/>
                    <a:gd name="T2" fmla="*/ 0 w 6"/>
                    <a:gd name="T3" fmla="*/ 1 h 16"/>
                    <a:gd name="T4" fmla="*/ 0 w 6"/>
                    <a:gd name="T5" fmla="*/ 3 h 16"/>
                    <a:gd name="T6" fmla="*/ 2 w 6"/>
                    <a:gd name="T7" fmla="*/ 15 h 16"/>
                    <a:gd name="T8" fmla="*/ 4 w 6"/>
                    <a:gd name="T9" fmla="*/ 16 h 16"/>
                    <a:gd name="T10" fmla="*/ 5 w 6"/>
                    <a:gd name="T11" fmla="*/ 14 h 16"/>
                    <a:gd name="T12" fmla="*/ 4 w 6"/>
                    <a:gd name="T13" fmla="*/ 2 h 16"/>
                    <a:gd name="T14" fmla="*/ 3 w 6"/>
                    <a:gd name="T15" fmla="*/ 1 h 16"/>
                    <a:gd name="T16" fmla="*/ 2 w 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6">
                      <a:moveTo>
                        <a:pt x="2" y="0"/>
                      </a:moveTo>
                      <a:cubicBezTo>
                        <a:pt x="1" y="0"/>
                        <a:pt x="0" y="0"/>
                        <a:pt x="0" y="1"/>
                      </a:cubicBezTo>
                      <a:cubicBezTo>
                        <a:pt x="0" y="2"/>
                        <a:pt x="0" y="2"/>
                        <a:pt x="0" y="3"/>
                      </a:cubicBezTo>
                      <a:cubicBezTo>
                        <a:pt x="1" y="7"/>
                        <a:pt x="1" y="11"/>
                        <a:pt x="2" y="15"/>
                      </a:cubicBezTo>
                      <a:cubicBezTo>
                        <a:pt x="3" y="15"/>
                        <a:pt x="3" y="16"/>
                        <a:pt x="4" y="16"/>
                      </a:cubicBezTo>
                      <a:cubicBezTo>
                        <a:pt x="5" y="16"/>
                        <a:pt x="6" y="15"/>
                        <a:pt x="5" y="14"/>
                      </a:cubicBezTo>
                      <a:cubicBezTo>
                        <a:pt x="5" y="10"/>
                        <a:pt x="4" y="6"/>
                        <a:pt x="4" y="2"/>
                      </a:cubicBezTo>
                      <a:cubicBezTo>
                        <a:pt x="4" y="2"/>
                        <a:pt x="3" y="2"/>
                        <a:pt x="3" y="1"/>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4" name="Freeform 165"/>
                <p:cNvSpPr>
                  <a:spLocks/>
                </p:cNvSpPr>
                <p:nvPr/>
              </p:nvSpPr>
              <p:spPr bwMode="auto">
                <a:xfrm>
                  <a:off x="4200" y="1616"/>
                  <a:ext cx="4" cy="22"/>
                </a:xfrm>
                <a:custGeom>
                  <a:avLst/>
                  <a:gdLst>
                    <a:gd name="T0" fmla="*/ 1 w 3"/>
                    <a:gd name="T1" fmla="*/ 0 h 18"/>
                    <a:gd name="T2" fmla="*/ 0 w 3"/>
                    <a:gd name="T3" fmla="*/ 1 h 18"/>
                    <a:gd name="T4" fmla="*/ 0 w 3"/>
                    <a:gd name="T5" fmla="*/ 2 h 18"/>
                    <a:gd name="T6" fmla="*/ 0 w 3"/>
                    <a:gd name="T7" fmla="*/ 16 h 18"/>
                    <a:gd name="T8" fmla="*/ 0 w 3"/>
                    <a:gd name="T9" fmla="*/ 17 h 18"/>
                    <a:gd name="T10" fmla="*/ 1 w 3"/>
                    <a:gd name="T11" fmla="*/ 18 h 18"/>
                    <a:gd name="T12" fmla="*/ 3 w 3"/>
                    <a:gd name="T13" fmla="*/ 17 h 18"/>
                    <a:gd name="T14" fmla="*/ 3 w 3"/>
                    <a:gd name="T15" fmla="*/ 16 h 18"/>
                    <a:gd name="T16" fmla="*/ 3 w 3"/>
                    <a:gd name="T17" fmla="*/ 2 h 18"/>
                    <a:gd name="T18" fmla="*/ 3 w 3"/>
                    <a:gd name="T19" fmla="*/ 1 h 18"/>
                    <a:gd name="T20" fmla="*/ 1 w 3"/>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8">
                      <a:moveTo>
                        <a:pt x="1" y="0"/>
                      </a:moveTo>
                      <a:cubicBezTo>
                        <a:pt x="0" y="0"/>
                        <a:pt x="0" y="0"/>
                        <a:pt x="0" y="1"/>
                      </a:cubicBezTo>
                      <a:cubicBezTo>
                        <a:pt x="0" y="2"/>
                        <a:pt x="0" y="2"/>
                        <a:pt x="0" y="2"/>
                      </a:cubicBezTo>
                      <a:cubicBezTo>
                        <a:pt x="0" y="7"/>
                        <a:pt x="0" y="11"/>
                        <a:pt x="0" y="16"/>
                      </a:cubicBezTo>
                      <a:cubicBezTo>
                        <a:pt x="0" y="16"/>
                        <a:pt x="0" y="16"/>
                        <a:pt x="0" y="17"/>
                      </a:cubicBezTo>
                      <a:cubicBezTo>
                        <a:pt x="0" y="18"/>
                        <a:pt x="0" y="18"/>
                        <a:pt x="1" y="18"/>
                      </a:cubicBezTo>
                      <a:cubicBezTo>
                        <a:pt x="2" y="18"/>
                        <a:pt x="3" y="18"/>
                        <a:pt x="3" y="17"/>
                      </a:cubicBezTo>
                      <a:cubicBezTo>
                        <a:pt x="3" y="16"/>
                        <a:pt x="3" y="16"/>
                        <a:pt x="3" y="16"/>
                      </a:cubicBezTo>
                      <a:cubicBezTo>
                        <a:pt x="3" y="11"/>
                        <a:pt x="3" y="6"/>
                        <a:pt x="3" y="2"/>
                      </a:cubicBezTo>
                      <a:cubicBezTo>
                        <a:pt x="3" y="2"/>
                        <a:pt x="3" y="2"/>
                        <a:pt x="3" y="1"/>
                      </a:cubicBezTo>
                      <a:cubicBezTo>
                        <a:pt x="3"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5" name="Freeform 166"/>
                <p:cNvSpPr>
                  <a:spLocks/>
                </p:cNvSpPr>
                <p:nvPr/>
              </p:nvSpPr>
              <p:spPr bwMode="auto">
                <a:xfrm>
                  <a:off x="4161" y="1624"/>
                  <a:ext cx="17" cy="6"/>
                </a:xfrm>
                <a:custGeom>
                  <a:avLst/>
                  <a:gdLst>
                    <a:gd name="T0" fmla="*/ 14 w 14"/>
                    <a:gd name="T1" fmla="*/ 0 h 5"/>
                    <a:gd name="T2" fmla="*/ 1 w 14"/>
                    <a:gd name="T3" fmla="*/ 2 h 5"/>
                    <a:gd name="T4" fmla="*/ 0 w 14"/>
                    <a:gd name="T5" fmla="*/ 3 h 5"/>
                    <a:gd name="T6" fmla="*/ 2 w 14"/>
                    <a:gd name="T7" fmla="*/ 2 h 5"/>
                    <a:gd name="T8" fmla="*/ 3 w 14"/>
                    <a:gd name="T9" fmla="*/ 3 h 5"/>
                    <a:gd name="T10" fmla="*/ 3 w 14"/>
                    <a:gd name="T11" fmla="*/ 5 h 5"/>
                    <a:gd name="T12" fmla="*/ 14 w 14"/>
                    <a:gd name="T13" fmla="*/ 4 h 5"/>
                    <a:gd name="T14" fmla="*/ 14 w 1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5">
                      <a:moveTo>
                        <a:pt x="14" y="0"/>
                      </a:moveTo>
                      <a:cubicBezTo>
                        <a:pt x="9" y="0"/>
                        <a:pt x="5" y="1"/>
                        <a:pt x="1" y="2"/>
                      </a:cubicBezTo>
                      <a:cubicBezTo>
                        <a:pt x="0" y="2"/>
                        <a:pt x="0" y="2"/>
                        <a:pt x="0" y="3"/>
                      </a:cubicBezTo>
                      <a:cubicBezTo>
                        <a:pt x="0" y="2"/>
                        <a:pt x="1" y="2"/>
                        <a:pt x="2" y="2"/>
                      </a:cubicBezTo>
                      <a:cubicBezTo>
                        <a:pt x="2" y="2"/>
                        <a:pt x="3" y="2"/>
                        <a:pt x="3" y="3"/>
                      </a:cubicBezTo>
                      <a:cubicBezTo>
                        <a:pt x="3" y="4"/>
                        <a:pt x="3" y="4"/>
                        <a:pt x="3" y="5"/>
                      </a:cubicBezTo>
                      <a:cubicBezTo>
                        <a:pt x="7" y="4"/>
                        <a:pt x="10" y="4"/>
                        <a:pt x="14" y="4"/>
                      </a:cubicBezTo>
                      <a:cubicBezTo>
                        <a:pt x="14" y="3"/>
                        <a:pt x="14" y="1"/>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6" name="Freeform 167"/>
                <p:cNvSpPr>
                  <a:spLocks/>
                </p:cNvSpPr>
                <p:nvPr/>
              </p:nvSpPr>
              <p:spPr bwMode="auto">
                <a:xfrm>
                  <a:off x="4161" y="1627"/>
                  <a:ext cx="6" cy="18"/>
                </a:xfrm>
                <a:custGeom>
                  <a:avLst/>
                  <a:gdLst>
                    <a:gd name="T0" fmla="*/ 2 w 5"/>
                    <a:gd name="T1" fmla="*/ 0 h 15"/>
                    <a:gd name="T2" fmla="*/ 0 w 5"/>
                    <a:gd name="T3" fmla="*/ 1 h 15"/>
                    <a:gd name="T4" fmla="*/ 0 w 5"/>
                    <a:gd name="T5" fmla="*/ 1 h 15"/>
                    <a:gd name="T6" fmla="*/ 1 w 5"/>
                    <a:gd name="T7" fmla="*/ 11 h 15"/>
                    <a:gd name="T8" fmla="*/ 2 w 5"/>
                    <a:gd name="T9" fmla="*/ 14 h 15"/>
                    <a:gd name="T10" fmla="*/ 2 w 5"/>
                    <a:gd name="T11" fmla="*/ 14 h 15"/>
                    <a:gd name="T12" fmla="*/ 4 w 5"/>
                    <a:gd name="T13" fmla="*/ 15 h 15"/>
                    <a:gd name="T14" fmla="*/ 5 w 5"/>
                    <a:gd name="T15" fmla="*/ 14 h 15"/>
                    <a:gd name="T16" fmla="*/ 5 w 5"/>
                    <a:gd name="T17" fmla="*/ 13 h 15"/>
                    <a:gd name="T18" fmla="*/ 4 w 5"/>
                    <a:gd name="T19" fmla="*/ 11 h 15"/>
                    <a:gd name="T20" fmla="*/ 3 w 5"/>
                    <a:gd name="T21" fmla="*/ 3 h 15"/>
                    <a:gd name="T22" fmla="*/ 3 w 5"/>
                    <a:gd name="T23" fmla="*/ 1 h 15"/>
                    <a:gd name="T24" fmla="*/ 2 w 5"/>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5">
                      <a:moveTo>
                        <a:pt x="2" y="0"/>
                      </a:moveTo>
                      <a:cubicBezTo>
                        <a:pt x="1" y="0"/>
                        <a:pt x="0" y="0"/>
                        <a:pt x="0" y="1"/>
                      </a:cubicBezTo>
                      <a:cubicBezTo>
                        <a:pt x="0" y="1"/>
                        <a:pt x="0" y="1"/>
                        <a:pt x="0" y="1"/>
                      </a:cubicBezTo>
                      <a:cubicBezTo>
                        <a:pt x="0" y="5"/>
                        <a:pt x="0" y="8"/>
                        <a:pt x="1" y="11"/>
                      </a:cubicBezTo>
                      <a:cubicBezTo>
                        <a:pt x="1" y="12"/>
                        <a:pt x="2" y="13"/>
                        <a:pt x="2" y="14"/>
                      </a:cubicBezTo>
                      <a:cubicBezTo>
                        <a:pt x="2" y="14"/>
                        <a:pt x="2" y="14"/>
                        <a:pt x="2" y="14"/>
                      </a:cubicBezTo>
                      <a:cubicBezTo>
                        <a:pt x="2" y="15"/>
                        <a:pt x="3" y="15"/>
                        <a:pt x="4" y="15"/>
                      </a:cubicBezTo>
                      <a:cubicBezTo>
                        <a:pt x="4" y="15"/>
                        <a:pt x="5" y="15"/>
                        <a:pt x="5" y="14"/>
                      </a:cubicBezTo>
                      <a:cubicBezTo>
                        <a:pt x="5" y="14"/>
                        <a:pt x="5" y="14"/>
                        <a:pt x="5" y="13"/>
                      </a:cubicBezTo>
                      <a:cubicBezTo>
                        <a:pt x="5" y="13"/>
                        <a:pt x="5" y="12"/>
                        <a:pt x="4" y="11"/>
                      </a:cubicBezTo>
                      <a:cubicBezTo>
                        <a:pt x="4" y="8"/>
                        <a:pt x="3" y="6"/>
                        <a:pt x="3" y="3"/>
                      </a:cubicBezTo>
                      <a:cubicBezTo>
                        <a:pt x="3" y="2"/>
                        <a:pt x="3" y="2"/>
                        <a:pt x="3" y="1"/>
                      </a:cubicBezTo>
                      <a:cubicBezTo>
                        <a:pt x="3"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7" name="Freeform 168"/>
                <p:cNvSpPr>
                  <a:spLocks/>
                </p:cNvSpPr>
                <p:nvPr/>
              </p:nvSpPr>
              <p:spPr bwMode="auto">
                <a:xfrm>
                  <a:off x="4178" y="1622"/>
                  <a:ext cx="5" cy="17"/>
                </a:xfrm>
                <a:custGeom>
                  <a:avLst/>
                  <a:gdLst>
                    <a:gd name="T0" fmla="*/ 1 w 4"/>
                    <a:gd name="T1" fmla="*/ 0 h 14"/>
                    <a:gd name="T2" fmla="*/ 0 w 4"/>
                    <a:gd name="T3" fmla="*/ 1 h 14"/>
                    <a:gd name="T4" fmla="*/ 0 w 4"/>
                    <a:gd name="T5" fmla="*/ 2 h 14"/>
                    <a:gd name="T6" fmla="*/ 0 w 4"/>
                    <a:gd name="T7" fmla="*/ 6 h 14"/>
                    <a:gd name="T8" fmla="*/ 0 w 4"/>
                    <a:gd name="T9" fmla="*/ 13 h 14"/>
                    <a:gd name="T10" fmla="*/ 1 w 4"/>
                    <a:gd name="T11" fmla="*/ 14 h 14"/>
                    <a:gd name="T12" fmla="*/ 2 w 4"/>
                    <a:gd name="T13" fmla="*/ 14 h 14"/>
                    <a:gd name="T14" fmla="*/ 3 w 4"/>
                    <a:gd name="T15" fmla="*/ 13 h 14"/>
                    <a:gd name="T16" fmla="*/ 4 w 4"/>
                    <a:gd name="T17" fmla="*/ 12 h 14"/>
                    <a:gd name="T18" fmla="*/ 3 w 4"/>
                    <a:gd name="T19" fmla="*/ 1 h 14"/>
                    <a:gd name="T20" fmla="*/ 1 w 4"/>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4">
                      <a:moveTo>
                        <a:pt x="1" y="0"/>
                      </a:moveTo>
                      <a:cubicBezTo>
                        <a:pt x="0" y="0"/>
                        <a:pt x="0" y="0"/>
                        <a:pt x="0" y="1"/>
                      </a:cubicBezTo>
                      <a:cubicBezTo>
                        <a:pt x="0" y="2"/>
                        <a:pt x="0" y="2"/>
                        <a:pt x="0" y="2"/>
                      </a:cubicBezTo>
                      <a:cubicBezTo>
                        <a:pt x="0" y="3"/>
                        <a:pt x="0" y="5"/>
                        <a:pt x="0" y="6"/>
                      </a:cubicBezTo>
                      <a:cubicBezTo>
                        <a:pt x="0" y="8"/>
                        <a:pt x="0" y="10"/>
                        <a:pt x="0" y="13"/>
                      </a:cubicBezTo>
                      <a:cubicBezTo>
                        <a:pt x="0" y="13"/>
                        <a:pt x="1" y="13"/>
                        <a:pt x="1" y="14"/>
                      </a:cubicBezTo>
                      <a:cubicBezTo>
                        <a:pt x="1" y="14"/>
                        <a:pt x="1" y="14"/>
                        <a:pt x="2" y="14"/>
                      </a:cubicBezTo>
                      <a:cubicBezTo>
                        <a:pt x="2" y="14"/>
                        <a:pt x="3" y="14"/>
                        <a:pt x="3" y="13"/>
                      </a:cubicBezTo>
                      <a:cubicBezTo>
                        <a:pt x="4" y="13"/>
                        <a:pt x="4" y="12"/>
                        <a:pt x="4" y="12"/>
                      </a:cubicBezTo>
                      <a:cubicBezTo>
                        <a:pt x="3" y="8"/>
                        <a:pt x="3" y="5"/>
                        <a:pt x="3" y="1"/>
                      </a:cubicBezTo>
                      <a:cubicBezTo>
                        <a:pt x="3"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8" name="Freeform 169"/>
                <p:cNvSpPr>
                  <a:spLocks noEditPoints="1"/>
                </p:cNvSpPr>
                <p:nvPr/>
              </p:nvSpPr>
              <p:spPr bwMode="auto">
                <a:xfrm>
                  <a:off x="4044" y="3026"/>
                  <a:ext cx="10" cy="99"/>
                </a:xfrm>
                <a:custGeom>
                  <a:avLst/>
                  <a:gdLst>
                    <a:gd name="T0" fmla="*/ 7 w 8"/>
                    <a:gd name="T1" fmla="*/ 68 h 80"/>
                    <a:gd name="T2" fmla="*/ 4 w 8"/>
                    <a:gd name="T3" fmla="*/ 70 h 80"/>
                    <a:gd name="T4" fmla="*/ 5 w 8"/>
                    <a:gd name="T5" fmla="*/ 80 h 80"/>
                    <a:gd name="T6" fmla="*/ 5 w 8"/>
                    <a:gd name="T7" fmla="*/ 80 h 80"/>
                    <a:gd name="T8" fmla="*/ 7 w 8"/>
                    <a:gd name="T9" fmla="*/ 80 h 80"/>
                    <a:gd name="T10" fmla="*/ 8 w 8"/>
                    <a:gd name="T11" fmla="*/ 80 h 80"/>
                    <a:gd name="T12" fmla="*/ 8 w 8"/>
                    <a:gd name="T13" fmla="*/ 80 h 80"/>
                    <a:gd name="T14" fmla="*/ 7 w 8"/>
                    <a:gd name="T15" fmla="*/ 68 h 80"/>
                    <a:gd name="T16" fmla="*/ 2 w 8"/>
                    <a:gd name="T17" fmla="*/ 0 h 80"/>
                    <a:gd name="T18" fmla="*/ 0 w 8"/>
                    <a:gd name="T19" fmla="*/ 1 h 80"/>
                    <a:gd name="T20" fmla="*/ 4 w 8"/>
                    <a:gd name="T21" fmla="*/ 67 h 80"/>
                    <a:gd name="T22" fmla="*/ 7 w 8"/>
                    <a:gd name="T23" fmla="*/ 65 h 80"/>
                    <a:gd name="T24" fmla="*/ 3 w 8"/>
                    <a:gd name="T25" fmla="*/ 1 h 80"/>
                    <a:gd name="T26" fmla="*/ 2 w 8"/>
                    <a:gd name="T2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0">
                      <a:moveTo>
                        <a:pt x="7" y="68"/>
                      </a:moveTo>
                      <a:cubicBezTo>
                        <a:pt x="6" y="69"/>
                        <a:pt x="5" y="69"/>
                        <a:pt x="4" y="70"/>
                      </a:cubicBezTo>
                      <a:cubicBezTo>
                        <a:pt x="4" y="73"/>
                        <a:pt x="5" y="77"/>
                        <a:pt x="5" y="80"/>
                      </a:cubicBezTo>
                      <a:cubicBezTo>
                        <a:pt x="5" y="80"/>
                        <a:pt x="5" y="80"/>
                        <a:pt x="5" y="80"/>
                      </a:cubicBezTo>
                      <a:cubicBezTo>
                        <a:pt x="6" y="80"/>
                        <a:pt x="6" y="80"/>
                        <a:pt x="7" y="80"/>
                      </a:cubicBezTo>
                      <a:cubicBezTo>
                        <a:pt x="7" y="80"/>
                        <a:pt x="8" y="80"/>
                        <a:pt x="8" y="80"/>
                      </a:cubicBezTo>
                      <a:cubicBezTo>
                        <a:pt x="8" y="80"/>
                        <a:pt x="8" y="80"/>
                        <a:pt x="8" y="80"/>
                      </a:cubicBezTo>
                      <a:cubicBezTo>
                        <a:pt x="8" y="76"/>
                        <a:pt x="7" y="72"/>
                        <a:pt x="7" y="68"/>
                      </a:cubicBezTo>
                      <a:moveTo>
                        <a:pt x="2" y="0"/>
                      </a:moveTo>
                      <a:cubicBezTo>
                        <a:pt x="1" y="0"/>
                        <a:pt x="0" y="0"/>
                        <a:pt x="0" y="1"/>
                      </a:cubicBezTo>
                      <a:cubicBezTo>
                        <a:pt x="2" y="23"/>
                        <a:pt x="2" y="45"/>
                        <a:pt x="4" y="67"/>
                      </a:cubicBezTo>
                      <a:cubicBezTo>
                        <a:pt x="5" y="66"/>
                        <a:pt x="6" y="65"/>
                        <a:pt x="7" y="65"/>
                      </a:cubicBezTo>
                      <a:cubicBezTo>
                        <a:pt x="5" y="44"/>
                        <a:pt x="5" y="22"/>
                        <a:pt x="3" y="1"/>
                      </a:cubicBezTo>
                      <a:cubicBezTo>
                        <a:pt x="3"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9" name="Freeform 170"/>
                <p:cNvSpPr>
                  <a:spLocks noEditPoints="1"/>
                </p:cNvSpPr>
                <p:nvPr/>
              </p:nvSpPr>
              <p:spPr bwMode="auto">
                <a:xfrm>
                  <a:off x="4036" y="3113"/>
                  <a:ext cx="168" cy="15"/>
                </a:xfrm>
                <a:custGeom>
                  <a:avLst/>
                  <a:gdLst>
                    <a:gd name="T0" fmla="*/ 2 w 136"/>
                    <a:gd name="T1" fmla="*/ 10 h 12"/>
                    <a:gd name="T2" fmla="*/ 18 w 136"/>
                    <a:gd name="T3" fmla="*/ 12 h 12"/>
                    <a:gd name="T4" fmla="*/ 23 w 136"/>
                    <a:gd name="T5" fmla="*/ 11 h 12"/>
                    <a:gd name="T6" fmla="*/ 15 w 136"/>
                    <a:gd name="T7" fmla="*/ 9 h 12"/>
                    <a:gd name="T8" fmla="*/ 12 w 136"/>
                    <a:gd name="T9" fmla="*/ 9 h 12"/>
                    <a:gd name="T10" fmla="*/ 3 w 136"/>
                    <a:gd name="T11" fmla="*/ 6 h 12"/>
                    <a:gd name="T12" fmla="*/ 66 w 136"/>
                    <a:gd name="T13" fmla="*/ 3 h 12"/>
                    <a:gd name="T14" fmla="*/ 62 w 136"/>
                    <a:gd name="T15" fmla="*/ 3 h 12"/>
                    <a:gd name="T16" fmla="*/ 60 w 136"/>
                    <a:gd name="T17" fmla="*/ 3 h 12"/>
                    <a:gd name="T18" fmla="*/ 56 w 136"/>
                    <a:gd name="T19" fmla="*/ 5 h 12"/>
                    <a:gd name="T20" fmla="*/ 53 w 136"/>
                    <a:gd name="T21" fmla="*/ 5 h 12"/>
                    <a:gd name="T22" fmla="*/ 38 w 136"/>
                    <a:gd name="T23" fmla="*/ 6 h 12"/>
                    <a:gd name="T24" fmla="*/ 36 w 136"/>
                    <a:gd name="T25" fmla="*/ 7 h 12"/>
                    <a:gd name="T26" fmla="*/ 26 w 136"/>
                    <a:gd name="T27" fmla="*/ 8 h 12"/>
                    <a:gd name="T28" fmla="*/ 26 w 136"/>
                    <a:gd name="T29" fmla="*/ 11 h 12"/>
                    <a:gd name="T30" fmla="*/ 71 w 136"/>
                    <a:gd name="T31" fmla="*/ 5 h 12"/>
                    <a:gd name="T32" fmla="*/ 71 w 136"/>
                    <a:gd name="T33" fmla="*/ 2 h 12"/>
                    <a:gd name="T34" fmla="*/ 74 w 136"/>
                    <a:gd name="T35" fmla="*/ 2 h 12"/>
                    <a:gd name="T36" fmla="*/ 74 w 136"/>
                    <a:gd name="T37" fmla="*/ 5 h 12"/>
                    <a:gd name="T38" fmla="*/ 80 w 136"/>
                    <a:gd name="T39" fmla="*/ 1 h 12"/>
                    <a:gd name="T40" fmla="*/ 119 w 136"/>
                    <a:gd name="T41" fmla="*/ 4 h 12"/>
                    <a:gd name="T42" fmla="*/ 134 w 136"/>
                    <a:gd name="T43" fmla="*/ 6 h 12"/>
                    <a:gd name="T44" fmla="*/ 119 w 136"/>
                    <a:gd name="T45" fmla="*/ 1 h 12"/>
                    <a:gd name="T46" fmla="*/ 83 w 136"/>
                    <a:gd name="T47" fmla="*/ 1 h 12"/>
                    <a:gd name="T48" fmla="*/ 83 w 136"/>
                    <a:gd name="T49" fmla="*/ 4 h 12"/>
                    <a:gd name="T50" fmla="*/ 90 w 136"/>
                    <a:gd name="T51" fmla="*/ 0 h 12"/>
                    <a:gd name="T52" fmla="*/ 94 w 136"/>
                    <a:gd name="T53" fmla="*/ 0 h 12"/>
                    <a:gd name="T54" fmla="*/ 103 w 136"/>
                    <a:gd name="T55" fmla="*/ 3 h 12"/>
                    <a:gd name="T56" fmla="*/ 116 w 136"/>
                    <a:gd name="T57" fmla="*/ 0 h 12"/>
                    <a:gd name="T58" fmla="*/ 110 w 136"/>
                    <a:gd name="T59" fmla="*/ 1 h 12"/>
                    <a:gd name="T60" fmla="*/ 106 w 136"/>
                    <a:gd name="T61" fmla="*/ 1 h 12"/>
                    <a:gd name="T62" fmla="*/ 103 w 136"/>
                    <a:gd name="T6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12">
                      <a:moveTo>
                        <a:pt x="3" y="6"/>
                      </a:moveTo>
                      <a:cubicBezTo>
                        <a:pt x="1" y="6"/>
                        <a:pt x="0" y="9"/>
                        <a:pt x="2" y="10"/>
                      </a:cubicBezTo>
                      <a:cubicBezTo>
                        <a:pt x="4" y="12"/>
                        <a:pt x="8" y="12"/>
                        <a:pt x="12" y="12"/>
                      </a:cubicBezTo>
                      <a:cubicBezTo>
                        <a:pt x="14" y="12"/>
                        <a:pt x="16" y="12"/>
                        <a:pt x="18" y="12"/>
                      </a:cubicBezTo>
                      <a:cubicBezTo>
                        <a:pt x="20" y="12"/>
                        <a:pt x="21" y="12"/>
                        <a:pt x="23" y="11"/>
                      </a:cubicBezTo>
                      <a:cubicBezTo>
                        <a:pt x="23" y="11"/>
                        <a:pt x="23" y="11"/>
                        <a:pt x="23" y="11"/>
                      </a:cubicBezTo>
                      <a:cubicBezTo>
                        <a:pt x="23" y="10"/>
                        <a:pt x="23" y="9"/>
                        <a:pt x="22" y="9"/>
                      </a:cubicBezTo>
                      <a:cubicBezTo>
                        <a:pt x="20" y="9"/>
                        <a:pt x="18" y="9"/>
                        <a:pt x="15" y="9"/>
                      </a:cubicBezTo>
                      <a:cubicBezTo>
                        <a:pt x="15" y="9"/>
                        <a:pt x="14" y="9"/>
                        <a:pt x="14" y="9"/>
                      </a:cubicBezTo>
                      <a:cubicBezTo>
                        <a:pt x="13" y="9"/>
                        <a:pt x="13" y="9"/>
                        <a:pt x="12" y="9"/>
                      </a:cubicBezTo>
                      <a:cubicBezTo>
                        <a:pt x="9" y="9"/>
                        <a:pt x="6" y="8"/>
                        <a:pt x="3" y="7"/>
                      </a:cubicBezTo>
                      <a:cubicBezTo>
                        <a:pt x="3" y="7"/>
                        <a:pt x="3" y="6"/>
                        <a:pt x="3" y="6"/>
                      </a:cubicBezTo>
                      <a:moveTo>
                        <a:pt x="71" y="2"/>
                      </a:moveTo>
                      <a:cubicBezTo>
                        <a:pt x="69" y="2"/>
                        <a:pt x="67" y="2"/>
                        <a:pt x="66" y="3"/>
                      </a:cubicBezTo>
                      <a:cubicBezTo>
                        <a:pt x="66" y="4"/>
                        <a:pt x="65" y="4"/>
                        <a:pt x="64" y="4"/>
                      </a:cubicBezTo>
                      <a:cubicBezTo>
                        <a:pt x="63" y="4"/>
                        <a:pt x="63" y="4"/>
                        <a:pt x="62" y="3"/>
                      </a:cubicBezTo>
                      <a:cubicBezTo>
                        <a:pt x="62" y="3"/>
                        <a:pt x="62" y="3"/>
                        <a:pt x="62" y="3"/>
                      </a:cubicBezTo>
                      <a:cubicBezTo>
                        <a:pt x="62" y="3"/>
                        <a:pt x="61" y="3"/>
                        <a:pt x="60" y="3"/>
                      </a:cubicBezTo>
                      <a:cubicBezTo>
                        <a:pt x="59" y="3"/>
                        <a:pt x="57" y="4"/>
                        <a:pt x="56" y="4"/>
                      </a:cubicBezTo>
                      <a:cubicBezTo>
                        <a:pt x="56" y="4"/>
                        <a:pt x="56" y="4"/>
                        <a:pt x="56" y="5"/>
                      </a:cubicBezTo>
                      <a:cubicBezTo>
                        <a:pt x="56" y="6"/>
                        <a:pt x="55" y="6"/>
                        <a:pt x="54" y="6"/>
                      </a:cubicBezTo>
                      <a:cubicBezTo>
                        <a:pt x="53" y="6"/>
                        <a:pt x="53" y="6"/>
                        <a:pt x="53" y="5"/>
                      </a:cubicBezTo>
                      <a:cubicBezTo>
                        <a:pt x="53" y="5"/>
                        <a:pt x="53" y="4"/>
                        <a:pt x="53" y="4"/>
                      </a:cubicBezTo>
                      <a:cubicBezTo>
                        <a:pt x="48" y="5"/>
                        <a:pt x="43" y="6"/>
                        <a:pt x="38" y="6"/>
                      </a:cubicBezTo>
                      <a:cubicBezTo>
                        <a:pt x="38" y="7"/>
                        <a:pt x="37" y="7"/>
                        <a:pt x="37" y="7"/>
                      </a:cubicBezTo>
                      <a:cubicBezTo>
                        <a:pt x="37" y="7"/>
                        <a:pt x="36" y="7"/>
                        <a:pt x="36" y="7"/>
                      </a:cubicBezTo>
                      <a:cubicBezTo>
                        <a:pt x="34" y="7"/>
                        <a:pt x="32" y="7"/>
                        <a:pt x="30" y="7"/>
                      </a:cubicBezTo>
                      <a:cubicBezTo>
                        <a:pt x="29" y="8"/>
                        <a:pt x="27" y="8"/>
                        <a:pt x="26" y="8"/>
                      </a:cubicBezTo>
                      <a:cubicBezTo>
                        <a:pt x="26" y="9"/>
                        <a:pt x="26" y="10"/>
                        <a:pt x="26" y="10"/>
                      </a:cubicBezTo>
                      <a:cubicBezTo>
                        <a:pt x="26" y="11"/>
                        <a:pt x="26" y="11"/>
                        <a:pt x="26" y="11"/>
                      </a:cubicBezTo>
                      <a:cubicBezTo>
                        <a:pt x="34" y="10"/>
                        <a:pt x="42" y="9"/>
                        <a:pt x="50" y="8"/>
                      </a:cubicBezTo>
                      <a:cubicBezTo>
                        <a:pt x="57" y="7"/>
                        <a:pt x="64" y="6"/>
                        <a:pt x="71" y="5"/>
                      </a:cubicBezTo>
                      <a:cubicBezTo>
                        <a:pt x="71" y="5"/>
                        <a:pt x="71" y="4"/>
                        <a:pt x="71" y="4"/>
                      </a:cubicBezTo>
                      <a:cubicBezTo>
                        <a:pt x="71" y="3"/>
                        <a:pt x="71" y="3"/>
                        <a:pt x="71" y="2"/>
                      </a:cubicBezTo>
                      <a:moveTo>
                        <a:pt x="80" y="1"/>
                      </a:moveTo>
                      <a:cubicBezTo>
                        <a:pt x="78" y="1"/>
                        <a:pt x="76" y="1"/>
                        <a:pt x="74" y="2"/>
                      </a:cubicBezTo>
                      <a:cubicBezTo>
                        <a:pt x="74" y="3"/>
                        <a:pt x="74" y="4"/>
                        <a:pt x="74" y="4"/>
                      </a:cubicBezTo>
                      <a:cubicBezTo>
                        <a:pt x="74" y="5"/>
                        <a:pt x="74" y="5"/>
                        <a:pt x="74" y="5"/>
                      </a:cubicBezTo>
                      <a:cubicBezTo>
                        <a:pt x="76" y="5"/>
                        <a:pt x="78" y="5"/>
                        <a:pt x="80" y="4"/>
                      </a:cubicBezTo>
                      <a:cubicBezTo>
                        <a:pt x="80" y="3"/>
                        <a:pt x="80" y="2"/>
                        <a:pt x="80" y="1"/>
                      </a:cubicBezTo>
                      <a:moveTo>
                        <a:pt x="119" y="1"/>
                      </a:moveTo>
                      <a:cubicBezTo>
                        <a:pt x="119" y="2"/>
                        <a:pt x="119" y="3"/>
                        <a:pt x="119" y="4"/>
                      </a:cubicBezTo>
                      <a:cubicBezTo>
                        <a:pt x="124" y="4"/>
                        <a:pt x="128" y="5"/>
                        <a:pt x="133" y="6"/>
                      </a:cubicBezTo>
                      <a:cubicBezTo>
                        <a:pt x="133" y="6"/>
                        <a:pt x="133" y="6"/>
                        <a:pt x="134" y="6"/>
                      </a:cubicBezTo>
                      <a:cubicBezTo>
                        <a:pt x="135" y="6"/>
                        <a:pt x="136" y="4"/>
                        <a:pt x="134" y="3"/>
                      </a:cubicBezTo>
                      <a:cubicBezTo>
                        <a:pt x="129" y="2"/>
                        <a:pt x="124" y="1"/>
                        <a:pt x="119" y="1"/>
                      </a:cubicBezTo>
                      <a:moveTo>
                        <a:pt x="90" y="0"/>
                      </a:moveTo>
                      <a:cubicBezTo>
                        <a:pt x="88" y="0"/>
                        <a:pt x="85" y="1"/>
                        <a:pt x="83" y="1"/>
                      </a:cubicBezTo>
                      <a:cubicBezTo>
                        <a:pt x="83" y="2"/>
                        <a:pt x="83" y="3"/>
                        <a:pt x="83" y="4"/>
                      </a:cubicBezTo>
                      <a:cubicBezTo>
                        <a:pt x="83" y="4"/>
                        <a:pt x="83" y="4"/>
                        <a:pt x="83" y="4"/>
                      </a:cubicBezTo>
                      <a:cubicBezTo>
                        <a:pt x="86" y="4"/>
                        <a:pt x="88" y="4"/>
                        <a:pt x="91" y="3"/>
                      </a:cubicBezTo>
                      <a:cubicBezTo>
                        <a:pt x="91" y="2"/>
                        <a:pt x="91" y="1"/>
                        <a:pt x="90" y="0"/>
                      </a:cubicBezTo>
                      <a:moveTo>
                        <a:pt x="103" y="0"/>
                      </a:moveTo>
                      <a:cubicBezTo>
                        <a:pt x="100" y="0"/>
                        <a:pt x="97" y="0"/>
                        <a:pt x="94" y="0"/>
                      </a:cubicBezTo>
                      <a:cubicBezTo>
                        <a:pt x="94" y="1"/>
                        <a:pt x="94" y="2"/>
                        <a:pt x="94" y="3"/>
                      </a:cubicBezTo>
                      <a:cubicBezTo>
                        <a:pt x="97" y="3"/>
                        <a:pt x="100" y="3"/>
                        <a:pt x="103" y="3"/>
                      </a:cubicBezTo>
                      <a:cubicBezTo>
                        <a:pt x="107" y="3"/>
                        <a:pt x="111" y="3"/>
                        <a:pt x="116" y="4"/>
                      </a:cubicBezTo>
                      <a:cubicBezTo>
                        <a:pt x="116" y="3"/>
                        <a:pt x="116" y="2"/>
                        <a:pt x="116" y="0"/>
                      </a:cubicBezTo>
                      <a:cubicBezTo>
                        <a:pt x="114" y="0"/>
                        <a:pt x="112" y="0"/>
                        <a:pt x="110" y="0"/>
                      </a:cubicBezTo>
                      <a:cubicBezTo>
                        <a:pt x="110" y="0"/>
                        <a:pt x="110" y="0"/>
                        <a:pt x="110" y="1"/>
                      </a:cubicBezTo>
                      <a:cubicBezTo>
                        <a:pt x="110" y="2"/>
                        <a:pt x="109" y="2"/>
                        <a:pt x="108" y="2"/>
                      </a:cubicBezTo>
                      <a:cubicBezTo>
                        <a:pt x="107" y="2"/>
                        <a:pt x="106" y="2"/>
                        <a:pt x="106" y="1"/>
                      </a:cubicBezTo>
                      <a:cubicBezTo>
                        <a:pt x="106" y="0"/>
                        <a:pt x="106" y="0"/>
                        <a:pt x="106" y="0"/>
                      </a:cubicBezTo>
                      <a:cubicBezTo>
                        <a:pt x="105" y="0"/>
                        <a:pt x="104" y="0"/>
                        <a:pt x="10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0" name="Freeform 171"/>
                <p:cNvSpPr>
                  <a:spLocks noEditPoints="1"/>
                </p:cNvSpPr>
                <p:nvPr/>
              </p:nvSpPr>
              <p:spPr bwMode="auto">
                <a:xfrm>
                  <a:off x="4025" y="2994"/>
                  <a:ext cx="122" cy="129"/>
                </a:xfrm>
                <a:custGeom>
                  <a:avLst/>
                  <a:gdLst>
                    <a:gd name="T0" fmla="*/ 99 w 99"/>
                    <a:gd name="T1" fmla="*/ 3 h 105"/>
                    <a:gd name="T2" fmla="*/ 99 w 99"/>
                    <a:gd name="T3" fmla="*/ 4 h 105"/>
                    <a:gd name="T4" fmla="*/ 95 w 99"/>
                    <a:gd name="T5" fmla="*/ 7 h 105"/>
                    <a:gd name="T6" fmla="*/ 62 w 99"/>
                    <a:gd name="T7" fmla="*/ 60 h 105"/>
                    <a:gd name="T8" fmla="*/ 23 w 99"/>
                    <a:gd name="T9" fmla="*/ 91 h 105"/>
                    <a:gd name="T10" fmla="*/ 20 w 99"/>
                    <a:gd name="T11" fmla="*/ 93 h 105"/>
                    <a:gd name="T12" fmla="*/ 2 w 99"/>
                    <a:gd name="T13" fmla="*/ 102 h 105"/>
                    <a:gd name="T14" fmla="*/ 3 w 99"/>
                    <a:gd name="T15" fmla="*/ 105 h 105"/>
                    <a:gd name="T16" fmla="*/ 3 w 99"/>
                    <a:gd name="T17" fmla="*/ 105 h 105"/>
                    <a:gd name="T18" fmla="*/ 20 w 99"/>
                    <a:gd name="T19" fmla="*/ 96 h 105"/>
                    <a:gd name="T20" fmla="*/ 23 w 99"/>
                    <a:gd name="T21" fmla="*/ 94 h 105"/>
                    <a:gd name="T22" fmla="*/ 67 w 99"/>
                    <a:gd name="T23" fmla="*/ 59 h 105"/>
                    <a:gd name="T24" fmla="*/ 99 w 99"/>
                    <a:gd name="T25" fmla="*/ 3 h 105"/>
                    <a:gd name="T26" fmla="*/ 98 w 99"/>
                    <a:gd name="T27" fmla="*/ 0 h 105"/>
                    <a:gd name="T28" fmla="*/ 96 w 99"/>
                    <a:gd name="T29" fmla="*/ 2 h 105"/>
                    <a:gd name="T30" fmla="*/ 97 w 99"/>
                    <a:gd name="T31" fmla="*/ 1 h 105"/>
                    <a:gd name="T32" fmla="*/ 98 w 99"/>
                    <a:gd name="T33" fmla="*/ 1 h 105"/>
                    <a:gd name="T34" fmla="*/ 98 w 99"/>
                    <a:gd name="T35" fmla="*/ 1 h 105"/>
                    <a:gd name="T36" fmla="*/ 98 w 99"/>
                    <a:gd name="T3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105">
                      <a:moveTo>
                        <a:pt x="99" y="3"/>
                      </a:moveTo>
                      <a:cubicBezTo>
                        <a:pt x="99" y="3"/>
                        <a:pt x="99" y="3"/>
                        <a:pt x="99" y="4"/>
                      </a:cubicBezTo>
                      <a:cubicBezTo>
                        <a:pt x="98" y="5"/>
                        <a:pt x="97" y="6"/>
                        <a:pt x="95" y="7"/>
                      </a:cubicBezTo>
                      <a:cubicBezTo>
                        <a:pt x="91" y="26"/>
                        <a:pt x="75" y="46"/>
                        <a:pt x="62" y="60"/>
                      </a:cubicBezTo>
                      <a:cubicBezTo>
                        <a:pt x="51" y="72"/>
                        <a:pt x="37" y="82"/>
                        <a:pt x="23" y="91"/>
                      </a:cubicBezTo>
                      <a:cubicBezTo>
                        <a:pt x="22" y="91"/>
                        <a:pt x="21" y="92"/>
                        <a:pt x="20" y="93"/>
                      </a:cubicBezTo>
                      <a:cubicBezTo>
                        <a:pt x="14" y="96"/>
                        <a:pt x="8" y="99"/>
                        <a:pt x="2" y="102"/>
                      </a:cubicBezTo>
                      <a:cubicBezTo>
                        <a:pt x="0" y="103"/>
                        <a:pt x="1" y="105"/>
                        <a:pt x="3" y="105"/>
                      </a:cubicBezTo>
                      <a:cubicBezTo>
                        <a:pt x="3" y="105"/>
                        <a:pt x="3" y="105"/>
                        <a:pt x="3" y="105"/>
                      </a:cubicBezTo>
                      <a:cubicBezTo>
                        <a:pt x="9" y="102"/>
                        <a:pt x="15" y="99"/>
                        <a:pt x="20" y="96"/>
                      </a:cubicBezTo>
                      <a:cubicBezTo>
                        <a:pt x="21" y="95"/>
                        <a:pt x="22" y="95"/>
                        <a:pt x="23" y="94"/>
                      </a:cubicBezTo>
                      <a:cubicBezTo>
                        <a:pt x="39" y="84"/>
                        <a:pt x="55" y="73"/>
                        <a:pt x="67" y="59"/>
                      </a:cubicBezTo>
                      <a:cubicBezTo>
                        <a:pt x="81" y="44"/>
                        <a:pt x="96" y="24"/>
                        <a:pt x="99" y="3"/>
                      </a:cubicBezTo>
                      <a:moveTo>
                        <a:pt x="98" y="0"/>
                      </a:moveTo>
                      <a:cubicBezTo>
                        <a:pt x="97" y="0"/>
                        <a:pt x="96" y="1"/>
                        <a:pt x="96" y="2"/>
                      </a:cubicBezTo>
                      <a:cubicBezTo>
                        <a:pt x="96" y="2"/>
                        <a:pt x="96" y="1"/>
                        <a:pt x="97" y="1"/>
                      </a:cubicBezTo>
                      <a:cubicBezTo>
                        <a:pt x="97" y="1"/>
                        <a:pt x="97" y="1"/>
                        <a:pt x="98" y="1"/>
                      </a:cubicBezTo>
                      <a:cubicBezTo>
                        <a:pt x="98" y="1"/>
                        <a:pt x="98" y="1"/>
                        <a:pt x="98" y="1"/>
                      </a:cubicBezTo>
                      <a:cubicBezTo>
                        <a:pt x="98" y="1"/>
                        <a:pt x="98" y="0"/>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1" name="Freeform 172"/>
                <p:cNvSpPr>
                  <a:spLocks/>
                </p:cNvSpPr>
                <p:nvPr/>
              </p:nvSpPr>
              <p:spPr bwMode="auto">
                <a:xfrm>
                  <a:off x="4124" y="2995"/>
                  <a:ext cx="23" cy="18"/>
                </a:xfrm>
                <a:custGeom>
                  <a:avLst/>
                  <a:gdLst>
                    <a:gd name="T0" fmla="*/ 18 w 19"/>
                    <a:gd name="T1" fmla="*/ 0 h 15"/>
                    <a:gd name="T2" fmla="*/ 17 w 19"/>
                    <a:gd name="T3" fmla="*/ 0 h 15"/>
                    <a:gd name="T4" fmla="*/ 16 w 19"/>
                    <a:gd name="T5" fmla="*/ 1 h 15"/>
                    <a:gd name="T6" fmla="*/ 5 w 19"/>
                    <a:gd name="T7" fmla="*/ 9 h 15"/>
                    <a:gd name="T8" fmla="*/ 5 w 19"/>
                    <a:gd name="T9" fmla="*/ 9 h 15"/>
                    <a:gd name="T10" fmla="*/ 4 w 19"/>
                    <a:gd name="T11" fmla="*/ 10 h 15"/>
                    <a:gd name="T12" fmla="*/ 3 w 19"/>
                    <a:gd name="T13" fmla="*/ 10 h 15"/>
                    <a:gd name="T14" fmla="*/ 1 w 19"/>
                    <a:gd name="T15" fmla="*/ 12 h 15"/>
                    <a:gd name="T16" fmla="*/ 2 w 19"/>
                    <a:gd name="T17" fmla="*/ 15 h 15"/>
                    <a:gd name="T18" fmla="*/ 2 w 19"/>
                    <a:gd name="T19" fmla="*/ 15 h 15"/>
                    <a:gd name="T20" fmla="*/ 5 w 19"/>
                    <a:gd name="T21" fmla="*/ 13 h 15"/>
                    <a:gd name="T22" fmla="*/ 15 w 19"/>
                    <a:gd name="T23" fmla="*/ 6 h 15"/>
                    <a:gd name="T24" fmla="*/ 19 w 19"/>
                    <a:gd name="T25" fmla="*/ 3 h 15"/>
                    <a:gd name="T26" fmla="*/ 19 w 19"/>
                    <a:gd name="T27" fmla="*/ 2 h 15"/>
                    <a:gd name="T28" fmla="*/ 19 w 19"/>
                    <a:gd name="T29" fmla="*/ 2 h 15"/>
                    <a:gd name="T30" fmla="*/ 18 w 19"/>
                    <a:gd name="T31" fmla="*/ 0 h 15"/>
                    <a:gd name="T32" fmla="*/ 18 w 19"/>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5">
                      <a:moveTo>
                        <a:pt x="18" y="0"/>
                      </a:moveTo>
                      <a:cubicBezTo>
                        <a:pt x="17" y="0"/>
                        <a:pt x="17" y="0"/>
                        <a:pt x="17" y="0"/>
                      </a:cubicBezTo>
                      <a:cubicBezTo>
                        <a:pt x="16" y="0"/>
                        <a:pt x="16" y="1"/>
                        <a:pt x="16" y="1"/>
                      </a:cubicBezTo>
                      <a:cubicBezTo>
                        <a:pt x="12" y="4"/>
                        <a:pt x="9" y="7"/>
                        <a:pt x="5" y="9"/>
                      </a:cubicBezTo>
                      <a:cubicBezTo>
                        <a:pt x="5" y="9"/>
                        <a:pt x="5" y="9"/>
                        <a:pt x="5" y="9"/>
                      </a:cubicBezTo>
                      <a:cubicBezTo>
                        <a:pt x="4" y="9"/>
                        <a:pt x="4" y="10"/>
                        <a:pt x="4" y="10"/>
                      </a:cubicBezTo>
                      <a:cubicBezTo>
                        <a:pt x="3" y="10"/>
                        <a:pt x="3" y="10"/>
                        <a:pt x="3" y="10"/>
                      </a:cubicBezTo>
                      <a:cubicBezTo>
                        <a:pt x="2" y="11"/>
                        <a:pt x="2" y="11"/>
                        <a:pt x="1" y="12"/>
                      </a:cubicBezTo>
                      <a:cubicBezTo>
                        <a:pt x="0" y="13"/>
                        <a:pt x="0" y="15"/>
                        <a:pt x="2" y="15"/>
                      </a:cubicBezTo>
                      <a:cubicBezTo>
                        <a:pt x="2" y="15"/>
                        <a:pt x="2" y="15"/>
                        <a:pt x="2" y="15"/>
                      </a:cubicBezTo>
                      <a:cubicBezTo>
                        <a:pt x="4" y="14"/>
                        <a:pt x="4" y="14"/>
                        <a:pt x="5" y="13"/>
                      </a:cubicBezTo>
                      <a:cubicBezTo>
                        <a:pt x="9" y="11"/>
                        <a:pt x="12" y="8"/>
                        <a:pt x="15" y="6"/>
                      </a:cubicBezTo>
                      <a:cubicBezTo>
                        <a:pt x="17" y="5"/>
                        <a:pt x="18" y="4"/>
                        <a:pt x="19" y="3"/>
                      </a:cubicBezTo>
                      <a:cubicBezTo>
                        <a:pt x="19" y="2"/>
                        <a:pt x="19" y="2"/>
                        <a:pt x="19" y="2"/>
                      </a:cubicBezTo>
                      <a:cubicBezTo>
                        <a:pt x="19" y="2"/>
                        <a:pt x="19" y="2"/>
                        <a:pt x="19" y="2"/>
                      </a:cubicBezTo>
                      <a:cubicBezTo>
                        <a:pt x="19" y="1"/>
                        <a:pt x="19" y="1"/>
                        <a:pt x="18" y="0"/>
                      </a:cubicBezTo>
                      <a:cubicBezTo>
                        <a:pt x="18" y="0"/>
                        <a:pt x="18"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2" name="Freeform 173"/>
                <p:cNvSpPr>
                  <a:spLocks/>
                </p:cNvSpPr>
                <p:nvPr/>
              </p:nvSpPr>
              <p:spPr bwMode="auto">
                <a:xfrm>
                  <a:off x="4145" y="2990"/>
                  <a:ext cx="16" cy="21"/>
                </a:xfrm>
                <a:custGeom>
                  <a:avLst/>
                  <a:gdLst>
                    <a:gd name="T0" fmla="*/ 2 w 13"/>
                    <a:gd name="T1" fmla="*/ 0 h 17"/>
                    <a:gd name="T2" fmla="*/ 1 w 13"/>
                    <a:gd name="T3" fmla="*/ 3 h 17"/>
                    <a:gd name="T4" fmla="*/ 1 w 13"/>
                    <a:gd name="T5" fmla="*/ 3 h 17"/>
                    <a:gd name="T6" fmla="*/ 1 w 13"/>
                    <a:gd name="T7" fmla="*/ 4 h 17"/>
                    <a:gd name="T8" fmla="*/ 2 w 13"/>
                    <a:gd name="T9" fmla="*/ 6 h 17"/>
                    <a:gd name="T10" fmla="*/ 5 w 13"/>
                    <a:gd name="T11" fmla="*/ 13 h 17"/>
                    <a:gd name="T12" fmla="*/ 10 w 13"/>
                    <a:gd name="T13" fmla="*/ 17 h 17"/>
                    <a:gd name="T14" fmla="*/ 10 w 13"/>
                    <a:gd name="T15" fmla="*/ 17 h 17"/>
                    <a:gd name="T16" fmla="*/ 11 w 13"/>
                    <a:gd name="T17" fmla="*/ 14 h 17"/>
                    <a:gd name="T18" fmla="*/ 10 w 13"/>
                    <a:gd name="T19" fmla="*/ 14 h 17"/>
                    <a:gd name="T20" fmla="*/ 10 w 13"/>
                    <a:gd name="T21" fmla="*/ 14 h 17"/>
                    <a:gd name="T22" fmla="*/ 7 w 13"/>
                    <a:gd name="T23" fmla="*/ 9 h 17"/>
                    <a:gd name="T24" fmla="*/ 4 w 13"/>
                    <a:gd name="T25" fmla="*/ 1 h 17"/>
                    <a:gd name="T26" fmla="*/ 2 w 13"/>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7">
                      <a:moveTo>
                        <a:pt x="2" y="0"/>
                      </a:moveTo>
                      <a:cubicBezTo>
                        <a:pt x="1" y="0"/>
                        <a:pt x="0" y="2"/>
                        <a:pt x="1" y="3"/>
                      </a:cubicBezTo>
                      <a:cubicBezTo>
                        <a:pt x="1" y="3"/>
                        <a:pt x="1" y="3"/>
                        <a:pt x="1" y="3"/>
                      </a:cubicBezTo>
                      <a:cubicBezTo>
                        <a:pt x="1" y="3"/>
                        <a:pt x="1" y="4"/>
                        <a:pt x="1" y="4"/>
                      </a:cubicBezTo>
                      <a:cubicBezTo>
                        <a:pt x="2" y="5"/>
                        <a:pt x="2" y="5"/>
                        <a:pt x="2" y="6"/>
                      </a:cubicBezTo>
                      <a:cubicBezTo>
                        <a:pt x="4" y="8"/>
                        <a:pt x="4" y="10"/>
                        <a:pt x="5" y="13"/>
                      </a:cubicBezTo>
                      <a:cubicBezTo>
                        <a:pt x="6" y="14"/>
                        <a:pt x="8" y="17"/>
                        <a:pt x="10" y="17"/>
                      </a:cubicBezTo>
                      <a:cubicBezTo>
                        <a:pt x="10" y="17"/>
                        <a:pt x="10" y="17"/>
                        <a:pt x="10" y="17"/>
                      </a:cubicBezTo>
                      <a:cubicBezTo>
                        <a:pt x="12" y="17"/>
                        <a:pt x="13" y="14"/>
                        <a:pt x="11" y="14"/>
                      </a:cubicBezTo>
                      <a:cubicBezTo>
                        <a:pt x="11" y="14"/>
                        <a:pt x="11" y="14"/>
                        <a:pt x="10" y="14"/>
                      </a:cubicBezTo>
                      <a:cubicBezTo>
                        <a:pt x="10" y="14"/>
                        <a:pt x="10" y="14"/>
                        <a:pt x="10" y="14"/>
                      </a:cubicBezTo>
                      <a:cubicBezTo>
                        <a:pt x="9" y="14"/>
                        <a:pt x="8" y="10"/>
                        <a:pt x="7" y="9"/>
                      </a:cubicBezTo>
                      <a:cubicBezTo>
                        <a:pt x="6" y="6"/>
                        <a:pt x="5" y="3"/>
                        <a:pt x="4" y="1"/>
                      </a:cubicBezTo>
                      <a:cubicBezTo>
                        <a:pt x="3"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3" name="Freeform 174"/>
                <p:cNvSpPr>
                  <a:spLocks noEditPoints="1"/>
                </p:cNvSpPr>
                <p:nvPr/>
              </p:nvSpPr>
              <p:spPr bwMode="auto">
                <a:xfrm>
                  <a:off x="4164" y="3034"/>
                  <a:ext cx="8" cy="82"/>
                </a:xfrm>
                <a:custGeom>
                  <a:avLst/>
                  <a:gdLst>
                    <a:gd name="T0" fmla="*/ 0 w 6"/>
                    <a:gd name="T1" fmla="*/ 5 h 66"/>
                    <a:gd name="T2" fmla="*/ 0 w 6"/>
                    <a:gd name="T3" fmla="*/ 6 h 66"/>
                    <a:gd name="T4" fmla="*/ 2 w 6"/>
                    <a:gd name="T5" fmla="*/ 64 h 66"/>
                    <a:gd name="T6" fmla="*/ 2 w 6"/>
                    <a:gd name="T7" fmla="*/ 65 h 66"/>
                    <a:gd name="T8" fmla="*/ 4 w 6"/>
                    <a:gd name="T9" fmla="*/ 66 h 66"/>
                    <a:gd name="T10" fmla="*/ 6 w 6"/>
                    <a:gd name="T11" fmla="*/ 65 h 66"/>
                    <a:gd name="T12" fmla="*/ 6 w 6"/>
                    <a:gd name="T13" fmla="*/ 64 h 66"/>
                    <a:gd name="T14" fmla="*/ 3 w 6"/>
                    <a:gd name="T15" fmla="*/ 9 h 66"/>
                    <a:gd name="T16" fmla="*/ 4 w 6"/>
                    <a:gd name="T17" fmla="*/ 7 h 66"/>
                    <a:gd name="T18" fmla="*/ 3 w 6"/>
                    <a:gd name="T19" fmla="*/ 5 h 66"/>
                    <a:gd name="T20" fmla="*/ 1 w 6"/>
                    <a:gd name="T21" fmla="*/ 6 h 66"/>
                    <a:gd name="T22" fmla="*/ 0 w 6"/>
                    <a:gd name="T23" fmla="*/ 6 h 66"/>
                    <a:gd name="T24" fmla="*/ 0 w 6"/>
                    <a:gd name="T25" fmla="*/ 5 h 66"/>
                    <a:gd name="T26" fmla="*/ 1 w 6"/>
                    <a:gd name="T27" fmla="*/ 0 h 66"/>
                    <a:gd name="T28" fmla="*/ 0 w 6"/>
                    <a:gd name="T29" fmla="*/ 1 h 66"/>
                    <a:gd name="T30" fmla="*/ 0 w 6"/>
                    <a:gd name="T31" fmla="*/ 3 h 66"/>
                    <a:gd name="T32" fmla="*/ 1 w 6"/>
                    <a:gd name="T33" fmla="*/ 2 h 66"/>
                    <a:gd name="T34" fmla="*/ 3 w 6"/>
                    <a:gd name="T35" fmla="*/ 2 h 66"/>
                    <a:gd name="T36" fmla="*/ 3 w 6"/>
                    <a:gd name="T37" fmla="*/ 2 h 66"/>
                    <a:gd name="T38" fmla="*/ 1 w 6"/>
                    <a:gd name="T3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66">
                      <a:moveTo>
                        <a:pt x="0" y="5"/>
                      </a:moveTo>
                      <a:cubicBezTo>
                        <a:pt x="0" y="5"/>
                        <a:pt x="0" y="6"/>
                        <a:pt x="0" y="6"/>
                      </a:cubicBezTo>
                      <a:cubicBezTo>
                        <a:pt x="0" y="25"/>
                        <a:pt x="2" y="45"/>
                        <a:pt x="2" y="64"/>
                      </a:cubicBezTo>
                      <a:cubicBezTo>
                        <a:pt x="2" y="64"/>
                        <a:pt x="2" y="64"/>
                        <a:pt x="2" y="65"/>
                      </a:cubicBezTo>
                      <a:cubicBezTo>
                        <a:pt x="2" y="66"/>
                        <a:pt x="3" y="66"/>
                        <a:pt x="4" y="66"/>
                      </a:cubicBezTo>
                      <a:cubicBezTo>
                        <a:pt x="5" y="66"/>
                        <a:pt x="6" y="66"/>
                        <a:pt x="6" y="65"/>
                      </a:cubicBezTo>
                      <a:cubicBezTo>
                        <a:pt x="6" y="64"/>
                        <a:pt x="6" y="64"/>
                        <a:pt x="6" y="64"/>
                      </a:cubicBezTo>
                      <a:cubicBezTo>
                        <a:pt x="6" y="46"/>
                        <a:pt x="4" y="27"/>
                        <a:pt x="3" y="9"/>
                      </a:cubicBezTo>
                      <a:cubicBezTo>
                        <a:pt x="4" y="8"/>
                        <a:pt x="4" y="8"/>
                        <a:pt x="4" y="7"/>
                      </a:cubicBezTo>
                      <a:cubicBezTo>
                        <a:pt x="3" y="6"/>
                        <a:pt x="3" y="6"/>
                        <a:pt x="3" y="5"/>
                      </a:cubicBezTo>
                      <a:cubicBezTo>
                        <a:pt x="2" y="5"/>
                        <a:pt x="1" y="5"/>
                        <a:pt x="1" y="6"/>
                      </a:cubicBezTo>
                      <a:cubicBezTo>
                        <a:pt x="1" y="6"/>
                        <a:pt x="1" y="6"/>
                        <a:pt x="0" y="6"/>
                      </a:cubicBezTo>
                      <a:cubicBezTo>
                        <a:pt x="0" y="6"/>
                        <a:pt x="0" y="5"/>
                        <a:pt x="0" y="5"/>
                      </a:cubicBezTo>
                      <a:moveTo>
                        <a:pt x="1" y="0"/>
                      </a:moveTo>
                      <a:cubicBezTo>
                        <a:pt x="1" y="0"/>
                        <a:pt x="0" y="1"/>
                        <a:pt x="0" y="1"/>
                      </a:cubicBezTo>
                      <a:cubicBezTo>
                        <a:pt x="0" y="2"/>
                        <a:pt x="0" y="2"/>
                        <a:pt x="0" y="3"/>
                      </a:cubicBezTo>
                      <a:cubicBezTo>
                        <a:pt x="0" y="2"/>
                        <a:pt x="0" y="2"/>
                        <a:pt x="1" y="2"/>
                      </a:cubicBezTo>
                      <a:cubicBezTo>
                        <a:pt x="1" y="2"/>
                        <a:pt x="2" y="2"/>
                        <a:pt x="3" y="2"/>
                      </a:cubicBezTo>
                      <a:cubicBezTo>
                        <a:pt x="3" y="2"/>
                        <a:pt x="3" y="2"/>
                        <a:pt x="3" y="2"/>
                      </a:cubicBezTo>
                      <a:cubicBezTo>
                        <a:pt x="3" y="1"/>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4" name="Freeform 175"/>
                <p:cNvSpPr>
                  <a:spLocks noEditPoints="1"/>
                </p:cNvSpPr>
                <p:nvPr/>
              </p:nvSpPr>
              <p:spPr bwMode="auto">
                <a:xfrm>
                  <a:off x="4163" y="3037"/>
                  <a:ext cx="27" cy="5"/>
                </a:xfrm>
                <a:custGeom>
                  <a:avLst/>
                  <a:gdLst>
                    <a:gd name="T0" fmla="*/ 5 w 22"/>
                    <a:gd name="T1" fmla="*/ 0 h 4"/>
                    <a:gd name="T2" fmla="*/ 4 w 22"/>
                    <a:gd name="T3" fmla="*/ 0 h 4"/>
                    <a:gd name="T4" fmla="*/ 2 w 22"/>
                    <a:gd name="T5" fmla="*/ 0 h 4"/>
                    <a:gd name="T6" fmla="*/ 1 w 22"/>
                    <a:gd name="T7" fmla="*/ 1 h 4"/>
                    <a:gd name="T8" fmla="*/ 1 w 22"/>
                    <a:gd name="T9" fmla="*/ 3 h 4"/>
                    <a:gd name="T10" fmla="*/ 1 w 22"/>
                    <a:gd name="T11" fmla="*/ 4 h 4"/>
                    <a:gd name="T12" fmla="*/ 2 w 22"/>
                    <a:gd name="T13" fmla="*/ 4 h 4"/>
                    <a:gd name="T14" fmla="*/ 4 w 22"/>
                    <a:gd name="T15" fmla="*/ 3 h 4"/>
                    <a:gd name="T16" fmla="*/ 6 w 22"/>
                    <a:gd name="T17" fmla="*/ 3 h 4"/>
                    <a:gd name="T18" fmla="*/ 9 w 22"/>
                    <a:gd name="T19" fmla="*/ 3 h 4"/>
                    <a:gd name="T20" fmla="*/ 12 w 22"/>
                    <a:gd name="T21" fmla="*/ 3 h 4"/>
                    <a:gd name="T22" fmla="*/ 13 w 22"/>
                    <a:gd name="T23" fmla="*/ 3 h 4"/>
                    <a:gd name="T24" fmla="*/ 12 w 22"/>
                    <a:gd name="T25" fmla="*/ 0 h 4"/>
                    <a:gd name="T26" fmla="*/ 12 w 22"/>
                    <a:gd name="T27" fmla="*/ 0 h 4"/>
                    <a:gd name="T28" fmla="*/ 9 w 22"/>
                    <a:gd name="T29" fmla="*/ 0 h 4"/>
                    <a:gd name="T30" fmla="*/ 5 w 22"/>
                    <a:gd name="T31" fmla="*/ 0 h 4"/>
                    <a:gd name="T32" fmla="*/ 20 w 22"/>
                    <a:gd name="T33" fmla="*/ 0 h 4"/>
                    <a:gd name="T34" fmla="*/ 19 w 22"/>
                    <a:gd name="T35" fmla="*/ 0 h 4"/>
                    <a:gd name="T36" fmla="*/ 16 w 22"/>
                    <a:gd name="T37" fmla="*/ 0 h 4"/>
                    <a:gd name="T38" fmla="*/ 16 w 22"/>
                    <a:gd name="T39" fmla="*/ 3 h 4"/>
                    <a:gd name="T40" fmla="*/ 20 w 22"/>
                    <a:gd name="T41" fmla="*/ 3 h 4"/>
                    <a:gd name="T42" fmla="*/ 20 w 22"/>
                    <a:gd name="T4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4">
                      <a:moveTo>
                        <a:pt x="5" y="0"/>
                      </a:moveTo>
                      <a:cubicBezTo>
                        <a:pt x="5" y="0"/>
                        <a:pt x="4" y="0"/>
                        <a:pt x="4" y="0"/>
                      </a:cubicBezTo>
                      <a:cubicBezTo>
                        <a:pt x="3" y="0"/>
                        <a:pt x="2" y="0"/>
                        <a:pt x="2" y="0"/>
                      </a:cubicBezTo>
                      <a:cubicBezTo>
                        <a:pt x="1" y="0"/>
                        <a:pt x="1" y="0"/>
                        <a:pt x="1" y="1"/>
                      </a:cubicBezTo>
                      <a:cubicBezTo>
                        <a:pt x="0" y="2"/>
                        <a:pt x="0" y="3"/>
                        <a:pt x="1" y="3"/>
                      </a:cubicBezTo>
                      <a:cubicBezTo>
                        <a:pt x="1" y="3"/>
                        <a:pt x="1" y="4"/>
                        <a:pt x="1" y="4"/>
                      </a:cubicBezTo>
                      <a:cubicBezTo>
                        <a:pt x="2" y="4"/>
                        <a:pt x="2" y="4"/>
                        <a:pt x="2" y="4"/>
                      </a:cubicBezTo>
                      <a:cubicBezTo>
                        <a:pt x="2" y="3"/>
                        <a:pt x="3" y="3"/>
                        <a:pt x="4" y="3"/>
                      </a:cubicBezTo>
                      <a:cubicBezTo>
                        <a:pt x="5" y="3"/>
                        <a:pt x="5" y="3"/>
                        <a:pt x="6" y="3"/>
                      </a:cubicBezTo>
                      <a:cubicBezTo>
                        <a:pt x="7" y="3"/>
                        <a:pt x="8" y="3"/>
                        <a:pt x="9" y="3"/>
                      </a:cubicBezTo>
                      <a:cubicBezTo>
                        <a:pt x="10" y="3"/>
                        <a:pt x="11" y="3"/>
                        <a:pt x="12" y="3"/>
                      </a:cubicBezTo>
                      <a:cubicBezTo>
                        <a:pt x="12" y="3"/>
                        <a:pt x="13" y="3"/>
                        <a:pt x="13" y="3"/>
                      </a:cubicBezTo>
                      <a:cubicBezTo>
                        <a:pt x="13" y="2"/>
                        <a:pt x="13" y="1"/>
                        <a:pt x="12" y="0"/>
                      </a:cubicBezTo>
                      <a:cubicBezTo>
                        <a:pt x="12" y="0"/>
                        <a:pt x="12" y="0"/>
                        <a:pt x="12" y="0"/>
                      </a:cubicBezTo>
                      <a:cubicBezTo>
                        <a:pt x="11" y="0"/>
                        <a:pt x="10" y="0"/>
                        <a:pt x="9" y="0"/>
                      </a:cubicBezTo>
                      <a:cubicBezTo>
                        <a:pt x="8" y="0"/>
                        <a:pt x="7" y="0"/>
                        <a:pt x="5" y="0"/>
                      </a:cubicBezTo>
                      <a:moveTo>
                        <a:pt x="20" y="0"/>
                      </a:moveTo>
                      <a:cubicBezTo>
                        <a:pt x="19" y="0"/>
                        <a:pt x="19" y="0"/>
                        <a:pt x="19" y="0"/>
                      </a:cubicBezTo>
                      <a:cubicBezTo>
                        <a:pt x="18" y="0"/>
                        <a:pt x="17" y="0"/>
                        <a:pt x="16" y="0"/>
                      </a:cubicBezTo>
                      <a:cubicBezTo>
                        <a:pt x="16" y="1"/>
                        <a:pt x="16" y="2"/>
                        <a:pt x="16" y="3"/>
                      </a:cubicBezTo>
                      <a:cubicBezTo>
                        <a:pt x="17" y="3"/>
                        <a:pt x="19" y="3"/>
                        <a:pt x="20" y="3"/>
                      </a:cubicBezTo>
                      <a:cubicBezTo>
                        <a:pt x="22" y="2"/>
                        <a:pt x="21"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5" name="Freeform 176"/>
                <p:cNvSpPr>
                  <a:spLocks/>
                </p:cNvSpPr>
                <p:nvPr/>
              </p:nvSpPr>
              <p:spPr bwMode="auto">
                <a:xfrm>
                  <a:off x="4178" y="3031"/>
                  <a:ext cx="9" cy="90"/>
                </a:xfrm>
                <a:custGeom>
                  <a:avLst/>
                  <a:gdLst>
                    <a:gd name="T0" fmla="*/ 2 w 7"/>
                    <a:gd name="T1" fmla="*/ 0 h 73"/>
                    <a:gd name="T2" fmla="*/ 0 w 7"/>
                    <a:gd name="T3" fmla="*/ 1 h 73"/>
                    <a:gd name="T4" fmla="*/ 0 w 7"/>
                    <a:gd name="T5" fmla="*/ 5 h 73"/>
                    <a:gd name="T6" fmla="*/ 1 w 7"/>
                    <a:gd name="T7" fmla="*/ 8 h 73"/>
                    <a:gd name="T8" fmla="*/ 1 w 7"/>
                    <a:gd name="T9" fmla="*/ 67 h 73"/>
                    <a:gd name="T10" fmla="*/ 1 w 7"/>
                    <a:gd name="T11" fmla="*/ 71 h 73"/>
                    <a:gd name="T12" fmla="*/ 0 w 7"/>
                    <a:gd name="T13" fmla="*/ 71 h 73"/>
                    <a:gd name="T14" fmla="*/ 2 w 7"/>
                    <a:gd name="T15" fmla="*/ 73 h 73"/>
                    <a:gd name="T16" fmla="*/ 4 w 7"/>
                    <a:gd name="T17" fmla="*/ 72 h 73"/>
                    <a:gd name="T18" fmla="*/ 4 w 7"/>
                    <a:gd name="T19" fmla="*/ 71 h 73"/>
                    <a:gd name="T20" fmla="*/ 4 w 7"/>
                    <a:gd name="T21" fmla="*/ 68 h 73"/>
                    <a:gd name="T22" fmla="*/ 4 w 7"/>
                    <a:gd name="T23" fmla="*/ 8 h 73"/>
                    <a:gd name="T24" fmla="*/ 4 w 7"/>
                    <a:gd name="T25" fmla="*/ 5 h 73"/>
                    <a:gd name="T26" fmla="*/ 4 w 7"/>
                    <a:gd name="T27" fmla="*/ 1 h 73"/>
                    <a:gd name="T28" fmla="*/ 2 w 7"/>
                    <a:gd name="T2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73">
                      <a:moveTo>
                        <a:pt x="2" y="0"/>
                      </a:moveTo>
                      <a:cubicBezTo>
                        <a:pt x="1" y="0"/>
                        <a:pt x="0" y="0"/>
                        <a:pt x="0" y="1"/>
                      </a:cubicBezTo>
                      <a:cubicBezTo>
                        <a:pt x="0" y="3"/>
                        <a:pt x="0" y="4"/>
                        <a:pt x="0" y="5"/>
                      </a:cubicBezTo>
                      <a:cubicBezTo>
                        <a:pt x="1" y="6"/>
                        <a:pt x="1" y="7"/>
                        <a:pt x="1" y="8"/>
                      </a:cubicBezTo>
                      <a:cubicBezTo>
                        <a:pt x="1" y="28"/>
                        <a:pt x="4" y="48"/>
                        <a:pt x="1" y="67"/>
                      </a:cubicBezTo>
                      <a:cubicBezTo>
                        <a:pt x="1" y="69"/>
                        <a:pt x="1" y="70"/>
                        <a:pt x="1" y="71"/>
                      </a:cubicBezTo>
                      <a:cubicBezTo>
                        <a:pt x="1" y="71"/>
                        <a:pt x="1" y="71"/>
                        <a:pt x="0" y="71"/>
                      </a:cubicBezTo>
                      <a:cubicBezTo>
                        <a:pt x="0" y="73"/>
                        <a:pt x="1" y="73"/>
                        <a:pt x="2" y="73"/>
                      </a:cubicBezTo>
                      <a:cubicBezTo>
                        <a:pt x="3" y="73"/>
                        <a:pt x="4" y="73"/>
                        <a:pt x="4" y="72"/>
                      </a:cubicBezTo>
                      <a:cubicBezTo>
                        <a:pt x="4" y="72"/>
                        <a:pt x="4" y="71"/>
                        <a:pt x="4" y="71"/>
                      </a:cubicBezTo>
                      <a:cubicBezTo>
                        <a:pt x="4" y="70"/>
                        <a:pt x="4" y="69"/>
                        <a:pt x="4" y="68"/>
                      </a:cubicBezTo>
                      <a:cubicBezTo>
                        <a:pt x="7" y="48"/>
                        <a:pt x="5" y="28"/>
                        <a:pt x="4" y="8"/>
                      </a:cubicBezTo>
                      <a:cubicBezTo>
                        <a:pt x="4" y="7"/>
                        <a:pt x="4" y="6"/>
                        <a:pt x="4" y="5"/>
                      </a:cubicBezTo>
                      <a:cubicBezTo>
                        <a:pt x="4" y="4"/>
                        <a:pt x="4" y="3"/>
                        <a:pt x="4" y="1"/>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6" name="Freeform 177"/>
                <p:cNvSpPr>
                  <a:spLocks noEditPoints="1"/>
                </p:cNvSpPr>
                <p:nvPr/>
              </p:nvSpPr>
              <p:spPr bwMode="auto">
                <a:xfrm>
                  <a:off x="4127" y="3062"/>
                  <a:ext cx="30" cy="6"/>
                </a:xfrm>
                <a:custGeom>
                  <a:avLst/>
                  <a:gdLst>
                    <a:gd name="T0" fmla="*/ 16 w 24"/>
                    <a:gd name="T1" fmla="*/ 1 h 5"/>
                    <a:gd name="T2" fmla="*/ 2 w 24"/>
                    <a:gd name="T3" fmla="*/ 2 h 5"/>
                    <a:gd name="T4" fmla="*/ 2 w 24"/>
                    <a:gd name="T5" fmla="*/ 5 h 5"/>
                    <a:gd name="T6" fmla="*/ 2 w 24"/>
                    <a:gd name="T7" fmla="*/ 5 h 5"/>
                    <a:gd name="T8" fmla="*/ 5 w 24"/>
                    <a:gd name="T9" fmla="*/ 5 h 5"/>
                    <a:gd name="T10" fmla="*/ 5 w 24"/>
                    <a:gd name="T11" fmla="*/ 3 h 5"/>
                    <a:gd name="T12" fmla="*/ 6 w 24"/>
                    <a:gd name="T13" fmla="*/ 2 h 5"/>
                    <a:gd name="T14" fmla="*/ 8 w 24"/>
                    <a:gd name="T15" fmla="*/ 3 h 5"/>
                    <a:gd name="T16" fmla="*/ 8 w 24"/>
                    <a:gd name="T17" fmla="*/ 4 h 5"/>
                    <a:gd name="T18" fmla="*/ 15 w 24"/>
                    <a:gd name="T19" fmla="*/ 4 h 5"/>
                    <a:gd name="T20" fmla="*/ 15 w 24"/>
                    <a:gd name="T21" fmla="*/ 1 h 5"/>
                    <a:gd name="T22" fmla="*/ 16 w 24"/>
                    <a:gd name="T23" fmla="*/ 1 h 5"/>
                    <a:gd name="T24" fmla="*/ 23 w 24"/>
                    <a:gd name="T25" fmla="*/ 0 h 5"/>
                    <a:gd name="T26" fmla="*/ 22 w 24"/>
                    <a:gd name="T27" fmla="*/ 0 h 5"/>
                    <a:gd name="T28" fmla="*/ 18 w 24"/>
                    <a:gd name="T29" fmla="*/ 1 h 5"/>
                    <a:gd name="T30" fmla="*/ 18 w 24"/>
                    <a:gd name="T31" fmla="*/ 2 h 5"/>
                    <a:gd name="T32" fmla="*/ 18 w 24"/>
                    <a:gd name="T33" fmla="*/ 4 h 5"/>
                    <a:gd name="T34" fmla="*/ 22 w 24"/>
                    <a:gd name="T35" fmla="*/ 4 h 5"/>
                    <a:gd name="T36" fmla="*/ 23 w 24"/>
                    <a:gd name="T3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5">
                      <a:moveTo>
                        <a:pt x="16" y="1"/>
                      </a:moveTo>
                      <a:cubicBezTo>
                        <a:pt x="11" y="1"/>
                        <a:pt x="6" y="1"/>
                        <a:pt x="2" y="2"/>
                      </a:cubicBezTo>
                      <a:cubicBezTo>
                        <a:pt x="0" y="2"/>
                        <a:pt x="0" y="5"/>
                        <a:pt x="2" y="5"/>
                      </a:cubicBezTo>
                      <a:cubicBezTo>
                        <a:pt x="2" y="5"/>
                        <a:pt x="2" y="5"/>
                        <a:pt x="2" y="5"/>
                      </a:cubicBezTo>
                      <a:cubicBezTo>
                        <a:pt x="3" y="5"/>
                        <a:pt x="4" y="5"/>
                        <a:pt x="5" y="5"/>
                      </a:cubicBezTo>
                      <a:cubicBezTo>
                        <a:pt x="5" y="4"/>
                        <a:pt x="5" y="4"/>
                        <a:pt x="5" y="3"/>
                      </a:cubicBezTo>
                      <a:cubicBezTo>
                        <a:pt x="5" y="2"/>
                        <a:pt x="6" y="2"/>
                        <a:pt x="6" y="2"/>
                      </a:cubicBezTo>
                      <a:cubicBezTo>
                        <a:pt x="7" y="2"/>
                        <a:pt x="8" y="2"/>
                        <a:pt x="8" y="3"/>
                      </a:cubicBezTo>
                      <a:cubicBezTo>
                        <a:pt x="8" y="4"/>
                        <a:pt x="8" y="4"/>
                        <a:pt x="8" y="4"/>
                      </a:cubicBezTo>
                      <a:cubicBezTo>
                        <a:pt x="10" y="4"/>
                        <a:pt x="13" y="4"/>
                        <a:pt x="15" y="4"/>
                      </a:cubicBezTo>
                      <a:cubicBezTo>
                        <a:pt x="15" y="3"/>
                        <a:pt x="15" y="2"/>
                        <a:pt x="15" y="1"/>
                      </a:cubicBezTo>
                      <a:cubicBezTo>
                        <a:pt x="15" y="1"/>
                        <a:pt x="15" y="1"/>
                        <a:pt x="16" y="1"/>
                      </a:cubicBezTo>
                      <a:moveTo>
                        <a:pt x="23" y="0"/>
                      </a:moveTo>
                      <a:cubicBezTo>
                        <a:pt x="22" y="0"/>
                        <a:pt x="22" y="0"/>
                        <a:pt x="22" y="0"/>
                      </a:cubicBezTo>
                      <a:cubicBezTo>
                        <a:pt x="21" y="0"/>
                        <a:pt x="19" y="1"/>
                        <a:pt x="18" y="1"/>
                      </a:cubicBezTo>
                      <a:cubicBezTo>
                        <a:pt x="18" y="1"/>
                        <a:pt x="19" y="2"/>
                        <a:pt x="18" y="2"/>
                      </a:cubicBezTo>
                      <a:cubicBezTo>
                        <a:pt x="18" y="3"/>
                        <a:pt x="18" y="3"/>
                        <a:pt x="18" y="4"/>
                      </a:cubicBezTo>
                      <a:cubicBezTo>
                        <a:pt x="20" y="4"/>
                        <a:pt x="21" y="4"/>
                        <a:pt x="22" y="4"/>
                      </a:cubicBezTo>
                      <a:cubicBezTo>
                        <a:pt x="24" y="3"/>
                        <a:pt x="24"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7" name="Freeform 178"/>
                <p:cNvSpPr>
                  <a:spLocks/>
                </p:cNvSpPr>
                <p:nvPr/>
              </p:nvSpPr>
              <p:spPr bwMode="auto">
                <a:xfrm>
                  <a:off x="4133" y="3064"/>
                  <a:ext cx="8" cy="58"/>
                </a:xfrm>
                <a:custGeom>
                  <a:avLst/>
                  <a:gdLst>
                    <a:gd name="T0" fmla="*/ 1 w 6"/>
                    <a:gd name="T1" fmla="*/ 0 h 47"/>
                    <a:gd name="T2" fmla="*/ 0 w 6"/>
                    <a:gd name="T3" fmla="*/ 1 h 47"/>
                    <a:gd name="T4" fmla="*/ 0 w 6"/>
                    <a:gd name="T5" fmla="*/ 3 h 47"/>
                    <a:gd name="T6" fmla="*/ 1 w 6"/>
                    <a:gd name="T7" fmla="*/ 24 h 47"/>
                    <a:gd name="T8" fmla="*/ 1 w 6"/>
                    <a:gd name="T9" fmla="*/ 41 h 47"/>
                    <a:gd name="T10" fmla="*/ 1 w 6"/>
                    <a:gd name="T11" fmla="*/ 44 h 47"/>
                    <a:gd name="T12" fmla="*/ 1 w 6"/>
                    <a:gd name="T13" fmla="*/ 46 h 47"/>
                    <a:gd name="T14" fmla="*/ 3 w 6"/>
                    <a:gd name="T15" fmla="*/ 47 h 47"/>
                    <a:gd name="T16" fmla="*/ 3 w 6"/>
                    <a:gd name="T17" fmla="*/ 47 h 47"/>
                    <a:gd name="T18" fmla="*/ 4 w 6"/>
                    <a:gd name="T19" fmla="*/ 47 h 47"/>
                    <a:gd name="T20" fmla="*/ 4 w 6"/>
                    <a:gd name="T21" fmla="*/ 44 h 47"/>
                    <a:gd name="T22" fmla="*/ 4 w 6"/>
                    <a:gd name="T23" fmla="*/ 44 h 47"/>
                    <a:gd name="T24" fmla="*/ 4 w 6"/>
                    <a:gd name="T25" fmla="*/ 41 h 47"/>
                    <a:gd name="T26" fmla="*/ 5 w 6"/>
                    <a:gd name="T27" fmla="*/ 27 h 47"/>
                    <a:gd name="T28" fmla="*/ 3 w 6"/>
                    <a:gd name="T29" fmla="*/ 2 h 47"/>
                    <a:gd name="T30" fmla="*/ 3 w 6"/>
                    <a:gd name="T31" fmla="*/ 1 h 47"/>
                    <a:gd name="T32" fmla="*/ 1 w 6"/>
                    <a:gd name="T3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47">
                      <a:moveTo>
                        <a:pt x="1" y="0"/>
                      </a:moveTo>
                      <a:cubicBezTo>
                        <a:pt x="1" y="0"/>
                        <a:pt x="0" y="0"/>
                        <a:pt x="0" y="1"/>
                      </a:cubicBezTo>
                      <a:cubicBezTo>
                        <a:pt x="0" y="2"/>
                        <a:pt x="0" y="2"/>
                        <a:pt x="0" y="3"/>
                      </a:cubicBezTo>
                      <a:cubicBezTo>
                        <a:pt x="0" y="10"/>
                        <a:pt x="1" y="17"/>
                        <a:pt x="1" y="24"/>
                      </a:cubicBezTo>
                      <a:cubicBezTo>
                        <a:pt x="1" y="29"/>
                        <a:pt x="1" y="35"/>
                        <a:pt x="1" y="41"/>
                      </a:cubicBezTo>
                      <a:cubicBezTo>
                        <a:pt x="1" y="42"/>
                        <a:pt x="1" y="43"/>
                        <a:pt x="1" y="44"/>
                      </a:cubicBezTo>
                      <a:cubicBezTo>
                        <a:pt x="1" y="45"/>
                        <a:pt x="1" y="45"/>
                        <a:pt x="1" y="46"/>
                      </a:cubicBezTo>
                      <a:cubicBezTo>
                        <a:pt x="1" y="47"/>
                        <a:pt x="2" y="47"/>
                        <a:pt x="3" y="47"/>
                      </a:cubicBezTo>
                      <a:cubicBezTo>
                        <a:pt x="3" y="47"/>
                        <a:pt x="3" y="47"/>
                        <a:pt x="3" y="47"/>
                      </a:cubicBezTo>
                      <a:cubicBezTo>
                        <a:pt x="4" y="47"/>
                        <a:pt x="4" y="47"/>
                        <a:pt x="4" y="47"/>
                      </a:cubicBezTo>
                      <a:cubicBezTo>
                        <a:pt x="6" y="47"/>
                        <a:pt x="5" y="45"/>
                        <a:pt x="4" y="44"/>
                      </a:cubicBezTo>
                      <a:cubicBezTo>
                        <a:pt x="4" y="44"/>
                        <a:pt x="4" y="44"/>
                        <a:pt x="4" y="44"/>
                      </a:cubicBezTo>
                      <a:cubicBezTo>
                        <a:pt x="4" y="43"/>
                        <a:pt x="4" y="42"/>
                        <a:pt x="4" y="41"/>
                      </a:cubicBezTo>
                      <a:cubicBezTo>
                        <a:pt x="4" y="36"/>
                        <a:pt x="5" y="31"/>
                        <a:pt x="5" y="27"/>
                      </a:cubicBezTo>
                      <a:cubicBezTo>
                        <a:pt x="5" y="19"/>
                        <a:pt x="3" y="11"/>
                        <a:pt x="3" y="2"/>
                      </a:cubicBezTo>
                      <a:cubicBezTo>
                        <a:pt x="3" y="2"/>
                        <a:pt x="3" y="2"/>
                        <a:pt x="3" y="1"/>
                      </a:cubicBezTo>
                      <a:cubicBezTo>
                        <a:pt x="3"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8" name="Freeform 179"/>
                <p:cNvSpPr>
                  <a:spLocks/>
                </p:cNvSpPr>
                <p:nvPr/>
              </p:nvSpPr>
              <p:spPr bwMode="auto">
                <a:xfrm>
                  <a:off x="4143" y="3062"/>
                  <a:ext cx="10" cy="59"/>
                </a:xfrm>
                <a:custGeom>
                  <a:avLst/>
                  <a:gdLst>
                    <a:gd name="T0" fmla="*/ 4 w 8"/>
                    <a:gd name="T1" fmla="*/ 0 h 48"/>
                    <a:gd name="T2" fmla="*/ 3 w 8"/>
                    <a:gd name="T3" fmla="*/ 1 h 48"/>
                    <a:gd name="T4" fmla="*/ 2 w 8"/>
                    <a:gd name="T5" fmla="*/ 1 h 48"/>
                    <a:gd name="T6" fmla="*/ 2 w 8"/>
                    <a:gd name="T7" fmla="*/ 4 h 48"/>
                    <a:gd name="T8" fmla="*/ 3 w 8"/>
                    <a:gd name="T9" fmla="*/ 42 h 48"/>
                    <a:gd name="T10" fmla="*/ 4 w 8"/>
                    <a:gd name="T11" fmla="*/ 45 h 48"/>
                    <a:gd name="T12" fmla="*/ 4 w 8"/>
                    <a:gd name="T13" fmla="*/ 47 h 48"/>
                    <a:gd name="T14" fmla="*/ 6 w 8"/>
                    <a:gd name="T15" fmla="*/ 48 h 48"/>
                    <a:gd name="T16" fmla="*/ 8 w 8"/>
                    <a:gd name="T17" fmla="*/ 46 h 48"/>
                    <a:gd name="T18" fmla="*/ 7 w 8"/>
                    <a:gd name="T19" fmla="*/ 45 h 48"/>
                    <a:gd name="T20" fmla="*/ 7 w 8"/>
                    <a:gd name="T21" fmla="*/ 42 h 48"/>
                    <a:gd name="T22" fmla="*/ 5 w 8"/>
                    <a:gd name="T23" fmla="*/ 4 h 48"/>
                    <a:gd name="T24" fmla="*/ 5 w 8"/>
                    <a:gd name="T25" fmla="*/ 2 h 48"/>
                    <a:gd name="T26" fmla="*/ 5 w 8"/>
                    <a:gd name="T27" fmla="*/ 1 h 48"/>
                    <a:gd name="T28" fmla="*/ 4 w 8"/>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48">
                      <a:moveTo>
                        <a:pt x="4" y="0"/>
                      </a:moveTo>
                      <a:cubicBezTo>
                        <a:pt x="3" y="0"/>
                        <a:pt x="3" y="0"/>
                        <a:pt x="3" y="1"/>
                      </a:cubicBezTo>
                      <a:cubicBezTo>
                        <a:pt x="2" y="1"/>
                        <a:pt x="2" y="1"/>
                        <a:pt x="2" y="1"/>
                      </a:cubicBezTo>
                      <a:cubicBezTo>
                        <a:pt x="2" y="2"/>
                        <a:pt x="2" y="3"/>
                        <a:pt x="2" y="4"/>
                      </a:cubicBezTo>
                      <a:cubicBezTo>
                        <a:pt x="0" y="17"/>
                        <a:pt x="1" y="30"/>
                        <a:pt x="3" y="42"/>
                      </a:cubicBezTo>
                      <a:cubicBezTo>
                        <a:pt x="4" y="43"/>
                        <a:pt x="4" y="44"/>
                        <a:pt x="4" y="45"/>
                      </a:cubicBezTo>
                      <a:cubicBezTo>
                        <a:pt x="4" y="46"/>
                        <a:pt x="4" y="47"/>
                        <a:pt x="4" y="47"/>
                      </a:cubicBezTo>
                      <a:cubicBezTo>
                        <a:pt x="5" y="48"/>
                        <a:pt x="5" y="48"/>
                        <a:pt x="6" y="48"/>
                      </a:cubicBezTo>
                      <a:cubicBezTo>
                        <a:pt x="7" y="48"/>
                        <a:pt x="8" y="48"/>
                        <a:pt x="8" y="46"/>
                      </a:cubicBezTo>
                      <a:cubicBezTo>
                        <a:pt x="7" y="46"/>
                        <a:pt x="7" y="46"/>
                        <a:pt x="7" y="45"/>
                      </a:cubicBezTo>
                      <a:cubicBezTo>
                        <a:pt x="7" y="44"/>
                        <a:pt x="7" y="43"/>
                        <a:pt x="7" y="42"/>
                      </a:cubicBezTo>
                      <a:cubicBezTo>
                        <a:pt x="4" y="30"/>
                        <a:pt x="3" y="16"/>
                        <a:pt x="5" y="4"/>
                      </a:cubicBezTo>
                      <a:cubicBezTo>
                        <a:pt x="5" y="3"/>
                        <a:pt x="5" y="3"/>
                        <a:pt x="5" y="2"/>
                      </a:cubicBezTo>
                      <a:cubicBezTo>
                        <a:pt x="6" y="2"/>
                        <a:pt x="5" y="1"/>
                        <a:pt x="5" y="1"/>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9" name="Freeform 180"/>
                <p:cNvSpPr>
                  <a:spLocks noEditPoints="1"/>
                </p:cNvSpPr>
                <p:nvPr/>
              </p:nvSpPr>
              <p:spPr bwMode="auto">
                <a:xfrm>
                  <a:off x="4104" y="3084"/>
                  <a:ext cx="27" cy="6"/>
                </a:xfrm>
                <a:custGeom>
                  <a:avLst/>
                  <a:gdLst>
                    <a:gd name="T0" fmla="*/ 5 w 22"/>
                    <a:gd name="T1" fmla="*/ 2 h 5"/>
                    <a:gd name="T2" fmla="*/ 2 w 22"/>
                    <a:gd name="T3" fmla="*/ 2 h 5"/>
                    <a:gd name="T4" fmla="*/ 2 w 22"/>
                    <a:gd name="T5" fmla="*/ 5 h 5"/>
                    <a:gd name="T6" fmla="*/ 5 w 22"/>
                    <a:gd name="T7" fmla="*/ 5 h 5"/>
                    <a:gd name="T8" fmla="*/ 5 w 22"/>
                    <a:gd name="T9" fmla="*/ 2 h 5"/>
                    <a:gd name="T10" fmla="*/ 5 w 22"/>
                    <a:gd name="T11" fmla="*/ 2 h 5"/>
                    <a:gd name="T12" fmla="*/ 20 w 22"/>
                    <a:gd name="T13" fmla="*/ 0 h 5"/>
                    <a:gd name="T14" fmla="*/ 20 w 22"/>
                    <a:gd name="T15" fmla="*/ 0 h 5"/>
                    <a:gd name="T16" fmla="*/ 9 w 22"/>
                    <a:gd name="T17" fmla="*/ 1 h 5"/>
                    <a:gd name="T18" fmla="*/ 9 w 22"/>
                    <a:gd name="T19" fmla="*/ 2 h 5"/>
                    <a:gd name="T20" fmla="*/ 9 w 22"/>
                    <a:gd name="T21" fmla="*/ 5 h 5"/>
                    <a:gd name="T22" fmla="*/ 16 w 22"/>
                    <a:gd name="T23" fmla="*/ 4 h 5"/>
                    <a:gd name="T24" fmla="*/ 16 w 22"/>
                    <a:gd name="T25" fmla="*/ 3 h 5"/>
                    <a:gd name="T26" fmla="*/ 18 w 22"/>
                    <a:gd name="T27" fmla="*/ 2 h 5"/>
                    <a:gd name="T28" fmla="*/ 20 w 22"/>
                    <a:gd name="T29" fmla="*/ 4 h 5"/>
                    <a:gd name="T30" fmla="*/ 20 w 22"/>
                    <a:gd name="T31" fmla="*/ 3 h 5"/>
                    <a:gd name="T32" fmla="*/ 20 w 22"/>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5">
                      <a:moveTo>
                        <a:pt x="5" y="2"/>
                      </a:moveTo>
                      <a:cubicBezTo>
                        <a:pt x="4" y="2"/>
                        <a:pt x="3" y="2"/>
                        <a:pt x="2" y="2"/>
                      </a:cubicBezTo>
                      <a:cubicBezTo>
                        <a:pt x="0" y="2"/>
                        <a:pt x="0" y="5"/>
                        <a:pt x="2" y="5"/>
                      </a:cubicBezTo>
                      <a:cubicBezTo>
                        <a:pt x="3" y="5"/>
                        <a:pt x="4" y="5"/>
                        <a:pt x="5" y="5"/>
                      </a:cubicBezTo>
                      <a:cubicBezTo>
                        <a:pt x="5" y="4"/>
                        <a:pt x="5" y="3"/>
                        <a:pt x="5" y="2"/>
                      </a:cubicBezTo>
                      <a:cubicBezTo>
                        <a:pt x="5" y="2"/>
                        <a:pt x="5" y="2"/>
                        <a:pt x="5" y="2"/>
                      </a:cubicBezTo>
                      <a:moveTo>
                        <a:pt x="20" y="0"/>
                      </a:moveTo>
                      <a:cubicBezTo>
                        <a:pt x="20" y="0"/>
                        <a:pt x="20" y="0"/>
                        <a:pt x="20" y="0"/>
                      </a:cubicBezTo>
                      <a:cubicBezTo>
                        <a:pt x="16" y="1"/>
                        <a:pt x="12" y="1"/>
                        <a:pt x="9" y="1"/>
                      </a:cubicBezTo>
                      <a:cubicBezTo>
                        <a:pt x="9" y="2"/>
                        <a:pt x="9" y="2"/>
                        <a:pt x="9" y="2"/>
                      </a:cubicBezTo>
                      <a:cubicBezTo>
                        <a:pt x="9" y="3"/>
                        <a:pt x="9" y="4"/>
                        <a:pt x="9" y="5"/>
                      </a:cubicBezTo>
                      <a:cubicBezTo>
                        <a:pt x="11" y="5"/>
                        <a:pt x="14" y="5"/>
                        <a:pt x="16" y="4"/>
                      </a:cubicBezTo>
                      <a:cubicBezTo>
                        <a:pt x="16" y="4"/>
                        <a:pt x="16" y="3"/>
                        <a:pt x="16" y="3"/>
                      </a:cubicBezTo>
                      <a:cubicBezTo>
                        <a:pt x="17" y="2"/>
                        <a:pt x="17" y="2"/>
                        <a:pt x="18" y="2"/>
                      </a:cubicBezTo>
                      <a:cubicBezTo>
                        <a:pt x="19" y="2"/>
                        <a:pt x="20" y="2"/>
                        <a:pt x="20" y="4"/>
                      </a:cubicBezTo>
                      <a:cubicBezTo>
                        <a:pt x="20" y="4"/>
                        <a:pt x="20" y="3"/>
                        <a:pt x="20" y="3"/>
                      </a:cubicBezTo>
                      <a:cubicBezTo>
                        <a:pt x="22" y="3"/>
                        <a:pt x="22"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0" name="Freeform 181"/>
                <p:cNvSpPr>
                  <a:spLocks/>
                </p:cNvSpPr>
                <p:nvPr/>
              </p:nvSpPr>
              <p:spPr bwMode="auto">
                <a:xfrm>
                  <a:off x="4110" y="3084"/>
                  <a:ext cx="7" cy="34"/>
                </a:xfrm>
                <a:custGeom>
                  <a:avLst/>
                  <a:gdLst>
                    <a:gd name="T0" fmla="*/ 2 w 6"/>
                    <a:gd name="T1" fmla="*/ 0 h 28"/>
                    <a:gd name="T2" fmla="*/ 0 w 6"/>
                    <a:gd name="T3" fmla="*/ 2 h 28"/>
                    <a:gd name="T4" fmla="*/ 0 w 6"/>
                    <a:gd name="T5" fmla="*/ 2 h 28"/>
                    <a:gd name="T6" fmla="*/ 0 w 6"/>
                    <a:gd name="T7" fmla="*/ 5 h 28"/>
                    <a:gd name="T8" fmla="*/ 2 w 6"/>
                    <a:gd name="T9" fmla="*/ 27 h 28"/>
                    <a:gd name="T10" fmla="*/ 2 w 6"/>
                    <a:gd name="T11" fmla="*/ 27 h 28"/>
                    <a:gd name="T12" fmla="*/ 4 w 6"/>
                    <a:gd name="T13" fmla="*/ 28 h 28"/>
                    <a:gd name="T14" fmla="*/ 6 w 6"/>
                    <a:gd name="T15" fmla="*/ 27 h 28"/>
                    <a:gd name="T16" fmla="*/ 6 w 6"/>
                    <a:gd name="T17" fmla="*/ 26 h 28"/>
                    <a:gd name="T18" fmla="*/ 4 w 6"/>
                    <a:gd name="T19" fmla="*/ 5 h 28"/>
                    <a:gd name="T20" fmla="*/ 4 w 6"/>
                    <a:gd name="T21" fmla="*/ 2 h 28"/>
                    <a:gd name="T22" fmla="*/ 4 w 6"/>
                    <a:gd name="T23" fmla="*/ 1 h 28"/>
                    <a:gd name="T24" fmla="*/ 2 w 6"/>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8">
                      <a:moveTo>
                        <a:pt x="2" y="0"/>
                      </a:moveTo>
                      <a:cubicBezTo>
                        <a:pt x="1" y="0"/>
                        <a:pt x="0" y="1"/>
                        <a:pt x="0" y="2"/>
                      </a:cubicBezTo>
                      <a:cubicBezTo>
                        <a:pt x="0" y="2"/>
                        <a:pt x="0" y="2"/>
                        <a:pt x="0" y="2"/>
                      </a:cubicBezTo>
                      <a:cubicBezTo>
                        <a:pt x="0" y="3"/>
                        <a:pt x="0" y="4"/>
                        <a:pt x="0" y="5"/>
                      </a:cubicBezTo>
                      <a:cubicBezTo>
                        <a:pt x="1" y="12"/>
                        <a:pt x="1" y="20"/>
                        <a:pt x="2" y="27"/>
                      </a:cubicBezTo>
                      <a:cubicBezTo>
                        <a:pt x="2" y="27"/>
                        <a:pt x="2" y="27"/>
                        <a:pt x="2" y="27"/>
                      </a:cubicBezTo>
                      <a:cubicBezTo>
                        <a:pt x="3" y="28"/>
                        <a:pt x="3" y="28"/>
                        <a:pt x="4" y="28"/>
                      </a:cubicBezTo>
                      <a:cubicBezTo>
                        <a:pt x="5" y="28"/>
                        <a:pt x="6" y="28"/>
                        <a:pt x="6" y="27"/>
                      </a:cubicBezTo>
                      <a:cubicBezTo>
                        <a:pt x="6" y="26"/>
                        <a:pt x="6" y="26"/>
                        <a:pt x="6" y="26"/>
                      </a:cubicBezTo>
                      <a:cubicBezTo>
                        <a:pt x="4" y="19"/>
                        <a:pt x="4" y="12"/>
                        <a:pt x="4" y="5"/>
                      </a:cubicBezTo>
                      <a:cubicBezTo>
                        <a:pt x="4" y="4"/>
                        <a:pt x="4" y="3"/>
                        <a:pt x="4" y="2"/>
                      </a:cubicBezTo>
                      <a:cubicBezTo>
                        <a:pt x="4" y="2"/>
                        <a:pt x="4" y="2"/>
                        <a:pt x="4" y="1"/>
                      </a:cubicBezTo>
                      <a:cubicBezTo>
                        <a:pt x="3"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1" name="Freeform 182"/>
                <p:cNvSpPr>
                  <a:spLocks/>
                </p:cNvSpPr>
                <p:nvPr/>
              </p:nvSpPr>
              <p:spPr bwMode="auto">
                <a:xfrm>
                  <a:off x="4122" y="3086"/>
                  <a:ext cx="7" cy="35"/>
                </a:xfrm>
                <a:custGeom>
                  <a:avLst/>
                  <a:gdLst>
                    <a:gd name="T0" fmla="*/ 3 w 5"/>
                    <a:gd name="T1" fmla="*/ 0 h 28"/>
                    <a:gd name="T2" fmla="*/ 1 w 5"/>
                    <a:gd name="T3" fmla="*/ 1 h 28"/>
                    <a:gd name="T4" fmla="*/ 1 w 5"/>
                    <a:gd name="T5" fmla="*/ 2 h 28"/>
                    <a:gd name="T6" fmla="*/ 1 w 5"/>
                    <a:gd name="T7" fmla="*/ 24 h 28"/>
                    <a:gd name="T8" fmla="*/ 1 w 5"/>
                    <a:gd name="T9" fmla="*/ 26 h 28"/>
                    <a:gd name="T10" fmla="*/ 1 w 5"/>
                    <a:gd name="T11" fmla="*/ 27 h 28"/>
                    <a:gd name="T12" fmla="*/ 3 w 5"/>
                    <a:gd name="T13" fmla="*/ 28 h 28"/>
                    <a:gd name="T14" fmla="*/ 4 w 5"/>
                    <a:gd name="T15" fmla="*/ 27 h 28"/>
                    <a:gd name="T16" fmla="*/ 4 w 5"/>
                    <a:gd name="T17" fmla="*/ 26 h 28"/>
                    <a:gd name="T18" fmla="*/ 4 w 5"/>
                    <a:gd name="T19" fmla="*/ 24 h 28"/>
                    <a:gd name="T20" fmla="*/ 5 w 5"/>
                    <a:gd name="T21" fmla="*/ 2 h 28"/>
                    <a:gd name="T22" fmla="*/ 5 w 5"/>
                    <a:gd name="T23" fmla="*/ 2 h 28"/>
                    <a:gd name="T24" fmla="*/ 3 w 5"/>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28">
                      <a:moveTo>
                        <a:pt x="3" y="0"/>
                      </a:moveTo>
                      <a:cubicBezTo>
                        <a:pt x="2" y="0"/>
                        <a:pt x="2" y="0"/>
                        <a:pt x="1" y="1"/>
                      </a:cubicBezTo>
                      <a:cubicBezTo>
                        <a:pt x="1" y="1"/>
                        <a:pt x="1" y="2"/>
                        <a:pt x="1" y="2"/>
                      </a:cubicBezTo>
                      <a:cubicBezTo>
                        <a:pt x="0" y="9"/>
                        <a:pt x="2" y="17"/>
                        <a:pt x="1" y="24"/>
                      </a:cubicBezTo>
                      <a:cubicBezTo>
                        <a:pt x="1" y="25"/>
                        <a:pt x="1" y="25"/>
                        <a:pt x="1" y="26"/>
                      </a:cubicBezTo>
                      <a:cubicBezTo>
                        <a:pt x="1" y="26"/>
                        <a:pt x="1" y="27"/>
                        <a:pt x="1" y="27"/>
                      </a:cubicBezTo>
                      <a:cubicBezTo>
                        <a:pt x="2" y="28"/>
                        <a:pt x="2" y="28"/>
                        <a:pt x="3" y="28"/>
                      </a:cubicBezTo>
                      <a:cubicBezTo>
                        <a:pt x="3" y="28"/>
                        <a:pt x="3" y="27"/>
                        <a:pt x="4" y="27"/>
                      </a:cubicBezTo>
                      <a:cubicBezTo>
                        <a:pt x="4" y="27"/>
                        <a:pt x="4" y="27"/>
                        <a:pt x="4" y="26"/>
                      </a:cubicBezTo>
                      <a:cubicBezTo>
                        <a:pt x="4" y="26"/>
                        <a:pt x="4" y="25"/>
                        <a:pt x="4" y="24"/>
                      </a:cubicBezTo>
                      <a:cubicBezTo>
                        <a:pt x="5" y="16"/>
                        <a:pt x="3" y="9"/>
                        <a:pt x="5" y="2"/>
                      </a:cubicBezTo>
                      <a:cubicBezTo>
                        <a:pt x="5" y="2"/>
                        <a:pt x="5" y="2"/>
                        <a:pt x="5" y="2"/>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2" name="Freeform 183"/>
                <p:cNvSpPr>
                  <a:spLocks/>
                </p:cNvSpPr>
                <p:nvPr/>
              </p:nvSpPr>
              <p:spPr bwMode="auto">
                <a:xfrm>
                  <a:off x="4080" y="3097"/>
                  <a:ext cx="29" cy="8"/>
                </a:xfrm>
                <a:custGeom>
                  <a:avLst/>
                  <a:gdLst>
                    <a:gd name="T0" fmla="*/ 20 w 23"/>
                    <a:gd name="T1" fmla="*/ 0 h 6"/>
                    <a:gd name="T2" fmla="*/ 20 w 23"/>
                    <a:gd name="T3" fmla="*/ 0 h 6"/>
                    <a:gd name="T4" fmla="*/ 2 w 23"/>
                    <a:gd name="T5" fmla="*/ 2 h 6"/>
                    <a:gd name="T6" fmla="*/ 3 w 23"/>
                    <a:gd name="T7" fmla="*/ 6 h 6"/>
                    <a:gd name="T8" fmla="*/ 3 w 23"/>
                    <a:gd name="T9" fmla="*/ 6 h 6"/>
                    <a:gd name="T10" fmla="*/ 4 w 23"/>
                    <a:gd name="T11" fmla="*/ 5 h 6"/>
                    <a:gd name="T12" fmla="*/ 4 w 23"/>
                    <a:gd name="T13" fmla="*/ 3 h 6"/>
                    <a:gd name="T14" fmla="*/ 6 w 23"/>
                    <a:gd name="T15" fmla="*/ 2 h 6"/>
                    <a:gd name="T16" fmla="*/ 8 w 23"/>
                    <a:gd name="T17" fmla="*/ 3 h 6"/>
                    <a:gd name="T18" fmla="*/ 8 w 23"/>
                    <a:gd name="T19" fmla="*/ 4 h 6"/>
                    <a:gd name="T20" fmla="*/ 17 w 23"/>
                    <a:gd name="T21" fmla="*/ 3 h 6"/>
                    <a:gd name="T22" fmla="*/ 17 w 23"/>
                    <a:gd name="T23" fmla="*/ 3 h 6"/>
                    <a:gd name="T24" fmla="*/ 18 w 23"/>
                    <a:gd name="T25" fmla="*/ 1 h 6"/>
                    <a:gd name="T26" fmla="*/ 20 w 23"/>
                    <a:gd name="T27" fmla="*/ 3 h 6"/>
                    <a:gd name="T28" fmla="*/ 20 w 23"/>
                    <a:gd name="T29" fmla="*/ 3 h 6"/>
                    <a:gd name="T30" fmla="*/ 20 w 23"/>
                    <a:gd name="T31" fmla="*/ 3 h 6"/>
                    <a:gd name="T32" fmla="*/ 20 w 23"/>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6">
                      <a:moveTo>
                        <a:pt x="20" y="0"/>
                      </a:moveTo>
                      <a:cubicBezTo>
                        <a:pt x="20" y="0"/>
                        <a:pt x="20" y="0"/>
                        <a:pt x="20" y="0"/>
                      </a:cubicBezTo>
                      <a:cubicBezTo>
                        <a:pt x="14" y="0"/>
                        <a:pt x="8" y="1"/>
                        <a:pt x="2" y="2"/>
                      </a:cubicBezTo>
                      <a:cubicBezTo>
                        <a:pt x="0" y="3"/>
                        <a:pt x="1" y="6"/>
                        <a:pt x="3" y="6"/>
                      </a:cubicBezTo>
                      <a:cubicBezTo>
                        <a:pt x="3" y="6"/>
                        <a:pt x="3" y="6"/>
                        <a:pt x="3" y="6"/>
                      </a:cubicBezTo>
                      <a:cubicBezTo>
                        <a:pt x="3" y="5"/>
                        <a:pt x="4" y="5"/>
                        <a:pt x="4" y="5"/>
                      </a:cubicBezTo>
                      <a:cubicBezTo>
                        <a:pt x="4" y="5"/>
                        <a:pt x="4" y="4"/>
                        <a:pt x="4" y="3"/>
                      </a:cubicBezTo>
                      <a:cubicBezTo>
                        <a:pt x="4" y="2"/>
                        <a:pt x="5" y="2"/>
                        <a:pt x="6" y="2"/>
                      </a:cubicBezTo>
                      <a:cubicBezTo>
                        <a:pt x="7" y="2"/>
                        <a:pt x="8" y="2"/>
                        <a:pt x="8" y="3"/>
                      </a:cubicBezTo>
                      <a:cubicBezTo>
                        <a:pt x="8" y="4"/>
                        <a:pt x="8" y="4"/>
                        <a:pt x="8" y="4"/>
                      </a:cubicBezTo>
                      <a:cubicBezTo>
                        <a:pt x="11" y="4"/>
                        <a:pt x="14" y="3"/>
                        <a:pt x="17" y="3"/>
                      </a:cubicBezTo>
                      <a:cubicBezTo>
                        <a:pt x="17" y="3"/>
                        <a:pt x="17" y="3"/>
                        <a:pt x="17" y="3"/>
                      </a:cubicBezTo>
                      <a:cubicBezTo>
                        <a:pt x="17" y="1"/>
                        <a:pt x="17" y="1"/>
                        <a:pt x="18" y="1"/>
                      </a:cubicBezTo>
                      <a:cubicBezTo>
                        <a:pt x="19" y="1"/>
                        <a:pt x="20" y="1"/>
                        <a:pt x="20" y="3"/>
                      </a:cubicBezTo>
                      <a:cubicBezTo>
                        <a:pt x="20" y="3"/>
                        <a:pt x="20" y="3"/>
                        <a:pt x="20" y="3"/>
                      </a:cubicBezTo>
                      <a:cubicBezTo>
                        <a:pt x="20" y="3"/>
                        <a:pt x="20" y="3"/>
                        <a:pt x="20" y="3"/>
                      </a:cubicBezTo>
                      <a:cubicBezTo>
                        <a:pt x="23" y="3"/>
                        <a:pt x="23"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3" name="Freeform 184"/>
                <p:cNvSpPr>
                  <a:spLocks/>
                </p:cNvSpPr>
                <p:nvPr/>
              </p:nvSpPr>
              <p:spPr bwMode="auto">
                <a:xfrm>
                  <a:off x="4085" y="3100"/>
                  <a:ext cx="8" cy="20"/>
                </a:xfrm>
                <a:custGeom>
                  <a:avLst/>
                  <a:gdLst>
                    <a:gd name="T0" fmla="*/ 2 w 6"/>
                    <a:gd name="T1" fmla="*/ 0 h 16"/>
                    <a:gd name="T2" fmla="*/ 0 w 6"/>
                    <a:gd name="T3" fmla="*/ 1 h 16"/>
                    <a:gd name="T4" fmla="*/ 0 w 6"/>
                    <a:gd name="T5" fmla="*/ 3 h 16"/>
                    <a:gd name="T6" fmla="*/ 2 w 6"/>
                    <a:gd name="T7" fmla="*/ 15 h 16"/>
                    <a:gd name="T8" fmla="*/ 4 w 6"/>
                    <a:gd name="T9" fmla="*/ 16 h 16"/>
                    <a:gd name="T10" fmla="*/ 6 w 6"/>
                    <a:gd name="T11" fmla="*/ 14 h 16"/>
                    <a:gd name="T12" fmla="*/ 4 w 6"/>
                    <a:gd name="T13" fmla="*/ 2 h 16"/>
                    <a:gd name="T14" fmla="*/ 4 w 6"/>
                    <a:gd name="T15" fmla="*/ 1 h 16"/>
                    <a:gd name="T16" fmla="*/ 2 w 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6">
                      <a:moveTo>
                        <a:pt x="2" y="0"/>
                      </a:moveTo>
                      <a:cubicBezTo>
                        <a:pt x="1" y="0"/>
                        <a:pt x="0" y="0"/>
                        <a:pt x="0" y="1"/>
                      </a:cubicBezTo>
                      <a:cubicBezTo>
                        <a:pt x="0" y="2"/>
                        <a:pt x="0" y="3"/>
                        <a:pt x="0" y="3"/>
                      </a:cubicBezTo>
                      <a:cubicBezTo>
                        <a:pt x="1" y="7"/>
                        <a:pt x="1" y="11"/>
                        <a:pt x="2" y="15"/>
                      </a:cubicBezTo>
                      <a:cubicBezTo>
                        <a:pt x="3" y="16"/>
                        <a:pt x="3" y="16"/>
                        <a:pt x="4" y="16"/>
                      </a:cubicBezTo>
                      <a:cubicBezTo>
                        <a:pt x="5" y="16"/>
                        <a:pt x="6" y="15"/>
                        <a:pt x="6" y="14"/>
                      </a:cubicBezTo>
                      <a:cubicBezTo>
                        <a:pt x="5" y="10"/>
                        <a:pt x="4" y="6"/>
                        <a:pt x="4" y="2"/>
                      </a:cubicBezTo>
                      <a:cubicBezTo>
                        <a:pt x="4" y="2"/>
                        <a:pt x="4" y="2"/>
                        <a:pt x="4" y="1"/>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4" name="Freeform 185"/>
                <p:cNvSpPr>
                  <a:spLocks/>
                </p:cNvSpPr>
                <p:nvPr/>
              </p:nvSpPr>
              <p:spPr bwMode="auto">
                <a:xfrm>
                  <a:off x="4101" y="3099"/>
                  <a:ext cx="4" cy="22"/>
                </a:xfrm>
                <a:custGeom>
                  <a:avLst/>
                  <a:gdLst>
                    <a:gd name="T0" fmla="*/ 1 w 3"/>
                    <a:gd name="T1" fmla="*/ 0 h 18"/>
                    <a:gd name="T2" fmla="*/ 0 w 3"/>
                    <a:gd name="T3" fmla="*/ 2 h 18"/>
                    <a:gd name="T4" fmla="*/ 0 w 3"/>
                    <a:gd name="T5" fmla="*/ 2 h 18"/>
                    <a:gd name="T6" fmla="*/ 0 w 3"/>
                    <a:gd name="T7" fmla="*/ 16 h 18"/>
                    <a:gd name="T8" fmla="*/ 0 w 3"/>
                    <a:gd name="T9" fmla="*/ 17 h 18"/>
                    <a:gd name="T10" fmla="*/ 1 w 3"/>
                    <a:gd name="T11" fmla="*/ 18 h 18"/>
                    <a:gd name="T12" fmla="*/ 3 w 3"/>
                    <a:gd name="T13" fmla="*/ 17 h 18"/>
                    <a:gd name="T14" fmla="*/ 3 w 3"/>
                    <a:gd name="T15" fmla="*/ 16 h 18"/>
                    <a:gd name="T16" fmla="*/ 3 w 3"/>
                    <a:gd name="T17" fmla="*/ 2 h 18"/>
                    <a:gd name="T18" fmla="*/ 3 w 3"/>
                    <a:gd name="T19" fmla="*/ 2 h 18"/>
                    <a:gd name="T20" fmla="*/ 1 w 3"/>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8">
                      <a:moveTo>
                        <a:pt x="1" y="0"/>
                      </a:moveTo>
                      <a:cubicBezTo>
                        <a:pt x="0" y="0"/>
                        <a:pt x="0" y="0"/>
                        <a:pt x="0" y="2"/>
                      </a:cubicBezTo>
                      <a:cubicBezTo>
                        <a:pt x="0" y="2"/>
                        <a:pt x="0" y="2"/>
                        <a:pt x="0" y="2"/>
                      </a:cubicBezTo>
                      <a:cubicBezTo>
                        <a:pt x="0" y="7"/>
                        <a:pt x="0" y="12"/>
                        <a:pt x="0" y="16"/>
                      </a:cubicBezTo>
                      <a:cubicBezTo>
                        <a:pt x="0" y="16"/>
                        <a:pt x="0" y="17"/>
                        <a:pt x="0" y="17"/>
                      </a:cubicBezTo>
                      <a:cubicBezTo>
                        <a:pt x="0" y="18"/>
                        <a:pt x="0" y="18"/>
                        <a:pt x="1" y="18"/>
                      </a:cubicBezTo>
                      <a:cubicBezTo>
                        <a:pt x="2" y="18"/>
                        <a:pt x="3" y="18"/>
                        <a:pt x="3" y="17"/>
                      </a:cubicBezTo>
                      <a:cubicBezTo>
                        <a:pt x="3" y="16"/>
                        <a:pt x="3" y="16"/>
                        <a:pt x="3" y="16"/>
                      </a:cubicBezTo>
                      <a:cubicBezTo>
                        <a:pt x="3" y="11"/>
                        <a:pt x="3" y="7"/>
                        <a:pt x="3" y="2"/>
                      </a:cubicBezTo>
                      <a:cubicBezTo>
                        <a:pt x="3" y="2"/>
                        <a:pt x="3" y="2"/>
                        <a:pt x="3" y="2"/>
                      </a:cubicBezTo>
                      <a:cubicBezTo>
                        <a:pt x="3"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5" name="Freeform 186"/>
                <p:cNvSpPr>
                  <a:spLocks/>
                </p:cNvSpPr>
                <p:nvPr/>
              </p:nvSpPr>
              <p:spPr bwMode="auto">
                <a:xfrm>
                  <a:off x="4062" y="3107"/>
                  <a:ext cx="17" cy="6"/>
                </a:xfrm>
                <a:custGeom>
                  <a:avLst/>
                  <a:gdLst>
                    <a:gd name="T0" fmla="*/ 14 w 14"/>
                    <a:gd name="T1" fmla="*/ 0 h 5"/>
                    <a:gd name="T2" fmla="*/ 1 w 14"/>
                    <a:gd name="T3" fmla="*/ 2 h 5"/>
                    <a:gd name="T4" fmla="*/ 0 w 14"/>
                    <a:gd name="T5" fmla="*/ 3 h 5"/>
                    <a:gd name="T6" fmla="*/ 2 w 14"/>
                    <a:gd name="T7" fmla="*/ 2 h 5"/>
                    <a:gd name="T8" fmla="*/ 3 w 14"/>
                    <a:gd name="T9" fmla="*/ 4 h 5"/>
                    <a:gd name="T10" fmla="*/ 3 w 14"/>
                    <a:gd name="T11" fmla="*/ 5 h 5"/>
                    <a:gd name="T12" fmla="*/ 14 w 14"/>
                    <a:gd name="T13" fmla="*/ 4 h 5"/>
                    <a:gd name="T14" fmla="*/ 14 w 1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5">
                      <a:moveTo>
                        <a:pt x="14" y="0"/>
                      </a:moveTo>
                      <a:cubicBezTo>
                        <a:pt x="10" y="1"/>
                        <a:pt x="5" y="1"/>
                        <a:pt x="1" y="2"/>
                      </a:cubicBezTo>
                      <a:cubicBezTo>
                        <a:pt x="0" y="2"/>
                        <a:pt x="0" y="3"/>
                        <a:pt x="0" y="3"/>
                      </a:cubicBezTo>
                      <a:cubicBezTo>
                        <a:pt x="0" y="2"/>
                        <a:pt x="1" y="2"/>
                        <a:pt x="2" y="2"/>
                      </a:cubicBezTo>
                      <a:cubicBezTo>
                        <a:pt x="2" y="2"/>
                        <a:pt x="3" y="2"/>
                        <a:pt x="3" y="4"/>
                      </a:cubicBezTo>
                      <a:cubicBezTo>
                        <a:pt x="3" y="4"/>
                        <a:pt x="3" y="4"/>
                        <a:pt x="3" y="5"/>
                      </a:cubicBezTo>
                      <a:cubicBezTo>
                        <a:pt x="7" y="4"/>
                        <a:pt x="10" y="4"/>
                        <a:pt x="14" y="4"/>
                      </a:cubicBezTo>
                      <a:cubicBezTo>
                        <a:pt x="14" y="3"/>
                        <a:pt x="14" y="2"/>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6" name="Freeform 187"/>
                <p:cNvSpPr>
                  <a:spLocks/>
                </p:cNvSpPr>
                <p:nvPr/>
              </p:nvSpPr>
              <p:spPr bwMode="auto">
                <a:xfrm>
                  <a:off x="4062" y="3110"/>
                  <a:ext cx="6" cy="20"/>
                </a:xfrm>
                <a:custGeom>
                  <a:avLst/>
                  <a:gdLst>
                    <a:gd name="T0" fmla="*/ 2 w 5"/>
                    <a:gd name="T1" fmla="*/ 0 h 16"/>
                    <a:gd name="T2" fmla="*/ 0 w 5"/>
                    <a:gd name="T3" fmla="*/ 1 h 16"/>
                    <a:gd name="T4" fmla="*/ 0 w 5"/>
                    <a:gd name="T5" fmla="*/ 2 h 16"/>
                    <a:gd name="T6" fmla="*/ 1 w 5"/>
                    <a:gd name="T7" fmla="*/ 12 h 16"/>
                    <a:gd name="T8" fmla="*/ 2 w 5"/>
                    <a:gd name="T9" fmla="*/ 14 h 16"/>
                    <a:gd name="T10" fmla="*/ 2 w 5"/>
                    <a:gd name="T11" fmla="*/ 14 h 16"/>
                    <a:gd name="T12" fmla="*/ 4 w 5"/>
                    <a:gd name="T13" fmla="*/ 16 h 16"/>
                    <a:gd name="T14" fmla="*/ 5 w 5"/>
                    <a:gd name="T15" fmla="*/ 14 h 16"/>
                    <a:gd name="T16" fmla="*/ 5 w 5"/>
                    <a:gd name="T17" fmla="*/ 13 h 16"/>
                    <a:gd name="T18" fmla="*/ 5 w 5"/>
                    <a:gd name="T19" fmla="*/ 11 h 16"/>
                    <a:gd name="T20" fmla="*/ 3 w 5"/>
                    <a:gd name="T21" fmla="*/ 3 h 16"/>
                    <a:gd name="T22" fmla="*/ 3 w 5"/>
                    <a:gd name="T23" fmla="*/ 2 h 16"/>
                    <a:gd name="T24" fmla="*/ 2 w 5"/>
                    <a:gd name="T2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6">
                      <a:moveTo>
                        <a:pt x="2" y="0"/>
                      </a:moveTo>
                      <a:cubicBezTo>
                        <a:pt x="1" y="0"/>
                        <a:pt x="0" y="0"/>
                        <a:pt x="0" y="1"/>
                      </a:cubicBezTo>
                      <a:cubicBezTo>
                        <a:pt x="0" y="1"/>
                        <a:pt x="0" y="1"/>
                        <a:pt x="0" y="2"/>
                      </a:cubicBezTo>
                      <a:cubicBezTo>
                        <a:pt x="0" y="5"/>
                        <a:pt x="0" y="8"/>
                        <a:pt x="1" y="12"/>
                      </a:cubicBezTo>
                      <a:cubicBezTo>
                        <a:pt x="2" y="12"/>
                        <a:pt x="2" y="13"/>
                        <a:pt x="2" y="14"/>
                      </a:cubicBezTo>
                      <a:cubicBezTo>
                        <a:pt x="2" y="14"/>
                        <a:pt x="2" y="14"/>
                        <a:pt x="2" y="14"/>
                      </a:cubicBezTo>
                      <a:cubicBezTo>
                        <a:pt x="2" y="15"/>
                        <a:pt x="3" y="16"/>
                        <a:pt x="4" y="16"/>
                      </a:cubicBezTo>
                      <a:cubicBezTo>
                        <a:pt x="4" y="16"/>
                        <a:pt x="5" y="15"/>
                        <a:pt x="5" y="14"/>
                      </a:cubicBezTo>
                      <a:cubicBezTo>
                        <a:pt x="5" y="14"/>
                        <a:pt x="5" y="14"/>
                        <a:pt x="5" y="13"/>
                      </a:cubicBezTo>
                      <a:cubicBezTo>
                        <a:pt x="5" y="13"/>
                        <a:pt x="5" y="12"/>
                        <a:pt x="5" y="11"/>
                      </a:cubicBezTo>
                      <a:cubicBezTo>
                        <a:pt x="4" y="8"/>
                        <a:pt x="3" y="6"/>
                        <a:pt x="3" y="3"/>
                      </a:cubicBezTo>
                      <a:cubicBezTo>
                        <a:pt x="3" y="2"/>
                        <a:pt x="3" y="2"/>
                        <a:pt x="3" y="2"/>
                      </a:cubicBezTo>
                      <a:cubicBezTo>
                        <a:pt x="3"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7" name="Freeform 188"/>
                <p:cNvSpPr>
                  <a:spLocks/>
                </p:cNvSpPr>
                <p:nvPr/>
              </p:nvSpPr>
              <p:spPr bwMode="auto">
                <a:xfrm>
                  <a:off x="4079" y="3105"/>
                  <a:ext cx="5" cy="17"/>
                </a:xfrm>
                <a:custGeom>
                  <a:avLst/>
                  <a:gdLst>
                    <a:gd name="T0" fmla="*/ 1 w 4"/>
                    <a:gd name="T1" fmla="*/ 0 h 14"/>
                    <a:gd name="T2" fmla="*/ 0 w 4"/>
                    <a:gd name="T3" fmla="*/ 1 h 14"/>
                    <a:gd name="T4" fmla="*/ 0 w 4"/>
                    <a:gd name="T5" fmla="*/ 2 h 14"/>
                    <a:gd name="T6" fmla="*/ 0 w 4"/>
                    <a:gd name="T7" fmla="*/ 6 h 14"/>
                    <a:gd name="T8" fmla="*/ 0 w 4"/>
                    <a:gd name="T9" fmla="*/ 13 h 14"/>
                    <a:gd name="T10" fmla="*/ 1 w 4"/>
                    <a:gd name="T11" fmla="*/ 14 h 14"/>
                    <a:gd name="T12" fmla="*/ 2 w 4"/>
                    <a:gd name="T13" fmla="*/ 14 h 14"/>
                    <a:gd name="T14" fmla="*/ 3 w 4"/>
                    <a:gd name="T15" fmla="*/ 13 h 14"/>
                    <a:gd name="T16" fmla="*/ 4 w 4"/>
                    <a:gd name="T17" fmla="*/ 12 h 14"/>
                    <a:gd name="T18" fmla="*/ 3 w 4"/>
                    <a:gd name="T19" fmla="*/ 1 h 14"/>
                    <a:gd name="T20" fmla="*/ 1 w 4"/>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4">
                      <a:moveTo>
                        <a:pt x="1" y="0"/>
                      </a:moveTo>
                      <a:cubicBezTo>
                        <a:pt x="1" y="0"/>
                        <a:pt x="0" y="0"/>
                        <a:pt x="0" y="1"/>
                      </a:cubicBezTo>
                      <a:cubicBezTo>
                        <a:pt x="0" y="2"/>
                        <a:pt x="0" y="2"/>
                        <a:pt x="0" y="2"/>
                      </a:cubicBezTo>
                      <a:cubicBezTo>
                        <a:pt x="0" y="4"/>
                        <a:pt x="0" y="5"/>
                        <a:pt x="0" y="6"/>
                      </a:cubicBezTo>
                      <a:cubicBezTo>
                        <a:pt x="0" y="8"/>
                        <a:pt x="0" y="11"/>
                        <a:pt x="0" y="13"/>
                      </a:cubicBezTo>
                      <a:cubicBezTo>
                        <a:pt x="1" y="13"/>
                        <a:pt x="1" y="13"/>
                        <a:pt x="1" y="14"/>
                      </a:cubicBezTo>
                      <a:cubicBezTo>
                        <a:pt x="1" y="14"/>
                        <a:pt x="2" y="14"/>
                        <a:pt x="2" y="14"/>
                      </a:cubicBezTo>
                      <a:cubicBezTo>
                        <a:pt x="2" y="14"/>
                        <a:pt x="3" y="14"/>
                        <a:pt x="3" y="13"/>
                      </a:cubicBezTo>
                      <a:cubicBezTo>
                        <a:pt x="4" y="13"/>
                        <a:pt x="4" y="13"/>
                        <a:pt x="4" y="12"/>
                      </a:cubicBezTo>
                      <a:cubicBezTo>
                        <a:pt x="3" y="8"/>
                        <a:pt x="3" y="5"/>
                        <a:pt x="3" y="1"/>
                      </a:cubicBezTo>
                      <a:cubicBezTo>
                        <a:pt x="3"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8" name="Freeform 189"/>
                <p:cNvSpPr>
                  <a:spLocks/>
                </p:cNvSpPr>
                <p:nvPr/>
              </p:nvSpPr>
              <p:spPr bwMode="auto">
                <a:xfrm>
                  <a:off x="3079" y="1612"/>
                  <a:ext cx="38" cy="36"/>
                </a:xfrm>
                <a:custGeom>
                  <a:avLst/>
                  <a:gdLst>
                    <a:gd name="T0" fmla="*/ 12 w 30"/>
                    <a:gd name="T1" fmla="*/ 0 h 29"/>
                    <a:gd name="T2" fmla="*/ 10 w 30"/>
                    <a:gd name="T3" fmla="*/ 2 h 29"/>
                    <a:gd name="T4" fmla="*/ 0 w 30"/>
                    <a:gd name="T5" fmla="*/ 25 h 29"/>
                    <a:gd name="T6" fmla="*/ 3 w 30"/>
                    <a:gd name="T7" fmla="*/ 29 h 29"/>
                    <a:gd name="T8" fmla="*/ 6 w 30"/>
                    <a:gd name="T9" fmla="*/ 27 h 29"/>
                    <a:gd name="T10" fmla="*/ 11 w 30"/>
                    <a:gd name="T11" fmla="*/ 12 h 29"/>
                    <a:gd name="T12" fmla="*/ 11 w 30"/>
                    <a:gd name="T13" fmla="*/ 11 h 29"/>
                    <a:gd name="T14" fmla="*/ 11 w 30"/>
                    <a:gd name="T15" fmla="*/ 11 h 29"/>
                    <a:gd name="T16" fmla="*/ 11 w 30"/>
                    <a:gd name="T17" fmla="*/ 6 h 29"/>
                    <a:gd name="T18" fmla="*/ 12 w 30"/>
                    <a:gd name="T19" fmla="*/ 6 h 29"/>
                    <a:gd name="T20" fmla="*/ 12 w 30"/>
                    <a:gd name="T21" fmla="*/ 6 h 29"/>
                    <a:gd name="T22" fmla="*/ 14 w 30"/>
                    <a:gd name="T23" fmla="*/ 8 h 29"/>
                    <a:gd name="T24" fmla="*/ 16 w 30"/>
                    <a:gd name="T25" fmla="*/ 12 h 29"/>
                    <a:gd name="T26" fmla="*/ 24 w 30"/>
                    <a:gd name="T27" fmla="*/ 24 h 29"/>
                    <a:gd name="T28" fmla="*/ 26 w 30"/>
                    <a:gd name="T29" fmla="*/ 25 h 29"/>
                    <a:gd name="T30" fmla="*/ 28 w 30"/>
                    <a:gd name="T31" fmla="*/ 21 h 29"/>
                    <a:gd name="T32" fmla="*/ 14 w 30"/>
                    <a:gd name="T33" fmla="*/ 1 h 29"/>
                    <a:gd name="T34" fmla="*/ 12 w 30"/>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9">
                      <a:moveTo>
                        <a:pt x="12" y="0"/>
                      </a:moveTo>
                      <a:cubicBezTo>
                        <a:pt x="11" y="0"/>
                        <a:pt x="10" y="1"/>
                        <a:pt x="10" y="2"/>
                      </a:cubicBezTo>
                      <a:cubicBezTo>
                        <a:pt x="6" y="9"/>
                        <a:pt x="2" y="17"/>
                        <a:pt x="0" y="25"/>
                      </a:cubicBezTo>
                      <a:cubicBezTo>
                        <a:pt x="0" y="27"/>
                        <a:pt x="2" y="29"/>
                        <a:pt x="3" y="29"/>
                      </a:cubicBezTo>
                      <a:cubicBezTo>
                        <a:pt x="5" y="29"/>
                        <a:pt x="5" y="28"/>
                        <a:pt x="6" y="27"/>
                      </a:cubicBezTo>
                      <a:cubicBezTo>
                        <a:pt x="7" y="21"/>
                        <a:pt x="9" y="17"/>
                        <a:pt x="11" y="12"/>
                      </a:cubicBezTo>
                      <a:cubicBezTo>
                        <a:pt x="11" y="12"/>
                        <a:pt x="11" y="11"/>
                        <a:pt x="11" y="11"/>
                      </a:cubicBezTo>
                      <a:cubicBezTo>
                        <a:pt x="11" y="11"/>
                        <a:pt x="11" y="11"/>
                        <a:pt x="11" y="11"/>
                      </a:cubicBezTo>
                      <a:cubicBezTo>
                        <a:pt x="8" y="11"/>
                        <a:pt x="8" y="6"/>
                        <a:pt x="11" y="6"/>
                      </a:cubicBezTo>
                      <a:cubicBezTo>
                        <a:pt x="12" y="6"/>
                        <a:pt x="12" y="6"/>
                        <a:pt x="12" y="6"/>
                      </a:cubicBezTo>
                      <a:cubicBezTo>
                        <a:pt x="12" y="6"/>
                        <a:pt x="12" y="6"/>
                        <a:pt x="12" y="6"/>
                      </a:cubicBezTo>
                      <a:cubicBezTo>
                        <a:pt x="13" y="6"/>
                        <a:pt x="14" y="7"/>
                        <a:pt x="14" y="8"/>
                      </a:cubicBezTo>
                      <a:cubicBezTo>
                        <a:pt x="15" y="9"/>
                        <a:pt x="16" y="11"/>
                        <a:pt x="16" y="12"/>
                      </a:cubicBezTo>
                      <a:cubicBezTo>
                        <a:pt x="19" y="16"/>
                        <a:pt x="21" y="20"/>
                        <a:pt x="24" y="24"/>
                      </a:cubicBezTo>
                      <a:cubicBezTo>
                        <a:pt x="24" y="25"/>
                        <a:pt x="25" y="25"/>
                        <a:pt x="26" y="25"/>
                      </a:cubicBezTo>
                      <a:cubicBezTo>
                        <a:pt x="28" y="25"/>
                        <a:pt x="30" y="23"/>
                        <a:pt x="28" y="21"/>
                      </a:cubicBezTo>
                      <a:cubicBezTo>
                        <a:pt x="25" y="14"/>
                        <a:pt x="19" y="7"/>
                        <a:pt x="14" y="1"/>
                      </a:cubicBezTo>
                      <a:cubicBezTo>
                        <a:pt x="14" y="0"/>
                        <a:pt x="13"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9" name="Freeform 190"/>
                <p:cNvSpPr>
                  <a:spLocks noEditPoints="1"/>
                </p:cNvSpPr>
                <p:nvPr/>
              </p:nvSpPr>
              <p:spPr bwMode="auto">
                <a:xfrm>
                  <a:off x="3089" y="1619"/>
                  <a:ext cx="26" cy="220"/>
                </a:xfrm>
                <a:custGeom>
                  <a:avLst/>
                  <a:gdLst>
                    <a:gd name="T0" fmla="*/ 21 w 21"/>
                    <a:gd name="T1" fmla="*/ 175 h 178"/>
                    <a:gd name="T2" fmla="*/ 15 w 21"/>
                    <a:gd name="T3" fmla="*/ 175 h 178"/>
                    <a:gd name="T4" fmla="*/ 15 w 21"/>
                    <a:gd name="T5" fmla="*/ 176 h 178"/>
                    <a:gd name="T6" fmla="*/ 18 w 21"/>
                    <a:gd name="T7" fmla="*/ 178 h 178"/>
                    <a:gd name="T8" fmla="*/ 21 w 21"/>
                    <a:gd name="T9" fmla="*/ 176 h 178"/>
                    <a:gd name="T10" fmla="*/ 21 w 21"/>
                    <a:gd name="T11" fmla="*/ 175 h 178"/>
                    <a:gd name="T12" fmla="*/ 20 w 21"/>
                    <a:gd name="T13" fmla="*/ 150 h 178"/>
                    <a:gd name="T14" fmla="*/ 15 w 21"/>
                    <a:gd name="T15" fmla="*/ 158 h 178"/>
                    <a:gd name="T16" fmla="*/ 15 w 21"/>
                    <a:gd name="T17" fmla="*/ 170 h 178"/>
                    <a:gd name="T18" fmla="*/ 21 w 21"/>
                    <a:gd name="T19" fmla="*/ 170 h 178"/>
                    <a:gd name="T20" fmla="*/ 20 w 21"/>
                    <a:gd name="T21" fmla="*/ 150 h 178"/>
                    <a:gd name="T22" fmla="*/ 4 w 21"/>
                    <a:gd name="T23" fmla="*/ 0 h 178"/>
                    <a:gd name="T24" fmla="*/ 4 w 21"/>
                    <a:gd name="T25" fmla="*/ 0 h 178"/>
                    <a:gd name="T26" fmla="*/ 3 w 21"/>
                    <a:gd name="T27" fmla="*/ 0 h 178"/>
                    <a:gd name="T28" fmla="*/ 3 w 21"/>
                    <a:gd name="T29" fmla="*/ 5 h 178"/>
                    <a:gd name="T30" fmla="*/ 3 w 21"/>
                    <a:gd name="T31" fmla="*/ 5 h 178"/>
                    <a:gd name="T32" fmla="*/ 3 w 21"/>
                    <a:gd name="T33" fmla="*/ 6 h 178"/>
                    <a:gd name="T34" fmla="*/ 14 w 21"/>
                    <a:gd name="T35" fmla="*/ 149 h 178"/>
                    <a:gd name="T36" fmla="*/ 20 w 21"/>
                    <a:gd name="T37" fmla="*/ 142 h 178"/>
                    <a:gd name="T38" fmla="*/ 13 w 21"/>
                    <a:gd name="T39" fmla="*/ 69 h 178"/>
                    <a:gd name="T40" fmla="*/ 8 w 21"/>
                    <a:gd name="T41" fmla="*/ 6 h 178"/>
                    <a:gd name="T42" fmla="*/ 6 w 21"/>
                    <a:gd name="T43" fmla="*/ 2 h 178"/>
                    <a:gd name="T44" fmla="*/ 4 w 21"/>
                    <a:gd name="T4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178">
                      <a:moveTo>
                        <a:pt x="21" y="175"/>
                      </a:moveTo>
                      <a:cubicBezTo>
                        <a:pt x="19" y="175"/>
                        <a:pt x="17" y="175"/>
                        <a:pt x="15" y="175"/>
                      </a:cubicBezTo>
                      <a:cubicBezTo>
                        <a:pt x="15" y="176"/>
                        <a:pt x="15" y="176"/>
                        <a:pt x="15" y="176"/>
                      </a:cubicBezTo>
                      <a:cubicBezTo>
                        <a:pt x="15" y="178"/>
                        <a:pt x="17" y="178"/>
                        <a:pt x="18" y="178"/>
                      </a:cubicBezTo>
                      <a:cubicBezTo>
                        <a:pt x="19" y="178"/>
                        <a:pt x="21" y="178"/>
                        <a:pt x="21" y="176"/>
                      </a:cubicBezTo>
                      <a:cubicBezTo>
                        <a:pt x="21" y="176"/>
                        <a:pt x="21" y="175"/>
                        <a:pt x="21" y="175"/>
                      </a:cubicBezTo>
                      <a:moveTo>
                        <a:pt x="20" y="150"/>
                      </a:moveTo>
                      <a:cubicBezTo>
                        <a:pt x="18" y="153"/>
                        <a:pt x="16" y="155"/>
                        <a:pt x="15" y="158"/>
                      </a:cubicBezTo>
                      <a:cubicBezTo>
                        <a:pt x="15" y="163"/>
                        <a:pt x="15" y="167"/>
                        <a:pt x="15" y="170"/>
                      </a:cubicBezTo>
                      <a:cubicBezTo>
                        <a:pt x="17" y="170"/>
                        <a:pt x="19" y="170"/>
                        <a:pt x="21" y="170"/>
                      </a:cubicBezTo>
                      <a:cubicBezTo>
                        <a:pt x="21" y="163"/>
                        <a:pt x="21" y="156"/>
                        <a:pt x="20" y="150"/>
                      </a:cubicBezTo>
                      <a:moveTo>
                        <a:pt x="4" y="0"/>
                      </a:moveTo>
                      <a:cubicBezTo>
                        <a:pt x="4" y="0"/>
                        <a:pt x="4" y="0"/>
                        <a:pt x="4" y="0"/>
                      </a:cubicBezTo>
                      <a:cubicBezTo>
                        <a:pt x="3" y="0"/>
                        <a:pt x="3" y="0"/>
                        <a:pt x="3" y="0"/>
                      </a:cubicBezTo>
                      <a:cubicBezTo>
                        <a:pt x="0" y="0"/>
                        <a:pt x="0" y="5"/>
                        <a:pt x="3" y="5"/>
                      </a:cubicBezTo>
                      <a:cubicBezTo>
                        <a:pt x="3" y="5"/>
                        <a:pt x="3" y="5"/>
                        <a:pt x="3" y="5"/>
                      </a:cubicBezTo>
                      <a:cubicBezTo>
                        <a:pt x="3" y="5"/>
                        <a:pt x="3" y="6"/>
                        <a:pt x="3" y="6"/>
                      </a:cubicBezTo>
                      <a:cubicBezTo>
                        <a:pt x="3" y="13"/>
                        <a:pt x="11" y="103"/>
                        <a:pt x="14" y="149"/>
                      </a:cubicBezTo>
                      <a:cubicBezTo>
                        <a:pt x="16" y="147"/>
                        <a:pt x="18" y="144"/>
                        <a:pt x="20" y="142"/>
                      </a:cubicBezTo>
                      <a:cubicBezTo>
                        <a:pt x="18" y="118"/>
                        <a:pt x="14" y="93"/>
                        <a:pt x="13" y="69"/>
                      </a:cubicBezTo>
                      <a:cubicBezTo>
                        <a:pt x="13" y="51"/>
                        <a:pt x="14" y="25"/>
                        <a:pt x="8" y="6"/>
                      </a:cubicBezTo>
                      <a:cubicBezTo>
                        <a:pt x="8" y="5"/>
                        <a:pt x="7" y="3"/>
                        <a:pt x="6" y="2"/>
                      </a:cubicBezTo>
                      <a:cubicBezTo>
                        <a:pt x="6" y="1"/>
                        <a:pt x="5"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0" name="Freeform 191"/>
                <p:cNvSpPr>
                  <a:spLocks noEditPoints="1"/>
                </p:cNvSpPr>
                <p:nvPr/>
              </p:nvSpPr>
              <p:spPr bwMode="auto">
                <a:xfrm>
                  <a:off x="3078" y="1824"/>
                  <a:ext cx="234" cy="17"/>
                </a:xfrm>
                <a:custGeom>
                  <a:avLst/>
                  <a:gdLst>
                    <a:gd name="T0" fmla="*/ 11 w 189"/>
                    <a:gd name="T1" fmla="*/ 5 h 13"/>
                    <a:gd name="T2" fmla="*/ 3 w 189"/>
                    <a:gd name="T3" fmla="*/ 7 h 13"/>
                    <a:gd name="T4" fmla="*/ 4 w 189"/>
                    <a:gd name="T5" fmla="*/ 12 h 13"/>
                    <a:gd name="T6" fmla="*/ 5 w 189"/>
                    <a:gd name="T7" fmla="*/ 12 h 13"/>
                    <a:gd name="T8" fmla="*/ 12 w 189"/>
                    <a:gd name="T9" fmla="*/ 11 h 13"/>
                    <a:gd name="T10" fmla="*/ 11 w 189"/>
                    <a:gd name="T11" fmla="*/ 8 h 13"/>
                    <a:gd name="T12" fmla="*/ 11 w 189"/>
                    <a:gd name="T13" fmla="*/ 5 h 13"/>
                    <a:gd name="T14" fmla="*/ 189 w 189"/>
                    <a:gd name="T15" fmla="*/ 0 h 13"/>
                    <a:gd name="T16" fmla="*/ 182 w 189"/>
                    <a:gd name="T17" fmla="*/ 0 h 13"/>
                    <a:gd name="T18" fmla="*/ 115 w 189"/>
                    <a:gd name="T19" fmla="*/ 7 h 13"/>
                    <a:gd name="T20" fmla="*/ 98 w 189"/>
                    <a:gd name="T21" fmla="*/ 7 h 13"/>
                    <a:gd name="T22" fmla="*/ 66 w 189"/>
                    <a:gd name="T23" fmla="*/ 5 h 13"/>
                    <a:gd name="T24" fmla="*/ 34 w 189"/>
                    <a:gd name="T25" fmla="*/ 4 h 13"/>
                    <a:gd name="T26" fmla="*/ 30 w 189"/>
                    <a:gd name="T27" fmla="*/ 4 h 13"/>
                    <a:gd name="T28" fmla="*/ 24 w 189"/>
                    <a:gd name="T29" fmla="*/ 4 h 13"/>
                    <a:gd name="T30" fmla="*/ 18 w 189"/>
                    <a:gd name="T31" fmla="*/ 4 h 13"/>
                    <a:gd name="T32" fmla="*/ 16 w 189"/>
                    <a:gd name="T33" fmla="*/ 9 h 13"/>
                    <a:gd name="T34" fmla="*/ 15 w 189"/>
                    <a:gd name="T35" fmla="*/ 10 h 13"/>
                    <a:gd name="T36" fmla="*/ 24 w 189"/>
                    <a:gd name="T37" fmla="*/ 9 h 13"/>
                    <a:gd name="T38" fmla="*/ 30 w 189"/>
                    <a:gd name="T39" fmla="*/ 9 h 13"/>
                    <a:gd name="T40" fmla="*/ 30 w 189"/>
                    <a:gd name="T41" fmla="*/ 9 h 13"/>
                    <a:gd name="T42" fmla="*/ 68 w 189"/>
                    <a:gd name="T43" fmla="*/ 12 h 13"/>
                    <a:gd name="T44" fmla="*/ 88 w 189"/>
                    <a:gd name="T45" fmla="*/ 13 h 13"/>
                    <a:gd name="T46" fmla="*/ 132 w 189"/>
                    <a:gd name="T47" fmla="*/ 10 h 13"/>
                    <a:gd name="T48" fmla="*/ 183 w 189"/>
                    <a:gd name="T49" fmla="*/ 7 h 13"/>
                    <a:gd name="T50" fmla="*/ 189 w 189"/>
                    <a:gd name="T5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9" h="13">
                      <a:moveTo>
                        <a:pt x="11" y="5"/>
                      </a:moveTo>
                      <a:cubicBezTo>
                        <a:pt x="9" y="6"/>
                        <a:pt x="6" y="6"/>
                        <a:pt x="3" y="7"/>
                      </a:cubicBezTo>
                      <a:cubicBezTo>
                        <a:pt x="0" y="8"/>
                        <a:pt x="1" y="12"/>
                        <a:pt x="4" y="12"/>
                      </a:cubicBezTo>
                      <a:cubicBezTo>
                        <a:pt x="4" y="12"/>
                        <a:pt x="5" y="12"/>
                        <a:pt x="5" y="12"/>
                      </a:cubicBezTo>
                      <a:cubicBezTo>
                        <a:pt x="7" y="12"/>
                        <a:pt x="9" y="11"/>
                        <a:pt x="12" y="11"/>
                      </a:cubicBezTo>
                      <a:cubicBezTo>
                        <a:pt x="11" y="10"/>
                        <a:pt x="10" y="9"/>
                        <a:pt x="11" y="8"/>
                      </a:cubicBezTo>
                      <a:cubicBezTo>
                        <a:pt x="11" y="7"/>
                        <a:pt x="11" y="6"/>
                        <a:pt x="11" y="5"/>
                      </a:cubicBezTo>
                      <a:moveTo>
                        <a:pt x="189" y="0"/>
                      </a:moveTo>
                      <a:cubicBezTo>
                        <a:pt x="187" y="0"/>
                        <a:pt x="185" y="0"/>
                        <a:pt x="182" y="0"/>
                      </a:cubicBezTo>
                      <a:cubicBezTo>
                        <a:pt x="160" y="1"/>
                        <a:pt x="137" y="4"/>
                        <a:pt x="115" y="7"/>
                      </a:cubicBezTo>
                      <a:cubicBezTo>
                        <a:pt x="109" y="7"/>
                        <a:pt x="104" y="7"/>
                        <a:pt x="98" y="7"/>
                      </a:cubicBezTo>
                      <a:cubicBezTo>
                        <a:pt x="88" y="7"/>
                        <a:pt x="77" y="6"/>
                        <a:pt x="66" y="5"/>
                      </a:cubicBezTo>
                      <a:cubicBezTo>
                        <a:pt x="55" y="5"/>
                        <a:pt x="44" y="4"/>
                        <a:pt x="34" y="4"/>
                      </a:cubicBezTo>
                      <a:cubicBezTo>
                        <a:pt x="32" y="4"/>
                        <a:pt x="31" y="4"/>
                        <a:pt x="30" y="4"/>
                      </a:cubicBezTo>
                      <a:cubicBezTo>
                        <a:pt x="28" y="4"/>
                        <a:pt x="26" y="4"/>
                        <a:pt x="24" y="4"/>
                      </a:cubicBezTo>
                      <a:cubicBezTo>
                        <a:pt x="22" y="4"/>
                        <a:pt x="20" y="4"/>
                        <a:pt x="18" y="4"/>
                      </a:cubicBezTo>
                      <a:cubicBezTo>
                        <a:pt x="17" y="6"/>
                        <a:pt x="16" y="8"/>
                        <a:pt x="16" y="9"/>
                      </a:cubicBezTo>
                      <a:cubicBezTo>
                        <a:pt x="16" y="10"/>
                        <a:pt x="16" y="10"/>
                        <a:pt x="15" y="10"/>
                      </a:cubicBezTo>
                      <a:cubicBezTo>
                        <a:pt x="18" y="10"/>
                        <a:pt x="21" y="10"/>
                        <a:pt x="24" y="9"/>
                      </a:cubicBezTo>
                      <a:cubicBezTo>
                        <a:pt x="26" y="9"/>
                        <a:pt x="28" y="9"/>
                        <a:pt x="30" y="9"/>
                      </a:cubicBezTo>
                      <a:cubicBezTo>
                        <a:pt x="30" y="9"/>
                        <a:pt x="30" y="9"/>
                        <a:pt x="30" y="9"/>
                      </a:cubicBezTo>
                      <a:cubicBezTo>
                        <a:pt x="43" y="9"/>
                        <a:pt x="55" y="11"/>
                        <a:pt x="68" y="12"/>
                      </a:cubicBezTo>
                      <a:cubicBezTo>
                        <a:pt x="75" y="13"/>
                        <a:pt x="81" y="13"/>
                        <a:pt x="88" y="13"/>
                      </a:cubicBezTo>
                      <a:cubicBezTo>
                        <a:pt x="103" y="13"/>
                        <a:pt x="117" y="12"/>
                        <a:pt x="132" y="10"/>
                      </a:cubicBezTo>
                      <a:cubicBezTo>
                        <a:pt x="149" y="8"/>
                        <a:pt x="166" y="7"/>
                        <a:pt x="183" y="7"/>
                      </a:cubicBezTo>
                      <a:cubicBezTo>
                        <a:pt x="185" y="5"/>
                        <a:pt x="187" y="2"/>
                        <a:pt x="18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1" name="Freeform 192"/>
                <p:cNvSpPr>
                  <a:spLocks noEditPoints="1"/>
                </p:cNvSpPr>
                <p:nvPr/>
              </p:nvSpPr>
              <p:spPr bwMode="auto">
                <a:xfrm>
                  <a:off x="3091" y="1645"/>
                  <a:ext cx="254" cy="193"/>
                </a:xfrm>
                <a:custGeom>
                  <a:avLst/>
                  <a:gdLst>
                    <a:gd name="T0" fmla="*/ 198 w 206"/>
                    <a:gd name="T1" fmla="*/ 12 h 156"/>
                    <a:gd name="T2" fmla="*/ 198 w 206"/>
                    <a:gd name="T3" fmla="*/ 12 h 156"/>
                    <a:gd name="T4" fmla="*/ 198 w 206"/>
                    <a:gd name="T5" fmla="*/ 12 h 156"/>
                    <a:gd name="T6" fmla="*/ 198 w 206"/>
                    <a:gd name="T7" fmla="*/ 12 h 156"/>
                    <a:gd name="T8" fmla="*/ 198 w 206"/>
                    <a:gd name="T9" fmla="*/ 0 h 156"/>
                    <a:gd name="T10" fmla="*/ 196 w 206"/>
                    <a:gd name="T11" fmla="*/ 0 h 156"/>
                    <a:gd name="T12" fmla="*/ 177 w 206"/>
                    <a:gd name="T13" fmla="*/ 15 h 156"/>
                    <a:gd name="T14" fmla="*/ 178 w 206"/>
                    <a:gd name="T15" fmla="*/ 20 h 156"/>
                    <a:gd name="T16" fmla="*/ 179 w 206"/>
                    <a:gd name="T17" fmla="*/ 20 h 156"/>
                    <a:gd name="T18" fmla="*/ 189 w 206"/>
                    <a:gd name="T19" fmla="*/ 15 h 156"/>
                    <a:gd name="T20" fmla="*/ 157 w 206"/>
                    <a:gd name="T21" fmla="*/ 50 h 156"/>
                    <a:gd name="T22" fmla="*/ 114 w 206"/>
                    <a:gd name="T23" fmla="*/ 86 h 156"/>
                    <a:gd name="T24" fmla="*/ 100 w 206"/>
                    <a:gd name="T25" fmla="*/ 81 h 156"/>
                    <a:gd name="T26" fmla="*/ 98 w 206"/>
                    <a:gd name="T27" fmla="*/ 81 h 156"/>
                    <a:gd name="T28" fmla="*/ 96 w 206"/>
                    <a:gd name="T29" fmla="*/ 83 h 156"/>
                    <a:gd name="T30" fmla="*/ 84 w 206"/>
                    <a:gd name="T31" fmla="*/ 97 h 156"/>
                    <a:gd name="T32" fmla="*/ 58 w 206"/>
                    <a:gd name="T33" fmla="*/ 78 h 156"/>
                    <a:gd name="T34" fmla="*/ 56 w 206"/>
                    <a:gd name="T35" fmla="*/ 78 h 156"/>
                    <a:gd name="T36" fmla="*/ 54 w 206"/>
                    <a:gd name="T37" fmla="*/ 79 h 156"/>
                    <a:gd name="T38" fmla="*/ 19 w 206"/>
                    <a:gd name="T39" fmla="*/ 121 h 156"/>
                    <a:gd name="T40" fmla="*/ 13 w 206"/>
                    <a:gd name="T41" fmla="*/ 128 h 156"/>
                    <a:gd name="T42" fmla="*/ 1 w 206"/>
                    <a:gd name="T43" fmla="*/ 150 h 156"/>
                    <a:gd name="T44" fmla="*/ 1 w 206"/>
                    <a:gd name="T45" fmla="*/ 153 h 156"/>
                    <a:gd name="T46" fmla="*/ 2 w 206"/>
                    <a:gd name="T47" fmla="*/ 156 h 156"/>
                    <a:gd name="T48" fmla="*/ 3 w 206"/>
                    <a:gd name="T49" fmla="*/ 156 h 156"/>
                    <a:gd name="T50" fmla="*/ 5 w 206"/>
                    <a:gd name="T51" fmla="*/ 155 h 156"/>
                    <a:gd name="T52" fmla="*/ 6 w 206"/>
                    <a:gd name="T53" fmla="*/ 154 h 156"/>
                    <a:gd name="T54" fmla="*/ 8 w 206"/>
                    <a:gd name="T55" fmla="*/ 149 h 156"/>
                    <a:gd name="T56" fmla="*/ 14 w 206"/>
                    <a:gd name="T57" fmla="*/ 137 h 156"/>
                    <a:gd name="T58" fmla="*/ 19 w 206"/>
                    <a:gd name="T59" fmla="*/ 129 h 156"/>
                    <a:gd name="T60" fmla="*/ 47 w 206"/>
                    <a:gd name="T61" fmla="*/ 98 h 156"/>
                    <a:gd name="T62" fmla="*/ 58 w 206"/>
                    <a:gd name="T63" fmla="*/ 86 h 156"/>
                    <a:gd name="T64" fmla="*/ 60 w 206"/>
                    <a:gd name="T65" fmla="*/ 88 h 156"/>
                    <a:gd name="T66" fmla="*/ 88 w 206"/>
                    <a:gd name="T67" fmla="*/ 108 h 156"/>
                    <a:gd name="T68" fmla="*/ 89 w 206"/>
                    <a:gd name="T69" fmla="*/ 108 h 156"/>
                    <a:gd name="T70" fmla="*/ 92 w 206"/>
                    <a:gd name="T71" fmla="*/ 107 h 156"/>
                    <a:gd name="T72" fmla="*/ 104 w 206"/>
                    <a:gd name="T73" fmla="*/ 92 h 156"/>
                    <a:gd name="T74" fmla="*/ 114 w 206"/>
                    <a:gd name="T75" fmla="*/ 94 h 156"/>
                    <a:gd name="T76" fmla="*/ 117 w 206"/>
                    <a:gd name="T77" fmla="*/ 94 h 156"/>
                    <a:gd name="T78" fmla="*/ 134 w 206"/>
                    <a:gd name="T79" fmla="*/ 85 h 156"/>
                    <a:gd name="T80" fmla="*/ 166 w 206"/>
                    <a:gd name="T81" fmla="*/ 49 h 156"/>
                    <a:gd name="T82" fmla="*/ 195 w 206"/>
                    <a:gd name="T83" fmla="*/ 17 h 156"/>
                    <a:gd name="T84" fmla="*/ 196 w 206"/>
                    <a:gd name="T85" fmla="*/ 17 h 156"/>
                    <a:gd name="T86" fmla="*/ 201 w 206"/>
                    <a:gd name="T87" fmla="*/ 21 h 156"/>
                    <a:gd name="T88" fmla="*/ 203 w 206"/>
                    <a:gd name="T89" fmla="*/ 21 h 156"/>
                    <a:gd name="T90" fmla="*/ 205 w 206"/>
                    <a:gd name="T91" fmla="*/ 18 h 156"/>
                    <a:gd name="T92" fmla="*/ 200 w 206"/>
                    <a:gd name="T93" fmla="*/ 1 h 156"/>
                    <a:gd name="T94" fmla="*/ 198 w 206"/>
                    <a:gd name="T9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6" h="156">
                      <a:moveTo>
                        <a:pt x="198" y="12"/>
                      </a:moveTo>
                      <a:cubicBezTo>
                        <a:pt x="198" y="12"/>
                        <a:pt x="198" y="12"/>
                        <a:pt x="198" y="12"/>
                      </a:cubicBezTo>
                      <a:cubicBezTo>
                        <a:pt x="198" y="12"/>
                        <a:pt x="198" y="12"/>
                        <a:pt x="198" y="12"/>
                      </a:cubicBezTo>
                      <a:cubicBezTo>
                        <a:pt x="198" y="12"/>
                        <a:pt x="198" y="12"/>
                        <a:pt x="198" y="12"/>
                      </a:cubicBezTo>
                      <a:moveTo>
                        <a:pt x="198" y="0"/>
                      </a:moveTo>
                      <a:cubicBezTo>
                        <a:pt x="198" y="0"/>
                        <a:pt x="197" y="0"/>
                        <a:pt x="196" y="0"/>
                      </a:cubicBezTo>
                      <a:cubicBezTo>
                        <a:pt x="190" y="5"/>
                        <a:pt x="184" y="10"/>
                        <a:pt x="177" y="15"/>
                      </a:cubicBezTo>
                      <a:cubicBezTo>
                        <a:pt x="175" y="16"/>
                        <a:pt x="176" y="20"/>
                        <a:pt x="178" y="20"/>
                      </a:cubicBezTo>
                      <a:cubicBezTo>
                        <a:pt x="179" y="20"/>
                        <a:pt x="179" y="20"/>
                        <a:pt x="179" y="20"/>
                      </a:cubicBezTo>
                      <a:cubicBezTo>
                        <a:pt x="183" y="18"/>
                        <a:pt x="186" y="17"/>
                        <a:pt x="189" y="15"/>
                      </a:cubicBezTo>
                      <a:cubicBezTo>
                        <a:pt x="180" y="28"/>
                        <a:pt x="168" y="39"/>
                        <a:pt x="157" y="50"/>
                      </a:cubicBezTo>
                      <a:cubicBezTo>
                        <a:pt x="145" y="62"/>
                        <a:pt x="132" y="86"/>
                        <a:pt x="114" y="86"/>
                      </a:cubicBezTo>
                      <a:cubicBezTo>
                        <a:pt x="110" y="86"/>
                        <a:pt x="105" y="85"/>
                        <a:pt x="100" y="81"/>
                      </a:cubicBezTo>
                      <a:cubicBezTo>
                        <a:pt x="99" y="81"/>
                        <a:pt x="99" y="81"/>
                        <a:pt x="98" y="81"/>
                      </a:cubicBezTo>
                      <a:cubicBezTo>
                        <a:pt x="97" y="81"/>
                        <a:pt x="96" y="82"/>
                        <a:pt x="96" y="83"/>
                      </a:cubicBezTo>
                      <a:cubicBezTo>
                        <a:pt x="93" y="94"/>
                        <a:pt x="89" y="97"/>
                        <a:pt x="84" y="97"/>
                      </a:cubicBezTo>
                      <a:cubicBezTo>
                        <a:pt x="77" y="97"/>
                        <a:pt x="67" y="86"/>
                        <a:pt x="58" y="78"/>
                      </a:cubicBezTo>
                      <a:cubicBezTo>
                        <a:pt x="57" y="78"/>
                        <a:pt x="57" y="78"/>
                        <a:pt x="56" y="78"/>
                      </a:cubicBezTo>
                      <a:cubicBezTo>
                        <a:pt x="55" y="78"/>
                        <a:pt x="54" y="78"/>
                        <a:pt x="54" y="79"/>
                      </a:cubicBezTo>
                      <a:cubicBezTo>
                        <a:pt x="44" y="94"/>
                        <a:pt x="30" y="107"/>
                        <a:pt x="19" y="121"/>
                      </a:cubicBezTo>
                      <a:cubicBezTo>
                        <a:pt x="17" y="123"/>
                        <a:pt x="15" y="126"/>
                        <a:pt x="13" y="128"/>
                      </a:cubicBezTo>
                      <a:cubicBezTo>
                        <a:pt x="8" y="135"/>
                        <a:pt x="4" y="142"/>
                        <a:pt x="1" y="150"/>
                      </a:cubicBezTo>
                      <a:cubicBezTo>
                        <a:pt x="1" y="151"/>
                        <a:pt x="1" y="152"/>
                        <a:pt x="1" y="153"/>
                      </a:cubicBezTo>
                      <a:cubicBezTo>
                        <a:pt x="0" y="154"/>
                        <a:pt x="1" y="155"/>
                        <a:pt x="2" y="156"/>
                      </a:cubicBezTo>
                      <a:cubicBezTo>
                        <a:pt x="2" y="156"/>
                        <a:pt x="3" y="156"/>
                        <a:pt x="3" y="156"/>
                      </a:cubicBezTo>
                      <a:cubicBezTo>
                        <a:pt x="4" y="156"/>
                        <a:pt x="5" y="156"/>
                        <a:pt x="5" y="155"/>
                      </a:cubicBezTo>
                      <a:cubicBezTo>
                        <a:pt x="6" y="155"/>
                        <a:pt x="6" y="155"/>
                        <a:pt x="6" y="154"/>
                      </a:cubicBezTo>
                      <a:cubicBezTo>
                        <a:pt x="6" y="153"/>
                        <a:pt x="7" y="151"/>
                        <a:pt x="8" y="149"/>
                      </a:cubicBezTo>
                      <a:cubicBezTo>
                        <a:pt x="9" y="145"/>
                        <a:pt x="11" y="141"/>
                        <a:pt x="14" y="137"/>
                      </a:cubicBezTo>
                      <a:cubicBezTo>
                        <a:pt x="15" y="134"/>
                        <a:pt x="17" y="132"/>
                        <a:pt x="19" y="129"/>
                      </a:cubicBezTo>
                      <a:cubicBezTo>
                        <a:pt x="27" y="118"/>
                        <a:pt x="37" y="108"/>
                        <a:pt x="47" y="98"/>
                      </a:cubicBezTo>
                      <a:cubicBezTo>
                        <a:pt x="49" y="95"/>
                        <a:pt x="53" y="86"/>
                        <a:pt x="58" y="86"/>
                      </a:cubicBezTo>
                      <a:cubicBezTo>
                        <a:pt x="58" y="86"/>
                        <a:pt x="59" y="87"/>
                        <a:pt x="60" y="88"/>
                      </a:cubicBezTo>
                      <a:cubicBezTo>
                        <a:pt x="69" y="95"/>
                        <a:pt x="78" y="102"/>
                        <a:pt x="88" y="108"/>
                      </a:cubicBezTo>
                      <a:cubicBezTo>
                        <a:pt x="88" y="108"/>
                        <a:pt x="89" y="108"/>
                        <a:pt x="89" y="108"/>
                      </a:cubicBezTo>
                      <a:cubicBezTo>
                        <a:pt x="90" y="108"/>
                        <a:pt x="91" y="108"/>
                        <a:pt x="92" y="107"/>
                      </a:cubicBezTo>
                      <a:cubicBezTo>
                        <a:pt x="97" y="96"/>
                        <a:pt x="98" y="92"/>
                        <a:pt x="104" y="92"/>
                      </a:cubicBezTo>
                      <a:cubicBezTo>
                        <a:pt x="106" y="92"/>
                        <a:pt x="109" y="93"/>
                        <a:pt x="114" y="94"/>
                      </a:cubicBezTo>
                      <a:cubicBezTo>
                        <a:pt x="115" y="94"/>
                        <a:pt x="116" y="94"/>
                        <a:pt x="117" y="94"/>
                      </a:cubicBezTo>
                      <a:cubicBezTo>
                        <a:pt x="123" y="94"/>
                        <a:pt x="129" y="89"/>
                        <a:pt x="134" y="85"/>
                      </a:cubicBezTo>
                      <a:cubicBezTo>
                        <a:pt x="146" y="75"/>
                        <a:pt x="155" y="60"/>
                        <a:pt x="166" y="49"/>
                      </a:cubicBezTo>
                      <a:cubicBezTo>
                        <a:pt x="177" y="39"/>
                        <a:pt x="187" y="29"/>
                        <a:pt x="195" y="17"/>
                      </a:cubicBezTo>
                      <a:cubicBezTo>
                        <a:pt x="195" y="17"/>
                        <a:pt x="195" y="17"/>
                        <a:pt x="196" y="17"/>
                      </a:cubicBezTo>
                      <a:cubicBezTo>
                        <a:pt x="197" y="18"/>
                        <a:pt x="199" y="20"/>
                        <a:pt x="201" y="21"/>
                      </a:cubicBezTo>
                      <a:cubicBezTo>
                        <a:pt x="202" y="21"/>
                        <a:pt x="202" y="21"/>
                        <a:pt x="203" y="21"/>
                      </a:cubicBezTo>
                      <a:cubicBezTo>
                        <a:pt x="204" y="21"/>
                        <a:pt x="206" y="20"/>
                        <a:pt x="205" y="18"/>
                      </a:cubicBezTo>
                      <a:cubicBezTo>
                        <a:pt x="205" y="12"/>
                        <a:pt x="203" y="7"/>
                        <a:pt x="200" y="1"/>
                      </a:cubicBezTo>
                      <a:cubicBezTo>
                        <a:pt x="200" y="0"/>
                        <a:pt x="199" y="0"/>
                        <a:pt x="1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2" name="Freeform 193"/>
                <p:cNvSpPr>
                  <a:spLocks noEditPoints="1"/>
                </p:cNvSpPr>
                <p:nvPr/>
              </p:nvSpPr>
              <p:spPr bwMode="auto">
                <a:xfrm>
                  <a:off x="3700" y="1346"/>
                  <a:ext cx="169" cy="141"/>
                </a:xfrm>
                <a:custGeom>
                  <a:avLst/>
                  <a:gdLst>
                    <a:gd name="T0" fmla="*/ 22 w 137"/>
                    <a:gd name="T1" fmla="*/ 87 h 114"/>
                    <a:gd name="T2" fmla="*/ 20 w 137"/>
                    <a:gd name="T3" fmla="*/ 92 h 114"/>
                    <a:gd name="T4" fmla="*/ 60 w 137"/>
                    <a:gd name="T5" fmla="*/ 114 h 114"/>
                    <a:gd name="T6" fmla="*/ 69 w 137"/>
                    <a:gd name="T7" fmla="*/ 114 h 114"/>
                    <a:gd name="T8" fmla="*/ 110 w 137"/>
                    <a:gd name="T9" fmla="*/ 104 h 114"/>
                    <a:gd name="T10" fmla="*/ 109 w 137"/>
                    <a:gd name="T11" fmla="*/ 100 h 114"/>
                    <a:gd name="T12" fmla="*/ 68 w 137"/>
                    <a:gd name="T13" fmla="*/ 111 h 114"/>
                    <a:gd name="T14" fmla="*/ 64 w 137"/>
                    <a:gd name="T15" fmla="*/ 111 h 114"/>
                    <a:gd name="T16" fmla="*/ 22 w 137"/>
                    <a:gd name="T17" fmla="*/ 87 h 114"/>
                    <a:gd name="T18" fmla="*/ 121 w 137"/>
                    <a:gd name="T19" fmla="*/ 22 h 114"/>
                    <a:gd name="T20" fmla="*/ 121 w 137"/>
                    <a:gd name="T21" fmla="*/ 22 h 114"/>
                    <a:gd name="T22" fmla="*/ 117 w 137"/>
                    <a:gd name="T23" fmla="*/ 23 h 114"/>
                    <a:gd name="T24" fmla="*/ 132 w 137"/>
                    <a:gd name="T25" fmla="*/ 60 h 114"/>
                    <a:gd name="T26" fmla="*/ 112 w 137"/>
                    <a:gd name="T27" fmla="*/ 98 h 114"/>
                    <a:gd name="T28" fmla="*/ 113 w 137"/>
                    <a:gd name="T29" fmla="*/ 102 h 114"/>
                    <a:gd name="T30" fmla="*/ 135 w 137"/>
                    <a:gd name="T31" fmla="*/ 65 h 114"/>
                    <a:gd name="T32" fmla="*/ 121 w 137"/>
                    <a:gd name="T33" fmla="*/ 22 h 114"/>
                    <a:gd name="T34" fmla="*/ 97 w 137"/>
                    <a:gd name="T35" fmla="*/ 5 h 114"/>
                    <a:gd name="T36" fmla="*/ 97 w 137"/>
                    <a:gd name="T37" fmla="*/ 9 h 114"/>
                    <a:gd name="T38" fmla="*/ 114 w 137"/>
                    <a:gd name="T39" fmla="*/ 20 h 114"/>
                    <a:gd name="T40" fmla="*/ 118 w 137"/>
                    <a:gd name="T41" fmla="*/ 18 h 114"/>
                    <a:gd name="T42" fmla="*/ 97 w 137"/>
                    <a:gd name="T43" fmla="*/ 5 h 114"/>
                    <a:gd name="T44" fmla="*/ 71 w 137"/>
                    <a:gd name="T45" fmla="*/ 0 h 114"/>
                    <a:gd name="T46" fmla="*/ 68 w 137"/>
                    <a:gd name="T47" fmla="*/ 0 h 114"/>
                    <a:gd name="T48" fmla="*/ 68 w 137"/>
                    <a:gd name="T49" fmla="*/ 0 h 114"/>
                    <a:gd name="T50" fmla="*/ 68 w 137"/>
                    <a:gd name="T51" fmla="*/ 4 h 114"/>
                    <a:gd name="T52" fmla="*/ 71 w 137"/>
                    <a:gd name="T53" fmla="*/ 4 h 114"/>
                    <a:gd name="T54" fmla="*/ 93 w 137"/>
                    <a:gd name="T55" fmla="*/ 7 h 114"/>
                    <a:gd name="T56" fmla="*/ 94 w 137"/>
                    <a:gd name="T57" fmla="*/ 4 h 114"/>
                    <a:gd name="T58" fmla="*/ 71 w 137"/>
                    <a:gd name="T59" fmla="*/ 0 h 114"/>
                    <a:gd name="T60" fmla="*/ 64 w 137"/>
                    <a:gd name="T61" fmla="*/ 0 h 114"/>
                    <a:gd name="T62" fmla="*/ 18 w 137"/>
                    <a:gd name="T63" fmla="*/ 88 h 114"/>
                    <a:gd name="T64" fmla="*/ 19 w 137"/>
                    <a:gd name="T65" fmla="*/ 81 h 114"/>
                    <a:gd name="T66" fmla="*/ 19 w 137"/>
                    <a:gd name="T67" fmla="*/ 80 h 114"/>
                    <a:gd name="T68" fmla="*/ 62 w 137"/>
                    <a:gd name="T69" fmla="*/ 4 h 114"/>
                    <a:gd name="T70" fmla="*/ 63 w 137"/>
                    <a:gd name="T71" fmla="*/ 4 h 114"/>
                    <a:gd name="T72" fmla="*/ 63 w 137"/>
                    <a:gd name="T73" fmla="*/ 4 h 114"/>
                    <a:gd name="T74" fmla="*/ 64 w 137"/>
                    <a:gd name="T75" fmla="*/ 4 h 114"/>
                    <a:gd name="T76" fmla="*/ 64 w 137"/>
                    <a:gd name="T7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7" h="114">
                      <a:moveTo>
                        <a:pt x="22" y="87"/>
                      </a:moveTo>
                      <a:cubicBezTo>
                        <a:pt x="22" y="89"/>
                        <a:pt x="21" y="90"/>
                        <a:pt x="20" y="92"/>
                      </a:cubicBezTo>
                      <a:cubicBezTo>
                        <a:pt x="28" y="103"/>
                        <a:pt x="41" y="112"/>
                        <a:pt x="60" y="114"/>
                      </a:cubicBezTo>
                      <a:cubicBezTo>
                        <a:pt x="63" y="114"/>
                        <a:pt x="66" y="114"/>
                        <a:pt x="69" y="114"/>
                      </a:cubicBezTo>
                      <a:cubicBezTo>
                        <a:pt x="84" y="114"/>
                        <a:pt x="99" y="111"/>
                        <a:pt x="110" y="104"/>
                      </a:cubicBezTo>
                      <a:cubicBezTo>
                        <a:pt x="110" y="102"/>
                        <a:pt x="110" y="101"/>
                        <a:pt x="109" y="100"/>
                      </a:cubicBezTo>
                      <a:cubicBezTo>
                        <a:pt x="97" y="107"/>
                        <a:pt x="82" y="111"/>
                        <a:pt x="68" y="111"/>
                      </a:cubicBezTo>
                      <a:cubicBezTo>
                        <a:pt x="67" y="111"/>
                        <a:pt x="65" y="111"/>
                        <a:pt x="64" y="111"/>
                      </a:cubicBezTo>
                      <a:cubicBezTo>
                        <a:pt x="43" y="109"/>
                        <a:pt x="30" y="100"/>
                        <a:pt x="22" y="87"/>
                      </a:cubicBezTo>
                      <a:moveTo>
                        <a:pt x="121" y="22"/>
                      </a:moveTo>
                      <a:cubicBezTo>
                        <a:pt x="121" y="22"/>
                        <a:pt x="121" y="22"/>
                        <a:pt x="121" y="22"/>
                      </a:cubicBezTo>
                      <a:cubicBezTo>
                        <a:pt x="120" y="22"/>
                        <a:pt x="118" y="22"/>
                        <a:pt x="117" y="23"/>
                      </a:cubicBezTo>
                      <a:cubicBezTo>
                        <a:pt x="126" y="32"/>
                        <a:pt x="131" y="45"/>
                        <a:pt x="132" y="60"/>
                      </a:cubicBezTo>
                      <a:cubicBezTo>
                        <a:pt x="132" y="77"/>
                        <a:pt x="124" y="90"/>
                        <a:pt x="112" y="98"/>
                      </a:cubicBezTo>
                      <a:cubicBezTo>
                        <a:pt x="113" y="99"/>
                        <a:pt x="113" y="100"/>
                        <a:pt x="113" y="102"/>
                      </a:cubicBezTo>
                      <a:cubicBezTo>
                        <a:pt x="125" y="93"/>
                        <a:pt x="133" y="81"/>
                        <a:pt x="135" y="65"/>
                      </a:cubicBezTo>
                      <a:cubicBezTo>
                        <a:pt x="137" y="48"/>
                        <a:pt x="131" y="33"/>
                        <a:pt x="121" y="22"/>
                      </a:cubicBezTo>
                      <a:moveTo>
                        <a:pt x="97" y="5"/>
                      </a:moveTo>
                      <a:cubicBezTo>
                        <a:pt x="97" y="6"/>
                        <a:pt x="97" y="8"/>
                        <a:pt x="97" y="9"/>
                      </a:cubicBezTo>
                      <a:cubicBezTo>
                        <a:pt x="103" y="11"/>
                        <a:pt x="109" y="15"/>
                        <a:pt x="114" y="20"/>
                      </a:cubicBezTo>
                      <a:cubicBezTo>
                        <a:pt x="115" y="19"/>
                        <a:pt x="116" y="19"/>
                        <a:pt x="118" y="18"/>
                      </a:cubicBezTo>
                      <a:cubicBezTo>
                        <a:pt x="112" y="13"/>
                        <a:pt x="105" y="8"/>
                        <a:pt x="97" y="5"/>
                      </a:cubicBezTo>
                      <a:moveTo>
                        <a:pt x="71" y="0"/>
                      </a:moveTo>
                      <a:cubicBezTo>
                        <a:pt x="70" y="0"/>
                        <a:pt x="69" y="0"/>
                        <a:pt x="68" y="0"/>
                      </a:cubicBezTo>
                      <a:cubicBezTo>
                        <a:pt x="68" y="0"/>
                        <a:pt x="68" y="0"/>
                        <a:pt x="68" y="0"/>
                      </a:cubicBezTo>
                      <a:cubicBezTo>
                        <a:pt x="68" y="1"/>
                        <a:pt x="68" y="2"/>
                        <a:pt x="68" y="4"/>
                      </a:cubicBezTo>
                      <a:cubicBezTo>
                        <a:pt x="69" y="4"/>
                        <a:pt x="70" y="4"/>
                        <a:pt x="71" y="4"/>
                      </a:cubicBezTo>
                      <a:cubicBezTo>
                        <a:pt x="79" y="4"/>
                        <a:pt x="86" y="5"/>
                        <a:pt x="93" y="7"/>
                      </a:cubicBezTo>
                      <a:cubicBezTo>
                        <a:pt x="93" y="6"/>
                        <a:pt x="93" y="5"/>
                        <a:pt x="94" y="4"/>
                      </a:cubicBezTo>
                      <a:cubicBezTo>
                        <a:pt x="86" y="1"/>
                        <a:pt x="79" y="0"/>
                        <a:pt x="71" y="0"/>
                      </a:cubicBezTo>
                      <a:moveTo>
                        <a:pt x="64" y="0"/>
                      </a:moveTo>
                      <a:cubicBezTo>
                        <a:pt x="19" y="4"/>
                        <a:pt x="0" y="55"/>
                        <a:pt x="18" y="88"/>
                      </a:cubicBezTo>
                      <a:cubicBezTo>
                        <a:pt x="19" y="86"/>
                        <a:pt x="19" y="84"/>
                        <a:pt x="19" y="81"/>
                      </a:cubicBezTo>
                      <a:cubicBezTo>
                        <a:pt x="19" y="81"/>
                        <a:pt x="19" y="80"/>
                        <a:pt x="19" y="80"/>
                      </a:cubicBezTo>
                      <a:cubicBezTo>
                        <a:pt x="7" y="51"/>
                        <a:pt x="23" y="9"/>
                        <a:pt x="62" y="4"/>
                      </a:cubicBezTo>
                      <a:cubicBezTo>
                        <a:pt x="62" y="4"/>
                        <a:pt x="62" y="4"/>
                        <a:pt x="63" y="4"/>
                      </a:cubicBezTo>
                      <a:cubicBezTo>
                        <a:pt x="63" y="4"/>
                        <a:pt x="63" y="4"/>
                        <a:pt x="63" y="4"/>
                      </a:cubicBezTo>
                      <a:cubicBezTo>
                        <a:pt x="63" y="4"/>
                        <a:pt x="64" y="4"/>
                        <a:pt x="64" y="4"/>
                      </a:cubicBezTo>
                      <a:cubicBezTo>
                        <a:pt x="64" y="3"/>
                        <a:pt x="64" y="1"/>
                        <a:pt x="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3" name="Freeform 194"/>
                <p:cNvSpPr>
                  <a:spLocks noEditPoints="1"/>
                </p:cNvSpPr>
                <p:nvPr/>
              </p:nvSpPr>
              <p:spPr bwMode="auto">
                <a:xfrm>
                  <a:off x="3779" y="1341"/>
                  <a:ext cx="11" cy="141"/>
                </a:xfrm>
                <a:custGeom>
                  <a:avLst/>
                  <a:gdLst>
                    <a:gd name="T0" fmla="*/ 7 w 9"/>
                    <a:gd name="T1" fmla="*/ 70 h 114"/>
                    <a:gd name="T2" fmla="*/ 5 w 9"/>
                    <a:gd name="T3" fmla="*/ 70 h 114"/>
                    <a:gd name="T4" fmla="*/ 4 w 9"/>
                    <a:gd name="T5" fmla="*/ 70 h 114"/>
                    <a:gd name="T6" fmla="*/ 3 w 9"/>
                    <a:gd name="T7" fmla="*/ 70 h 114"/>
                    <a:gd name="T8" fmla="*/ 5 w 9"/>
                    <a:gd name="T9" fmla="*/ 113 h 114"/>
                    <a:gd name="T10" fmla="*/ 7 w 9"/>
                    <a:gd name="T11" fmla="*/ 114 h 114"/>
                    <a:gd name="T12" fmla="*/ 9 w 9"/>
                    <a:gd name="T13" fmla="*/ 112 h 114"/>
                    <a:gd name="T14" fmla="*/ 7 w 9"/>
                    <a:gd name="T15" fmla="*/ 70 h 114"/>
                    <a:gd name="T16" fmla="*/ 2 w 9"/>
                    <a:gd name="T17" fmla="*/ 0 h 114"/>
                    <a:gd name="T18" fmla="*/ 0 w 9"/>
                    <a:gd name="T19" fmla="*/ 2 h 114"/>
                    <a:gd name="T20" fmla="*/ 0 w 9"/>
                    <a:gd name="T21" fmla="*/ 4 h 114"/>
                    <a:gd name="T22" fmla="*/ 0 w 9"/>
                    <a:gd name="T23" fmla="*/ 8 h 114"/>
                    <a:gd name="T24" fmla="*/ 3 w 9"/>
                    <a:gd name="T25" fmla="*/ 64 h 114"/>
                    <a:gd name="T26" fmla="*/ 3 w 9"/>
                    <a:gd name="T27" fmla="*/ 67 h 114"/>
                    <a:gd name="T28" fmla="*/ 4 w 9"/>
                    <a:gd name="T29" fmla="*/ 67 h 114"/>
                    <a:gd name="T30" fmla="*/ 7 w 9"/>
                    <a:gd name="T31" fmla="*/ 66 h 114"/>
                    <a:gd name="T32" fmla="*/ 7 w 9"/>
                    <a:gd name="T33" fmla="*/ 64 h 114"/>
                    <a:gd name="T34" fmla="*/ 4 w 9"/>
                    <a:gd name="T35" fmla="*/ 8 h 114"/>
                    <a:gd name="T36" fmla="*/ 4 w 9"/>
                    <a:gd name="T37" fmla="*/ 4 h 114"/>
                    <a:gd name="T38" fmla="*/ 4 w 9"/>
                    <a:gd name="T39" fmla="*/ 2 h 114"/>
                    <a:gd name="T40" fmla="*/ 2 w 9"/>
                    <a:gd name="T4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114">
                      <a:moveTo>
                        <a:pt x="7" y="70"/>
                      </a:moveTo>
                      <a:cubicBezTo>
                        <a:pt x="6" y="70"/>
                        <a:pt x="6" y="70"/>
                        <a:pt x="5" y="70"/>
                      </a:cubicBezTo>
                      <a:cubicBezTo>
                        <a:pt x="5" y="70"/>
                        <a:pt x="5" y="70"/>
                        <a:pt x="4" y="70"/>
                      </a:cubicBezTo>
                      <a:cubicBezTo>
                        <a:pt x="4" y="70"/>
                        <a:pt x="4" y="70"/>
                        <a:pt x="3" y="70"/>
                      </a:cubicBezTo>
                      <a:cubicBezTo>
                        <a:pt x="3" y="84"/>
                        <a:pt x="1" y="99"/>
                        <a:pt x="5" y="113"/>
                      </a:cubicBezTo>
                      <a:cubicBezTo>
                        <a:pt x="5" y="114"/>
                        <a:pt x="6" y="114"/>
                        <a:pt x="7" y="114"/>
                      </a:cubicBezTo>
                      <a:cubicBezTo>
                        <a:pt x="8" y="114"/>
                        <a:pt x="9" y="113"/>
                        <a:pt x="9" y="112"/>
                      </a:cubicBezTo>
                      <a:cubicBezTo>
                        <a:pt x="5" y="99"/>
                        <a:pt x="7" y="84"/>
                        <a:pt x="7" y="70"/>
                      </a:cubicBezTo>
                      <a:moveTo>
                        <a:pt x="2" y="0"/>
                      </a:moveTo>
                      <a:cubicBezTo>
                        <a:pt x="1" y="0"/>
                        <a:pt x="0" y="1"/>
                        <a:pt x="0" y="2"/>
                      </a:cubicBezTo>
                      <a:cubicBezTo>
                        <a:pt x="0" y="3"/>
                        <a:pt x="0" y="3"/>
                        <a:pt x="0" y="4"/>
                      </a:cubicBezTo>
                      <a:cubicBezTo>
                        <a:pt x="0" y="5"/>
                        <a:pt x="0" y="7"/>
                        <a:pt x="0" y="8"/>
                      </a:cubicBezTo>
                      <a:cubicBezTo>
                        <a:pt x="1" y="27"/>
                        <a:pt x="2" y="45"/>
                        <a:pt x="3" y="64"/>
                      </a:cubicBezTo>
                      <a:cubicBezTo>
                        <a:pt x="3" y="65"/>
                        <a:pt x="3" y="66"/>
                        <a:pt x="3" y="67"/>
                      </a:cubicBezTo>
                      <a:cubicBezTo>
                        <a:pt x="3" y="67"/>
                        <a:pt x="4" y="67"/>
                        <a:pt x="4" y="67"/>
                      </a:cubicBezTo>
                      <a:cubicBezTo>
                        <a:pt x="5" y="66"/>
                        <a:pt x="6" y="66"/>
                        <a:pt x="7" y="66"/>
                      </a:cubicBezTo>
                      <a:cubicBezTo>
                        <a:pt x="7" y="65"/>
                        <a:pt x="7" y="65"/>
                        <a:pt x="7" y="64"/>
                      </a:cubicBezTo>
                      <a:cubicBezTo>
                        <a:pt x="6" y="45"/>
                        <a:pt x="5" y="27"/>
                        <a:pt x="4" y="8"/>
                      </a:cubicBezTo>
                      <a:cubicBezTo>
                        <a:pt x="4" y="6"/>
                        <a:pt x="4" y="5"/>
                        <a:pt x="4" y="4"/>
                      </a:cubicBezTo>
                      <a:cubicBezTo>
                        <a:pt x="4" y="3"/>
                        <a:pt x="4" y="3"/>
                        <a:pt x="4" y="2"/>
                      </a:cubicBezTo>
                      <a:cubicBezTo>
                        <a:pt x="4"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4" name="Freeform 195"/>
                <p:cNvSpPr>
                  <a:spLocks/>
                </p:cNvSpPr>
                <p:nvPr/>
              </p:nvSpPr>
              <p:spPr bwMode="auto">
                <a:xfrm>
                  <a:off x="3781" y="1368"/>
                  <a:ext cx="71" cy="60"/>
                </a:xfrm>
                <a:custGeom>
                  <a:avLst/>
                  <a:gdLst>
                    <a:gd name="T0" fmla="*/ 55 w 57"/>
                    <a:gd name="T1" fmla="*/ 0 h 48"/>
                    <a:gd name="T2" fmla="*/ 55 w 57"/>
                    <a:gd name="T3" fmla="*/ 0 h 48"/>
                    <a:gd name="T4" fmla="*/ 52 w 57"/>
                    <a:gd name="T5" fmla="*/ 0 h 48"/>
                    <a:gd name="T6" fmla="*/ 48 w 57"/>
                    <a:gd name="T7" fmla="*/ 2 h 48"/>
                    <a:gd name="T8" fmla="*/ 32 w 57"/>
                    <a:gd name="T9" fmla="*/ 16 h 48"/>
                    <a:gd name="T10" fmla="*/ 5 w 57"/>
                    <a:gd name="T11" fmla="*/ 44 h 48"/>
                    <a:gd name="T12" fmla="*/ 2 w 57"/>
                    <a:gd name="T13" fmla="*/ 45 h 48"/>
                    <a:gd name="T14" fmla="*/ 1 w 57"/>
                    <a:gd name="T15" fmla="*/ 45 h 48"/>
                    <a:gd name="T16" fmla="*/ 1 w 57"/>
                    <a:gd name="T17" fmla="*/ 48 h 48"/>
                    <a:gd name="T18" fmla="*/ 2 w 57"/>
                    <a:gd name="T19" fmla="*/ 48 h 48"/>
                    <a:gd name="T20" fmla="*/ 3 w 57"/>
                    <a:gd name="T21" fmla="*/ 48 h 48"/>
                    <a:gd name="T22" fmla="*/ 5 w 57"/>
                    <a:gd name="T23" fmla="*/ 48 h 48"/>
                    <a:gd name="T24" fmla="*/ 25 w 57"/>
                    <a:gd name="T25" fmla="*/ 30 h 48"/>
                    <a:gd name="T26" fmla="*/ 51 w 57"/>
                    <a:gd name="T27" fmla="*/ 5 h 48"/>
                    <a:gd name="T28" fmla="*/ 55 w 57"/>
                    <a:gd name="T29" fmla="*/ 4 h 48"/>
                    <a:gd name="T30" fmla="*/ 55 w 57"/>
                    <a:gd name="T31" fmla="*/ 4 h 48"/>
                    <a:gd name="T32" fmla="*/ 55 w 57"/>
                    <a:gd name="T3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48">
                      <a:moveTo>
                        <a:pt x="55" y="0"/>
                      </a:moveTo>
                      <a:cubicBezTo>
                        <a:pt x="55" y="0"/>
                        <a:pt x="55" y="0"/>
                        <a:pt x="55" y="0"/>
                      </a:cubicBezTo>
                      <a:cubicBezTo>
                        <a:pt x="54" y="0"/>
                        <a:pt x="53" y="0"/>
                        <a:pt x="52" y="0"/>
                      </a:cubicBezTo>
                      <a:cubicBezTo>
                        <a:pt x="50" y="1"/>
                        <a:pt x="49" y="1"/>
                        <a:pt x="48" y="2"/>
                      </a:cubicBezTo>
                      <a:cubicBezTo>
                        <a:pt x="41" y="5"/>
                        <a:pt x="36" y="11"/>
                        <a:pt x="32" y="16"/>
                      </a:cubicBezTo>
                      <a:cubicBezTo>
                        <a:pt x="24" y="24"/>
                        <a:pt x="16" y="39"/>
                        <a:pt x="5" y="44"/>
                      </a:cubicBezTo>
                      <a:cubicBezTo>
                        <a:pt x="4" y="44"/>
                        <a:pt x="3" y="44"/>
                        <a:pt x="2" y="45"/>
                      </a:cubicBezTo>
                      <a:cubicBezTo>
                        <a:pt x="2" y="45"/>
                        <a:pt x="1" y="45"/>
                        <a:pt x="1" y="45"/>
                      </a:cubicBezTo>
                      <a:cubicBezTo>
                        <a:pt x="0" y="46"/>
                        <a:pt x="0" y="47"/>
                        <a:pt x="1" y="48"/>
                      </a:cubicBezTo>
                      <a:cubicBezTo>
                        <a:pt x="2" y="48"/>
                        <a:pt x="2" y="48"/>
                        <a:pt x="2" y="48"/>
                      </a:cubicBezTo>
                      <a:cubicBezTo>
                        <a:pt x="3" y="48"/>
                        <a:pt x="3" y="48"/>
                        <a:pt x="3" y="48"/>
                      </a:cubicBezTo>
                      <a:cubicBezTo>
                        <a:pt x="4" y="48"/>
                        <a:pt x="4" y="48"/>
                        <a:pt x="5" y="48"/>
                      </a:cubicBezTo>
                      <a:cubicBezTo>
                        <a:pt x="13" y="45"/>
                        <a:pt x="19" y="36"/>
                        <a:pt x="25" y="30"/>
                      </a:cubicBezTo>
                      <a:cubicBezTo>
                        <a:pt x="31" y="23"/>
                        <a:pt x="40" y="8"/>
                        <a:pt x="51" y="5"/>
                      </a:cubicBezTo>
                      <a:cubicBezTo>
                        <a:pt x="52" y="4"/>
                        <a:pt x="54" y="4"/>
                        <a:pt x="55" y="4"/>
                      </a:cubicBezTo>
                      <a:cubicBezTo>
                        <a:pt x="55" y="4"/>
                        <a:pt x="55" y="4"/>
                        <a:pt x="55" y="4"/>
                      </a:cubicBezTo>
                      <a:cubicBezTo>
                        <a:pt x="57" y="3"/>
                        <a:pt x="57"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5" name="Freeform 196"/>
                <p:cNvSpPr>
                  <a:spLocks/>
                </p:cNvSpPr>
                <p:nvPr/>
              </p:nvSpPr>
              <p:spPr bwMode="auto">
                <a:xfrm>
                  <a:off x="3815" y="1331"/>
                  <a:ext cx="63" cy="29"/>
                </a:xfrm>
                <a:custGeom>
                  <a:avLst/>
                  <a:gdLst>
                    <a:gd name="T0" fmla="*/ 49 w 51"/>
                    <a:gd name="T1" fmla="*/ 0 h 23"/>
                    <a:gd name="T2" fmla="*/ 49 w 51"/>
                    <a:gd name="T3" fmla="*/ 0 h 23"/>
                    <a:gd name="T4" fmla="*/ 3 w 51"/>
                    <a:gd name="T5" fmla="*/ 4 h 23"/>
                    <a:gd name="T6" fmla="*/ 1 w 51"/>
                    <a:gd name="T7" fmla="*/ 6 h 23"/>
                    <a:gd name="T8" fmla="*/ 1 w 51"/>
                    <a:gd name="T9" fmla="*/ 16 h 23"/>
                    <a:gd name="T10" fmla="*/ 0 w 51"/>
                    <a:gd name="T11" fmla="*/ 19 h 23"/>
                    <a:gd name="T12" fmla="*/ 0 w 51"/>
                    <a:gd name="T13" fmla="*/ 20 h 23"/>
                    <a:gd name="T14" fmla="*/ 2 w 51"/>
                    <a:gd name="T15" fmla="*/ 23 h 23"/>
                    <a:gd name="T16" fmla="*/ 4 w 51"/>
                    <a:gd name="T17" fmla="*/ 21 h 23"/>
                    <a:gd name="T18" fmla="*/ 4 w 51"/>
                    <a:gd name="T19" fmla="*/ 21 h 23"/>
                    <a:gd name="T20" fmla="*/ 4 w 51"/>
                    <a:gd name="T21" fmla="*/ 17 h 23"/>
                    <a:gd name="T22" fmla="*/ 5 w 51"/>
                    <a:gd name="T23" fmla="*/ 7 h 23"/>
                    <a:gd name="T24" fmla="*/ 49 w 51"/>
                    <a:gd name="T25" fmla="*/ 4 h 23"/>
                    <a:gd name="T26" fmla="*/ 49 w 51"/>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23">
                      <a:moveTo>
                        <a:pt x="49" y="0"/>
                      </a:moveTo>
                      <a:cubicBezTo>
                        <a:pt x="49" y="0"/>
                        <a:pt x="49" y="0"/>
                        <a:pt x="49" y="0"/>
                      </a:cubicBezTo>
                      <a:cubicBezTo>
                        <a:pt x="34" y="1"/>
                        <a:pt x="18" y="3"/>
                        <a:pt x="3" y="4"/>
                      </a:cubicBezTo>
                      <a:cubicBezTo>
                        <a:pt x="2" y="4"/>
                        <a:pt x="1" y="4"/>
                        <a:pt x="1" y="6"/>
                      </a:cubicBezTo>
                      <a:cubicBezTo>
                        <a:pt x="1" y="9"/>
                        <a:pt x="1" y="12"/>
                        <a:pt x="1" y="16"/>
                      </a:cubicBezTo>
                      <a:cubicBezTo>
                        <a:pt x="0" y="17"/>
                        <a:pt x="0" y="18"/>
                        <a:pt x="0" y="19"/>
                      </a:cubicBezTo>
                      <a:cubicBezTo>
                        <a:pt x="0" y="20"/>
                        <a:pt x="0" y="20"/>
                        <a:pt x="0" y="20"/>
                      </a:cubicBezTo>
                      <a:cubicBezTo>
                        <a:pt x="0" y="22"/>
                        <a:pt x="1" y="23"/>
                        <a:pt x="2" y="23"/>
                      </a:cubicBezTo>
                      <a:cubicBezTo>
                        <a:pt x="3" y="23"/>
                        <a:pt x="3" y="22"/>
                        <a:pt x="4" y="21"/>
                      </a:cubicBezTo>
                      <a:cubicBezTo>
                        <a:pt x="4" y="21"/>
                        <a:pt x="4" y="21"/>
                        <a:pt x="4" y="21"/>
                      </a:cubicBezTo>
                      <a:cubicBezTo>
                        <a:pt x="4" y="20"/>
                        <a:pt x="4" y="18"/>
                        <a:pt x="4" y="17"/>
                      </a:cubicBezTo>
                      <a:cubicBezTo>
                        <a:pt x="5" y="14"/>
                        <a:pt x="5" y="11"/>
                        <a:pt x="5" y="7"/>
                      </a:cubicBezTo>
                      <a:cubicBezTo>
                        <a:pt x="20" y="6"/>
                        <a:pt x="34" y="5"/>
                        <a:pt x="49" y="4"/>
                      </a:cubicBezTo>
                      <a:cubicBezTo>
                        <a:pt x="51" y="4"/>
                        <a:pt x="51" y="0"/>
                        <a:pt x="4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6" name="Freeform 197"/>
                <p:cNvSpPr>
                  <a:spLocks/>
                </p:cNvSpPr>
                <p:nvPr/>
              </p:nvSpPr>
              <p:spPr bwMode="auto">
                <a:xfrm>
                  <a:off x="3833" y="1461"/>
                  <a:ext cx="76" cy="30"/>
                </a:xfrm>
                <a:custGeom>
                  <a:avLst/>
                  <a:gdLst>
                    <a:gd name="T0" fmla="*/ 2 w 61"/>
                    <a:gd name="T1" fmla="*/ 0 h 24"/>
                    <a:gd name="T2" fmla="*/ 0 w 61"/>
                    <a:gd name="T3" fmla="*/ 2 h 24"/>
                    <a:gd name="T4" fmla="*/ 1 w 61"/>
                    <a:gd name="T5" fmla="*/ 7 h 24"/>
                    <a:gd name="T6" fmla="*/ 2 w 61"/>
                    <a:gd name="T7" fmla="*/ 11 h 24"/>
                    <a:gd name="T8" fmla="*/ 6 w 61"/>
                    <a:gd name="T9" fmla="*/ 20 h 24"/>
                    <a:gd name="T10" fmla="*/ 7 w 61"/>
                    <a:gd name="T11" fmla="*/ 21 h 24"/>
                    <a:gd name="T12" fmla="*/ 7 w 61"/>
                    <a:gd name="T13" fmla="*/ 21 h 24"/>
                    <a:gd name="T14" fmla="*/ 23 w 61"/>
                    <a:gd name="T15" fmla="*/ 21 h 24"/>
                    <a:gd name="T16" fmla="*/ 58 w 61"/>
                    <a:gd name="T17" fmla="*/ 23 h 24"/>
                    <a:gd name="T18" fmla="*/ 58 w 61"/>
                    <a:gd name="T19" fmla="*/ 24 h 24"/>
                    <a:gd name="T20" fmla="*/ 59 w 61"/>
                    <a:gd name="T21" fmla="*/ 20 h 24"/>
                    <a:gd name="T22" fmla="*/ 27 w 61"/>
                    <a:gd name="T23" fmla="*/ 17 h 24"/>
                    <a:gd name="T24" fmla="*/ 23 w 61"/>
                    <a:gd name="T25" fmla="*/ 17 h 24"/>
                    <a:gd name="T26" fmla="*/ 11 w 61"/>
                    <a:gd name="T27" fmla="*/ 17 h 24"/>
                    <a:gd name="T28" fmla="*/ 11 w 61"/>
                    <a:gd name="T29" fmla="*/ 17 h 24"/>
                    <a:gd name="T30" fmla="*/ 5 w 61"/>
                    <a:gd name="T31" fmla="*/ 9 h 24"/>
                    <a:gd name="T32" fmla="*/ 4 w 61"/>
                    <a:gd name="T33" fmla="*/ 5 h 24"/>
                    <a:gd name="T34" fmla="*/ 4 w 61"/>
                    <a:gd name="T35" fmla="*/ 1 h 24"/>
                    <a:gd name="T36" fmla="*/ 2 w 61"/>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24">
                      <a:moveTo>
                        <a:pt x="2" y="0"/>
                      </a:moveTo>
                      <a:cubicBezTo>
                        <a:pt x="1" y="0"/>
                        <a:pt x="0" y="1"/>
                        <a:pt x="0" y="2"/>
                      </a:cubicBezTo>
                      <a:cubicBezTo>
                        <a:pt x="0" y="4"/>
                        <a:pt x="1" y="5"/>
                        <a:pt x="1" y="7"/>
                      </a:cubicBezTo>
                      <a:cubicBezTo>
                        <a:pt x="2" y="8"/>
                        <a:pt x="2" y="9"/>
                        <a:pt x="2" y="11"/>
                      </a:cubicBezTo>
                      <a:cubicBezTo>
                        <a:pt x="3" y="14"/>
                        <a:pt x="5" y="17"/>
                        <a:pt x="6" y="20"/>
                      </a:cubicBezTo>
                      <a:cubicBezTo>
                        <a:pt x="6" y="21"/>
                        <a:pt x="7" y="21"/>
                        <a:pt x="7" y="21"/>
                      </a:cubicBezTo>
                      <a:cubicBezTo>
                        <a:pt x="7" y="21"/>
                        <a:pt x="7" y="21"/>
                        <a:pt x="7" y="21"/>
                      </a:cubicBezTo>
                      <a:cubicBezTo>
                        <a:pt x="13" y="21"/>
                        <a:pt x="18" y="21"/>
                        <a:pt x="23" y="21"/>
                      </a:cubicBezTo>
                      <a:cubicBezTo>
                        <a:pt x="35" y="21"/>
                        <a:pt x="46" y="21"/>
                        <a:pt x="58" y="23"/>
                      </a:cubicBezTo>
                      <a:cubicBezTo>
                        <a:pt x="58" y="23"/>
                        <a:pt x="58" y="24"/>
                        <a:pt x="58" y="24"/>
                      </a:cubicBezTo>
                      <a:cubicBezTo>
                        <a:pt x="60" y="24"/>
                        <a:pt x="61" y="20"/>
                        <a:pt x="59" y="20"/>
                      </a:cubicBezTo>
                      <a:cubicBezTo>
                        <a:pt x="48" y="18"/>
                        <a:pt x="38" y="17"/>
                        <a:pt x="27" y="17"/>
                      </a:cubicBezTo>
                      <a:cubicBezTo>
                        <a:pt x="26" y="17"/>
                        <a:pt x="25" y="17"/>
                        <a:pt x="23" y="17"/>
                      </a:cubicBezTo>
                      <a:cubicBezTo>
                        <a:pt x="19" y="17"/>
                        <a:pt x="15" y="17"/>
                        <a:pt x="11" y="17"/>
                      </a:cubicBezTo>
                      <a:cubicBezTo>
                        <a:pt x="11" y="17"/>
                        <a:pt x="11" y="17"/>
                        <a:pt x="11" y="17"/>
                      </a:cubicBezTo>
                      <a:cubicBezTo>
                        <a:pt x="8" y="17"/>
                        <a:pt x="6" y="13"/>
                        <a:pt x="5" y="9"/>
                      </a:cubicBezTo>
                      <a:cubicBezTo>
                        <a:pt x="5" y="7"/>
                        <a:pt x="5" y="6"/>
                        <a:pt x="4" y="5"/>
                      </a:cubicBezTo>
                      <a:cubicBezTo>
                        <a:pt x="4" y="3"/>
                        <a:pt x="4" y="2"/>
                        <a:pt x="4" y="1"/>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7" name="Freeform 198"/>
                <p:cNvSpPr>
                  <a:spLocks/>
                </p:cNvSpPr>
                <p:nvPr/>
              </p:nvSpPr>
              <p:spPr bwMode="auto">
                <a:xfrm>
                  <a:off x="3645" y="1444"/>
                  <a:ext cx="83" cy="32"/>
                </a:xfrm>
                <a:custGeom>
                  <a:avLst/>
                  <a:gdLst>
                    <a:gd name="T0" fmla="*/ 65 w 67"/>
                    <a:gd name="T1" fmla="*/ 0 h 26"/>
                    <a:gd name="T2" fmla="*/ 63 w 67"/>
                    <a:gd name="T3" fmla="*/ 1 h 26"/>
                    <a:gd name="T4" fmla="*/ 63 w 67"/>
                    <a:gd name="T5" fmla="*/ 2 h 26"/>
                    <a:gd name="T6" fmla="*/ 62 w 67"/>
                    <a:gd name="T7" fmla="*/ 9 h 26"/>
                    <a:gd name="T8" fmla="*/ 38 w 67"/>
                    <a:gd name="T9" fmla="*/ 18 h 26"/>
                    <a:gd name="T10" fmla="*/ 3 w 67"/>
                    <a:gd name="T11" fmla="*/ 23 h 26"/>
                    <a:gd name="T12" fmla="*/ 2 w 67"/>
                    <a:gd name="T13" fmla="*/ 26 h 26"/>
                    <a:gd name="T14" fmla="*/ 3 w 67"/>
                    <a:gd name="T15" fmla="*/ 26 h 26"/>
                    <a:gd name="T16" fmla="*/ 52 w 67"/>
                    <a:gd name="T17" fmla="*/ 20 h 26"/>
                    <a:gd name="T18" fmla="*/ 64 w 67"/>
                    <a:gd name="T19" fmla="*/ 13 h 26"/>
                    <a:gd name="T20" fmla="*/ 66 w 67"/>
                    <a:gd name="T21" fmla="*/ 8 h 26"/>
                    <a:gd name="T22" fmla="*/ 67 w 67"/>
                    <a:gd name="T23" fmla="*/ 2 h 26"/>
                    <a:gd name="T24" fmla="*/ 65 w 6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26">
                      <a:moveTo>
                        <a:pt x="65" y="0"/>
                      </a:moveTo>
                      <a:cubicBezTo>
                        <a:pt x="64" y="0"/>
                        <a:pt x="63" y="1"/>
                        <a:pt x="63" y="1"/>
                      </a:cubicBezTo>
                      <a:cubicBezTo>
                        <a:pt x="63" y="1"/>
                        <a:pt x="63" y="2"/>
                        <a:pt x="63" y="2"/>
                      </a:cubicBezTo>
                      <a:cubicBezTo>
                        <a:pt x="63" y="5"/>
                        <a:pt x="63" y="7"/>
                        <a:pt x="62" y="9"/>
                      </a:cubicBezTo>
                      <a:cubicBezTo>
                        <a:pt x="59" y="17"/>
                        <a:pt x="47" y="17"/>
                        <a:pt x="38" y="18"/>
                      </a:cubicBezTo>
                      <a:cubicBezTo>
                        <a:pt x="26" y="19"/>
                        <a:pt x="15" y="22"/>
                        <a:pt x="3" y="23"/>
                      </a:cubicBezTo>
                      <a:cubicBezTo>
                        <a:pt x="0" y="23"/>
                        <a:pt x="0" y="26"/>
                        <a:pt x="2" y="26"/>
                      </a:cubicBezTo>
                      <a:cubicBezTo>
                        <a:pt x="3" y="26"/>
                        <a:pt x="3" y="26"/>
                        <a:pt x="3" y="26"/>
                      </a:cubicBezTo>
                      <a:cubicBezTo>
                        <a:pt x="19" y="26"/>
                        <a:pt x="36" y="23"/>
                        <a:pt x="52" y="20"/>
                      </a:cubicBezTo>
                      <a:cubicBezTo>
                        <a:pt x="58" y="19"/>
                        <a:pt x="62" y="16"/>
                        <a:pt x="64" y="13"/>
                      </a:cubicBezTo>
                      <a:cubicBezTo>
                        <a:pt x="65" y="11"/>
                        <a:pt x="66" y="10"/>
                        <a:pt x="66" y="8"/>
                      </a:cubicBezTo>
                      <a:cubicBezTo>
                        <a:pt x="67" y="6"/>
                        <a:pt x="67" y="4"/>
                        <a:pt x="67" y="2"/>
                      </a:cubicBezTo>
                      <a:cubicBezTo>
                        <a:pt x="66" y="1"/>
                        <a:pt x="66" y="0"/>
                        <a:pt x="6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8" name="Freeform 199"/>
                <p:cNvSpPr>
                  <a:spLocks noEditPoints="1"/>
                </p:cNvSpPr>
                <p:nvPr/>
              </p:nvSpPr>
              <p:spPr bwMode="auto">
                <a:xfrm>
                  <a:off x="3702" y="3078"/>
                  <a:ext cx="103" cy="157"/>
                </a:xfrm>
                <a:custGeom>
                  <a:avLst/>
                  <a:gdLst>
                    <a:gd name="T0" fmla="*/ 72 w 83"/>
                    <a:gd name="T1" fmla="*/ 127 h 127"/>
                    <a:gd name="T2" fmla="*/ 74 w 83"/>
                    <a:gd name="T3" fmla="*/ 123 h 127"/>
                    <a:gd name="T4" fmla="*/ 59 w 83"/>
                    <a:gd name="T5" fmla="*/ 126 h 127"/>
                    <a:gd name="T6" fmla="*/ 69 w 83"/>
                    <a:gd name="T7" fmla="*/ 122 h 127"/>
                    <a:gd name="T8" fmla="*/ 52 w 83"/>
                    <a:gd name="T9" fmla="*/ 120 h 127"/>
                    <a:gd name="T10" fmla="*/ 51 w 83"/>
                    <a:gd name="T11" fmla="*/ 123 h 127"/>
                    <a:gd name="T12" fmla="*/ 54 w 83"/>
                    <a:gd name="T13" fmla="*/ 125 h 127"/>
                    <a:gd name="T14" fmla="*/ 52 w 83"/>
                    <a:gd name="T15" fmla="*/ 120 h 127"/>
                    <a:gd name="T16" fmla="*/ 42 w 83"/>
                    <a:gd name="T17" fmla="*/ 120 h 127"/>
                    <a:gd name="T18" fmla="*/ 46 w 83"/>
                    <a:gd name="T19" fmla="*/ 123 h 127"/>
                    <a:gd name="T20" fmla="*/ 43 w 83"/>
                    <a:gd name="T21" fmla="*/ 118 h 127"/>
                    <a:gd name="T22" fmla="*/ 25 w 83"/>
                    <a:gd name="T23" fmla="*/ 114 h 127"/>
                    <a:gd name="T24" fmla="*/ 38 w 83"/>
                    <a:gd name="T25" fmla="*/ 119 h 127"/>
                    <a:gd name="T26" fmla="*/ 34 w 83"/>
                    <a:gd name="T27" fmla="*/ 114 h 127"/>
                    <a:gd name="T28" fmla="*/ 31 w 83"/>
                    <a:gd name="T29" fmla="*/ 117 h 127"/>
                    <a:gd name="T30" fmla="*/ 30 w 83"/>
                    <a:gd name="T31" fmla="*/ 112 h 127"/>
                    <a:gd name="T32" fmla="*/ 19 w 83"/>
                    <a:gd name="T33" fmla="*/ 104 h 127"/>
                    <a:gd name="T34" fmla="*/ 22 w 83"/>
                    <a:gd name="T35" fmla="*/ 111 h 127"/>
                    <a:gd name="T36" fmla="*/ 19 w 83"/>
                    <a:gd name="T37" fmla="*/ 104 h 127"/>
                    <a:gd name="T38" fmla="*/ 10 w 83"/>
                    <a:gd name="T39" fmla="*/ 97 h 127"/>
                    <a:gd name="T40" fmla="*/ 14 w 83"/>
                    <a:gd name="T41" fmla="*/ 105 h 127"/>
                    <a:gd name="T42" fmla="*/ 11 w 83"/>
                    <a:gd name="T43" fmla="*/ 94 h 127"/>
                    <a:gd name="T44" fmla="*/ 2 w 83"/>
                    <a:gd name="T45" fmla="*/ 84 h 127"/>
                    <a:gd name="T46" fmla="*/ 8 w 83"/>
                    <a:gd name="T47" fmla="*/ 89 h 127"/>
                    <a:gd name="T48" fmla="*/ 40 w 83"/>
                    <a:gd name="T49" fmla="*/ 6 h 127"/>
                    <a:gd name="T50" fmla="*/ 0 w 83"/>
                    <a:gd name="T51" fmla="*/ 76 h 127"/>
                    <a:gd name="T52" fmla="*/ 25 w 83"/>
                    <a:gd name="T53" fmla="*/ 22 h 127"/>
                    <a:gd name="T54" fmla="*/ 32 w 83"/>
                    <a:gd name="T55" fmla="*/ 13 h 127"/>
                    <a:gd name="T56" fmla="*/ 37 w 83"/>
                    <a:gd name="T57" fmla="*/ 13 h 127"/>
                    <a:gd name="T58" fmla="*/ 40 w 83"/>
                    <a:gd name="T59" fmla="*/ 6 h 127"/>
                    <a:gd name="T60" fmla="*/ 82 w 83"/>
                    <a:gd name="T61" fmla="*/ 6 h 127"/>
                    <a:gd name="T62" fmla="*/ 83 w 83"/>
                    <a:gd name="T63" fmla="*/ 5 h 127"/>
                    <a:gd name="T64" fmla="*/ 72 w 83"/>
                    <a:gd name="T65" fmla="*/ 3 h 127"/>
                    <a:gd name="T66" fmla="*/ 77 w 83"/>
                    <a:gd name="T67" fmla="*/ 7 h 127"/>
                    <a:gd name="T68" fmla="*/ 79 w 83"/>
                    <a:gd name="T69" fmla="*/ 3 h 127"/>
                    <a:gd name="T70" fmla="*/ 56 w 83"/>
                    <a:gd name="T71" fmla="*/ 1 h 127"/>
                    <a:gd name="T72" fmla="*/ 44 w 83"/>
                    <a:gd name="T73" fmla="*/ 8 h 127"/>
                    <a:gd name="T74" fmla="*/ 53 w 83"/>
                    <a:gd name="T75" fmla="*/ 6 h 127"/>
                    <a:gd name="T76" fmla="*/ 56 w 83"/>
                    <a:gd name="T77" fmla="*/ 1 h 127"/>
                    <a:gd name="T78" fmla="*/ 58 w 83"/>
                    <a:gd name="T79" fmla="*/ 1 h 127"/>
                    <a:gd name="T80" fmla="*/ 59 w 83"/>
                    <a:gd name="T81" fmla="*/ 5 h 127"/>
                    <a:gd name="T82" fmla="*/ 66 w 83"/>
                    <a:gd name="T83" fmla="*/ 5 h 127"/>
                    <a:gd name="T84" fmla="*/ 69 w 83"/>
                    <a:gd name="T85" fmla="*/ 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127">
                      <a:moveTo>
                        <a:pt x="74" y="123"/>
                      </a:moveTo>
                      <a:cubicBezTo>
                        <a:pt x="73" y="124"/>
                        <a:pt x="73" y="126"/>
                        <a:pt x="72" y="127"/>
                      </a:cubicBezTo>
                      <a:cubicBezTo>
                        <a:pt x="72" y="127"/>
                        <a:pt x="72" y="127"/>
                        <a:pt x="72" y="127"/>
                      </a:cubicBezTo>
                      <a:cubicBezTo>
                        <a:pt x="75" y="127"/>
                        <a:pt x="75" y="124"/>
                        <a:pt x="74" y="123"/>
                      </a:cubicBezTo>
                      <a:moveTo>
                        <a:pt x="61" y="122"/>
                      </a:moveTo>
                      <a:cubicBezTo>
                        <a:pt x="60" y="123"/>
                        <a:pt x="59" y="124"/>
                        <a:pt x="59" y="126"/>
                      </a:cubicBezTo>
                      <a:cubicBezTo>
                        <a:pt x="62" y="126"/>
                        <a:pt x="65" y="127"/>
                        <a:pt x="68" y="127"/>
                      </a:cubicBezTo>
                      <a:cubicBezTo>
                        <a:pt x="68" y="125"/>
                        <a:pt x="69" y="124"/>
                        <a:pt x="69" y="122"/>
                      </a:cubicBezTo>
                      <a:cubicBezTo>
                        <a:pt x="66" y="122"/>
                        <a:pt x="64" y="122"/>
                        <a:pt x="61" y="122"/>
                      </a:cubicBezTo>
                      <a:moveTo>
                        <a:pt x="52" y="120"/>
                      </a:moveTo>
                      <a:cubicBezTo>
                        <a:pt x="51" y="121"/>
                        <a:pt x="51" y="121"/>
                        <a:pt x="51" y="122"/>
                      </a:cubicBezTo>
                      <a:cubicBezTo>
                        <a:pt x="51" y="122"/>
                        <a:pt x="51" y="122"/>
                        <a:pt x="51" y="123"/>
                      </a:cubicBezTo>
                      <a:cubicBezTo>
                        <a:pt x="52" y="123"/>
                        <a:pt x="52" y="124"/>
                        <a:pt x="52" y="125"/>
                      </a:cubicBezTo>
                      <a:cubicBezTo>
                        <a:pt x="53" y="125"/>
                        <a:pt x="54" y="125"/>
                        <a:pt x="54" y="125"/>
                      </a:cubicBezTo>
                      <a:cubicBezTo>
                        <a:pt x="55" y="124"/>
                        <a:pt x="56" y="122"/>
                        <a:pt x="56" y="121"/>
                      </a:cubicBezTo>
                      <a:cubicBezTo>
                        <a:pt x="55" y="121"/>
                        <a:pt x="53" y="120"/>
                        <a:pt x="52" y="120"/>
                      </a:cubicBezTo>
                      <a:moveTo>
                        <a:pt x="43" y="118"/>
                      </a:moveTo>
                      <a:cubicBezTo>
                        <a:pt x="43" y="118"/>
                        <a:pt x="43" y="119"/>
                        <a:pt x="42" y="120"/>
                      </a:cubicBezTo>
                      <a:cubicBezTo>
                        <a:pt x="42" y="121"/>
                        <a:pt x="41" y="121"/>
                        <a:pt x="40" y="121"/>
                      </a:cubicBezTo>
                      <a:cubicBezTo>
                        <a:pt x="42" y="122"/>
                        <a:pt x="44" y="123"/>
                        <a:pt x="46" y="123"/>
                      </a:cubicBezTo>
                      <a:cubicBezTo>
                        <a:pt x="46" y="122"/>
                        <a:pt x="47" y="120"/>
                        <a:pt x="47" y="119"/>
                      </a:cubicBezTo>
                      <a:cubicBezTo>
                        <a:pt x="46" y="119"/>
                        <a:pt x="44" y="118"/>
                        <a:pt x="43" y="118"/>
                      </a:cubicBezTo>
                      <a:moveTo>
                        <a:pt x="27" y="110"/>
                      </a:moveTo>
                      <a:cubicBezTo>
                        <a:pt x="27" y="112"/>
                        <a:pt x="26" y="113"/>
                        <a:pt x="25" y="114"/>
                      </a:cubicBezTo>
                      <a:cubicBezTo>
                        <a:pt x="29" y="116"/>
                        <a:pt x="34" y="119"/>
                        <a:pt x="38" y="120"/>
                      </a:cubicBezTo>
                      <a:cubicBezTo>
                        <a:pt x="38" y="120"/>
                        <a:pt x="38" y="119"/>
                        <a:pt x="38" y="119"/>
                      </a:cubicBezTo>
                      <a:cubicBezTo>
                        <a:pt x="38" y="118"/>
                        <a:pt x="39" y="117"/>
                        <a:pt x="39" y="116"/>
                      </a:cubicBezTo>
                      <a:cubicBezTo>
                        <a:pt x="37" y="116"/>
                        <a:pt x="36" y="115"/>
                        <a:pt x="34" y="114"/>
                      </a:cubicBezTo>
                      <a:cubicBezTo>
                        <a:pt x="34" y="115"/>
                        <a:pt x="33" y="115"/>
                        <a:pt x="33" y="116"/>
                      </a:cubicBezTo>
                      <a:cubicBezTo>
                        <a:pt x="32" y="116"/>
                        <a:pt x="32" y="117"/>
                        <a:pt x="31" y="117"/>
                      </a:cubicBezTo>
                      <a:cubicBezTo>
                        <a:pt x="29" y="117"/>
                        <a:pt x="28" y="115"/>
                        <a:pt x="29" y="114"/>
                      </a:cubicBezTo>
                      <a:cubicBezTo>
                        <a:pt x="29" y="113"/>
                        <a:pt x="30" y="113"/>
                        <a:pt x="30" y="112"/>
                      </a:cubicBezTo>
                      <a:cubicBezTo>
                        <a:pt x="29" y="112"/>
                        <a:pt x="28" y="111"/>
                        <a:pt x="27" y="110"/>
                      </a:cubicBezTo>
                      <a:moveTo>
                        <a:pt x="19" y="104"/>
                      </a:moveTo>
                      <a:cubicBezTo>
                        <a:pt x="19" y="105"/>
                        <a:pt x="18" y="107"/>
                        <a:pt x="17" y="108"/>
                      </a:cubicBezTo>
                      <a:cubicBezTo>
                        <a:pt x="18" y="109"/>
                        <a:pt x="20" y="110"/>
                        <a:pt x="22" y="111"/>
                      </a:cubicBezTo>
                      <a:cubicBezTo>
                        <a:pt x="22" y="110"/>
                        <a:pt x="23" y="109"/>
                        <a:pt x="24" y="108"/>
                      </a:cubicBezTo>
                      <a:cubicBezTo>
                        <a:pt x="22" y="107"/>
                        <a:pt x="21" y="106"/>
                        <a:pt x="19" y="104"/>
                      </a:cubicBezTo>
                      <a:moveTo>
                        <a:pt x="11" y="94"/>
                      </a:moveTo>
                      <a:cubicBezTo>
                        <a:pt x="11" y="95"/>
                        <a:pt x="10" y="96"/>
                        <a:pt x="10" y="97"/>
                      </a:cubicBezTo>
                      <a:cubicBezTo>
                        <a:pt x="10" y="98"/>
                        <a:pt x="9" y="98"/>
                        <a:pt x="9" y="98"/>
                      </a:cubicBezTo>
                      <a:cubicBezTo>
                        <a:pt x="10" y="101"/>
                        <a:pt x="12" y="103"/>
                        <a:pt x="14" y="105"/>
                      </a:cubicBezTo>
                      <a:cubicBezTo>
                        <a:pt x="15" y="103"/>
                        <a:pt x="16" y="102"/>
                        <a:pt x="16" y="101"/>
                      </a:cubicBezTo>
                      <a:cubicBezTo>
                        <a:pt x="14" y="99"/>
                        <a:pt x="12" y="97"/>
                        <a:pt x="11" y="94"/>
                      </a:cubicBezTo>
                      <a:moveTo>
                        <a:pt x="5" y="78"/>
                      </a:moveTo>
                      <a:cubicBezTo>
                        <a:pt x="4" y="80"/>
                        <a:pt x="3" y="82"/>
                        <a:pt x="2" y="84"/>
                      </a:cubicBezTo>
                      <a:cubicBezTo>
                        <a:pt x="3" y="88"/>
                        <a:pt x="5" y="91"/>
                        <a:pt x="6" y="94"/>
                      </a:cubicBezTo>
                      <a:cubicBezTo>
                        <a:pt x="7" y="92"/>
                        <a:pt x="7" y="90"/>
                        <a:pt x="8" y="89"/>
                      </a:cubicBezTo>
                      <a:cubicBezTo>
                        <a:pt x="7" y="85"/>
                        <a:pt x="5" y="82"/>
                        <a:pt x="5" y="78"/>
                      </a:cubicBezTo>
                      <a:moveTo>
                        <a:pt x="40" y="6"/>
                      </a:moveTo>
                      <a:cubicBezTo>
                        <a:pt x="19" y="16"/>
                        <a:pt x="3" y="38"/>
                        <a:pt x="0" y="61"/>
                      </a:cubicBezTo>
                      <a:cubicBezTo>
                        <a:pt x="0" y="67"/>
                        <a:pt x="0" y="72"/>
                        <a:pt x="0" y="76"/>
                      </a:cubicBezTo>
                      <a:cubicBezTo>
                        <a:pt x="2" y="74"/>
                        <a:pt x="3" y="71"/>
                        <a:pt x="4" y="68"/>
                      </a:cubicBezTo>
                      <a:cubicBezTo>
                        <a:pt x="4" y="51"/>
                        <a:pt x="12" y="34"/>
                        <a:pt x="25" y="22"/>
                      </a:cubicBezTo>
                      <a:cubicBezTo>
                        <a:pt x="26" y="19"/>
                        <a:pt x="28" y="16"/>
                        <a:pt x="30" y="14"/>
                      </a:cubicBezTo>
                      <a:cubicBezTo>
                        <a:pt x="30" y="13"/>
                        <a:pt x="31" y="13"/>
                        <a:pt x="32" y="13"/>
                      </a:cubicBezTo>
                      <a:cubicBezTo>
                        <a:pt x="33" y="13"/>
                        <a:pt x="34" y="13"/>
                        <a:pt x="34" y="15"/>
                      </a:cubicBezTo>
                      <a:cubicBezTo>
                        <a:pt x="35" y="14"/>
                        <a:pt x="36" y="13"/>
                        <a:pt x="37" y="13"/>
                      </a:cubicBezTo>
                      <a:cubicBezTo>
                        <a:pt x="38" y="11"/>
                        <a:pt x="39" y="8"/>
                        <a:pt x="40" y="6"/>
                      </a:cubicBezTo>
                      <a:cubicBezTo>
                        <a:pt x="40" y="6"/>
                        <a:pt x="40" y="6"/>
                        <a:pt x="40" y="6"/>
                      </a:cubicBezTo>
                      <a:moveTo>
                        <a:pt x="83" y="5"/>
                      </a:moveTo>
                      <a:cubicBezTo>
                        <a:pt x="82" y="5"/>
                        <a:pt x="82" y="6"/>
                        <a:pt x="82" y="6"/>
                      </a:cubicBezTo>
                      <a:cubicBezTo>
                        <a:pt x="82" y="6"/>
                        <a:pt x="82" y="7"/>
                        <a:pt x="82" y="8"/>
                      </a:cubicBezTo>
                      <a:cubicBezTo>
                        <a:pt x="82" y="7"/>
                        <a:pt x="83" y="6"/>
                        <a:pt x="83" y="5"/>
                      </a:cubicBezTo>
                      <a:moveTo>
                        <a:pt x="72" y="1"/>
                      </a:moveTo>
                      <a:cubicBezTo>
                        <a:pt x="73" y="2"/>
                        <a:pt x="73" y="2"/>
                        <a:pt x="72" y="3"/>
                      </a:cubicBezTo>
                      <a:cubicBezTo>
                        <a:pt x="72" y="4"/>
                        <a:pt x="71" y="5"/>
                        <a:pt x="71" y="5"/>
                      </a:cubicBezTo>
                      <a:cubicBezTo>
                        <a:pt x="73" y="6"/>
                        <a:pt x="75" y="6"/>
                        <a:pt x="77" y="7"/>
                      </a:cubicBezTo>
                      <a:cubicBezTo>
                        <a:pt x="78" y="6"/>
                        <a:pt x="78" y="5"/>
                        <a:pt x="79" y="3"/>
                      </a:cubicBezTo>
                      <a:cubicBezTo>
                        <a:pt x="79" y="3"/>
                        <a:pt x="79" y="3"/>
                        <a:pt x="79" y="3"/>
                      </a:cubicBezTo>
                      <a:cubicBezTo>
                        <a:pt x="77" y="2"/>
                        <a:pt x="75" y="1"/>
                        <a:pt x="72" y="1"/>
                      </a:cubicBezTo>
                      <a:moveTo>
                        <a:pt x="56" y="1"/>
                      </a:moveTo>
                      <a:cubicBezTo>
                        <a:pt x="51" y="2"/>
                        <a:pt x="47" y="3"/>
                        <a:pt x="42" y="5"/>
                      </a:cubicBezTo>
                      <a:cubicBezTo>
                        <a:pt x="43" y="5"/>
                        <a:pt x="45" y="7"/>
                        <a:pt x="44" y="8"/>
                      </a:cubicBezTo>
                      <a:cubicBezTo>
                        <a:pt x="44" y="9"/>
                        <a:pt x="44" y="9"/>
                        <a:pt x="43" y="9"/>
                      </a:cubicBezTo>
                      <a:cubicBezTo>
                        <a:pt x="47" y="8"/>
                        <a:pt x="50" y="7"/>
                        <a:pt x="53" y="6"/>
                      </a:cubicBezTo>
                      <a:cubicBezTo>
                        <a:pt x="54" y="5"/>
                        <a:pt x="55" y="3"/>
                        <a:pt x="56" y="2"/>
                      </a:cubicBezTo>
                      <a:cubicBezTo>
                        <a:pt x="56" y="1"/>
                        <a:pt x="56" y="1"/>
                        <a:pt x="56" y="1"/>
                      </a:cubicBezTo>
                      <a:moveTo>
                        <a:pt x="64" y="0"/>
                      </a:moveTo>
                      <a:cubicBezTo>
                        <a:pt x="62" y="0"/>
                        <a:pt x="60" y="0"/>
                        <a:pt x="58" y="1"/>
                      </a:cubicBezTo>
                      <a:cubicBezTo>
                        <a:pt x="59" y="1"/>
                        <a:pt x="60" y="2"/>
                        <a:pt x="59" y="4"/>
                      </a:cubicBezTo>
                      <a:cubicBezTo>
                        <a:pt x="59" y="4"/>
                        <a:pt x="59" y="5"/>
                        <a:pt x="59" y="5"/>
                      </a:cubicBezTo>
                      <a:cubicBezTo>
                        <a:pt x="61" y="5"/>
                        <a:pt x="62" y="5"/>
                        <a:pt x="64" y="5"/>
                      </a:cubicBezTo>
                      <a:cubicBezTo>
                        <a:pt x="65" y="5"/>
                        <a:pt x="65" y="5"/>
                        <a:pt x="66" y="5"/>
                      </a:cubicBezTo>
                      <a:cubicBezTo>
                        <a:pt x="67" y="4"/>
                        <a:pt x="68" y="2"/>
                        <a:pt x="68" y="1"/>
                      </a:cubicBezTo>
                      <a:cubicBezTo>
                        <a:pt x="69" y="1"/>
                        <a:pt x="69" y="1"/>
                        <a:pt x="69" y="1"/>
                      </a:cubicBezTo>
                      <a:cubicBezTo>
                        <a:pt x="67" y="0"/>
                        <a:pt x="66" y="0"/>
                        <a:pt x="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9" name="Freeform 200"/>
                <p:cNvSpPr>
                  <a:spLocks noEditPoints="1"/>
                </p:cNvSpPr>
                <p:nvPr/>
              </p:nvSpPr>
              <p:spPr bwMode="auto">
                <a:xfrm>
                  <a:off x="3737" y="3080"/>
                  <a:ext cx="68" cy="142"/>
                </a:xfrm>
                <a:custGeom>
                  <a:avLst/>
                  <a:gdLst>
                    <a:gd name="T0" fmla="*/ 26 w 55"/>
                    <a:gd name="T1" fmla="*/ 58 h 115"/>
                    <a:gd name="T2" fmla="*/ 25 w 55"/>
                    <a:gd name="T3" fmla="*/ 59 h 115"/>
                    <a:gd name="T4" fmla="*/ 2 w 55"/>
                    <a:gd name="T5" fmla="*/ 110 h 115"/>
                    <a:gd name="T6" fmla="*/ 1 w 55"/>
                    <a:gd name="T7" fmla="*/ 112 h 115"/>
                    <a:gd name="T8" fmla="*/ 3 w 55"/>
                    <a:gd name="T9" fmla="*/ 115 h 115"/>
                    <a:gd name="T10" fmla="*/ 5 w 55"/>
                    <a:gd name="T11" fmla="*/ 114 h 115"/>
                    <a:gd name="T12" fmla="*/ 6 w 55"/>
                    <a:gd name="T13" fmla="*/ 112 h 115"/>
                    <a:gd name="T14" fmla="*/ 24 w 55"/>
                    <a:gd name="T15" fmla="*/ 72 h 115"/>
                    <a:gd name="T16" fmla="*/ 28 w 55"/>
                    <a:gd name="T17" fmla="*/ 63 h 115"/>
                    <a:gd name="T18" fmla="*/ 26 w 55"/>
                    <a:gd name="T19" fmla="*/ 58 h 115"/>
                    <a:gd name="T20" fmla="*/ 52 w 55"/>
                    <a:gd name="T21" fmla="*/ 0 h 115"/>
                    <a:gd name="T22" fmla="*/ 51 w 55"/>
                    <a:gd name="T23" fmla="*/ 1 h 115"/>
                    <a:gd name="T24" fmla="*/ 51 w 55"/>
                    <a:gd name="T25" fmla="*/ 1 h 115"/>
                    <a:gd name="T26" fmla="*/ 49 w 55"/>
                    <a:gd name="T27" fmla="*/ 5 h 115"/>
                    <a:gd name="T28" fmla="*/ 28 w 55"/>
                    <a:gd name="T29" fmla="*/ 52 h 115"/>
                    <a:gd name="T30" fmla="*/ 29 w 55"/>
                    <a:gd name="T31" fmla="*/ 53 h 115"/>
                    <a:gd name="T32" fmla="*/ 30 w 55"/>
                    <a:gd name="T33" fmla="*/ 57 h 115"/>
                    <a:gd name="T34" fmla="*/ 54 w 55"/>
                    <a:gd name="T35" fmla="*/ 6 h 115"/>
                    <a:gd name="T36" fmla="*/ 54 w 55"/>
                    <a:gd name="T37" fmla="*/ 4 h 115"/>
                    <a:gd name="T38" fmla="*/ 55 w 55"/>
                    <a:gd name="T39" fmla="*/ 3 h 115"/>
                    <a:gd name="T40" fmla="*/ 52 w 55"/>
                    <a:gd name="T4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115">
                      <a:moveTo>
                        <a:pt x="26" y="58"/>
                      </a:moveTo>
                      <a:cubicBezTo>
                        <a:pt x="26" y="58"/>
                        <a:pt x="25" y="59"/>
                        <a:pt x="25" y="59"/>
                      </a:cubicBezTo>
                      <a:cubicBezTo>
                        <a:pt x="18" y="76"/>
                        <a:pt x="13" y="95"/>
                        <a:pt x="2" y="110"/>
                      </a:cubicBezTo>
                      <a:cubicBezTo>
                        <a:pt x="2" y="111"/>
                        <a:pt x="1" y="111"/>
                        <a:pt x="1" y="112"/>
                      </a:cubicBezTo>
                      <a:cubicBezTo>
                        <a:pt x="0" y="113"/>
                        <a:pt x="1" y="115"/>
                        <a:pt x="3" y="115"/>
                      </a:cubicBezTo>
                      <a:cubicBezTo>
                        <a:pt x="4" y="115"/>
                        <a:pt x="4" y="114"/>
                        <a:pt x="5" y="114"/>
                      </a:cubicBezTo>
                      <a:cubicBezTo>
                        <a:pt x="5" y="113"/>
                        <a:pt x="6" y="113"/>
                        <a:pt x="6" y="112"/>
                      </a:cubicBezTo>
                      <a:cubicBezTo>
                        <a:pt x="15" y="100"/>
                        <a:pt x="19" y="86"/>
                        <a:pt x="24" y="72"/>
                      </a:cubicBezTo>
                      <a:cubicBezTo>
                        <a:pt x="25" y="69"/>
                        <a:pt x="26" y="66"/>
                        <a:pt x="28" y="63"/>
                      </a:cubicBezTo>
                      <a:cubicBezTo>
                        <a:pt x="27" y="61"/>
                        <a:pt x="26" y="60"/>
                        <a:pt x="26" y="58"/>
                      </a:cubicBezTo>
                      <a:moveTo>
                        <a:pt x="52" y="0"/>
                      </a:moveTo>
                      <a:cubicBezTo>
                        <a:pt x="52" y="0"/>
                        <a:pt x="51" y="0"/>
                        <a:pt x="51" y="1"/>
                      </a:cubicBezTo>
                      <a:cubicBezTo>
                        <a:pt x="51" y="1"/>
                        <a:pt x="51" y="1"/>
                        <a:pt x="51" y="1"/>
                      </a:cubicBezTo>
                      <a:cubicBezTo>
                        <a:pt x="50" y="3"/>
                        <a:pt x="50" y="4"/>
                        <a:pt x="49" y="5"/>
                      </a:cubicBezTo>
                      <a:cubicBezTo>
                        <a:pt x="42" y="20"/>
                        <a:pt x="35" y="36"/>
                        <a:pt x="28" y="52"/>
                      </a:cubicBezTo>
                      <a:cubicBezTo>
                        <a:pt x="29" y="53"/>
                        <a:pt x="29" y="53"/>
                        <a:pt x="29" y="53"/>
                      </a:cubicBezTo>
                      <a:cubicBezTo>
                        <a:pt x="29" y="55"/>
                        <a:pt x="30" y="56"/>
                        <a:pt x="30" y="57"/>
                      </a:cubicBezTo>
                      <a:cubicBezTo>
                        <a:pt x="37" y="40"/>
                        <a:pt x="46" y="22"/>
                        <a:pt x="54" y="6"/>
                      </a:cubicBezTo>
                      <a:cubicBezTo>
                        <a:pt x="54" y="5"/>
                        <a:pt x="54" y="4"/>
                        <a:pt x="54" y="4"/>
                      </a:cubicBezTo>
                      <a:cubicBezTo>
                        <a:pt x="54" y="4"/>
                        <a:pt x="54" y="3"/>
                        <a:pt x="55" y="3"/>
                      </a:cubicBezTo>
                      <a:cubicBezTo>
                        <a:pt x="55" y="2"/>
                        <a:pt x="54" y="0"/>
                        <a:pt x="5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0" name="Freeform 201"/>
                <p:cNvSpPr>
                  <a:spLocks/>
                </p:cNvSpPr>
                <p:nvPr/>
              </p:nvSpPr>
              <p:spPr bwMode="auto">
                <a:xfrm>
                  <a:off x="3766" y="3144"/>
                  <a:ext cx="39" cy="93"/>
                </a:xfrm>
                <a:custGeom>
                  <a:avLst/>
                  <a:gdLst>
                    <a:gd name="T0" fmla="*/ 3 w 31"/>
                    <a:gd name="T1" fmla="*/ 0 h 75"/>
                    <a:gd name="T2" fmla="*/ 1 w 31"/>
                    <a:gd name="T3" fmla="*/ 3 h 75"/>
                    <a:gd name="T4" fmla="*/ 2 w 31"/>
                    <a:gd name="T5" fmla="*/ 6 h 75"/>
                    <a:gd name="T6" fmla="*/ 4 w 31"/>
                    <a:gd name="T7" fmla="*/ 11 h 75"/>
                    <a:gd name="T8" fmla="*/ 12 w 31"/>
                    <a:gd name="T9" fmla="*/ 31 h 75"/>
                    <a:gd name="T10" fmla="*/ 14 w 31"/>
                    <a:gd name="T11" fmla="*/ 31 h 75"/>
                    <a:gd name="T12" fmla="*/ 16 w 31"/>
                    <a:gd name="T13" fmla="*/ 34 h 75"/>
                    <a:gd name="T14" fmla="*/ 15 w 31"/>
                    <a:gd name="T15" fmla="*/ 36 h 75"/>
                    <a:gd name="T16" fmla="*/ 22 w 31"/>
                    <a:gd name="T17" fmla="*/ 54 h 75"/>
                    <a:gd name="T18" fmla="*/ 23 w 31"/>
                    <a:gd name="T19" fmla="*/ 54 h 75"/>
                    <a:gd name="T20" fmla="*/ 25 w 31"/>
                    <a:gd name="T21" fmla="*/ 57 h 75"/>
                    <a:gd name="T22" fmla="*/ 24 w 31"/>
                    <a:gd name="T23" fmla="*/ 61 h 75"/>
                    <a:gd name="T24" fmla="*/ 26 w 31"/>
                    <a:gd name="T25" fmla="*/ 73 h 75"/>
                    <a:gd name="T26" fmla="*/ 29 w 31"/>
                    <a:gd name="T27" fmla="*/ 75 h 75"/>
                    <a:gd name="T28" fmla="*/ 31 w 31"/>
                    <a:gd name="T29" fmla="*/ 73 h 75"/>
                    <a:gd name="T30" fmla="*/ 6 w 31"/>
                    <a:gd name="T31" fmla="*/ 5 h 75"/>
                    <a:gd name="T32" fmla="*/ 5 w 31"/>
                    <a:gd name="T33" fmla="*/ 1 h 75"/>
                    <a:gd name="T34" fmla="*/ 4 w 31"/>
                    <a:gd name="T35" fmla="*/ 0 h 75"/>
                    <a:gd name="T36" fmla="*/ 3 w 31"/>
                    <a:gd name="T3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75">
                      <a:moveTo>
                        <a:pt x="3" y="0"/>
                      </a:moveTo>
                      <a:cubicBezTo>
                        <a:pt x="2" y="0"/>
                        <a:pt x="0" y="1"/>
                        <a:pt x="1" y="3"/>
                      </a:cubicBezTo>
                      <a:cubicBezTo>
                        <a:pt x="1" y="4"/>
                        <a:pt x="1" y="5"/>
                        <a:pt x="2" y="6"/>
                      </a:cubicBezTo>
                      <a:cubicBezTo>
                        <a:pt x="2" y="8"/>
                        <a:pt x="3" y="9"/>
                        <a:pt x="4" y="11"/>
                      </a:cubicBezTo>
                      <a:cubicBezTo>
                        <a:pt x="6" y="18"/>
                        <a:pt x="9" y="25"/>
                        <a:pt x="12" y="31"/>
                      </a:cubicBezTo>
                      <a:cubicBezTo>
                        <a:pt x="13" y="31"/>
                        <a:pt x="13" y="31"/>
                        <a:pt x="14" y="31"/>
                      </a:cubicBezTo>
                      <a:cubicBezTo>
                        <a:pt x="15" y="31"/>
                        <a:pt x="17" y="33"/>
                        <a:pt x="16" y="34"/>
                      </a:cubicBezTo>
                      <a:cubicBezTo>
                        <a:pt x="15" y="35"/>
                        <a:pt x="15" y="35"/>
                        <a:pt x="15" y="36"/>
                      </a:cubicBezTo>
                      <a:cubicBezTo>
                        <a:pt x="17" y="42"/>
                        <a:pt x="20" y="48"/>
                        <a:pt x="22" y="54"/>
                      </a:cubicBezTo>
                      <a:cubicBezTo>
                        <a:pt x="22" y="54"/>
                        <a:pt x="22" y="54"/>
                        <a:pt x="23" y="54"/>
                      </a:cubicBezTo>
                      <a:cubicBezTo>
                        <a:pt x="24" y="54"/>
                        <a:pt x="26" y="55"/>
                        <a:pt x="25" y="57"/>
                      </a:cubicBezTo>
                      <a:cubicBezTo>
                        <a:pt x="25" y="58"/>
                        <a:pt x="24" y="60"/>
                        <a:pt x="24" y="61"/>
                      </a:cubicBezTo>
                      <a:cubicBezTo>
                        <a:pt x="25" y="65"/>
                        <a:pt x="26" y="69"/>
                        <a:pt x="26" y="73"/>
                      </a:cubicBezTo>
                      <a:cubicBezTo>
                        <a:pt x="26" y="74"/>
                        <a:pt x="28" y="75"/>
                        <a:pt x="29" y="75"/>
                      </a:cubicBezTo>
                      <a:cubicBezTo>
                        <a:pt x="30" y="75"/>
                        <a:pt x="31" y="74"/>
                        <a:pt x="31" y="73"/>
                      </a:cubicBezTo>
                      <a:cubicBezTo>
                        <a:pt x="28" y="49"/>
                        <a:pt x="14" y="28"/>
                        <a:pt x="6" y="5"/>
                      </a:cubicBezTo>
                      <a:cubicBezTo>
                        <a:pt x="6" y="4"/>
                        <a:pt x="5" y="3"/>
                        <a:pt x="5" y="1"/>
                      </a:cubicBezTo>
                      <a:cubicBezTo>
                        <a:pt x="5" y="1"/>
                        <a:pt x="5" y="1"/>
                        <a:pt x="4" y="0"/>
                      </a:cubicBezTo>
                      <a:cubicBezTo>
                        <a:pt x="4"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1" name="Freeform 202"/>
                <p:cNvSpPr>
                  <a:spLocks/>
                </p:cNvSpPr>
                <p:nvPr/>
              </p:nvSpPr>
              <p:spPr bwMode="auto">
                <a:xfrm>
                  <a:off x="3727" y="3078"/>
                  <a:ext cx="65" cy="143"/>
                </a:xfrm>
                <a:custGeom>
                  <a:avLst/>
                  <a:gdLst>
                    <a:gd name="T0" fmla="*/ 50 w 53"/>
                    <a:gd name="T1" fmla="*/ 0 h 116"/>
                    <a:gd name="T2" fmla="*/ 49 w 53"/>
                    <a:gd name="T3" fmla="*/ 1 h 116"/>
                    <a:gd name="T4" fmla="*/ 48 w 53"/>
                    <a:gd name="T5" fmla="*/ 1 h 116"/>
                    <a:gd name="T6" fmla="*/ 46 w 53"/>
                    <a:gd name="T7" fmla="*/ 5 h 116"/>
                    <a:gd name="T8" fmla="*/ 4 w 53"/>
                    <a:gd name="T9" fmla="*/ 108 h 116"/>
                    <a:gd name="T10" fmla="*/ 2 w 53"/>
                    <a:gd name="T11" fmla="*/ 111 h 116"/>
                    <a:gd name="T12" fmla="*/ 1 w 53"/>
                    <a:gd name="T13" fmla="*/ 113 h 116"/>
                    <a:gd name="T14" fmla="*/ 3 w 53"/>
                    <a:gd name="T15" fmla="*/ 116 h 116"/>
                    <a:gd name="T16" fmla="*/ 5 w 53"/>
                    <a:gd name="T17" fmla="*/ 115 h 116"/>
                    <a:gd name="T18" fmla="*/ 5 w 53"/>
                    <a:gd name="T19" fmla="*/ 114 h 116"/>
                    <a:gd name="T20" fmla="*/ 7 w 53"/>
                    <a:gd name="T21" fmla="*/ 110 h 116"/>
                    <a:gd name="T22" fmla="*/ 51 w 53"/>
                    <a:gd name="T23" fmla="*/ 5 h 116"/>
                    <a:gd name="T24" fmla="*/ 52 w 53"/>
                    <a:gd name="T25" fmla="*/ 3 h 116"/>
                    <a:gd name="T26" fmla="*/ 52 w 53"/>
                    <a:gd name="T27" fmla="*/ 1 h 116"/>
                    <a:gd name="T28" fmla="*/ 50 w 53"/>
                    <a:gd name="T2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116">
                      <a:moveTo>
                        <a:pt x="50" y="0"/>
                      </a:moveTo>
                      <a:cubicBezTo>
                        <a:pt x="50" y="0"/>
                        <a:pt x="49" y="0"/>
                        <a:pt x="49" y="1"/>
                      </a:cubicBezTo>
                      <a:cubicBezTo>
                        <a:pt x="49" y="1"/>
                        <a:pt x="49" y="1"/>
                        <a:pt x="48" y="1"/>
                      </a:cubicBezTo>
                      <a:cubicBezTo>
                        <a:pt x="48" y="2"/>
                        <a:pt x="47" y="4"/>
                        <a:pt x="46" y="5"/>
                      </a:cubicBezTo>
                      <a:cubicBezTo>
                        <a:pt x="28" y="37"/>
                        <a:pt x="23" y="76"/>
                        <a:pt x="4" y="108"/>
                      </a:cubicBezTo>
                      <a:cubicBezTo>
                        <a:pt x="3" y="109"/>
                        <a:pt x="2" y="110"/>
                        <a:pt x="2" y="111"/>
                      </a:cubicBezTo>
                      <a:cubicBezTo>
                        <a:pt x="1" y="112"/>
                        <a:pt x="1" y="112"/>
                        <a:pt x="1" y="113"/>
                      </a:cubicBezTo>
                      <a:cubicBezTo>
                        <a:pt x="0" y="114"/>
                        <a:pt x="1" y="116"/>
                        <a:pt x="3" y="116"/>
                      </a:cubicBezTo>
                      <a:cubicBezTo>
                        <a:pt x="3" y="116"/>
                        <a:pt x="4" y="116"/>
                        <a:pt x="5" y="115"/>
                      </a:cubicBezTo>
                      <a:cubicBezTo>
                        <a:pt x="5" y="115"/>
                        <a:pt x="5" y="114"/>
                        <a:pt x="5" y="114"/>
                      </a:cubicBezTo>
                      <a:cubicBezTo>
                        <a:pt x="6" y="113"/>
                        <a:pt x="7" y="112"/>
                        <a:pt x="7" y="110"/>
                      </a:cubicBezTo>
                      <a:cubicBezTo>
                        <a:pt x="27" y="78"/>
                        <a:pt x="32" y="38"/>
                        <a:pt x="51" y="5"/>
                      </a:cubicBezTo>
                      <a:cubicBezTo>
                        <a:pt x="51" y="5"/>
                        <a:pt x="52" y="4"/>
                        <a:pt x="52" y="3"/>
                      </a:cubicBezTo>
                      <a:cubicBezTo>
                        <a:pt x="53" y="2"/>
                        <a:pt x="53" y="2"/>
                        <a:pt x="52" y="1"/>
                      </a:cubicBezTo>
                      <a:cubicBezTo>
                        <a:pt x="52" y="0"/>
                        <a:pt x="51" y="0"/>
                        <a:pt x="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2" name="Freeform 203"/>
                <p:cNvSpPr>
                  <a:spLocks/>
                </p:cNvSpPr>
                <p:nvPr/>
              </p:nvSpPr>
              <p:spPr bwMode="auto">
                <a:xfrm>
                  <a:off x="3716" y="3079"/>
                  <a:ext cx="60" cy="135"/>
                </a:xfrm>
                <a:custGeom>
                  <a:avLst/>
                  <a:gdLst>
                    <a:gd name="T0" fmla="*/ 46 w 49"/>
                    <a:gd name="T1" fmla="*/ 0 h 109"/>
                    <a:gd name="T2" fmla="*/ 45 w 49"/>
                    <a:gd name="T3" fmla="*/ 0 h 109"/>
                    <a:gd name="T4" fmla="*/ 45 w 49"/>
                    <a:gd name="T5" fmla="*/ 1 h 109"/>
                    <a:gd name="T6" fmla="*/ 42 w 49"/>
                    <a:gd name="T7" fmla="*/ 5 h 109"/>
                    <a:gd name="T8" fmla="*/ 19 w 49"/>
                    <a:gd name="T9" fmla="*/ 56 h 109"/>
                    <a:gd name="T10" fmla="*/ 5 w 49"/>
                    <a:gd name="T11" fmla="*/ 100 h 109"/>
                    <a:gd name="T12" fmla="*/ 3 w 49"/>
                    <a:gd name="T13" fmla="*/ 104 h 109"/>
                    <a:gd name="T14" fmla="*/ 2 w 49"/>
                    <a:gd name="T15" fmla="*/ 105 h 109"/>
                    <a:gd name="T16" fmla="*/ 4 w 49"/>
                    <a:gd name="T17" fmla="*/ 109 h 109"/>
                    <a:gd name="T18" fmla="*/ 5 w 49"/>
                    <a:gd name="T19" fmla="*/ 108 h 109"/>
                    <a:gd name="T20" fmla="*/ 6 w 49"/>
                    <a:gd name="T21" fmla="*/ 107 h 109"/>
                    <a:gd name="T22" fmla="*/ 8 w 49"/>
                    <a:gd name="T23" fmla="*/ 103 h 109"/>
                    <a:gd name="T24" fmla="*/ 18 w 49"/>
                    <a:gd name="T25" fmla="*/ 75 h 109"/>
                    <a:gd name="T26" fmla="*/ 48 w 49"/>
                    <a:gd name="T27" fmla="*/ 4 h 109"/>
                    <a:gd name="T28" fmla="*/ 48 w 49"/>
                    <a:gd name="T29" fmla="*/ 3 h 109"/>
                    <a:gd name="T30" fmla="*/ 47 w 49"/>
                    <a:gd name="T31" fmla="*/ 0 h 109"/>
                    <a:gd name="T32" fmla="*/ 46 w 49"/>
                    <a:gd name="T3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109">
                      <a:moveTo>
                        <a:pt x="46" y="0"/>
                      </a:moveTo>
                      <a:cubicBezTo>
                        <a:pt x="46" y="0"/>
                        <a:pt x="45" y="0"/>
                        <a:pt x="45" y="0"/>
                      </a:cubicBezTo>
                      <a:cubicBezTo>
                        <a:pt x="45" y="0"/>
                        <a:pt x="45" y="0"/>
                        <a:pt x="45" y="1"/>
                      </a:cubicBezTo>
                      <a:cubicBezTo>
                        <a:pt x="44" y="2"/>
                        <a:pt x="43" y="4"/>
                        <a:pt x="42" y="5"/>
                      </a:cubicBezTo>
                      <a:cubicBezTo>
                        <a:pt x="34" y="22"/>
                        <a:pt x="26" y="39"/>
                        <a:pt x="19" y="56"/>
                      </a:cubicBezTo>
                      <a:cubicBezTo>
                        <a:pt x="14" y="69"/>
                        <a:pt x="13" y="88"/>
                        <a:pt x="5" y="100"/>
                      </a:cubicBezTo>
                      <a:cubicBezTo>
                        <a:pt x="5" y="101"/>
                        <a:pt x="4" y="102"/>
                        <a:pt x="3" y="104"/>
                      </a:cubicBezTo>
                      <a:cubicBezTo>
                        <a:pt x="3" y="104"/>
                        <a:pt x="2" y="104"/>
                        <a:pt x="2" y="105"/>
                      </a:cubicBezTo>
                      <a:cubicBezTo>
                        <a:pt x="0" y="106"/>
                        <a:pt x="2" y="109"/>
                        <a:pt x="4" y="109"/>
                      </a:cubicBezTo>
                      <a:cubicBezTo>
                        <a:pt x="4" y="109"/>
                        <a:pt x="5" y="108"/>
                        <a:pt x="5" y="108"/>
                      </a:cubicBezTo>
                      <a:cubicBezTo>
                        <a:pt x="5" y="107"/>
                        <a:pt x="6" y="107"/>
                        <a:pt x="6" y="107"/>
                      </a:cubicBezTo>
                      <a:cubicBezTo>
                        <a:pt x="7" y="106"/>
                        <a:pt x="8" y="104"/>
                        <a:pt x="8" y="103"/>
                      </a:cubicBezTo>
                      <a:cubicBezTo>
                        <a:pt x="13" y="95"/>
                        <a:pt x="15" y="84"/>
                        <a:pt x="18" y="75"/>
                      </a:cubicBezTo>
                      <a:cubicBezTo>
                        <a:pt x="25" y="50"/>
                        <a:pt x="36" y="27"/>
                        <a:pt x="48" y="4"/>
                      </a:cubicBezTo>
                      <a:cubicBezTo>
                        <a:pt x="48" y="4"/>
                        <a:pt x="48" y="3"/>
                        <a:pt x="48" y="3"/>
                      </a:cubicBezTo>
                      <a:cubicBezTo>
                        <a:pt x="49" y="1"/>
                        <a:pt x="48" y="0"/>
                        <a:pt x="47" y="0"/>
                      </a:cubicBezTo>
                      <a:cubicBezTo>
                        <a:pt x="47" y="0"/>
                        <a:pt x="47" y="0"/>
                        <a:pt x="4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3" name="Freeform 204"/>
                <p:cNvSpPr>
                  <a:spLocks/>
                </p:cNvSpPr>
                <p:nvPr/>
              </p:nvSpPr>
              <p:spPr bwMode="auto">
                <a:xfrm>
                  <a:off x="3708" y="3084"/>
                  <a:ext cx="50" cy="115"/>
                </a:xfrm>
                <a:custGeom>
                  <a:avLst/>
                  <a:gdLst>
                    <a:gd name="T0" fmla="*/ 37 w 40"/>
                    <a:gd name="T1" fmla="*/ 0 h 93"/>
                    <a:gd name="T2" fmla="*/ 35 w 40"/>
                    <a:gd name="T3" fmla="*/ 1 h 93"/>
                    <a:gd name="T4" fmla="*/ 35 w 40"/>
                    <a:gd name="T5" fmla="*/ 1 h 93"/>
                    <a:gd name="T6" fmla="*/ 32 w 40"/>
                    <a:gd name="T7" fmla="*/ 8 h 93"/>
                    <a:gd name="T8" fmla="*/ 3 w 40"/>
                    <a:gd name="T9" fmla="*/ 84 h 93"/>
                    <a:gd name="T10" fmla="*/ 1 w 40"/>
                    <a:gd name="T11" fmla="*/ 89 h 93"/>
                    <a:gd name="T12" fmla="*/ 1 w 40"/>
                    <a:gd name="T13" fmla="*/ 91 h 93"/>
                    <a:gd name="T14" fmla="*/ 3 w 40"/>
                    <a:gd name="T15" fmla="*/ 93 h 93"/>
                    <a:gd name="T16" fmla="*/ 4 w 40"/>
                    <a:gd name="T17" fmla="*/ 93 h 93"/>
                    <a:gd name="T18" fmla="*/ 5 w 40"/>
                    <a:gd name="T19" fmla="*/ 92 h 93"/>
                    <a:gd name="T20" fmla="*/ 6 w 40"/>
                    <a:gd name="T21" fmla="*/ 89 h 93"/>
                    <a:gd name="T22" fmla="*/ 38 w 40"/>
                    <a:gd name="T23" fmla="*/ 4 h 93"/>
                    <a:gd name="T24" fmla="*/ 39 w 40"/>
                    <a:gd name="T25" fmla="*/ 3 h 93"/>
                    <a:gd name="T26" fmla="*/ 37 w 40"/>
                    <a:gd name="T27" fmla="*/ 0 h 93"/>
                    <a:gd name="T28" fmla="*/ 37 w 40"/>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93">
                      <a:moveTo>
                        <a:pt x="37" y="0"/>
                      </a:moveTo>
                      <a:cubicBezTo>
                        <a:pt x="36" y="0"/>
                        <a:pt x="36" y="0"/>
                        <a:pt x="35" y="1"/>
                      </a:cubicBezTo>
                      <a:cubicBezTo>
                        <a:pt x="35" y="1"/>
                        <a:pt x="35" y="1"/>
                        <a:pt x="35" y="1"/>
                      </a:cubicBezTo>
                      <a:cubicBezTo>
                        <a:pt x="34" y="3"/>
                        <a:pt x="33" y="6"/>
                        <a:pt x="32" y="8"/>
                      </a:cubicBezTo>
                      <a:cubicBezTo>
                        <a:pt x="21" y="33"/>
                        <a:pt x="11" y="58"/>
                        <a:pt x="3" y="84"/>
                      </a:cubicBezTo>
                      <a:cubicBezTo>
                        <a:pt x="2" y="85"/>
                        <a:pt x="2" y="87"/>
                        <a:pt x="1" y="89"/>
                      </a:cubicBezTo>
                      <a:cubicBezTo>
                        <a:pt x="1" y="90"/>
                        <a:pt x="1" y="90"/>
                        <a:pt x="1" y="91"/>
                      </a:cubicBezTo>
                      <a:cubicBezTo>
                        <a:pt x="0" y="92"/>
                        <a:pt x="2" y="93"/>
                        <a:pt x="3" y="93"/>
                      </a:cubicBezTo>
                      <a:cubicBezTo>
                        <a:pt x="3" y="93"/>
                        <a:pt x="4" y="93"/>
                        <a:pt x="4" y="93"/>
                      </a:cubicBezTo>
                      <a:cubicBezTo>
                        <a:pt x="4" y="93"/>
                        <a:pt x="5" y="93"/>
                        <a:pt x="5" y="92"/>
                      </a:cubicBezTo>
                      <a:cubicBezTo>
                        <a:pt x="5" y="91"/>
                        <a:pt x="6" y="90"/>
                        <a:pt x="6" y="89"/>
                      </a:cubicBezTo>
                      <a:cubicBezTo>
                        <a:pt x="15" y="60"/>
                        <a:pt x="26" y="32"/>
                        <a:pt x="38" y="4"/>
                      </a:cubicBezTo>
                      <a:cubicBezTo>
                        <a:pt x="39" y="4"/>
                        <a:pt x="39" y="4"/>
                        <a:pt x="39" y="3"/>
                      </a:cubicBezTo>
                      <a:cubicBezTo>
                        <a:pt x="40" y="2"/>
                        <a:pt x="38" y="0"/>
                        <a:pt x="37" y="0"/>
                      </a:cubicBezTo>
                      <a:cubicBezTo>
                        <a:pt x="37" y="0"/>
                        <a:pt x="37" y="0"/>
                        <a:pt x="3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95" name="Group 194"/>
              <p:cNvGrpSpPr/>
              <p:nvPr/>
            </p:nvGrpSpPr>
            <p:grpSpPr>
              <a:xfrm>
                <a:off x="4594225" y="3044826"/>
                <a:ext cx="2954338" cy="2098676"/>
                <a:chOff x="4594225" y="3044826"/>
                <a:chExt cx="2954338" cy="2098676"/>
              </a:xfrm>
              <a:grpFill/>
            </p:grpSpPr>
            <p:sp>
              <p:nvSpPr>
                <p:cNvPr id="196" name="Freeform 206"/>
                <p:cNvSpPr>
                  <a:spLocks/>
                </p:cNvSpPr>
                <p:nvPr/>
              </p:nvSpPr>
              <p:spPr bwMode="auto">
                <a:xfrm>
                  <a:off x="5867400" y="4911726"/>
                  <a:ext cx="76200" cy="149225"/>
                </a:xfrm>
                <a:custGeom>
                  <a:avLst/>
                  <a:gdLst>
                    <a:gd name="T0" fmla="*/ 37 w 39"/>
                    <a:gd name="T1" fmla="*/ 0 h 76"/>
                    <a:gd name="T2" fmla="*/ 35 w 39"/>
                    <a:gd name="T3" fmla="*/ 1 h 76"/>
                    <a:gd name="T4" fmla="*/ 30 w 39"/>
                    <a:gd name="T5" fmla="*/ 9 h 76"/>
                    <a:gd name="T6" fmla="*/ 9 w 39"/>
                    <a:gd name="T7" fmla="*/ 55 h 76"/>
                    <a:gd name="T8" fmla="*/ 5 w 39"/>
                    <a:gd name="T9" fmla="*/ 63 h 76"/>
                    <a:gd name="T10" fmla="*/ 1 w 39"/>
                    <a:gd name="T11" fmla="*/ 73 h 76"/>
                    <a:gd name="T12" fmla="*/ 3 w 39"/>
                    <a:gd name="T13" fmla="*/ 76 h 76"/>
                    <a:gd name="T14" fmla="*/ 5 w 39"/>
                    <a:gd name="T15" fmla="*/ 75 h 76"/>
                    <a:gd name="T16" fmla="*/ 7 w 39"/>
                    <a:gd name="T17" fmla="*/ 71 h 76"/>
                    <a:gd name="T18" fmla="*/ 10 w 39"/>
                    <a:gd name="T19" fmla="*/ 65 h 76"/>
                    <a:gd name="T20" fmla="*/ 39 w 39"/>
                    <a:gd name="T21" fmla="*/ 3 h 76"/>
                    <a:gd name="T22" fmla="*/ 39 w 39"/>
                    <a:gd name="T23" fmla="*/ 2 h 76"/>
                    <a:gd name="T24" fmla="*/ 37 w 39"/>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76">
                      <a:moveTo>
                        <a:pt x="37" y="0"/>
                      </a:moveTo>
                      <a:cubicBezTo>
                        <a:pt x="36" y="0"/>
                        <a:pt x="35" y="0"/>
                        <a:pt x="35" y="1"/>
                      </a:cubicBezTo>
                      <a:cubicBezTo>
                        <a:pt x="33" y="3"/>
                        <a:pt x="31" y="6"/>
                        <a:pt x="30" y="9"/>
                      </a:cubicBezTo>
                      <a:cubicBezTo>
                        <a:pt x="21" y="24"/>
                        <a:pt x="15" y="40"/>
                        <a:pt x="9" y="55"/>
                      </a:cubicBezTo>
                      <a:cubicBezTo>
                        <a:pt x="8" y="58"/>
                        <a:pt x="7" y="61"/>
                        <a:pt x="5" y="63"/>
                      </a:cubicBezTo>
                      <a:cubicBezTo>
                        <a:pt x="4" y="67"/>
                        <a:pt x="3" y="70"/>
                        <a:pt x="1" y="73"/>
                      </a:cubicBezTo>
                      <a:cubicBezTo>
                        <a:pt x="0" y="75"/>
                        <a:pt x="2" y="76"/>
                        <a:pt x="3" y="76"/>
                      </a:cubicBezTo>
                      <a:cubicBezTo>
                        <a:pt x="4" y="76"/>
                        <a:pt x="4" y="76"/>
                        <a:pt x="5" y="75"/>
                      </a:cubicBezTo>
                      <a:cubicBezTo>
                        <a:pt x="6" y="74"/>
                        <a:pt x="6" y="72"/>
                        <a:pt x="7" y="71"/>
                      </a:cubicBezTo>
                      <a:cubicBezTo>
                        <a:pt x="8" y="69"/>
                        <a:pt x="9" y="67"/>
                        <a:pt x="10" y="65"/>
                      </a:cubicBezTo>
                      <a:cubicBezTo>
                        <a:pt x="19" y="44"/>
                        <a:pt x="26" y="22"/>
                        <a:pt x="39" y="3"/>
                      </a:cubicBezTo>
                      <a:cubicBezTo>
                        <a:pt x="39" y="2"/>
                        <a:pt x="39" y="2"/>
                        <a:pt x="39" y="2"/>
                      </a:cubicBezTo>
                      <a:cubicBezTo>
                        <a:pt x="39" y="0"/>
                        <a:pt x="38" y="0"/>
                        <a:pt x="3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7" name="Freeform 207"/>
                <p:cNvSpPr>
                  <a:spLocks/>
                </p:cNvSpPr>
                <p:nvPr/>
              </p:nvSpPr>
              <p:spPr bwMode="auto">
                <a:xfrm>
                  <a:off x="5951538" y="5027614"/>
                  <a:ext cx="41275" cy="95250"/>
                </a:xfrm>
                <a:custGeom>
                  <a:avLst/>
                  <a:gdLst>
                    <a:gd name="T0" fmla="*/ 19 w 21"/>
                    <a:gd name="T1" fmla="*/ 0 h 49"/>
                    <a:gd name="T2" fmla="*/ 17 w 21"/>
                    <a:gd name="T3" fmla="*/ 2 h 49"/>
                    <a:gd name="T4" fmla="*/ 1 w 21"/>
                    <a:gd name="T5" fmla="*/ 44 h 49"/>
                    <a:gd name="T6" fmla="*/ 0 w 21"/>
                    <a:gd name="T7" fmla="*/ 47 h 49"/>
                    <a:gd name="T8" fmla="*/ 0 w 21"/>
                    <a:gd name="T9" fmla="*/ 48 h 49"/>
                    <a:gd name="T10" fmla="*/ 2 w 21"/>
                    <a:gd name="T11" fmla="*/ 49 h 49"/>
                    <a:gd name="T12" fmla="*/ 2 w 21"/>
                    <a:gd name="T13" fmla="*/ 49 h 49"/>
                    <a:gd name="T14" fmla="*/ 4 w 21"/>
                    <a:gd name="T15" fmla="*/ 48 h 49"/>
                    <a:gd name="T16" fmla="*/ 5 w 21"/>
                    <a:gd name="T17" fmla="*/ 46 h 49"/>
                    <a:gd name="T18" fmla="*/ 21 w 21"/>
                    <a:gd name="T19" fmla="*/ 3 h 49"/>
                    <a:gd name="T20" fmla="*/ 19 w 21"/>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49">
                      <a:moveTo>
                        <a:pt x="19" y="0"/>
                      </a:moveTo>
                      <a:cubicBezTo>
                        <a:pt x="18" y="0"/>
                        <a:pt x="17" y="1"/>
                        <a:pt x="17" y="2"/>
                      </a:cubicBezTo>
                      <a:cubicBezTo>
                        <a:pt x="12" y="16"/>
                        <a:pt x="6" y="30"/>
                        <a:pt x="1" y="44"/>
                      </a:cubicBezTo>
                      <a:cubicBezTo>
                        <a:pt x="1" y="45"/>
                        <a:pt x="0" y="46"/>
                        <a:pt x="0" y="47"/>
                      </a:cubicBezTo>
                      <a:cubicBezTo>
                        <a:pt x="0" y="47"/>
                        <a:pt x="0" y="48"/>
                        <a:pt x="0" y="48"/>
                      </a:cubicBezTo>
                      <a:cubicBezTo>
                        <a:pt x="1" y="49"/>
                        <a:pt x="1" y="49"/>
                        <a:pt x="2" y="49"/>
                      </a:cubicBezTo>
                      <a:cubicBezTo>
                        <a:pt x="2" y="49"/>
                        <a:pt x="2" y="49"/>
                        <a:pt x="2" y="49"/>
                      </a:cubicBezTo>
                      <a:cubicBezTo>
                        <a:pt x="3" y="49"/>
                        <a:pt x="4" y="49"/>
                        <a:pt x="4" y="48"/>
                      </a:cubicBezTo>
                      <a:cubicBezTo>
                        <a:pt x="5" y="47"/>
                        <a:pt x="5" y="46"/>
                        <a:pt x="5" y="46"/>
                      </a:cubicBezTo>
                      <a:cubicBezTo>
                        <a:pt x="10" y="31"/>
                        <a:pt x="16" y="17"/>
                        <a:pt x="21" y="3"/>
                      </a:cubicBezTo>
                      <a:cubicBezTo>
                        <a:pt x="21" y="1"/>
                        <a:pt x="20"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8" name="Freeform 208"/>
                <p:cNvSpPr>
                  <a:spLocks/>
                </p:cNvSpPr>
                <p:nvPr/>
              </p:nvSpPr>
              <p:spPr bwMode="auto">
                <a:xfrm>
                  <a:off x="5967413" y="5053014"/>
                  <a:ext cx="44450" cy="82550"/>
                </a:xfrm>
                <a:custGeom>
                  <a:avLst/>
                  <a:gdLst>
                    <a:gd name="T0" fmla="*/ 20 w 23"/>
                    <a:gd name="T1" fmla="*/ 0 h 42"/>
                    <a:gd name="T2" fmla="*/ 18 w 23"/>
                    <a:gd name="T3" fmla="*/ 0 h 42"/>
                    <a:gd name="T4" fmla="*/ 18 w 23"/>
                    <a:gd name="T5" fmla="*/ 1 h 42"/>
                    <a:gd name="T6" fmla="*/ 3 w 23"/>
                    <a:gd name="T7" fmla="*/ 32 h 42"/>
                    <a:gd name="T8" fmla="*/ 1 w 23"/>
                    <a:gd name="T9" fmla="*/ 34 h 42"/>
                    <a:gd name="T10" fmla="*/ 0 w 23"/>
                    <a:gd name="T11" fmla="*/ 38 h 42"/>
                    <a:gd name="T12" fmla="*/ 3 w 23"/>
                    <a:gd name="T13" fmla="*/ 42 h 42"/>
                    <a:gd name="T14" fmla="*/ 5 w 23"/>
                    <a:gd name="T15" fmla="*/ 42 h 42"/>
                    <a:gd name="T16" fmla="*/ 6 w 23"/>
                    <a:gd name="T17" fmla="*/ 40 h 42"/>
                    <a:gd name="T18" fmla="*/ 5 w 23"/>
                    <a:gd name="T19" fmla="*/ 38 h 42"/>
                    <a:gd name="T20" fmla="*/ 5 w 23"/>
                    <a:gd name="T21" fmla="*/ 37 h 42"/>
                    <a:gd name="T22" fmla="*/ 6 w 23"/>
                    <a:gd name="T23" fmla="*/ 35 h 42"/>
                    <a:gd name="T24" fmla="*/ 7 w 23"/>
                    <a:gd name="T25" fmla="*/ 32 h 42"/>
                    <a:gd name="T26" fmla="*/ 11 w 23"/>
                    <a:gd name="T27" fmla="*/ 26 h 42"/>
                    <a:gd name="T28" fmla="*/ 21 w 23"/>
                    <a:gd name="T29" fmla="*/ 5 h 42"/>
                    <a:gd name="T30" fmla="*/ 22 w 23"/>
                    <a:gd name="T31" fmla="*/ 3 h 42"/>
                    <a:gd name="T32" fmla="*/ 20 w 23"/>
                    <a:gd name="T3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42">
                      <a:moveTo>
                        <a:pt x="20" y="0"/>
                      </a:moveTo>
                      <a:cubicBezTo>
                        <a:pt x="19" y="0"/>
                        <a:pt x="19" y="0"/>
                        <a:pt x="18" y="0"/>
                      </a:cubicBezTo>
                      <a:cubicBezTo>
                        <a:pt x="18" y="1"/>
                        <a:pt x="18" y="1"/>
                        <a:pt x="18" y="1"/>
                      </a:cubicBezTo>
                      <a:cubicBezTo>
                        <a:pt x="11" y="11"/>
                        <a:pt x="8" y="22"/>
                        <a:pt x="3" y="32"/>
                      </a:cubicBezTo>
                      <a:cubicBezTo>
                        <a:pt x="2" y="32"/>
                        <a:pt x="2" y="33"/>
                        <a:pt x="1" y="34"/>
                      </a:cubicBezTo>
                      <a:cubicBezTo>
                        <a:pt x="1" y="35"/>
                        <a:pt x="0" y="37"/>
                        <a:pt x="0" y="38"/>
                      </a:cubicBezTo>
                      <a:cubicBezTo>
                        <a:pt x="0" y="40"/>
                        <a:pt x="1" y="42"/>
                        <a:pt x="3" y="42"/>
                      </a:cubicBezTo>
                      <a:cubicBezTo>
                        <a:pt x="4" y="42"/>
                        <a:pt x="4" y="42"/>
                        <a:pt x="5" y="42"/>
                      </a:cubicBezTo>
                      <a:cubicBezTo>
                        <a:pt x="6" y="42"/>
                        <a:pt x="7" y="41"/>
                        <a:pt x="6" y="40"/>
                      </a:cubicBezTo>
                      <a:cubicBezTo>
                        <a:pt x="6" y="39"/>
                        <a:pt x="6" y="38"/>
                        <a:pt x="5" y="38"/>
                      </a:cubicBezTo>
                      <a:cubicBezTo>
                        <a:pt x="5" y="37"/>
                        <a:pt x="5" y="37"/>
                        <a:pt x="5" y="37"/>
                      </a:cubicBezTo>
                      <a:cubicBezTo>
                        <a:pt x="5" y="36"/>
                        <a:pt x="5" y="36"/>
                        <a:pt x="6" y="35"/>
                      </a:cubicBezTo>
                      <a:cubicBezTo>
                        <a:pt x="6" y="34"/>
                        <a:pt x="7" y="33"/>
                        <a:pt x="7" y="32"/>
                      </a:cubicBezTo>
                      <a:cubicBezTo>
                        <a:pt x="8" y="30"/>
                        <a:pt x="10" y="28"/>
                        <a:pt x="11" y="26"/>
                      </a:cubicBezTo>
                      <a:cubicBezTo>
                        <a:pt x="14" y="19"/>
                        <a:pt x="16" y="12"/>
                        <a:pt x="21" y="5"/>
                      </a:cubicBezTo>
                      <a:cubicBezTo>
                        <a:pt x="21" y="4"/>
                        <a:pt x="21" y="4"/>
                        <a:pt x="22" y="3"/>
                      </a:cubicBezTo>
                      <a:cubicBezTo>
                        <a:pt x="23" y="2"/>
                        <a:pt x="21"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209"/>
                <p:cNvSpPr>
                  <a:spLocks/>
                </p:cNvSpPr>
                <p:nvPr/>
              </p:nvSpPr>
              <p:spPr bwMode="auto">
                <a:xfrm>
                  <a:off x="5981700" y="5083176"/>
                  <a:ext cx="36513" cy="55563"/>
                </a:xfrm>
                <a:custGeom>
                  <a:avLst/>
                  <a:gdLst>
                    <a:gd name="T0" fmla="*/ 16 w 19"/>
                    <a:gd name="T1" fmla="*/ 0 h 28"/>
                    <a:gd name="T2" fmla="*/ 15 w 19"/>
                    <a:gd name="T3" fmla="*/ 1 h 28"/>
                    <a:gd name="T4" fmla="*/ 3 w 19"/>
                    <a:gd name="T5" fmla="*/ 20 h 28"/>
                    <a:gd name="T6" fmla="*/ 1 w 19"/>
                    <a:gd name="T7" fmla="*/ 24 h 28"/>
                    <a:gd name="T8" fmla="*/ 1 w 19"/>
                    <a:gd name="T9" fmla="*/ 24 h 28"/>
                    <a:gd name="T10" fmla="*/ 3 w 19"/>
                    <a:gd name="T11" fmla="*/ 28 h 28"/>
                    <a:gd name="T12" fmla="*/ 5 w 19"/>
                    <a:gd name="T13" fmla="*/ 27 h 28"/>
                    <a:gd name="T14" fmla="*/ 6 w 19"/>
                    <a:gd name="T15" fmla="*/ 25 h 28"/>
                    <a:gd name="T16" fmla="*/ 8 w 19"/>
                    <a:gd name="T17" fmla="*/ 21 h 28"/>
                    <a:gd name="T18" fmla="*/ 18 w 19"/>
                    <a:gd name="T19" fmla="*/ 3 h 28"/>
                    <a:gd name="T20" fmla="*/ 16 w 19"/>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8">
                      <a:moveTo>
                        <a:pt x="16" y="0"/>
                      </a:moveTo>
                      <a:cubicBezTo>
                        <a:pt x="16" y="0"/>
                        <a:pt x="15" y="0"/>
                        <a:pt x="15" y="1"/>
                      </a:cubicBezTo>
                      <a:cubicBezTo>
                        <a:pt x="11" y="7"/>
                        <a:pt x="7" y="13"/>
                        <a:pt x="3" y="20"/>
                      </a:cubicBezTo>
                      <a:cubicBezTo>
                        <a:pt x="3" y="21"/>
                        <a:pt x="2" y="23"/>
                        <a:pt x="1" y="24"/>
                      </a:cubicBezTo>
                      <a:cubicBezTo>
                        <a:pt x="1" y="24"/>
                        <a:pt x="1" y="24"/>
                        <a:pt x="1" y="24"/>
                      </a:cubicBezTo>
                      <a:cubicBezTo>
                        <a:pt x="0" y="26"/>
                        <a:pt x="1" y="28"/>
                        <a:pt x="3" y="28"/>
                      </a:cubicBezTo>
                      <a:cubicBezTo>
                        <a:pt x="4" y="28"/>
                        <a:pt x="4" y="27"/>
                        <a:pt x="5" y="27"/>
                      </a:cubicBezTo>
                      <a:cubicBezTo>
                        <a:pt x="5" y="26"/>
                        <a:pt x="5" y="25"/>
                        <a:pt x="6" y="25"/>
                      </a:cubicBezTo>
                      <a:cubicBezTo>
                        <a:pt x="6" y="23"/>
                        <a:pt x="7" y="22"/>
                        <a:pt x="8" y="21"/>
                      </a:cubicBezTo>
                      <a:cubicBezTo>
                        <a:pt x="11" y="15"/>
                        <a:pt x="15" y="9"/>
                        <a:pt x="18" y="3"/>
                      </a:cubicBezTo>
                      <a:cubicBezTo>
                        <a:pt x="19" y="1"/>
                        <a:pt x="18"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0" name="Freeform 210"/>
                <p:cNvSpPr>
                  <a:spLocks/>
                </p:cNvSpPr>
                <p:nvPr/>
              </p:nvSpPr>
              <p:spPr bwMode="auto">
                <a:xfrm>
                  <a:off x="6008688" y="5097464"/>
                  <a:ext cx="22225" cy="46038"/>
                </a:xfrm>
                <a:custGeom>
                  <a:avLst/>
                  <a:gdLst>
                    <a:gd name="T0" fmla="*/ 8 w 11"/>
                    <a:gd name="T1" fmla="*/ 0 h 23"/>
                    <a:gd name="T2" fmla="*/ 7 w 11"/>
                    <a:gd name="T3" fmla="*/ 0 h 23"/>
                    <a:gd name="T4" fmla="*/ 6 w 11"/>
                    <a:gd name="T5" fmla="*/ 1 h 23"/>
                    <a:gd name="T6" fmla="*/ 2 w 11"/>
                    <a:gd name="T7" fmla="*/ 14 h 23"/>
                    <a:gd name="T8" fmla="*/ 1 w 11"/>
                    <a:gd name="T9" fmla="*/ 19 h 23"/>
                    <a:gd name="T10" fmla="*/ 0 w 11"/>
                    <a:gd name="T11" fmla="*/ 20 h 23"/>
                    <a:gd name="T12" fmla="*/ 2 w 11"/>
                    <a:gd name="T13" fmla="*/ 23 h 23"/>
                    <a:gd name="T14" fmla="*/ 5 w 11"/>
                    <a:gd name="T15" fmla="*/ 21 h 23"/>
                    <a:gd name="T16" fmla="*/ 5 w 11"/>
                    <a:gd name="T17" fmla="*/ 19 h 23"/>
                    <a:gd name="T18" fmla="*/ 7 w 11"/>
                    <a:gd name="T19" fmla="*/ 15 h 23"/>
                    <a:gd name="T20" fmla="*/ 9 w 11"/>
                    <a:gd name="T21" fmla="*/ 7 h 23"/>
                    <a:gd name="T22" fmla="*/ 10 w 11"/>
                    <a:gd name="T23" fmla="*/ 3 h 23"/>
                    <a:gd name="T24" fmla="*/ 8 w 1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3">
                      <a:moveTo>
                        <a:pt x="8" y="0"/>
                      </a:moveTo>
                      <a:cubicBezTo>
                        <a:pt x="7" y="0"/>
                        <a:pt x="7" y="0"/>
                        <a:pt x="7" y="0"/>
                      </a:cubicBezTo>
                      <a:cubicBezTo>
                        <a:pt x="6" y="0"/>
                        <a:pt x="6" y="1"/>
                        <a:pt x="6" y="1"/>
                      </a:cubicBezTo>
                      <a:cubicBezTo>
                        <a:pt x="5" y="6"/>
                        <a:pt x="3" y="10"/>
                        <a:pt x="2" y="14"/>
                      </a:cubicBezTo>
                      <a:cubicBezTo>
                        <a:pt x="2" y="16"/>
                        <a:pt x="1" y="17"/>
                        <a:pt x="1" y="19"/>
                      </a:cubicBezTo>
                      <a:cubicBezTo>
                        <a:pt x="1" y="19"/>
                        <a:pt x="0" y="19"/>
                        <a:pt x="0" y="20"/>
                      </a:cubicBezTo>
                      <a:cubicBezTo>
                        <a:pt x="0" y="21"/>
                        <a:pt x="1" y="23"/>
                        <a:pt x="2" y="23"/>
                      </a:cubicBezTo>
                      <a:cubicBezTo>
                        <a:pt x="3" y="23"/>
                        <a:pt x="4" y="22"/>
                        <a:pt x="5" y="21"/>
                      </a:cubicBezTo>
                      <a:cubicBezTo>
                        <a:pt x="5" y="20"/>
                        <a:pt x="5" y="20"/>
                        <a:pt x="5" y="19"/>
                      </a:cubicBezTo>
                      <a:cubicBezTo>
                        <a:pt x="6" y="18"/>
                        <a:pt x="6" y="16"/>
                        <a:pt x="7" y="15"/>
                      </a:cubicBezTo>
                      <a:cubicBezTo>
                        <a:pt x="7" y="12"/>
                        <a:pt x="8" y="10"/>
                        <a:pt x="9" y="7"/>
                      </a:cubicBezTo>
                      <a:cubicBezTo>
                        <a:pt x="9" y="6"/>
                        <a:pt x="10" y="4"/>
                        <a:pt x="10" y="3"/>
                      </a:cubicBezTo>
                      <a:cubicBezTo>
                        <a:pt x="11" y="1"/>
                        <a:pt x="9"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211"/>
                <p:cNvSpPr>
                  <a:spLocks/>
                </p:cNvSpPr>
                <p:nvPr/>
              </p:nvSpPr>
              <p:spPr bwMode="auto">
                <a:xfrm>
                  <a:off x="6005513" y="4897439"/>
                  <a:ext cx="50800" cy="112713"/>
                </a:xfrm>
                <a:custGeom>
                  <a:avLst/>
                  <a:gdLst>
                    <a:gd name="T0" fmla="*/ 24 w 26"/>
                    <a:gd name="T1" fmla="*/ 0 h 57"/>
                    <a:gd name="T2" fmla="*/ 23 w 26"/>
                    <a:gd name="T3" fmla="*/ 1 h 57"/>
                    <a:gd name="T4" fmla="*/ 0 w 26"/>
                    <a:gd name="T5" fmla="*/ 49 h 57"/>
                    <a:gd name="T6" fmla="*/ 1 w 26"/>
                    <a:gd name="T7" fmla="*/ 50 h 57"/>
                    <a:gd name="T8" fmla="*/ 3 w 26"/>
                    <a:gd name="T9" fmla="*/ 57 h 57"/>
                    <a:gd name="T10" fmla="*/ 3 w 26"/>
                    <a:gd name="T11" fmla="*/ 56 h 57"/>
                    <a:gd name="T12" fmla="*/ 26 w 26"/>
                    <a:gd name="T13" fmla="*/ 5 h 57"/>
                    <a:gd name="T14" fmla="*/ 25 w 26"/>
                    <a:gd name="T15" fmla="*/ 5 h 57"/>
                    <a:gd name="T16" fmla="*/ 26 w 26"/>
                    <a:gd name="T17" fmla="*/ 1 h 57"/>
                    <a:gd name="T18" fmla="*/ 26 w 26"/>
                    <a:gd name="T19" fmla="*/ 1 h 57"/>
                    <a:gd name="T20" fmla="*/ 26 w 26"/>
                    <a:gd name="T21" fmla="*/ 1 h 57"/>
                    <a:gd name="T22" fmla="*/ 24 w 26"/>
                    <a:gd name="T2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57">
                      <a:moveTo>
                        <a:pt x="24" y="0"/>
                      </a:moveTo>
                      <a:cubicBezTo>
                        <a:pt x="24" y="0"/>
                        <a:pt x="23" y="0"/>
                        <a:pt x="23" y="1"/>
                      </a:cubicBezTo>
                      <a:cubicBezTo>
                        <a:pt x="15" y="17"/>
                        <a:pt x="6" y="32"/>
                        <a:pt x="0" y="49"/>
                      </a:cubicBezTo>
                      <a:cubicBezTo>
                        <a:pt x="1" y="49"/>
                        <a:pt x="1" y="50"/>
                        <a:pt x="1" y="50"/>
                      </a:cubicBezTo>
                      <a:cubicBezTo>
                        <a:pt x="2" y="52"/>
                        <a:pt x="2" y="55"/>
                        <a:pt x="3" y="57"/>
                      </a:cubicBezTo>
                      <a:cubicBezTo>
                        <a:pt x="3" y="56"/>
                        <a:pt x="3" y="56"/>
                        <a:pt x="3" y="56"/>
                      </a:cubicBezTo>
                      <a:cubicBezTo>
                        <a:pt x="8" y="38"/>
                        <a:pt x="18" y="22"/>
                        <a:pt x="26" y="5"/>
                      </a:cubicBezTo>
                      <a:cubicBezTo>
                        <a:pt x="25" y="5"/>
                        <a:pt x="25" y="5"/>
                        <a:pt x="25" y="5"/>
                      </a:cubicBezTo>
                      <a:cubicBezTo>
                        <a:pt x="22" y="5"/>
                        <a:pt x="23" y="1"/>
                        <a:pt x="26" y="1"/>
                      </a:cubicBezTo>
                      <a:cubicBezTo>
                        <a:pt x="26" y="1"/>
                        <a:pt x="26" y="1"/>
                        <a:pt x="26" y="1"/>
                      </a:cubicBezTo>
                      <a:cubicBezTo>
                        <a:pt x="26" y="1"/>
                        <a:pt x="26" y="1"/>
                        <a:pt x="26" y="1"/>
                      </a:cubicBezTo>
                      <a:cubicBezTo>
                        <a:pt x="26" y="0"/>
                        <a:pt x="25"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3" name="Freeform 212"/>
                <p:cNvSpPr>
                  <a:spLocks noEditPoints="1"/>
                </p:cNvSpPr>
                <p:nvPr/>
              </p:nvSpPr>
              <p:spPr bwMode="auto">
                <a:xfrm>
                  <a:off x="5997575" y="4994276"/>
                  <a:ext cx="66675" cy="138113"/>
                </a:xfrm>
                <a:custGeom>
                  <a:avLst/>
                  <a:gdLst>
                    <a:gd name="T0" fmla="*/ 34 w 34"/>
                    <a:gd name="T1" fmla="*/ 69 h 71"/>
                    <a:gd name="T2" fmla="*/ 30 w 34"/>
                    <a:gd name="T3" fmla="*/ 70 h 71"/>
                    <a:gd name="T4" fmla="*/ 30 w 34"/>
                    <a:gd name="T5" fmla="*/ 70 h 71"/>
                    <a:gd name="T6" fmla="*/ 31 w 34"/>
                    <a:gd name="T7" fmla="*/ 71 h 71"/>
                    <a:gd name="T8" fmla="*/ 34 w 34"/>
                    <a:gd name="T9" fmla="*/ 69 h 71"/>
                    <a:gd name="T10" fmla="*/ 3 w 34"/>
                    <a:gd name="T11" fmla="*/ 0 h 71"/>
                    <a:gd name="T12" fmla="*/ 1 w 34"/>
                    <a:gd name="T13" fmla="*/ 2 h 71"/>
                    <a:gd name="T14" fmla="*/ 28 w 34"/>
                    <a:gd name="T15" fmla="*/ 67 h 71"/>
                    <a:gd name="T16" fmla="*/ 29 w 34"/>
                    <a:gd name="T17" fmla="*/ 66 h 71"/>
                    <a:gd name="T18" fmla="*/ 32 w 34"/>
                    <a:gd name="T19" fmla="*/ 65 h 71"/>
                    <a:gd name="T20" fmla="*/ 7 w 34"/>
                    <a:gd name="T21" fmla="*/ 8 h 71"/>
                    <a:gd name="T22" fmla="*/ 5 w 34"/>
                    <a:gd name="T23" fmla="*/ 1 h 71"/>
                    <a:gd name="T24" fmla="*/ 4 w 34"/>
                    <a:gd name="T25" fmla="*/ 0 h 71"/>
                    <a:gd name="T26" fmla="*/ 3 w 34"/>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71">
                      <a:moveTo>
                        <a:pt x="34" y="69"/>
                      </a:moveTo>
                      <a:cubicBezTo>
                        <a:pt x="32" y="69"/>
                        <a:pt x="31" y="70"/>
                        <a:pt x="30" y="70"/>
                      </a:cubicBezTo>
                      <a:cubicBezTo>
                        <a:pt x="30" y="70"/>
                        <a:pt x="30" y="70"/>
                        <a:pt x="30" y="70"/>
                      </a:cubicBezTo>
                      <a:cubicBezTo>
                        <a:pt x="30" y="71"/>
                        <a:pt x="31" y="71"/>
                        <a:pt x="31" y="71"/>
                      </a:cubicBezTo>
                      <a:cubicBezTo>
                        <a:pt x="32" y="71"/>
                        <a:pt x="34" y="70"/>
                        <a:pt x="34" y="69"/>
                      </a:cubicBezTo>
                      <a:moveTo>
                        <a:pt x="3" y="0"/>
                      </a:moveTo>
                      <a:cubicBezTo>
                        <a:pt x="2" y="0"/>
                        <a:pt x="0" y="1"/>
                        <a:pt x="1" y="2"/>
                      </a:cubicBezTo>
                      <a:cubicBezTo>
                        <a:pt x="6" y="25"/>
                        <a:pt x="16" y="47"/>
                        <a:pt x="28" y="67"/>
                      </a:cubicBezTo>
                      <a:cubicBezTo>
                        <a:pt x="28" y="66"/>
                        <a:pt x="28" y="66"/>
                        <a:pt x="29" y="66"/>
                      </a:cubicBezTo>
                      <a:cubicBezTo>
                        <a:pt x="30" y="66"/>
                        <a:pt x="31" y="65"/>
                        <a:pt x="32" y="65"/>
                      </a:cubicBezTo>
                      <a:cubicBezTo>
                        <a:pt x="21" y="47"/>
                        <a:pt x="12" y="28"/>
                        <a:pt x="7" y="8"/>
                      </a:cubicBezTo>
                      <a:cubicBezTo>
                        <a:pt x="6" y="6"/>
                        <a:pt x="6" y="3"/>
                        <a:pt x="5" y="1"/>
                      </a:cubicBezTo>
                      <a:cubicBezTo>
                        <a:pt x="5" y="1"/>
                        <a:pt x="5" y="0"/>
                        <a:pt x="4"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4" name="Freeform 213"/>
                <p:cNvSpPr>
                  <a:spLocks/>
                </p:cNvSpPr>
                <p:nvPr/>
              </p:nvSpPr>
              <p:spPr bwMode="auto">
                <a:xfrm>
                  <a:off x="6048375" y="4899026"/>
                  <a:ext cx="82550" cy="231775"/>
                </a:xfrm>
                <a:custGeom>
                  <a:avLst/>
                  <a:gdLst>
                    <a:gd name="T0" fmla="*/ 4 w 42"/>
                    <a:gd name="T1" fmla="*/ 0 h 118"/>
                    <a:gd name="T2" fmla="*/ 3 w 42"/>
                    <a:gd name="T3" fmla="*/ 4 h 118"/>
                    <a:gd name="T4" fmla="*/ 4 w 42"/>
                    <a:gd name="T5" fmla="*/ 4 h 118"/>
                    <a:gd name="T6" fmla="*/ 38 w 42"/>
                    <a:gd name="T7" fmla="*/ 56 h 118"/>
                    <a:gd name="T8" fmla="*/ 6 w 42"/>
                    <a:gd name="T9" fmla="*/ 113 h 118"/>
                    <a:gd name="T10" fmla="*/ 3 w 42"/>
                    <a:gd name="T11" fmla="*/ 114 h 118"/>
                    <a:gd name="T12" fmla="*/ 2 w 42"/>
                    <a:gd name="T13" fmla="*/ 115 h 118"/>
                    <a:gd name="T14" fmla="*/ 3 w 42"/>
                    <a:gd name="T15" fmla="*/ 118 h 118"/>
                    <a:gd name="T16" fmla="*/ 4 w 42"/>
                    <a:gd name="T17" fmla="*/ 118 h 118"/>
                    <a:gd name="T18" fmla="*/ 4 w 42"/>
                    <a:gd name="T19" fmla="*/ 118 h 118"/>
                    <a:gd name="T20" fmla="*/ 8 w 42"/>
                    <a:gd name="T21" fmla="*/ 117 h 118"/>
                    <a:gd name="T22" fmla="*/ 42 w 42"/>
                    <a:gd name="T23" fmla="*/ 57 h 118"/>
                    <a:gd name="T24" fmla="*/ 41 w 42"/>
                    <a:gd name="T25" fmla="*/ 56 h 118"/>
                    <a:gd name="T26" fmla="*/ 41 w 42"/>
                    <a:gd name="T27" fmla="*/ 53 h 118"/>
                    <a:gd name="T28" fmla="*/ 42 w 42"/>
                    <a:gd name="T29" fmla="*/ 52 h 118"/>
                    <a:gd name="T30" fmla="*/ 4 w 42"/>
                    <a:gd name="T31" fmla="*/ 0 h 118"/>
                    <a:gd name="T32" fmla="*/ 4 w 42"/>
                    <a:gd name="T33" fmla="*/ 0 h 118"/>
                    <a:gd name="T34" fmla="*/ 4 w 42"/>
                    <a:gd name="T3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118">
                      <a:moveTo>
                        <a:pt x="4" y="0"/>
                      </a:moveTo>
                      <a:cubicBezTo>
                        <a:pt x="1" y="0"/>
                        <a:pt x="0" y="4"/>
                        <a:pt x="3" y="4"/>
                      </a:cubicBezTo>
                      <a:cubicBezTo>
                        <a:pt x="3" y="4"/>
                        <a:pt x="3" y="4"/>
                        <a:pt x="4" y="4"/>
                      </a:cubicBezTo>
                      <a:cubicBezTo>
                        <a:pt x="24" y="8"/>
                        <a:pt x="37" y="38"/>
                        <a:pt x="38" y="56"/>
                      </a:cubicBezTo>
                      <a:cubicBezTo>
                        <a:pt x="39" y="76"/>
                        <a:pt x="24" y="105"/>
                        <a:pt x="6" y="113"/>
                      </a:cubicBezTo>
                      <a:cubicBezTo>
                        <a:pt x="5" y="113"/>
                        <a:pt x="4" y="114"/>
                        <a:pt x="3" y="114"/>
                      </a:cubicBezTo>
                      <a:cubicBezTo>
                        <a:pt x="2" y="114"/>
                        <a:pt x="2" y="114"/>
                        <a:pt x="2" y="115"/>
                      </a:cubicBezTo>
                      <a:cubicBezTo>
                        <a:pt x="1" y="116"/>
                        <a:pt x="2" y="118"/>
                        <a:pt x="3" y="118"/>
                      </a:cubicBezTo>
                      <a:cubicBezTo>
                        <a:pt x="4" y="118"/>
                        <a:pt x="4" y="118"/>
                        <a:pt x="4" y="118"/>
                      </a:cubicBezTo>
                      <a:cubicBezTo>
                        <a:pt x="4" y="118"/>
                        <a:pt x="4" y="118"/>
                        <a:pt x="4" y="118"/>
                      </a:cubicBezTo>
                      <a:cubicBezTo>
                        <a:pt x="5" y="118"/>
                        <a:pt x="6" y="117"/>
                        <a:pt x="8" y="117"/>
                      </a:cubicBezTo>
                      <a:cubicBezTo>
                        <a:pt x="29" y="107"/>
                        <a:pt x="41" y="79"/>
                        <a:pt x="42" y="57"/>
                      </a:cubicBezTo>
                      <a:cubicBezTo>
                        <a:pt x="42" y="57"/>
                        <a:pt x="42" y="56"/>
                        <a:pt x="41" y="56"/>
                      </a:cubicBezTo>
                      <a:cubicBezTo>
                        <a:pt x="41" y="55"/>
                        <a:pt x="41" y="54"/>
                        <a:pt x="41" y="53"/>
                      </a:cubicBezTo>
                      <a:cubicBezTo>
                        <a:pt x="42" y="53"/>
                        <a:pt x="42" y="52"/>
                        <a:pt x="42" y="52"/>
                      </a:cubicBezTo>
                      <a:cubicBezTo>
                        <a:pt x="41" y="32"/>
                        <a:pt x="24" y="3"/>
                        <a:pt x="4" y="0"/>
                      </a:cubicBez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5" name="Freeform 214"/>
                <p:cNvSpPr>
                  <a:spLocks/>
                </p:cNvSpPr>
                <p:nvPr/>
              </p:nvSpPr>
              <p:spPr bwMode="auto">
                <a:xfrm>
                  <a:off x="5861050" y="4856164"/>
                  <a:ext cx="53975" cy="68263"/>
                </a:xfrm>
                <a:custGeom>
                  <a:avLst/>
                  <a:gdLst>
                    <a:gd name="T0" fmla="*/ 3 w 27"/>
                    <a:gd name="T1" fmla="*/ 0 h 35"/>
                    <a:gd name="T2" fmla="*/ 2 w 27"/>
                    <a:gd name="T3" fmla="*/ 4 h 35"/>
                    <a:gd name="T4" fmla="*/ 17 w 27"/>
                    <a:gd name="T5" fmla="*/ 28 h 35"/>
                    <a:gd name="T6" fmla="*/ 13 w 27"/>
                    <a:gd name="T7" fmla="*/ 28 h 35"/>
                    <a:gd name="T8" fmla="*/ 11 w 27"/>
                    <a:gd name="T9" fmla="*/ 26 h 35"/>
                    <a:gd name="T10" fmla="*/ 10 w 27"/>
                    <a:gd name="T11" fmla="*/ 26 h 35"/>
                    <a:gd name="T12" fmla="*/ 7 w 27"/>
                    <a:gd name="T13" fmla="*/ 28 h 35"/>
                    <a:gd name="T14" fmla="*/ 7 w 27"/>
                    <a:gd name="T15" fmla="*/ 29 h 35"/>
                    <a:gd name="T16" fmla="*/ 9 w 27"/>
                    <a:gd name="T17" fmla="*/ 31 h 35"/>
                    <a:gd name="T18" fmla="*/ 12 w 27"/>
                    <a:gd name="T19" fmla="*/ 32 h 35"/>
                    <a:gd name="T20" fmla="*/ 20 w 27"/>
                    <a:gd name="T21" fmla="*/ 35 h 35"/>
                    <a:gd name="T22" fmla="*/ 21 w 27"/>
                    <a:gd name="T23" fmla="*/ 35 h 35"/>
                    <a:gd name="T24" fmla="*/ 23 w 27"/>
                    <a:gd name="T25" fmla="*/ 34 h 35"/>
                    <a:gd name="T26" fmla="*/ 23 w 27"/>
                    <a:gd name="T27" fmla="*/ 33 h 35"/>
                    <a:gd name="T28" fmla="*/ 24 w 27"/>
                    <a:gd name="T29" fmla="*/ 31 h 35"/>
                    <a:gd name="T30" fmla="*/ 26 w 27"/>
                    <a:gd name="T31" fmla="*/ 23 h 35"/>
                    <a:gd name="T32" fmla="*/ 24 w 27"/>
                    <a:gd name="T33" fmla="*/ 20 h 35"/>
                    <a:gd name="T34" fmla="*/ 22 w 27"/>
                    <a:gd name="T35" fmla="*/ 22 h 35"/>
                    <a:gd name="T36" fmla="*/ 21 w 27"/>
                    <a:gd name="T37" fmla="*/ 26 h 35"/>
                    <a:gd name="T38" fmla="*/ 5 w 27"/>
                    <a:gd name="T39" fmla="*/ 1 h 35"/>
                    <a:gd name="T40" fmla="*/ 3 w 27"/>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35">
                      <a:moveTo>
                        <a:pt x="3" y="0"/>
                      </a:moveTo>
                      <a:cubicBezTo>
                        <a:pt x="2" y="0"/>
                        <a:pt x="0" y="2"/>
                        <a:pt x="2" y="4"/>
                      </a:cubicBezTo>
                      <a:cubicBezTo>
                        <a:pt x="8" y="11"/>
                        <a:pt x="12" y="20"/>
                        <a:pt x="17" y="28"/>
                      </a:cubicBezTo>
                      <a:cubicBezTo>
                        <a:pt x="15" y="28"/>
                        <a:pt x="14" y="28"/>
                        <a:pt x="13" y="28"/>
                      </a:cubicBezTo>
                      <a:cubicBezTo>
                        <a:pt x="12" y="27"/>
                        <a:pt x="12" y="27"/>
                        <a:pt x="11" y="26"/>
                      </a:cubicBezTo>
                      <a:cubicBezTo>
                        <a:pt x="11" y="26"/>
                        <a:pt x="10" y="26"/>
                        <a:pt x="10" y="26"/>
                      </a:cubicBezTo>
                      <a:cubicBezTo>
                        <a:pt x="8" y="26"/>
                        <a:pt x="7" y="26"/>
                        <a:pt x="7" y="28"/>
                      </a:cubicBezTo>
                      <a:cubicBezTo>
                        <a:pt x="7" y="29"/>
                        <a:pt x="7" y="29"/>
                        <a:pt x="7" y="29"/>
                      </a:cubicBezTo>
                      <a:cubicBezTo>
                        <a:pt x="7" y="30"/>
                        <a:pt x="8" y="30"/>
                        <a:pt x="9" y="31"/>
                      </a:cubicBezTo>
                      <a:cubicBezTo>
                        <a:pt x="10" y="31"/>
                        <a:pt x="11" y="32"/>
                        <a:pt x="12" y="32"/>
                      </a:cubicBezTo>
                      <a:cubicBezTo>
                        <a:pt x="14" y="33"/>
                        <a:pt x="17" y="34"/>
                        <a:pt x="20" y="35"/>
                      </a:cubicBezTo>
                      <a:cubicBezTo>
                        <a:pt x="20" y="35"/>
                        <a:pt x="20" y="35"/>
                        <a:pt x="21" y="35"/>
                      </a:cubicBezTo>
                      <a:cubicBezTo>
                        <a:pt x="22" y="35"/>
                        <a:pt x="22" y="35"/>
                        <a:pt x="23" y="34"/>
                      </a:cubicBezTo>
                      <a:cubicBezTo>
                        <a:pt x="23" y="34"/>
                        <a:pt x="23" y="33"/>
                        <a:pt x="23" y="33"/>
                      </a:cubicBezTo>
                      <a:cubicBezTo>
                        <a:pt x="24" y="32"/>
                        <a:pt x="24" y="32"/>
                        <a:pt x="24" y="31"/>
                      </a:cubicBezTo>
                      <a:cubicBezTo>
                        <a:pt x="25" y="28"/>
                        <a:pt x="26" y="26"/>
                        <a:pt x="26" y="23"/>
                      </a:cubicBezTo>
                      <a:cubicBezTo>
                        <a:pt x="27" y="21"/>
                        <a:pt x="25" y="20"/>
                        <a:pt x="24" y="20"/>
                      </a:cubicBezTo>
                      <a:cubicBezTo>
                        <a:pt x="23" y="20"/>
                        <a:pt x="22" y="21"/>
                        <a:pt x="22" y="22"/>
                      </a:cubicBezTo>
                      <a:cubicBezTo>
                        <a:pt x="22" y="23"/>
                        <a:pt x="21" y="25"/>
                        <a:pt x="21" y="26"/>
                      </a:cubicBezTo>
                      <a:cubicBezTo>
                        <a:pt x="15" y="18"/>
                        <a:pt x="12" y="8"/>
                        <a:pt x="5" y="1"/>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6" name="Freeform 215"/>
                <p:cNvSpPr>
                  <a:spLocks/>
                </p:cNvSpPr>
                <p:nvPr/>
              </p:nvSpPr>
              <p:spPr bwMode="auto">
                <a:xfrm>
                  <a:off x="6138863" y="4994276"/>
                  <a:ext cx="69850" cy="15875"/>
                </a:xfrm>
                <a:custGeom>
                  <a:avLst/>
                  <a:gdLst>
                    <a:gd name="T0" fmla="*/ 33 w 36"/>
                    <a:gd name="T1" fmla="*/ 0 h 8"/>
                    <a:gd name="T2" fmla="*/ 32 w 36"/>
                    <a:gd name="T3" fmla="*/ 0 h 8"/>
                    <a:gd name="T4" fmla="*/ 25 w 36"/>
                    <a:gd name="T5" fmla="*/ 1 h 8"/>
                    <a:gd name="T6" fmla="*/ 21 w 36"/>
                    <a:gd name="T7" fmla="*/ 1 h 8"/>
                    <a:gd name="T8" fmla="*/ 17 w 36"/>
                    <a:gd name="T9" fmla="*/ 1 h 8"/>
                    <a:gd name="T10" fmla="*/ 16 w 36"/>
                    <a:gd name="T11" fmla="*/ 1 h 8"/>
                    <a:gd name="T12" fmla="*/ 4 w 36"/>
                    <a:gd name="T13" fmla="*/ 2 h 8"/>
                    <a:gd name="T14" fmla="*/ 0 w 36"/>
                    <a:gd name="T15" fmla="*/ 6 h 8"/>
                    <a:gd name="T16" fmla="*/ 2 w 36"/>
                    <a:gd name="T17" fmla="*/ 8 h 8"/>
                    <a:gd name="T18" fmla="*/ 4 w 36"/>
                    <a:gd name="T19" fmla="*/ 7 h 8"/>
                    <a:gd name="T20" fmla="*/ 14 w 36"/>
                    <a:gd name="T21" fmla="*/ 5 h 8"/>
                    <a:gd name="T22" fmla="*/ 20 w 36"/>
                    <a:gd name="T23" fmla="*/ 5 h 8"/>
                    <a:gd name="T24" fmla="*/ 26 w 36"/>
                    <a:gd name="T25" fmla="*/ 5 h 8"/>
                    <a:gd name="T26" fmla="*/ 33 w 36"/>
                    <a:gd name="T27" fmla="*/ 4 h 8"/>
                    <a:gd name="T28" fmla="*/ 33 w 36"/>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8">
                      <a:moveTo>
                        <a:pt x="33" y="0"/>
                      </a:moveTo>
                      <a:cubicBezTo>
                        <a:pt x="33" y="0"/>
                        <a:pt x="32" y="0"/>
                        <a:pt x="32" y="0"/>
                      </a:cubicBezTo>
                      <a:cubicBezTo>
                        <a:pt x="30" y="1"/>
                        <a:pt x="28" y="1"/>
                        <a:pt x="25" y="1"/>
                      </a:cubicBezTo>
                      <a:cubicBezTo>
                        <a:pt x="24" y="1"/>
                        <a:pt x="22" y="1"/>
                        <a:pt x="21" y="1"/>
                      </a:cubicBezTo>
                      <a:cubicBezTo>
                        <a:pt x="20" y="1"/>
                        <a:pt x="18" y="1"/>
                        <a:pt x="17" y="1"/>
                      </a:cubicBezTo>
                      <a:cubicBezTo>
                        <a:pt x="17" y="1"/>
                        <a:pt x="16" y="1"/>
                        <a:pt x="16" y="1"/>
                      </a:cubicBezTo>
                      <a:cubicBezTo>
                        <a:pt x="12" y="1"/>
                        <a:pt x="8" y="1"/>
                        <a:pt x="4" y="2"/>
                      </a:cubicBezTo>
                      <a:cubicBezTo>
                        <a:pt x="3" y="3"/>
                        <a:pt x="2" y="5"/>
                        <a:pt x="0" y="6"/>
                      </a:cubicBezTo>
                      <a:cubicBezTo>
                        <a:pt x="1" y="7"/>
                        <a:pt x="1" y="8"/>
                        <a:pt x="2" y="8"/>
                      </a:cubicBezTo>
                      <a:cubicBezTo>
                        <a:pt x="3" y="8"/>
                        <a:pt x="3" y="8"/>
                        <a:pt x="4" y="7"/>
                      </a:cubicBezTo>
                      <a:cubicBezTo>
                        <a:pt x="7" y="5"/>
                        <a:pt x="10" y="5"/>
                        <a:pt x="14" y="5"/>
                      </a:cubicBezTo>
                      <a:cubicBezTo>
                        <a:pt x="16" y="5"/>
                        <a:pt x="18" y="5"/>
                        <a:pt x="20" y="5"/>
                      </a:cubicBezTo>
                      <a:cubicBezTo>
                        <a:pt x="22" y="5"/>
                        <a:pt x="24" y="5"/>
                        <a:pt x="26" y="5"/>
                      </a:cubicBezTo>
                      <a:cubicBezTo>
                        <a:pt x="28" y="5"/>
                        <a:pt x="31" y="5"/>
                        <a:pt x="33" y="4"/>
                      </a:cubicBezTo>
                      <a:cubicBezTo>
                        <a:pt x="36" y="3"/>
                        <a:pt x="35" y="0"/>
                        <a:pt x="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7" name="Freeform 216"/>
                <p:cNvSpPr>
                  <a:spLocks/>
                </p:cNvSpPr>
                <p:nvPr/>
              </p:nvSpPr>
              <p:spPr bwMode="auto">
                <a:xfrm>
                  <a:off x="6127750" y="4983164"/>
                  <a:ext cx="36513" cy="47625"/>
                </a:xfrm>
                <a:custGeom>
                  <a:avLst/>
                  <a:gdLst>
                    <a:gd name="T0" fmla="*/ 12 w 18"/>
                    <a:gd name="T1" fmla="*/ 0 h 24"/>
                    <a:gd name="T2" fmla="*/ 11 w 18"/>
                    <a:gd name="T3" fmla="*/ 0 h 24"/>
                    <a:gd name="T4" fmla="*/ 1 w 18"/>
                    <a:gd name="T5" fmla="*/ 9 h 24"/>
                    <a:gd name="T6" fmla="*/ 0 w 18"/>
                    <a:gd name="T7" fmla="*/ 10 h 24"/>
                    <a:gd name="T8" fmla="*/ 0 w 18"/>
                    <a:gd name="T9" fmla="*/ 13 h 24"/>
                    <a:gd name="T10" fmla="*/ 1 w 18"/>
                    <a:gd name="T11" fmla="*/ 14 h 24"/>
                    <a:gd name="T12" fmla="*/ 14 w 18"/>
                    <a:gd name="T13" fmla="*/ 23 h 24"/>
                    <a:gd name="T14" fmla="*/ 15 w 18"/>
                    <a:gd name="T15" fmla="*/ 24 h 24"/>
                    <a:gd name="T16" fmla="*/ 16 w 18"/>
                    <a:gd name="T17" fmla="*/ 20 h 24"/>
                    <a:gd name="T18" fmla="*/ 5 w 18"/>
                    <a:gd name="T19" fmla="*/ 11 h 24"/>
                    <a:gd name="T20" fmla="*/ 5 w 18"/>
                    <a:gd name="T21" fmla="*/ 11 h 24"/>
                    <a:gd name="T22" fmla="*/ 9 w 18"/>
                    <a:gd name="T23" fmla="*/ 7 h 24"/>
                    <a:gd name="T24" fmla="*/ 13 w 18"/>
                    <a:gd name="T25" fmla="*/ 4 h 24"/>
                    <a:gd name="T26" fmla="*/ 12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12" y="0"/>
                      </a:moveTo>
                      <a:cubicBezTo>
                        <a:pt x="12" y="0"/>
                        <a:pt x="11" y="0"/>
                        <a:pt x="11" y="0"/>
                      </a:cubicBezTo>
                      <a:cubicBezTo>
                        <a:pt x="7" y="3"/>
                        <a:pt x="4" y="6"/>
                        <a:pt x="1" y="9"/>
                      </a:cubicBezTo>
                      <a:cubicBezTo>
                        <a:pt x="1" y="9"/>
                        <a:pt x="1" y="10"/>
                        <a:pt x="0" y="10"/>
                      </a:cubicBezTo>
                      <a:cubicBezTo>
                        <a:pt x="0" y="11"/>
                        <a:pt x="0" y="12"/>
                        <a:pt x="0" y="13"/>
                      </a:cubicBezTo>
                      <a:cubicBezTo>
                        <a:pt x="1" y="13"/>
                        <a:pt x="1" y="14"/>
                        <a:pt x="1" y="14"/>
                      </a:cubicBezTo>
                      <a:cubicBezTo>
                        <a:pt x="5" y="18"/>
                        <a:pt x="9" y="21"/>
                        <a:pt x="14" y="23"/>
                      </a:cubicBezTo>
                      <a:cubicBezTo>
                        <a:pt x="14" y="24"/>
                        <a:pt x="14" y="24"/>
                        <a:pt x="15" y="24"/>
                      </a:cubicBezTo>
                      <a:cubicBezTo>
                        <a:pt x="17" y="24"/>
                        <a:pt x="18" y="21"/>
                        <a:pt x="16" y="20"/>
                      </a:cubicBezTo>
                      <a:cubicBezTo>
                        <a:pt x="12" y="17"/>
                        <a:pt x="8" y="14"/>
                        <a:pt x="5" y="11"/>
                      </a:cubicBezTo>
                      <a:cubicBezTo>
                        <a:pt x="5" y="11"/>
                        <a:pt x="5" y="11"/>
                        <a:pt x="5" y="11"/>
                      </a:cubicBezTo>
                      <a:cubicBezTo>
                        <a:pt x="7" y="10"/>
                        <a:pt x="8" y="8"/>
                        <a:pt x="9" y="7"/>
                      </a:cubicBezTo>
                      <a:cubicBezTo>
                        <a:pt x="10" y="6"/>
                        <a:pt x="12" y="5"/>
                        <a:pt x="13" y="4"/>
                      </a:cubicBezTo>
                      <a:cubicBezTo>
                        <a:pt x="15" y="3"/>
                        <a:pt x="14"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8" name="Freeform 217"/>
                <p:cNvSpPr>
                  <a:spLocks noEditPoints="1"/>
                </p:cNvSpPr>
                <p:nvPr/>
              </p:nvSpPr>
              <p:spPr bwMode="auto">
                <a:xfrm>
                  <a:off x="7216775" y="4237039"/>
                  <a:ext cx="163513" cy="246063"/>
                </a:xfrm>
                <a:custGeom>
                  <a:avLst/>
                  <a:gdLst>
                    <a:gd name="T0" fmla="*/ 73 w 83"/>
                    <a:gd name="T1" fmla="*/ 126 h 126"/>
                    <a:gd name="T2" fmla="*/ 74 w 83"/>
                    <a:gd name="T3" fmla="*/ 123 h 126"/>
                    <a:gd name="T4" fmla="*/ 59 w 83"/>
                    <a:gd name="T5" fmla="*/ 125 h 126"/>
                    <a:gd name="T6" fmla="*/ 69 w 83"/>
                    <a:gd name="T7" fmla="*/ 122 h 126"/>
                    <a:gd name="T8" fmla="*/ 52 w 83"/>
                    <a:gd name="T9" fmla="*/ 120 h 126"/>
                    <a:gd name="T10" fmla="*/ 51 w 83"/>
                    <a:gd name="T11" fmla="*/ 122 h 126"/>
                    <a:gd name="T12" fmla="*/ 54 w 83"/>
                    <a:gd name="T13" fmla="*/ 125 h 126"/>
                    <a:gd name="T14" fmla="*/ 52 w 83"/>
                    <a:gd name="T15" fmla="*/ 120 h 126"/>
                    <a:gd name="T16" fmla="*/ 43 w 83"/>
                    <a:gd name="T17" fmla="*/ 119 h 126"/>
                    <a:gd name="T18" fmla="*/ 47 w 83"/>
                    <a:gd name="T19" fmla="*/ 123 h 126"/>
                    <a:gd name="T20" fmla="*/ 43 w 83"/>
                    <a:gd name="T21" fmla="*/ 117 h 126"/>
                    <a:gd name="T22" fmla="*/ 26 w 83"/>
                    <a:gd name="T23" fmla="*/ 113 h 126"/>
                    <a:gd name="T24" fmla="*/ 38 w 83"/>
                    <a:gd name="T25" fmla="*/ 118 h 126"/>
                    <a:gd name="T26" fmla="*/ 34 w 83"/>
                    <a:gd name="T27" fmla="*/ 114 h 126"/>
                    <a:gd name="T28" fmla="*/ 31 w 83"/>
                    <a:gd name="T29" fmla="*/ 116 h 126"/>
                    <a:gd name="T30" fmla="*/ 31 w 83"/>
                    <a:gd name="T31" fmla="*/ 112 h 126"/>
                    <a:gd name="T32" fmla="*/ 20 w 83"/>
                    <a:gd name="T33" fmla="*/ 104 h 126"/>
                    <a:gd name="T34" fmla="*/ 22 w 83"/>
                    <a:gd name="T35" fmla="*/ 111 h 126"/>
                    <a:gd name="T36" fmla="*/ 20 w 83"/>
                    <a:gd name="T37" fmla="*/ 104 h 126"/>
                    <a:gd name="T38" fmla="*/ 11 w 83"/>
                    <a:gd name="T39" fmla="*/ 96 h 126"/>
                    <a:gd name="T40" fmla="*/ 14 w 83"/>
                    <a:gd name="T41" fmla="*/ 104 h 126"/>
                    <a:gd name="T42" fmla="*/ 11 w 83"/>
                    <a:gd name="T43" fmla="*/ 94 h 126"/>
                    <a:gd name="T44" fmla="*/ 2 w 83"/>
                    <a:gd name="T45" fmla="*/ 83 h 126"/>
                    <a:gd name="T46" fmla="*/ 8 w 83"/>
                    <a:gd name="T47" fmla="*/ 88 h 126"/>
                    <a:gd name="T48" fmla="*/ 41 w 83"/>
                    <a:gd name="T49" fmla="*/ 5 h 126"/>
                    <a:gd name="T50" fmla="*/ 1 w 83"/>
                    <a:gd name="T51" fmla="*/ 76 h 126"/>
                    <a:gd name="T52" fmla="*/ 25 w 83"/>
                    <a:gd name="T53" fmla="*/ 22 h 126"/>
                    <a:gd name="T54" fmla="*/ 32 w 83"/>
                    <a:gd name="T55" fmla="*/ 12 h 126"/>
                    <a:gd name="T56" fmla="*/ 38 w 83"/>
                    <a:gd name="T57" fmla="*/ 12 h 126"/>
                    <a:gd name="T58" fmla="*/ 41 w 83"/>
                    <a:gd name="T59" fmla="*/ 5 h 126"/>
                    <a:gd name="T60" fmla="*/ 83 w 83"/>
                    <a:gd name="T61" fmla="*/ 5 h 126"/>
                    <a:gd name="T62" fmla="*/ 83 w 83"/>
                    <a:gd name="T63" fmla="*/ 5 h 126"/>
                    <a:gd name="T64" fmla="*/ 73 w 83"/>
                    <a:gd name="T65" fmla="*/ 2 h 126"/>
                    <a:gd name="T66" fmla="*/ 77 w 83"/>
                    <a:gd name="T67" fmla="*/ 6 h 126"/>
                    <a:gd name="T68" fmla="*/ 79 w 83"/>
                    <a:gd name="T69" fmla="*/ 2 h 126"/>
                    <a:gd name="T70" fmla="*/ 56 w 83"/>
                    <a:gd name="T71" fmla="*/ 1 h 126"/>
                    <a:gd name="T72" fmla="*/ 44 w 83"/>
                    <a:gd name="T73" fmla="*/ 8 h 126"/>
                    <a:gd name="T74" fmla="*/ 54 w 83"/>
                    <a:gd name="T75" fmla="*/ 6 h 126"/>
                    <a:gd name="T76" fmla="*/ 56 w 83"/>
                    <a:gd name="T77" fmla="*/ 1 h 126"/>
                    <a:gd name="T78" fmla="*/ 59 w 83"/>
                    <a:gd name="T79" fmla="*/ 0 h 126"/>
                    <a:gd name="T80" fmla="*/ 59 w 83"/>
                    <a:gd name="T81" fmla="*/ 5 h 126"/>
                    <a:gd name="T82" fmla="*/ 66 w 83"/>
                    <a:gd name="T83" fmla="*/ 4 h 126"/>
                    <a:gd name="T84" fmla="*/ 69 w 83"/>
                    <a:gd name="T8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126">
                      <a:moveTo>
                        <a:pt x="74" y="123"/>
                      </a:moveTo>
                      <a:cubicBezTo>
                        <a:pt x="73" y="124"/>
                        <a:pt x="73" y="125"/>
                        <a:pt x="73" y="126"/>
                      </a:cubicBezTo>
                      <a:cubicBezTo>
                        <a:pt x="73" y="126"/>
                        <a:pt x="73" y="126"/>
                        <a:pt x="73" y="126"/>
                      </a:cubicBezTo>
                      <a:cubicBezTo>
                        <a:pt x="75" y="126"/>
                        <a:pt x="75" y="124"/>
                        <a:pt x="74" y="123"/>
                      </a:cubicBezTo>
                      <a:moveTo>
                        <a:pt x="61" y="121"/>
                      </a:moveTo>
                      <a:cubicBezTo>
                        <a:pt x="61" y="123"/>
                        <a:pt x="60" y="124"/>
                        <a:pt x="59" y="125"/>
                      </a:cubicBezTo>
                      <a:cubicBezTo>
                        <a:pt x="62" y="126"/>
                        <a:pt x="65" y="126"/>
                        <a:pt x="68" y="126"/>
                      </a:cubicBezTo>
                      <a:cubicBezTo>
                        <a:pt x="69" y="125"/>
                        <a:pt x="69" y="123"/>
                        <a:pt x="69" y="122"/>
                      </a:cubicBezTo>
                      <a:cubicBezTo>
                        <a:pt x="67" y="122"/>
                        <a:pt x="64" y="122"/>
                        <a:pt x="61" y="121"/>
                      </a:cubicBezTo>
                      <a:moveTo>
                        <a:pt x="52" y="120"/>
                      </a:moveTo>
                      <a:cubicBezTo>
                        <a:pt x="52" y="120"/>
                        <a:pt x="52" y="121"/>
                        <a:pt x="51" y="121"/>
                      </a:cubicBezTo>
                      <a:cubicBezTo>
                        <a:pt x="51" y="122"/>
                        <a:pt x="51" y="122"/>
                        <a:pt x="51" y="122"/>
                      </a:cubicBezTo>
                      <a:cubicBezTo>
                        <a:pt x="52" y="123"/>
                        <a:pt x="53" y="123"/>
                        <a:pt x="53" y="124"/>
                      </a:cubicBezTo>
                      <a:cubicBezTo>
                        <a:pt x="53" y="124"/>
                        <a:pt x="54" y="124"/>
                        <a:pt x="54" y="125"/>
                      </a:cubicBezTo>
                      <a:cubicBezTo>
                        <a:pt x="55" y="123"/>
                        <a:pt x="56" y="122"/>
                        <a:pt x="57" y="121"/>
                      </a:cubicBezTo>
                      <a:cubicBezTo>
                        <a:pt x="55" y="120"/>
                        <a:pt x="54" y="120"/>
                        <a:pt x="52" y="120"/>
                      </a:cubicBezTo>
                      <a:moveTo>
                        <a:pt x="43" y="117"/>
                      </a:moveTo>
                      <a:cubicBezTo>
                        <a:pt x="43" y="118"/>
                        <a:pt x="43" y="119"/>
                        <a:pt x="43" y="119"/>
                      </a:cubicBezTo>
                      <a:cubicBezTo>
                        <a:pt x="42" y="120"/>
                        <a:pt x="42" y="121"/>
                        <a:pt x="41" y="121"/>
                      </a:cubicBezTo>
                      <a:cubicBezTo>
                        <a:pt x="43" y="121"/>
                        <a:pt x="45" y="122"/>
                        <a:pt x="47" y="123"/>
                      </a:cubicBezTo>
                      <a:cubicBezTo>
                        <a:pt x="47" y="121"/>
                        <a:pt x="47" y="120"/>
                        <a:pt x="48" y="119"/>
                      </a:cubicBezTo>
                      <a:cubicBezTo>
                        <a:pt x="46" y="118"/>
                        <a:pt x="45" y="118"/>
                        <a:pt x="43" y="117"/>
                      </a:cubicBezTo>
                      <a:moveTo>
                        <a:pt x="28" y="110"/>
                      </a:moveTo>
                      <a:cubicBezTo>
                        <a:pt x="27" y="111"/>
                        <a:pt x="26" y="112"/>
                        <a:pt x="26" y="113"/>
                      </a:cubicBezTo>
                      <a:cubicBezTo>
                        <a:pt x="30" y="116"/>
                        <a:pt x="34" y="118"/>
                        <a:pt x="38" y="120"/>
                      </a:cubicBezTo>
                      <a:cubicBezTo>
                        <a:pt x="38" y="119"/>
                        <a:pt x="38" y="119"/>
                        <a:pt x="38" y="118"/>
                      </a:cubicBezTo>
                      <a:cubicBezTo>
                        <a:pt x="39" y="117"/>
                        <a:pt x="39" y="117"/>
                        <a:pt x="39" y="116"/>
                      </a:cubicBezTo>
                      <a:cubicBezTo>
                        <a:pt x="38" y="115"/>
                        <a:pt x="36" y="114"/>
                        <a:pt x="34" y="114"/>
                      </a:cubicBezTo>
                      <a:cubicBezTo>
                        <a:pt x="34" y="114"/>
                        <a:pt x="34" y="115"/>
                        <a:pt x="33" y="115"/>
                      </a:cubicBezTo>
                      <a:cubicBezTo>
                        <a:pt x="33" y="116"/>
                        <a:pt x="32" y="116"/>
                        <a:pt x="31" y="116"/>
                      </a:cubicBezTo>
                      <a:cubicBezTo>
                        <a:pt x="30" y="116"/>
                        <a:pt x="28" y="115"/>
                        <a:pt x="29" y="113"/>
                      </a:cubicBezTo>
                      <a:cubicBezTo>
                        <a:pt x="30" y="113"/>
                        <a:pt x="30" y="112"/>
                        <a:pt x="31" y="112"/>
                      </a:cubicBezTo>
                      <a:cubicBezTo>
                        <a:pt x="30" y="111"/>
                        <a:pt x="29" y="110"/>
                        <a:pt x="28" y="110"/>
                      </a:cubicBezTo>
                      <a:moveTo>
                        <a:pt x="20" y="104"/>
                      </a:moveTo>
                      <a:cubicBezTo>
                        <a:pt x="19" y="105"/>
                        <a:pt x="18" y="106"/>
                        <a:pt x="17" y="107"/>
                      </a:cubicBezTo>
                      <a:cubicBezTo>
                        <a:pt x="19" y="108"/>
                        <a:pt x="20" y="110"/>
                        <a:pt x="22" y="111"/>
                      </a:cubicBezTo>
                      <a:cubicBezTo>
                        <a:pt x="23" y="110"/>
                        <a:pt x="23" y="109"/>
                        <a:pt x="24" y="107"/>
                      </a:cubicBezTo>
                      <a:cubicBezTo>
                        <a:pt x="23" y="106"/>
                        <a:pt x="21" y="105"/>
                        <a:pt x="20" y="104"/>
                      </a:cubicBezTo>
                      <a:moveTo>
                        <a:pt x="11" y="94"/>
                      </a:moveTo>
                      <a:cubicBezTo>
                        <a:pt x="11" y="95"/>
                        <a:pt x="11" y="96"/>
                        <a:pt x="11" y="96"/>
                      </a:cubicBezTo>
                      <a:cubicBezTo>
                        <a:pt x="10" y="97"/>
                        <a:pt x="10" y="98"/>
                        <a:pt x="9" y="98"/>
                      </a:cubicBezTo>
                      <a:cubicBezTo>
                        <a:pt x="11" y="100"/>
                        <a:pt x="12" y="102"/>
                        <a:pt x="14" y="104"/>
                      </a:cubicBezTo>
                      <a:cubicBezTo>
                        <a:pt x="15" y="103"/>
                        <a:pt x="16" y="102"/>
                        <a:pt x="17" y="101"/>
                      </a:cubicBezTo>
                      <a:cubicBezTo>
                        <a:pt x="15" y="99"/>
                        <a:pt x="13" y="96"/>
                        <a:pt x="11" y="94"/>
                      </a:cubicBezTo>
                      <a:moveTo>
                        <a:pt x="5" y="77"/>
                      </a:moveTo>
                      <a:cubicBezTo>
                        <a:pt x="4" y="79"/>
                        <a:pt x="3" y="81"/>
                        <a:pt x="2" y="83"/>
                      </a:cubicBezTo>
                      <a:cubicBezTo>
                        <a:pt x="3" y="87"/>
                        <a:pt x="5" y="91"/>
                        <a:pt x="7" y="94"/>
                      </a:cubicBezTo>
                      <a:cubicBezTo>
                        <a:pt x="7" y="92"/>
                        <a:pt x="8" y="90"/>
                        <a:pt x="8" y="88"/>
                      </a:cubicBezTo>
                      <a:cubicBezTo>
                        <a:pt x="7" y="85"/>
                        <a:pt x="6" y="81"/>
                        <a:pt x="5" y="77"/>
                      </a:cubicBezTo>
                      <a:moveTo>
                        <a:pt x="41" y="5"/>
                      </a:moveTo>
                      <a:cubicBezTo>
                        <a:pt x="20" y="15"/>
                        <a:pt x="3" y="38"/>
                        <a:pt x="1" y="61"/>
                      </a:cubicBezTo>
                      <a:cubicBezTo>
                        <a:pt x="0" y="66"/>
                        <a:pt x="0" y="71"/>
                        <a:pt x="1" y="76"/>
                      </a:cubicBezTo>
                      <a:cubicBezTo>
                        <a:pt x="2" y="73"/>
                        <a:pt x="3" y="71"/>
                        <a:pt x="4" y="68"/>
                      </a:cubicBezTo>
                      <a:cubicBezTo>
                        <a:pt x="4" y="51"/>
                        <a:pt x="13" y="34"/>
                        <a:pt x="25" y="22"/>
                      </a:cubicBezTo>
                      <a:cubicBezTo>
                        <a:pt x="27" y="19"/>
                        <a:pt x="28" y="16"/>
                        <a:pt x="30" y="13"/>
                      </a:cubicBezTo>
                      <a:cubicBezTo>
                        <a:pt x="31" y="12"/>
                        <a:pt x="31" y="12"/>
                        <a:pt x="32" y="12"/>
                      </a:cubicBezTo>
                      <a:cubicBezTo>
                        <a:pt x="33" y="12"/>
                        <a:pt x="34" y="13"/>
                        <a:pt x="34" y="14"/>
                      </a:cubicBezTo>
                      <a:cubicBezTo>
                        <a:pt x="35" y="13"/>
                        <a:pt x="36" y="13"/>
                        <a:pt x="38" y="12"/>
                      </a:cubicBezTo>
                      <a:cubicBezTo>
                        <a:pt x="38" y="10"/>
                        <a:pt x="39" y="8"/>
                        <a:pt x="40" y="6"/>
                      </a:cubicBezTo>
                      <a:cubicBezTo>
                        <a:pt x="40" y="6"/>
                        <a:pt x="41" y="6"/>
                        <a:pt x="41" y="5"/>
                      </a:cubicBezTo>
                      <a:moveTo>
                        <a:pt x="83" y="5"/>
                      </a:moveTo>
                      <a:cubicBezTo>
                        <a:pt x="83" y="5"/>
                        <a:pt x="83" y="5"/>
                        <a:pt x="83" y="5"/>
                      </a:cubicBezTo>
                      <a:cubicBezTo>
                        <a:pt x="82" y="6"/>
                        <a:pt x="82" y="6"/>
                        <a:pt x="82" y="7"/>
                      </a:cubicBezTo>
                      <a:cubicBezTo>
                        <a:pt x="83" y="7"/>
                        <a:pt x="83" y="6"/>
                        <a:pt x="83" y="5"/>
                      </a:cubicBezTo>
                      <a:moveTo>
                        <a:pt x="73" y="1"/>
                      </a:moveTo>
                      <a:cubicBezTo>
                        <a:pt x="73" y="1"/>
                        <a:pt x="73" y="2"/>
                        <a:pt x="73" y="2"/>
                      </a:cubicBezTo>
                      <a:cubicBezTo>
                        <a:pt x="72" y="3"/>
                        <a:pt x="72" y="4"/>
                        <a:pt x="71" y="5"/>
                      </a:cubicBezTo>
                      <a:cubicBezTo>
                        <a:pt x="73" y="5"/>
                        <a:pt x="75" y="6"/>
                        <a:pt x="77" y="6"/>
                      </a:cubicBezTo>
                      <a:cubicBezTo>
                        <a:pt x="78" y="5"/>
                        <a:pt x="78" y="4"/>
                        <a:pt x="79" y="3"/>
                      </a:cubicBezTo>
                      <a:cubicBezTo>
                        <a:pt x="79" y="3"/>
                        <a:pt x="79" y="2"/>
                        <a:pt x="79" y="2"/>
                      </a:cubicBezTo>
                      <a:cubicBezTo>
                        <a:pt x="77" y="2"/>
                        <a:pt x="75" y="1"/>
                        <a:pt x="73" y="1"/>
                      </a:cubicBezTo>
                      <a:moveTo>
                        <a:pt x="56" y="1"/>
                      </a:moveTo>
                      <a:cubicBezTo>
                        <a:pt x="52" y="1"/>
                        <a:pt x="47" y="3"/>
                        <a:pt x="42" y="5"/>
                      </a:cubicBezTo>
                      <a:cubicBezTo>
                        <a:pt x="44" y="5"/>
                        <a:pt x="45" y="6"/>
                        <a:pt x="44" y="8"/>
                      </a:cubicBezTo>
                      <a:cubicBezTo>
                        <a:pt x="44" y="8"/>
                        <a:pt x="44" y="9"/>
                        <a:pt x="44" y="9"/>
                      </a:cubicBezTo>
                      <a:cubicBezTo>
                        <a:pt x="47" y="8"/>
                        <a:pt x="50" y="6"/>
                        <a:pt x="54" y="6"/>
                      </a:cubicBezTo>
                      <a:cubicBezTo>
                        <a:pt x="55" y="4"/>
                        <a:pt x="55" y="3"/>
                        <a:pt x="56" y="1"/>
                      </a:cubicBezTo>
                      <a:cubicBezTo>
                        <a:pt x="56" y="1"/>
                        <a:pt x="56" y="1"/>
                        <a:pt x="56" y="1"/>
                      </a:cubicBezTo>
                      <a:moveTo>
                        <a:pt x="64" y="0"/>
                      </a:moveTo>
                      <a:cubicBezTo>
                        <a:pt x="62" y="0"/>
                        <a:pt x="60" y="0"/>
                        <a:pt x="59" y="0"/>
                      </a:cubicBezTo>
                      <a:cubicBezTo>
                        <a:pt x="60" y="1"/>
                        <a:pt x="60" y="2"/>
                        <a:pt x="60" y="3"/>
                      </a:cubicBezTo>
                      <a:cubicBezTo>
                        <a:pt x="60" y="4"/>
                        <a:pt x="59" y="4"/>
                        <a:pt x="59" y="5"/>
                      </a:cubicBezTo>
                      <a:cubicBezTo>
                        <a:pt x="61" y="5"/>
                        <a:pt x="63" y="4"/>
                        <a:pt x="65" y="4"/>
                      </a:cubicBezTo>
                      <a:cubicBezTo>
                        <a:pt x="65" y="4"/>
                        <a:pt x="66" y="4"/>
                        <a:pt x="66" y="4"/>
                      </a:cubicBezTo>
                      <a:cubicBezTo>
                        <a:pt x="67" y="3"/>
                        <a:pt x="68" y="2"/>
                        <a:pt x="69" y="0"/>
                      </a:cubicBezTo>
                      <a:cubicBezTo>
                        <a:pt x="69" y="0"/>
                        <a:pt x="69" y="0"/>
                        <a:pt x="69" y="0"/>
                      </a:cubicBezTo>
                      <a:cubicBezTo>
                        <a:pt x="67" y="0"/>
                        <a:pt x="66" y="0"/>
                        <a:pt x="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9" name="Freeform 218"/>
                <p:cNvSpPr>
                  <a:spLocks noEditPoints="1"/>
                </p:cNvSpPr>
                <p:nvPr/>
              </p:nvSpPr>
              <p:spPr bwMode="auto">
                <a:xfrm>
                  <a:off x="7272338" y="4240214"/>
                  <a:ext cx="107950" cy="223838"/>
                </a:xfrm>
                <a:custGeom>
                  <a:avLst/>
                  <a:gdLst>
                    <a:gd name="T0" fmla="*/ 26 w 55"/>
                    <a:gd name="T1" fmla="*/ 57 h 114"/>
                    <a:gd name="T2" fmla="*/ 25 w 55"/>
                    <a:gd name="T3" fmla="*/ 59 h 114"/>
                    <a:gd name="T4" fmla="*/ 3 w 55"/>
                    <a:gd name="T5" fmla="*/ 110 h 114"/>
                    <a:gd name="T6" fmla="*/ 1 w 55"/>
                    <a:gd name="T7" fmla="*/ 111 h 114"/>
                    <a:gd name="T8" fmla="*/ 3 w 55"/>
                    <a:gd name="T9" fmla="*/ 114 h 114"/>
                    <a:gd name="T10" fmla="*/ 5 w 55"/>
                    <a:gd name="T11" fmla="*/ 113 h 114"/>
                    <a:gd name="T12" fmla="*/ 6 w 55"/>
                    <a:gd name="T13" fmla="*/ 112 h 114"/>
                    <a:gd name="T14" fmla="*/ 24 w 55"/>
                    <a:gd name="T15" fmla="*/ 72 h 114"/>
                    <a:gd name="T16" fmla="*/ 28 w 55"/>
                    <a:gd name="T17" fmla="*/ 63 h 114"/>
                    <a:gd name="T18" fmla="*/ 26 w 55"/>
                    <a:gd name="T19" fmla="*/ 57 h 114"/>
                    <a:gd name="T20" fmla="*/ 53 w 55"/>
                    <a:gd name="T21" fmla="*/ 0 h 114"/>
                    <a:gd name="T22" fmla="*/ 51 w 55"/>
                    <a:gd name="T23" fmla="*/ 0 h 114"/>
                    <a:gd name="T24" fmla="*/ 51 w 55"/>
                    <a:gd name="T25" fmla="*/ 1 h 114"/>
                    <a:gd name="T26" fmla="*/ 49 w 55"/>
                    <a:gd name="T27" fmla="*/ 4 h 114"/>
                    <a:gd name="T28" fmla="*/ 29 w 55"/>
                    <a:gd name="T29" fmla="*/ 52 h 114"/>
                    <a:gd name="T30" fmla="*/ 29 w 55"/>
                    <a:gd name="T31" fmla="*/ 53 h 114"/>
                    <a:gd name="T32" fmla="*/ 31 w 55"/>
                    <a:gd name="T33" fmla="*/ 57 h 114"/>
                    <a:gd name="T34" fmla="*/ 54 w 55"/>
                    <a:gd name="T35" fmla="*/ 5 h 114"/>
                    <a:gd name="T36" fmla="*/ 55 w 55"/>
                    <a:gd name="T37" fmla="*/ 3 h 114"/>
                    <a:gd name="T38" fmla="*/ 55 w 55"/>
                    <a:gd name="T39" fmla="*/ 3 h 114"/>
                    <a:gd name="T40" fmla="*/ 53 w 55"/>
                    <a:gd name="T4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114">
                      <a:moveTo>
                        <a:pt x="26" y="57"/>
                      </a:moveTo>
                      <a:cubicBezTo>
                        <a:pt x="26" y="58"/>
                        <a:pt x="26" y="58"/>
                        <a:pt x="25" y="59"/>
                      </a:cubicBezTo>
                      <a:cubicBezTo>
                        <a:pt x="18" y="76"/>
                        <a:pt x="13" y="94"/>
                        <a:pt x="3" y="110"/>
                      </a:cubicBezTo>
                      <a:cubicBezTo>
                        <a:pt x="2" y="110"/>
                        <a:pt x="2" y="111"/>
                        <a:pt x="1" y="111"/>
                      </a:cubicBezTo>
                      <a:cubicBezTo>
                        <a:pt x="0" y="113"/>
                        <a:pt x="2" y="114"/>
                        <a:pt x="3" y="114"/>
                      </a:cubicBezTo>
                      <a:cubicBezTo>
                        <a:pt x="4" y="114"/>
                        <a:pt x="5" y="114"/>
                        <a:pt x="5" y="113"/>
                      </a:cubicBezTo>
                      <a:cubicBezTo>
                        <a:pt x="6" y="113"/>
                        <a:pt x="6" y="112"/>
                        <a:pt x="6" y="112"/>
                      </a:cubicBezTo>
                      <a:cubicBezTo>
                        <a:pt x="15" y="100"/>
                        <a:pt x="19" y="86"/>
                        <a:pt x="24" y="72"/>
                      </a:cubicBezTo>
                      <a:cubicBezTo>
                        <a:pt x="26" y="69"/>
                        <a:pt x="27" y="66"/>
                        <a:pt x="28" y="63"/>
                      </a:cubicBezTo>
                      <a:cubicBezTo>
                        <a:pt x="27" y="61"/>
                        <a:pt x="27" y="59"/>
                        <a:pt x="26" y="57"/>
                      </a:cubicBezTo>
                      <a:moveTo>
                        <a:pt x="53" y="0"/>
                      </a:moveTo>
                      <a:cubicBezTo>
                        <a:pt x="52" y="0"/>
                        <a:pt x="52" y="0"/>
                        <a:pt x="51" y="0"/>
                      </a:cubicBezTo>
                      <a:cubicBezTo>
                        <a:pt x="51" y="0"/>
                        <a:pt x="51" y="1"/>
                        <a:pt x="51" y="1"/>
                      </a:cubicBezTo>
                      <a:cubicBezTo>
                        <a:pt x="50" y="2"/>
                        <a:pt x="50" y="3"/>
                        <a:pt x="49" y="4"/>
                      </a:cubicBezTo>
                      <a:cubicBezTo>
                        <a:pt x="42" y="20"/>
                        <a:pt x="36" y="36"/>
                        <a:pt x="29" y="52"/>
                      </a:cubicBezTo>
                      <a:cubicBezTo>
                        <a:pt x="29" y="52"/>
                        <a:pt x="29" y="52"/>
                        <a:pt x="29" y="53"/>
                      </a:cubicBezTo>
                      <a:cubicBezTo>
                        <a:pt x="30" y="54"/>
                        <a:pt x="30" y="55"/>
                        <a:pt x="31" y="57"/>
                      </a:cubicBezTo>
                      <a:cubicBezTo>
                        <a:pt x="38" y="39"/>
                        <a:pt x="46" y="22"/>
                        <a:pt x="54" y="5"/>
                      </a:cubicBezTo>
                      <a:cubicBezTo>
                        <a:pt x="54" y="4"/>
                        <a:pt x="54" y="4"/>
                        <a:pt x="55" y="3"/>
                      </a:cubicBezTo>
                      <a:cubicBezTo>
                        <a:pt x="55" y="3"/>
                        <a:pt x="55" y="3"/>
                        <a:pt x="55" y="3"/>
                      </a:cubicBezTo>
                      <a:cubicBezTo>
                        <a:pt x="55" y="1"/>
                        <a:pt x="54" y="0"/>
                        <a:pt x="5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0" name="Freeform 219"/>
                <p:cNvSpPr>
                  <a:spLocks/>
                </p:cNvSpPr>
                <p:nvPr/>
              </p:nvSpPr>
              <p:spPr bwMode="auto">
                <a:xfrm>
                  <a:off x="7321550" y="4340226"/>
                  <a:ext cx="58738" cy="147638"/>
                </a:xfrm>
                <a:custGeom>
                  <a:avLst/>
                  <a:gdLst>
                    <a:gd name="T0" fmla="*/ 2 w 30"/>
                    <a:gd name="T1" fmla="*/ 0 h 75"/>
                    <a:gd name="T2" fmla="*/ 0 w 30"/>
                    <a:gd name="T3" fmla="*/ 3 h 75"/>
                    <a:gd name="T4" fmla="*/ 1 w 30"/>
                    <a:gd name="T5" fmla="*/ 6 h 75"/>
                    <a:gd name="T6" fmla="*/ 3 w 30"/>
                    <a:gd name="T7" fmla="*/ 12 h 75"/>
                    <a:gd name="T8" fmla="*/ 12 w 30"/>
                    <a:gd name="T9" fmla="*/ 32 h 75"/>
                    <a:gd name="T10" fmla="*/ 13 w 30"/>
                    <a:gd name="T11" fmla="*/ 32 h 75"/>
                    <a:gd name="T12" fmla="*/ 15 w 30"/>
                    <a:gd name="T13" fmla="*/ 35 h 75"/>
                    <a:gd name="T14" fmla="*/ 14 w 30"/>
                    <a:gd name="T15" fmla="*/ 37 h 75"/>
                    <a:gd name="T16" fmla="*/ 21 w 30"/>
                    <a:gd name="T17" fmla="*/ 55 h 75"/>
                    <a:gd name="T18" fmla="*/ 22 w 30"/>
                    <a:gd name="T19" fmla="*/ 54 h 75"/>
                    <a:gd name="T20" fmla="*/ 24 w 30"/>
                    <a:gd name="T21" fmla="*/ 57 h 75"/>
                    <a:gd name="T22" fmla="*/ 23 w 30"/>
                    <a:gd name="T23" fmla="*/ 62 h 75"/>
                    <a:gd name="T24" fmla="*/ 26 w 30"/>
                    <a:gd name="T25" fmla="*/ 73 h 75"/>
                    <a:gd name="T26" fmla="*/ 28 w 30"/>
                    <a:gd name="T27" fmla="*/ 75 h 75"/>
                    <a:gd name="T28" fmla="*/ 30 w 30"/>
                    <a:gd name="T29" fmla="*/ 73 h 75"/>
                    <a:gd name="T30" fmla="*/ 6 w 30"/>
                    <a:gd name="T31" fmla="*/ 6 h 75"/>
                    <a:gd name="T32" fmla="*/ 4 w 30"/>
                    <a:gd name="T33" fmla="*/ 2 h 75"/>
                    <a:gd name="T34" fmla="*/ 4 w 30"/>
                    <a:gd name="T35" fmla="*/ 1 h 75"/>
                    <a:gd name="T36" fmla="*/ 2 w 30"/>
                    <a:gd name="T3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75">
                      <a:moveTo>
                        <a:pt x="2" y="0"/>
                      </a:moveTo>
                      <a:cubicBezTo>
                        <a:pt x="1" y="0"/>
                        <a:pt x="0" y="1"/>
                        <a:pt x="0" y="3"/>
                      </a:cubicBezTo>
                      <a:cubicBezTo>
                        <a:pt x="0" y="4"/>
                        <a:pt x="1" y="5"/>
                        <a:pt x="1" y="6"/>
                      </a:cubicBezTo>
                      <a:cubicBezTo>
                        <a:pt x="2" y="8"/>
                        <a:pt x="2" y="10"/>
                        <a:pt x="3" y="12"/>
                      </a:cubicBezTo>
                      <a:cubicBezTo>
                        <a:pt x="6" y="19"/>
                        <a:pt x="9" y="25"/>
                        <a:pt x="12" y="32"/>
                      </a:cubicBezTo>
                      <a:cubicBezTo>
                        <a:pt x="12" y="32"/>
                        <a:pt x="13" y="32"/>
                        <a:pt x="13" y="32"/>
                      </a:cubicBezTo>
                      <a:cubicBezTo>
                        <a:pt x="15" y="32"/>
                        <a:pt x="16" y="33"/>
                        <a:pt x="15" y="35"/>
                      </a:cubicBezTo>
                      <a:cubicBezTo>
                        <a:pt x="15" y="35"/>
                        <a:pt x="14" y="36"/>
                        <a:pt x="14" y="37"/>
                      </a:cubicBezTo>
                      <a:cubicBezTo>
                        <a:pt x="17" y="43"/>
                        <a:pt x="19" y="49"/>
                        <a:pt x="21" y="55"/>
                      </a:cubicBezTo>
                      <a:cubicBezTo>
                        <a:pt x="22" y="55"/>
                        <a:pt x="22" y="54"/>
                        <a:pt x="22" y="54"/>
                      </a:cubicBezTo>
                      <a:cubicBezTo>
                        <a:pt x="23" y="54"/>
                        <a:pt x="25" y="56"/>
                        <a:pt x="24" y="57"/>
                      </a:cubicBezTo>
                      <a:cubicBezTo>
                        <a:pt x="24" y="59"/>
                        <a:pt x="24" y="60"/>
                        <a:pt x="23" y="62"/>
                      </a:cubicBezTo>
                      <a:cubicBezTo>
                        <a:pt x="24" y="65"/>
                        <a:pt x="25" y="69"/>
                        <a:pt x="26" y="73"/>
                      </a:cubicBezTo>
                      <a:cubicBezTo>
                        <a:pt x="26" y="75"/>
                        <a:pt x="27" y="75"/>
                        <a:pt x="28" y="75"/>
                      </a:cubicBezTo>
                      <a:cubicBezTo>
                        <a:pt x="29" y="75"/>
                        <a:pt x="30" y="75"/>
                        <a:pt x="30" y="73"/>
                      </a:cubicBezTo>
                      <a:cubicBezTo>
                        <a:pt x="27" y="49"/>
                        <a:pt x="13" y="28"/>
                        <a:pt x="6" y="6"/>
                      </a:cubicBezTo>
                      <a:cubicBezTo>
                        <a:pt x="5" y="4"/>
                        <a:pt x="5" y="3"/>
                        <a:pt x="4" y="2"/>
                      </a:cubicBezTo>
                      <a:cubicBezTo>
                        <a:pt x="4" y="1"/>
                        <a:pt x="4" y="1"/>
                        <a:pt x="4" y="1"/>
                      </a:cubicBezTo>
                      <a:cubicBezTo>
                        <a:pt x="3"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1" name="Freeform 220"/>
                <p:cNvSpPr>
                  <a:spLocks/>
                </p:cNvSpPr>
                <p:nvPr/>
              </p:nvSpPr>
              <p:spPr bwMode="auto">
                <a:xfrm>
                  <a:off x="7256463" y="4233864"/>
                  <a:ext cx="103188" cy="228600"/>
                </a:xfrm>
                <a:custGeom>
                  <a:avLst/>
                  <a:gdLst>
                    <a:gd name="T0" fmla="*/ 51 w 53"/>
                    <a:gd name="T1" fmla="*/ 0 h 116"/>
                    <a:gd name="T2" fmla="*/ 49 w 53"/>
                    <a:gd name="T3" fmla="*/ 1 h 116"/>
                    <a:gd name="T4" fmla="*/ 49 w 53"/>
                    <a:gd name="T5" fmla="*/ 1 h 116"/>
                    <a:gd name="T6" fmla="*/ 46 w 53"/>
                    <a:gd name="T7" fmla="*/ 5 h 116"/>
                    <a:gd name="T8" fmla="*/ 4 w 53"/>
                    <a:gd name="T9" fmla="*/ 108 h 116"/>
                    <a:gd name="T10" fmla="*/ 2 w 53"/>
                    <a:gd name="T11" fmla="*/ 112 h 116"/>
                    <a:gd name="T12" fmla="*/ 1 w 53"/>
                    <a:gd name="T13" fmla="*/ 113 h 116"/>
                    <a:gd name="T14" fmla="*/ 3 w 53"/>
                    <a:gd name="T15" fmla="*/ 116 h 116"/>
                    <a:gd name="T16" fmla="*/ 5 w 53"/>
                    <a:gd name="T17" fmla="*/ 115 h 116"/>
                    <a:gd name="T18" fmla="*/ 6 w 53"/>
                    <a:gd name="T19" fmla="*/ 114 h 116"/>
                    <a:gd name="T20" fmla="*/ 8 w 53"/>
                    <a:gd name="T21" fmla="*/ 111 h 116"/>
                    <a:gd name="T22" fmla="*/ 51 w 53"/>
                    <a:gd name="T23" fmla="*/ 6 h 116"/>
                    <a:gd name="T24" fmla="*/ 53 w 53"/>
                    <a:gd name="T25" fmla="*/ 3 h 116"/>
                    <a:gd name="T26" fmla="*/ 53 w 53"/>
                    <a:gd name="T27" fmla="*/ 2 h 116"/>
                    <a:gd name="T28" fmla="*/ 51 w 53"/>
                    <a:gd name="T2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116">
                      <a:moveTo>
                        <a:pt x="51" y="0"/>
                      </a:moveTo>
                      <a:cubicBezTo>
                        <a:pt x="50" y="0"/>
                        <a:pt x="49" y="0"/>
                        <a:pt x="49" y="1"/>
                      </a:cubicBezTo>
                      <a:cubicBezTo>
                        <a:pt x="49" y="1"/>
                        <a:pt x="49" y="1"/>
                        <a:pt x="49" y="1"/>
                      </a:cubicBezTo>
                      <a:cubicBezTo>
                        <a:pt x="48" y="3"/>
                        <a:pt x="47" y="4"/>
                        <a:pt x="46" y="5"/>
                      </a:cubicBezTo>
                      <a:cubicBezTo>
                        <a:pt x="28" y="38"/>
                        <a:pt x="23" y="76"/>
                        <a:pt x="4" y="108"/>
                      </a:cubicBezTo>
                      <a:cubicBezTo>
                        <a:pt x="3" y="110"/>
                        <a:pt x="3" y="111"/>
                        <a:pt x="2" y="112"/>
                      </a:cubicBezTo>
                      <a:cubicBezTo>
                        <a:pt x="2" y="112"/>
                        <a:pt x="1" y="113"/>
                        <a:pt x="1" y="113"/>
                      </a:cubicBezTo>
                      <a:cubicBezTo>
                        <a:pt x="0" y="115"/>
                        <a:pt x="2" y="116"/>
                        <a:pt x="3" y="116"/>
                      </a:cubicBezTo>
                      <a:cubicBezTo>
                        <a:pt x="4" y="116"/>
                        <a:pt x="4" y="116"/>
                        <a:pt x="5" y="115"/>
                      </a:cubicBezTo>
                      <a:cubicBezTo>
                        <a:pt x="5" y="115"/>
                        <a:pt x="5" y="115"/>
                        <a:pt x="6" y="114"/>
                      </a:cubicBezTo>
                      <a:cubicBezTo>
                        <a:pt x="6" y="113"/>
                        <a:pt x="7" y="112"/>
                        <a:pt x="8" y="111"/>
                      </a:cubicBezTo>
                      <a:cubicBezTo>
                        <a:pt x="27" y="78"/>
                        <a:pt x="32" y="39"/>
                        <a:pt x="51" y="6"/>
                      </a:cubicBezTo>
                      <a:cubicBezTo>
                        <a:pt x="52" y="5"/>
                        <a:pt x="52" y="4"/>
                        <a:pt x="53" y="3"/>
                      </a:cubicBezTo>
                      <a:cubicBezTo>
                        <a:pt x="53" y="3"/>
                        <a:pt x="53" y="2"/>
                        <a:pt x="53" y="2"/>
                      </a:cubicBezTo>
                      <a:cubicBezTo>
                        <a:pt x="52" y="1"/>
                        <a:pt x="52"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2" name="Freeform 221"/>
                <p:cNvSpPr>
                  <a:spLocks/>
                </p:cNvSpPr>
                <p:nvPr/>
              </p:nvSpPr>
              <p:spPr bwMode="auto">
                <a:xfrm>
                  <a:off x="7240588" y="4237039"/>
                  <a:ext cx="93663" cy="212725"/>
                </a:xfrm>
                <a:custGeom>
                  <a:avLst/>
                  <a:gdLst>
                    <a:gd name="T0" fmla="*/ 46 w 48"/>
                    <a:gd name="T1" fmla="*/ 0 h 109"/>
                    <a:gd name="T2" fmla="*/ 44 w 48"/>
                    <a:gd name="T3" fmla="*/ 1 h 109"/>
                    <a:gd name="T4" fmla="*/ 44 w 48"/>
                    <a:gd name="T5" fmla="*/ 1 h 109"/>
                    <a:gd name="T6" fmla="*/ 42 w 48"/>
                    <a:gd name="T7" fmla="*/ 6 h 109"/>
                    <a:gd name="T8" fmla="*/ 19 w 48"/>
                    <a:gd name="T9" fmla="*/ 57 h 109"/>
                    <a:gd name="T10" fmla="*/ 5 w 48"/>
                    <a:gd name="T11" fmla="*/ 101 h 109"/>
                    <a:gd name="T12" fmla="*/ 2 w 48"/>
                    <a:gd name="T13" fmla="*/ 104 h 109"/>
                    <a:gd name="T14" fmla="*/ 1 w 48"/>
                    <a:gd name="T15" fmla="*/ 105 h 109"/>
                    <a:gd name="T16" fmla="*/ 3 w 48"/>
                    <a:gd name="T17" fmla="*/ 109 h 109"/>
                    <a:gd name="T18" fmla="*/ 4 w 48"/>
                    <a:gd name="T19" fmla="*/ 108 h 109"/>
                    <a:gd name="T20" fmla="*/ 5 w 48"/>
                    <a:gd name="T21" fmla="*/ 107 h 109"/>
                    <a:gd name="T22" fmla="*/ 8 w 48"/>
                    <a:gd name="T23" fmla="*/ 104 h 109"/>
                    <a:gd name="T24" fmla="*/ 17 w 48"/>
                    <a:gd name="T25" fmla="*/ 75 h 109"/>
                    <a:gd name="T26" fmla="*/ 47 w 48"/>
                    <a:gd name="T27" fmla="*/ 5 h 109"/>
                    <a:gd name="T28" fmla="*/ 48 w 48"/>
                    <a:gd name="T29" fmla="*/ 3 h 109"/>
                    <a:gd name="T30" fmla="*/ 47 w 48"/>
                    <a:gd name="T31" fmla="*/ 0 h 109"/>
                    <a:gd name="T32" fmla="*/ 46 w 48"/>
                    <a:gd name="T3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109">
                      <a:moveTo>
                        <a:pt x="46" y="0"/>
                      </a:moveTo>
                      <a:cubicBezTo>
                        <a:pt x="45" y="0"/>
                        <a:pt x="45" y="0"/>
                        <a:pt x="44" y="1"/>
                      </a:cubicBezTo>
                      <a:cubicBezTo>
                        <a:pt x="44" y="1"/>
                        <a:pt x="44" y="1"/>
                        <a:pt x="44" y="1"/>
                      </a:cubicBezTo>
                      <a:cubicBezTo>
                        <a:pt x="43" y="3"/>
                        <a:pt x="43" y="4"/>
                        <a:pt x="42" y="6"/>
                      </a:cubicBezTo>
                      <a:cubicBezTo>
                        <a:pt x="33" y="22"/>
                        <a:pt x="25" y="39"/>
                        <a:pt x="19" y="57"/>
                      </a:cubicBezTo>
                      <a:cubicBezTo>
                        <a:pt x="14" y="70"/>
                        <a:pt x="12" y="88"/>
                        <a:pt x="5" y="101"/>
                      </a:cubicBezTo>
                      <a:cubicBezTo>
                        <a:pt x="4" y="102"/>
                        <a:pt x="3" y="103"/>
                        <a:pt x="2" y="104"/>
                      </a:cubicBezTo>
                      <a:cubicBezTo>
                        <a:pt x="2" y="105"/>
                        <a:pt x="2" y="105"/>
                        <a:pt x="1" y="105"/>
                      </a:cubicBezTo>
                      <a:cubicBezTo>
                        <a:pt x="0" y="107"/>
                        <a:pt x="1" y="109"/>
                        <a:pt x="3" y="109"/>
                      </a:cubicBezTo>
                      <a:cubicBezTo>
                        <a:pt x="3" y="109"/>
                        <a:pt x="4" y="109"/>
                        <a:pt x="4" y="108"/>
                      </a:cubicBezTo>
                      <a:cubicBezTo>
                        <a:pt x="5" y="108"/>
                        <a:pt x="5" y="108"/>
                        <a:pt x="5" y="107"/>
                      </a:cubicBezTo>
                      <a:cubicBezTo>
                        <a:pt x="6" y="106"/>
                        <a:pt x="7" y="105"/>
                        <a:pt x="8" y="104"/>
                      </a:cubicBezTo>
                      <a:cubicBezTo>
                        <a:pt x="13" y="95"/>
                        <a:pt x="15" y="84"/>
                        <a:pt x="17" y="75"/>
                      </a:cubicBezTo>
                      <a:cubicBezTo>
                        <a:pt x="24" y="50"/>
                        <a:pt x="36" y="28"/>
                        <a:pt x="47" y="5"/>
                      </a:cubicBezTo>
                      <a:cubicBezTo>
                        <a:pt x="47" y="4"/>
                        <a:pt x="48" y="4"/>
                        <a:pt x="48" y="3"/>
                      </a:cubicBezTo>
                      <a:cubicBezTo>
                        <a:pt x="48" y="2"/>
                        <a:pt x="48" y="1"/>
                        <a:pt x="47" y="0"/>
                      </a:cubicBezTo>
                      <a:cubicBezTo>
                        <a:pt x="46" y="0"/>
                        <a:pt x="46" y="0"/>
                        <a:pt x="4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3" name="Freeform 224"/>
                <p:cNvSpPr>
                  <a:spLocks/>
                </p:cNvSpPr>
                <p:nvPr/>
              </p:nvSpPr>
              <p:spPr bwMode="auto">
                <a:xfrm>
                  <a:off x="7291388" y="4378326"/>
                  <a:ext cx="42863" cy="95250"/>
                </a:xfrm>
                <a:custGeom>
                  <a:avLst/>
                  <a:gdLst>
                    <a:gd name="T0" fmla="*/ 19 w 22"/>
                    <a:gd name="T1" fmla="*/ 0 h 49"/>
                    <a:gd name="T2" fmla="*/ 17 w 22"/>
                    <a:gd name="T3" fmla="*/ 1 h 49"/>
                    <a:gd name="T4" fmla="*/ 1 w 22"/>
                    <a:gd name="T5" fmla="*/ 44 h 49"/>
                    <a:gd name="T6" fmla="*/ 0 w 22"/>
                    <a:gd name="T7" fmla="*/ 46 h 49"/>
                    <a:gd name="T8" fmla="*/ 0 w 22"/>
                    <a:gd name="T9" fmla="*/ 48 h 49"/>
                    <a:gd name="T10" fmla="*/ 2 w 22"/>
                    <a:gd name="T11" fmla="*/ 49 h 49"/>
                    <a:gd name="T12" fmla="*/ 3 w 22"/>
                    <a:gd name="T13" fmla="*/ 49 h 49"/>
                    <a:gd name="T14" fmla="*/ 5 w 22"/>
                    <a:gd name="T15" fmla="*/ 47 h 49"/>
                    <a:gd name="T16" fmla="*/ 5 w 22"/>
                    <a:gd name="T17" fmla="*/ 45 h 49"/>
                    <a:gd name="T18" fmla="*/ 21 w 22"/>
                    <a:gd name="T19" fmla="*/ 2 h 49"/>
                    <a:gd name="T20" fmla="*/ 19 w 2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49">
                      <a:moveTo>
                        <a:pt x="19" y="0"/>
                      </a:moveTo>
                      <a:cubicBezTo>
                        <a:pt x="18" y="0"/>
                        <a:pt x="17" y="0"/>
                        <a:pt x="17" y="1"/>
                      </a:cubicBezTo>
                      <a:cubicBezTo>
                        <a:pt x="12" y="16"/>
                        <a:pt x="7" y="30"/>
                        <a:pt x="1" y="44"/>
                      </a:cubicBezTo>
                      <a:cubicBezTo>
                        <a:pt x="1" y="45"/>
                        <a:pt x="1" y="45"/>
                        <a:pt x="0" y="46"/>
                      </a:cubicBezTo>
                      <a:cubicBezTo>
                        <a:pt x="0" y="47"/>
                        <a:pt x="0" y="47"/>
                        <a:pt x="0" y="48"/>
                      </a:cubicBezTo>
                      <a:cubicBezTo>
                        <a:pt x="1" y="49"/>
                        <a:pt x="2" y="49"/>
                        <a:pt x="2" y="49"/>
                      </a:cubicBezTo>
                      <a:cubicBezTo>
                        <a:pt x="3" y="49"/>
                        <a:pt x="3" y="49"/>
                        <a:pt x="3" y="49"/>
                      </a:cubicBezTo>
                      <a:cubicBezTo>
                        <a:pt x="4" y="49"/>
                        <a:pt x="4" y="48"/>
                        <a:pt x="5" y="47"/>
                      </a:cubicBezTo>
                      <a:cubicBezTo>
                        <a:pt x="5" y="47"/>
                        <a:pt x="5" y="46"/>
                        <a:pt x="5" y="45"/>
                      </a:cubicBezTo>
                      <a:cubicBezTo>
                        <a:pt x="11" y="31"/>
                        <a:pt x="17" y="17"/>
                        <a:pt x="21" y="2"/>
                      </a:cubicBezTo>
                      <a:cubicBezTo>
                        <a:pt x="22" y="1"/>
                        <a:pt x="20"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4" name="Freeform 225"/>
                <p:cNvSpPr>
                  <a:spLocks/>
                </p:cNvSpPr>
                <p:nvPr/>
              </p:nvSpPr>
              <p:spPr bwMode="auto">
                <a:xfrm>
                  <a:off x="7307263" y="4403726"/>
                  <a:ext cx="44450" cy="82550"/>
                </a:xfrm>
                <a:custGeom>
                  <a:avLst/>
                  <a:gdLst>
                    <a:gd name="T0" fmla="*/ 20 w 23"/>
                    <a:gd name="T1" fmla="*/ 0 h 42"/>
                    <a:gd name="T2" fmla="*/ 19 w 23"/>
                    <a:gd name="T3" fmla="*/ 0 h 42"/>
                    <a:gd name="T4" fmla="*/ 18 w 23"/>
                    <a:gd name="T5" fmla="*/ 1 h 42"/>
                    <a:gd name="T6" fmla="*/ 3 w 23"/>
                    <a:gd name="T7" fmla="*/ 31 h 42"/>
                    <a:gd name="T8" fmla="*/ 2 w 23"/>
                    <a:gd name="T9" fmla="*/ 34 h 42"/>
                    <a:gd name="T10" fmla="*/ 1 w 23"/>
                    <a:gd name="T11" fmla="*/ 38 h 42"/>
                    <a:gd name="T12" fmla="*/ 4 w 23"/>
                    <a:gd name="T13" fmla="*/ 42 h 42"/>
                    <a:gd name="T14" fmla="*/ 5 w 23"/>
                    <a:gd name="T15" fmla="*/ 41 h 42"/>
                    <a:gd name="T16" fmla="*/ 7 w 23"/>
                    <a:gd name="T17" fmla="*/ 39 h 42"/>
                    <a:gd name="T18" fmla="*/ 5 w 23"/>
                    <a:gd name="T19" fmla="*/ 37 h 42"/>
                    <a:gd name="T20" fmla="*/ 5 w 23"/>
                    <a:gd name="T21" fmla="*/ 36 h 42"/>
                    <a:gd name="T22" fmla="*/ 6 w 23"/>
                    <a:gd name="T23" fmla="*/ 35 h 42"/>
                    <a:gd name="T24" fmla="*/ 8 w 23"/>
                    <a:gd name="T25" fmla="*/ 32 h 42"/>
                    <a:gd name="T26" fmla="*/ 11 w 23"/>
                    <a:gd name="T27" fmla="*/ 26 h 42"/>
                    <a:gd name="T28" fmla="*/ 21 w 23"/>
                    <a:gd name="T29" fmla="*/ 5 h 42"/>
                    <a:gd name="T30" fmla="*/ 22 w 23"/>
                    <a:gd name="T31" fmla="*/ 3 h 42"/>
                    <a:gd name="T32" fmla="*/ 20 w 23"/>
                    <a:gd name="T3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42">
                      <a:moveTo>
                        <a:pt x="20" y="0"/>
                      </a:moveTo>
                      <a:cubicBezTo>
                        <a:pt x="20" y="0"/>
                        <a:pt x="19" y="0"/>
                        <a:pt x="19" y="0"/>
                      </a:cubicBezTo>
                      <a:cubicBezTo>
                        <a:pt x="19" y="0"/>
                        <a:pt x="18" y="0"/>
                        <a:pt x="18" y="1"/>
                      </a:cubicBezTo>
                      <a:cubicBezTo>
                        <a:pt x="12" y="10"/>
                        <a:pt x="9" y="21"/>
                        <a:pt x="3" y="31"/>
                      </a:cubicBezTo>
                      <a:cubicBezTo>
                        <a:pt x="3" y="32"/>
                        <a:pt x="2" y="33"/>
                        <a:pt x="2" y="34"/>
                      </a:cubicBezTo>
                      <a:cubicBezTo>
                        <a:pt x="1" y="35"/>
                        <a:pt x="1" y="36"/>
                        <a:pt x="1" y="38"/>
                      </a:cubicBezTo>
                      <a:cubicBezTo>
                        <a:pt x="0" y="40"/>
                        <a:pt x="1" y="42"/>
                        <a:pt x="4" y="42"/>
                      </a:cubicBezTo>
                      <a:cubicBezTo>
                        <a:pt x="4" y="42"/>
                        <a:pt x="5" y="41"/>
                        <a:pt x="5" y="41"/>
                      </a:cubicBezTo>
                      <a:cubicBezTo>
                        <a:pt x="6" y="41"/>
                        <a:pt x="7" y="40"/>
                        <a:pt x="7" y="39"/>
                      </a:cubicBezTo>
                      <a:cubicBezTo>
                        <a:pt x="7" y="38"/>
                        <a:pt x="6" y="38"/>
                        <a:pt x="5" y="37"/>
                      </a:cubicBezTo>
                      <a:cubicBezTo>
                        <a:pt x="5" y="37"/>
                        <a:pt x="5" y="37"/>
                        <a:pt x="5" y="36"/>
                      </a:cubicBezTo>
                      <a:cubicBezTo>
                        <a:pt x="6" y="36"/>
                        <a:pt x="6" y="35"/>
                        <a:pt x="6" y="35"/>
                      </a:cubicBezTo>
                      <a:cubicBezTo>
                        <a:pt x="7" y="34"/>
                        <a:pt x="7" y="33"/>
                        <a:pt x="8" y="32"/>
                      </a:cubicBezTo>
                      <a:cubicBezTo>
                        <a:pt x="9" y="30"/>
                        <a:pt x="10" y="28"/>
                        <a:pt x="11" y="26"/>
                      </a:cubicBezTo>
                      <a:cubicBezTo>
                        <a:pt x="14" y="19"/>
                        <a:pt x="17" y="11"/>
                        <a:pt x="21" y="5"/>
                      </a:cubicBezTo>
                      <a:cubicBezTo>
                        <a:pt x="21" y="4"/>
                        <a:pt x="22" y="3"/>
                        <a:pt x="22" y="3"/>
                      </a:cubicBezTo>
                      <a:cubicBezTo>
                        <a:pt x="23" y="1"/>
                        <a:pt x="22"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5" name="Freeform 226"/>
                <p:cNvSpPr>
                  <a:spLocks/>
                </p:cNvSpPr>
                <p:nvPr/>
              </p:nvSpPr>
              <p:spPr bwMode="auto">
                <a:xfrm>
                  <a:off x="7321550" y="4432301"/>
                  <a:ext cx="38100" cy="55563"/>
                </a:xfrm>
                <a:custGeom>
                  <a:avLst/>
                  <a:gdLst>
                    <a:gd name="T0" fmla="*/ 17 w 20"/>
                    <a:gd name="T1" fmla="*/ 0 h 28"/>
                    <a:gd name="T2" fmla="*/ 15 w 20"/>
                    <a:gd name="T3" fmla="*/ 1 h 28"/>
                    <a:gd name="T4" fmla="*/ 4 w 20"/>
                    <a:gd name="T5" fmla="*/ 21 h 28"/>
                    <a:gd name="T6" fmla="*/ 1 w 20"/>
                    <a:gd name="T7" fmla="*/ 25 h 28"/>
                    <a:gd name="T8" fmla="*/ 1 w 20"/>
                    <a:gd name="T9" fmla="*/ 25 h 28"/>
                    <a:gd name="T10" fmla="*/ 3 w 20"/>
                    <a:gd name="T11" fmla="*/ 28 h 28"/>
                    <a:gd name="T12" fmla="*/ 5 w 20"/>
                    <a:gd name="T13" fmla="*/ 27 h 28"/>
                    <a:gd name="T14" fmla="*/ 6 w 20"/>
                    <a:gd name="T15" fmla="*/ 25 h 28"/>
                    <a:gd name="T16" fmla="*/ 8 w 20"/>
                    <a:gd name="T17" fmla="*/ 21 h 28"/>
                    <a:gd name="T18" fmla="*/ 19 w 20"/>
                    <a:gd name="T19" fmla="*/ 3 h 28"/>
                    <a:gd name="T20" fmla="*/ 17 w 20"/>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8">
                      <a:moveTo>
                        <a:pt x="17" y="0"/>
                      </a:moveTo>
                      <a:cubicBezTo>
                        <a:pt x="16" y="0"/>
                        <a:pt x="15" y="0"/>
                        <a:pt x="15" y="1"/>
                      </a:cubicBezTo>
                      <a:cubicBezTo>
                        <a:pt x="11" y="8"/>
                        <a:pt x="7" y="14"/>
                        <a:pt x="4" y="21"/>
                      </a:cubicBezTo>
                      <a:cubicBezTo>
                        <a:pt x="3" y="22"/>
                        <a:pt x="2" y="23"/>
                        <a:pt x="1" y="25"/>
                      </a:cubicBezTo>
                      <a:cubicBezTo>
                        <a:pt x="1" y="25"/>
                        <a:pt x="1" y="25"/>
                        <a:pt x="1" y="25"/>
                      </a:cubicBezTo>
                      <a:cubicBezTo>
                        <a:pt x="0" y="27"/>
                        <a:pt x="2" y="28"/>
                        <a:pt x="3" y="28"/>
                      </a:cubicBezTo>
                      <a:cubicBezTo>
                        <a:pt x="4" y="28"/>
                        <a:pt x="5" y="28"/>
                        <a:pt x="5" y="27"/>
                      </a:cubicBezTo>
                      <a:cubicBezTo>
                        <a:pt x="5" y="27"/>
                        <a:pt x="6" y="26"/>
                        <a:pt x="6" y="25"/>
                      </a:cubicBezTo>
                      <a:cubicBezTo>
                        <a:pt x="7" y="24"/>
                        <a:pt x="8" y="23"/>
                        <a:pt x="8" y="21"/>
                      </a:cubicBezTo>
                      <a:cubicBezTo>
                        <a:pt x="12" y="15"/>
                        <a:pt x="15" y="9"/>
                        <a:pt x="19" y="3"/>
                      </a:cubicBezTo>
                      <a:cubicBezTo>
                        <a:pt x="20" y="2"/>
                        <a:pt x="18"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6" name="Freeform 227"/>
                <p:cNvSpPr>
                  <a:spLocks/>
                </p:cNvSpPr>
                <p:nvPr/>
              </p:nvSpPr>
              <p:spPr bwMode="auto">
                <a:xfrm>
                  <a:off x="7348538" y="4446589"/>
                  <a:ext cx="22225" cy="44450"/>
                </a:xfrm>
                <a:custGeom>
                  <a:avLst/>
                  <a:gdLst>
                    <a:gd name="T0" fmla="*/ 8 w 11"/>
                    <a:gd name="T1" fmla="*/ 0 h 23"/>
                    <a:gd name="T2" fmla="*/ 7 w 11"/>
                    <a:gd name="T3" fmla="*/ 1 h 23"/>
                    <a:gd name="T4" fmla="*/ 6 w 11"/>
                    <a:gd name="T5" fmla="*/ 2 h 23"/>
                    <a:gd name="T6" fmla="*/ 2 w 11"/>
                    <a:gd name="T7" fmla="*/ 15 h 23"/>
                    <a:gd name="T8" fmla="*/ 1 w 11"/>
                    <a:gd name="T9" fmla="*/ 19 h 23"/>
                    <a:gd name="T10" fmla="*/ 1 w 11"/>
                    <a:gd name="T11" fmla="*/ 20 h 23"/>
                    <a:gd name="T12" fmla="*/ 3 w 11"/>
                    <a:gd name="T13" fmla="*/ 23 h 23"/>
                    <a:gd name="T14" fmla="*/ 5 w 11"/>
                    <a:gd name="T15" fmla="*/ 22 h 23"/>
                    <a:gd name="T16" fmla="*/ 6 w 11"/>
                    <a:gd name="T17" fmla="*/ 19 h 23"/>
                    <a:gd name="T18" fmla="*/ 7 w 11"/>
                    <a:gd name="T19" fmla="*/ 16 h 23"/>
                    <a:gd name="T20" fmla="*/ 9 w 11"/>
                    <a:gd name="T21" fmla="*/ 8 h 23"/>
                    <a:gd name="T22" fmla="*/ 10 w 11"/>
                    <a:gd name="T23" fmla="*/ 3 h 23"/>
                    <a:gd name="T24" fmla="*/ 8 w 1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3">
                      <a:moveTo>
                        <a:pt x="8" y="0"/>
                      </a:moveTo>
                      <a:cubicBezTo>
                        <a:pt x="8" y="0"/>
                        <a:pt x="8" y="1"/>
                        <a:pt x="7" y="1"/>
                      </a:cubicBezTo>
                      <a:cubicBezTo>
                        <a:pt x="7" y="1"/>
                        <a:pt x="6" y="1"/>
                        <a:pt x="6" y="2"/>
                      </a:cubicBezTo>
                      <a:cubicBezTo>
                        <a:pt x="5" y="6"/>
                        <a:pt x="4" y="11"/>
                        <a:pt x="2" y="15"/>
                      </a:cubicBezTo>
                      <a:cubicBezTo>
                        <a:pt x="2" y="16"/>
                        <a:pt x="2" y="18"/>
                        <a:pt x="1" y="19"/>
                      </a:cubicBezTo>
                      <a:cubicBezTo>
                        <a:pt x="1" y="20"/>
                        <a:pt x="1" y="20"/>
                        <a:pt x="1" y="20"/>
                      </a:cubicBezTo>
                      <a:cubicBezTo>
                        <a:pt x="0" y="22"/>
                        <a:pt x="1" y="23"/>
                        <a:pt x="3" y="23"/>
                      </a:cubicBezTo>
                      <a:cubicBezTo>
                        <a:pt x="4" y="23"/>
                        <a:pt x="5" y="23"/>
                        <a:pt x="5" y="22"/>
                      </a:cubicBezTo>
                      <a:cubicBezTo>
                        <a:pt x="5" y="21"/>
                        <a:pt x="5" y="20"/>
                        <a:pt x="6" y="19"/>
                      </a:cubicBezTo>
                      <a:cubicBezTo>
                        <a:pt x="6" y="18"/>
                        <a:pt x="6" y="17"/>
                        <a:pt x="7" y="16"/>
                      </a:cubicBezTo>
                      <a:cubicBezTo>
                        <a:pt x="8" y="13"/>
                        <a:pt x="9" y="10"/>
                        <a:pt x="9" y="8"/>
                      </a:cubicBezTo>
                      <a:cubicBezTo>
                        <a:pt x="10" y="6"/>
                        <a:pt x="10" y="5"/>
                        <a:pt x="10" y="3"/>
                      </a:cubicBezTo>
                      <a:cubicBezTo>
                        <a:pt x="11" y="2"/>
                        <a:pt x="9"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7" name="Freeform 228"/>
                <p:cNvSpPr>
                  <a:spLocks/>
                </p:cNvSpPr>
                <p:nvPr/>
              </p:nvSpPr>
              <p:spPr bwMode="auto">
                <a:xfrm>
                  <a:off x="7346950" y="4248151"/>
                  <a:ext cx="50800" cy="109538"/>
                </a:xfrm>
                <a:custGeom>
                  <a:avLst/>
                  <a:gdLst>
                    <a:gd name="T0" fmla="*/ 24 w 26"/>
                    <a:gd name="T1" fmla="*/ 0 h 56"/>
                    <a:gd name="T2" fmla="*/ 22 w 26"/>
                    <a:gd name="T3" fmla="*/ 1 h 56"/>
                    <a:gd name="T4" fmla="*/ 0 w 26"/>
                    <a:gd name="T5" fmla="*/ 49 h 56"/>
                    <a:gd name="T6" fmla="*/ 0 w 26"/>
                    <a:gd name="T7" fmla="*/ 50 h 56"/>
                    <a:gd name="T8" fmla="*/ 2 w 26"/>
                    <a:gd name="T9" fmla="*/ 56 h 56"/>
                    <a:gd name="T10" fmla="*/ 2 w 26"/>
                    <a:gd name="T11" fmla="*/ 56 h 56"/>
                    <a:gd name="T12" fmla="*/ 25 w 26"/>
                    <a:gd name="T13" fmla="*/ 5 h 56"/>
                    <a:gd name="T14" fmla="*/ 24 w 26"/>
                    <a:gd name="T15" fmla="*/ 5 h 56"/>
                    <a:gd name="T16" fmla="*/ 25 w 26"/>
                    <a:gd name="T17" fmla="*/ 1 h 56"/>
                    <a:gd name="T18" fmla="*/ 25 w 26"/>
                    <a:gd name="T19" fmla="*/ 1 h 56"/>
                    <a:gd name="T20" fmla="*/ 26 w 26"/>
                    <a:gd name="T21" fmla="*/ 1 h 56"/>
                    <a:gd name="T22" fmla="*/ 24 w 26"/>
                    <a:gd name="T2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56">
                      <a:moveTo>
                        <a:pt x="24" y="0"/>
                      </a:moveTo>
                      <a:cubicBezTo>
                        <a:pt x="23" y="0"/>
                        <a:pt x="22" y="0"/>
                        <a:pt x="22" y="1"/>
                      </a:cubicBezTo>
                      <a:cubicBezTo>
                        <a:pt x="15" y="17"/>
                        <a:pt x="5" y="32"/>
                        <a:pt x="0" y="49"/>
                      </a:cubicBezTo>
                      <a:cubicBezTo>
                        <a:pt x="0" y="49"/>
                        <a:pt x="0" y="49"/>
                        <a:pt x="0" y="50"/>
                      </a:cubicBezTo>
                      <a:cubicBezTo>
                        <a:pt x="1" y="52"/>
                        <a:pt x="1" y="54"/>
                        <a:pt x="2" y="56"/>
                      </a:cubicBezTo>
                      <a:cubicBezTo>
                        <a:pt x="2" y="56"/>
                        <a:pt x="2" y="56"/>
                        <a:pt x="2" y="56"/>
                      </a:cubicBezTo>
                      <a:cubicBezTo>
                        <a:pt x="7" y="38"/>
                        <a:pt x="17" y="22"/>
                        <a:pt x="25" y="5"/>
                      </a:cubicBezTo>
                      <a:cubicBezTo>
                        <a:pt x="25" y="5"/>
                        <a:pt x="25" y="5"/>
                        <a:pt x="24" y="5"/>
                      </a:cubicBezTo>
                      <a:cubicBezTo>
                        <a:pt x="22" y="4"/>
                        <a:pt x="23" y="1"/>
                        <a:pt x="25" y="1"/>
                      </a:cubicBezTo>
                      <a:cubicBezTo>
                        <a:pt x="25" y="1"/>
                        <a:pt x="25" y="1"/>
                        <a:pt x="25" y="1"/>
                      </a:cubicBezTo>
                      <a:cubicBezTo>
                        <a:pt x="26" y="1"/>
                        <a:pt x="26" y="1"/>
                        <a:pt x="26" y="1"/>
                      </a:cubicBezTo>
                      <a:cubicBezTo>
                        <a:pt x="25"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2" name="Freeform 229"/>
                <p:cNvSpPr>
                  <a:spLocks noEditPoints="1"/>
                </p:cNvSpPr>
                <p:nvPr/>
              </p:nvSpPr>
              <p:spPr bwMode="auto">
                <a:xfrm>
                  <a:off x="7339013" y="4341814"/>
                  <a:ext cx="65088" cy="141288"/>
                </a:xfrm>
                <a:custGeom>
                  <a:avLst/>
                  <a:gdLst>
                    <a:gd name="T0" fmla="*/ 33 w 33"/>
                    <a:gd name="T1" fmla="*/ 69 h 72"/>
                    <a:gd name="T2" fmla="*/ 29 w 33"/>
                    <a:gd name="T3" fmla="*/ 71 h 72"/>
                    <a:gd name="T4" fmla="*/ 29 w 33"/>
                    <a:gd name="T5" fmla="*/ 71 h 72"/>
                    <a:gd name="T6" fmla="*/ 31 w 33"/>
                    <a:gd name="T7" fmla="*/ 72 h 72"/>
                    <a:gd name="T8" fmla="*/ 33 w 33"/>
                    <a:gd name="T9" fmla="*/ 69 h 72"/>
                    <a:gd name="T10" fmla="*/ 2 w 33"/>
                    <a:gd name="T11" fmla="*/ 0 h 72"/>
                    <a:gd name="T12" fmla="*/ 0 w 33"/>
                    <a:gd name="T13" fmla="*/ 3 h 72"/>
                    <a:gd name="T14" fmla="*/ 27 w 33"/>
                    <a:gd name="T15" fmla="*/ 67 h 72"/>
                    <a:gd name="T16" fmla="*/ 28 w 33"/>
                    <a:gd name="T17" fmla="*/ 66 h 72"/>
                    <a:gd name="T18" fmla="*/ 31 w 33"/>
                    <a:gd name="T19" fmla="*/ 65 h 72"/>
                    <a:gd name="T20" fmla="*/ 6 w 33"/>
                    <a:gd name="T21" fmla="*/ 8 h 72"/>
                    <a:gd name="T22" fmla="*/ 4 w 33"/>
                    <a:gd name="T23" fmla="*/ 2 h 72"/>
                    <a:gd name="T24" fmla="*/ 4 w 33"/>
                    <a:gd name="T25" fmla="*/ 1 h 72"/>
                    <a:gd name="T26" fmla="*/ 2 w 33"/>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72">
                      <a:moveTo>
                        <a:pt x="33" y="69"/>
                      </a:moveTo>
                      <a:cubicBezTo>
                        <a:pt x="32" y="70"/>
                        <a:pt x="31" y="70"/>
                        <a:pt x="29" y="71"/>
                      </a:cubicBezTo>
                      <a:cubicBezTo>
                        <a:pt x="29" y="71"/>
                        <a:pt x="29" y="71"/>
                        <a:pt x="29" y="71"/>
                      </a:cubicBezTo>
                      <a:cubicBezTo>
                        <a:pt x="29" y="71"/>
                        <a:pt x="30" y="72"/>
                        <a:pt x="31" y="72"/>
                      </a:cubicBezTo>
                      <a:cubicBezTo>
                        <a:pt x="32" y="72"/>
                        <a:pt x="33" y="71"/>
                        <a:pt x="33" y="69"/>
                      </a:cubicBezTo>
                      <a:moveTo>
                        <a:pt x="2" y="0"/>
                      </a:moveTo>
                      <a:cubicBezTo>
                        <a:pt x="1" y="0"/>
                        <a:pt x="0" y="1"/>
                        <a:pt x="0" y="3"/>
                      </a:cubicBezTo>
                      <a:cubicBezTo>
                        <a:pt x="6" y="26"/>
                        <a:pt x="15" y="47"/>
                        <a:pt x="27" y="67"/>
                      </a:cubicBezTo>
                      <a:cubicBezTo>
                        <a:pt x="27" y="67"/>
                        <a:pt x="28" y="67"/>
                        <a:pt x="28" y="66"/>
                      </a:cubicBezTo>
                      <a:cubicBezTo>
                        <a:pt x="29" y="66"/>
                        <a:pt x="30" y="66"/>
                        <a:pt x="31" y="65"/>
                      </a:cubicBezTo>
                      <a:cubicBezTo>
                        <a:pt x="21" y="47"/>
                        <a:pt x="12" y="28"/>
                        <a:pt x="6" y="8"/>
                      </a:cubicBezTo>
                      <a:cubicBezTo>
                        <a:pt x="5" y="6"/>
                        <a:pt x="5" y="4"/>
                        <a:pt x="4" y="2"/>
                      </a:cubicBezTo>
                      <a:cubicBezTo>
                        <a:pt x="4" y="1"/>
                        <a:pt x="4" y="1"/>
                        <a:pt x="4" y="1"/>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3" name="Freeform 230"/>
                <p:cNvSpPr>
                  <a:spLocks/>
                </p:cNvSpPr>
                <p:nvPr/>
              </p:nvSpPr>
              <p:spPr bwMode="auto">
                <a:xfrm>
                  <a:off x="7389813" y="4249739"/>
                  <a:ext cx="82550" cy="231775"/>
                </a:xfrm>
                <a:custGeom>
                  <a:avLst/>
                  <a:gdLst>
                    <a:gd name="T0" fmla="*/ 3 w 42"/>
                    <a:gd name="T1" fmla="*/ 0 h 118"/>
                    <a:gd name="T2" fmla="*/ 2 w 42"/>
                    <a:gd name="T3" fmla="*/ 4 h 118"/>
                    <a:gd name="T4" fmla="*/ 3 w 42"/>
                    <a:gd name="T5" fmla="*/ 4 h 118"/>
                    <a:gd name="T6" fmla="*/ 37 w 42"/>
                    <a:gd name="T7" fmla="*/ 56 h 118"/>
                    <a:gd name="T8" fmla="*/ 5 w 42"/>
                    <a:gd name="T9" fmla="*/ 112 h 118"/>
                    <a:gd name="T10" fmla="*/ 2 w 42"/>
                    <a:gd name="T11" fmla="*/ 113 h 118"/>
                    <a:gd name="T12" fmla="*/ 1 w 42"/>
                    <a:gd name="T13" fmla="*/ 114 h 118"/>
                    <a:gd name="T14" fmla="*/ 3 w 42"/>
                    <a:gd name="T15" fmla="*/ 118 h 118"/>
                    <a:gd name="T16" fmla="*/ 3 w 42"/>
                    <a:gd name="T17" fmla="*/ 118 h 118"/>
                    <a:gd name="T18" fmla="*/ 3 w 42"/>
                    <a:gd name="T19" fmla="*/ 118 h 118"/>
                    <a:gd name="T20" fmla="*/ 7 w 42"/>
                    <a:gd name="T21" fmla="*/ 116 h 118"/>
                    <a:gd name="T22" fmla="*/ 42 w 42"/>
                    <a:gd name="T23" fmla="*/ 56 h 118"/>
                    <a:gd name="T24" fmla="*/ 41 w 42"/>
                    <a:gd name="T25" fmla="*/ 56 h 118"/>
                    <a:gd name="T26" fmla="*/ 41 w 42"/>
                    <a:gd name="T27" fmla="*/ 52 h 118"/>
                    <a:gd name="T28" fmla="*/ 42 w 42"/>
                    <a:gd name="T29" fmla="*/ 51 h 118"/>
                    <a:gd name="T30" fmla="*/ 4 w 42"/>
                    <a:gd name="T31" fmla="*/ 0 h 118"/>
                    <a:gd name="T32" fmla="*/ 3 w 42"/>
                    <a:gd name="T33" fmla="*/ 0 h 118"/>
                    <a:gd name="T34" fmla="*/ 3 w 42"/>
                    <a:gd name="T3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118">
                      <a:moveTo>
                        <a:pt x="3" y="0"/>
                      </a:moveTo>
                      <a:cubicBezTo>
                        <a:pt x="1" y="0"/>
                        <a:pt x="0" y="3"/>
                        <a:pt x="2" y="4"/>
                      </a:cubicBezTo>
                      <a:cubicBezTo>
                        <a:pt x="3" y="4"/>
                        <a:pt x="3" y="4"/>
                        <a:pt x="3" y="4"/>
                      </a:cubicBezTo>
                      <a:cubicBezTo>
                        <a:pt x="23" y="8"/>
                        <a:pt x="36" y="37"/>
                        <a:pt x="37" y="56"/>
                      </a:cubicBezTo>
                      <a:cubicBezTo>
                        <a:pt x="39" y="75"/>
                        <a:pt x="24" y="104"/>
                        <a:pt x="5" y="112"/>
                      </a:cubicBezTo>
                      <a:cubicBezTo>
                        <a:pt x="4" y="113"/>
                        <a:pt x="3" y="113"/>
                        <a:pt x="2" y="113"/>
                      </a:cubicBezTo>
                      <a:cubicBezTo>
                        <a:pt x="2" y="114"/>
                        <a:pt x="1" y="114"/>
                        <a:pt x="1" y="114"/>
                      </a:cubicBezTo>
                      <a:cubicBezTo>
                        <a:pt x="0" y="116"/>
                        <a:pt x="1" y="118"/>
                        <a:pt x="3" y="118"/>
                      </a:cubicBezTo>
                      <a:cubicBezTo>
                        <a:pt x="3" y="118"/>
                        <a:pt x="3" y="118"/>
                        <a:pt x="3" y="118"/>
                      </a:cubicBezTo>
                      <a:cubicBezTo>
                        <a:pt x="3" y="118"/>
                        <a:pt x="3" y="118"/>
                        <a:pt x="3" y="118"/>
                      </a:cubicBezTo>
                      <a:cubicBezTo>
                        <a:pt x="5" y="117"/>
                        <a:pt x="6" y="117"/>
                        <a:pt x="7" y="116"/>
                      </a:cubicBezTo>
                      <a:cubicBezTo>
                        <a:pt x="28" y="107"/>
                        <a:pt x="41" y="78"/>
                        <a:pt x="42" y="56"/>
                      </a:cubicBezTo>
                      <a:cubicBezTo>
                        <a:pt x="41" y="56"/>
                        <a:pt x="41" y="56"/>
                        <a:pt x="41" y="56"/>
                      </a:cubicBezTo>
                      <a:cubicBezTo>
                        <a:pt x="40" y="55"/>
                        <a:pt x="40" y="53"/>
                        <a:pt x="41" y="52"/>
                      </a:cubicBezTo>
                      <a:cubicBezTo>
                        <a:pt x="41" y="52"/>
                        <a:pt x="41" y="52"/>
                        <a:pt x="42" y="51"/>
                      </a:cubicBezTo>
                      <a:cubicBezTo>
                        <a:pt x="40" y="31"/>
                        <a:pt x="23" y="3"/>
                        <a:pt x="4" y="0"/>
                      </a:cubicBezTo>
                      <a:cubicBezTo>
                        <a:pt x="4" y="0"/>
                        <a:pt x="4"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3" name="Freeform 232"/>
                <p:cNvSpPr>
                  <a:spLocks/>
                </p:cNvSpPr>
                <p:nvPr/>
              </p:nvSpPr>
              <p:spPr bwMode="auto">
                <a:xfrm>
                  <a:off x="7480300" y="4341814"/>
                  <a:ext cx="68263" cy="15875"/>
                </a:xfrm>
                <a:custGeom>
                  <a:avLst/>
                  <a:gdLst>
                    <a:gd name="T0" fmla="*/ 32 w 35"/>
                    <a:gd name="T1" fmla="*/ 0 h 8"/>
                    <a:gd name="T2" fmla="*/ 32 w 35"/>
                    <a:gd name="T3" fmla="*/ 0 h 8"/>
                    <a:gd name="T4" fmla="*/ 24 w 35"/>
                    <a:gd name="T5" fmla="*/ 1 h 8"/>
                    <a:gd name="T6" fmla="*/ 20 w 35"/>
                    <a:gd name="T7" fmla="*/ 1 h 8"/>
                    <a:gd name="T8" fmla="*/ 16 w 35"/>
                    <a:gd name="T9" fmla="*/ 1 h 8"/>
                    <a:gd name="T10" fmla="*/ 16 w 35"/>
                    <a:gd name="T11" fmla="*/ 1 h 8"/>
                    <a:gd name="T12" fmla="*/ 4 w 35"/>
                    <a:gd name="T13" fmla="*/ 3 h 8"/>
                    <a:gd name="T14" fmla="*/ 0 w 35"/>
                    <a:gd name="T15" fmla="*/ 6 h 8"/>
                    <a:gd name="T16" fmla="*/ 2 w 35"/>
                    <a:gd name="T17" fmla="*/ 8 h 8"/>
                    <a:gd name="T18" fmla="*/ 3 w 35"/>
                    <a:gd name="T19" fmla="*/ 8 h 8"/>
                    <a:gd name="T20" fmla="*/ 14 w 35"/>
                    <a:gd name="T21" fmla="*/ 5 h 8"/>
                    <a:gd name="T22" fmla="*/ 19 w 35"/>
                    <a:gd name="T23" fmla="*/ 5 h 8"/>
                    <a:gd name="T24" fmla="*/ 25 w 35"/>
                    <a:gd name="T25" fmla="*/ 6 h 8"/>
                    <a:gd name="T26" fmla="*/ 33 w 35"/>
                    <a:gd name="T27" fmla="*/ 5 h 8"/>
                    <a:gd name="T28" fmla="*/ 32 w 35"/>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8">
                      <a:moveTo>
                        <a:pt x="32" y="0"/>
                      </a:moveTo>
                      <a:cubicBezTo>
                        <a:pt x="32" y="0"/>
                        <a:pt x="32" y="0"/>
                        <a:pt x="32" y="0"/>
                      </a:cubicBezTo>
                      <a:cubicBezTo>
                        <a:pt x="29" y="1"/>
                        <a:pt x="27" y="1"/>
                        <a:pt x="24" y="1"/>
                      </a:cubicBezTo>
                      <a:cubicBezTo>
                        <a:pt x="23" y="1"/>
                        <a:pt x="22" y="1"/>
                        <a:pt x="20" y="1"/>
                      </a:cubicBezTo>
                      <a:cubicBezTo>
                        <a:pt x="19" y="1"/>
                        <a:pt x="18" y="1"/>
                        <a:pt x="16" y="1"/>
                      </a:cubicBezTo>
                      <a:cubicBezTo>
                        <a:pt x="16" y="1"/>
                        <a:pt x="16" y="1"/>
                        <a:pt x="16" y="1"/>
                      </a:cubicBezTo>
                      <a:cubicBezTo>
                        <a:pt x="12" y="1"/>
                        <a:pt x="7" y="1"/>
                        <a:pt x="4" y="3"/>
                      </a:cubicBezTo>
                      <a:cubicBezTo>
                        <a:pt x="2" y="4"/>
                        <a:pt x="1" y="5"/>
                        <a:pt x="0" y="6"/>
                      </a:cubicBezTo>
                      <a:cubicBezTo>
                        <a:pt x="0" y="8"/>
                        <a:pt x="1" y="8"/>
                        <a:pt x="2" y="8"/>
                      </a:cubicBezTo>
                      <a:cubicBezTo>
                        <a:pt x="2" y="8"/>
                        <a:pt x="3" y="8"/>
                        <a:pt x="3" y="8"/>
                      </a:cubicBezTo>
                      <a:cubicBezTo>
                        <a:pt x="6" y="6"/>
                        <a:pt x="10" y="5"/>
                        <a:pt x="14" y="5"/>
                      </a:cubicBezTo>
                      <a:cubicBezTo>
                        <a:pt x="16" y="5"/>
                        <a:pt x="17" y="5"/>
                        <a:pt x="19" y="5"/>
                      </a:cubicBezTo>
                      <a:cubicBezTo>
                        <a:pt x="21" y="6"/>
                        <a:pt x="23" y="6"/>
                        <a:pt x="25" y="6"/>
                      </a:cubicBezTo>
                      <a:cubicBezTo>
                        <a:pt x="28" y="6"/>
                        <a:pt x="30" y="5"/>
                        <a:pt x="33" y="5"/>
                      </a:cubicBezTo>
                      <a:cubicBezTo>
                        <a:pt x="35" y="4"/>
                        <a:pt x="34" y="0"/>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4" name="Freeform 233"/>
                <p:cNvSpPr>
                  <a:spLocks/>
                </p:cNvSpPr>
                <p:nvPr/>
              </p:nvSpPr>
              <p:spPr bwMode="auto">
                <a:xfrm>
                  <a:off x="7467600" y="4333876"/>
                  <a:ext cx="36513" cy="46038"/>
                </a:xfrm>
                <a:custGeom>
                  <a:avLst/>
                  <a:gdLst>
                    <a:gd name="T0" fmla="*/ 12 w 18"/>
                    <a:gd name="T1" fmla="*/ 0 h 23"/>
                    <a:gd name="T2" fmla="*/ 11 w 18"/>
                    <a:gd name="T3" fmla="*/ 0 h 23"/>
                    <a:gd name="T4" fmla="*/ 2 w 18"/>
                    <a:gd name="T5" fmla="*/ 8 h 23"/>
                    <a:gd name="T6" fmla="*/ 1 w 18"/>
                    <a:gd name="T7" fmla="*/ 9 h 23"/>
                    <a:gd name="T8" fmla="*/ 1 w 18"/>
                    <a:gd name="T9" fmla="*/ 13 h 23"/>
                    <a:gd name="T10" fmla="*/ 2 w 18"/>
                    <a:gd name="T11" fmla="*/ 13 h 23"/>
                    <a:gd name="T12" fmla="*/ 14 w 18"/>
                    <a:gd name="T13" fmla="*/ 23 h 23"/>
                    <a:gd name="T14" fmla="*/ 15 w 18"/>
                    <a:gd name="T15" fmla="*/ 23 h 23"/>
                    <a:gd name="T16" fmla="*/ 16 w 18"/>
                    <a:gd name="T17" fmla="*/ 19 h 23"/>
                    <a:gd name="T18" fmla="*/ 5 w 18"/>
                    <a:gd name="T19" fmla="*/ 11 h 23"/>
                    <a:gd name="T20" fmla="*/ 6 w 18"/>
                    <a:gd name="T21" fmla="*/ 10 h 23"/>
                    <a:gd name="T22" fmla="*/ 10 w 18"/>
                    <a:gd name="T23" fmla="*/ 7 h 23"/>
                    <a:gd name="T24" fmla="*/ 14 w 18"/>
                    <a:gd name="T25" fmla="*/ 4 h 23"/>
                    <a:gd name="T26" fmla="*/ 12 w 18"/>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3">
                      <a:moveTo>
                        <a:pt x="12" y="0"/>
                      </a:moveTo>
                      <a:cubicBezTo>
                        <a:pt x="12" y="0"/>
                        <a:pt x="12" y="0"/>
                        <a:pt x="11" y="0"/>
                      </a:cubicBezTo>
                      <a:cubicBezTo>
                        <a:pt x="8" y="2"/>
                        <a:pt x="5" y="5"/>
                        <a:pt x="2" y="8"/>
                      </a:cubicBezTo>
                      <a:cubicBezTo>
                        <a:pt x="1" y="9"/>
                        <a:pt x="1" y="9"/>
                        <a:pt x="1" y="9"/>
                      </a:cubicBezTo>
                      <a:cubicBezTo>
                        <a:pt x="0" y="10"/>
                        <a:pt x="0" y="12"/>
                        <a:pt x="1" y="13"/>
                      </a:cubicBezTo>
                      <a:cubicBezTo>
                        <a:pt x="1" y="13"/>
                        <a:pt x="1" y="13"/>
                        <a:pt x="2" y="13"/>
                      </a:cubicBezTo>
                      <a:cubicBezTo>
                        <a:pt x="6" y="17"/>
                        <a:pt x="10" y="20"/>
                        <a:pt x="14" y="23"/>
                      </a:cubicBezTo>
                      <a:cubicBezTo>
                        <a:pt x="14" y="23"/>
                        <a:pt x="15" y="23"/>
                        <a:pt x="15" y="23"/>
                      </a:cubicBezTo>
                      <a:cubicBezTo>
                        <a:pt x="17" y="23"/>
                        <a:pt x="18" y="20"/>
                        <a:pt x="16" y="19"/>
                      </a:cubicBezTo>
                      <a:cubicBezTo>
                        <a:pt x="12" y="17"/>
                        <a:pt x="9" y="14"/>
                        <a:pt x="5" y="11"/>
                      </a:cubicBezTo>
                      <a:cubicBezTo>
                        <a:pt x="6" y="11"/>
                        <a:pt x="6" y="11"/>
                        <a:pt x="6" y="10"/>
                      </a:cubicBezTo>
                      <a:cubicBezTo>
                        <a:pt x="7" y="9"/>
                        <a:pt x="8" y="8"/>
                        <a:pt x="10" y="7"/>
                      </a:cubicBezTo>
                      <a:cubicBezTo>
                        <a:pt x="11" y="6"/>
                        <a:pt x="12" y="5"/>
                        <a:pt x="14" y="4"/>
                      </a:cubicBezTo>
                      <a:cubicBezTo>
                        <a:pt x="16" y="3"/>
                        <a:pt x="14"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5" name="Freeform 222"/>
                <p:cNvSpPr>
                  <a:spLocks/>
                </p:cNvSpPr>
                <p:nvPr/>
              </p:nvSpPr>
              <p:spPr bwMode="auto">
                <a:xfrm>
                  <a:off x="7229475" y="4246564"/>
                  <a:ext cx="76200" cy="182563"/>
                </a:xfrm>
                <a:custGeom>
                  <a:avLst/>
                  <a:gdLst>
                    <a:gd name="T0" fmla="*/ 36 w 39"/>
                    <a:gd name="T1" fmla="*/ 0 h 93"/>
                    <a:gd name="T2" fmla="*/ 35 w 39"/>
                    <a:gd name="T3" fmla="*/ 0 h 93"/>
                    <a:gd name="T4" fmla="*/ 34 w 39"/>
                    <a:gd name="T5" fmla="*/ 1 h 93"/>
                    <a:gd name="T6" fmla="*/ 32 w 39"/>
                    <a:gd name="T7" fmla="*/ 7 h 93"/>
                    <a:gd name="T8" fmla="*/ 2 w 39"/>
                    <a:gd name="T9" fmla="*/ 83 h 93"/>
                    <a:gd name="T10" fmla="*/ 1 w 39"/>
                    <a:gd name="T11" fmla="*/ 89 h 93"/>
                    <a:gd name="T12" fmla="*/ 0 w 39"/>
                    <a:gd name="T13" fmla="*/ 90 h 93"/>
                    <a:gd name="T14" fmla="*/ 2 w 39"/>
                    <a:gd name="T15" fmla="*/ 93 h 93"/>
                    <a:gd name="T16" fmla="*/ 3 w 39"/>
                    <a:gd name="T17" fmla="*/ 93 h 93"/>
                    <a:gd name="T18" fmla="*/ 5 w 39"/>
                    <a:gd name="T19" fmla="*/ 91 h 93"/>
                    <a:gd name="T20" fmla="*/ 5 w 39"/>
                    <a:gd name="T21" fmla="*/ 89 h 93"/>
                    <a:gd name="T22" fmla="*/ 38 w 39"/>
                    <a:gd name="T23" fmla="*/ 4 h 93"/>
                    <a:gd name="T24" fmla="*/ 38 w 39"/>
                    <a:gd name="T25" fmla="*/ 3 h 93"/>
                    <a:gd name="T26" fmla="*/ 36 w 39"/>
                    <a:gd name="T27" fmla="*/ 0 h 93"/>
                    <a:gd name="T28" fmla="*/ 36 w 39"/>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93">
                      <a:moveTo>
                        <a:pt x="36" y="0"/>
                      </a:moveTo>
                      <a:cubicBezTo>
                        <a:pt x="35" y="0"/>
                        <a:pt x="35" y="0"/>
                        <a:pt x="35" y="0"/>
                      </a:cubicBezTo>
                      <a:cubicBezTo>
                        <a:pt x="35" y="1"/>
                        <a:pt x="34" y="1"/>
                        <a:pt x="34" y="1"/>
                      </a:cubicBezTo>
                      <a:cubicBezTo>
                        <a:pt x="33" y="3"/>
                        <a:pt x="32" y="5"/>
                        <a:pt x="32" y="7"/>
                      </a:cubicBezTo>
                      <a:cubicBezTo>
                        <a:pt x="21" y="32"/>
                        <a:pt x="10" y="57"/>
                        <a:pt x="2" y="83"/>
                      </a:cubicBezTo>
                      <a:cubicBezTo>
                        <a:pt x="2" y="85"/>
                        <a:pt x="1" y="87"/>
                        <a:pt x="1" y="89"/>
                      </a:cubicBezTo>
                      <a:cubicBezTo>
                        <a:pt x="1" y="89"/>
                        <a:pt x="0" y="90"/>
                        <a:pt x="0" y="90"/>
                      </a:cubicBezTo>
                      <a:cubicBezTo>
                        <a:pt x="0" y="92"/>
                        <a:pt x="1" y="93"/>
                        <a:pt x="2" y="93"/>
                      </a:cubicBezTo>
                      <a:cubicBezTo>
                        <a:pt x="3" y="93"/>
                        <a:pt x="3" y="93"/>
                        <a:pt x="3" y="93"/>
                      </a:cubicBezTo>
                      <a:cubicBezTo>
                        <a:pt x="4" y="93"/>
                        <a:pt x="4" y="92"/>
                        <a:pt x="5" y="91"/>
                      </a:cubicBezTo>
                      <a:cubicBezTo>
                        <a:pt x="5" y="91"/>
                        <a:pt x="5" y="90"/>
                        <a:pt x="5" y="89"/>
                      </a:cubicBezTo>
                      <a:cubicBezTo>
                        <a:pt x="14" y="60"/>
                        <a:pt x="25" y="32"/>
                        <a:pt x="38" y="4"/>
                      </a:cubicBezTo>
                      <a:cubicBezTo>
                        <a:pt x="38" y="4"/>
                        <a:pt x="38" y="3"/>
                        <a:pt x="38" y="3"/>
                      </a:cubicBezTo>
                      <a:cubicBezTo>
                        <a:pt x="39" y="1"/>
                        <a:pt x="38" y="0"/>
                        <a:pt x="36" y="0"/>
                      </a:cubicBezTo>
                      <a:cubicBezTo>
                        <a:pt x="36" y="0"/>
                        <a:pt x="36" y="0"/>
                        <a:pt x="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6" name="Freeform 223"/>
                <p:cNvSpPr>
                  <a:spLocks/>
                </p:cNvSpPr>
                <p:nvPr/>
              </p:nvSpPr>
              <p:spPr bwMode="auto">
                <a:xfrm>
                  <a:off x="7208838" y="4259264"/>
                  <a:ext cx="74613" cy="152400"/>
                </a:xfrm>
                <a:custGeom>
                  <a:avLst/>
                  <a:gdLst>
                    <a:gd name="T0" fmla="*/ 36 w 38"/>
                    <a:gd name="T1" fmla="*/ 0 h 77"/>
                    <a:gd name="T2" fmla="*/ 34 w 38"/>
                    <a:gd name="T3" fmla="*/ 1 h 77"/>
                    <a:gd name="T4" fmla="*/ 29 w 38"/>
                    <a:gd name="T5" fmla="*/ 10 h 77"/>
                    <a:gd name="T6" fmla="*/ 8 w 38"/>
                    <a:gd name="T7" fmla="*/ 56 h 77"/>
                    <a:gd name="T8" fmla="*/ 5 w 38"/>
                    <a:gd name="T9" fmla="*/ 64 h 77"/>
                    <a:gd name="T10" fmla="*/ 0 w 38"/>
                    <a:gd name="T11" fmla="*/ 74 h 77"/>
                    <a:gd name="T12" fmla="*/ 3 w 38"/>
                    <a:gd name="T13" fmla="*/ 77 h 77"/>
                    <a:gd name="T14" fmla="*/ 4 w 38"/>
                    <a:gd name="T15" fmla="*/ 76 h 77"/>
                    <a:gd name="T16" fmla="*/ 6 w 38"/>
                    <a:gd name="T17" fmla="*/ 71 h 77"/>
                    <a:gd name="T18" fmla="*/ 9 w 38"/>
                    <a:gd name="T19" fmla="*/ 65 h 77"/>
                    <a:gd name="T20" fmla="*/ 38 w 38"/>
                    <a:gd name="T21" fmla="*/ 3 h 77"/>
                    <a:gd name="T22" fmla="*/ 38 w 38"/>
                    <a:gd name="T23" fmla="*/ 2 h 77"/>
                    <a:gd name="T24" fmla="*/ 36 w 38"/>
                    <a:gd name="T2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77">
                      <a:moveTo>
                        <a:pt x="36" y="0"/>
                      </a:moveTo>
                      <a:cubicBezTo>
                        <a:pt x="35" y="0"/>
                        <a:pt x="35" y="0"/>
                        <a:pt x="34" y="1"/>
                      </a:cubicBezTo>
                      <a:cubicBezTo>
                        <a:pt x="32" y="4"/>
                        <a:pt x="31" y="7"/>
                        <a:pt x="29" y="10"/>
                      </a:cubicBezTo>
                      <a:cubicBezTo>
                        <a:pt x="21" y="25"/>
                        <a:pt x="15" y="40"/>
                        <a:pt x="8" y="56"/>
                      </a:cubicBezTo>
                      <a:cubicBezTo>
                        <a:pt x="7" y="59"/>
                        <a:pt x="6" y="61"/>
                        <a:pt x="5" y="64"/>
                      </a:cubicBezTo>
                      <a:cubicBezTo>
                        <a:pt x="3" y="67"/>
                        <a:pt x="2" y="70"/>
                        <a:pt x="0" y="74"/>
                      </a:cubicBezTo>
                      <a:cubicBezTo>
                        <a:pt x="0" y="75"/>
                        <a:pt x="1" y="77"/>
                        <a:pt x="3" y="77"/>
                      </a:cubicBezTo>
                      <a:cubicBezTo>
                        <a:pt x="3" y="77"/>
                        <a:pt x="4" y="77"/>
                        <a:pt x="4" y="76"/>
                      </a:cubicBezTo>
                      <a:cubicBezTo>
                        <a:pt x="5" y="74"/>
                        <a:pt x="6" y="73"/>
                        <a:pt x="6" y="71"/>
                      </a:cubicBezTo>
                      <a:cubicBezTo>
                        <a:pt x="7" y="69"/>
                        <a:pt x="8" y="67"/>
                        <a:pt x="9" y="65"/>
                      </a:cubicBezTo>
                      <a:cubicBezTo>
                        <a:pt x="18" y="44"/>
                        <a:pt x="25" y="22"/>
                        <a:pt x="38" y="3"/>
                      </a:cubicBezTo>
                      <a:cubicBezTo>
                        <a:pt x="38" y="3"/>
                        <a:pt x="38" y="3"/>
                        <a:pt x="38" y="2"/>
                      </a:cubicBezTo>
                      <a:cubicBezTo>
                        <a:pt x="38" y="1"/>
                        <a:pt x="37" y="0"/>
                        <a:pt x="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7" name="Freeform 231"/>
                <p:cNvSpPr>
                  <a:spLocks/>
                </p:cNvSpPr>
                <p:nvPr/>
              </p:nvSpPr>
              <p:spPr bwMode="auto">
                <a:xfrm>
                  <a:off x="7204075" y="4205289"/>
                  <a:ext cx="50800" cy="69850"/>
                </a:xfrm>
                <a:custGeom>
                  <a:avLst/>
                  <a:gdLst>
                    <a:gd name="T0" fmla="*/ 3 w 26"/>
                    <a:gd name="T1" fmla="*/ 0 h 36"/>
                    <a:gd name="T2" fmla="*/ 1 w 26"/>
                    <a:gd name="T3" fmla="*/ 4 h 36"/>
                    <a:gd name="T4" fmla="*/ 16 w 26"/>
                    <a:gd name="T5" fmla="*/ 29 h 36"/>
                    <a:gd name="T6" fmla="*/ 12 w 26"/>
                    <a:gd name="T7" fmla="*/ 28 h 36"/>
                    <a:gd name="T8" fmla="*/ 11 w 26"/>
                    <a:gd name="T9" fmla="*/ 27 h 36"/>
                    <a:gd name="T10" fmla="*/ 9 w 26"/>
                    <a:gd name="T11" fmla="*/ 26 h 36"/>
                    <a:gd name="T12" fmla="*/ 7 w 26"/>
                    <a:gd name="T13" fmla="*/ 28 h 36"/>
                    <a:gd name="T14" fmla="*/ 7 w 26"/>
                    <a:gd name="T15" fmla="*/ 29 h 36"/>
                    <a:gd name="T16" fmla="*/ 8 w 26"/>
                    <a:gd name="T17" fmla="*/ 31 h 36"/>
                    <a:gd name="T18" fmla="*/ 11 w 26"/>
                    <a:gd name="T19" fmla="*/ 32 h 36"/>
                    <a:gd name="T20" fmla="*/ 19 w 26"/>
                    <a:gd name="T21" fmla="*/ 36 h 36"/>
                    <a:gd name="T22" fmla="*/ 20 w 26"/>
                    <a:gd name="T23" fmla="*/ 36 h 36"/>
                    <a:gd name="T24" fmla="*/ 22 w 26"/>
                    <a:gd name="T25" fmla="*/ 34 h 36"/>
                    <a:gd name="T26" fmla="*/ 22 w 26"/>
                    <a:gd name="T27" fmla="*/ 34 h 36"/>
                    <a:gd name="T28" fmla="*/ 23 w 26"/>
                    <a:gd name="T29" fmla="*/ 32 h 36"/>
                    <a:gd name="T30" fmla="*/ 26 w 26"/>
                    <a:gd name="T31" fmla="*/ 23 h 36"/>
                    <a:gd name="T32" fmla="*/ 24 w 26"/>
                    <a:gd name="T33" fmla="*/ 21 h 36"/>
                    <a:gd name="T34" fmla="*/ 22 w 26"/>
                    <a:gd name="T35" fmla="*/ 22 h 36"/>
                    <a:gd name="T36" fmla="*/ 20 w 26"/>
                    <a:gd name="T37" fmla="*/ 27 h 36"/>
                    <a:gd name="T38" fmla="*/ 4 w 26"/>
                    <a:gd name="T39" fmla="*/ 1 h 36"/>
                    <a:gd name="T40" fmla="*/ 3 w 26"/>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6">
                      <a:moveTo>
                        <a:pt x="3" y="0"/>
                      </a:moveTo>
                      <a:cubicBezTo>
                        <a:pt x="1" y="0"/>
                        <a:pt x="0" y="3"/>
                        <a:pt x="1" y="4"/>
                      </a:cubicBezTo>
                      <a:cubicBezTo>
                        <a:pt x="8" y="11"/>
                        <a:pt x="11" y="21"/>
                        <a:pt x="16" y="29"/>
                      </a:cubicBezTo>
                      <a:cubicBezTo>
                        <a:pt x="15" y="29"/>
                        <a:pt x="14" y="28"/>
                        <a:pt x="12" y="28"/>
                      </a:cubicBezTo>
                      <a:cubicBezTo>
                        <a:pt x="12" y="28"/>
                        <a:pt x="11" y="27"/>
                        <a:pt x="11" y="27"/>
                      </a:cubicBezTo>
                      <a:cubicBezTo>
                        <a:pt x="10" y="26"/>
                        <a:pt x="9" y="26"/>
                        <a:pt x="9" y="26"/>
                      </a:cubicBezTo>
                      <a:cubicBezTo>
                        <a:pt x="8" y="26"/>
                        <a:pt x="7" y="27"/>
                        <a:pt x="7" y="28"/>
                      </a:cubicBezTo>
                      <a:cubicBezTo>
                        <a:pt x="7" y="29"/>
                        <a:pt x="7" y="29"/>
                        <a:pt x="7" y="29"/>
                      </a:cubicBezTo>
                      <a:cubicBezTo>
                        <a:pt x="7" y="30"/>
                        <a:pt x="7" y="31"/>
                        <a:pt x="8" y="31"/>
                      </a:cubicBezTo>
                      <a:cubicBezTo>
                        <a:pt x="9" y="32"/>
                        <a:pt x="10" y="32"/>
                        <a:pt x="11" y="32"/>
                      </a:cubicBezTo>
                      <a:cubicBezTo>
                        <a:pt x="13" y="34"/>
                        <a:pt x="16" y="35"/>
                        <a:pt x="19" y="36"/>
                      </a:cubicBezTo>
                      <a:cubicBezTo>
                        <a:pt x="19" y="36"/>
                        <a:pt x="20" y="36"/>
                        <a:pt x="20" y="36"/>
                      </a:cubicBezTo>
                      <a:cubicBezTo>
                        <a:pt x="21" y="36"/>
                        <a:pt x="22" y="35"/>
                        <a:pt x="22" y="34"/>
                      </a:cubicBezTo>
                      <a:cubicBezTo>
                        <a:pt x="22" y="34"/>
                        <a:pt x="22" y="34"/>
                        <a:pt x="22" y="34"/>
                      </a:cubicBezTo>
                      <a:cubicBezTo>
                        <a:pt x="23" y="33"/>
                        <a:pt x="23" y="32"/>
                        <a:pt x="23" y="32"/>
                      </a:cubicBezTo>
                      <a:cubicBezTo>
                        <a:pt x="24" y="29"/>
                        <a:pt x="25" y="26"/>
                        <a:pt x="26" y="23"/>
                      </a:cubicBezTo>
                      <a:cubicBezTo>
                        <a:pt x="26" y="22"/>
                        <a:pt x="25" y="21"/>
                        <a:pt x="24" y="21"/>
                      </a:cubicBezTo>
                      <a:cubicBezTo>
                        <a:pt x="23" y="21"/>
                        <a:pt x="22" y="21"/>
                        <a:pt x="22" y="22"/>
                      </a:cubicBezTo>
                      <a:cubicBezTo>
                        <a:pt x="21" y="24"/>
                        <a:pt x="21" y="25"/>
                        <a:pt x="20" y="27"/>
                      </a:cubicBezTo>
                      <a:cubicBezTo>
                        <a:pt x="15" y="18"/>
                        <a:pt x="11" y="9"/>
                        <a:pt x="4" y="1"/>
                      </a:cubicBezTo>
                      <a:cubicBezTo>
                        <a:pt x="4" y="1"/>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8" name="Freeform 234"/>
                <p:cNvSpPr>
                  <a:spLocks noEditPoints="1"/>
                </p:cNvSpPr>
                <p:nvPr/>
              </p:nvSpPr>
              <p:spPr bwMode="auto">
                <a:xfrm>
                  <a:off x="5003800" y="4457701"/>
                  <a:ext cx="149225" cy="225425"/>
                </a:xfrm>
                <a:custGeom>
                  <a:avLst/>
                  <a:gdLst>
                    <a:gd name="T0" fmla="*/ 66 w 76"/>
                    <a:gd name="T1" fmla="*/ 115 h 115"/>
                    <a:gd name="T2" fmla="*/ 67 w 76"/>
                    <a:gd name="T3" fmla="*/ 111 h 115"/>
                    <a:gd name="T4" fmla="*/ 54 w 76"/>
                    <a:gd name="T5" fmla="*/ 114 h 115"/>
                    <a:gd name="T6" fmla="*/ 63 w 76"/>
                    <a:gd name="T7" fmla="*/ 111 h 115"/>
                    <a:gd name="T8" fmla="*/ 48 w 76"/>
                    <a:gd name="T9" fmla="*/ 109 h 115"/>
                    <a:gd name="T10" fmla="*/ 47 w 76"/>
                    <a:gd name="T11" fmla="*/ 111 h 115"/>
                    <a:gd name="T12" fmla="*/ 50 w 76"/>
                    <a:gd name="T13" fmla="*/ 113 h 115"/>
                    <a:gd name="T14" fmla="*/ 48 w 76"/>
                    <a:gd name="T15" fmla="*/ 109 h 115"/>
                    <a:gd name="T16" fmla="*/ 39 w 76"/>
                    <a:gd name="T17" fmla="*/ 109 h 115"/>
                    <a:gd name="T18" fmla="*/ 43 w 76"/>
                    <a:gd name="T19" fmla="*/ 112 h 115"/>
                    <a:gd name="T20" fmla="*/ 40 w 76"/>
                    <a:gd name="T21" fmla="*/ 107 h 115"/>
                    <a:gd name="T22" fmla="*/ 23 w 76"/>
                    <a:gd name="T23" fmla="*/ 103 h 115"/>
                    <a:gd name="T24" fmla="*/ 35 w 76"/>
                    <a:gd name="T25" fmla="*/ 108 h 115"/>
                    <a:gd name="T26" fmla="*/ 32 w 76"/>
                    <a:gd name="T27" fmla="*/ 103 h 115"/>
                    <a:gd name="T28" fmla="*/ 29 w 76"/>
                    <a:gd name="T29" fmla="*/ 106 h 115"/>
                    <a:gd name="T30" fmla="*/ 28 w 76"/>
                    <a:gd name="T31" fmla="*/ 102 h 115"/>
                    <a:gd name="T32" fmla="*/ 18 w 76"/>
                    <a:gd name="T33" fmla="*/ 94 h 115"/>
                    <a:gd name="T34" fmla="*/ 20 w 76"/>
                    <a:gd name="T35" fmla="*/ 101 h 115"/>
                    <a:gd name="T36" fmla="*/ 18 w 76"/>
                    <a:gd name="T37" fmla="*/ 94 h 115"/>
                    <a:gd name="T38" fmla="*/ 10 w 76"/>
                    <a:gd name="T39" fmla="*/ 88 h 115"/>
                    <a:gd name="T40" fmla="*/ 13 w 76"/>
                    <a:gd name="T41" fmla="*/ 95 h 115"/>
                    <a:gd name="T42" fmla="*/ 10 w 76"/>
                    <a:gd name="T43" fmla="*/ 85 h 115"/>
                    <a:gd name="T44" fmla="*/ 2 w 76"/>
                    <a:gd name="T45" fmla="*/ 76 h 115"/>
                    <a:gd name="T46" fmla="*/ 8 w 76"/>
                    <a:gd name="T47" fmla="*/ 80 h 115"/>
                    <a:gd name="T48" fmla="*/ 37 w 76"/>
                    <a:gd name="T49" fmla="*/ 5 h 115"/>
                    <a:gd name="T50" fmla="*/ 1 w 76"/>
                    <a:gd name="T51" fmla="*/ 69 h 115"/>
                    <a:gd name="T52" fmla="*/ 23 w 76"/>
                    <a:gd name="T53" fmla="*/ 20 h 115"/>
                    <a:gd name="T54" fmla="*/ 29 w 76"/>
                    <a:gd name="T55" fmla="*/ 11 h 115"/>
                    <a:gd name="T56" fmla="*/ 34 w 76"/>
                    <a:gd name="T57" fmla="*/ 11 h 115"/>
                    <a:gd name="T58" fmla="*/ 37 w 76"/>
                    <a:gd name="T59" fmla="*/ 5 h 115"/>
                    <a:gd name="T60" fmla="*/ 75 w 76"/>
                    <a:gd name="T61" fmla="*/ 5 h 115"/>
                    <a:gd name="T62" fmla="*/ 76 w 76"/>
                    <a:gd name="T63" fmla="*/ 4 h 115"/>
                    <a:gd name="T64" fmla="*/ 66 w 76"/>
                    <a:gd name="T65" fmla="*/ 2 h 115"/>
                    <a:gd name="T66" fmla="*/ 71 w 76"/>
                    <a:gd name="T67" fmla="*/ 6 h 115"/>
                    <a:gd name="T68" fmla="*/ 73 w 76"/>
                    <a:gd name="T69" fmla="*/ 2 h 115"/>
                    <a:gd name="T70" fmla="*/ 52 w 76"/>
                    <a:gd name="T71" fmla="*/ 0 h 115"/>
                    <a:gd name="T72" fmla="*/ 40 w 76"/>
                    <a:gd name="T73" fmla="*/ 7 h 115"/>
                    <a:gd name="T74" fmla="*/ 49 w 76"/>
                    <a:gd name="T75" fmla="*/ 5 h 115"/>
                    <a:gd name="T76" fmla="*/ 52 w 76"/>
                    <a:gd name="T77" fmla="*/ 0 h 115"/>
                    <a:gd name="T78" fmla="*/ 54 w 76"/>
                    <a:gd name="T79" fmla="*/ 0 h 115"/>
                    <a:gd name="T80" fmla="*/ 54 w 76"/>
                    <a:gd name="T81" fmla="*/ 4 h 115"/>
                    <a:gd name="T82" fmla="*/ 61 w 76"/>
                    <a:gd name="T83" fmla="*/ 4 h 115"/>
                    <a:gd name="T84" fmla="*/ 63 w 76"/>
                    <a:gd name="T8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115">
                      <a:moveTo>
                        <a:pt x="67" y="111"/>
                      </a:moveTo>
                      <a:cubicBezTo>
                        <a:pt x="67" y="113"/>
                        <a:pt x="67" y="114"/>
                        <a:pt x="66" y="115"/>
                      </a:cubicBezTo>
                      <a:cubicBezTo>
                        <a:pt x="66" y="115"/>
                        <a:pt x="66" y="115"/>
                        <a:pt x="66" y="115"/>
                      </a:cubicBezTo>
                      <a:cubicBezTo>
                        <a:pt x="68" y="115"/>
                        <a:pt x="69" y="113"/>
                        <a:pt x="67" y="111"/>
                      </a:cubicBezTo>
                      <a:moveTo>
                        <a:pt x="56" y="110"/>
                      </a:moveTo>
                      <a:cubicBezTo>
                        <a:pt x="55" y="112"/>
                        <a:pt x="55" y="113"/>
                        <a:pt x="54" y="114"/>
                      </a:cubicBezTo>
                      <a:cubicBezTo>
                        <a:pt x="57" y="114"/>
                        <a:pt x="59" y="115"/>
                        <a:pt x="62" y="115"/>
                      </a:cubicBezTo>
                      <a:cubicBezTo>
                        <a:pt x="63" y="114"/>
                        <a:pt x="63" y="112"/>
                        <a:pt x="63" y="111"/>
                      </a:cubicBezTo>
                      <a:cubicBezTo>
                        <a:pt x="61" y="111"/>
                        <a:pt x="58" y="111"/>
                        <a:pt x="56" y="110"/>
                      </a:cubicBezTo>
                      <a:moveTo>
                        <a:pt x="48" y="109"/>
                      </a:moveTo>
                      <a:cubicBezTo>
                        <a:pt x="47" y="109"/>
                        <a:pt x="47" y="110"/>
                        <a:pt x="47" y="110"/>
                      </a:cubicBezTo>
                      <a:cubicBezTo>
                        <a:pt x="47" y="111"/>
                        <a:pt x="47" y="111"/>
                        <a:pt x="47" y="111"/>
                      </a:cubicBezTo>
                      <a:cubicBezTo>
                        <a:pt x="48" y="111"/>
                        <a:pt x="48" y="112"/>
                        <a:pt x="48" y="113"/>
                      </a:cubicBezTo>
                      <a:cubicBezTo>
                        <a:pt x="49" y="113"/>
                        <a:pt x="49" y="113"/>
                        <a:pt x="50" y="113"/>
                      </a:cubicBezTo>
                      <a:cubicBezTo>
                        <a:pt x="50" y="112"/>
                        <a:pt x="51" y="111"/>
                        <a:pt x="52" y="110"/>
                      </a:cubicBezTo>
                      <a:cubicBezTo>
                        <a:pt x="50" y="109"/>
                        <a:pt x="49" y="109"/>
                        <a:pt x="48" y="109"/>
                      </a:cubicBezTo>
                      <a:moveTo>
                        <a:pt x="40" y="107"/>
                      </a:moveTo>
                      <a:cubicBezTo>
                        <a:pt x="39" y="107"/>
                        <a:pt x="39" y="108"/>
                        <a:pt x="39" y="109"/>
                      </a:cubicBezTo>
                      <a:cubicBezTo>
                        <a:pt x="39" y="109"/>
                        <a:pt x="38" y="110"/>
                        <a:pt x="37" y="110"/>
                      </a:cubicBezTo>
                      <a:cubicBezTo>
                        <a:pt x="39" y="111"/>
                        <a:pt x="41" y="111"/>
                        <a:pt x="43" y="112"/>
                      </a:cubicBezTo>
                      <a:cubicBezTo>
                        <a:pt x="43" y="110"/>
                        <a:pt x="43" y="109"/>
                        <a:pt x="44" y="108"/>
                      </a:cubicBezTo>
                      <a:cubicBezTo>
                        <a:pt x="42" y="107"/>
                        <a:pt x="41" y="107"/>
                        <a:pt x="40" y="107"/>
                      </a:cubicBezTo>
                      <a:moveTo>
                        <a:pt x="25" y="100"/>
                      </a:moveTo>
                      <a:cubicBezTo>
                        <a:pt x="25" y="101"/>
                        <a:pt x="24" y="102"/>
                        <a:pt x="23" y="103"/>
                      </a:cubicBezTo>
                      <a:cubicBezTo>
                        <a:pt x="27" y="105"/>
                        <a:pt x="31" y="107"/>
                        <a:pt x="35" y="109"/>
                      </a:cubicBezTo>
                      <a:cubicBezTo>
                        <a:pt x="35" y="109"/>
                        <a:pt x="35" y="108"/>
                        <a:pt x="35" y="108"/>
                      </a:cubicBezTo>
                      <a:cubicBezTo>
                        <a:pt x="35" y="107"/>
                        <a:pt x="36" y="106"/>
                        <a:pt x="36" y="105"/>
                      </a:cubicBezTo>
                      <a:cubicBezTo>
                        <a:pt x="34" y="105"/>
                        <a:pt x="33" y="104"/>
                        <a:pt x="32" y="103"/>
                      </a:cubicBezTo>
                      <a:cubicBezTo>
                        <a:pt x="31" y="104"/>
                        <a:pt x="31" y="104"/>
                        <a:pt x="30" y="105"/>
                      </a:cubicBezTo>
                      <a:cubicBezTo>
                        <a:pt x="30" y="105"/>
                        <a:pt x="29" y="106"/>
                        <a:pt x="29" y="106"/>
                      </a:cubicBezTo>
                      <a:cubicBezTo>
                        <a:pt x="27" y="106"/>
                        <a:pt x="26" y="104"/>
                        <a:pt x="27" y="103"/>
                      </a:cubicBezTo>
                      <a:cubicBezTo>
                        <a:pt x="27" y="102"/>
                        <a:pt x="28" y="102"/>
                        <a:pt x="28" y="102"/>
                      </a:cubicBezTo>
                      <a:cubicBezTo>
                        <a:pt x="27" y="101"/>
                        <a:pt x="26" y="101"/>
                        <a:pt x="25" y="100"/>
                      </a:cubicBezTo>
                      <a:moveTo>
                        <a:pt x="18" y="94"/>
                      </a:moveTo>
                      <a:cubicBezTo>
                        <a:pt x="17" y="95"/>
                        <a:pt x="17" y="97"/>
                        <a:pt x="16" y="97"/>
                      </a:cubicBezTo>
                      <a:cubicBezTo>
                        <a:pt x="17" y="99"/>
                        <a:pt x="19" y="100"/>
                        <a:pt x="20" y="101"/>
                      </a:cubicBezTo>
                      <a:cubicBezTo>
                        <a:pt x="21" y="100"/>
                        <a:pt x="21" y="99"/>
                        <a:pt x="22" y="98"/>
                      </a:cubicBezTo>
                      <a:cubicBezTo>
                        <a:pt x="21" y="97"/>
                        <a:pt x="19" y="96"/>
                        <a:pt x="18" y="94"/>
                      </a:cubicBezTo>
                      <a:moveTo>
                        <a:pt x="10" y="85"/>
                      </a:moveTo>
                      <a:cubicBezTo>
                        <a:pt x="10" y="86"/>
                        <a:pt x="10" y="87"/>
                        <a:pt x="10" y="88"/>
                      </a:cubicBezTo>
                      <a:cubicBezTo>
                        <a:pt x="10" y="88"/>
                        <a:pt x="9" y="89"/>
                        <a:pt x="9" y="89"/>
                      </a:cubicBezTo>
                      <a:cubicBezTo>
                        <a:pt x="10" y="91"/>
                        <a:pt x="11" y="93"/>
                        <a:pt x="13" y="95"/>
                      </a:cubicBezTo>
                      <a:cubicBezTo>
                        <a:pt x="14" y="94"/>
                        <a:pt x="15" y="93"/>
                        <a:pt x="15" y="92"/>
                      </a:cubicBezTo>
                      <a:cubicBezTo>
                        <a:pt x="13" y="90"/>
                        <a:pt x="12" y="87"/>
                        <a:pt x="10" y="85"/>
                      </a:cubicBezTo>
                      <a:moveTo>
                        <a:pt x="5" y="70"/>
                      </a:moveTo>
                      <a:cubicBezTo>
                        <a:pt x="4" y="72"/>
                        <a:pt x="3" y="74"/>
                        <a:pt x="2" y="76"/>
                      </a:cubicBezTo>
                      <a:cubicBezTo>
                        <a:pt x="3" y="79"/>
                        <a:pt x="5" y="82"/>
                        <a:pt x="6" y="85"/>
                      </a:cubicBezTo>
                      <a:cubicBezTo>
                        <a:pt x="7" y="84"/>
                        <a:pt x="7" y="82"/>
                        <a:pt x="8" y="80"/>
                      </a:cubicBezTo>
                      <a:cubicBezTo>
                        <a:pt x="6" y="77"/>
                        <a:pt x="5" y="74"/>
                        <a:pt x="5" y="70"/>
                      </a:cubicBezTo>
                      <a:moveTo>
                        <a:pt x="37" y="5"/>
                      </a:moveTo>
                      <a:cubicBezTo>
                        <a:pt x="18" y="14"/>
                        <a:pt x="3" y="34"/>
                        <a:pt x="1" y="55"/>
                      </a:cubicBezTo>
                      <a:cubicBezTo>
                        <a:pt x="0" y="60"/>
                        <a:pt x="0" y="65"/>
                        <a:pt x="1" y="69"/>
                      </a:cubicBezTo>
                      <a:cubicBezTo>
                        <a:pt x="2" y="67"/>
                        <a:pt x="3" y="64"/>
                        <a:pt x="4" y="62"/>
                      </a:cubicBezTo>
                      <a:cubicBezTo>
                        <a:pt x="4" y="46"/>
                        <a:pt x="12" y="31"/>
                        <a:pt x="23" y="20"/>
                      </a:cubicBezTo>
                      <a:cubicBezTo>
                        <a:pt x="24" y="17"/>
                        <a:pt x="26" y="14"/>
                        <a:pt x="28" y="12"/>
                      </a:cubicBezTo>
                      <a:cubicBezTo>
                        <a:pt x="28" y="11"/>
                        <a:pt x="29" y="11"/>
                        <a:pt x="29" y="11"/>
                      </a:cubicBezTo>
                      <a:cubicBezTo>
                        <a:pt x="31" y="11"/>
                        <a:pt x="32" y="12"/>
                        <a:pt x="32" y="13"/>
                      </a:cubicBezTo>
                      <a:cubicBezTo>
                        <a:pt x="32" y="12"/>
                        <a:pt x="33" y="12"/>
                        <a:pt x="34" y="11"/>
                      </a:cubicBezTo>
                      <a:cubicBezTo>
                        <a:pt x="35" y="9"/>
                        <a:pt x="36" y="7"/>
                        <a:pt x="37" y="5"/>
                      </a:cubicBezTo>
                      <a:cubicBezTo>
                        <a:pt x="37" y="5"/>
                        <a:pt x="37" y="5"/>
                        <a:pt x="37" y="5"/>
                      </a:cubicBezTo>
                      <a:moveTo>
                        <a:pt x="76" y="4"/>
                      </a:moveTo>
                      <a:cubicBezTo>
                        <a:pt x="76" y="4"/>
                        <a:pt x="76" y="4"/>
                        <a:pt x="75" y="5"/>
                      </a:cubicBezTo>
                      <a:cubicBezTo>
                        <a:pt x="75" y="5"/>
                        <a:pt x="75" y="6"/>
                        <a:pt x="75" y="6"/>
                      </a:cubicBezTo>
                      <a:cubicBezTo>
                        <a:pt x="75" y="6"/>
                        <a:pt x="76" y="5"/>
                        <a:pt x="76" y="4"/>
                      </a:cubicBezTo>
                      <a:moveTo>
                        <a:pt x="66" y="0"/>
                      </a:moveTo>
                      <a:cubicBezTo>
                        <a:pt x="67" y="1"/>
                        <a:pt x="67" y="2"/>
                        <a:pt x="66" y="2"/>
                      </a:cubicBezTo>
                      <a:cubicBezTo>
                        <a:pt x="66" y="3"/>
                        <a:pt x="65" y="4"/>
                        <a:pt x="65" y="4"/>
                      </a:cubicBezTo>
                      <a:cubicBezTo>
                        <a:pt x="67" y="5"/>
                        <a:pt x="69" y="5"/>
                        <a:pt x="71" y="6"/>
                      </a:cubicBezTo>
                      <a:cubicBezTo>
                        <a:pt x="71" y="5"/>
                        <a:pt x="72" y="4"/>
                        <a:pt x="72" y="3"/>
                      </a:cubicBezTo>
                      <a:cubicBezTo>
                        <a:pt x="72" y="2"/>
                        <a:pt x="72" y="2"/>
                        <a:pt x="73" y="2"/>
                      </a:cubicBezTo>
                      <a:cubicBezTo>
                        <a:pt x="71" y="1"/>
                        <a:pt x="69" y="1"/>
                        <a:pt x="66" y="0"/>
                      </a:cubicBezTo>
                      <a:moveTo>
                        <a:pt x="52" y="0"/>
                      </a:moveTo>
                      <a:cubicBezTo>
                        <a:pt x="47" y="1"/>
                        <a:pt x="43" y="2"/>
                        <a:pt x="39" y="4"/>
                      </a:cubicBezTo>
                      <a:cubicBezTo>
                        <a:pt x="40" y="4"/>
                        <a:pt x="41" y="6"/>
                        <a:pt x="40" y="7"/>
                      </a:cubicBezTo>
                      <a:cubicBezTo>
                        <a:pt x="40" y="7"/>
                        <a:pt x="40" y="8"/>
                        <a:pt x="40" y="8"/>
                      </a:cubicBezTo>
                      <a:cubicBezTo>
                        <a:pt x="43" y="7"/>
                        <a:pt x="46" y="6"/>
                        <a:pt x="49" y="5"/>
                      </a:cubicBezTo>
                      <a:cubicBezTo>
                        <a:pt x="50" y="4"/>
                        <a:pt x="50" y="2"/>
                        <a:pt x="51" y="1"/>
                      </a:cubicBezTo>
                      <a:cubicBezTo>
                        <a:pt x="51" y="1"/>
                        <a:pt x="51" y="1"/>
                        <a:pt x="52" y="0"/>
                      </a:cubicBezTo>
                      <a:moveTo>
                        <a:pt x="59" y="0"/>
                      </a:moveTo>
                      <a:cubicBezTo>
                        <a:pt x="57" y="0"/>
                        <a:pt x="55" y="0"/>
                        <a:pt x="54" y="0"/>
                      </a:cubicBezTo>
                      <a:cubicBezTo>
                        <a:pt x="54" y="1"/>
                        <a:pt x="55" y="2"/>
                        <a:pt x="55" y="3"/>
                      </a:cubicBezTo>
                      <a:cubicBezTo>
                        <a:pt x="54" y="3"/>
                        <a:pt x="54" y="4"/>
                        <a:pt x="54" y="4"/>
                      </a:cubicBezTo>
                      <a:cubicBezTo>
                        <a:pt x="56" y="4"/>
                        <a:pt x="57" y="4"/>
                        <a:pt x="59" y="4"/>
                      </a:cubicBezTo>
                      <a:cubicBezTo>
                        <a:pt x="60" y="4"/>
                        <a:pt x="60" y="4"/>
                        <a:pt x="61" y="4"/>
                      </a:cubicBezTo>
                      <a:cubicBezTo>
                        <a:pt x="61" y="3"/>
                        <a:pt x="62" y="1"/>
                        <a:pt x="63" y="0"/>
                      </a:cubicBezTo>
                      <a:cubicBezTo>
                        <a:pt x="63" y="0"/>
                        <a:pt x="63" y="0"/>
                        <a:pt x="63" y="0"/>
                      </a:cubicBezTo>
                      <a:cubicBezTo>
                        <a:pt x="62" y="0"/>
                        <a:pt x="60" y="0"/>
                        <a:pt x="5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9" name="Freeform 235"/>
                <p:cNvSpPr>
                  <a:spLocks noEditPoints="1"/>
                </p:cNvSpPr>
                <p:nvPr/>
              </p:nvSpPr>
              <p:spPr bwMode="auto">
                <a:xfrm>
                  <a:off x="5054600" y="4462464"/>
                  <a:ext cx="98425" cy="203200"/>
                </a:xfrm>
                <a:custGeom>
                  <a:avLst/>
                  <a:gdLst>
                    <a:gd name="T0" fmla="*/ 23 w 50"/>
                    <a:gd name="T1" fmla="*/ 52 h 104"/>
                    <a:gd name="T2" fmla="*/ 23 w 50"/>
                    <a:gd name="T3" fmla="*/ 53 h 104"/>
                    <a:gd name="T4" fmla="*/ 2 w 50"/>
                    <a:gd name="T5" fmla="*/ 100 h 104"/>
                    <a:gd name="T6" fmla="*/ 1 w 50"/>
                    <a:gd name="T7" fmla="*/ 101 h 104"/>
                    <a:gd name="T8" fmla="*/ 3 w 50"/>
                    <a:gd name="T9" fmla="*/ 104 h 104"/>
                    <a:gd name="T10" fmla="*/ 4 w 50"/>
                    <a:gd name="T11" fmla="*/ 103 h 104"/>
                    <a:gd name="T12" fmla="*/ 6 w 50"/>
                    <a:gd name="T13" fmla="*/ 101 h 104"/>
                    <a:gd name="T14" fmla="*/ 22 w 50"/>
                    <a:gd name="T15" fmla="*/ 65 h 104"/>
                    <a:gd name="T16" fmla="*/ 25 w 50"/>
                    <a:gd name="T17" fmla="*/ 57 h 104"/>
                    <a:gd name="T18" fmla="*/ 23 w 50"/>
                    <a:gd name="T19" fmla="*/ 52 h 104"/>
                    <a:gd name="T20" fmla="*/ 48 w 50"/>
                    <a:gd name="T21" fmla="*/ 0 h 104"/>
                    <a:gd name="T22" fmla="*/ 47 w 50"/>
                    <a:gd name="T23" fmla="*/ 0 h 104"/>
                    <a:gd name="T24" fmla="*/ 46 w 50"/>
                    <a:gd name="T25" fmla="*/ 1 h 104"/>
                    <a:gd name="T26" fmla="*/ 45 w 50"/>
                    <a:gd name="T27" fmla="*/ 4 h 104"/>
                    <a:gd name="T28" fmla="*/ 26 w 50"/>
                    <a:gd name="T29" fmla="*/ 47 h 104"/>
                    <a:gd name="T30" fmla="*/ 26 w 50"/>
                    <a:gd name="T31" fmla="*/ 48 h 104"/>
                    <a:gd name="T32" fmla="*/ 27 w 50"/>
                    <a:gd name="T33" fmla="*/ 51 h 104"/>
                    <a:gd name="T34" fmla="*/ 49 w 50"/>
                    <a:gd name="T35" fmla="*/ 4 h 104"/>
                    <a:gd name="T36" fmla="*/ 49 w 50"/>
                    <a:gd name="T37" fmla="*/ 3 h 104"/>
                    <a:gd name="T38" fmla="*/ 50 w 50"/>
                    <a:gd name="T39" fmla="*/ 2 h 104"/>
                    <a:gd name="T40" fmla="*/ 48 w 50"/>
                    <a:gd name="T4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04">
                      <a:moveTo>
                        <a:pt x="23" y="52"/>
                      </a:moveTo>
                      <a:cubicBezTo>
                        <a:pt x="23" y="52"/>
                        <a:pt x="23" y="53"/>
                        <a:pt x="23" y="53"/>
                      </a:cubicBezTo>
                      <a:cubicBezTo>
                        <a:pt x="16" y="69"/>
                        <a:pt x="12" y="86"/>
                        <a:pt x="2" y="100"/>
                      </a:cubicBezTo>
                      <a:cubicBezTo>
                        <a:pt x="2" y="100"/>
                        <a:pt x="1" y="100"/>
                        <a:pt x="1" y="101"/>
                      </a:cubicBezTo>
                      <a:cubicBezTo>
                        <a:pt x="0" y="102"/>
                        <a:pt x="1" y="104"/>
                        <a:pt x="3" y="104"/>
                      </a:cubicBezTo>
                      <a:cubicBezTo>
                        <a:pt x="3" y="104"/>
                        <a:pt x="4" y="103"/>
                        <a:pt x="4" y="103"/>
                      </a:cubicBezTo>
                      <a:cubicBezTo>
                        <a:pt x="5" y="102"/>
                        <a:pt x="5" y="102"/>
                        <a:pt x="6" y="101"/>
                      </a:cubicBezTo>
                      <a:cubicBezTo>
                        <a:pt x="13" y="90"/>
                        <a:pt x="17" y="78"/>
                        <a:pt x="22" y="65"/>
                      </a:cubicBezTo>
                      <a:cubicBezTo>
                        <a:pt x="23" y="62"/>
                        <a:pt x="24" y="60"/>
                        <a:pt x="25" y="57"/>
                      </a:cubicBezTo>
                      <a:cubicBezTo>
                        <a:pt x="25" y="55"/>
                        <a:pt x="24" y="54"/>
                        <a:pt x="23" y="52"/>
                      </a:cubicBezTo>
                      <a:moveTo>
                        <a:pt x="48" y="0"/>
                      </a:moveTo>
                      <a:cubicBezTo>
                        <a:pt x="47" y="0"/>
                        <a:pt x="47" y="0"/>
                        <a:pt x="47" y="0"/>
                      </a:cubicBezTo>
                      <a:cubicBezTo>
                        <a:pt x="46" y="0"/>
                        <a:pt x="46" y="0"/>
                        <a:pt x="46" y="1"/>
                      </a:cubicBezTo>
                      <a:cubicBezTo>
                        <a:pt x="46" y="2"/>
                        <a:pt x="45" y="3"/>
                        <a:pt x="45" y="4"/>
                      </a:cubicBezTo>
                      <a:cubicBezTo>
                        <a:pt x="38" y="18"/>
                        <a:pt x="32" y="32"/>
                        <a:pt x="26" y="47"/>
                      </a:cubicBezTo>
                      <a:cubicBezTo>
                        <a:pt x="26" y="47"/>
                        <a:pt x="26" y="47"/>
                        <a:pt x="26" y="48"/>
                      </a:cubicBezTo>
                      <a:cubicBezTo>
                        <a:pt x="27" y="49"/>
                        <a:pt x="27" y="50"/>
                        <a:pt x="27" y="51"/>
                      </a:cubicBezTo>
                      <a:cubicBezTo>
                        <a:pt x="34" y="35"/>
                        <a:pt x="41" y="20"/>
                        <a:pt x="49" y="4"/>
                      </a:cubicBezTo>
                      <a:cubicBezTo>
                        <a:pt x="49" y="4"/>
                        <a:pt x="49" y="3"/>
                        <a:pt x="49" y="3"/>
                      </a:cubicBezTo>
                      <a:cubicBezTo>
                        <a:pt x="50" y="2"/>
                        <a:pt x="50" y="2"/>
                        <a:pt x="50" y="2"/>
                      </a:cubicBezTo>
                      <a:cubicBezTo>
                        <a:pt x="50" y="1"/>
                        <a:pt x="49"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0" name="Freeform 236"/>
                <p:cNvSpPr>
                  <a:spLocks/>
                </p:cNvSpPr>
                <p:nvPr/>
              </p:nvSpPr>
              <p:spPr bwMode="auto">
                <a:xfrm>
                  <a:off x="5099050" y="4552951"/>
                  <a:ext cx="53975" cy="134938"/>
                </a:xfrm>
                <a:custGeom>
                  <a:avLst/>
                  <a:gdLst>
                    <a:gd name="T0" fmla="*/ 2 w 28"/>
                    <a:gd name="T1" fmla="*/ 0 h 69"/>
                    <a:gd name="T2" fmla="*/ 0 w 28"/>
                    <a:gd name="T3" fmla="*/ 3 h 69"/>
                    <a:gd name="T4" fmla="*/ 1 w 28"/>
                    <a:gd name="T5" fmla="*/ 6 h 69"/>
                    <a:gd name="T6" fmla="*/ 3 w 28"/>
                    <a:gd name="T7" fmla="*/ 11 h 69"/>
                    <a:gd name="T8" fmla="*/ 11 w 28"/>
                    <a:gd name="T9" fmla="*/ 29 h 69"/>
                    <a:gd name="T10" fmla="*/ 12 w 28"/>
                    <a:gd name="T11" fmla="*/ 29 h 69"/>
                    <a:gd name="T12" fmla="*/ 14 w 28"/>
                    <a:gd name="T13" fmla="*/ 32 h 69"/>
                    <a:gd name="T14" fmla="*/ 13 w 28"/>
                    <a:gd name="T15" fmla="*/ 33 h 69"/>
                    <a:gd name="T16" fmla="*/ 20 w 28"/>
                    <a:gd name="T17" fmla="*/ 50 h 69"/>
                    <a:gd name="T18" fmla="*/ 21 w 28"/>
                    <a:gd name="T19" fmla="*/ 50 h 69"/>
                    <a:gd name="T20" fmla="*/ 23 w 28"/>
                    <a:gd name="T21" fmla="*/ 52 h 69"/>
                    <a:gd name="T22" fmla="*/ 22 w 28"/>
                    <a:gd name="T23" fmla="*/ 56 h 69"/>
                    <a:gd name="T24" fmla="*/ 24 w 28"/>
                    <a:gd name="T25" fmla="*/ 67 h 69"/>
                    <a:gd name="T26" fmla="*/ 26 w 28"/>
                    <a:gd name="T27" fmla="*/ 69 h 69"/>
                    <a:gd name="T28" fmla="*/ 28 w 28"/>
                    <a:gd name="T29" fmla="*/ 67 h 69"/>
                    <a:gd name="T30" fmla="*/ 5 w 28"/>
                    <a:gd name="T31" fmla="*/ 5 h 69"/>
                    <a:gd name="T32" fmla="*/ 4 w 28"/>
                    <a:gd name="T33" fmla="*/ 2 h 69"/>
                    <a:gd name="T34" fmla="*/ 4 w 28"/>
                    <a:gd name="T35" fmla="*/ 1 h 69"/>
                    <a:gd name="T36" fmla="*/ 2 w 28"/>
                    <a:gd name="T3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69">
                      <a:moveTo>
                        <a:pt x="2" y="0"/>
                      </a:moveTo>
                      <a:cubicBezTo>
                        <a:pt x="1" y="0"/>
                        <a:pt x="0" y="1"/>
                        <a:pt x="0" y="3"/>
                      </a:cubicBezTo>
                      <a:cubicBezTo>
                        <a:pt x="1" y="4"/>
                        <a:pt x="1" y="5"/>
                        <a:pt x="1" y="6"/>
                      </a:cubicBezTo>
                      <a:cubicBezTo>
                        <a:pt x="2" y="8"/>
                        <a:pt x="3" y="9"/>
                        <a:pt x="3" y="11"/>
                      </a:cubicBezTo>
                      <a:cubicBezTo>
                        <a:pt x="6" y="17"/>
                        <a:pt x="8" y="23"/>
                        <a:pt x="11" y="29"/>
                      </a:cubicBezTo>
                      <a:cubicBezTo>
                        <a:pt x="12" y="29"/>
                        <a:pt x="12" y="29"/>
                        <a:pt x="12" y="29"/>
                      </a:cubicBezTo>
                      <a:cubicBezTo>
                        <a:pt x="14" y="29"/>
                        <a:pt x="15" y="30"/>
                        <a:pt x="14" y="32"/>
                      </a:cubicBezTo>
                      <a:cubicBezTo>
                        <a:pt x="14" y="32"/>
                        <a:pt x="13" y="33"/>
                        <a:pt x="13" y="33"/>
                      </a:cubicBezTo>
                      <a:cubicBezTo>
                        <a:pt x="16" y="39"/>
                        <a:pt x="18" y="44"/>
                        <a:pt x="20" y="50"/>
                      </a:cubicBezTo>
                      <a:cubicBezTo>
                        <a:pt x="20" y="50"/>
                        <a:pt x="20" y="50"/>
                        <a:pt x="21" y="50"/>
                      </a:cubicBezTo>
                      <a:cubicBezTo>
                        <a:pt x="22" y="50"/>
                        <a:pt x="23" y="51"/>
                        <a:pt x="23" y="52"/>
                      </a:cubicBezTo>
                      <a:cubicBezTo>
                        <a:pt x="22" y="54"/>
                        <a:pt x="22" y="55"/>
                        <a:pt x="22" y="56"/>
                      </a:cubicBezTo>
                      <a:cubicBezTo>
                        <a:pt x="23" y="60"/>
                        <a:pt x="23" y="63"/>
                        <a:pt x="24" y="67"/>
                      </a:cubicBezTo>
                      <a:cubicBezTo>
                        <a:pt x="24" y="68"/>
                        <a:pt x="25" y="69"/>
                        <a:pt x="26" y="69"/>
                      </a:cubicBezTo>
                      <a:cubicBezTo>
                        <a:pt x="27" y="69"/>
                        <a:pt x="28" y="68"/>
                        <a:pt x="28" y="67"/>
                      </a:cubicBezTo>
                      <a:cubicBezTo>
                        <a:pt x="25" y="45"/>
                        <a:pt x="13" y="26"/>
                        <a:pt x="5" y="5"/>
                      </a:cubicBezTo>
                      <a:cubicBezTo>
                        <a:pt x="5" y="4"/>
                        <a:pt x="5" y="3"/>
                        <a:pt x="4" y="2"/>
                      </a:cubicBezTo>
                      <a:cubicBezTo>
                        <a:pt x="4" y="1"/>
                        <a:pt x="4" y="1"/>
                        <a:pt x="4" y="1"/>
                      </a:cubicBezTo>
                      <a:cubicBezTo>
                        <a:pt x="3"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1" name="Freeform 237"/>
                <p:cNvSpPr>
                  <a:spLocks/>
                </p:cNvSpPr>
                <p:nvPr/>
              </p:nvSpPr>
              <p:spPr bwMode="auto">
                <a:xfrm>
                  <a:off x="5040313" y="4456114"/>
                  <a:ext cx="95250" cy="207963"/>
                </a:xfrm>
                <a:custGeom>
                  <a:avLst/>
                  <a:gdLst>
                    <a:gd name="T0" fmla="*/ 46 w 49"/>
                    <a:gd name="T1" fmla="*/ 0 h 106"/>
                    <a:gd name="T2" fmla="*/ 45 w 49"/>
                    <a:gd name="T3" fmla="*/ 1 h 106"/>
                    <a:gd name="T4" fmla="*/ 45 w 49"/>
                    <a:gd name="T5" fmla="*/ 1 h 106"/>
                    <a:gd name="T6" fmla="*/ 43 w 49"/>
                    <a:gd name="T7" fmla="*/ 5 h 106"/>
                    <a:gd name="T8" fmla="*/ 4 w 49"/>
                    <a:gd name="T9" fmla="*/ 99 h 106"/>
                    <a:gd name="T10" fmla="*/ 2 w 49"/>
                    <a:gd name="T11" fmla="*/ 102 h 106"/>
                    <a:gd name="T12" fmla="*/ 1 w 49"/>
                    <a:gd name="T13" fmla="*/ 103 h 106"/>
                    <a:gd name="T14" fmla="*/ 3 w 49"/>
                    <a:gd name="T15" fmla="*/ 106 h 106"/>
                    <a:gd name="T16" fmla="*/ 5 w 49"/>
                    <a:gd name="T17" fmla="*/ 105 h 106"/>
                    <a:gd name="T18" fmla="*/ 5 w 49"/>
                    <a:gd name="T19" fmla="*/ 104 h 106"/>
                    <a:gd name="T20" fmla="*/ 7 w 49"/>
                    <a:gd name="T21" fmla="*/ 101 h 106"/>
                    <a:gd name="T22" fmla="*/ 47 w 49"/>
                    <a:gd name="T23" fmla="*/ 5 h 106"/>
                    <a:gd name="T24" fmla="*/ 48 w 49"/>
                    <a:gd name="T25" fmla="*/ 3 h 106"/>
                    <a:gd name="T26" fmla="*/ 48 w 49"/>
                    <a:gd name="T27" fmla="*/ 1 h 106"/>
                    <a:gd name="T28" fmla="*/ 46 w 49"/>
                    <a:gd name="T2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106">
                      <a:moveTo>
                        <a:pt x="46" y="0"/>
                      </a:moveTo>
                      <a:cubicBezTo>
                        <a:pt x="46" y="0"/>
                        <a:pt x="45" y="0"/>
                        <a:pt x="45" y="1"/>
                      </a:cubicBezTo>
                      <a:cubicBezTo>
                        <a:pt x="45" y="1"/>
                        <a:pt x="45" y="1"/>
                        <a:pt x="45" y="1"/>
                      </a:cubicBezTo>
                      <a:cubicBezTo>
                        <a:pt x="44" y="2"/>
                        <a:pt x="43" y="4"/>
                        <a:pt x="43" y="5"/>
                      </a:cubicBezTo>
                      <a:cubicBezTo>
                        <a:pt x="26" y="35"/>
                        <a:pt x="21" y="69"/>
                        <a:pt x="4" y="99"/>
                      </a:cubicBezTo>
                      <a:cubicBezTo>
                        <a:pt x="3" y="100"/>
                        <a:pt x="3" y="101"/>
                        <a:pt x="2" y="102"/>
                      </a:cubicBezTo>
                      <a:cubicBezTo>
                        <a:pt x="2" y="102"/>
                        <a:pt x="2" y="103"/>
                        <a:pt x="1" y="103"/>
                      </a:cubicBezTo>
                      <a:cubicBezTo>
                        <a:pt x="0" y="105"/>
                        <a:pt x="2" y="106"/>
                        <a:pt x="3" y="106"/>
                      </a:cubicBezTo>
                      <a:cubicBezTo>
                        <a:pt x="4" y="106"/>
                        <a:pt x="4" y="106"/>
                        <a:pt x="5" y="105"/>
                      </a:cubicBezTo>
                      <a:cubicBezTo>
                        <a:pt x="5" y="105"/>
                        <a:pt x="5" y="104"/>
                        <a:pt x="5" y="104"/>
                      </a:cubicBezTo>
                      <a:cubicBezTo>
                        <a:pt x="6" y="103"/>
                        <a:pt x="7" y="102"/>
                        <a:pt x="7" y="101"/>
                      </a:cubicBezTo>
                      <a:cubicBezTo>
                        <a:pt x="25" y="71"/>
                        <a:pt x="29" y="35"/>
                        <a:pt x="47" y="5"/>
                      </a:cubicBezTo>
                      <a:cubicBezTo>
                        <a:pt x="47" y="5"/>
                        <a:pt x="48" y="4"/>
                        <a:pt x="48" y="3"/>
                      </a:cubicBezTo>
                      <a:cubicBezTo>
                        <a:pt x="49" y="3"/>
                        <a:pt x="49" y="2"/>
                        <a:pt x="48" y="1"/>
                      </a:cubicBezTo>
                      <a:cubicBezTo>
                        <a:pt x="48" y="1"/>
                        <a:pt x="47" y="0"/>
                        <a:pt x="4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2" name="Freeform 238"/>
                <p:cNvSpPr>
                  <a:spLocks/>
                </p:cNvSpPr>
                <p:nvPr/>
              </p:nvSpPr>
              <p:spPr bwMode="auto">
                <a:xfrm>
                  <a:off x="5026025" y="4457701"/>
                  <a:ext cx="85725" cy="195263"/>
                </a:xfrm>
                <a:custGeom>
                  <a:avLst/>
                  <a:gdLst>
                    <a:gd name="T0" fmla="*/ 42 w 44"/>
                    <a:gd name="T1" fmla="*/ 0 h 99"/>
                    <a:gd name="T2" fmla="*/ 41 w 44"/>
                    <a:gd name="T3" fmla="*/ 0 h 99"/>
                    <a:gd name="T4" fmla="*/ 40 w 44"/>
                    <a:gd name="T5" fmla="*/ 1 h 99"/>
                    <a:gd name="T6" fmla="*/ 38 w 44"/>
                    <a:gd name="T7" fmla="*/ 5 h 99"/>
                    <a:gd name="T8" fmla="*/ 17 w 44"/>
                    <a:gd name="T9" fmla="*/ 52 h 99"/>
                    <a:gd name="T10" fmla="*/ 4 w 44"/>
                    <a:gd name="T11" fmla="*/ 92 h 99"/>
                    <a:gd name="T12" fmla="*/ 2 w 44"/>
                    <a:gd name="T13" fmla="*/ 95 h 99"/>
                    <a:gd name="T14" fmla="*/ 1 w 44"/>
                    <a:gd name="T15" fmla="*/ 96 h 99"/>
                    <a:gd name="T16" fmla="*/ 3 w 44"/>
                    <a:gd name="T17" fmla="*/ 99 h 99"/>
                    <a:gd name="T18" fmla="*/ 4 w 44"/>
                    <a:gd name="T19" fmla="*/ 99 h 99"/>
                    <a:gd name="T20" fmla="*/ 5 w 44"/>
                    <a:gd name="T21" fmla="*/ 97 h 99"/>
                    <a:gd name="T22" fmla="*/ 7 w 44"/>
                    <a:gd name="T23" fmla="*/ 94 h 99"/>
                    <a:gd name="T24" fmla="*/ 16 w 44"/>
                    <a:gd name="T25" fmla="*/ 68 h 99"/>
                    <a:gd name="T26" fmla="*/ 43 w 44"/>
                    <a:gd name="T27" fmla="*/ 4 h 99"/>
                    <a:gd name="T28" fmla="*/ 44 w 44"/>
                    <a:gd name="T29" fmla="*/ 3 h 99"/>
                    <a:gd name="T30" fmla="*/ 43 w 44"/>
                    <a:gd name="T31" fmla="*/ 0 h 99"/>
                    <a:gd name="T32" fmla="*/ 42 w 44"/>
                    <a:gd name="T3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99">
                      <a:moveTo>
                        <a:pt x="42" y="0"/>
                      </a:moveTo>
                      <a:cubicBezTo>
                        <a:pt x="41" y="0"/>
                        <a:pt x="41" y="0"/>
                        <a:pt x="41" y="0"/>
                      </a:cubicBezTo>
                      <a:cubicBezTo>
                        <a:pt x="40" y="1"/>
                        <a:pt x="40" y="1"/>
                        <a:pt x="40" y="1"/>
                      </a:cubicBezTo>
                      <a:cubicBezTo>
                        <a:pt x="39" y="2"/>
                        <a:pt x="39" y="4"/>
                        <a:pt x="38" y="5"/>
                      </a:cubicBezTo>
                      <a:cubicBezTo>
                        <a:pt x="31" y="20"/>
                        <a:pt x="23" y="36"/>
                        <a:pt x="17" y="52"/>
                      </a:cubicBezTo>
                      <a:cubicBezTo>
                        <a:pt x="12" y="63"/>
                        <a:pt x="11" y="80"/>
                        <a:pt x="4" y="92"/>
                      </a:cubicBezTo>
                      <a:cubicBezTo>
                        <a:pt x="4" y="93"/>
                        <a:pt x="3" y="94"/>
                        <a:pt x="2" y="95"/>
                      </a:cubicBezTo>
                      <a:cubicBezTo>
                        <a:pt x="2" y="95"/>
                        <a:pt x="2" y="95"/>
                        <a:pt x="1" y="96"/>
                      </a:cubicBezTo>
                      <a:cubicBezTo>
                        <a:pt x="0" y="97"/>
                        <a:pt x="1" y="99"/>
                        <a:pt x="3" y="99"/>
                      </a:cubicBezTo>
                      <a:cubicBezTo>
                        <a:pt x="3" y="99"/>
                        <a:pt x="4" y="99"/>
                        <a:pt x="4" y="99"/>
                      </a:cubicBezTo>
                      <a:cubicBezTo>
                        <a:pt x="4" y="98"/>
                        <a:pt x="5" y="98"/>
                        <a:pt x="5" y="97"/>
                      </a:cubicBezTo>
                      <a:cubicBezTo>
                        <a:pt x="6" y="97"/>
                        <a:pt x="6" y="95"/>
                        <a:pt x="7" y="94"/>
                      </a:cubicBezTo>
                      <a:cubicBezTo>
                        <a:pt x="12" y="87"/>
                        <a:pt x="13" y="76"/>
                        <a:pt x="16" y="68"/>
                      </a:cubicBezTo>
                      <a:cubicBezTo>
                        <a:pt x="22" y="46"/>
                        <a:pt x="33" y="25"/>
                        <a:pt x="43" y="4"/>
                      </a:cubicBezTo>
                      <a:cubicBezTo>
                        <a:pt x="43" y="4"/>
                        <a:pt x="43" y="3"/>
                        <a:pt x="44" y="3"/>
                      </a:cubicBezTo>
                      <a:cubicBezTo>
                        <a:pt x="44" y="2"/>
                        <a:pt x="43" y="1"/>
                        <a:pt x="43" y="0"/>
                      </a:cubicBezTo>
                      <a:cubicBezTo>
                        <a:pt x="42" y="0"/>
                        <a:pt x="42" y="0"/>
                        <a:pt x="4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3" name="Freeform 239"/>
                <p:cNvSpPr>
                  <a:spLocks/>
                </p:cNvSpPr>
                <p:nvPr/>
              </p:nvSpPr>
              <p:spPr bwMode="auto">
                <a:xfrm>
                  <a:off x="5014913" y="4465639"/>
                  <a:ext cx="69850" cy="166688"/>
                </a:xfrm>
                <a:custGeom>
                  <a:avLst/>
                  <a:gdLst>
                    <a:gd name="T0" fmla="*/ 33 w 36"/>
                    <a:gd name="T1" fmla="*/ 0 h 85"/>
                    <a:gd name="T2" fmla="*/ 32 w 36"/>
                    <a:gd name="T3" fmla="*/ 1 h 85"/>
                    <a:gd name="T4" fmla="*/ 32 w 36"/>
                    <a:gd name="T5" fmla="*/ 1 h 85"/>
                    <a:gd name="T6" fmla="*/ 29 w 36"/>
                    <a:gd name="T7" fmla="*/ 7 h 85"/>
                    <a:gd name="T8" fmla="*/ 3 w 36"/>
                    <a:gd name="T9" fmla="*/ 76 h 85"/>
                    <a:gd name="T10" fmla="*/ 1 w 36"/>
                    <a:gd name="T11" fmla="*/ 81 h 85"/>
                    <a:gd name="T12" fmla="*/ 1 w 36"/>
                    <a:gd name="T13" fmla="*/ 83 h 85"/>
                    <a:gd name="T14" fmla="*/ 3 w 36"/>
                    <a:gd name="T15" fmla="*/ 85 h 85"/>
                    <a:gd name="T16" fmla="*/ 4 w 36"/>
                    <a:gd name="T17" fmla="*/ 85 h 85"/>
                    <a:gd name="T18" fmla="*/ 5 w 36"/>
                    <a:gd name="T19" fmla="*/ 84 h 85"/>
                    <a:gd name="T20" fmla="*/ 5 w 36"/>
                    <a:gd name="T21" fmla="*/ 81 h 85"/>
                    <a:gd name="T22" fmla="*/ 35 w 36"/>
                    <a:gd name="T23" fmla="*/ 4 h 85"/>
                    <a:gd name="T24" fmla="*/ 35 w 36"/>
                    <a:gd name="T25" fmla="*/ 3 h 85"/>
                    <a:gd name="T26" fmla="*/ 34 w 36"/>
                    <a:gd name="T27" fmla="*/ 0 h 85"/>
                    <a:gd name="T28" fmla="*/ 33 w 36"/>
                    <a:gd name="T2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85">
                      <a:moveTo>
                        <a:pt x="33" y="0"/>
                      </a:moveTo>
                      <a:cubicBezTo>
                        <a:pt x="33" y="0"/>
                        <a:pt x="32" y="0"/>
                        <a:pt x="32" y="1"/>
                      </a:cubicBezTo>
                      <a:cubicBezTo>
                        <a:pt x="32" y="1"/>
                        <a:pt x="32" y="1"/>
                        <a:pt x="32" y="1"/>
                      </a:cubicBezTo>
                      <a:cubicBezTo>
                        <a:pt x="31" y="3"/>
                        <a:pt x="30" y="5"/>
                        <a:pt x="29" y="7"/>
                      </a:cubicBezTo>
                      <a:cubicBezTo>
                        <a:pt x="19" y="30"/>
                        <a:pt x="10" y="53"/>
                        <a:pt x="3" y="76"/>
                      </a:cubicBezTo>
                      <a:cubicBezTo>
                        <a:pt x="2" y="78"/>
                        <a:pt x="2" y="80"/>
                        <a:pt x="1" y="81"/>
                      </a:cubicBezTo>
                      <a:cubicBezTo>
                        <a:pt x="1" y="82"/>
                        <a:pt x="1" y="82"/>
                        <a:pt x="1" y="83"/>
                      </a:cubicBezTo>
                      <a:cubicBezTo>
                        <a:pt x="0" y="84"/>
                        <a:pt x="2" y="85"/>
                        <a:pt x="3" y="85"/>
                      </a:cubicBezTo>
                      <a:cubicBezTo>
                        <a:pt x="3" y="85"/>
                        <a:pt x="3" y="85"/>
                        <a:pt x="4" y="85"/>
                      </a:cubicBezTo>
                      <a:cubicBezTo>
                        <a:pt x="4" y="85"/>
                        <a:pt x="5" y="84"/>
                        <a:pt x="5" y="84"/>
                      </a:cubicBezTo>
                      <a:cubicBezTo>
                        <a:pt x="5" y="83"/>
                        <a:pt x="5" y="82"/>
                        <a:pt x="5" y="81"/>
                      </a:cubicBezTo>
                      <a:cubicBezTo>
                        <a:pt x="13" y="55"/>
                        <a:pt x="24" y="29"/>
                        <a:pt x="35" y="4"/>
                      </a:cubicBezTo>
                      <a:cubicBezTo>
                        <a:pt x="35" y="4"/>
                        <a:pt x="35" y="3"/>
                        <a:pt x="35" y="3"/>
                      </a:cubicBezTo>
                      <a:cubicBezTo>
                        <a:pt x="36" y="2"/>
                        <a:pt x="35" y="0"/>
                        <a:pt x="34" y="0"/>
                      </a:cubicBezTo>
                      <a:cubicBezTo>
                        <a:pt x="34" y="0"/>
                        <a:pt x="34" y="0"/>
                        <a:pt x="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4" name="Freeform 240"/>
                <p:cNvSpPr>
                  <a:spLocks/>
                </p:cNvSpPr>
                <p:nvPr/>
              </p:nvSpPr>
              <p:spPr bwMode="auto">
                <a:xfrm>
                  <a:off x="4995863" y="4479926"/>
                  <a:ext cx="71438" cy="136525"/>
                </a:xfrm>
                <a:custGeom>
                  <a:avLst/>
                  <a:gdLst>
                    <a:gd name="T0" fmla="*/ 33 w 36"/>
                    <a:gd name="T1" fmla="*/ 0 h 70"/>
                    <a:gd name="T2" fmla="*/ 32 w 36"/>
                    <a:gd name="T3" fmla="*/ 1 h 70"/>
                    <a:gd name="T4" fmla="*/ 27 w 36"/>
                    <a:gd name="T5" fmla="*/ 9 h 70"/>
                    <a:gd name="T6" fmla="*/ 8 w 36"/>
                    <a:gd name="T7" fmla="*/ 51 h 70"/>
                    <a:gd name="T8" fmla="*/ 5 w 36"/>
                    <a:gd name="T9" fmla="*/ 58 h 70"/>
                    <a:gd name="T10" fmla="*/ 1 w 36"/>
                    <a:gd name="T11" fmla="*/ 67 h 70"/>
                    <a:gd name="T12" fmla="*/ 3 w 36"/>
                    <a:gd name="T13" fmla="*/ 70 h 70"/>
                    <a:gd name="T14" fmla="*/ 4 w 36"/>
                    <a:gd name="T15" fmla="*/ 69 h 70"/>
                    <a:gd name="T16" fmla="*/ 6 w 36"/>
                    <a:gd name="T17" fmla="*/ 65 h 70"/>
                    <a:gd name="T18" fmla="*/ 9 w 36"/>
                    <a:gd name="T19" fmla="*/ 59 h 70"/>
                    <a:gd name="T20" fmla="*/ 35 w 36"/>
                    <a:gd name="T21" fmla="*/ 3 h 70"/>
                    <a:gd name="T22" fmla="*/ 36 w 36"/>
                    <a:gd name="T23" fmla="*/ 2 h 70"/>
                    <a:gd name="T24" fmla="*/ 33 w 36"/>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70">
                      <a:moveTo>
                        <a:pt x="33" y="0"/>
                      </a:moveTo>
                      <a:cubicBezTo>
                        <a:pt x="33" y="0"/>
                        <a:pt x="32" y="0"/>
                        <a:pt x="32" y="1"/>
                      </a:cubicBezTo>
                      <a:cubicBezTo>
                        <a:pt x="30" y="3"/>
                        <a:pt x="28" y="6"/>
                        <a:pt x="27" y="9"/>
                      </a:cubicBezTo>
                      <a:cubicBezTo>
                        <a:pt x="19" y="22"/>
                        <a:pt x="14" y="37"/>
                        <a:pt x="8" y="51"/>
                      </a:cubicBezTo>
                      <a:cubicBezTo>
                        <a:pt x="7" y="53"/>
                        <a:pt x="6" y="56"/>
                        <a:pt x="5" y="58"/>
                      </a:cubicBezTo>
                      <a:cubicBezTo>
                        <a:pt x="4" y="61"/>
                        <a:pt x="2" y="64"/>
                        <a:pt x="1" y="67"/>
                      </a:cubicBezTo>
                      <a:cubicBezTo>
                        <a:pt x="0" y="68"/>
                        <a:pt x="1" y="70"/>
                        <a:pt x="3" y="70"/>
                      </a:cubicBezTo>
                      <a:cubicBezTo>
                        <a:pt x="3" y="70"/>
                        <a:pt x="4" y="70"/>
                        <a:pt x="4" y="69"/>
                      </a:cubicBezTo>
                      <a:cubicBezTo>
                        <a:pt x="5" y="67"/>
                        <a:pt x="6" y="66"/>
                        <a:pt x="6" y="65"/>
                      </a:cubicBezTo>
                      <a:cubicBezTo>
                        <a:pt x="7" y="63"/>
                        <a:pt x="8" y="61"/>
                        <a:pt x="9" y="59"/>
                      </a:cubicBezTo>
                      <a:cubicBezTo>
                        <a:pt x="17" y="40"/>
                        <a:pt x="24" y="20"/>
                        <a:pt x="35" y="3"/>
                      </a:cubicBezTo>
                      <a:cubicBezTo>
                        <a:pt x="35" y="2"/>
                        <a:pt x="36" y="2"/>
                        <a:pt x="36" y="2"/>
                      </a:cubicBezTo>
                      <a:cubicBezTo>
                        <a:pt x="36" y="1"/>
                        <a:pt x="35" y="0"/>
                        <a:pt x="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5" name="Freeform 241"/>
                <p:cNvSpPr>
                  <a:spLocks/>
                </p:cNvSpPr>
                <p:nvPr/>
              </p:nvSpPr>
              <p:spPr bwMode="auto">
                <a:xfrm>
                  <a:off x="5073650" y="4586289"/>
                  <a:ext cx="36513" cy="87313"/>
                </a:xfrm>
                <a:custGeom>
                  <a:avLst/>
                  <a:gdLst>
                    <a:gd name="T0" fmla="*/ 17 w 19"/>
                    <a:gd name="T1" fmla="*/ 0 h 45"/>
                    <a:gd name="T2" fmla="*/ 15 w 19"/>
                    <a:gd name="T3" fmla="*/ 2 h 45"/>
                    <a:gd name="T4" fmla="*/ 1 w 19"/>
                    <a:gd name="T5" fmla="*/ 40 h 45"/>
                    <a:gd name="T6" fmla="*/ 0 w 19"/>
                    <a:gd name="T7" fmla="*/ 43 h 45"/>
                    <a:gd name="T8" fmla="*/ 0 w 19"/>
                    <a:gd name="T9" fmla="*/ 44 h 45"/>
                    <a:gd name="T10" fmla="*/ 2 w 19"/>
                    <a:gd name="T11" fmla="*/ 45 h 45"/>
                    <a:gd name="T12" fmla="*/ 2 w 19"/>
                    <a:gd name="T13" fmla="*/ 45 h 45"/>
                    <a:gd name="T14" fmla="*/ 4 w 19"/>
                    <a:gd name="T15" fmla="*/ 44 h 45"/>
                    <a:gd name="T16" fmla="*/ 5 w 19"/>
                    <a:gd name="T17" fmla="*/ 42 h 45"/>
                    <a:gd name="T18" fmla="*/ 19 w 19"/>
                    <a:gd name="T19" fmla="*/ 3 h 45"/>
                    <a:gd name="T20" fmla="*/ 17 w 19"/>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5">
                      <a:moveTo>
                        <a:pt x="17" y="0"/>
                      </a:moveTo>
                      <a:cubicBezTo>
                        <a:pt x="16" y="0"/>
                        <a:pt x="15" y="1"/>
                        <a:pt x="15" y="2"/>
                      </a:cubicBezTo>
                      <a:cubicBezTo>
                        <a:pt x="11" y="15"/>
                        <a:pt x="6" y="27"/>
                        <a:pt x="1" y="40"/>
                      </a:cubicBezTo>
                      <a:cubicBezTo>
                        <a:pt x="1" y="41"/>
                        <a:pt x="0" y="42"/>
                        <a:pt x="0" y="43"/>
                      </a:cubicBezTo>
                      <a:cubicBezTo>
                        <a:pt x="0" y="43"/>
                        <a:pt x="0" y="44"/>
                        <a:pt x="0" y="44"/>
                      </a:cubicBezTo>
                      <a:cubicBezTo>
                        <a:pt x="1" y="45"/>
                        <a:pt x="1" y="45"/>
                        <a:pt x="2" y="45"/>
                      </a:cubicBezTo>
                      <a:cubicBezTo>
                        <a:pt x="2" y="45"/>
                        <a:pt x="2" y="45"/>
                        <a:pt x="2" y="45"/>
                      </a:cubicBezTo>
                      <a:cubicBezTo>
                        <a:pt x="3" y="45"/>
                        <a:pt x="4" y="44"/>
                        <a:pt x="4" y="44"/>
                      </a:cubicBezTo>
                      <a:cubicBezTo>
                        <a:pt x="4" y="43"/>
                        <a:pt x="4" y="42"/>
                        <a:pt x="5" y="42"/>
                      </a:cubicBezTo>
                      <a:cubicBezTo>
                        <a:pt x="10" y="29"/>
                        <a:pt x="15" y="16"/>
                        <a:pt x="19" y="3"/>
                      </a:cubicBezTo>
                      <a:cubicBezTo>
                        <a:pt x="19" y="1"/>
                        <a:pt x="18"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6" name="Freeform 242"/>
                <p:cNvSpPr>
                  <a:spLocks/>
                </p:cNvSpPr>
                <p:nvPr/>
              </p:nvSpPr>
              <p:spPr bwMode="auto">
                <a:xfrm>
                  <a:off x="5086350" y="4608514"/>
                  <a:ext cx="41275" cy="74613"/>
                </a:xfrm>
                <a:custGeom>
                  <a:avLst/>
                  <a:gdLst>
                    <a:gd name="T0" fmla="*/ 18 w 21"/>
                    <a:gd name="T1" fmla="*/ 0 h 38"/>
                    <a:gd name="T2" fmla="*/ 17 w 21"/>
                    <a:gd name="T3" fmla="*/ 0 h 38"/>
                    <a:gd name="T4" fmla="*/ 17 w 21"/>
                    <a:gd name="T5" fmla="*/ 1 h 38"/>
                    <a:gd name="T6" fmla="*/ 3 w 21"/>
                    <a:gd name="T7" fmla="*/ 29 h 38"/>
                    <a:gd name="T8" fmla="*/ 2 w 21"/>
                    <a:gd name="T9" fmla="*/ 31 h 38"/>
                    <a:gd name="T10" fmla="*/ 1 w 21"/>
                    <a:gd name="T11" fmla="*/ 35 h 38"/>
                    <a:gd name="T12" fmla="*/ 3 w 21"/>
                    <a:gd name="T13" fmla="*/ 38 h 38"/>
                    <a:gd name="T14" fmla="*/ 5 w 21"/>
                    <a:gd name="T15" fmla="*/ 38 h 38"/>
                    <a:gd name="T16" fmla="*/ 6 w 21"/>
                    <a:gd name="T17" fmla="*/ 36 h 38"/>
                    <a:gd name="T18" fmla="*/ 5 w 21"/>
                    <a:gd name="T19" fmla="*/ 34 h 38"/>
                    <a:gd name="T20" fmla="*/ 5 w 21"/>
                    <a:gd name="T21" fmla="*/ 33 h 38"/>
                    <a:gd name="T22" fmla="*/ 6 w 21"/>
                    <a:gd name="T23" fmla="*/ 32 h 38"/>
                    <a:gd name="T24" fmla="*/ 7 w 21"/>
                    <a:gd name="T25" fmla="*/ 29 h 38"/>
                    <a:gd name="T26" fmla="*/ 10 w 21"/>
                    <a:gd name="T27" fmla="*/ 24 h 38"/>
                    <a:gd name="T28" fmla="*/ 19 w 21"/>
                    <a:gd name="T29" fmla="*/ 4 h 38"/>
                    <a:gd name="T30" fmla="*/ 20 w 21"/>
                    <a:gd name="T31" fmla="*/ 3 h 38"/>
                    <a:gd name="T32" fmla="*/ 18 w 21"/>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38">
                      <a:moveTo>
                        <a:pt x="18" y="0"/>
                      </a:moveTo>
                      <a:cubicBezTo>
                        <a:pt x="18" y="0"/>
                        <a:pt x="18" y="0"/>
                        <a:pt x="17" y="0"/>
                      </a:cubicBezTo>
                      <a:cubicBezTo>
                        <a:pt x="17" y="0"/>
                        <a:pt x="17" y="1"/>
                        <a:pt x="17" y="1"/>
                      </a:cubicBezTo>
                      <a:cubicBezTo>
                        <a:pt x="11" y="10"/>
                        <a:pt x="8" y="20"/>
                        <a:pt x="3" y="29"/>
                      </a:cubicBezTo>
                      <a:cubicBezTo>
                        <a:pt x="2" y="29"/>
                        <a:pt x="2" y="30"/>
                        <a:pt x="2" y="31"/>
                      </a:cubicBezTo>
                      <a:cubicBezTo>
                        <a:pt x="1" y="32"/>
                        <a:pt x="1" y="33"/>
                        <a:pt x="1" y="35"/>
                      </a:cubicBezTo>
                      <a:cubicBezTo>
                        <a:pt x="0" y="37"/>
                        <a:pt x="1" y="38"/>
                        <a:pt x="3" y="38"/>
                      </a:cubicBezTo>
                      <a:cubicBezTo>
                        <a:pt x="4" y="38"/>
                        <a:pt x="4" y="38"/>
                        <a:pt x="5" y="38"/>
                      </a:cubicBezTo>
                      <a:cubicBezTo>
                        <a:pt x="6" y="38"/>
                        <a:pt x="6" y="37"/>
                        <a:pt x="6" y="36"/>
                      </a:cubicBezTo>
                      <a:cubicBezTo>
                        <a:pt x="6" y="35"/>
                        <a:pt x="6" y="34"/>
                        <a:pt x="5" y="34"/>
                      </a:cubicBezTo>
                      <a:cubicBezTo>
                        <a:pt x="5" y="34"/>
                        <a:pt x="5" y="34"/>
                        <a:pt x="5" y="33"/>
                      </a:cubicBezTo>
                      <a:cubicBezTo>
                        <a:pt x="5" y="33"/>
                        <a:pt x="5" y="32"/>
                        <a:pt x="6" y="32"/>
                      </a:cubicBezTo>
                      <a:cubicBezTo>
                        <a:pt x="6" y="31"/>
                        <a:pt x="7" y="30"/>
                        <a:pt x="7" y="29"/>
                      </a:cubicBezTo>
                      <a:cubicBezTo>
                        <a:pt x="8" y="28"/>
                        <a:pt x="9" y="26"/>
                        <a:pt x="10" y="24"/>
                      </a:cubicBezTo>
                      <a:cubicBezTo>
                        <a:pt x="13" y="17"/>
                        <a:pt x="15" y="11"/>
                        <a:pt x="19" y="4"/>
                      </a:cubicBezTo>
                      <a:cubicBezTo>
                        <a:pt x="19" y="4"/>
                        <a:pt x="20" y="3"/>
                        <a:pt x="20" y="3"/>
                      </a:cubicBezTo>
                      <a:cubicBezTo>
                        <a:pt x="21" y="1"/>
                        <a:pt x="20"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7" name="Freeform 243"/>
                <p:cNvSpPr>
                  <a:spLocks/>
                </p:cNvSpPr>
                <p:nvPr/>
              </p:nvSpPr>
              <p:spPr bwMode="auto">
                <a:xfrm>
                  <a:off x="5100638" y="4637089"/>
                  <a:ext cx="33338" cy="50800"/>
                </a:xfrm>
                <a:custGeom>
                  <a:avLst/>
                  <a:gdLst>
                    <a:gd name="T0" fmla="*/ 15 w 17"/>
                    <a:gd name="T1" fmla="*/ 0 h 26"/>
                    <a:gd name="T2" fmla="*/ 13 w 17"/>
                    <a:gd name="T3" fmla="*/ 1 h 26"/>
                    <a:gd name="T4" fmla="*/ 3 w 17"/>
                    <a:gd name="T5" fmla="*/ 19 h 26"/>
                    <a:gd name="T6" fmla="*/ 1 w 17"/>
                    <a:gd name="T7" fmla="*/ 22 h 26"/>
                    <a:gd name="T8" fmla="*/ 0 w 17"/>
                    <a:gd name="T9" fmla="*/ 23 h 26"/>
                    <a:gd name="T10" fmla="*/ 2 w 17"/>
                    <a:gd name="T11" fmla="*/ 26 h 26"/>
                    <a:gd name="T12" fmla="*/ 4 w 17"/>
                    <a:gd name="T13" fmla="*/ 25 h 26"/>
                    <a:gd name="T14" fmla="*/ 5 w 17"/>
                    <a:gd name="T15" fmla="*/ 23 h 26"/>
                    <a:gd name="T16" fmla="*/ 7 w 17"/>
                    <a:gd name="T17" fmla="*/ 19 h 26"/>
                    <a:gd name="T18" fmla="*/ 16 w 17"/>
                    <a:gd name="T19" fmla="*/ 3 h 26"/>
                    <a:gd name="T20" fmla="*/ 15 w 17"/>
                    <a:gd name="T2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6">
                      <a:moveTo>
                        <a:pt x="15" y="0"/>
                      </a:moveTo>
                      <a:cubicBezTo>
                        <a:pt x="14" y="0"/>
                        <a:pt x="13" y="0"/>
                        <a:pt x="13" y="1"/>
                      </a:cubicBezTo>
                      <a:cubicBezTo>
                        <a:pt x="9" y="7"/>
                        <a:pt x="6" y="13"/>
                        <a:pt x="3" y="19"/>
                      </a:cubicBezTo>
                      <a:cubicBezTo>
                        <a:pt x="2" y="20"/>
                        <a:pt x="1" y="21"/>
                        <a:pt x="1" y="22"/>
                      </a:cubicBezTo>
                      <a:cubicBezTo>
                        <a:pt x="1" y="22"/>
                        <a:pt x="1" y="23"/>
                        <a:pt x="0" y="23"/>
                      </a:cubicBezTo>
                      <a:cubicBezTo>
                        <a:pt x="0" y="24"/>
                        <a:pt x="1" y="26"/>
                        <a:pt x="2" y="26"/>
                      </a:cubicBezTo>
                      <a:cubicBezTo>
                        <a:pt x="3" y="26"/>
                        <a:pt x="4" y="25"/>
                        <a:pt x="4" y="25"/>
                      </a:cubicBezTo>
                      <a:cubicBezTo>
                        <a:pt x="4" y="24"/>
                        <a:pt x="5" y="24"/>
                        <a:pt x="5" y="23"/>
                      </a:cubicBezTo>
                      <a:cubicBezTo>
                        <a:pt x="6" y="22"/>
                        <a:pt x="6" y="21"/>
                        <a:pt x="7" y="19"/>
                      </a:cubicBezTo>
                      <a:cubicBezTo>
                        <a:pt x="10" y="14"/>
                        <a:pt x="13" y="8"/>
                        <a:pt x="16" y="3"/>
                      </a:cubicBezTo>
                      <a:cubicBezTo>
                        <a:pt x="17" y="2"/>
                        <a:pt x="16" y="0"/>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8" name="Freeform 244"/>
                <p:cNvSpPr>
                  <a:spLocks/>
                </p:cNvSpPr>
                <p:nvPr/>
              </p:nvSpPr>
              <p:spPr bwMode="auto">
                <a:xfrm>
                  <a:off x="5124450" y="4649789"/>
                  <a:ext cx="19050" cy="39688"/>
                </a:xfrm>
                <a:custGeom>
                  <a:avLst/>
                  <a:gdLst>
                    <a:gd name="T0" fmla="*/ 8 w 10"/>
                    <a:gd name="T1" fmla="*/ 0 h 20"/>
                    <a:gd name="T2" fmla="*/ 7 w 10"/>
                    <a:gd name="T3" fmla="*/ 0 h 20"/>
                    <a:gd name="T4" fmla="*/ 6 w 10"/>
                    <a:gd name="T5" fmla="*/ 1 h 20"/>
                    <a:gd name="T6" fmla="*/ 2 w 10"/>
                    <a:gd name="T7" fmla="*/ 13 h 20"/>
                    <a:gd name="T8" fmla="*/ 1 w 10"/>
                    <a:gd name="T9" fmla="*/ 17 h 20"/>
                    <a:gd name="T10" fmla="*/ 1 w 10"/>
                    <a:gd name="T11" fmla="*/ 18 h 20"/>
                    <a:gd name="T12" fmla="*/ 3 w 10"/>
                    <a:gd name="T13" fmla="*/ 20 h 20"/>
                    <a:gd name="T14" fmla="*/ 5 w 10"/>
                    <a:gd name="T15" fmla="*/ 19 h 20"/>
                    <a:gd name="T16" fmla="*/ 5 w 10"/>
                    <a:gd name="T17" fmla="*/ 17 h 20"/>
                    <a:gd name="T18" fmla="*/ 6 w 10"/>
                    <a:gd name="T19" fmla="*/ 13 h 20"/>
                    <a:gd name="T20" fmla="*/ 9 w 10"/>
                    <a:gd name="T21" fmla="*/ 6 h 20"/>
                    <a:gd name="T22" fmla="*/ 10 w 10"/>
                    <a:gd name="T23" fmla="*/ 2 h 20"/>
                    <a:gd name="T24" fmla="*/ 8 w 10"/>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20">
                      <a:moveTo>
                        <a:pt x="8" y="0"/>
                      </a:moveTo>
                      <a:cubicBezTo>
                        <a:pt x="7" y="0"/>
                        <a:pt x="7" y="0"/>
                        <a:pt x="7" y="0"/>
                      </a:cubicBezTo>
                      <a:cubicBezTo>
                        <a:pt x="6" y="0"/>
                        <a:pt x="6" y="1"/>
                        <a:pt x="6" y="1"/>
                      </a:cubicBezTo>
                      <a:cubicBezTo>
                        <a:pt x="5" y="5"/>
                        <a:pt x="4" y="9"/>
                        <a:pt x="2" y="13"/>
                      </a:cubicBezTo>
                      <a:cubicBezTo>
                        <a:pt x="2" y="14"/>
                        <a:pt x="2" y="16"/>
                        <a:pt x="1" y="17"/>
                      </a:cubicBezTo>
                      <a:cubicBezTo>
                        <a:pt x="1" y="17"/>
                        <a:pt x="1" y="18"/>
                        <a:pt x="1" y="18"/>
                      </a:cubicBezTo>
                      <a:cubicBezTo>
                        <a:pt x="0" y="19"/>
                        <a:pt x="2" y="20"/>
                        <a:pt x="3" y="20"/>
                      </a:cubicBezTo>
                      <a:cubicBezTo>
                        <a:pt x="4" y="20"/>
                        <a:pt x="4" y="20"/>
                        <a:pt x="5" y="19"/>
                      </a:cubicBezTo>
                      <a:cubicBezTo>
                        <a:pt x="5" y="18"/>
                        <a:pt x="5" y="18"/>
                        <a:pt x="5" y="17"/>
                      </a:cubicBezTo>
                      <a:cubicBezTo>
                        <a:pt x="6" y="16"/>
                        <a:pt x="6" y="15"/>
                        <a:pt x="6" y="13"/>
                      </a:cubicBezTo>
                      <a:cubicBezTo>
                        <a:pt x="7" y="11"/>
                        <a:pt x="8" y="9"/>
                        <a:pt x="9" y="6"/>
                      </a:cubicBezTo>
                      <a:cubicBezTo>
                        <a:pt x="9" y="5"/>
                        <a:pt x="9" y="4"/>
                        <a:pt x="10" y="2"/>
                      </a:cubicBezTo>
                      <a:cubicBezTo>
                        <a:pt x="10" y="1"/>
                        <a:pt x="9"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9" name="Freeform 245"/>
                <p:cNvSpPr>
                  <a:spLocks/>
                </p:cNvSpPr>
                <p:nvPr/>
              </p:nvSpPr>
              <p:spPr bwMode="auto">
                <a:xfrm>
                  <a:off x="5121275" y="4467226"/>
                  <a:ext cx="47625" cy="100013"/>
                </a:xfrm>
                <a:custGeom>
                  <a:avLst/>
                  <a:gdLst>
                    <a:gd name="T0" fmla="*/ 22 w 24"/>
                    <a:gd name="T1" fmla="*/ 0 h 51"/>
                    <a:gd name="T2" fmla="*/ 20 w 24"/>
                    <a:gd name="T3" fmla="*/ 1 h 51"/>
                    <a:gd name="T4" fmla="*/ 0 w 24"/>
                    <a:gd name="T5" fmla="*/ 45 h 51"/>
                    <a:gd name="T6" fmla="*/ 1 w 24"/>
                    <a:gd name="T7" fmla="*/ 46 h 51"/>
                    <a:gd name="T8" fmla="*/ 2 w 24"/>
                    <a:gd name="T9" fmla="*/ 51 h 51"/>
                    <a:gd name="T10" fmla="*/ 2 w 24"/>
                    <a:gd name="T11" fmla="*/ 51 h 51"/>
                    <a:gd name="T12" fmla="*/ 23 w 24"/>
                    <a:gd name="T13" fmla="*/ 5 h 51"/>
                    <a:gd name="T14" fmla="*/ 22 w 24"/>
                    <a:gd name="T15" fmla="*/ 5 h 51"/>
                    <a:gd name="T16" fmla="*/ 23 w 24"/>
                    <a:gd name="T17" fmla="*/ 1 h 51"/>
                    <a:gd name="T18" fmla="*/ 23 w 24"/>
                    <a:gd name="T19" fmla="*/ 1 h 51"/>
                    <a:gd name="T20" fmla="*/ 24 w 24"/>
                    <a:gd name="T21" fmla="*/ 1 h 51"/>
                    <a:gd name="T22" fmla="*/ 22 w 24"/>
                    <a:gd name="T2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51">
                      <a:moveTo>
                        <a:pt x="22" y="0"/>
                      </a:moveTo>
                      <a:cubicBezTo>
                        <a:pt x="21" y="0"/>
                        <a:pt x="21" y="0"/>
                        <a:pt x="20" y="1"/>
                      </a:cubicBezTo>
                      <a:cubicBezTo>
                        <a:pt x="14" y="15"/>
                        <a:pt x="5" y="29"/>
                        <a:pt x="0" y="45"/>
                      </a:cubicBezTo>
                      <a:cubicBezTo>
                        <a:pt x="0" y="45"/>
                        <a:pt x="1" y="45"/>
                        <a:pt x="1" y="46"/>
                      </a:cubicBezTo>
                      <a:cubicBezTo>
                        <a:pt x="1" y="48"/>
                        <a:pt x="2" y="50"/>
                        <a:pt x="2" y="51"/>
                      </a:cubicBezTo>
                      <a:cubicBezTo>
                        <a:pt x="2" y="51"/>
                        <a:pt x="2" y="51"/>
                        <a:pt x="2" y="51"/>
                      </a:cubicBezTo>
                      <a:cubicBezTo>
                        <a:pt x="7" y="35"/>
                        <a:pt x="16" y="20"/>
                        <a:pt x="23" y="5"/>
                      </a:cubicBezTo>
                      <a:cubicBezTo>
                        <a:pt x="23" y="5"/>
                        <a:pt x="23" y="5"/>
                        <a:pt x="22" y="5"/>
                      </a:cubicBezTo>
                      <a:cubicBezTo>
                        <a:pt x="20" y="4"/>
                        <a:pt x="21" y="1"/>
                        <a:pt x="23" y="1"/>
                      </a:cubicBezTo>
                      <a:cubicBezTo>
                        <a:pt x="23" y="1"/>
                        <a:pt x="23" y="1"/>
                        <a:pt x="23" y="1"/>
                      </a:cubicBezTo>
                      <a:cubicBezTo>
                        <a:pt x="24" y="1"/>
                        <a:pt x="24" y="1"/>
                        <a:pt x="24" y="1"/>
                      </a:cubicBezTo>
                      <a:cubicBezTo>
                        <a:pt x="23" y="0"/>
                        <a:pt x="23" y="0"/>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0" name="Freeform 246"/>
                <p:cNvSpPr>
                  <a:spLocks noEditPoints="1"/>
                </p:cNvSpPr>
                <p:nvPr/>
              </p:nvSpPr>
              <p:spPr bwMode="auto">
                <a:xfrm>
                  <a:off x="5114925" y="4554539"/>
                  <a:ext cx="60325" cy="127000"/>
                </a:xfrm>
                <a:custGeom>
                  <a:avLst/>
                  <a:gdLst>
                    <a:gd name="T0" fmla="*/ 31 w 31"/>
                    <a:gd name="T1" fmla="*/ 63 h 65"/>
                    <a:gd name="T2" fmla="*/ 27 w 31"/>
                    <a:gd name="T3" fmla="*/ 64 h 65"/>
                    <a:gd name="T4" fmla="*/ 27 w 31"/>
                    <a:gd name="T5" fmla="*/ 64 h 65"/>
                    <a:gd name="T6" fmla="*/ 29 w 31"/>
                    <a:gd name="T7" fmla="*/ 65 h 65"/>
                    <a:gd name="T8" fmla="*/ 31 w 31"/>
                    <a:gd name="T9" fmla="*/ 63 h 65"/>
                    <a:gd name="T10" fmla="*/ 3 w 31"/>
                    <a:gd name="T11" fmla="*/ 0 h 65"/>
                    <a:gd name="T12" fmla="*/ 1 w 31"/>
                    <a:gd name="T13" fmla="*/ 3 h 65"/>
                    <a:gd name="T14" fmla="*/ 25 w 31"/>
                    <a:gd name="T15" fmla="*/ 61 h 65"/>
                    <a:gd name="T16" fmla="*/ 26 w 31"/>
                    <a:gd name="T17" fmla="*/ 60 h 65"/>
                    <a:gd name="T18" fmla="*/ 29 w 31"/>
                    <a:gd name="T19" fmla="*/ 60 h 65"/>
                    <a:gd name="T20" fmla="*/ 6 w 31"/>
                    <a:gd name="T21" fmla="*/ 7 h 65"/>
                    <a:gd name="T22" fmla="*/ 5 w 31"/>
                    <a:gd name="T23" fmla="*/ 2 h 65"/>
                    <a:gd name="T24" fmla="*/ 4 w 31"/>
                    <a:gd name="T25" fmla="*/ 1 h 65"/>
                    <a:gd name="T26" fmla="*/ 3 w 31"/>
                    <a:gd name="T2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65">
                      <a:moveTo>
                        <a:pt x="31" y="63"/>
                      </a:moveTo>
                      <a:cubicBezTo>
                        <a:pt x="30" y="64"/>
                        <a:pt x="29" y="64"/>
                        <a:pt x="27" y="64"/>
                      </a:cubicBezTo>
                      <a:cubicBezTo>
                        <a:pt x="27" y="64"/>
                        <a:pt x="27" y="64"/>
                        <a:pt x="27" y="64"/>
                      </a:cubicBezTo>
                      <a:cubicBezTo>
                        <a:pt x="27" y="65"/>
                        <a:pt x="28" y="65"/>
                        <a:pt x="29" y="65"/>
                      </a:cubicBezTo>
                      <a:cubicBezTo>
                        <a:pt x="30" y="65"/>
                        <a:pt x="31" y="64"/>
                        <a:pt x="31" y="63"/>
                      </a:cubicBezTo>
                      <a:moveTo>
                        <a:pt x="3" y="0"/>
                      </a:moveTo>
                      <a:cubicBezTo>
                        <a:pt x="2" y="0"/>
                        <a:pt x="0" y="1"/>
                        <a:pt x="1" y="3"/>
                      </a:cubicBezTo>
                      <a:cubicBezTo>
                        <a:pt x="6" y="23"/>
                        <a:pt x="15" y="43"/>
                        <a:pt x="25" y="61"/>
                      </a:cubicBezTo>
                      <a:cubicBezTo>
                        <a:pt x="25" y="61"/>
                        <a:pt x="26" y="61"/>
                        <a:pt x="26" y="60"/>
                      </a:cubicBezTo>
                      <a:cubicBezTo>
                        <a:pt x="27" y="60"/>
                        <a:pt x="28" y="60"/>
                        <a:pt x="29" y="60"/>
                      </a:cubicBezTo>
                      <a:cubicBezTo>
                        <a:pt x="19" y="43"/>
                        <a:pt x="11" y="26"/>
                        <a:pt x="6" y="7"/>
                      </a:cubicBezTo>
                      <a:cubicBezTo>
                        <a:pt x="6" y="6"/>
                        <a:pt x="5" y="4"/>
                        <a:pt x="5" y="2"/>
                      </a:cubicBezTo>
                      <a:cubicBezTo>
                        <a:pt x="5" y="1"/>
                        <a:pt x="4" y="1"/>
                        <a:pt x="4" y="1"/>
                      </a:cubicBezTo>
                      <a:cubicBezTo>
                        <a:pt x="4"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1" name="Freeform 247"/>
                <p:cNvSpPr>
                  <a:spLocks/>
                </p:cNvSpPr>
                <p:nvPr/>
              </p:nvSpPr>
              <p:spPr bwMode="auto">
                <a:xfrm>
                  <a:off x="5160963" y="4470401"/>
                  <a:ext cx="74613" cy="209550"/>
                </a:xfrm>
                <a:custGeom>
                  <a:avLst/>
                  <a:gdLst>
                    <a:gd name="T0" fmla="*/ 3 w 38"/>
                    <a:gd name="T1" fmla="*/ 0 h 107"/>
                    <a:gd name="T2" fmla="*/ 2 w 38"/>
                    <a:gd name="T3" fmla="*/ 4 h 107"/>
                    <a:gd name="T4" fmla="*/ 3 w 38"/>
                    <a:gd name="T5" fmla="*/ 4 h 107"/>
                    <a:gd name="T6" fmla="*/ 34 w 38"/>
                    <a:gd name="T7" fmla="*/ 51 h 107"/>
                    <a:gd name="T8" fmla="*/ 5 w 38"/>
                    <a:gd name="T9" fmla="*/ 103 h 107"/>
                    <a:gd name="T10" fmla="*/ 2 w 38"/>
                    <a:gd name="T11" fmla="*/ 103 h 107"/>
                    <a:gd name="T12" fmla="*/ 1 w 38"/>
                    <a:gd name="T13" fmla="*/ 104 h 107"/>
                    <a:gd name="T14" fmla="*/ 3 w 38"/>
                    <a:gd name="T15" fmla="*/ 107 h 107"/>
                    <a:gd name="T16" fmla="*/ 3 w 38"/>
                    <a:gd name="T17" fmla="*/ 107 h 107"/>
                    <a:gd name="T18" fmla="*/ 3 w 38"/>
                    <a:gd name="T19" fmla="*/ 107 h 107"/>
                    <a:gd name="T20" fmla="*/ 7 w 38"/>
                    <a:gd name="T21" fmla="*/ 106 h 107"/>
                    <a:gd name="T22" fmla="*/ 38 w 38"/>
                    <a:gd name="T23" fmla="*/ 52 h 107"/>
                    <a:gd name="T24" fmla="*/ 37 w 38"/>
                    <a:gd name="T25" fmla="*/ 51 h 107"/>
                    <a:gd name="T26" fmla="*/ 37 w 38"/>
                    <a:gd name="T27" fmla="*/ 48 h 107"/>
                    <a:gd name="T28" fmla="*/ 38 w 38"/>
                    <a:gd name="T29" fmla="*/ 47 h 107"/>
                    <a:gd name="T30" fmla="*/ 4 w 38"/>
                    <a:gd name="T31" fmla="*/ 0 h 107"/>
                    <a:gd name="T32" fmla="*/ 3 w 38"/>
                    <a:gd name="T33" fmla="*/ 0 h 107"/>
                    <a:gd name="T34" fmla="*/ 3 w 38"/>
                    <a:gd name="T35"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107">
                      <a:moveTo>
                        <a:pt x="3" y="0"/>
                      </a:moveTo>
                      <a:cubicBezTo>
                        <a:pt x="1" y="0"/>
                        <a:pt x="0" y="3"/>
                        <a:pt x="2" y="4"/>
                      </a:cubicBezTo>
                      <a:cubicBezTo>
                        <a:pt x="3" y="4"/>
                        <a:pt x="3" y="4"/>
                        <a:pt x="3" y="4"/>
                      </a:cubicBezTo>
                      <a:cubicBezTo>
                        <a:pt x="22" y="7"/>
                        <a:pt x="33" y="34"/>
                        <a:pt x="34" y="51"/>
                      </a:cubicBezTo>
                      <a:cubicBezTo>
                        <a:pt x="35" y="69"/>
                        <a:pt x="22" y="95"/>
                        <a:pt x="5" y="103"/>
                      </a:cubicBezTo>
                      <a:cubicBezTo>
                        <a:pt x="4" y="103"/>
                        <a:pt x="3" y="103"/>
                        <a:pt x="2" y="103"/>
                      </a:cubicBezTo>
                      <a:cubicBezTo>
                        <a:pt x="2" y="104"/>
                        <a:pt x="1" y="104"/>
                        <a:pt x="1" y="104"/>
                      </a:cubicBezTo>
                      <a:cubicBezTo>
                        <a:pt x="1" y="106"/>
                        <a:pt x="1" y="107"/>
                        <a:pt x="3" y="107"/>
                      </a:cubicBezTo>
                      <a:cubicBezTo>
                        <a:pt x="3" y="107"/>
                        <a:pt x="3" y="107"/>
                        <a:pt x="3" y="107"/>
                      </a:cubicBezTo>
                      <a:cubicBezTo>
                        <a:pt x="3" y="107"/>
                        <a:pt x="3" y="107"/>
                        <a:pt x="3" y="107"/>
                      </a:cubicBezTo>
                      <a:cubicBezTo>
                        <a:pt x="5" y="107"/>
                        <a:pt x="6" y="107"/>
                        <a:pt x="7" y="106"/>
                      </a:cubicBezTo>
                      <a:cubicBezTo>
                        <a:pt x="26" y="98"/>
                        <a:pt x="37" y="72"/>
                        <a:pt x="38" y="52"/>
                      </a:cubicBezTo>
                      <a:cubicBezTo>
                        <a:pt x="38" y="51"/>
                        <a:pt x="38" y="51"/>
                        <a:pt x="37" y="51"/>
                      </a:cubicBezTo>
                      <a:cubicBezTo>
                        <a:pt x="37" y="50"/>
                        <a:pt x="37" y="49"/>
                        <a:pt x="37" y="48"/>
                      </a:cubicBezTo>
                      <a:cubicBezTo>
                        <a:pt x="38" y="48"/>
                        <a:pt x="38" y="47"/>
                        <a:pt x="38" y="47"/>
                      </a:cubicBezTo>
                      <a:cubicBezTo>
                        <a:pt x="37" y="29"/>
                        <a:pt x="22" y="3"/>
                        <a:pt x="4" y="0"/>
                      </a:cubicBezTo>
                      <a:cubicBezTo>
                        <a:pt x="4" y="0"/>
                        <a:pt x="4"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2" name="Freeform 248"/>
                <p:cNvSpPr>
                  <a:spLocks/>
                </p:cNvSpPr>
                <p:nvPr/>
              </p:nvSpPr>
              <p:spPr bwMode="auto">
                <a:xfrm>
                  <a:off x="4991100" y="4430714"/>
                  <a:ext cx="49213" cy="61913"/>
                </a:xfrm>
                <a:custGeom>
                  <a:avLst/>
                  <a:gdLst>
                    <a:gd name="T0" fmla="*/ 3 w 25"/>
                    <a:gd name="T1" fmla="*/ 0 h 32"/>
                    <a:gd name="T2" fmla="*/ 2 w 25"/>
                    <a:gd name="T3" fmla="*/ 3 h 32"/>
                    <a:gd name="T4" fmla="*/ 15 w 25"/>
                    <a:gd name="T5" fmla="*/ 26 h 32"/>
                    <a:gd name="T6" fmla="*/ 12 w 25"/>
                    <a:gd name="T7" fmla="*/ 25 h 32"/>
                    <a:gd name="T8" fmla="*/ 10 w 25"/>
                    <a:gd name="T9" fmla="*/ 24 h 32"/>
                    <a:gd name="T10" fmla="*/ 9 w 25"/>
                    <a:gd name="T11" fmla="*/ 23 h 32"/>
                    <a:gd name="T12" fmla="*/ 7 w 25"/>
                    <a:gd name="T13" fmla="*/ 25 h 32"/>
                    <a:gd name="T14" fmla="*/ 7 w 25"/>
                    <a:gd name="T15" fmla="*/ 26 h 32"/>
                    <a:gd name="T16" fmla="*/ 8 w 25"/>
                    <a:gd name="T17" fmla="*/ 28 h 32"/>
                    <a:gd name="T18" fmla="*/ 11 w 25"/>
                    <a:gd name="T19" fmla="*/ 29 h 32"/>
                    <a:gd name="T20" fmla="*/ 18 w 25"/>
                    <a:gd name="T21" fmla="*/ 32 h 32"/>
                    <a:gd name="T22" fmla="*/ 19 w 25"/>
                    <a:gd name="T23" fmla="*/ 32 h 32"/>
                    <a:gd name="T24" fmla="*/ 21 w 25"/>
                    <a:gd name="T25" fmla="*/ 31 h 32"/>
                    <a:gd name="T26" fmla="*/ 21 w 25"/>
                    <a:gd name="T27" fmla="*/ 30 h 32"/>
                    <a:gd name="T28" fmla="*/ 22 w 25"/>
                    <a:gd name="T29" fmla="*/ 28 h 32"/>
                    <a:gd name="T30" fmla="*/ 24 w 25"/>
                    <a:gd name="T31" fmla="*/ 21 h 32"/>
                    <a:gd name="T32" fmla="*/ 22 w 25"/>
                    <a:gd name="T33" fmla="*/ 18 h 32"/>
                    <a:gd name="T34" fmla="*/ 20 w 25"/>
                    <a:gd name="T35" fmla="*/ 20 h 32"/>
                    <a:gd name="T36" fmla="*/ 19 w 25"/>
                    <a:gd name="T37" fmla="*/ 24 h 32"/>
                    <a:gd name="T38" fmla="*/ 5 w 25"/>
                    <a:gd name="T39" fmla="*/ 0 h 32"/>
                    <a:gd name="T40" fmla="*/ 3 w 25"/>
                    <a:gd name="T4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32">
                      <a:moveTo>
                        <a:pt x="3" y="0"/>
                      </a:moveTo>
                      <a:cubicBezTo>
                        <a:pt x="2" y="0"/>
                        <a:pt x="0" y="2"/>
                        <a:pt x="2" y="3"/>
                      </a:cubicBezTo>
                      <a:cubicBezTo>
                        <a:pt x="8" y="10"/>
                        <a:pt x="11" y="18"/>
                        <a:pt x="15" y="26"/>
                      </a:cubicBezTo>
                      <a:cubicBezTo>
                        <a:pt x="14" y="25"/>
                        <a:pt x="13" y="25"/>
                        <a:pt x="12" y="25"/>
                      </a:cubicBezTo>
                      <a:cubicBezTo>
                        <a:pt x="11" y="25"/>
                        <a:pt x="11" y="24"/>
                        <a:pt x="10" y="24"/>
                      </a:cubicBezTo>
                      <a:cubicBezTo>
                        <a:pt x="10" y="23"/>
                        <a:pt x="9" y="23"/>
                        <a:pt x="9" y="23"/>
                      </a:cubicBezTo>
                      <a:cubicBezTo>
                        <a:pt x="8" y="23"/>
                        <a:pt x="7" y="24"/>
                        <a:pt x="7" y="25"/>
                      </a:cubicBezTo>
                      <a:cubicBezTo>
                        <a:pt x="7" y="26"/>
                        <a:pt x="7" y="26"/>
                        <a:pt x="7" y="26"/>
                      </a:cubicBezTo>
                      <a:cubicBezTo>
                        <a:pt x="7" y="27"/>
                        <a:pt x="8" y="28"/>
                        <a:pt x="8" y="28"/>
                      </a:cubicBezTo>
                      <a:cubicBezTo>
                        <a:pt x="9" y="28"/>
                        <a:pt x="10" y="28"/>
                        <a:pt x="11" y="29"/>
                      </a:cubicBezTo>
                      <a:cubicBezTo>
                        <a:pt x="13" y="30"/>
                        <a:pt x="16" y="31"/>
                        <a:pt x="18" y="32"/>
                      </a:cubicBezTo>
                      <a:cubicBezTo>
                        <a:pt x="18" y="32"/>
                        <a:pt x="19" y="32"/>
                        <a:pt x="19" y="32"/>
                      </a:cubicBezTo>
                      <a:cubicBezTo>
                        <a:pt x="20" y="32"/>
                        <a:pt x="21" y="32"/>
                        <a:pt x="21" y="31"/>
                      </a:cubicBezTo>
                      <a:cubicBezTo>
                        <a:pt x="21" y="30"/>
                        <a:pt x="21" y="30"/>
                        <a:pt x="21" y="30"/>
                      </a:cubicBezTo>
                      <a:cubicBezTo>
                        <a:pt x="22" y="29"/>
                        <a:pt x="22" y="29"/>
                        <a:pt x="22" y="28"/>
                      </a:cubicBezTo>
                      <a:cubicBezTo>
                        <a:pt x="23" y="26"/>
                        <a:pt x="24" y="23"/>
                        <a:pt x="24" y="21"/>
                      </a:cubicBezTo>
                      <a:cubicBezTo>
                        <a:pt x="25" y="19"/>
                        <a:pt x="23" y="18"/>
                        <a:pt x="22" y="18"/>
                      </a:cubicBezTo>
                      <a:cubicBezTo>
                        <a:pt x="21" y="18"/>
                        <a:pt x="21" y="19"/>
                        <a:pt x="20" y="20"/>
                      </a:cubicBezTo>
                      <a:cubicBezTo>
                        <a:pt x="20" y="21"/>
                        <a:pt x="20" y="22"/>
                        <a:pt x="19" y="24"/>
                      </a:cubicBezTo>
                      <a:cubicBezTo>
                        <a:pt x="14" y="16"/>
                        <a:pt x="11" y="7"/>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3" name="Freeform 249"/>
                <p:cNvSpPr>
                  <a:spLocks/>
                </p:cNvSpPr>
                <p:nvPr/>
              </p:nvSpPr>
              <p:spPr bwMode="auto">
                <a:xfrm>
                  <a:off x="5243513" y="4554539"/>
                  <a:ext cx="63500" cy="15875"/>
                </a:xfrm>
                <a:custGeom>
                  <a:avLst/>
                  <a:gdLst>
                    <a:gd name="T0" fmla="*/ 30 w 32"/>
                    <a:gd name="T1" fmla="*/ 0 h 8"/>
                    <a:gd name="T2" fmla="*/ 29 w 32"/>
                    <a:gd name="T3" fmla="*/ 0 h 8"/>
                    <a:gd name="T4" fmla="*/ 22 w 32"/>
                    <a:gd name="T5" fmla="*/ 1 h 8"/>
                    <a:gd name="T6" fmla="*/ 19 w 32"/>
                    <a:gd name="T7" fmla="*/ 1 h 8"/>
                    <a:gd name="T8" fmla="*/ 15 w 32"/>
                    <a:gd name="T9" fmla="*/ 1 h 8"/>
                    <a:gd name="T10" fmla="*/ 14 w 32"/>
                    <a:gd name="T11" fmla="*/ 1 h 8"/>
                    <a:gd name="T12" fmla="*/ 3 w 32"/>
                    <a:gd name="T13" fmla="*/ 3 h 8"/>
                    <a:gd name="T14" fmla="*/ 0 w 32"/>
                    <a:gd name="T15" fmla="*/ 6 h 8"/>
                    <a:gd name="T16" fmla="*/ 2 w 32"/>
                    <a:gd name="T17" fmla="*/ 8 h 8"/>
                    <a:gd name="T18" fmla="*/ 3 w 32"/>
                    <a:gd name="T19" fmla="*/ 7 h 8"/>
                    <a:gd name="T20" fmla="*/ 13 w 32"/>
                    <a:gd name="T21" fmla="*/ 5 h 8"/>
                    <a:gd name="T22" fmla="*/ 18 w 32"/>
                    <a:gd name="T23" fmla="*/ 5 h 8"/>
                    <a:gd name="T24" fmla="*/ 23 w 32"/>
                    <a:gd name="T25" fmla="*/ 5 h 8"/>
                    <a:gd name="T26" fmla="*/ 30 w 32"/>
                    <a:gd name="T27" fmla="*/ 4 h 8"/>
                    <a:gd name="T28" fmla="*/ 30 w 32"/>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8">
                      <a:moveTo>
                        <a:pt x="30" y="0"/>
                      </a:moveTo>
                      <a:cubicBezTo>
                        <a:pt x="29" y="0"/>
                        <a:pt x="29" y="0"/>
                        <a:pt x="29" y="0"/>
                      </a:cubicBezTo>
                      <a:cubicBezTo>
                        <a:pt x="27" y="1"/>
                        <a:pt x="25" y="1"/>
                        <a:pt x="22" y="1"/>
                      </a:cubicBezTo>
                      <a:cubicBezTo>
                        <a:pt x="21" y="1"/>
                        <a:pt x="20" y="1"/>
                        <a:pt x="19" y="1"/>
                      </a:cubicBezTo>
                      <a:cubicBezTo>
                        <a:pt x="17" y="1"/>
                        <a:pt x="16" y="1"/>
                        <a:pt x="15" y="1"/>
                      </a:cubicBezTo>
                      <a:cubicBezTo>
                        <a:pt x="15" y="1"/>
                        <a:pt x="15" y="1"/>
                        <a:pt x="14" y="1"/>
                      </a:cubicBezTo>
                      <a:cubicBezTo>
                        <a:pt x="11" y="1"/>
                        <a:pt x="7" y="1"/>
                        <a:pt x="3" y="3"/>
                      </a:cubicBezTo>
                      <a:cubicBezTo>
                        <a:pt x="2" y="4"/>
                        <a:pt x="1" y="5"/>
                        <a:pt x="0" y="6"/>
                      </a:cubicBezTo>
                      <a:cubicBezTo>
                        <a:pt x="0" y="7"/>
                        <a:pt x="1" y="8"/>
                        <a:pt x="2" y="8"/>
                      </a:cubicBezTo>
                      <a:cubicBezTo>
                        <a:pt x="2" y="8"/>
                        <a:pt x="3" y="8"/>
                        <a:pt x="3" y="7"/>
                      </a:cubicBezTo>
                      <a:cubicBezTo>
                        <a:pt x="6" y="5"/>
                        <a:pt x="9" y="5"/>
                        <a:pt x="13" y="5"/>
                      </a:cubicBezTo>
                      <a:cubicBezTo>
                        <a:pt x="14" y="5"/>
                        <a:pt x="16" y="5"/>
                        <a:pt x="18" y="5"/>
                      </a:cubicBezTo>
                      <a:cubicBezTo>
                        <a:pt x="20" y="5"/>
                        <a:pt x="21" y="5"/>
                        <a:pt x="23" y="5"/>
                      </a:cubicBezTo>
                      <a:cubicBezTo>
                        <a:pt x="25" y="5"/>
                        <a:pt x="28" y="5"/>
                        <a:pt x="30" y="4"/>
                      </a:cubicBezTo>
                      <a:cubicBezTo>
                        <a:pt x="32" y="3"/>
                        <a:pt x="32"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4" name="Freeform 250"/>
                <p:cNvSpPr>
                  <a:spLocks/>
                </p:cNvSpPr>
                <p:nvPr/>
              </p:nvSpPr>
              <p:spPr bwMode="auto">
                <a:xfrm>
                  <a:off x="5233988" y="4546601"/>
                  <a:ext cx="31750" cy="42863"/>
                </a:xfrm>
                <a:custGeom>
                  <a:avLst/>
                  <a:gdLst>
                    <a:gd name="T0" fmla="*/ 11 w 16"/>
                    <a:gd name="T1" fmla="*/ 0 h 22"/>
                    <a:gd name="T2" fmla="*/ 10 w 16"/>
                    <a:gd name="T3" fmla="*/ 0 h 22"/>
                    <a:gd name="T4" fmla="*/ 1 w 16"/>
                    <a:gd name="T5" fmla="*/ 8 h 22"/>
                    <a:gd name="T6" fmla="*/ 0 w 16"/>
                    <a:gd name="T7" fmla="*/ 9 h 22"/>
                    <a:gd name="T8" fmla="*/ 0 w 16"/>
                    <a:gd name="T9" fmla="*/ 12 h 22"/>
                    <a:gd name="T10" fmla="*/ 1 w 16"/>
                    <a:gd name="T11" fmla="*/ 13 h 22"/>
                    <a:gd name="T12" fmla="*/ 13 w 16"/>
                    <a:gd name="T13" fmla="*/ 21 h 22"/>
                    <a:gd name="T14" fmla="*/ 14 w 16"/>
                    <a:gd name="T15" fmla="*/ 22 h 22"/>
                    <a:gd name="T16" fmla="*/ 15 w 16"/>
                    <a:gd name="T17" fmla="*/ 18 h 22"/>
                    <a:gd name="T18" fmla="*/ 5 w 16"/>
                    <a:gd name="T19" fmla="*/ 10 h 22"/>
                    <a:gd name="T20" fmla="*/ 5 w 16"/>
                    <a:gd name="T21" fmla="*/ 10 h 22"/>
                    <a:gd name="T22" fmla="*/ 8 w 16"/>
                    <a:gd name="T23" fmla="*/ 7 h 22"/>
                    <a:gd name="T24" fmla="*/ 12 w 16"/>
                    <a:gd name="T25" fmla="*/ 4 h 22"/>
                    <a:gd name="T26" fmla="*/ 11 w 1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2">
                      <a:moveTo>
                        <a:pt x="11" y="0"/>
                      </a:moveTo>
                      <a:cubicBezTo>
                        <a:pt x="11" y="0"/>
                        <a:pt x="10" y="0"/>
                        <a:pt x="10" y="0"/>
                      </a:cubicBezTo>
                      <a:cubicBezTo>
                        <a:pt x="7" y="2"/>
                        <a:pt x="4" y="5"/>
                        <a:pt x="1" y="8"/>
                      </a:cubicBezTo>
                      <a:cubicBezTo>
                        <a:pt x="1" y="8"/>
                        <a:pt x="1" y="9"/>
                        <a:pt x="0" y="9"/>
                      </a:cubicBezTo>
                      <a:cubicBezTo>
                        <a:pt x="0" y="10"/>
                        <a:pt x="0" y="11"/>
                        <a:pt x="0" y="12"/>
                      </a:cubicBezTo>
                      <a:cubicBezTo>
                        <a:pt x="1" y="12"/>
                        <a:pt x="1" y="12"/>
                        <a:pt x="1" y="13"/>
                      </a:cubicBezTo>
                      <a:cubicBezTo>
                        <a:pt x="5" y="16"/>
                        <a:pt x="9" y="19"/>
                        <a:pt x="13" y="21"/>
                      </a:cubicBezTo>
                      <a:cubicBezTo>
                        <a:pt x="13" y="22"/>
                        <a:pt x="13" y="22"/>
                        <a:pt x="14" y="22"/>
                      </a:cubicBezTo>
                      <a:cubicBezTo>
                        <a:pt x="15" y="22"/>
                        <a:pt x="16" y="19"/>
                        <a:pt x="15" y="18"/>
                      </a:cubicBezTo>
                      <a:cubicBezTo>
                        <a:pt x="11" y="16"/>
                        <a:pt x="8" y="13"/>
                        <a:pt x="5" y="10"/>
                      </a:cubicBezTo>
                      <a:cubicBezTo>
                        <a:pt x="5" y="10"/>
                        <a:pt x="5" y="10"/>
                        <a:pt x="5" y="10"/>
                      </a:cubicBezTo>
                      <a:cubicBezTo>
                        <a:pt x="6" y="9"/>
                        <a:pt x="7" y="8"/>
                        <a:pt x="8" y="7"/>
                      </a:cubicBezTo>
                      <a:cubicBezTo>
                        <a:pt x="10" y="5"/>
                        <a:pt x="11" y="5"/>
                        <a:pt x="12" y="4"/>
                      </a:cubicBezTo>
                      <a:cubicBezTo>
                        <a:pt x="14" y="3"/>
                        <a:pt x="13"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5" name="Freeform 251"/>
                <p:cNvSpPr>
                  <a:spLocks noEditPoints="1"/>
                </p:cNvSpPr>
                <p:nvPr/>
              </p:nvSpPr>
              <p:spPr bwMode="auto">
                <a:xfrm>
                  <a:off x="4702175" y="3092451"/>
                  <a:ext cx="65088" cy="80963"/>
                </a:xfrm>
                <a:custGeom>
                  <a:avLst/>
                  <a:gdLst>
                    <a:gd name="T0" fmla="*/ 21 w 33"/>
                    <a:gd name="T1" fmla="*/ 37 h 41"/>
                    <a:gd name="T2" fmla="*/ 20 w 33"/>
                    <a:gd name="T3" fmla="*/ 37 h 41"/>
                    <a:gd name="T4" fmla="*/ 21 w 33"/>
                    <a:gd name="T5" fmla="*/ 39 h 41"/>
                    <a:gd name="T6" fmla="*/ 21 w 33"/>
                    <a:gd name="T7" fmla="*/ 39 h 41"/>
                    <a:gd name="T8" fmla="*/ 21 w 33"/>
                    <a:gd name="T9" fmla="*/ 37 h 41"/>
                    <a:gd name="T10" fmla="*/ 6 w 33"/>
                    <a:gd name="T11" fmla="*/ 35 h 41"/>
                    <a:gd name="T12" fmla="*/ 5 w 33"/>
                    <a:gd name="T13" fmla="*/ 38 h 41"/>
                    <a:gd name="T14" fmla="*/ 17 w 33"/>
                    <a:gd name="T15" fmla="*/ 41 h 41"/>
                    <a:gd name="T16" fmla="*/ 17 w 33"/>
                    <a:gd name="T17" fmla="*/ 41 h 41"/>
                    <a:gd name="T18" fmla="*/ 17 w 33"/>
                    <a:gd name="T19" fmla="*/ 38 h 41"/>
                    <a:gd name="T20" fmla="*/ 7 w 33"/>
                    <a:gd name="T21" fmla="*/ 35 h 41"/>
                    <a:gd name="T22" fmla="*/ 6 w 33"/>
                    <a:gd name="T23" fmla="*/ 35 h 41"/>
                    <a:gd name="T24" fmla="*/ 24 w 33"/>
                    <a:gd name="T25" fmla="*/ 19 h 41"/>
                    <a:gd name="T26" fmla="*/ 24 w 33"/>
                    <a:gd name="T27" fmla="*/ 23 h 41"/>
                    <a:gd name="T28" fmla="*/ 29 w 33"/>
                    <a:gd name="T29" fmla="*/ 30 h 41"/>
                    <a:gd name="T30" fmla="*/ 24 w 33"/>
                    <a:gd name="T31" fmla="*/ 36 h 41"/>
                    <a:gd name="T32" fmla="*/ 24 w 33"/>
                    <a:gd name="T33" fmla="*/ 37 h 41"/>
                    <a:gd name="T34" fmla="*/ 28 w 33"/>
                    <a:gd name="T35" fmla="*/ 34 h 41"/>
                    <a:gd name="T36" fmla="*/ 33 w 33"/>
                    <a:gd name="T37" fmla="*/ 31 h 41"/>
                    <a:gd name="T38" fmla="*/ 33 w 33"/>
                    <a:gd name="T39" fmla="*/ 30 h 41"/>
                    <a:gd name="T40" fmla="*/ 24 w 33"/>
                    <a:gd name="T41" fmla="*/ 19 h 41"/>
                    <a:gd name="T42" fmla="*/ 18 w 33"/>
                    <a:gd name="T43" fmla="*/ 17 h 41"/>
                    <a:gd name="T44" fmla="*/ 18 w 33"/>
                    <a:gd name="T45" fmla="*/ 21 h 41"/>
                    <a:gd name="T46" fmla="*/ 20 w 33"/>
                    <a:gd name="T47" fmla="*/ 21 h 41"/>
                    <a:gd name="T48" fmla="*/ 20 w 33"/>
                    <a:gd name="T49" fmla="*/ 17 h 41"/>
                    <a:gd name="T50" fmla="*/ 18 w 33"/>
                    <a:gd name="T51" fmla="*/ 17 h 41"/>
                    <a:gd name="T52" fmla="*/ 18 w 33"/>
                    <a:gd name="T53" fmla="*/ 0 h 41"/>
                    <a:gd name="T54" fmla="*/ 18 w 33"/>
                    <a:gd name="T55" fmla="*/ 4 h 41"/>
                    <a:gd name="T56" fmla="*/ 19 w 33"/>
                    <a:gd name="T57" fmla="*/ 4 h 41"/>
                    <a:gd name="T58" fmla="*/ 19 w 33"/>
                    <a:gd name="T59" fmla="*/ 4 h 41"/>
                    <a:gd name="T60" fmla="*/ 20 w 33"/>
                    <a:gd name="T61" fmla="*/ 4 h 41"/>
                    <a:gd name="T62" fmla="*/ 19 w 33"/>
                    <a:gd name="T63" fmla="*/ 0 h 41"/>
                    <a:gd name="T64" fmla="*/ 19 w 33"/>
                    <a:gd name="T65" fmla="*/ 0 h 41"/>
                    <a:gd name="T66" fmla="*/ 18 w 33"/>
                    <a:gd name="T67" fmla="*/ 0 h 41"/>
                    <a:gd name="T68" fmla="*/ 14 w 33"/>
                    <a:gd name="T69" fmla="*/ 0 h 41"/>
                    <a:gd name="T70" fmla="*/ 3 w 33"/>
                    <a:gd name="T71" fmla="*/ 8 h 41"/>
                    <a:gd name="T72" fmla="*/ 9 w 33"/>
                    <a:gd name="T73" fmla="*/ 19 h 41"/>
                    <a:gd name="T74" fmla="*/ 15 w 33"/>
                    <a:gd name="T75" fmla="*/ 20 h 41"/>
                    <a:gd name="T76" fmla="*/ 14 w 33"/>
                    <a:gd name="T77" fmla="*/ 16 h 41"/>
                    <a:gd name="T78" fmla="*/ 12 w 33"/>
                    <a:gd name="T79" fmla="*/ 16 h 41"/>
                    <a:gd name="T80" fmla="*/ 6 w 33"/>
                    <a:gd name="T81" fmla="*/ 9 h 41"/>
                    <a:gd name="T82" fmla="*/ 14 w 33"/>
                    <a:gd name="T83" fmla="*/ 4 h 41"/>
                    <a:gd name="T84" fmla="*/ 14 w 33"/>
                    <a:gd name="T8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 h="41">
                      <a:moveTo>
                        <a:pt x="21" y="37"/>
                      </a:moveTo>
                      <a:cubicBezTo>
                        <a:pt x="21" y="37"/>
                        <a:pt x="21" y="37"/>
                        <a:pt x="20" y="37"/>
                      </a:cubicBezTo>
                      <a:cubicBezTo>
                        <a:pt x="21" y="38"/>
                        <a:pt x="21" y="38"/>
                        <a:pt x="21" y="39"/>
                      </a:cubicBezTo>
                      <a:cubicBezTo>
                        <a:pt x="21" y="39"/>
                        <a:pt x="21" y="39"/>
                        <a:pt x="21" y="39"/>
                      </a:cubicBezTo>
                      <a:cubicBezTo>
                        <a:pt x="21" y="38"/>
                        <a:pt x="21" y="38"/>
                        <a:pt x="21" y="37"/>
                      </a:cubicBezTo>
                      <a:moveTo>
                        <a:pt x="6" y="35"/>
                      </a:moveTo>
                      <a:cubicBezTo>
                        <a:pt x="4" y="35"/>
                        <a:pt x="3" y="37"/>
                        <a:pt x="5" y="38"/>
                      </a:cubicBezTo>
                      <a:cubicBezTo>
                        <a:pt x="8" y="40"/>
                        <a:pt x="13" y="41"/>
                        <a:pt x="17" y="41"/>
                      </a:cubicBezTo>
                      <a:cubicBezTo>
                        <a:pt x="17" y="41"/>
                        <a:pt x="17" y="41"/>
                        <a:pt x="17" y="41"/>
                      </a:cubicBezTo>
                      <a:cubicBezTo>
                        <a:pt x="17" y="40"/>
                        <a:pt x="17" y="39"/>
                        <a:pt x="17" y="38"/>
                      </a:cubicBezTo>
                      <a:cubicBezTo>
                        <a:pt x="13" y="37"/>
                        <a:pt x="9" y="36"/>
                        <a:pt x="7" y="35"/>
                      </a:cubicBezTo>
                      <a:cubicBezTo>
                        <a:pt x="7" y="35"/>
                        <a:pt x="7" y="35"/>
                        <a:pt x="6" y="35"/>
                      </a:cubicBezTo>
                      <a:moveTo>
                        <a:pt x="24" y="19"/>
                      </a:moveTo>
                      <a:cubicBezTo>
                        <a:pt x="24" y="20"/>
                        <a:pt x="24" y="22"/>
                        <a:pt x="24" y="23"/>
                      </a:cubicBezTo>
                      <a:cubicBezTo>
                        <a:pt x="27" y="24"/>
                        <a:pt x="29" y="27"/>
                        <a:pt x="29" y="30"/>
                      </a:cubicBezTo>
                      <a:cubicBezTo>
                        <a:pt x="28" y="33"/>
                        <a:pt x="27" y="35"/>
                        <a:pt x="24" y="36"/>
                      </a:cubicBezTo>
                      <a:cubicBezTo>
                        <a:pt x="24" y="36"/>
                        <a:pt x="24" y="36"/>
                        <a:pt x="24" y="37"/>
                      </a:cubicBezTo>
                      <a:cubicBezTo>
                        <a:pt x="26" y="36"/>
                        <a:pt x="27" y="35"/>
                        <a:pt x="28" y="34"/>
                      </a:cubicBezTo>
                      <a:cubicBezTo>
                        <a:pt x="29" y="33"/>
                        <a:pt x="31" y="32"/>
                        <a:pt x="33" y="31"/>
                      </a:cubicBezTo>
                      <a:cubicBezTo>
                        <a:pt x="33" y="31"/>
                        <a:pt x="33" y="31"/>
                        <a:pt x="33" y="30"/>
                      </a:cubicBezTo>
                      <a:cubicBezTo>
                        <a:pt x="33" y="24"/>
                        <a:pt x="29" y="21"/>
                        <a:pt x="24" y="19"/>
                      </a:cubicBezTo>
                      <a:moveTo>
                        <a:pt x="18" y="17"/>
                      </a:moveTo>
                      <a:cubicBezTo>
                        <a:pt x="18" y="18"/>
                        <a:pt x="18" y="20"/>
                        <a:pt x="18" y="21"/>
                      </a:cubicBezTo>
                      <a:cubicBezTo>
                        <a:pt x="19" y="21"/>
                        <a:pt x="20" y="21"/>
                        <a:pt x="20" y="21"/>
                      </a:cubicBezTo>
                      <a:cubicBezTo>
                        <a:pt x="20" y="20"/>
                        <a:pt x="20" y="19"/>
                        <a:pt x="20" y="17"/>
                      </a:cubicBezTo>
                      <a:cubicBezTo>
                        <a:pt x="20" y="17"/>
                        <a:pt x="19" y="17"/>
                        <a:pt x="18" y="17"/>
                      </a:cubicBezTo>
                      <a:moveTo>
                        <a:pt x="18" y="0"/>
                      </a:moveTo>
                      <a:cubicBezTo>
                        <a:pt x="18" y="1"/>
                        <a:pt x="18" y="3"/>
                        <a:pt x="18" y="4"/>
                      </a:cubicBezTo>
                      <a:cubicBezTo>
                        <a:pt x="18" y="4"/>
                        <a:pt x="19" y="4"/>
                        <a:pt x="19" y="4"/>
                      </a:cubicBezTo>
                      <a:cubicBezTo>
                        <a:pt x="19" y="4"/>
                        <a:pt x="19" y="4"/>
                        <a:pt x="19" y="4"/>
                      </a:cubicBezTo>
                      <a:cubicBezTo>
                        <a:pt x="19" y="4"/>
                        <a:pt x="19" y="4"/>
                        <a:pt x="20" y="4"/>
                      </a:cubicBezTo>
                      <a:cubicBezTo>
                        <a:pt x="20" y="3"/>
                        <a:pt x="20" y="2"/>
                        <a:pt x="19" y="0"/>
                      </a:cubicBezTo>
                      <a:cubicBezTo>
                        <a:pt x="19" y="0"/>
                        <a:pt x="19" y="0"/>
                        <a:pt x="19" y="0"/>
                      </a:cubicBezTo>
                      <a:cubicBezTo>
                        <a:pt x="19" y="0"/>
                        <a:pt x="18" y="0"/>
                        <a:pt x="18" y="0"/>
                      </a:cubicBezTo>
                      <a:moveTo>
                        <a:pt x="14" y="0"/>
                      </a:moveTo>
                      <a:cubicBezTo>
                        <a:pt x="9" y="1"/>
                        <a:pt x="5" y="3"/>
                        <a:pt x="3" y="8"/>
                      </a:cubicBezTo>
                      <a:cubicBezTo>
                        <a:pt x="0" y="14"/>
                        <a:pt x="4" y="18"/>
                        <a:pt x="9" y="19"/>
                      </a:cubicBezTo>
                      <a:cubicBezTo>
                        <a:pt x="10" y="20"/>
                        <a:pt x="12" y="20"/>
                        <a:pt x="15" y="20"/>
                      </a:cubicBezTo>
                      <a:cubicBezTo>
                        <a:pt x="14" y="19"/>
                        <a:pt x="14" y="18"/>
                        <a:pt x="14" y="16"/>
                      </a:cubicBezTo>
                      <a:cubicBezTo>
                        <a:pt x="13" y="16"/>
                        <a:pt x="12" y="16"/>
                        <a:pt x="12" y="16"/>
                      </a:cubicBezTo>
                      <a:cubicBezTo>
                        <a:pt x="8" y="15"/>
                        <a:pt x="5" y="13"/>
                        <a:pt x="6" y="9"/>
                      </a:cubicBezTo>
                      <a:cubicBezTo>
                        <a:pt x="7" y="5"/>
                        <a:pt x="11" y="4"/>
                        <a:pt x="14" y="4"/>
                      </a:cubicBezTo>
                      <a:cubicBezTo>
                        <a:pt x="14" y="3"/>
                        <a:pt x="14" y="1"/>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6" name="Freeform 252"/>
                <p:cNvSpPr>
                  <a:spLocks/>
                </p:cNvSpPr>
                <p:nvPr/>
              </p:nvSpPr>
              <p:spPr bwMode="auto">
                <a:xfrm>
                  <a:off x="4729163" y="3086101"/>
                  <a:ext cx="14288" cy="87313"/>
                </a:xfrm>
                <a:custGeom>
                  <a:avLst/>
                  <a:gdLst>
                    <a:gd name="T0" fmla="*/ 2 w 7"/>
                    <a:gd name="T1" fmla="*/ 0 h 44"/>
                    <a:gd name="T2" fmla="*/ 1 w 7"/>
                    <a:gd name="T3" fmla="*/ 2 h 44"/>
                    <a:gd name="T4" fmla="*/ 0 w 7"/>
                    <a:gd name="T5" fmla="*/ 3 h 44"/>
                    <a:gd name="T6" fmla="*/ 0 w 7"/>
                    <a:gd name="T7" fmla="*/ 7 h 44"/>
                    <a:gd name="T8" fmla="*/ 0 w 7"/>
                    <a:gd name="T9" fmla="*/ 19 h 44"/>
                    <a:gd name="T10" fmla="*/ 1 w 7"/>
                    <a:gd name="T11" fmla="*/ 23 h 44"/>
                    <a:gd name="T12" fmla="*/ 3 w 7"/>
                    <a:gd name="T13" fmla="*/ 41 h 44"/>
                    <a:gd name="T14" fmla="*/ 3 w 7"/>
                    <a:gd name="T15" fmla="*/ 44 h 44"/>
                    <a:gd name="T16" fmla="*/ 7 w 7"/>
                    <a:gd name="T17" fmla="*/ 42 h 44"/>
                    <a:gd name="T18" fmla="*/ 6 w 7"/>
                    <a:gd name="T19" fmla="*/ 40 h 44"/>
                    <a:gd name="T20" fmla="*/ 4 w 7"/>
                    <a:gd name="T21" fmla="*/ 24 h 44"/>
                    <a:gd name="T22" fmla="*/ 4 w 7"/>
                    <a:gd name="T23" fmla="*/ 20 h 44"/>
                    <a:gd name="T24" fmla="*/ 4 w 7"/>
                    <a:gd name="T25" fmla="*/ 7 h 44"/>
                    <a:gd name="T26" fmla="*/ 4 w 7"/>
                    <a:gd name="T27" fmla="*/ 3 h 44"/>
                    <a:gd name="T28" fmla="*/ 4 w 7"/>
                    <a:gd name="T29" fmla="*/ 2 h 44"/>
                    <a:gd name="T30" fmla="*/ 2 w 7"/>
                    <a:gd name="T3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44">
                      <a:moveTo>
                        <a:pt x="2" y="0"/>
                      </a:moveTo>
                      <a:cubicBezTo>
                        <a:pt x="1" y="0"/>
                        <a:pt x="1" y="1"/>
                        <a:pt x="1" y="2"/>
                      </a:cubicBezTo>
                      <a:cubicBezTo>
                        <a:pt x="1" y="2"/>
                        <a:pt x="1" y="3"/>
                        <a:pt x="0" y="3"/>
                      </a:cubicBezTo>
                      <a:cubicBezTo>
                        <a:pt x="0" y="4"/>
                        <a:pt x="0" y="6"/>
                        <a:pt x="0" y="7"/>
                      </a:cubicBezTo>
                      <a:cubicBezTo>
                        <a:pt x="0" y="11"/>
                        <a:pt x="0" y="15"/>
                        <a:pt x="0" y="19"/>
                      </a:cubicBezTo>
                      <a:cubicBezTo>
                        <a:pt x="0" y="21"/>
                        <a:pt x="0" y="22"/>
                        <a:pt x="1" y="23"/>
                      </a:cubicBezTo>
                      <a:cubicBezTo>
                        <a:pt x="1" y="29"/>
                        <a:pt x="1" y="35"/>
                        <a:pt x="3" y="41"/>
                      </a:cubicBezTo>
                      <a:cubicBezTo>
                        <a:pt x="3" y="42"/>
                        <a:pt x="3" y="43"/>
                        <a:pt x="3" y="44"/>
                      </a:cubicBezTo>
                      <a:cubicBezTo>
                        <a:pt x="5" y="43"/>
                        <a:pt x="6" y="43"/>
                        <a:pt x="7" y="42"/>
                      </a:cubicBezTo>
                      <a:cubicBezTo>
                        <a:pt x="7" y="41"/>
                        <a:pt x="7" y="41"/>
                        <a:pt x="6" y="40"/>
                      </a:cubicBezTo>
                      <a:cubicBezTo>
                        <a:pt x="5" y="35"/>
                        <a:pt x="5" y="30"/>
                        <a:pt x="4" y="24"/>
                      </a:cubicBezTo>
                      <a:cubicBezTo>
                        <a:pt x="4" y="23"/>
                        <a:pt x="4" y="21"/>
                        <a:pt x="4" y="20"/>
                      </a:cubicBezTo>
                      <a:cubicBezTo>
                        <a:pt x="4" y="16"/>
                        <a:pt x="4" y="11"/>
                        <a:pt x="4" y="7"/>
                      </a:cubicBezTo>
                      <a:cubicBezTo>
                        <a:pt x="4" y="6"/>
                        <a:pt x="4" y="4"/>
                        <a:pt x="4" y="3"/>
                      </a:cubicBezTo>
                      <a:cubicBezTo>
                        <a:pt x="4" y="3"/>
                        <a:pt x="4" y="2"/>
                        <a:pt x="4" y="2"/>
                      </a:cubicBezTo>
                      <a:cubicBezTo>
                        <a:pt x="4"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7" name="Freeform 253"/>
                <p:cNvSpPr>
                  <a:spLocks noEditPoints="1"/>
                </p:cNvSpPr>
                <p:nvPr/>
              </p:nvSpPr>
              <p:spPr bwMode="auto">
                <a:xfrm>
                  <a:off x="4740275" y="3078164"/>
                  <a:ext cx="11113" cy="106363"/>
                </a:xfrm>
                <a:custGeom>
                  <a:avLst/>
                  <a:gdLst>
                    <a:gd name="T0" fmla="*/ 6 w 6"/>
                    <a:gd name="T1" fmla="*/ 48 h 54"/>
                    <a:gd name="T2" fmla="*/ 2 w 6"/>
                    <a:gd name="T3" fmla="*/ 50 h 54"/>
                    <a:gd name="T4" fmla="*/ 2 w 6"/>
                    <a:gd name="T5" fmla="*/ 52 h 54"/>
                    <a:gd name="T6" fmla="*/ 4 w 6"/>
                    <a:gd name="T7" fmla="*/ 54 h 54"/>
                    <a:gd name="T8" fmla="*/ 6 w 6"/>
                    <a:gd name="T9" fmla="*/ 52 h 54"/>
                    <a:gd name="T10" fmla="*/ 6 w 6"/>
                    <a:gd name="T11" fmla="*/ 48 h 54"/>
                    <a:gd name="T12" fmla="*/ 2 w 6"/>
                    <a:gd name="T13" fmla="*/ 0 h 54"/>
                    <a:gd name="T14" fmla="*/ 0 w 6"/>
                    <a:gd name="T15" fmla="*/ 2 h 54"/>
                    <a:gd name="T16" fmla="*/ 0 w 6"/>
                    <a:gd name="T17" fmla="*/ 7 h 54"/>
                    <a:gd name="T18" fmla="*/ 1 w 6"/>
                    <a:gd name="T19" fmla="*/ 11 h 54"/>
                    <a:gd name="T20" fmla="*/ 1 w 6"/>
                    <a:gd name="T21" fmla="*/ 24 h 54"/>
                    <a:gd name="T22" fmla="*/ 1 w 6"/>
                    <a:gd name="T23" fmla="*/ 28 h 54"/>
                    <a:gd name="T24" fmla="*/ 2 w 6"/>
                    <a:gd name="T25" fmla="*/ 44 h 54"/>
                    <a:gd name="T26" fmla="*/ 2 w 6"/>
                    <a:gd name="T27" fmla="*/ 46 h 54"/>
                    <a:gd name="T28" fmla="*/ 5 w 6"/>
                    <a:gd name="T29" fmla="*/ 44 h 54"/>
                    <a:gd name="T30" fmla="*/ 5 w 6"/>
                    <a:gd name="T31" fmla="*/ 43 h 54"/>
                    <a:gd name="T32" fmla="*/ 5 w 6"/>
                    <a:gd name="T33" fmla="*/ 30 h 54"/>
                    <a:gd name="T34" fmla="*/ 5 w 6"/>
                    <a:gd name="T35" fmla="*/ 26 h 54"/>
                    <a:gd name="T36" fmla="*/ 4 w 6"/>
                    <a:gd name="T37" fmla="*/ 2 h 54"/>
                    <a:gd name="T38" fmla="*/ 2 w 6"/>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54">
                      <a:moveTo>
                        <a:pt x="6" y="48"/>
                      </a:moveTo>
                      <a:cubicBezTo>
                        <a:pt x="4" y="49"/>
                        <a:pt x="3" y="49"/>
                        <a:pt x="2" y="50"/>
                      </a:cubicBezTo>
                      <a:cubicBezTo>
                        <a:pt x="2" y="51"/>
                        <a:pt x="2" y="52"/>
                        <a:pt x="2" y="52"/>
                      </a:cubicBezTo>
                      <a:cubicBezTo>
                        <a:pt x="2" y="54"/>
                        <a:pt x="3" y="54"/>
                        <a:pt x="4" y="54"/>
                      </a:cubicBezTo>
                      <a:cubicBezTo>
                        <a:pt x="5" y="54"/>
                        <a:pt x="6" y="54"/>
                        <a:pt x="6" y="52"/>
                      </a:cubicBezTo>
                      <a:cubicBezTo>
                        <a:pt x="6" y="51"/>
                        <a:pt x="6" y="49"/>
                        <a:pt x="6" y="48"/>
                      </a:cubicBezTo>
                      <a:moveTo>
                        <a:pt x="2" y="0"/>
                      </a:moveTo>
                      <a:cubicBezTo>
                        <a:pt x="1" y="0"/>
                        <a:pt x="0" y="1"/>
                        <a:pt x="0" y="2"/>
                      </a:cubicBezTo>
                      <a:cubicBezTo>
                        <a:pt x="0" y="4"/>
                        <a:pt x="0" y="6"/>
                        <a:pt x="0" y="7"/>
                      </a:cubicBezTo>
                      <a:cubicBezTo>
                        <a:pt x="1" y="9"/>
                        <a:pt x="1" y="10"/>
                        <a:pt x="1" y="11"/>
                      </a:cubicBezTo>
                      <a:cubicBezTo>
                        <a:pt x="1" y="15"/>
                        <a:pt x="1" y="20"/>
                        <a:pt x="1" y="24"/>
                      </a:cubicBezTo>
                      <a:cubicBezTo>
                        <a:pt x="1" y="26"/>
                        <a:pt x="1" y="27"/>
                        <a:pt x="1" y="28"/>
                      </a:cubicBezTo>
                      <a:cubicBezTo>
                        <a:pt x="1" y="34"/>
                        <a:pt x="2" y="39"/>
                        <a:pt x="2" y="44"/>
                      </a:cubicBezTo>
                      <a:cubicBezTo>
                        <a:pt x="2" y="45"/>
                        <a:pt x="2" y="45"/>
                        <a:pt x="2" y="46"/>
                      </a:cubicBezTo>
                      <a:cubicBezTo>
                        <a:pt x="3" y="45"/>
                        <a:pt x="4" y="44"/>
                        <a:pt x="5" y="44"/>
                      </a:cubicBezTo>
                      <a:cubicBezTo>
                        <a:pt x="5" y="43"/>
                        <a:pt x="5" y="43"/>
                        <a:pt x="5" y="43"/>
                      </a:cubicBezTo>
                      <a:cubicBezTo>
                        <a:pt x="5" y="39"/>
                        <a:pt x="5" y="34"/>
                        <a:pt x="5" y="30"/>
                      </a:cubicBezTo>
                      <a:cubicBezTo>
                        <a:pt x="5" y="29"/>
                        <a:pt x="5" y="27"/>
                        <a:pt x="5" y="26"/>
                      </a:cubicBezTo>
                      <a:cubicBezTo>
                        <a:pt x="5" y="18"/>
                        <a:pt x="4" y="10"/>
                        <a:pt x="4" y="2"/>
                      </a:cubicBezTo>
                      <a:cubicBezTo>
                        <a:pt x="4"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8" name="Freeform 254"/>
                <p:cNvSpPr>
                  <a:spLocks/>
                </p:cNvSpPr>
                <p:nvPr/>
              </p:nvSpPr>
              <p:spPr bwMode="auto">
                <a:xfrm>
                  <a:off x="4618038" y="3278189"/>
                  <a:ext cx="7938" cy="23813"/>
                </a:xfrm>
                <a:custGeom>
                  <a:avLst/>
                  <a:gdLst>
                    <a:gd name="T0" fmla="*/ 2 w 4"/>
                    <a:gd name="T1" fmla="*/ 0 h 12"/>
                    <a:gd name="T2" fmla="*/ 0 w 4"/>
                    <a:gd name="T3" fmla="*/ 2 h 12"/>
                    <a:gd name="T4" fmla="*/ 0 w 4"/>
                    <a:gd name="T5" fmla="*/ 10 h 12"/>
                    <a:gd name="T6" fmla="*/ 2 w 4"/>
                    <a:gd name="T7" fmla="*/ 12 h 12"/>
                    <a:gd name="T8" fmla="*/ 4 w 4"/>
                    <a:gd name="T9" fmla="*/ 10 h 12"/>
                    <a:gd name="T10" fmla="*/ 4 w 4"/>
                    <a:gd name="T11" fmla="*/ 2 h 12"/>
                    <a:gd name="T12" fmla="*/ 2 w 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2" y="0"/>
                      </a:moveTo>
                      <a:cubicBezTo>
                        <a:pt x="1" y="0"/>
                        <a:pt x="0" y="0"/>
                        <a:pt x="0" y="2"/>
                      </a:cubicBezTo>
                      <a:cubicBezTo>
                        <a:pt x="0" y="5"/>
                        <a:pt x="0" y="7"/>
                        <a:pt x="0" y="10"/>
                      </a:cubicBezTo>
                      <a:cubicBezTo>
                        <a:pt x="0" y="12"/>
                        <a:pt x="1" y="12"/>
                        <a:pt x="2" y="12"/>
                      </a:cubicBezTo>
                      <a:cubicBezTo>
                        <a:pt x="3" y="12"/>
                        <a:pt x="4" y="12"/>
                        <a:pt x="4" y="10"/>
                      </a:cubicBezTo>
                      <a:cubicBezTo>
                        <a:pt x="4" y="7"/>
                        <a:pt x="4" y="5"/>
                        <a:pt x="4" y="2"/>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9" name="Freeform 255"/>
                <p:cNvSpPr>
                  <a:spLocks noEditPoints="1"/>
                </p:cNvSpPr>
                <p:nvPr/>
              </p:nvSpPr>
              <p:spPr bwMode="auto">
                <a:xfrm>
                  <a:off x="4659313" y="3289301"/>
                  <a:ext cx="273050" cy="11113"/>
                </a:xfrm>
                <a:custGeom>
                  <a:avLst/>
                  <a:gdLst>
                    <a:gd name="T0" fmla="*/ 128 w 139"/>
                    <a:gd name="T1" fmla="*/ 2 h 6"/>
                    <a:gd name="T2" fmla="*/ 128 w 139"/>
                    <a:gd name="T3" fmla="*/ 4 h 6"/>
                    <a:gd name="T4" fmla="*/ 127 w 139"/>
                    <a:gd name="T5" fmla="*/ 6 h 6"/>
                    <a:gd name="T6" fmla="*/ 137 w 139"/>
                    <a:gd name="T7" fmla="*/ 6 h 6"/>
                    <a:gd name="T8" fmla="*/ 137 w 139"/>
                    <a:gd name="T9" fmla="*/ 6 h 6"/>
                    <a:gd name="T10" fmla="*/ 137 w 139"/>
                    <a:gd name="T11" fmla="*/ 3 h 6"/>
                    <a:gd name="T12" fmla="*/ 128 w 139"/>
                    <a:gd name="T13" fmla="*/ 2 h 6"/>
                    <a:gd name="T14" fmla="*/ 113 w 139"/>
                    <a:gd name="T15" fmla="*/ 2 h 6"/>
                    <a:gd name="T16" fmla="*/ 113 w 139"/>
                    <a:gd name="T17" fmla="*/ 6 h 6"/>
                    <a:gd name="T18" fmla="*/ 126 w 139"/>
                    <a:gd name="T19" fmla="*/ 6 h 6"/>
                    <a:gd name="T20" fmla="*/ 125 w 139"/>
                    <a:gd name="T21" fmla="*/ 5 h 6"/>
                    <a:gd name="T22" fmla="*/ 124 w 139"/>
                    <a:gd name="T23" fmla="*/ 2 h 6"/>
                    <a:gd name="T24" fmla="*/ 113 w 139"/>
                    <a:gd name="T25" fmla="*/ 2 h 6"/>
                    <a:gd name="T26" fmla="*/ 63 w 139"/>
                    <a:gd name="T27" fmla="*/ 0 h 6"/>
                    <a:gd name="T28" fmla="*/ 40 w 139"/>
                    <a:gd name="T29" fmla="*/ 1 h 6"/>
                    <a:gd name="T30" fmla="*/ 38 w 139"/>
                    <a:gd name="T31" fmla="*/ 1 h 6"/>
                    <a:gd name="T32" fmla="*/ 36 w 139"/>
                    <a:gd name="T33" fmla="*/ 2 h 6"/>
                    <a:gd name="T34" fmla="*/ 34 w 139"/>
                    <a:gd name="T35" fmla="*/ 1 h 6"/>
                    <a:gd name="T36" fmla="*/ 21 w 139"/>
                    <a:gd name="T37" fmla="*/ 1 h 6"/>
                    <a:gd name="T38" fmla="*/ 19 w 139"/>
                    <a:gd name="T39" fmla="*/ 3 h 6"/>
                    <a:gd name="T40" fmla="*/ 18 w 139"/>
                    <a:gd name="T41" fmla="*/ 1 h 6"/>
                    <a:gd name="T42" fmla="*/ 17 w 139"/>
                    <a:gd name="T43" fmla="*/ 1 h 6"/>
                    <a:gd name="T44" fmla="*/ 4 w 139"/>
                    <a:gd name="T45" fmla="*/ 1 h 6"/>
                    <a:gd name="T46" fmla="*/ 4 w 139"/>
                    <a:gd name="T47" fmla="*/ 1 h 6"/>
                    <a:gd name="T48" fmla="*/ 2 w 139"/>
                    <a:gd name="T49" fmla="*/ 3 h 6"/>
                    <a:gd name="T50" fmla="*/ 0 w 139"/>
                    <a:gd name="T51" fmla="*/ 2 h 6"/>
                    <a:gd name="T52" fmla="*/ 2 w 139"/>
                    <a:gd name="T53" fmla="*/ 5 h 6"/>
                    <a:gd name="T54" fmla="*/ 18 w 139"/>
                    <a:gd name="T55" fmla="*/ 5 h 6"/>
                    <a:gd name="T56" fmla="*/ 41 w 139"/>
                    <a:gd name="T57" fmla="*/ 5 h 6"/>
                    <a:gd name="T58" fmla="*/ 65 w 139"/>
                    <a:gd name="T59" fmla="*/ 4 h 6"/>
                    <a:gd name="T60" fmla="*/ 71 w 139"/>
                    <a:gd name="T61" fmla="*/ 4 h 6"/>
                    <a:gd name="T62" fmla="*/ 109 w 139"/>
                    <a:gd name="T63" fmla="*/ 6 h 6"/>
                    <a:gd name="T64" fmla="*/ 109 w 139"/>
                    <a:gd name="T65" fmla="*/ 2 h 6"/>
                    <a:gd name="T66" fmla="*/ 98 w 139"/>
                    <a:gd name="T67" fmla="*/ 1 h 6"/>
                    <a:gd name="T68" fmla="*/ 96 w 139"/>
                    <a:gd name="T69" fmla="*/ 2 h 6"/>
                    <a:gd name="T70" fmla="*/ 94 w 139"/>
                    <a:gd name="T71" fmla="*/ 1 h 6"/>
                    <a:gd name="T72" fmla="*/ 71 w 139"/>
                    <a:gd name="T73" fmla="*/ 0 h 6"/>
                    <a:gd name="T74" fmla="*/ 63 w 139"/>
                    <a:gd name="T7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6">
                      <a:moveTo>
                        <a:pt x="128" y="2"/>
                      </a:moveTo>
                      <a:cubicBezTo>
                        <a:pt x="128" y="3"/>
                        <a:pt x="128" y="3"/>
                        <a:pt x="128" y="4"/>
                      </a:cubicBezTo>
                      <a:cubicBezTo>
                        <a:pt x="129" y="5"/>
                        <a:pt x="128" y="6"/>
                        <a:pt x="127" y="6"/>
                      </a:cubicBezTo>
                      <a:cubicBezTo>
                        <a:pt x="130" y="6"/>
                        <a:pt x="133" y="6"/>
                        <a:pt x="137" y="6"/>
                      </a:cubicBezTo>
                      <a:cubicBezTo>
                        <a:pt x="137" y="6"/>
                        <a:pt x="137" y="6"/>
                        <a:pt x="137" y="6"/>
                      </a:cubicBezTo>
                      <a:cubicBezTo>
                        <a:pt x="139" y="6"/>
                        <a:pt x="139" y="3"/>
                        <a:pt x="137" y="3"/>
                      </a:cubicBezTo>
                      <a:cubicBezTo>
                        <a:pt x="134" y="3"/>
                        <a:pt x="131" y="3"/>
                        <a:pt x="128" y="2"/>
                      </a:cubicBezTo>
                      <a:moveTo>
                        <a:pt x="113" y="2"/>
                      </a:moveTo>
                      <a:cubicBezTo>
                        <a:pt x="113" y="3"/>
                        <a:pt x="113" y="5"/>
                        <a:pt x="113" y="6"/>
                      </a:cubicBezTo>
                      <a:cubicBezTo>
                        <a:pt x="117" y="6"/>
                        <a:pt x="122" y="6"/>
                        <a:pt x="126" y="6"/>
                      </a:cubicBezTo>
                      <a:cubicBezTo>
                        <a:pt x="126" y="6"/>
                        <a:pt x="125" y="6"/>
                        <a:pt x="125" y="5"/>
                      </a:cubicBezTo>
                      <a:cubicBezTo>
                        <a:pt x="124" y="5"/>
                        <a:pt x="124" y="4"/>
                        <a:pt x="124" y="2"/>
                      </a:cubicBezTo>
                      <a:cubicBezTo>
                        <a:pt x="120" y="2"/>
                        <a:pt x="116" y="2"/>
                        <a:pt x="113" y="2"/>
                      </a:cubicBezTo>
                      <a:moveTo>
                        <a:pt x="63" y="0"/>
                      </a:moveTo>
                      <a:cubicBezTo>
                        <a:pt x="55" y="0"/>
                        <a:pt x="48" y="1"/>
                        <a:pt x="40" y="1"/>
                      </a:cubicBezTo>
                      <a:cubicBezTo>
                        <a:pt x="39" y="1"/>
                        <a:pt x="39" y="1"/>
                        <a:pt x="38" y="1"/>
                      </a:cubicBezTo>
                      <a:cubicBezTo>
                        <a:pt x="38" y="2"/>
                        <a:pt x="37" y="2"/>
                        <a:pt x="36" y="2"/>
                      </a:cubicBezTo>
                      <a:cubicBezTo>
                        <a:pt x="35" y="2"/>
                        <a:pt x="34" y="2"/>
                        <a:pt x="34" y="1"/>
                      </a:cubicBezTo>
                      <a:cubicBezTo>
                        <a:pt x="30" y="1"/>
                        <a:pt x="26" y="1"/>
                        <a:pt x="21" y="1"/>
                      </a:cubicBezTo>
                      <a:cubicBezTo>
                        <a:pt x="21" y="3"/>
                        <a:pt x="20" y="3"/>
                        <a:pt x="19" y="3"/>
                      </a:cubicBezTo>
                      <a:cubicBezTo>
                        <a:pt x="19" y="3"/>
                        <a:pt x="18" y="3"/>
                        <a:pt x="18" y="1"/>
                      </a:cubicBezTo>
                      <a:cubicBezTo>
                        <a:pt x="17" y="1"/>
                        <a:pt x="17" y="1"/>
                        <a:pt x="17" y="1"/>
                      </a:cubicBezTo>
                      <a:cubicBezTo>
                        <a:pt x="13" y="1"/>
                        <a:pt x="8" y="1"/>
                        <a:pt x="4" y="1"/>
                      </a:cubicBezTo>
                      <a:cubicBezTo>
                        <a:pt x="4" y="1"/>
                        <a:pt x="4" y="1"/>
                        <a:pt x="4" y="1"/>
                      </a:cubicBezTo>
                      <a:cubicBezTo>
                        <a:pt x="4" y="3"/>
                        <a:pt x="3" y="3"/>
                        <a:pt x="2" y="3"/>
                      </a:cubicBezTo>
                      <a:cubicBezTo>
                        <a:pt x="2" y="3"/>
                        <a:pt x="1" y="3"/>
                        <a:pt x="0" y="2"/>
                      </a:cubicBezTo>
                      <a:cubicBezTo>
                        <a:pt x="0" y="3"/>
                        <a:pt x="1" y="5"/>
                        <a:pt x="2" y="5"/>
                      </a:cubicBezTo>
                      <a:cubicBezTo>
                        <a:pt x="7" y="5"/>
                        <a:pt x="12" y="5"/>
                        <a:pt x="18" y="5"/>
                      </a:cubicBezTo>
                      <a:cubicBezTo>
                        <a:pt x="26" y="5"/>
                        <a:pt x="33" y="5"/>
                        <a:pt x="41" y="5"/>
                      </a:cubicBezTo>
                      <a:cubicBezTo>
                        <a:pt x="49" y="4"/>
                        <a:pt x="57" y="4"/>
                        <a:pt x="65" y="4"/>
                      </a:cubicBezTo>
                      <a:cubicBezTo>
                        <a:pt x="67" y="4"/>
                        <a:pt x="69" y="4"/>
                        <a:pt x="71" y="4"/>
                      </a:cubicBezTo>
                      <a:cubicBezTo>
                        <a:pt x="83" y="4"/>
                        <a:pt x="96" y="5"/>
                        <a:pt x="109" y="6"/>
                      </a:cubicBezTo>
                      <a:cubicBezTo>
                        <a:pt x="109" y="4"/>
                        <a:pt x="109" y="3"/>
                        <a:pt x="109" y="2"/>
                      </a:cubicBezTo>
                      <a:cubicBezTo>
                        <a:pt x="105" y="2"/>
                        <a:pt x="101" y="2"/>
                        <a:pt x="98" y="1"/>
                      </a:cubicBezTo>
                      <a:cubicBezTo>
                        <a:pt x="97" y="2"/>
                        <a:pt x="97" y="2"/>
                        <a:pt x="96" y="2"/>
                      </a:cubicBezTo>
                      <a:cubicBezTo>
                        <a:pt x="95" y="2"/>
                        <a:pt x="95" y="2"/>
                        <a:pt x="94" y="1"/>
                      </a:cubicBezTo>
                      <a:cubicBezTo>
                        <a:pt x="86" y="1"/>
                        <a:pt x="78" y="1"/>
                        <a:pt x="71" y="0"/>
                      </a:cubicBezTo>
                      <a:cubicBezTo>
                        <a:pt x="68" y="0"/>
                        <a:pt x="66"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0" name="Freeform 256"/>
                <p:cNvSpPr>
                  <a:spLocks/>
                </p:cNvSpPr>
                <p:nvPr/>
              </p:nvSpPr>
              <p:spPr bwMode="auto">
                <a:xfrm>
                  <a:off x="4659313" y="3243264"/>
                  <a:ext cx="7938" cy="50800"/>
                </a:xfrm>
                <a:custGeom>
                  <a:avLst/>
                  <a:gdLst>
                    <a:gd name="T0" fmla="*/ 3 w 4"/>
                    <a:gd name="T1" fmla="*/ 0 h 26"/>
                    <a:gd name="T2" fmla="*/ 0 w 4"/>
                    <a:gd name="T3" fmla="*/ 0 h 26"/>
                    <a:gd name="T4" fmla="*/ 0 w 4"/>
                    <a:gd name="T5" fmla="*/ 24 h 26"/>
                    <a:gd name="T6" fmla="*/ 0 w 4"/>
                    <a:gd name="T7" fmla="*/ 25 h 26"/>
                    <a:gd name="T8" fmla="*/ 2 w 4"/>
                    <a:gd name="T9" fmla="*/ 26 h 26"/>
                    <a:gd name="T10" fmla="*/ 4 w 4"/>
                    <a:gd name="T11" fmla="*/ 24 h 26"/>
                    <a:gd name="T12" fmla="*/ 4 w 4"/>
                    <a:gd name="T13" fmla="*/ 24 h 26"/>
                    <a:gd name="T14" fmla="*/ 3 w 4"/>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6">
                      <a:moveTo>
                        <a:pt x="3" y="0"/>
                      </a:moveTo>
                      <a:cubicBezTo>
                        <a:pt x="2" y="0"/>
                        <a:pt x="1" y="0"/>
                        <a:pt x="0" y="0"/>
                      </a:cubicBezTo>
                      <a:cubicBezTo>
                        <a:pt x="0" y="8"/>
                        <a:pt x="0" y="16"/>
                        <a:pt x="0" y="24"/>
                      </a:cubicBezTo>
                      <a:cubicBezTo>
                        <a:pt x="0" y="25"/>
                        <a:pt x="0" y="25"/>
                        <a:pt x="0" y="25"/>
                      </a:cubicBezTo>
                      <a:cubicBezTo>
                        <a:pt x="1" y="26"/>
                        <a:pt x="2" y="26"/>
                        <a:pt x="2" y="26"/>
                      </a:cubicBezTo>
                      <a:cubicBezTo>
                        <a:pt x="3" y="26"/>
                        <a:pt x="4" y="26"/>
                        <a:pt x="4" y="24"/>
                      </a:cubicBezTo>
                      <a:cubicBezTo>
                        <a:pt x="4" y="24"/>
                        <a:pt x="4" y="24"/>
                        <a:pt x="4" y="24"/>
                      </a:cubicBezTo>
                      <a:cubicBezTo>
                        <a:pt x="3" y="16"/>
                        <a:pt x="3" y="8"/>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1" name="Freeform 257"/>
                <p:cNvSpPr>
                  <a:spLocks/>
                </p:cNvSpPr>
                <p:nvPr/>
              </p:nvSpPr>
              <p:spPr bwMode="auto">
                <a:xfrm>
                  <a:off x="4637088" y="3232151"/>
                  <a:ext cx="69850" cy="15875"/>
                </a:xfrm>
                <a:custGeom>
                  <a:avLst/>
                  <a:gdLst>
                    <a:gd name="T0" fmla="*/ 32 w 35"/>
                    <a:gd name="T1" fmla="*/ 0 h 8"/>
                    <a:gd name="T2" fmla="*/ 32 w 35"/>
                    <a:gd name="T3" fmla="*/ 0 h 8"/>
                    <a:gd name="T4" fmla="*/ 2 w 35"/>
                    <a:gd name="T5" fmla="*/ 4 h 8"/>
                    <a:gd name="T6" fmla="*/ 3 w 35"/>
                    <a:gd name="T7" fmla="*/ 8 h 8"/>
                    <a:gd name="T8" fmla="*/ 3 w 35"/>
                    <a:gd name="T9" fmla="*/ 8 h 8"/>
                    <a:gd name="T10" fmla="*/ 11 w 35"/>
                    <a:gd name="T11" fmla="*/ 6 h 8"/>
                    <a:gd name="T12" fmla="*/ 14 w 35"/>
                    <a:gd name="T13" fmla="*/ 6 h 8"/>
                    <a:gd name="T14" fmla="*/ 33 w 35"/>
                    <a:gd name="T15" fmla="*/ 4 h 8"/>
                    <a:gd name="T16" fmla="*/ 32 w 3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8">
                      <a:moveTo>
                        <a:pt x="32" y="0"/>
                      </a:moveTo>
                      <a:cubicBezTo>
                        <a:pt x="32" y="0"/>
                        <a:pt x="32" y="0"/>
                        <a:pt x="32" y="0"/>
                      </a:cubicBezTo>
                      <a:cubicBezTo>
                        <a:pt x="22" y="2"/>
                        <a:pt x="12" y="2"/>
                        <a:pt x="2" y="4"/>
                      </a:cubicBezTo>
                      <a:cubicBezTo>
                        <a:pt x="0" y="5"/>
                        <a:pt x="1" y="8"/>
                        <a:pt x="3" y="8"/>
                      </a:cubicBezTo>
                      <a:cubicBezTo>
                        <a:pt x="3" y="8"/>
                        <a:pt x="3" y="8"/>
                        <a:pt x="3" y="8"/>
                      </a:cubicBezTo>
                      <a:cubicBezTo>
                        <a:pt x="6" y="7"/>
                        <a:pt x="8" y="7"/>
                        <a:pt x="11" y="6"/>
                      </a:cubicBezTo>
                      <a:cubicBezTo>
                        <a:pt x="12" y="6"/>
                        <a:pt x="13" y="6"/>
                        <a:pt x="14" y="6"/>
                      </a:cubicBezTo>
                      <a:cubicBezTo>
                        <a:pt x="20" y="5"/>
                        <a:pt x="27" y="5"/>
                        <a:pt x="33" y="4"/>
                      </a:cubicBezTo>
                      <a:cubicBezTo>
                        <a:pt x="35" y="3"/>
                        <a:pt x="34" y="0"/>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2" name="Freeform 258"/>
                <p:cNvSpPr>
                  <a:spLocks/>
                </p:cNvSpPr>
                <p:nvPr/>
              </p:nvSpPr>
              <p:spPr bwMode="auto">
                <a:xfrm>
                  <a:off x="4694238" y="3243264"/>
                  <a:ext cx="7938" cy="50800"/>
                </a:xfrm>
                <a:custGeom>
                  <a:avLst/>
                  <a:gdLst>
                    <a:gd name="T0" fmla="*/ 2 w 4"/>
                    <a:gd name="T1" fmla="*/ 0 h 26"/>
                    <a:gd name="T2" fmla="*/ 0 w 4"/>
                    <a:gd name="T3" fmla="*/ 2 h 26"/>
                    <a:gd name="T4" fmla="*/ 0 w 4"/>
                    <a:gd name="T5" fmla="*/ 24 h 26"/>
                    <a:gd name="T6" fmla="*/ 0 w 4"/>
                    <a:gd name="T7" fmla="*/ 24 h 26"/>
                    <a:gd name="T8" fmla="*/ 1 w 4"/>
                    <a:gd name="T9" fmla="*/ 26 h 26"/>
                    <a:gd name="T10" fmla="*/ 3 w 4"/>
                    <a:gd name="T11" fmla="*/ 24 h 26"/>
                    <a:gd name="T12" fmla="*/ 3 w 4"/>
                    <a:gd name="T13" fmla="*/ 24 h 26"/>
                    <a:gd name="T14" fmla="*/ 4 w 4"/>
                    <a:gd name="T15" fmla="*/ 2 h 26"/>
                    <a:gd name="T16" fmla="*/ 2 w 4"/>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6">
                      <a:moveTo>
                        <a:pt x="2" y="0"/>
                      </a:moveTo>
                      <a:cubicBezTo>
                        <a:pt x="2" y="0"/>
                        <a:pt x="1" y="0"/>
                        <a:pt x="0" y="2"/>
                      </a:cubicBezTo>
                      <a:cubicBezTo>
                        <a:pt x="0" y="9"/>
                        <a:pt x="0" y="17"/>
                        <a:pt x="0" y="24"/>
                      </a:cubicBezTo>
                      <a:cubicBezTo>
                        <a:pt x="0" y="24"/>
                        <a:pt x="0" y="24"/>
                        <a:pt x="0" y="24"/>
                      </a:cubicBezTo>
                      <a:cubicBezTo>
                        <a:pt x="0" y="26"/>
                        <a:pt x="1" y="26"/>
                        <a:pt x="1" y="26"/>
                      </a:cubicBezTo>
                      <a:cubicBezTo>
                        <a:pt x="2" y="26"/>
                        <a:pt x="3" y="26"/>
                        <a:pt x="3" y="24"/>
                      </a:cubicBezTo>
                      <a:cubicBezTo>
                        <a:pt x="3" y="24"/>
                        <a:pt x="3" y="24"/>
                        <a:pt x="3" y="24"/>
                      </a:cubicBezTo>
                      <a:cubicBezTo>
                        <a:pt x="3" y="17"/>
                        <a:pt x="3" y="9"/>
                        <a:pt x="4" y="2"/>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3" name="Freeform 259"/>
                <p:cNvSpPr>
                  <a:spLocks noEditPoints="1"/>
                </p:cNvSpPr>
                <p:nvPr/>
              </p:nvSpPr>
              <p:spPr bwMode="auto">
                <a:xfrm>
                  <a:off x="4719638" y="3216276"/>
                  <a:ext cx="14288" cy="76200"/>
                </a:xfrm>
                <a:custGeom>
                  <a:avLst/>
                  <a:gdLst>
                    <a:gd name="T0" fmla="*/ 0 w 7"/>
                    <a:gd name="T1" fmla="*/ 5 h 39"/>
                    <a:gd name="T2" fmla="*/ 2 w 7"/>
                    <a:gd name="T3" fmla="*/ 18 h 39"/>
                    <a:gd name="T4" fmla="*/ 3 w 7"/>
                    <a:gd name="T5" fmla="*/ 38 h 39"/>
                    <a:gd name="T6" fmla="*/ 3 w 7"/>
                    <a:gd name="T7" fmla="*/ 38 h 39"/>
                    <a:gd name="T8" fmla="*/ 5 w 7"/>
                    <a:gd name="T9" fmla="*/ 39 h 39"/>
                    <a:gd name="T10" fmla="*/ 7 w 7"/>
                    <a:gd name="T11" fmla="*/ 38 h 39"/>
                    <a:gd name="T12" fmla="*/ 7 w 7"/>
                    <a:gd name="T13" fmla="*/ 38 h 39"/>
                    <a:gd name="T14" fmla="*/ 6 w 7"/>
                    <a:gd name="T15" fmla="*/ 21 h 39"/>
                    <a:gd name="T16" fmla="*/ 4 w 7"/>
                    <a:gd name="T17" fmla="*/ 5 h 39"/>
                    <a:gd name="T18" fmla="*/ 0 w 7"/>
                    <a:gd name="T19" fmla="*/ 5 h 39"/>
                    <a:gd name="T20" fmla="*/ 3 w 7"/>
                    <a:gd name="T21" fmla="*/ 0 h 39"/>
                    <a:gd name="T22" fmla="*/ 1 w 7"/>
                    <a:gd name="T23" fmla="*/ 1 h 39"/>
                    <a:gd name="T24" fmla="*/ 4 w 7"/>
                    <a:gd name="T25" fmla="*/ 1 h 39"/>
                    <a:gd name="T26" fmla="*/ 3 w 7"/>
                    <a:gd name="T2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39">
                      <a:moveTo>
                        <a:pt x="0" y="5"/>
                      </a:moveTo>
                      <a:cubicBezTo>
                        <a:pt x="0" y="9"/>
                        <a:pt x="1" y="14"/>
                        <a:pt x="2" y="18"/>
                      </a:cubicBezTo>
                      <a:cubicBezTo>
                        <a:pt x="2" y="25"/>
                        <a:pt x="3" y="31"/>
                        <a:pt x="3" y="38"/>
                      </a:cubicBezTo>
                      <a:cubicBezTo>
                        <a:pt x="3" y="38"/>
                        <a:pt x="3" y="38"/>
                        <a:pt x="3" y="38"/>
                      </a:cubicBezTo>
                      <a:cubicBezTo>
                        <a:pt x="3" y="39"/>
                        <a:pt x="4" y="39"/>
                        <a:pt x="5" y="39"/>
                      </a:cubicBezTo>
                      <a:cubicBezTo>
                        <a:pt x="6" y="39"/>
                        <a:pt x="7" y="39"/>
                        <a:pt x="7" y="38"/>
                      </a:cubicBezTo>
                      <a:cubicBezTo>
                        <a:pt x="7" y="38"/>
                        <a:pt x="7" y="38"/>
                        <a:pt x="7" y="38"/>
                      </a:cubicBezTo>
                      <a:cubicBezTo>
                        <a:pt x="7" y="32"/>
                        <a:pt x="6" y="27"/>
                        <a:pt x="6" y="21"/>
                      </a:cubicBezTo>
                      <a:cubicBezTo>
                        <a:pt x="5" y="17"/>
                        <a:pt x="4" y="10"/>
                        <a:pt x="4" y="5"/>
                      </a:cubicBezTo>
                      <a:cubicBezTo>
                        <a:pt x="3" y="5"/>
                        <a:pt x="2" y="5"/>
                        <a:pt x="0" y="5"/>
                      </a:cubicBezTo>
                      <a:moveTo>
                        <a:pt x="3" y="0"/>
                      </a:moveTo>
                      <a:cubicBezTo>
                        <a:pt x="2" y="0"/>
                        <a:pt x="2" y="0"/>
                        <a:pt x="1" y="1"/>
                      </a:cubicBezTo>
                      <a:cubicBezTo>
                        <a:pt x="2" y="1"/>
                        <a:pt x="3" y="1"/>
                        <a:pt x="4" y="1"/>
                      </a:cubicBezTo>
                      <a:cubicBezTo>
                        <a:pt x="4" y="1"/>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4" name="Freeform 260"/>
                <p:cNvSpPr>
                  <a:spLocks noEditPoints="1"/>
                </p:cNvSpPr>
                <p:nvPr/>
              </p:nvSpPr>
              <p:spPr bwMode="auto">
                <a:xfrm>
                  <a:off x="4700588" y="3214689"/>
                  <a:ext cx="93663" cy="12700"/>
                </a:xfrm>
                <a:custGeom>
                  <a:avLst/>
                  <a:gdLst>
                    <a:gd name="T0" fmla="*/ 46 w 48"/>
                    <a:gd name="T1" fmla="*/ 0 h 7"/>
                    <a:gd name="T2" fmla="*/ 45 w 48"/>
                    <a:gd name="T3" fmla="*/ 0 h 7"/>
                    <a:gd name="T4" fmla="*/ 35 w 48"/>
                    <a:gd name="T5" fmla="*/ 2 h 7"/>
                    <a:gd name="T6" fmla="*/ 34 w 48"/>
                    <a:gd name="T7" fmla="*/ 6 h 7"/>
                    <a:gd name="T8" fmla="*/ 46 w 48"/>
                    <a:gd name="T9" fmla="*/ 3 h 7"/>
                    <a:gd name="T10" fmla="*/ 46 w 48"/>
                    <a:gd name="T11" fmla="*/ 0 h 7"/>
                    <a:gd name="T12" fmla="*/ 2 w 48"/>
                    <a:gd name="T13" fmla="*/ 0 h 7"/>
                    <a:gd name="T14" fmla="*/ 2 w 48"/>
                    <a:gd name="T15" fmla="*/ 3 h 7"/>
                    <a:gd name="T16" fmla="*/ 10 w 48"/>
                    <a:gd name="T17" fmla="*/ 6 h 7"/>
                    <a:gd name="T18" fmla="*/ 14 w 48"/>
                    <a:gd name="T19" fmla="*/ 6 h 7"/>
                    <a:gd name="T20" fmla="*/ 23 w 48"/>
                    <a:gd name="T21" fmla="*/ 7 h 7"/>
                    <a:gd name="T22" fmla="*/ 31 w 48"/>
                    <a:gd name="T23" fmla="*/ 6 h 7"/>
                    <a:gd name="T24" fmla="*/ 31 w 48"/>
                    <a:gd name="T25" fmla="*/ 2 h 7"/>
                    <a:gd name="T26" fmla="*/ 23 w 48"/>
                    <a:gd name="T27" fmla="*/ 3 h 7"/>
                    <a:gd name="T28" fmla="*/ 14 w 48"/>
                    <a:gd name="T29" fmla="*/ 2 h 7"/>
                    <a:gd name="T30" fmla="*/ 11 w 48"/>
                    <a:gd name="T31" fmla="*/ 2 h 7"/>
                    <a:gd name="T32" fmla="*/ 3 w 48"/>
                    <a:gd name="T33" fmla="*/ 0 h 7"/>
                    <a:gd name="T34" fmla="*/ 2 w 48"/>
                    <a:gd name="T3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7">
                      <a:moveTo>
                        <a:pt x="46" y="0"/>
                      </a:moveTo>
                      <a:cubicBezTo>
                        <a:pt x="46" y="0"/>
                        <a:pt x="45" y="0"/>
                        <a:pt x="45" y="0"/>
                      </a:cubicBezTo>
                      <a:cubicBezTo>
                        <a:pt x="42" y="1"/>
                        <a:pt x="38" y="1"/>
                        <a:pt x="35" y="2"/>
                      </a:cubicBezTo>
                      <a:cubicBezTo>
                        <a:pt x="35" y="3"/>
                        <a:pt x="35" y="5"/>
                        <a:pt x="34" y="6"/>
                      </a:cubicBezTo>
                      <a:cubicBezTo>
                        <a:pt x="39" y="5"/>
                        <a:pt x="43" y="4"/>
                        <a:pt x="46" y="3"/>
                      </a:cubicBezTo>
                      <a:cubicBezTo>
                        <a:pt x="48" y="3"/>
                        <a:pt x="48" y="0"/>
                        <a:pt x="46" y="0"/>
                      </a:cubicBezTo>
                      <a:moveTo>
                        <a:pt x="2" y="0"/>
                      </a:moveTo>
                      <a:cubicBezTo>
                        <a:pt x="0" y="0"/>
                        <a:pt x="0" y="3"/>
                        <a:pt x="2" y="3"/>
                      </a:cubicBezTo>
                      <a:cubicBezTo>
                        <a:pt x="5" y="4"/>
                        <a:pt x="7" y="5"/>
                        <a:pt x="10" y="6"/>
                      </a:cubicBezTo>
                      <a:cubicBezTo>
                        <a:pt x="12" y="6"/>
                        <a:pt x="13" y="6"/>
                        <a:pt x="14" y="6"/>
                      </a:cubicBezTo>
                      <a:cubicBezTo>
                        <a:pt x="17" y="6"/>
                        <a:pt x="20" y="7"/>
                        <a:pt x="23" y="7"/>
                      </a:cubicBezTo>
                      <a:cubicBezTo>
                        <a:pt x="26" y="7"/>
                        <a:pt x="28" y="7"/>
                        <a:pt x="31" y="6"/>
                      </a:cubicBezTo>
                      <a:cubicBezTo>
                        <a:pt x="31" y="5"/>
                        <a:pt x="31" y="4"/>
                        <a:pt x="31" y="2"/>
                      </a:cubicBezTo>
                      <a:cubicBezTo>
                        <a:pt x="28" y="3"/>
                        <a:pt x="26" y="3"/>
                        <a:pt x="23" y="3"/>
                      </a:cubicBezTo>
                      <a:cubicBezTo>
                        <a:pt x="20" y="3"/>
                        <a:pt x="17" y="3"/>
                        <a:pt x="14" y="2"/>
                      </a:cubicBezTo>
                      <a:cubicBezTo>
                        <a:pt x="13" y="2"/>
                        <a:pt x="12" y="2"/>
                        <a:pt x="11" y="2"/>
                      </a:cubicBezTo>
                      <a:cubicBezTo>
                        <a:pt x="8" y="1"/>
                        <a:pt x="6" y="1"/>
                        <a:pt x="3" y="0"/>
                      </a:cubicBezTo>
                      <a:cubicBezTo>
                        <a:pt x="3"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5" name="Freeform 261"/>
                <p:cNvSpPr>
                  <a:spLocks/>
                </p:cNvSpPr>
                <p:nvPr/>
              </p:nvSpPr>
              <p:spPr bwMode="auto">
                <a:xfrm>
                  <a:off x="4759325" y="3209926"/>
                  <a:ext cx="9525" cy="74613"/>
                </a:xfrm>
                <a:custGeom>
                  <a:avLst/>
                  <a:gdLst>
                    <a:gd name="T0" fmla="*/ 3 w 5"/>
                    <a:gd name="T1" fmla="*/ 0 h 38"/>
                    <a:gd name="T2" fmla="*/ 1 w 5"/>
                    <a:gd name="T3" fmla="*/ 2 h 38"/>
                    <a:gd name="T4" fmla="*/ 1 w 5"/>
                    <a:gd name="T5" fmla="*/ 4 h 38"/>
                    <a:gd name="T6" fmla="*/ 1 w 5"/>
                    <a:gd name="T7" fmla="*/ 8 h 38"/>
                    <a:gd name="T8" fmla="*/ 0 w 5"/>
                    <a:gd name="T9" fmla="*/ 36 h 38"/>
                    <a:gd name="T10" fmla="*/ 2 w 5"/>
                    <a:gd name="T11" fmla="*/ 38 h 38"/>
                    <a:gd name="T12" fmla="*/ 4 w 5"/>
                    <a:gd name="T13" fmla="*/ 36 h 38"/>
                    <a:gd name="T14" fmla="*/ 4 w 5"/>
                    <a:gd name="T15" fmla="*/ 8 h 38"/>
                    <a:gd name="T16" fmla="*/ 5 w 5"/>
                    <a:gd name="T17" fmla="*/ 4 h 38"/>
                    <a:gd name="T18" fmla="*/ 5 w 5"/>
                    <a:gd name="T19" fmla="*/ 2 h 38"/>
                    <a:gd name="T20" fmla="*/ 3 w 5"/>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38">
                      <a:moveTo>
                        <a:pt x="3" y="0"/>
                      </a:moveTo>
                      <a:cubicBezTo>
                        <a:pt x="2" y="0"/>
                        <a:pt x="1" y="1"/>
                        <a:pt x="1" y="2"/>
                      </a:cubicBezTo>
                      <a:cubicBezTo>
                        <a:pt x="1" y="3"/>
                        <a:pt x="1" y="4"/>
                        <a:pt x="1" y="4"/>
                      </a:cubicBezTo>
                      <a:cubicBezTo>
                        <a:pt x="1" y="6"/>
                        <a:pt x="1" y="7"/>
                        <a:pt x="1" y="8"/>
                      </a:cubicBezTo>
                      <a:cubicBezTo>
                        <a:pt x="0" y="17"/>
                        <a:pt x="0" y="27"/>
                        <a:pt x="0" y="36"/>
                      </a:cubicBezTo>
                      <a:cubicBezTo>
                        <a:pt x="0" y="37"/>
                        <a:pt x="1" y="38"/>
                        <a:pt x="2" y="38"/>
                      </a:cubicBezTo>
                      <a:cubicBezTo>
                        <a:pt x="3" y="38"/>
                        <a:pt x="4" y="37"/>
                        <a:pt x="4" y="36"/>
                      </a:cubicBezTo>
                      <a:cubicBezTo>
                        <a:pt x="4" y="27"/>
                        <a:pt x="4" y="17"/>
                        <a:pt x="4" y="8"/>
                      </a:cubicBezTo>
                      <a:cubicBezTo>
                        <a:pt x="5" y="7"/>
                        <a:pt x="5" y="5"/>
                        <a:pt x="5" y="4"/>
                      </a:cubicBezTo>
                      <a:cubicBezTo>
                        <a:pt x="5" y="3"/>
                        <a:pt x="5" y="3"/>
                        <a:pt x="5" y="2"/>
                      </a:cubicBezTo>
                      <a:cubicBezTo>
                        <a:pt x="5" y="1"/>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6" name="Freeform 262"/>
                <p:cNvSpPr>
                  <a:spLocks noEditPoints="1"/>
                </p:cNvSpPr>
                <p:nvPr/>
              </p:nvSpPr>
              <p:spPr bwMode="auto">
                <a:xfrm>
                  <a:off x="4794250" y="3170239"/>
                  <a:ext cx="22225" cy="111125"/>
                </a:xfrm>
                <a:custGeom>
                  <a:avLst/>
                  <a:gdLst>
                    <a:gd name="T0" fmla="*/ 6 w 11"/>
                    <a:gd name="T1" fmla="*/ 7 h 56"/>
                    <a:gd name="T2" fmla="*/ 3 w 11"/>
                    <a:gd name="T3" fmla="*/ 7 h 56"/>
                    <a:gd name="T4" fmla="*/ 4 w 11"/>
                    <a:gd name="T5" fmla="*/ 54 h 56"/>
                    <a:gd name="T6" fmla="*/ 6 w 11"/>
                    <a:gd name="T7" fmla="*/ 56 h 56"/>
                    <a:gd name="T8" fmla="*/ 7 w 11"/>
                    <a:gd name="T9" fmla="*/ 55 h 56"/>
                    <a:gd name="T10" fmla="*/ 6 w 11"/>
                    <a:gd name="T11" fmla="*/ 7 h 56"/>
                    <a:gd name="T12" fmla="*/ 3 w 11"/>
                    <a:gd name="T13" fmla="*/ 0 h 56"/>
                    <a:gd name="T14" fmla="*/ 1 w 11"/>
                    <a:gd name="T15" fmla="*/ 2 h 56"/>
                    <a:gd name="T16" fmla="*/ 1 w 11"/>
                    <a:gd name="T17" fmla="*/ 4 h 56"/>
                    <a:gd name="T18" fmla="*/ 5 w 11"/>
                    <a:gd name="T19" fmla="*/ 3 h 56"/>
                    <a:gd name="T20" fmla="*/ 4 w 11"/>
                    <a:gd name="T21" fmla="*/ 1 h 56"/>
                    <a:gd name="T22" fmla="*/ 3 w 11"/>
                    <a:gd name="T2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56">
                      <a:moveTo>
                        <a:pt x="6" y="7"/>
                      </a:moveTo>
                      <a:cubicBezTo>
                        <a:pt x="5" y="7"/>
                        <a:pt x="4" y="7"/>
                        <a:pt x="3" y="7"/>
                      </a:cubicBezTo>
                      <a:cubicBezTo>
                        <a:pt x="7" y="21"/>
                        <a:pt x="6" y="40"/>
                        <a:pt x="4" y="54"/>
                      </a:cubicBezTo>
                      <a:cubicBezTo>
                        <a:pt x="4" y="55"/>
                        <a:pt x="5" y="56"/>
                        <a:pt x="6" y="56"/>
                      </a:cubicBezTo>
                      <a:cubicBezTo>
                        <a:pt x="7" y="56"/>
                        <a:pt x="7" y="56"/>
                        <a:pt x="7" y="55"/>
                      </a:cubicBezTo>
                      <a:cubicBezTo>
                        <a:pt x="10" y="40"/>
                        <a:pt x="11" y="22"/>
                        <a:pt x="6" y="7"/>
                      </a:cubicBezTo>
                      <a:moveTo>
                        <a:pt x="3" y="0"/>
                      </a:moveTo>
                      <a:cubicBezTo>
                        <a:pt x="1" y="0"/>
                        <a:pt x="0" y="1"/>
                        <a:pt x="1" y="2"/>
                      </a:cubicBezTo>
                      <a:cubicBezTo>
                        <a:pt x="1" y="3"/>
                        <a:pt x="1" y="3"/>
                        <a:pt x="1" y="4"/>
                      </a:cubicBezTo>
                      <a:cubicBezTo>
                        <a:pt x="3" y="3"/>
                        <a:pt x="4" y="3"/>
                        <a:pt x="5" y="3"/>
                      </a:cubicBezTo>
                      <a:cubicBezTo>
                        <a:pt x="5" y="2"/>
                        <a:pt x="4" y="1"/>
                        <a:pt x="4" y="1"/>
                      </a:cubicBezTo>
                      <a:cubicBezTo>
                        <a:pt x="4"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7" name="Freeform 263"/>
                <p:cNvSpPr>
                  <a:spLocks/>
                </p:cNvSpPr>
                <p:nvPr/>
              </p:nvSpPr>
              <p:spPr bwMode="auto">
                <a:xfrm>
                  <a:off x="4778375" y="3170239"/>
                  <a:ext cx="80963" cy="14288"/>
                </a:xfrm>
                <a:custGeom>
                  <a:avLst/>
                  <a:gdLst>
                    <a:gd name="T0" fmla="*/ 39 w 41"/>
                    <a:gd name="T1" fmla="*/ 0 h 7"/>
                    <a:gd name="T2" fmla="*/ 39 w 41"/>
                    <a:gd name="T3" fmla="*/ 0 h 7"/>
                    <a:gd name="T4" fmla="*/ 13 w 41"/>
                    <a:gd name="T5" fmla="*/ 3 h 7"/>
                    <a:gd name="T6" fmla="*/ 9 w 41"/>
                    <a:gd name="T7" fmla="*/ 4 h 7"/>
                    <a:gd name="T8" fmla="*/ 5 w 41"/>
                    <a:gd name="T9" fmla="*/ 4 h 7"/>
                    <a:gd name="T10" fmla="*/ 3 w 41"/>
                    <a:gd name="T11" fmla="*/ 4 h 7"/>
                    <a:gd name="T12" fmla="*/ 2 w 41"/>
                    <a:gd name="T13" fmla="*/ 4 h 7"/>
                    <a:gd name="T14" fmla="*/ 3 w 41"/>
                    <a:gd name="T15" fmla="*/ 7 h 7"/>
                    <a:gd name="T16" fmla="*/ 5 w 41"/>
                    <a:gd name="T17" fmla="*/ 7 h 7"/>
                    <a:gd name="T18" fmla="*/ 11 w 41"/>
                    <a:gd name="T19" fmla="*/ 7 h 7"/>
                    <a:gd name="T20" fmla="*/ 14 w 41"/>
                    <a:gd name="T21" fmla="*/ 7 h 7"/>
                    <a:gd name="T22" fmla="*/ 30 w 41"/>
                    <a:gd name="T23" fmla="*/ 5 h 7"/>
                    <a:gd name="T24" fmla="*/ 30 w 41"/>
                    <a:gd name="T25" fmla="*/ 4 h 7"/>
                    <a:gd name="T26" fmla="*/ 32 w 41"/>
                    <a:gd name="T27" fmla="*/ 2 h 7"/>
                    <a:gd name="T28" fmla="*/ 34 w 41"/>
                    <a:gd name="T29" fmla="*/ 4 h 7"/>
                    <a:gd name="T30" fmla="*/ 34 w 41"/>
                    <a:gd name="T31" fmla="*/ 4 h 7"/>
                    <a:gd name="T32" fmla="*/ 39 w 41"/>
                    <a:gd name="T33" fmla="*/ 4 h 7"/>
                    <a:gd name="T34" fmla="*/ 39 w 41"/>
                    <a:gd name="T3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7">
                      <a:moveTo>
                        <a:pt x="39" y="0"/>
                      </a:moveTo>
                      <a:cubicBezTo>
                        <a:pt x="39" y="0"/>
                        <a:pt x="39" y="0"/>
                        <a:pt x="39" y="0"/>
                      </a:cubicBezTo>
                      <a:cubicBezTo>
                        <a:pt x="30" y="1"/>
                        <a:pt x="22" y="2"/>
                        <a:pt x="13" y="3"/>
                      </a:cubicBezTo>
                      <a:cubicBezTo>
                        <a:pt x="12" y="3"/>
                        <a:pt x="11" y="3"/>
                        <a:pt x="9" y="4"/>
                      </a:cubicBezTo>
                      <a:cubicBezTo>
                        <a:pt x="8" y="4"/>
                        <a:pt x="6" y="4"/>
                        <a:pt x="5" y="4"/>
                      </a:cubicBezTo>
                      <a:cubicBezTo>
                        <a:pt x="4" y="4"/>
                        <a:pt x="3" y="4"/>
                        <a:pt x="3" y="4"/>
                      </a:cubicBezTo>
                      <a:cubicBezTo>
                        <a:pt x="3" y="4"/>
                        <a:pt x="3" y="4"/>
                        <a:pt x="2" y="4"/>
                      </a:cubicBezTo>
                      <a:cubicBezTo>
                        <a:pt x="0" y="4"/>
                        <a:pt x="0" y="7"/>
                        <a:pt x="3" y="7"/>
                      </a:cubicBezTo>
                      <a:cubicBezTo>
                        <a:pt x="3" y="7"/>
                        <a:pt x="4" y="7"/>
                        <a:pt x="5" y="7"/>
                      </a:cubicBezTo>
                      <a:cubicBezTo>
                        <a:pt x="7" y="7"/>
                        <a:pt x="9" y="7"/>
                        <a:pt x="11" y="7"/>
                      </a:cubicBezTo>
                      <a:cubicBezTo>
                        <a:pt x="12" y="7"/>
                        <a:pt x="13" y="7"/>
                        <a:pt x="14" y="7"/>
                      </a:cubicBezTo>
                      <a:cubicBezTo>
                        <a:pt x="20" y="6"/>
                        <a:pt x="25" y="5"/>
                        <a:pt x="30" y="5"/>
                      </a:cubicBezTo>
                      <a:cubicBezTo>
                        <a:pt x="30" y="5"/>
                        <a:pt x="30" y="4"/>
                        <a:pt x="30" y="4"/>
                      </a:cubicBezTo>
                      <a:cubicBezTo>
                        <a:pt x="30" y="3"/>
                        <a:pt x="31" y="2"/>
                        <a:pt x="32" y="2"/>
                      </a:cubicBezTo>
                      <a:cubicBezTo>
                        <a:pt x="33" y="2"/>
                        <a:pt x="34" y="3"/>
                        <a:pt x="34" y="4"/>
                      </a:cubicBezTo>
                      <a:cubicBezTo>
                        <a:pt x="34" y="4"/>
                        <a:pt x="34" y="4"/>
                        <a:pt x="34" y="4"/>
                      </a:cubicBezTo>
                      <a:cubicBezTo>
                        <a:pt x="35" y="4"/>
                        <a:pt x="37" y="4"/>
                        <a:pt x="39" y="4"/>
                      </a:cubicBezTo>
                      <a:cubicBezTo>
                        <a:pt x="41" y="4"/>
                        <a:pt x="41" y="0"/>
                        <a:pt x="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8" name="Freeform 264"/>
                <p:cNvSpPr>
                  <a:spLocks/>
                </p:cNvSpPr>
                <p:nvPr/>
              </p:nvSpPr>
              <p:spPr bwMode="auto">
                <a:xfrm>
                  <a:off x="4837113" y="3175001"/>
                  <a:ext cx="14288" cy="117475"/>
                </a:xfrm>
                <a:custGeom>
                  <a:avLst/>
                  <a:gdLst>
                    <a:gd name="T0" fmla="*/ 2 w 7"/>
                    <a:gd name="T1" fmla="*/ 0 h 60"/>
                    <a:gd name="T2" fmla="*/ 0 w 7"/>
                    <a:gd name="T3" fmla="*/ 2 h 60"/>
                    <a:gd name="T4" fmla="*/ 0 w 7"/>
                    <a:gd name="T5" fmla="*/ 3 h 60"/>
                    <a:gd name="T6" fmla="*/ 3 w 7"/>
                    <a:gd name="T7" fmla="*/ 59 h 60"/>
                    <a:gd name="T8" fmla="*/ 3 w 7"/>
                    <a:gd name="T9" fmla="*/ 59 h 60"/>
                    <a:gd name="T10" fmla="*/ 5 w 7"/>
                    <a:gd name="T11" fmla="*/ 60 h 60"/>
                    <a:gd name="T12" fmla="*/ 7 w 7"/>
                    <a:gd name="T13" fmla="*/ 59 h 60"/>
                    <a:gd name="T14" fmla="*/ 7 w 7"/>
                    <a:gd name="T15" fmla="*/ 59 h 60"/>
                    <a:gd name="T16" fmla="*/ 4 w 7"/>
                    <a:gd name="T17" fmla="*/ 2 h 60"/>
                    <a:gd name="T18" fmla="*/ 4 w 7"/>
                    <a:gd name="T19" fmla="*/ 2 h 60"/>
                    <a:gd name="T20" fmla="*/ 2 w 7"/>
                    <a:gd name="T2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60">
                      <a:moveTo>
                        <a:pt x="2" y="0"/>
                      </a:moveTo>
                      <a:cubicBezTo>
                        <a:pt x="1" y="0"/>
                        <a:pt x="0" y="1"/>
                        <a:pt x="0" y="2"/>
                      </a:cubicBezTo>
                      <a:cubicBezTo>
                        <a:pt x="0" y="2"/>
                        <a:pt x="0" y="3"/>
                        <a:pt x="0" y="3"/>
                      </a:cubicBezTo>
                      <a:cubicBezTo>
                        <a:pt x="0" y="21"/>
                        <a:pt x="1" y="40"/>
                        <a:pt x="3" y="59"/>
                      </a:cubicBezTo>
                      <a:cubicBezTo>
                        <a:pt x="3" y="59"/>
                        <a:pt x="3" y="59"/>
                        <a:pt x="3" y="59"/>
                      </a:cubicBezTo>
                      <a:cubicBezTo>
                        <a:pt x="4" y="60"/>
                        <a:pt x="4" y="60"/>
                        <a:pt x="5" y="60"/>
                      </a:cubicBezTo>
                      <a:cubicBezTo>
                        <a:pt x="6" y="60"/>
                        <a:pt x="6" y="60"/>
                        <a:pt x="7" y="59"/>
                      </a:cubicBezTo>
                      <a:cubicBezTo>
                        <a:pt x="7" y="59"/>
                        <a:pt x="7" y="59"/>
                        <a:pt x="7" y="59"/>
                      </a:cubicBezTo>
                      <a:cubicBezTo>
                        <a:pt x="5" y="40"/>
                        <a:pt x="4" y="21"/>
                        <a:pt x="4" y="2"/>
                      </a:cubicBezTo>
                      <a:cubicBezTo>
                        <a:pt x="4" y="2"/>
                        <a:pt x="4" y="2"/>
                        <a:pt x="4" y="2"/>
                      </a:cubicBezTo>
                      <a:cubicBezTo>
                        <a:pt x="4"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9" name="Freeform 265"/>
                <p:cNvSpPr>
                  <a:spLocks noEditPoints="1"/>
                </p:cNvSpPr>
                <p:nvPr/>
              </p:nvSpPr>
              <p:spPr bwMode="auto">
                <a:xfrm>
                  <a:off x="4873625" y="3141664"/>
                  <a:ext cx="6350" cy="163513"/>
                </a:xfrm>
                <a:custGeom>
                  <a:avLst/>
                  <a:gdLst>
                    <a:gd name="T0" fmla="*/ 4 w 4"/>
                    <a:gd name="T1" fmla="*/ 5 h 83"/>
                    <a:gd name="T2" fmla="*/ 0 w 4"/>
                    <a:gd name="T3" fmla="*/ 6 h 83"/>
                    <a:gd name="T4" fmla="*/ 0 w 4"/>
                    <a:gd name="T5" fmla="*/ 77 h 83"/>
                    <a:gd name="T6" fmla="*/ 0 w 4"/>
                    <a:gd name="T7" fmla="*/ 81 h 83"/>
                    <a:gd name="T8" fmla="*/ 0 w 4"/>
                    <a:gd name="T9" fmla="*/ 81 h 83"/>
                    <a:gd name="T10" fmla="*/ 2 w 4"/>
                    <a:gd name="T11" fmla="*/ 83 h 83"/>
                    <a:gd name="T12" fmla="*/ 4 w 4"/>
                    <a:gd name="T13" fmla="*/ 81 h 83"/>
                    <a:gd name="T14" fmla="*/ 4 w 4"/>
                    <a:gd name="T15" fmla="*/ 81 h 83"/>
                    <a:gd name="T16" fmla="*/ 4 w 4"/>
                    <a:gd name="T17" fmla="*/ 77 h 83"/>
                    <a:gd name="T18" fmla="*/ 4 w 4"/>
                    <a:gd name="T19" fmla="*/ 5 h 83"/>
                    <a:gd name="T20" fmla="*/ 2 w 4"/>
                    <a:gd name="T21" fmla="*/ 0 h 83"/>
                    <a:gd name="T22" fmla="*/ 0 w 4"/>
                    <a:gd name="T23" fmla="*/ 2 h 83"/>
                    <a:gd name="T24" fmla="*/ 0 w 4"/>
                    <a:gd name="T25" fmla="*/ 2 h 83"/>
                    <a:gd name="T26" fmla="*/ 4 w 4"/>
                    <a:gd name="T27" fmla="*/ 2 h 83"/>
                    <a:gd name="T28" fmla="*/ 4 w 4"/>
                    <a:gd name="T29" fmla="*/ 2 h 83"/>
                    <a:gd name="T30" fmla="*/ 2 w 4"/>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83">
                      <a:moveTo>
                        <a:pt x="4" y="5"/>
                      </a:moveTo>
                      <a:cubicBezTo>
                        <a:pt x="2" y="6"/>
                        <a:pt x="1" y="6"/>
                        <a:pt x="0" y="6"/>
                      </a:cubicBezTo>
                      <a:cubicBezTo>
                        <a:pt x="0" y="30"/>
                        <a:pt x="0" y="53"/>
                        <a:pt x="0" y="77"/>
                      </a:cubicBezTo>
                      <a:cubicBezTo>
                        <a:pt x="0" y="78"/>
                        <a:pt x="0" y="79"/>
                        <a:pt x="0" y="81"/>
                      </a:cubicBezTo>
                      <a:cubicBezTo>
                        <a:pt x="0" y="81"/>
                        <a:pt x="0" y="81"/>
                        <a:pt x="0" y="81"/>
                      </a:cubicBezTo>
                      <a:cubicBezTo>
                        <a:pt x="0" y="82"/>
                        <a:pt x="1" y="83"/>
                        <a:pt x="2" y="83"/>
                      </a:cubicBezTo>
                      <a:cubicBezTo>
                        <a:pt x="3" y="83"/>
                        <a:pt x="4" y="82"/>
                        <a:pt x="4" y="81"/>
                      </a:cubicBezTo>
                      <a:cubicBezTo>
                        <a:pt x="4" y="81"/>
                        <a:pt x="4" y="81"/>
                        <a:pt x="4" y="81"/>
                      </a:cubicBezTo>
                      <a:cubicBezTo>
                        <a:pt x="4" y="80"/>
                        <a:pt x="4" y="78"/>
                        <a:pt x="4" y="77"/>
                      </a:cubicBezTo>
                      <a:cubicBezTo>
                        <a:pt x="4" y="53"/>
                        <a:pt x="4" y="29"/>
                        <a:pt x="4" y="5"/>
                      </a:cubicBezTo>
                      <a:moveTo>
                        <a:pt x="2" y="0"/>
                      </a:moveTo>
                      <a:cubicBezTo>
                        <a:pt x="1" y="0"/>
                        <a:pt x="0" y="0"/>
                        <a:pt x="0" y="2"/>
                      </a:cubicBezTo>
                      <a:cubicBezTo>
                        <a:pt x="0" y="2"/>
                        <a:pt x="0" y="2"/>
                        <a:pt x="0" y="2"/>
                      </a:cubicBezTo>
                      <a:cubicBezTo>
                        <a:pt x="1" y="2"/>
                        <a:pt x="2" y="2"/>
                        <a:pt x="4" y="2"/>
                      </a:cubicBezTo>
                      <a:cubicBezTo>
                        <a:pt x="4" y="2"/>
                        <a:pt x="4" y="2"/>
                        <a:pt x="4" y="2"/>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0" name="Freeform 266"/>
                <p:cNvSpPr>
                  <a:spLocks/>
                </p:cNvSpPr>
                <p:nvPr/>
              </p:nvSpPr>
              <p:spPr bwMode="auto">
                <a:xfrm>
                  <a:off x="4849813" y="3143251"/>
                  <a:ext cx="84138" cy="12700"/>
                </a:xfrm>
                <a:custGeom>
                  <a:avLst/>
                  <a:gdLst>
                    <a:gd name="T0" fmla="*/ 27 w 43"/>
                    <a:gd name="T1" fmla="*/ 0 h 6"/>
                    <a:gd name="T2" fmla="*/ 16 w 43"/>
                    <a:gd name="T3" fmla="*/ 1 h 6"/>
                    <a:gd name="T4" fmla="*/ 12 w 43"/>
                    <a:gd name="T5" fmla="*/ 1 h 6"/>
                    <a:gd name="T6" fmla="*/ 3 w 43"/>
                    <a:gd name="T7" fmla="*/ 2 h 6"/>
                    <a:gd name="T8" fmla="*/ 3 w 43"/>
                    <a:gd name="T9" fmla="*/ 6 h 6"/>
                    <a:gd name="T10" fmla="*/ 3 w 43"/>
                    <a:gd name="T11" fmla="*/ 6 h 6"/>
                    <a:gd name="T12" fmla="*/ 12 w 43"/>
                    <a:gd name="T13" fmla="*/ 5 h 6"/>
                    <a:gd name="T14" fmla="*/ 16 w 43"/>
                    <a:gd name="T15" fmla="*/ 4 h 6"/>
                    <a:gd name="T16" fmla="*/ 27 w 43"/>
                    <a:gd name="T17" fmla="*/ 4 h 6"/>
                    <a:gd name="T18" fmla="*/ 29 w 43"/>
                    <a:gd name="T19" fmla="*/ 4 h 6"/>
                    <a:gd name="T20" fmla="*/ 30 w 43"/>
                    <a:gd name="T21" fmla="*/ 3 h 6"/>
                    <a:gd name="T22" fmla="*/ 32 w 43"/>
                    <a:gd name="T23" fmla="*/ 4 h 6"/>
                    <a:gd name="T24" fmla="*/ 40 w 43"/>
                    <a:gd name="T25" fmla="*/ 6 h 6"/>
                    <a:gd name="T26" fmla="*/ 40 w 43"/>
                    <a:gd name="T27" fmla="*/ 6 h 6"/>
                    <a:gd name="T28" fmla="*/ 42 w 43"/>
                    <a:gd name="T29" fmla="*/ 3 h 6"/>
                    <a:gd name="T30" fmla="*/ 27 w 43"/>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6">
                      <a:moveTo>
                        <a:pt x="27" y="0"/>
                      </a:moveTo>
                      <a:cubicBezTo>
                        <a:pt x="23" y="0"/>
                        <a:pt x="19" y="0"/>
                        <a:pt x="16" y="1"/>
                      </a:cubicBezTo>
                      <a:cubicBezTo>
                        <a:pt x="14" y="1"/>
                        <a:pt x="13" y="1"/>
                        <a:pt x="12" y="1"/>
                      </a:cubicBezTo>
                      <a:cubicBezTo>
                        <a:pt x="9" y="1"/>
                        <a:pt x="6" y="2"/>
                        <a:pt x="3" y="2"/>
                      </a:cubicBezTo>
                      <a:cubicBezTo>
                        <a:pt x="0" y="2"/>
                        <a:pt x="0" y="6"/>
                        <a:pt x="3" y="6"/>
                      </a:cubicBezTo>
                      <a:cubicBezTo>
                        <a:pt x="3" y="6"/>
                        <a:pt x="3" y="6"/>
                        <a:pt x="3" y="6"/>
                      </a:cubicBezTo>
                      <a:cubicBezTo>
                        <a:pt x="6" y="6"/>
                        <a:pt x="9" y="5"/>
                        <a:pt x="12" y="5"/>
                      </a:cubicBezTo>
                      <a:cubicBezTo>
                        <a:pt x="13" y="5"/>
                        <a:pt x="14" y="5"/>
                        <a:pt x="16" y="4"/>
                      </a:cubicBezTo>
                      <a:cubicBezTo>
                        <a:pt x="19" y="4"/>
                        <a:pt x="23" y="4"/>
                        <a:pt x="27" y="4"/>
                      </a:cubicBezTo>
                      <a:cubicBezTo>
                        <a:pt x="27" y="4"/>
                        <a:pt x="28" y="4"/>
                        <a:pt x="29" y="4"/>
                      </a:cubicBezTo>
                      <a:cubicBezTo>
                        <a:pt x="29" y="3"/>
                        <a:pt x="30" y="3"/>
                        <a:pt x="30" y="3"/>
                      </a:cubicBezTo>
                      <a:cubicBezTo>
                        <a:pt x="31" y="3"/>
                        <a:pt x="32" y="3"/>
                        <a:pt x="32" y="4"/>
                      </a:cubicBezTo>
                      <a:cubicBezTo>
                        <a:pt x="35" y="4"/>
                        <a:pt x="37" y="5"/>
                        <a:pt x="40" y="6"/>
                      </a:cubicBezTo>
                      <a:cubicBezTo>
                        <a:pt x="40" y="6"/>
                        <a:pt x="40" y="6"/>
                        <a:pt x="40" y="6"/>
                      </a:cubicBezTo>
                      <a:cubicBezTo>
                        <a:pt x="42" y="6"/>
                        <a:pt x="43" y="4"/>
                        <a:pt x="42" y="3"/>
                      </a:cubicBezTo>
                      <a:cubicBezTo>
                        <a:pt x="37" y="1"/>
                        <a:pt x="32"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1" name="Freeform 267"/>
                <p:cNvSpPr>
                  <a:spLocks/>
                </p:cNvSpPr>
                <p:nvPr/>
              </p:nvSpPr>
              <p:spPr bwMode="auto">
                <a:xfrm>
                  <a:off x="4899025" y="3149601"/>
                  <a:ext cx="12700" cy="150813"/>
                </a:xfrm>
                <a:custGeom>
                  <a:avLst/>
                  <a:gdLst>
                    <a:gd name="T0" fmla="*/ 5 w 7"/>
                    <a:gd name="T1" fmla="*/ 0 h 77"/>
                    <a:gd name="T2" fmla="*/ 4 w 7"/>
                    <a:gd name="T3" fmla="*/ 1 h 77"/>
                    <a:gd name="T4" fmla="*/ 3 w 7"/>
                    <a:gd name="T5" fmla="*/ 2 h 77"/>
                    <a:gd name="T6" fmla="*/ 2 w 7"/>
                    <a:gd name="T7" fmla="*/ 54 h 77"/>
                    <a:gd name="T8" fmla="*/ 2 w 7"/>
                    <a:gd name="T9" fmla="*/ 73 h 77"/>
                    <a:gd name="T10" fmla="*/ 3 w 7"/>
                    <a:gd name="T11" fmla="*/ 76 h 77"/>
                    <a:gd name="T12" fmla="*/ 4 w 7"/>
                    <a:gd name="T13" fmla="*/ 77 h 77"/>
                    <a:gd name="T14" fmla="*/ 4 w 7"/>
                    <a:gd name="T15" fmla="*/ 77 h 77"/>
                    <a:gd name="T16" fmla="*/ 5 w 7"/>
                    <a:gd name="T17" fmla="*/ 77 h 77"/>
                    <a:gd name="T18" fmla="*/ 6 w 7"/>
                    <a:gd name="T19" fmla="*/ 75 h 77"/>
                    <a:gd name="T20" fmla="*/ 6 w 7"/>
                    <a:gd name="T21" fmla="*/ 73 h 77"/>
                    <a:gd name="T22" fmla="*/ 6 w 7"/>
                    <a:gd name="T23" fmla="*/ 44 h 77"/>
                    <a:gd name="T24" fmla="*/ 7 w 7"/>
                    <a:gd name="T25" fmla="*/ 2 h 77"/>
                    <a:gd name="T26" fmla="*/ 7 w 7"/>
                    <a:gd name="T27" fmla="*/ 1 h 77"/>
                    <a:gd name="T28" fmla="*/ 5 w 7"/>
                    <a:gd name="T2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77">
                      <a:moveTo>
                        <a:pt x="5" y="0"/>
                      </a:moveTo>
                      <a:cubicBezTo>
                        <a:pt x="5" y="0"/>
                        <a:pt x="4" y="0"/>
                        <a:pt x="4" y="1"/>
                      </a:cubicBezTo>
                      <a:cubicBezTo>
                        <a:pt x="4" y="1"/>
                        <a:pt x="3" y="1"/>
                        <a:pt x="3" y="2"/>
                      </a:cubicBezTo>
                      <a:cubicBezTo>
                        <a:pt x="3" y="19"/>
                        <a:pt x="2" y="37"/>
                        <a:pt x="2" y="54"/>
                      </a:cubicBezTo>
                      <a:cubicBezTo>
                        <a:pt x="2" y="59"/>
                        <a:pt x="0" y="68"/>
                        <a:pt x="2" y="73"/>
                      </a:cubicBezTo>
                      <a:cubicBezTo>
                        <a:pt x="2" y="75"/>
                        <a:pt x="2" y="76"/>
                        <a:pt x="3" y="76"/>
                      </a:cubicBezTo>
                      <a:cubicBezTo>
                        <a:pt x="3" y="77"/>
                        <a:pt x="4" y="77"/>
                        <a:pt x="4" y="77"/>
                      </a:cubicBezTo>
                      <a:cubicBezTo>
                        <a:pt x="4" y="77"/>
                        <a:pt x="4" y="77"/>
                        <a:pt x="4" y="77"/>
                      </a:cubicBezTo>
                      <a:cubicBezTo>
                        <a:pt x="5" y="77"/>
                        <a:pt x="5" y="77"/>
                        <a:pt x="5" y="77"/>
                      </a:cubicBezTo>
                      <a:cubicBezTo>
                        <a:pt x="6" y="77"/>
                        <a:pt x="7" y="76"/>
                        <a:pt x="6" y="75"/>
                      </a:cubicBezTo>
                      <a:cubicBezTo>
                        <a:pt x="6" y="74"/>
                        <a:pt x="6" y="74"/>
                        <a:pt x="6" y="73"/>
                      </a:cubicBezTo>
                      <a:cubicBezTo>
                        <a:pt x="3" y="67"/>
                        <a:pt x="6" y="50"/>
                        <a:pt x="6" y="44"/>
                      </a:cubicBezTo>
                      <a:cubicBezTo>
                        <a:pt x="6" y="30"/>
                        <a:pt x="7" y="16"/>
                        <a:pt x="7" y="2"/>
                      </a:cubicBezTo>
                      <a:cubicBezTo>
                        <a:pt x="7" y="1"/>
                        <a:pt x="7" y="1"/>
                        <a:pt x="7" y="1"/>
                      </a:cubicBezTo>
                      <a:cubicBezTo>
                        <a:pt x="7" y="0"/>
                        <a:pt x="6"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2" name="Freeform 268"/>
                <p:cNvSpPr>
                  <a:spLocks noEditPoints="1"/>
                </p:cNvSpPr>
                <p:nvPr/>
              </p:nvSpPr>
              <p:spPr bwMode="auto">
                <a:xfrm>
                  <a:off x="4594225" y="3044826"/>
                  <a:ext cx="293688" cy="190500"/>
                </a:xfrm>
                <a:custGeom>
                  <a:avLst/>
                  <a:gdLst>
                    <a:gd name="T0" fmla="*/ 142 w 150"/>
                    <a:gd name="T1" fmla="*/ 15 h 97"/>
                    <a:gd name="T2" fmla="*/ 144 w 150"/>
                    <a:gd name="T3" fmla="*/ 12 h 97"/>
                    <a:gd name="T4" fmla="*/ 145 w 150"/>
                    <a:gd name="T5" fmla="*/ 14 h 97"/>
                    <a:gd name="T6" fmla="*/ 144 w 150"/>
                    <a:gd name="T7" fmla="*/ 14 h 97"/>
                    <a:gd name="T8" fmla="*/ 143 w 150"/>
                    <a:gd name="T9" fmla="*/ 14 h 97"/>
                    <a:gd name="T10" fmla="*/ 142 w 150"/>
                    <a:gd name="T11" fmla="*/ 15 h 97"/>
                    <a:gd name="T12" fmla="*/ 142 w 150"/>
                    <a:gd name="T13" fmla="*/ 0 h 97"/>
                    <a:gd name="T14" fmla="*/ 141 w 150"/>
                    <a:gd name="T15" fmla="*/ 0 h 97"/>
                    <a:gd name="T16" fmla="*/ 128 w 150"/>
                    <a:gd name="T17" fmla="*/ 13 h 97"/>
                    <a:gd name="T18" fmla="*/ 129 w 150"/>
                    <a:gd name="T19" fmla="*/ 16 h 97"/>
                    <a:gd name="T20" fmla="*/ 130 w 150"/>
                    <a:gd name="T21" fmla="*/ 16 h 97"/>
                    <a:gd name="T22" fmla="*/ 140 w 150"/>
                    <a:gd name="T23" fmla="*/ 10 h 97"/>
                    <a:gd name="T24" fmla="*/ 88 w 150"/>
                    <a:gd name="T25" fmla="*/ 55 h 97"/>
                    <a:gd name="T26" fmla="*/ 83 w 150"/>
                    <a:gd name="T27" fmla="*/ 58 h 97"/>
                    <a:gd name="T28" fmla="*/ 79 w 150"/>
                    <a:gd name="T29" fmla="*/ 61 h 97"/>
                    <a:gd name="T30" fmla="*/ 76 w 150"/>
                    <a:gd name="T31" fmla="*/ 63 h 97"/>
                    <a:gd name="T32" fmla="*/ 76 w 150"/>
                    <a:gd name="T33" fmla="*/ 63 h 97"/>
                    <a:gd name="T34" fmla="*/ 72 w 150"/>
                    <a:gd name="T35" fmla="*/ 65 h 97"/>
                    <a:gd name="T36" fmla="*/ 72 w 150"/>
                    <a:gd name="T37" fmla="*/ 65 h 97"/>
                    <a:gd name="T38" fmla="*/ 2 w 150"/>
                    <a:gd name="T39" fmla="*/ 94 h 97"/>
                    <a:gd name="T40" fmla="*/ 2 w 150"/>
                    <a:gd name="T41" fmla="*/ 97 h 97"/>
                    <a:gd name="T42" fmla="*/ 2 w 150"/>
                    <a:gd name="T43" fmla="*/ 97 h 97"/>
                    <a:gd name="T44" fmla="*/ 76 w 150"/>
                    <a:gd name="T45" fmla="*/ 67 h 97"/>
                    <a:gd name="T46" fmla="*/ 80 w 150"/>
                    <a:gd name="T47" fmla="*/ 65 h 97"/>
                    <a:gd name="T48" fmla="*/ 85 w 150"/>
                    <a:gd name="T49" fmla="*/ 62 h 97"/>
                    <a:gd name="T50" fmla="*/ 141 w 150"/>
                    <a:gd name="T51" fmla="*/ 15 h 97"/>
                    <a:gd name="T52" fmla="*/ 143 w 150"/>
                    <a:gd name="T53" fmla="*/ 18 h 97"/>
                    <a:gd name="T54" fmla="*/ 147 w 150"/>
                    <a:gd name="T55" fmla="*/ 19 h 97"/>
                    <a:gd name="T56" fmla="*/ 148 w 150"/>
                    <a:gd name="T57" fmla="*/ 19 h 97"/>
                    <a:gd name="T58" fmla="*/ 150 w 150"/>
                    <a:gd name="T59" fmla="*/ 16 h 97"/>
                    <a:gd name="T60" fmla="*/ 146 w 150"/>
                    <a:gd name="T61" fmla="*/ 7 h 97"/>
                    <a:gd name="T62" fmla="*/ 148 w 150"/>
                    <a:gd name="T63" fmla="*/ 5 h 97"/>
                    <a:gd name="T64" fmla="*/ 146 w 150"/>
                    <a:gd name="T65" fmla="*/ 2 h 97"/>
                    <a:gd name="T66" fmla="*/ 145 w 150"/>
                    <a:gd name="T67" fmla="*/ 2 h 97"/>
                    <a:gd name="T68" fmla="*/ 145 w 150"/>
                    <a:gd name="T69" fmla="*/ 3 h 97"/>
                    <a:gd name="T70" fmla="*/ 144 w 150"/>
                    <a:gd name="T71" fmla="*/ 1 h 97"/>
                    <a:gd name="T72" fmla="*/ 142 w 150"/>
                    <a:gd name="T7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0" h="97">
                      <a:moveTo>
                        <a:pt x="142" y="15"/>
                      </a:moveTo>
                      <a:cubicBezTo>
                        <a:pt x="142" y="14"/>
                        <a:pt x="143" y="13"/>
                        <a:pt x="144" y="12"/>
                      </a:cubicBezTo>
                      <a:cubicBezTo>
                        <a:pt x="145" y="13"/>
                        <a:pt x="146" y="14"/>
                        <a:pt x="145" y="14"/>
                      </a:cubicBezTo>
                      <a:cubicBezTo>
                        <a:pt x="145" y="14"/>
                        <a:pt x="144" y="14"/>
                        <a:pt x="144" y="14"/>
                      </a:cubicBezTo>
                      <a:cubicBezTo>
                        <a:pt x="143" y="14"/>
                        <a:pt x="143" y="14"/>
                        <a:pt x="143" y="14"/>
                      </a:cubicBezTo>
                      <a:cubicBezTo>
                        <a:pt x="143" y="14"/>
                        <a:pt x="142" y="14"/>
                        <a:pt x="142" y="15"/>
                      </a:cubicBezTo>
                      <a:moveTo>
                        <a:pt x="142" y="0"/>
                      </a:moveTo>
                      <a:cubicBezTo>
                        <a:pt x="142" y="0"/>
                        <a:pt x="141" y="0"/>
                        <a:pt x="141" y="0"/>
                      </a:cubicBezTo>
                      <a:cubicBezTo>
                        <a:pt x="136" y="5"/>
                        <a:pt x="132" y="9"/>
                        <a:pt x="128" y="13"/>
                      </a:cubicBezTo>
                      <a:cubicBezTo>
                        <a:pt x="126" y="14"/>
                        <a:pt x="127" y="16"/>
                        <a:pt x="129" y="16"/>
                      </a:cubicBezTo>
                      <a:cubicBezTo>
                        <a:pt x="129" y="16"/>
                        <a:pt x="130" y="16"/>
                        <a:pt x="130" y="16"/>
                      </a:cubicBezTo>
                      <a:cubicBezTo>
                        <a:pt x="134" y="14"/>
                        <a:pt x="137" y="12"/>
                        <a:pt x="140" y="10"/>
                      </a:cubicBezTo>
                      <a:cubicBezTo>
                        <a:pt x="127" y="30"/>
                        <a:pt x="107" y="43"/>
                        <a:pt x="88" y="55"/>
                      </a:cubicBezTo>
                      <a:cubicBezTo>
                        <a:pt x="86" y="56"/>
                        <a:pt x="84" y="57"/>
                        <a:pt x="83" y="58"/>
                      </a:cubicBezTo>
                      <a:cubicBezTo>
                        <a:pt x="82" y="59"/>
                        <a:pt x="81" y="60"/>
                        <a:pt x="79" y="61"/>
                      </a:cubicBezTo>
                      <a:cubicBezTo>
                        <a:pt x="78" y="61"/>
                        <a:pt x="77" y="62"/>
                        <a:pt x="76" y="63"/>
                      </a:cubicBezTo>
                      <a:cubicBezTo>
                        <a:pt x="76" y="63"/>
                        <a:pt x="76" y="63"/>
                        <a:pt x="76" y="63"/>
                      </a:cubicBezTo>
                      <a:cubicBezTo>
                        <a:pt x="75" y="64"/>
                        <a:pt x="74" y="64"/>
                        <a:pt x="72" y="65"/>
                      </a:cubicBezTo>
                      <a:cubicBezTo>
                        <a:pt x="72" y="65"/>
                        <a:pt x="72" y="65"/>
                        <a:pt x="72" y="65"/>
                      </a:cubicBezTo>
                      <a:cubicBezTo>
                        <a:pt x="51" y="78"/>
                        <a:pt x="27" y="91"/>
                        <a:pt x="2" y="94"/>
                      </a:cubicBezTo>
                      <a:cubicBezTo>
                        <a:pt x="0" y="94"/>
                        <a:pt x="0" y="97"/>
                        <a:pt x="2" y="97"/>
                      </a:cubicBezTo>
                      <a:cubicBezTo>
                        <a:pt x="2" y="97"/>
                        <a:pt x="2" y="97"/>
                        <a:pt x="2" y="97"/>
                      </a:cubicBezTo>
                      <a:cubicBezTo>
                        <a:pt x="29" y="95"/>
                        <a:pt x="53" y="81"/>
                        <a:pt x="76" y="67"/>
                      </a:cubicBezTo>
                      <a:cubicBezTo>
                        <a:pt x="77" y="66"/>
                        <a:pt x="78" y="66"/>
                        <a:pt x="80" y="65"/>
                      </a:cubicBezTo>
                      <a:cubicBezTo>
                        <a:pt x="81" y="64"/>
                        <a:pt x="83" y="63"/>
                        <a:pt x="85" y="62"/>
                      </a:cubicBezTo>
                      <a:cubicBezTo>
                        <a:pt x="105" y="49"/>
                        <a:pt x="127" y="35"/>
                        <a:pt x="141" y="15"/>
                      </a:cubicBezTo>
                      <a:cubicBezTo>
                        <a:pt x="141" y="16"/>
                        <a:pt x="141" y="18"/>
                        <a:pt x="143" y="18"/>
                      </a:cubicBezTo>
                      <a:cubicBezTo>
                        <a:pt x="144" y="18"/>
                        <a:pt x="146" y="18"/>
                        <a:pt x="147" y="19"/>
                      </a:cubicBezTo>
                      <a:cubicBezTo>
                        <a:pt x="147" y="19"/>
                        <a:pt x="147" y="19"/>
                        <a:pt x="148" y="19"/>
                      </a:cubicBezTo>
                      <a:cubicBezTo>
                        <a:pt x="149" y="19"/>
                        <a:pt x="150" y="18"/>
                        <a:pt x="150" y="16"/>
                      </a:cubicBezTo>
                      <a:cubicBezTo>
                        <a:pt x="149" y="13"/>
                        <a:pt x="148" y="10"/>
                        <a:pt x="146" y="7"/>
                      </a:cubicBezTo>
                      <a:cubicBezTo>
                        <a:pt x="147" y="7"/>
                        <a:pt x="147" y="6"/>
                        <a:pt x="148" y="5"/>
                      </a:cubicBezTo>
                      <a:cubicBezTo>
                        <a:pt x="148" y="4"/>
                        <a:pt x="147" y="2"/>
                        <a:pt x="146" y="2"/>
                      </a:cubicBezTo>
                      <a:cubicBezTo>
                        <a:pt x="146" y="2"/>
                        <a:pt x="146" y="2"/>
                        <a:pt x="145" y="2"/>
                      </a:cubicBezTo>
                      <a:cubicBezTo>
                        <a:pt x="145" y="3"/>
                        <a:pt x="145" y="3"/>
                        <a:pt x="145" y="3"/>
                      </a:cubicBezTo>
                      <a:cubicBezTo>
                        <a:pt x="144" y="2"/>
                        <a:pt x="144" y="1"/>
                        <a:pt x="144" y="1"/>
                      </a:cubicBezTo>
                      <a:cubicBezTo>
                        <a:pt x="144" y="0"/>
                        <a:pt x="143" y="0"/>
                        <a:pt x="14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3" name="Freeform 282"/>
                <p:cNvSpPr>
                  <a:spLocks noEditPoints="1"/>
                </p:cNvSpPr>
                <p:nvPr/>
              </p:nvSpPr>
              <p:spPr bwMode="auto">
                <a:xfrm>
                  <a:off x="6792913" y="4422776"/>
                  <a:ext cx="136525" cy="122238"/>
                </a:xfrm>
                <a:custGeom>
                  <a:avLst/>
                  <a:gdLst>
                    <a:gd name="T0" fmla="*/ 25 w 69"/>
                    <a:gd name="T1" fmla="*/ 41 h 62"/>
                    <a:gd name="T2" fmla="*/ 0 w 69"/>
                    <a:gd name="T3" fmla="*/ 61 h 62"/>
                    <a:gd name="T4" fmla="*/ 2 w 69"/>
                    <a:gd name="T5" fmla="*/ 62 h 62"/>
                    <a:gd name="T6" fmla="*/ 25 w 69"/>
                    <a:gd name="T7" fmla="*/ 41 h 62"/>
                    <a:gd name="T8" fmla="*/ 68 w 69"/>
                    <a:gd name="T9" fmla="*/ 0 h 62"/>
                    <a:gd name="T10" fmla="*/ 48 w 69"/>
                    <a:gd name="T11" fmla="*/ 20 h 62"/>
                    <a:gd name="T12" fmla="*/ 69 w 69"/>
                    <a:gd name="T13" fmla="*/ 1 h 62"/>
                    <a:gd name="T14" fmla="*/ 68 w 69"/>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2">
                      <a:moveTo>
                        <a:pt x="25" y="41"/>
                      </a:moveTo>
                      <a:cubicBezTo>
                        <a:pt x="17" y="48"/>
                        <a:pt x="9" y="54"/>
                        <a:pt x="0" y="61"/>
                      </a:cubicBezTo>
                      <a:cubicBezTo>
                        <a:pt x="2" y="62"/>
                        <a:pt x="2" y="62"/>
                        <a:pt x="2" y="62"/>
                      </a:cubicBezTo>
                      <a:cubicBezTo>
                        <a:pt x="25" y="41"/>
                        <a:pt x="25" y="41"/>
                        <a:pt x="25" y="41"/>
                      </a:cubicBezTo>
                      <a:moveTo>
                        <a:pt x="68" y="0"/>
                      </a:moveTo>
                      <a:cubicBezTo>
                        <a:pt x="62" y="6"/>
                        <a:pt x="55" y="13"/>
                        <a:pt x="48" y="20"/>
                      </a:cubicBezTo>
                      <a:cubicBezTo>
                        <a:pt x="69" y="1"/>
                        <a:pt x="69" y="1"/>
                        <a:pt x="69" y="1"/>
                      </a:cubicBezTo>
                      <a:cubicBezTo>
                        <a:pt x="68" y="0"/>
                        <a:pt x="68" y="0"/>
                        <a:pt x="6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69" name="Oval 269"/>
            <p:cNvSpPr>
              <a:spLocks noChangeArrowheads="1"/>
            </p:cNvSpPr>
            <p:nvPr/>
          </p:nvSpPr>
          <p:spPr bwMode="auto">
            <a:xfrm>
              <a:off x="5206288" y="3139844"/>
              <a:ext cx="1765783" cy="1767024"/>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0" name="Freeform 281"/>
            <p:cNvSpPr>
              <a:spLocks/>
            </p:cNvSpPr>
            <p:nvPr/>
          </p:nvSpPr>
          <p:spPr bwMode="auto">
            <a:xfrm>
              <a:off x="5227368" y="3137364"/>
              <a:ext cx="1568621" cy="654729"/>
            </a:xfrm>
            <a:custGeom>
              <a:avLst/>
              <a:gdLst>
                <a:gd name="T0" fmla="*/ 969 w 1024"/>
                <a:gd name="T1" fmla="*/ 171 h 427"/>
                <a:gd name="T2" fmla="*/ 782 w 1024"/>
                <a:gd name="T3" fmla="*/ 46 h 427"/>
                <a:gd name="T4" fmla="*/ 562 w 1024"/>
                <a:gd name="T5" fmla="*/ 3 h 427"/>
                <a:gd name="T6" fmla="*/ 342 w 1024"/>
                <a:gd name="T7" fmla="*/ 46 h 427"/>
                <a:gd name="T8" fmla="*/ 156 w 1024"/>
                <a:gd name="T9" fmla="*/ 171 h 427"/>
                <a:gd name="T10" fmla="*/ 30 w 1024"/>
                <a:gd name="T11" fmla="*/ 357 h 427"/>
                <a:gd name="T12" fmla="*/ 29 w 1024"/>
                <a:gd name="T13" fmla="*/ 357 h 427"/>
                <a:gd name="T14" fmla="*/ 154 w 1024"/>
                <a:gd name="T15" fmla="*/ 169 h 427"/>
                <a:gd name="T16" fmla="*/ 341 w 1024"/>
                <a:gd name="T17" fmla="*/ 44 h 427"/>
                <a:gd name="T18" fmla="*/ 562 w 1024"/>
                <a:gd name="T19" fmla="*/ 0 h 427"/>
                <a:gd name="T20" fmla="*/ 783 w 1024"/>
                <a:gd name="T21" fmla="*/ 44 h 427"/>
                <a:gd name="T22" fmla="*/ 971 w 1024"/>
                <a:gd name="T23" fmla="*/ 169 h 427"/>
                <a:gd name="T24" fmla="*/ 969 w 1024"/>
                <a:gd name="T25" fmla="*/ 17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4" h="427">
                  <a:moveTo>
                    <a:pt x="969" y="171"/>
                  </a:moveTo>
                  <a:cubicBezTo>
                    <a:pt x="916" y="117"/>
                    <a:pt x="852" y="75"/>
                    <a:pt x="782" y="46"/>
                  </a:cubicBezTo>
                  <a:cubicBezTo>
                    <a:pt x="713" y="17"/>
                    <a:pt x="638" y="2"/>
                    <a:pt x="562" y="3"/>
                  </a:cubicBezTo>
                  <a:cubicBezTo>
                    <a:pt x="487" y="2"/>
                    <a:pt x="412" y="17"/>
                    <a:pt x="342" y="46"/>
                  </a:cubicBezTo>
                  <a:cubicBezTo>
                    <a:pt x="273" y="75"/>
                    <a:pt x="209" y="117"/>
                    <a:pt x="156" y="171"/>
                  </a:cubicBezTo>
                  <a:cubicBezTo>
                    <a:pt x="102" y="224"/>
                    <a:pt x="59" y="288"/>
                    <a:pt x="30" y="357"/>
                  </a:cubicBezTo>
                  <a:cubicBezTo>
                    <a:pt x="1" y="427"/>
                    <a:pt x="0" y="426"/>
                    <a:pt x="29" y="357"/>
                  </a:cubicBezTo>
                  <a:cubicBezTo>
                    <a:pt x="58" y="287"/>
                    <a:pt x="101" y="223"/>
                    <a:pt x="154" y="169"/>
                  </a:cubicBezTo>
                  <a:cubicBezTo>
                    <a:pt x="207" y="116"/>
                    <a:pt x="271" y="73"/>
                    <a:pt x="341" y="44"/>
                  </a:cubicBezTo>
                  <a:cubicBezTo>
                    <a:pt x="411" y="15"/>
                    <a:pt x="487" y="0"/>
                    <a:pt x="562" y="0"/>
                  </a:cubicBezTo>
                  <a:cubicBezTo>
                    <a:pt x="638" y="0"/>
                    <a:pt x="714" y="15"/>
                    <a:pt x="783" y="44"/>
                  </a:cubicBezTo>
                  <a:cubicBezTo>
                    <a:pt x="853" y="73"/>
                    <a:pt x="917" y="116"/>
                    <a:pt x="971" y="169"/>
                  </a:cubicBezTo>
                  <a:cubicBezTo>
                    <a:pt x="1024" y="223"/>
                    <a:pt x="1022" y="224"/>
                    <a:pt x="969" y="171"/>
                  </a:cubicBezTo>
                  <a:close/>
                </a:path>
              </a:pathLst>
            </a:custGeom>
            <a:solidFill>
              <a:srgbClr val="A8F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1" name="Freeform 323"/>
            <p:cNvSpPr>
              <a:spLocks/>
            </p:cNvSpPr>
            <p:nvPr/>
          </p:nvSpPr>
          <p:spPr bwMode="auto">
            <a:xfrm>
              <a:off x="6095379" y="2751718"/>
              <a:ext cx="1267297" cy="1267297"/>
            </a:xfrm>
            <a:custGeom>
              <a:avLst/>
              <a:gdLst>
                <a:gd name="T0" fmla="*/ 827 w 827"/>
                <a:gd name="T1" fmla="*/ 827 h 827"/>
                <a:gd name="T2" fmla="*/ 788 w 827"/>
                <a:gd name="T3" fmla="*/ 827 h 827"/>
                <a:gd name="T4" fmla="*/ 0 w 827"/>
                <a:gd name="T5" fmla="*/ 40 h 827"/>
                <a:gd name="T6" fmla="*/ 0 w 827"/>
                <a:gd name="T7" fmla="*/ 0 h 827"/>
                <a:gd name="T8" fmla="*/ 585 w 827"/>
                <a:gd name="T9" fmla="*/ 242 h 827"/>
                <a:gd name="T10" fmla="*/ 827 w 827"/>
                <a:gd name="T11" fmla="*/ 827 h 827"/>
              </a:gdLst>
              <a:ahLst/>
              <a:cxnLst>
                <a:cxn ang="0">
                  <a:pos x="T0" y="T1"/>
                </a:cxn>
                <a:cxn ang="0">
                  <a:pos x="T2" y="T3"/>
                </a:cxn>
                <a:cxn ang="0">
                  <a:pos x="T4" y="T5"/>
                </a:cxn>
                <a:cxn ang="0">
                  <a:pos x="T6" y="T7"/>
                </a:cxn>
                <a:cxn ang="0">
                  <a:pos x="T8" y="T9"/>
                </a:cxn>
                <a:cxn ang="0">
                  <a:pos x="T10" y="T11"/>
                </a:cxn>
              </a:cxnLst>
              <a:rect l="0" t="0" r="r" b="b"/>
              <a:pathLst>
                <a:path w="827" h="827">
                  <a:moveTo>
                    <a:pt x="827" y="827"/>
                  </a:moveTo>
                  <a:cubicBezTo>
                    <a:pt x="788" y="827"/>
                    <a:pt x="788" y="827"/>
                    <a:pt x="788" y="827"/>
                  </a:cubicBezTo>
                  <a:cubicBezTo>
                    <a:pt x="788" y="395"/>
                    <a:pt x="436" y="40"/>
                    <a:pt x="0" y="40"/>
                  </a:cubicBezTo>
                  <a:cubicBezTo>
                    <a:pt x="0" y="0"/>
                    <a:pt x="0" y="0"/>
                    <a:pt x="0" y="0"/>
                  </a:cubicBezTo>
                  <a:cubicBezTo>
                    <a:pt x="220" y="0"/>
                    <a:pt x="429" y="86"/>
                    <a:pt x="585" y="242"/>
                  </a:cubicBezTo>
                  <a:cubicBezTo>
                    <a:pt x="742" y="399"/>
                    <a:pt x="827" y="607"/>
                    <a:pt x="827" y="827"/>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2" name="Freeform 324"/>
            <p:cNvSpPr>
              <a:spLocks/>
            </p:cNvSpPr>
            <p:nvPr/>
          </p:nvSpPr>
          <p:spPr bwMode="auto">
            <a:xfrm>
              <a:off x="4824363" y="2751718"/>
              <a:ext cx="1271017" cy="1267297"/>
            </a:xfrm>
            <a:custGeom>
              <a:avLst/>
              <a:gdLst>
                <a:gd name="T0" fmla="*/ 40 w 830"/>
                <a:gd name="T1" fmla="*/ 827 h 827"/>
                <a:gd name="T2" fmla="*/ 0 w 830"/>
                <a:gd name="T3" fmla="*/ 827 h 827"/>
                <a:gd name="T4" fmla="*/ 244 w 830"/>
                <a:gd name="T5" fmla="*/ 242 h 827"/>
                <a:gd name="T6" fmla="*/ 830 w 830"/>
                <a:gd name="T7" fmla="*/ 0 h 827"/>
                <a:gd name="T8" fmla="*/ 830 w 830"/>
                <a:gd name="T9" fmla="*/ 40 h 827"/>
                <a:gd name="T10" fmla="*/ 40 w 830"/>
                <a:gd name="T11" fmla="*/ 827 h 827"/>
              </a:gdLst>
              <a:ahLst/>
              <a:cxnLst>
                <a:cxn ang="0">
                  <a:pos x="T0" y="T1"/>
                </a:cxn>
                <a:cxn ang="0">
                  <a:pos x="T2" y="T3"/>
                </a:cxn>
                <a:cxn ang="0">
                  <a:pos x="T4" y="T5"/>
                </a:cxn>
                <a:cxn ang="0">
                  <a:pos x="T6" y="T7"/>
                </a:cxn>
                <a:cxn ang="0">
                  <a:pos x="T8" y="T9"/>
                </a:cxn>
                <a:cxn ang="0">
                  <a:pos x="T10" y="T11"/>
                </a:cxn>
              </a:cxnLst>
              <a:rect l="0" t="0" r="r" b="b"/>
              <a:pathLst>
                <a:path w="830" h="827">
                  <a:moveTo>
                    <a:pt x="40" y="827"/>
                  </a:moveTo>
                  <a:cubicBezTo>
                    <a:pt x="0" y="827"/>
                    <a:pt x="0" y="827"/>
                    <a:pt x="0" y="827"/>
                  </a:cubicBezTo>
                  <a:cubicBezTo>
                    <a:pt x="0" y="607"/>
                    <a:pt x="87" y="399"/>
                    <a:pt x="244" y="242"/>
                  </a:cubicBezTo>
                  <a:cubicBezTo>
                    <a:pt x="400" y="86"/>
                    <a:pt x="610" y="0"/>
                    <a:pt x="830" y="0"/>
                  </a:cubicBezTo>
                  <a:cubicBezTo>
                    <a:pt x="830" y="40"/>
                    <a:pt x="830" y="40"/>
                    <a:pt x="830" y="40"/>
                  </a:cubicBezTo>
                  <a:cubicBezTo>
                    <a:pt x="394" y="40"/>
                    <a:pt x="40" y="395"/>
                    <a:pt x="40" y="8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3" name="Freeform 325"/>
            <p:cNvSpPr>
              <a:spLocks/>
            </p:cNvSpPr>
            <p:nvPr/>
          </p:nvSpPr>
          <p:spPr bwMode="auto">
            <a:xfrm>
              <a:off x="4824363" y="4019015"/>
              <a:ext cx="1271017" cy="1272257"/>
            </a:xfrm>
            <a:custGeom>
              <a:avLst/>
              <a:gdLst>
                <a:gd name="T0" fmla="*/ 830 w 830"/>
                <a:gd name="T1" fmla="*/ 830 h 830"/>
                <a:gd name="T2" fmla="*/ 244 w 830"/>
                <a:gd name="T3" fmla="*/ 587 h 830"/>
                <a:gd name="T4" fmla="*/ 0 w 830"/>
                <a:gd name="T5" fmla="*/ 0 h 830"/>
                <a:gd name="T6" fmla="*/ 40 w 830"/>
                <a:gd name="T7" fmla="*/ 0 h 830"/>
                <a:gd name="T8" fmla="*/ 830 w 830"/>
                <a:gd name="T9" fmla="*/ 791 h 830"/>
                <a:gd name="T10" fmla="*/ 830 w 830"/>
                <a:gd name="T11" fmla="*/ 830 h 830"/>
              </a:gdLst>
              <a:ahLst/>
              <a:cxnLst>
                <a:cxn ang="0">
                  <a:pos x="T0" y="T1"/>
                </a:cxn>
                <a:cxn ang="0">
                  <a:pos x="T2" y="T3"/>
                </a:cxn>
                <a:cxn ang="0">
                  <a:pos x="T4" y="T5"/>
                </a:cxn>
                <a:cxn ang="0">
                  <a:pos x="T6" y="T7"/>
                </a:cxn>
                <a:cxn ang="0">
                  <a:pos x="T8" y="T9"/>
                </a:cxn>
                <a:cxn ang="0">
                  <a:pos x="T10" y="T11"/>
                </a:cxn>
              </a:cxnLst>
              <a:rect l="0" t="0" r="r" b="b"/>
              <a:pathLst>
                <a:path w="830" h="830">
                  <a:moveTo>
                    <a:pt x="830" y="830"/>
                  </a:moveTo>
                  <a:cubicBezTo>
                    <a:pt x="610" y="830"/>
                    <a:pt x="400" y="743"/>
                    <a:pt x="244" y="587"/>
                  </a:cubicBezTo>
                  <a:cubicBezTo>
                    <a:pt x="87" y="430"/>
                    <a:pt x="0" y="224"/>
                    <a:pt x="0" y="0"/>
                  </a:cubicBezTo>
                  <a:cubicBezTo>
                    <a:pt x="40" y="0"/>
                    <a:pt x="40" y="0"/>
                    <a:pt x="40" y="0"/>
                  </a:cubicBezTo>
                  <a:cubicBezTo>
                    <a:pt x="40" y="436"/>
                    <a:pt x="394" y="791"/>
                    <a:pt x="830" y="791"/>
                  </a:cubicBezTo>
                  <a:lnTo>
                    <a:pt x="830" y="83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4" name="Freeform 326"/>
            <p:cNvSpPr>
              <a:spLocks/>
            </p:cNvSpPr>
            <p:nvPr/>
          </p:nvSpPr>
          <p:spPr bwMode="auto">
            <a:xfrm>
              <a:off x="6095379" y="4019015"/>
              <a:ext cx="1267297" cy="1272257"/>
            </a:xfrm>
            <a:custGeom>
              <a:avLst/>
              <a:gdLst>
                <a:gd name="T0" fmla="*/ 0 w 827"/>
                <a:gd name="T1" fmla="*/ 830 h 830"/>
                <a:gd name="T2" fmla="*/ 0 w 827"/>
                <a:gd name="T3" fmla="*/ 791 h 830"/>
                <a:gd name="T4" fmla="*/ 788 w 827"/>
                <a:gd name="T5" fmla="*/ 0 h 830"/>
                <a:gd name="T6" fmla="*/ 827 w 827"/>
                <a:gd name="T7" fmla="*/ 0 h 830"/>
                <a:gd name="T8" fmla="*/ 585 w 827"/>
                <a:gd name="T9" fmla="*/ 587 h 830"/>
                <a:gd name="T10" fmla="*/ 0 w 827"/>
                <a:gd name="T11" fmla="*/ 830 h 830"/>
              </a:gdLst>
              <a:ahLst/>
              <a:cxnLst>
                <a:cxn ang="0">
                  <a:pos x="T0" y="T1"/>
                </a:cxn>
                <a:cxn ang="0">
                  <a:pos x="T2" y="T3"/>
                </a:cxn>
                <a:cxn ang="0">
                  <a:pos x="T4" y="T5"/>
                </a:cxn>
                <a:cxn ang="0">
                  <a:pos x="T6" y="T7"/>
                </a:cxn>
                <a:cxn ang="0">
                  <a:pos x="T8" y="T9"/>
                </a:cxn>
                <a:cxn ang="0">
                  <a:pos x="T10" y="T11"/>
                </a:cxn>
              </a:cxnLst>
              <a:rect l="0" t="0" r="r" b="b"/>
              <a:pathLst>
                <a:path w="827" h="830">
                  <a:moveTo>
                    <a:pt x="0" y="830"/>
                  </a:moveTo>
                  <a:cubicBezTo>
                    <a:pt x="0" y="791"/>
                    <a:pt x="0" y="791"/>
                    <a:pt x="0" y="791"/>
                  </a:cubicBezTo>
                  <a:cubicBezTo>
                    <a:pt x="436" y="791"/>
                    <a:pt x="788" y="436"/>
                    <a:pt x="788" y="0"/>
                  </a:cubicBezTo>
                  <a:cubicBezTo>
                    <a:pt x="827" y="0"/>
                    <a:pt x="827" y="0"/>
                    <a:pt x="827" y="0"/>
                  </a:cubicBezTo>
                  <a:cubicBezTo>
                    <a:pt x="827" y="224"/>
                    <a:pt x="742" y="430"/>
                    <a:pt x="585" y="587"/>
                  </a:cubicBezTo>
                  <a:cubicBezTo>
                    <a:pt x="429" y="743"/>
                    <a:pt x="220" y="830"/>
                    <a:pt x="0" y="83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5" name="Oval 327"/>
            <p:cNvSpPr>
              <a:spLocks noChangeArrowheads="1"/>
            </p:cNvSpPr>
            <p:nvPr/>
          </p:nvSpPr>
          <p:spPr bwMode="auto">
            <a:xfrm>
              <a:off x="6034619" y="2719478"/>
              <a:ext cx="122762" cy="12276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6" name="Oval 328"/>
            <p:cNvSpPr>
              <a:spLocks noChangeArrowheads="1"/>
            </p:cNvSpPr>
            <p:nvPr/>
          </p:nvSpPr>
          <p:spPr bwMode="auto">
            <a:xfrm>
              <a:off x="6034619" y="5197030"/>
              <a:ext cx="122762" cy="122762"/>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7" name="Oval 329"/>
            <p:cNvSpPr>
              <a:spLocks noChangeArrowheads="1"/>
            </p:cNvSpPr>
            <p:nvPr/>
          </p:nvSpPr>
          <p:spPr bwMode="auto">
            <a:xfrm>
              <a:off x="7272155" y="3958255"/>
              <a:ext cx="125242" cy="124002"/>
            </a:xfrm>
            <a:prstGeom prst="ellipse">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9" name="Freeform 366"/>
            <p:cNvSpPr>
              <a:spLocks noChangeAspect="1"/>
            </p:cNvSpPr>
            <p:nvPr/>
          </p:nvSpPr>
          <p:spPr bwMode="auto">
            <a:xfrm>
              <a:off x="5563153" y="3568889"/>
              <a:ext cx="1405198" cy="1335646"/>
            </a:xfrm>
            <a:custGeom>
              <a:avLst/>
              <a:gdLst>
                <a:gd name="T0" fmla="*/ 691 w 921"/>
                <a:gd name="T1" fmla="*/ 0 h 875"/>
                <a:gd name="T2" fmla="*/ 0 w 921"/>
                <a:gd name="T3" fmla="*/ 602 h 875"/>
                <a:gd name="T4" fmla="*/ 268 w 921"/>
                <a:gd name="T5" fmla="*/ 870 h 875"/>
                <a:gd name="T6" fmla="*/ 344 w 921"/>
                <a:gd name="T7" fmla="*/ 875 h 875"/>
                <a:gd name="T8" fmla="*/ 921 w 921"/>
                <a:gd name="T9" fmla="*/ 299 h 875"/>
                <a:gd name="T10" fmla="*/ 916 w 921"/>
                <a:gd name="T11" fmla="*/ 224 h 875"/>
                <a:gd name="T12" fmla="*/ 691 w 921"/>
                <a:gd name="T13" fmla="*/ 0 h 875"/>
              </a:gdLst>
              <a:ahLst/>
              <a:cxnLst>
                <a:cxn ang="0">
                  <a:pos x="T0" y="T1"/>
                </a:cxn>
                <a:cxn ang="0">
                  <a:pos x="T2" y="T3"/>
                </a:cxn>
                <a:cxn ang="0">
                  <a:pos x="T4" y="T5"/>
                </a:cxn>
                <a:cxn ang="0">
                  <a:pos x="T6" y="T7"/>
                </a:cxn>
                <a:cxn ang="0">
                  <a:pos x="T8" y="T9"/>
                </a:cxn>
                <a:cxn ang="0">
                  <a:pos x="T10" y="T11"/>
                </a:cxn>
                <a:cxn ang="0">
                  <a:pos x="T12" y="T13"/>
                </a:cxn>
              </a:cxnLst>
              <a:rect l="0" t="0" r="r" b="b"/>
              <a:pathLst>
                <a:path w="921" h="875">
                  <a:moveTo>
                    <a:pt x="691" y="0"/>
                  </a:moveTo>
                  <a:cubicBezTo>
                    <a:pt x="0" y="602"/>
                    <a:pt x="0" y="602"/>
                    <a:pt x="0" y="602"/>
                  </a:cubicBezTo>
                  <a:cubicBezTo>
                    <a:pt x="268" y="870"/>
                    <a:pt x="268" y="870"/>
                    <a:pt x="268" y="870"/>
                  </a:cubicBezTo>
                  <a:cubicBezTo>
                    <a:pt x="293" y="873"/>
                    <a:pt x="318" y="875"/>
                    <a:pt x="344" y="875"/>
                  </a:cubicBezTo>
                  <a:cubicBezTo>
                    <a:pt x="663" y="875"/>
                    <a:pt x="921" y="617"/>
                    <a:pt x="921" y="299"/>
                  </a:cubicBezTo>
                  <a:cubicBezTo>
                    <a:pt x="921" y="273"/>
                    <a:pt x="919" y="249"/>
                    <a:pt x="916" y="224"/>
                  </a:cubicBezTo>
                  <a:cubicBezTo>
                    <a:pt x="691" y="0"/>
                    <a:pt x="691" y="0"/>
                    <a:pt x="691" y="0"/>
                  </a:cubicBezTo>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0" name="Freeform 270"/>
            <p:cNvSpPr>
              <a:spLocks noEditPoints="1"/>
            </p:cNvSpPr>
            <p:nvPr/>
          </p:nvSpPr>
          <p:spPr bwMode="auto">
            <a:xfrm>
              <a:off x="6086700" y="4020255"/>
              <a:ext cx="885372" cy="886612"/>
            </a:xfrm>
            <a:custGeom>
              <a:avLst/>
              <a:gdLst>
                <a:gd name="T0" fmla="*/ 1 w 578"/>
                <a:gd name="T1" fmla="*/ 578 h 578"/>
                <a:gd name="T2" fmla="*/ 1 w 578"/>
                <a:gd name="T3" fmla="*/ 578 h 578"/>
                <a:gd name="T4" fmla="*/ 1 w 578"/>
                <a:gd name="T5" fmla="*/ 578 h 578"/>
                <a:gd name="T6" fmla="*/ 0 w 578"/>
                <a:gd name="T7" fmla="*/ 578 h 578"/>
                <a:gd name="T8" fmla="*/ 0 w 578"/>
                <a:gd name="T9" fmla="*/ 578 h 578"/>
                <a:gd name="T10" fmla="*/ 0 w 578"/>
                <a:gd name="T11" fmla="*/ 578 h 578"/>
                <a:gd name="T12" fmla="*/ 578 w 578"/>
                <a:gd name="T13" fmla="*/ 1 h 578"/>
                <a:gd name="T14" fmla="*/ 578 w 578"/>
                <a:gd name="T15" fmla="*/ 1 h 578"/>
                <a:gd name="T16" fmla="*/ 578 w 578"/>
                <a:gd name="T17" fmla="*/ 1 h 578"/>
                <a:gd name="T18" fmla="*/ 578 w 578"/>
                <a:gd name="T19" fmla="*/ 0 h 578"/>
                <a:gd name="T20" fmla="*/ 578 w 578"/>
                <a:gd name="T21" fmla="*/ 0 h 578"/>
                <a:gd name="T22" fmla="*/ 578 w 578"/>
                <a:gd name="T23" fmla="*/ 0 h 578"/>
                <a:gd name="T24" fmla="*/ 578 w 578"/>
                <a:gd name="T25" fmla="*/ 0 h 578"/>
                <a:gd name="T26" fmla="*/ 578 w 578"/>
                <a:gd name="T27" fmla="*/ 0 h 578"/>
                <a:gd name="T28" fmla="*/ 578 w 578"/>
                <a:gd name="T29"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8" h="578">
                  <a:moveTo>
                    <a:pt x="1" y="578"/>
                  </a:moveTo>
                  <a:cubicBezTo>
                    <a:pt x="1" y="578"/>
                    <a:pt x="1" y="578"/>
                    <a:pt x="1" y="578"/>
                  </a:cubicBezTo>
                  <a:cubicBezTo>
                    <a:pt x="1" y="578"/>
                    <a:pt x="1" y="578"/>
                    <a:pt x="1" y="578"/>
                  </a:cubicBezTo>
                  <a:moveTo>
                    <a:pt x="0" y="578"/>
                  </a:moveTo>
                  <a:cubicBezTo>
                    <a:pt x="0" y="578"/>
                    <a:pt x="0" y="578"/>
                    <a:pt x="0" y="578"/>
                  </a:cubicBezTo>
                  <a:cubicBezTo>
                    <a:pt x="0" y="578"/>
                    <a:pt x="0" y="578"/>
                    <a:pt x="0" y="578"/>
                  </a:cubicBezTo>
                  <a:moveTo>
                    <a:pt x="578" y="1"/>
                  </a:moveTo>
                  <a:cubicBezTo>
                    <a:pt x="578" y="1"/>
                    <a:pt x="578" y="1"/>
                    <a:pt x="578" y="1"/>
                  </a:cubicBezTo>
                  <a:cubicBezTo>
                    <a:pt x="578" y="1"/>
                    <a:pt x="578" y="1"/>
                    <a:pt x="578" y="1"/>
                  </a:cubicBezTo>
                  <a:moveTo>
                    <a:pt x="578" y="0"/>
                  </a:moveTo>
                  <a:cubicBezTo>
                    <a:pt x="578" y="0"/>
                    <a:pt x="578" y="0"/>
                    <a:pt x="578" y="0"/>
                  </a:cubicBezTo>
                  <a:cubicBezTo>
                    <a:pt x="578" y="0"/>
                    <a:pt x="578" y="0"/>
                    <a:pt x="578" y="0"/>
                  </a:cubicBezTo>
                  <a:moveTo>
                    <a:pt x="578" y="0"/>
                  </a:moveTo>
                  <a:cubicBezTo>
                    <a:pt x="578" y="0"/>
                    <a:pt x="578" y="0"/>
                    <a:pt x="578" y="0"/>
                  </a:cubicBezTo>
                  <a:cubicBezTo>
                    <a:pt x="578" y="0"/>
                    <a:pt x="578" y="0"/>
                    <a:pt x="578" y="0"/>
                  </a:cubicBezTo>
                </a:path>
              </a:pathLst>
            </a:custGeom>
            <a:solidFill>
              <a:srgbClr val="DCFF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1" name="Oval 272"/>
            <p:cNvSpPr>
              <a:spLocks noChangeArrowheads="1"/>
            </p:cNvSpPr>
            <p:nvPr/>
          </p:nvSpPr>
          <p:spPr bwMode="auto">
            <a:xfrm>
              <a:off x="5386090" y="3320886"/>
              <a:ext cx="1403698" cy="1404939"/>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2" name="Oval 273"/>
            <p:cNvSpPr>
              <a:spLocks noChangeArrowheads="1"/>
            </p:cNvSpPr>
            <p:nvPr/>
          </p:nvSpPr>
          <p:spPr bwMode="auto">
            <a:xfrm>
              <a:off x="5402211" y="3334526"/>
              <a:ext cx="1372698" cy="137269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3" name="Freeform 274"/>
            <p:cNvSpPr>
              <a:spLocks/>
            </p:cNvSpPr>
            <p:nvPr/>
          </p:nvSpPr>
          <p:spPr bwMode="auto">
            <a:xfrm>
              <a:off x="5918057" y="3899973"/>
              <a:ext cx="641089" cy="595208"/>
            </a:xfrm>
            <a:custGeom>
              <a:avLst/>
              <a:gdLst>
                <a:gd name="T0" fmla="*/ 418 w 418"/>
                <a:gd name="T1" fmla="*/ 175 h 389"/>
                <a:gd name="T2" fmla="*/ 244 w 418"/>
                <a:gd name="T3" fmla="*/ 0 h 389"/>
                <a:gd name="T4" fmla="*/ 0 w 418"/>
                <a:gd name="T5" fmla="*/ 188 h 389"/>
                <a:gd name="T6" fmla="*/ 201 w 418"/>
                <a:gd name="T7" fmla="*/ 389 h 389"/>
                <a:gd name="T8" fmla="*/ 418 w 418"/>
                <a:gd name="T9" fmla="*/ 175 h 389"/>
              </a:gdLst>
              <a:ahLst/>
              <a:cxnLst>
                <a:cxn ang="0">
                  <a:pos x="T0" y="T1"/>
                </a:cxn>
                <a:cxn ang="0">
                  <a:pos x="T2" y="T3"/>
                </a:cxn>
                <a:cxn ang="0">
                  <a:pos x="T4" y="T5"/>
                </a:cxn>
                <a:cxn ang="0">
                  <a:pos x="T6" y="T7"/>
                </a:cxn>
                <a:cxn ang="0">
                  <a:pos x="T8" y="T9"/>
                </a:cxn>
              </a:cxnLst>
              <a:rect l="0" t="0" r="r" b="b"/>
              <a:pathLst>
                <a:path w="418" h="389">
                  <a:moveTo>
                    <a:pt x="418" y="175"/>
                  </a:moveTo>
                  <a:cubicBezTo>
                    <a:pt x="244" y="0"/>
                    <a:pt x="244" y="0"/>
                    <a:pt x="244" y="0"/>
                  </a:cubicBezTo>
                  <a:cubicBezTo>
                    <a:pt x="0" y="188"/>
                    <a:pt x="0" y="188"/>
                    <a:pt x="0" y="188"/>
                  </a:cubicBezTo>
                  <a:cubicBezTo>
                    <a:pt x="201" y="389"/>
                    <a:pt x="201" y="389"/>
                    <a:pt x="201" y="389"/>
                  </a:cubicBezTo>
                  <a:cubicBezTo>
                    <a:pt x="304" y="359"/>
                    <a:pt x="387" y="278"/>
                    <a:pt x="418" y="175"/>
                  </a:cubicBezTo>
                </a:path>
              </a:pathLst>
            </a:custGeom>
            <a:solidFill>
              <a:srgbClr val="A8F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6" name="Oval 275"/>
            <p:cNvSpPr>
              <a:spLocks noChangeArrowheads="1"/>
            </p:cNvSpPr>
            <p:nvPr/>
          </p:nvSpPr>
          <p:spPr bwMode="auto">
            <a:xfrm>
              <a:off x="5596893" y="3530449"/>
              <a:ext cx="983333" cy="985813"/>
            </a:xfrm>
            <a:prstGeom prst="ellipse">
              <a:avLst/>
            </a:pr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7" name="Oval 276"/>
            <p:cNvSpPr>
              <a:spLocks noChangeArrowheads="1"/>
            </p:cNvSpPr>
            <p:nvPr/>
          </p:nvSpPr>
          <p:spPr bwMode="auto">
            <a:xfrm>
              <a:off x="5609293" y="3544089"/>
              <a:ext cx="958533" cy="97217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8" name="Freeform 277"/>
            <p:cNvSpPr>
              <a:spLocks/>
            </p:cNvSpPr>
            <p:nvPr/>
          </p:nvSpPr>
          <p:spPr bwMode="auto">
            <a:xfrm>
              <a:off x="6071819" y="3929734"/>
              <a:ext cx="241804" cy="270324"/>
            </a:xfrm>
            <a:custGeom>
              <a:avLst/>
              <a:gdLst>
                <a:gd name="T0" fmla="*/ 101 w 158"/>
                <a:gd name="T1" fmla="*/ 176 h 176"/>
                <a:gd name="T2" fmla="*/ 158 w 158"/>
                <a:gd name="T3" fmla="*/ 61 h 176"/>
                <a:gd name="T4" fmla="*/ 144 w 158"/>
                <a:gd name="T5" fmla="*/ 0 h 176"/>
                <a:gd name="T6" fmla="*/ 0 w 158"/>
                <a:gd name="T7" fmla="*/ 74 h 176"/>
                <a:gd name="T8" fmla="*/ 101 w 158"/>
                <a:gd name="T9" fmla="*/ 176 h 176"/>
              </a:gdLst>
              <a:ahLst/>
              <a:cxnLst>
                <a:cxn ang="0">
                  <a:pos x="T0" y="T1"/>
                </a:cxn>
                <a:cxn ang="0">
                  <a:pos x="T2" y="T3"/>
                </a:cxn>
                <a:cxn ang="0">
                  <a:pos x="T4" y="T5"/>
                </a:cxn>
                <a:cxn ang="0">
                  <a:pos x="T6" y="T7"/>
                </a:cxn>
                <a:cxn ang="0">
                  <a:pos x="T8" y="T9"/>
                </a:cxn>
              </a:cxnLst>
              <a:rect l="0" t="0" r="r" b="b"/>
              <a:pathLst>
                <a:path w="158" h="176">
                  <a:moveTo>
                    <a:pt x="101" y="176"/>
                  </a:moveTo>
                  <a:cubicBezTo>
                    <a:pt x="135" y="149"/>
                    <a:pt x="158" y="107"/>
                    <a:pt x="158" y="61"/>
                  </a:cubicBezTo>
                  <a:cubicBezTo>
                    <a:pt x="158" y="39"/>
                    <a:pt x="153" y="18"/>
                    <a:pt x="144" y="0"/>
                  </a:cubicBezTo>
                  <a:cubicBezTo>
                    <a:pt x="0" y="74"/>
                    <a:pt x="0" y="74"/>
                    <a:pt x="0" y="74"/>
                  </a:cubicBezTo>
                  <a:cubicBezTo>
                    <a:pt x="101" y="176"/>
                    <a:pt x="101" y="176"/>
                    <a:pt x="101" y="176"/>
                  </a:cubicBezTo>
                </a:path>
              </a:pathLst>
            </a:custGeom>
            <a:solidFill>
              <a:srgbClr val="A8F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0" name="Oval 278"/>
            <p:cNvSpPr>
              <a:spLocks noChangeArrowheads="1"/>
            </p:cNvSpPr>
            <p:nvPr/>
          </p:nvSpPr>
          <p:spPr bwMode="auto">
            <a:xfrm>
              <a:off x="5851096" y="3784652"/>
              <a:ext cx="474927" cy="476166"/>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1" name="Oval 279"/>
            <p:cNvSpPr>
              <a:spLocks noChangeArrowheads="1"/>
            </p:cNvSpPr>
            <p:nvPr/>
          </p:nvSpPr>
          <p:spPr bwMode="auto">
            <a:xfrm>
              <a:off x="5864736" y="3798292"/>
              <a:ext cx="448886" cy="448886"/>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2" name="Freeform 312"/>
            <p:cNvSpPr>
              <a:spLocks/>
            </p:cNvSpPr>
            <p:nvPr/>
          </p:nvSpPr>
          <p:spPr bwMode="auto">
            <a:xfrm>
              <a:off x="6012299" y="4510061"/>
              <a:ext cx="80601" cy="6200"/>
            </a:xfrm>
            <a:custGeom>
              <a:avLst/>
              <a:gdLst>
                <a:gd name="T0" fmla="*/ 0 w 53"/>
                <a:gd name="T1" fmla="*/ 0 h 4"/>
                <a:gd name="T2" fmla="*/ 0 w 53"/>
                <a:gd name="T3" fmla="*/ 0 h 4"/>
                <a:gd name="T4" fmla="*/ 50 w 53"/>
                <a:gd name="T5" fmla="*/ 4 h 4"/>
                <a:gd name="T6" fmla="*/ 53 w 53"/>
                <a:gd name="T7" fmla="*/ 4 h 4"/>
                <a:gd name="T8" fmla="*/ 53 w 53"/>
                <a:gd name="T9" fmla="*/ 4 h 4"/>
                <a:gd name="T10" fmla="*/ 50 w 53"/>
                <a:gd name="T11" fmla="*/ 4 h 4"/>
                <a:gd name="T12" fmla="*/ 0 w 5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3" h="4">
                  <a:moveTo>
                    <a:pt x="0" y="0"/>
                  </a:moveTo>
                  <a:cubicBezTo>
                    <a:pt x="0" y="0"/>
                    <a:pt x="0" y="0"/>
                    <a:pt x="0" y="0"/>
                  </a:cubicBezTo>
                  <a:cubicBezTo>
                    <a:pt x="17" y="2"/>
                    <a:pt x="33" y="4"/>
                    <a:pt x="50" y="4"/>
                  </a:cubicBezTo>
                  <a:cubicBezTo>
                    <a:pt x="51" y="4"/>
                    <a:pt x="52" y="4"/>
                    <a:pt x="53" y="4"/>
                  </a:cubicBezTo>
                  <a:cubicBezTo>
                    <a:pt x="53" y="4"/>
                    <a:pt x="53" y="4"/>
                    <a:pt x="53" y="4"/>
                  </a:cubicBezTo>
                  <a:cubicBezTo>
                    <a:pt x="52" y="4"/>
                    <a:pt x="51" y="4"/>
                    <a:pt x="50" y="4"/>
                  </a:cubicBezTo>
                  <a:cubicBezTo>
                    <a:pt x="33" y="4"/>
                    <a:pt x="17" y="2"/>
                    <a:pt x="0" y="0"/>
                  </a:cubicBezTo>
                </a:path>
              </a:pathLst>
            </a:custGeom>
            <a:solidFill>
              <a:srgbClr val="A8F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3" name="Oval 330"/>
            <p:cNvSpPr>
              <a:spLocks noChangeArrowheads="1"/>
            </p:cNvSpPr>
            <p:nvPr/>
          </p:nvSpPr>
          <p:spPr bwMode="auto">
            <a:xfrm>
              <a:off x="4794603" y="3958255"/>
              <a:ext cx="125242" cy="124002"/>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94" name="Group 493"/>
          <p:cNvGrpSpPr/>
          <p:nvPr/>
        </p:nvGrpSpPr>
        <p:grpSpPr>
          <a:xfrm>
            <a:off x="4647510" y="3247963"/>
            <a:ext cx="666902" cy="546848"/>
            <a:chOff x="6076950" y="3000376"/>
            <a:chExt cx="853785" cy="700088"/>
          </a:xfrm>
        </p:grpSpPr>
        <p:sp>
          <p:nvSpPr>
            <p:cNvPr id="495" name="Oval 280"/>
            <p:cNvSpPr>
              <a:spLocks noChangeArrowheads="1"/>
            </p:cNvSpPr>
            <p:nvPr/>
          </p:nvSpPr>
          <p:spPr bwMode="auto">
            <a:xfrm>
              <a:off x="6078538" y="3625851"/>
              <a:ext cx="65088" cy="74613"/>
            </a:xfrm>
            <a:prstGeom prst="ellipse">
              <a:avLst/>
            </a:prstGeom>
            <a:solidFill>
              <a:srgbClr val="A8F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6" name="Freeform 291"/>
            <p:cNvSpPr>
              <a:spLocks/>
            </p:cNvSpPr>
            <p:nvPr/>
          </p:nvSpPr>
          <p:spPr bwMode="auto">
            <a:xfrm>
              <a:off x="6554788" y="3000376"/>
              <a:ext cx="293688" cy="390525"/>
            </a:xfrm>
            <a:custGeom>
              <a:avLst/>
              <a:gdLst>
                <a:gd name="T0" fmla="*/ 0 w 185"/>
                <a:gd name="T1" fmla="*/ 246 h 246"/>
                <a:gd name="T2" fmla="*/ 18 w 185"/>
                <a:gd name="T3" fmla="*/ 132 h 246"/>
                <a:gd name="T4" fmla="*/ 185 w 185"/>
                <a:gd name="T5" fmla="*/ 0 h 246"/>
                <a:gd name="T6" fmla="*/ 164 w 185"/>
                <a:gd name="T7" fmla="*/ 154 h 246"/>
                <a:gd name="T8" fmla="*/ 0 w 185"/>
                <a:gd name="T9" fmla="*/ 246 h 246"/>
              </a:gdLst>
              <a:ahLst/>
              <a:cxnLst>
                <a:cxn ang="0">
                  <a:pos x="T0" y="T1"/>
                </a:cxn>
                <a:cxn ang="0">
                  <a:pos x="T2" y="T3"/>
                </a:cxn>
                <a:cxn ang="0">
                  <a:pos x="T4" y="T5"/>
                </a:cxn>
                <a:cxn ang="0">
                  <a:pos x="T6" y="T7"/>
                </a:cxn>
                <a:cxn ang="0">
                  <a:pos x="T8" y="T9"/>
                </a:cxn>
              </a:cxnLst>
              <a:rect l="0" t="0" r="r" b="b"/>
              <a:pathLst>
                <a:path w="185" h="246">
                  <a:moveTo>
                    <a:pt x="0" y="246"/>
                  </a:moveTo>
                  <a:lnTo>
                    <a:pt x="18" y="132"/>
                  </a:lnTo>
                  <a:lnTo>
                    <a:pt x="185" y="0"/>
                  </a:lnTo>
                  <a:lnTo>
                    <a:pt x="164" y="154"/>
                  </a:lnTo>
                  <a:lnTo>
                    <a:pt x="0" y="24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97" name="Freeform 292"/>
            <p:cNvSpPr>
              <a:spLocks/>
            </p:cNvSpPr>
            <p:nvPr/>
          </p:nvSpPr>
          <p:spPr bwMode="auto">
            <a:xfrm>
              <a:off x="6540500" y="3438526"/>
              <a:ext cx="250825" cy="252413"/>
            </a:xfrm>
            <a:custGeom>
              <a:avLst/>
              <a:gdLst>
                <a:gd name="T0" fmla="*/ 4 w 158"/>
                <a:gd name="T1" fmla="*/ 58 h 159"/>
                <a:gd name="T2" fmla="*/ 0 w 158"/>
                <a:gd name="T3" fmla="*/ 128 h 159"/>
                <a:gd name="T4" fmla="*/ 132 w 158"/>
                <a:gd name="T5" fmla="*/ 159 h 159"/>
                <a:gd name="T6" fmla="*/ 158 w 158"/>
                <a:gd name="T7" fmla="*/ 0 h 159"/>
                <a:gd name="T8" fmla="*/ 4 w 158"/>
                <a:gd name="T9" fmla="*/ 58 h 159"/>
              </a:gdLst>
              <a:ahLst/>
              <a:cxnLst>
                <a:cxn ang="0">
                  <a:pos x="T0" y="T1"/>
                </a:cxn>
                <a:cxn ang="0">
                  <a:pos x="T2" y="T3"/>
                </a:cxn>
                <a:cxn ang="0">
                  <a:pos x="T4" y="T5"/>
                </a:cxn>
                <a:cxn ang="0">
                  <a:pos x="T6" y="T7"/>
                </a:cxn>
                <a:cxn ang="0">
                  <a:pos x="T8" y="T9"/>
                </a:cxn>
              </a:cxnLst>
              <a:rect l="0" t="0" r="r" b="b"/>
              <a:pathLst>
                <a:path w="158" h="159">
                  <a:moveTo>
                    <a:pt x="4" y="58"/>
                  </a:moveTo>
                  <a:lnTo>
                    <a:pt x="0" y="128"/>
                  </a:lnTo>
                  <a:lnTo>
                    <a:pt x="132" y="159"/>
                  </a:lnTo>
                  <a:lnTo>
                    <a:pt x="158" y="0"/>
                  </a:lnTo>
                  <a:lnTo>
                    <a:pt x="4" y="5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98" name="Freeform 293"/>
            <p:cNvSpPr>
              <a:spLocks/>
            </p:cNvSpPr>
            <p:nvPr/>
          </p:nvSpPr>
          <p:spPr bwMode="auto">
            <a:xfrm>
              <a:off x="6815138" y="3000376"/>
              <a:ext cx="53975" cy="244475"/>
            </a:xfrm>
            <a:custGeom>
              <a:avLst/>
              <a:gdLst>
                <a:gd name="T0" fmla="*/ 21 w 34"/>
                <a:gd name="T1" fmla="*/ 0 h 154"/>
                <a:gd name="T2" fmla="*/ 34 w 34"/>
                <a:gd name="T3" fmla="*/ 4 h 154"/>
                <a:gd name="T4" fmla="*/ 15 w 34"/>
                <a:gd name="T5" fmla="*/ 151 h 154"/>
                <a:gd name="T6" fmla="*/ 0 w 34"/>
                <a:gd name="T7" fmla="*/ 154 h 154"/>
                <a:gd name="T8" fmla="*/ 21 w 34"/>
                <a:gd name="T9" fmla="*/ 0 h 154"/>
              </a:gdLst>
              <a:ahLst/>
              <a:cxnLst>
                <a:cxn ang="0">
                  <a:pos x="T0" y="T1"/>
                </a:cxn>
                <a:cxn ang="0">
                  <a:pos x="T2" y="T3"/>
                </a:cxn>
                <a:cxn ang="0">
                  <a:pos x="T4" y="T5"/>
                </a:cxn>
                <a:cxn ang="0">
                  <a:pos x="T6" y="T7"/>
                </a:cxn>
                <a:cxn ang="0">
                  <a:pos x="T8" y="T9"/>
                </a:cxn>
              </a:cxnLst>
              <a:rect l="0" t="0" r="r" b="b"/>
              <a:pathLst>
                <a:path w="34" h="154">
                  <a:moveTo>
                    <a:pt x="21" y="0"/>
                  </a:moveTo>
                  <a:lnTo>
                    <a:pt x="34" y="4"/>
                  </a:lnTo>
                  <a:lnTo>
                    <a:pt x="15" y="151"/>
                  </a:lnTo>
                  <a:lnTo>
                    <a:pt x="0" y="154"/>
                  </a:lnTo>
                  <a:lnTo>
                    <a:pt x="21"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99" name="Freeform 294"/>
            <p:cNvSpPr>
              <a:spLocks/>
            </p:cNvSpPr>
            <p:nvPr/>
          </p:nvSpPr>
          <p:spPr bwMode="auto">
            <a:xfrm>
              <a:off x="6750050" y="3430589"/>
              <a:ext cx="58738" cy="261938"/>
            </a:xfrm>
            <a:custGeom>
              <a:avLst/>
              <a:gdLst>
                <a:gd name="T0" fmla="*/ 26 w 37"/>
                <a:gd name="T1" fmla="*/ 5 h 165"/>
                <a:gd name="T2" fmla="*/ 0 w 37"/>
                <a:gd name="T3" fmla="*/ 164 h 165"/>
                <a:gd name="T4" fmla="*/ 10 w 37"/>
                <a:gd name="T5" fmla="*/ 165 h 165"/>
                <a:gd name="T6" fmla="*/ 37 w 37"/>
                <a:gd name="T7" fmla="*/ 0 h 165"/>
                <a:gd name="T8" fmla="*/ 36 w 37"/>
                <a:gd name="T9" fmla="*/ 0 h 165"/>
                <a:gd name="T10" fmla="*/ 26 w 37"/>
                <a:gd name="T11" fmla="*/ 5 h 165"/>
              </a:gdLst>
              <a:ahLst/>
              <a:cxnLst>
                <a:cxn ang="0">
                  <a:pos x="T0" y="T1"/>
                </a:cxn>
                <a:cxn ang="0">
                  <a:pos x="T2" y="T3"/>
                </a:cxn>
                <a:cxn ang="0">
                  <a:pos x="T4" y="T5"/>
                </a:cxn>
                <a:cxn ang="0">
                  <a:pos x="T6" y="T7"/>
                </a:cxn>
                <a:cxn ang="0">
                  <a:pos x="T8" y="T9"/>
                </a:cxn>
                <a:cxn ang="0">
                  <a:pos x="T10" y="T11"/>
                </a:cxn>
              </a:cxnLst>
              <a:rect l="0" t="0" r="r" b="b"/>
              <a:pathLst>
                <a:path w="37" h="165">
                  <a:moveTo>
                    <a:pt x="26" y="5"/>
                  </a:moveTo>
                  <a:lnTo>
                    <a:pt x="0" y="164"/>
                  </a:lnTo>
                  <a:lnTo>
                    <a:pt x="10" y="165"/>
                  </a:lnTo>
                  <a:lnTo>
                    <a:pt x="37" y="0"/>
                  </a:lnTo>
                  <a:lnTo>
                    <a:pt x="36" y="0"/>
                  </a:lnTo>
                  <a:lnTo>
                    <a:pt x="26" y="5"/>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00" name="Freeform 295"/>
            <p:cNvSpPr>
              <a:spLocks/>
            </p:cNvSpPr>
            <p:nvPr/>
          </p:nvSpPr>
          <p:spPr bwMode="auto">
            <a:xfrm>
              <a:off x="6076950" y="3236914"/>
              <a:ext cx="792163" cy="463550"/>
            </a:xfrm>
            <a:custGeom>
              <a:avLst/>
              <a:gdLst>
                <a:gd name="T0" fmla="*/ 404 w 404"/>
                <a:gd name="T1" fmla="*/ 91 h 236"/>
                <a:gd name="T2" fmla="*/ 379 w 404"/>
                <a:gd name="T3" fmla="*/ 0 h 236"/>
                <a:gd name="T4" fmla="*/ 15 w 404"/>
                <a:gd name="T5" fmla="*/ 198 h 236"/>
                <a:gd name="T6" fmla="*/ 2 w 404"/>
                <a:gd name="T7" fmla="*/ 214 h 236"/>
                <a:gd name="T8" fmla="*/ 18 w 404"/>
                <a:gd name="T9" fmla="*/ 236 h 236"/>
                <a:gd name="T10" fmla="*/ 31 w 404"/>
                <a:gd name="T11" fmla="*/ 233 h 236"/>
                <a:gd name="T12" fmla="*/ 404 w 404"/>
                <a:gd name="T13" fmla="*/ 91 h 236"/>
              </a:gdLst>
              <a:ahLst/>
              <a:cxnLst>
                <a:cxn ang="0">
                  <a:pos x="T0" y="T1"/>
                </a:cxn>
                <a:cxn ang="0">
                  <a:pos x="T2" y="T3"/>
                </a:cxn>
                <a:cxn ang="0">
                  <a:pos x="T4" y="T5"/>
                </a:cxn>
                <a:cxn ang="0">
                  <a:pos x="T6" y="T7"/>
                </a:cxn>
                <a:cxn ang="0">
                  <a:pos x="T8" y="T9"/>
                </a:cxn>
                <a:cxn ang="0">
                  <a:pos x="T10" y="T11"/>
                </a:cxn>
                <a:cxn ang="0">
                  <a:pos x="T12" y="T13"/>
                </a:cxn>
              </a:cxnLst>
              <a:rect l="0" t="0" r="r" b="b"/>
              <a:pathLst>
                <a:path w="404" h="236">
                  <a:moveTo>
                    <a:pt x="404" y="91"/>
                  </a:moveTo>
                  <a:cubicBezTo>
                    <a:pt x="379" y="0"/>
                    <a:pt x="379" y="0"/>
                    <a:pt x="379" y="0"/>
                  </a:cubicBezTo>
                  <a:cubicBezTo>
                    <a:pt x="15" y="198"/>
                    <a:pt x="15" y="198"/>
                    <a:pt x="15" y="198"/>
                  </a:cubicBezTo>
                  <a:cubicBezTo>
                    <a:pt x="9" y="201"/>
                    <a:pt x="3" y="206"/>
                    <a:pt x="2" y="214"/>
                  </a:cubicBezTo>
                  <a:cubicBezTo>
                    <a:pt x="0" y="224"/>
                    <a:pt x="7" y="234"/>
                    <a:pt x="18" y="236"/>
                  </a:cubicBezTo>
                  <a:cubicBezTo>
                    <a:pt x="23" y="236"/>
                    <a:pt x="31" y="233"/>
                    <a:pt x="31" y="233"/>
                  </a:cubicBezTo>
                  <a:lnTo>
                    <a:pt x="404" y="9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01" name="Freeform 500"/>
            <p:cNvSpPr>
              <a:spLocks/>
            </p:cNvSpPr>
            <p:nvPr/>
          </p:nvSpPr>
          <p:spPr bwMode="auto">
            <a:xfrm>
              <a:off x="6773863" y="3229286"/>
              <a:ext cx="156872" cy="186653"/>
            </a:xfrm>
            <a:custGeom>
              <a:avLst/>
              <a:gdLst>
                <a:gd name="connsiteX0" fmla="*/ 2011 w 156872"/>
                <a:gd name="connsiteY0" fmla="*/ 96556 h 186653"/>
                <a:gd name="connsiteX1" fmla="*/ 1966 w 156872"/>
                <a:gd name="connsiteY1" fmla="*/ 96893 h 186653"/>
                <a:gd name="connsiteX2" fmla="*/ 2926 w 156872"/>
                <a:gd name="connsiteY2" fmla="*/ 101152 h 186653"/>
                <a:gd name="connsiteX3" fmla="*/ 20091 w 156872"/>
                <a:gd name="connsiteY3" fmla="*/ 34045 h 186653"/>
                <a:gd name="connsiteX4" fmla="*/ 19655 w 156872"/>
                <a:gd name="connsiteY4" fmla="*/ 34451 h 186653"/>
                <a:gd name="connsiteX5" fmla="*/ 18215 w 156872"/>
                <a:gd name="connsiteY5" fmla="*/ 37683 h 186653"/>
                <a:gd name="connsiteX6" fmla="*/ 76435 w 156872"/>
                <a:gd name="connsiteY6" fmla="*/ 68 h 186653"/>
                <a:gd name="connsiteX7" fmla="*/ 156790 w 156872"/>
                <a:gd name="connsiteY7" fmla="*/ 90408 h 186653"/>
                <a:gd name="connsiteX8" fmla="*/ 112418 w 156872"/>
                <a:gd name="connsiteY8" fmla="*/ 179061 h 186653"/>
                <a:gd name="connsiteX9" fmla="*/ 82399 w 156872"/>
                <a:gd name="connsiteY9" fmla="*/ 186619 h 186653"/>
                <a:gd name="connsiteX10" fmla="*/ 82550 w 156872"/>
                <a:gd name="connsiteY10" fmla="*/ 186653 h 186653"/>
                <a:gd name="connsiteX11" fmla="*/ 82382 w 156872"/>
                <a:gd name="connsiteY11" fmla="*/ 186623 h 186653"/>
                <a:gd name="connsiteX12" fmla="*/ 82315 w 156872"/>
                <a:gd name="connsiteY12" fmla="*/ 186640 h 186653"/>
                <a:gd name="connsiteX13" fmla="*/ 80555 w 156872"/>
                <a:gd name="connsiteY13" fmla="*/ 186303 h 186653"/>
                <a:gd name="connsiteX14" fmla="*/ 49137 w 156872"/>
                <a:gd name="connsiteY14" fmla="*/ 180799 h 186653"/>
                <a:gd name="connsiteX15" fmla="*/ 28143 w 156872"/>
                <a:gd name="connsiteY15" fmla="*/ 163163 h 186653"/>
                <a:gd name="connsiteX16" fmla="*/ 26704 w 156872"/>
                <a:gd name="connsiteY16" fmla="*/ 162091 h 186653"/>
                <a:gd name="connsiteX17" fmla="*/ 26537 w 156872"/>
                <a:gd name="connsiteY17" fmla="*/ 161814 h 186653"/>
                <a:gd name="connsiteX18" fmla="*/ 23586 w 156872"/>
                <a:gd name="connsiteY18" fmla="*/ 159335 h 186653"/>
                <a:gd name="connsiteX19" fmla="*/ 0 w 156872"/>
                <a:gd name="connsiteY19" fmla="*/ 96893 h 186653"/>
                <a:gd name="connsiteX20" fmla="*/ 19655 w 156872"/>
                <a:gd name="connsiteY20" fmla="*/ 32500 h 186653"/>
                <a:gd name="connsiteX21" fmla="*/ 22180 w 156872"/>
                <a:gd name="connsiteY21" fmla="*/ 29994 h 186653"/>
                <a:gd name="connsiteX22" fmla="*/ 22294 w 156872"/>
                <a:gd name="connsiteY22" fmla="*/ 29772 h 186653"/>
                <a:gd name="connsiteX23" fmla="*/ 23206 w 156872"/>
                <a:gd name="connsiteY23" fmla="*/ 28975 h 186653"/>
                <a:gd name="connsiteX24" fmla="*/ 43241 w 156872"/>
                <a:gd name="connsiteY24" fmla="*/ 9084 h 186653"/>
                <a:gd name="connsiteX25" fmla="*/ 53442 w 156872"/>
                <a:gd name="connsiteY25" fmla="*/ 6701 h 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872" h="186653">
                  <a:moveTo>
                    <a:pt x="2011" y="96556"/>
                  </a:moveTo>
                  <a:lnTo>
                    <a:pt x="1966" y="96893"/>
                  </a:lnTo>
                  <a:lnTo>
                    <a:pt x="2926" y="101152"/>
                  </a:lnTo>
                  <a:close/>
                  <a:moveTo>
                    <a:pt x="20091" y="34045"/>
                  </a:moveTo>
                  <a:lnTo>
                    <a:pt x="19655" y="34451"/>
                  </a:lnTo>
                  <a:lnTo>
                    <a:pt x="18215" y="37683"/>
                  </a:lnTo>
                  <a:close/>
                  <a:moveTo>
                    <a:pt x="76435" y="68"/>
                  </a:moveTo>
                  <a:cubicBezTo>
                    <a:pt x="119553" y="-1896"/>
                    <a:pt x="154830" y="39346"/>
                    <a:pt x="156790" y="90408"/>
                  </a:cubicBezTo>
                  <a:cubicBezTo>
                    <a:pt x="158260" y="130178"/>
                    <a:pt x="139886" y="164423"/>
                    <a:pt x="112418" y="179061"/>
                  </a:cubicBezTo>
                  <a:lnTo>
                    <a:pt x="82399" y="186619"/>
                  </a:lnTo>
                  <a:lnTo>
                    <a:pt x="82550" y="186653"/>
                  </a:lnTo>
                  <a:lnTo>
                    <a:pt x="82382" y="186623"/>
                  </a:lnTo>
                  <a:lnTo>
                    <a:pt x="82315" y="186640"/>
                  </a:lnTo>
                  <a:lnTo>
                    <a:pt x="80555" y="186303"/>
                  </a:lnTo>
                  <a:lnTo>
                    <a:pt x="49137" y="180799"/>
                  </a:lnTo>
                  <a:lnTo>
                    <a:pt x="28143" y="163163"/>
                  </a:lnTo>
                  <a:lnTo>
                    <a:pt x="26704" y="162091"/>
                  </a:lnTo>
                  <a:lnTo>
                    <a:pt x="26537" y="161814"/>
                  </a:lnTo>
                  <a:lnTo>
                    <a:pt x="23586" y="159335"/>
                  </a:lnTo>
                  <a:cubicBezTo>
                    <a:pt x="7862" y="141773"/>
                    <a:pt x="0" y="120309"/>
                    <a:pt x="0" y="96893"/>
                  </a:cubicBezTo>
                  <a:cubicBezTo>
                    <a:pt x="0" y="75429"/>
                    <a:pt x="5897" y="52013"/>
                    <a:pt x="19655" y="32500"/>
                  </a:cubicBezTo>
                  <a:lnTo>
                    <a:pt x="22180" y="29994"/>
                  </a:lnTo>
                  <a:lnTo>
                    <a:pt x="22294" y="29772"/>
                  </a:lnTo>
                  <a:lnTo>
                    <a:pt x="23206" y="28975"/>
                  </a:lnTo>
                  <a:lnTo>
                    <a:pt x="43241" y="9084"/>
                  </a:lnTo>
                  <a:lnTo>
                    <a:pt x="53442" y="6701"/>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502" name="Group 501"/>
          <p:cNvGrpSpPr/>
          <p:nvPr/>
        </p:nvGrpSpPr>
        <p:grpSpPr>
          <a:xfrm>
            <a:off x="4455173" y="2975833"/>
            <a:ext cx="342244" cy="579088"/>
            <a:chOff x="5830888" y="2955926"/>
            <a:chExt cx="438150" cy="741363"/>
          </a:xfrm>
        </p:grpSpPr>
        <p:sp>
          <p:nvSpPr>
            <p:cNvPr id="503" name="Freeform 303"/>
            <p:cNvSpPr>
              <a:spLocks/>
            </p:cNvSpPr>
            <p:nvPr/>
          </p:nvSpPr>
          <p:spPr bwMode="auto">
            <a:xfrm>
              <a:off x="6099175" y="2968626"/>
              <a:ext cx="169863" cy="320675"/>
            </a:xfrm>
            <a:custGeom>
              <a:avLst/>
              <a:gdLst>
                <a:gd name="T0" fmla="*/ 0 w 107"/>
                <a:gd name="T1" fmla="*/ 202 h 202"/>
                <a:gd name="T2" fmla="*/ 70 w 107"/>
                <a:gd name="T3" fmla="*/ 153 h 202"/>
                <a:gd name="T4" fmla="*/ 107 w 107"/>
                <a:gd name="T5" fmla="*/ 0 h 202"/>
                <a:gd name="T6" fmla="*/ 10 w 107"/>
                <a:gd name="T7" fmla="*/ 62 h 202"/>
                <a:gd name="T8" fmla="*/ 0 w 107"/>
                <a:gd name="T9" fmla="*/ 202 h 202"/>
              </a:gdLst>
              <a:ahLst/>
              <a:cxnLst>
                <a:cxn ang="0">
                  <a:pos x="T0" y="T1"/>
                </a:cxn>
                <a:cxn ang="0">
                  <a:pos x="T2" y="T3"/>
                </a:cxn>
                <a:cxn ang="0">
                  <a:pos x="T4" y="T5"/>
                </a:cxn>
                <a:cxn ang="0">
                  <a:pos x="T6" y="T7"/>
                </a:cxn>
                <a:cxn ang="0">
                  <a:pos x="T8" y="T9"/>
                </a:cxn>
              </a:cxnLst>
              <a:rect l="0" t="0" r="r" b="b"/>
              <a:pathLst>
                <a:path w="107" h="202">
                  <a:moveTo>
                    <a:pt x="0" y="202"/>
                  </a:moveTo>
                  <a:lnTo>
                    <a:pt x="70" y="153"/>
                  </a:lnTo>
                  <a:lnTo>
                    <a:pt x="107" y="0"/>
                  </a:lnTo>
                  <a:lnTo>
                    <a:pt x="10" y="62"/>
                  </a:lnTo>
                  <a:lnTo>
                    <a:pt x="0" y="2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04" name="Freeform 304"/>
            <p:cNvSpPr>
              <a:spLocks/>
            </p:cNvSpPr>
            <p:nvPr/>
          </p:nvSpPr>
          <p:spPr bwMode="auto">
            <a:xfrm>
              <a:off x="5835650" y="3143251"/>
              <a:ext cx="171450" cy="231775"/>
            </a:xfrm>
            <a:custGeom>
              <a:avLst/>
              <a:gdLst>
                <a:gd name="T0" fmla="*/ 108 w 108"/>
                <a:gd name="T1" fmla="*/ 121 h 146"/>
                <a:gd name="T2" fmla="*/ 62 w 108"/>
                <a:gd name="T3" fmla="*/ 146 h 146"/>
                <a:gd name="T4" fmla="*/ 0 w 108"/>
                <a:gd name="T5" fmla="*/ 67 h 146"/>
                <a:gd name="T6" fmla="*/ 99 w 108"/>
                <a:gd name="T7" fmla="*/ 0 h 146"/>
                <a:gd name="T8" fmla="*/ 108 w 108"/>
                <a:gd name="T9" fmla="*/ 121 h 146"/>
              </a:gdLst>
              <a:ahLst/>
              <a:cxnLst>
                <a:cxn ang="0">
                  <a:pos x="T0" y="T1"/>
                </a:cxn>
                <a:cxn ang="0">
                  <a:pos x="T2" y="T3"/>
                </a:cxn>
                <a:cxn ang="0">
                  <a:pos x="T4" y="T5"/>
                </a:cxn>
                <a:cxn ang="0">
                  <a:pos x="T6" y="T7"/>
                </a:cxn>
                <a:cxn ang="0">
                  <a:pos x="T8" y="T9"/>
                </a:cxn>
              </a:cxnLst>
              <a:rect l="0" t="0" r="r" b="b"/>
              <a:pathLst>
                <a:path w="108" h="146">
                  <a:moveTo>
                    <a:pt x="108" y="121"/>
                  </a:moveTo>
                  <a:lnTo>
                    <a:pt x="62" y="146"/>
                  </a:lnTo>
                  <a:lnTo>
                    <a:pt x="0" y="67"/>
                  </a:lnTo>
                  <a:lnTo>
                    <a:pt x="99" y="0"/>
                  </a:lnTo>
                  <a:lnTo>
                    <a:pt x="108" y="12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05" name="Freeform 305"/>
            <p:cNvSpPr>
              <a:spLocks/>
            </p:cNvSpPr>
            <p:nvPr/>
          </p:nvSpPr>
          <p:spPr bwMode="auto">
            <a:xfrm>
              <a:off x="6110288" y="2955926"/>
              <a:ext cx="158750" cy="111125"/>
            </a:xfrm>
            <a:custGeom>
              <a:avLst/>
              <a:gdLst>
                <a:gd name="T0" fmla="*/ 100 w 100"/>
                <a:gd name="T1" fmla="*/ 8 h 70"/>
                <a:gd name="T2" fmla="*/ 93 w 100"/>
                <a:gd name="T3" fmla="*/ 0 h 70"/>
                <a:gd name="T4" fmla="*/ 0 w 100"/>
                <a:gd name="T5" fmla="*/ 59 h 70"/>
                <a:gd name="T6" fmla="*/ 3 w 100"/>
                <a:gd name="T7" fmla="*/ 70 h 70"/>
                <a:gd name="T8" fmla="*/ 100 w 100"/>
                <a:gd name="T9" fmla="*/ 8 h 70"/>
              </a:gdLst>
              <a:ahLst/>
              <a:cxnLst>
                <a:cxn ang="0">
                  <a:pos x="T0" y="T1"/>
                </a:cxn>
                <a:cxn ang="0">
                  <a:pos x="T2" y="T3"/>
                </a:cxn>
                <a:cxn ang="0">
                  <a:pos x="T4" y="T5"/>
                </a:cxn>
                <a:cxn ang="0">
                  <a:pos x="T6" y="T7"/>
                </a:cxn>
                <a:cxn ang="0">
                  <a:pos x="T8" y="T9"/>
                </a:cxn>
              </a:cxnLst>
              <a:rect l="0" t="0" r="r" b="b"/>
              <a:pathLst>
                <a:path w="100" h="70">
                  <a:moveTo>
                    <a:pt x="100" y="8"/>
                  </a:moveTo>
                  <a:lnTo>
                    <a:pt x="93" y="0"/>
                  </a:lnTo>
                  <a:lnTo>
                    <a:pt x="0" y="59"/>
                  </a:lnTo>
                  <a:lnTo>
                    <a:pt x="3" y="70"/>
                  </a:lnTo>
                  <a:lnTo>
                    <a:pt x="100" y="8"/>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06" name="Freeform 306"/>
            <p:cNvSpPr>
              <a:spLocks/>
            </p:cNvSpPr>
            <p:nvPr/>
          </p:nvSpPr>
          <p:spPr bwMode="auto">
            <a:xfrm>
              <a:off x="5830888" y="3130551"/>
              <a:ext cx="161925" cy="119063"/>
            </a:xfrm>
            <a:custGeom>
              <a:avLst/>
              <a:gdLst>
                <a:gd name="T0" fmla="*/ 102 w 102"/>
                <a:gd name="T1" fmla="*/ 8 h 75"/>
                <a:gd name="T2" fmla="*/ 3 w 102"/>
                <a:gd name="T3" fmla="*/ 75 h 75"/>
                <a:gd name="T4" fmla="*/ 0 w 102"/>
                <a:gd name="T5" fmla="*/ 69 h 75"/>
                <a:gd name="T6" fmla="*/ 102 w 102"/>
                <a:gd name="T7" fmla="*/ 0 h 75"/>
                <a:gd name="T8" fmla="*/ 102 w 102"/>
                <a:gd name="T9" fmla="*/ 0 h 75"/>
                <a:gd name="T10" fmla="*/ 102 w 102"/>
                <a:gd name="T11" fmla="*/ 8 h 75"/>
              </a:gdLst>
              <a:ahLst/>
              <a:cxnLst>
                <a:cxn ang="0">
                  <a:pos x="T0" y="T1"/>
                </a:cxn>
                <a:cxn ang="0">
                  <a:pos x="T2" y="T3"/>
                </a:cxn>
                <a:cxn ang="0">
                  <a:pos x="T4" y="T5"/>
                </a:cxn>
                <a:cxn ang="0">
                  <a:pos x="T6" y="T7"/>
                </a:cxn>
                <a:cxn ang="0">
                  <a:pos x="T8" y="T9"/>
                </a:cxn>
                <a:cxn ang="0">
                  <a:pos x="T10" y="T11"/>
                </a:cxn>
              </a:cxnLst>
              <a:rect l="0" t="0" r="r" b="b"/>
              <a:pathLst>
                <a:path w="102" h="75">
                  <a:moveTo>
                    <a:pt x="102" y="8"/>
                  </a:moveTo>
                  <a:lnTo>
                    <a:pt x="3" y="75"/>
                  </a:lnTo>
                  <a:lnTo>
                    <a:pt x="0" y="69"/>
                  </a:lnTo>
                  <a:lnTo>
                    <a:pt x="102" y="0"/>
                  </a:lnTo>
                  <a:lnTo>
                    <a:pt x="102" y="0"/>
                  </a:lnTo>
                  <a:lnTo>
                    <a:pt x="102" y="8"/>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07" name="Freeform 307"/>
            <p:cNvSpPr>
              <a:spLocks/>
            </p:cNvSpPr>
            <p:nvPr/>
          </p:nvSpPr>
          <p:spPr bwMode="auto">
            <a:xfrm>
              <a:off x="5983288" y="3060701"/>
              <a:ext cx="133350" cy="636588"/>
            </a:xfrm>
            <a:custGeom>
              <a:avLst/>
              <a:gdLst>
                <a:gd name="T0" fmla="*/ 0 w 68"/>
                <a:gd name="T1" fmla="*/ 12 h 324"/>
                <a:gd name="T2" fmla="*/ 68 w 68"/>
                <a:gd name="T3" fmla="*/ 0 h 324"/>
                <a:gd name="T4" fmla="*/ 49 w 68"/>
                <a:gd name="T5" fmla="*/ 306 h 324"/>
                <a:gd name="T6" fmla="*/ 43 w 68"/>
                <a:gd name="T7" fmla="*/ 320 h 324"/>
                <a:gd name="T8" fmla="*/ 23 w 68"/>
                <a:gd name="T9" fmla="*/ 316 h 324"/>
                <a:gd name="T10" fmla="*/ 21 w 68"/>
                <a:gd name="T11" fmla="*/ 306 h 324"/>
                <a:gd name="T12" fmla="*/ 0 w 68"/>
                <a:gd name="T13" fmla="*/ 12 h 324"/>
              </a:gdLst>
              <a:ahLst/>
              <a:cxnLst>
                <a:cxn ang="0">
                  <a:pos x="T0" y="T1"/>
                </a:cxn>
                <a:cxn ang="0">
                  <a:pos x="T2" y="T3"/>
                </a:cxn>
                <a:cxn ang="0">
                  <a:pos x="T4" y="T5"/>
                </a:cxn>
                <a:cxn ang="0">
                  <a:pos x="T6" y="T7"/>
                </a:cxn>
                <a:cxn ang="0">
                  <a:pos x="T8" y="T9"/>
                </a:cxn>
                <a:cxn ang="0">
                  <a:pos x="T10" y="T11"/>
                </a:cxn>
                <a:cxn ang="0">
                  <a:pos x="T12" y="T13"/>
                </a:cxn>
              </a:cxnLst>
              <a:rect l="0" t="0" r="r" b="b"/>
              <a:pathLst>
                <a:path w="68" h="324">
                  <a:moveTo>
                    <a:pt x="0" y="12"/>
                  </a:moveTo>
                  <a:cubicBezTo>
                    <a:pt x="68" y="0"/>
                    <a:pt x="68" y="0"/>
                    <a:pt x="68" y="0"/>
                  </a:cubicBezTo>
                  <a:cubicBezTo>
                    <a:pt x="49" y="306"/>
                    <a:pt x="49" y="306"/>
                    <a:pt x="49" y="306"/>
                  </a:cubicBezTo>
                  <a:cubicBezTo>
                    <a:pt x="49" y="311"/>
                    <a:pt x="48" y="316"/>
                    <a:pt x="43" y="320"/>
                  </a:cubicBezTo>
                  <a:cubicBezTo>
                    <a:pt x="36" y="324"/>
                    <a:pt x="28" y="322"/>
                    <a:pt x="23" y="316"/>
                  </a:cubicBezTo>
                  <a:cubicBezTo>
                    <a:pt x="21" y="313"/>
                    <a:pt x="21" y="306"/>
                    <a:pt x="21" y="306"/>
                  </a:cubicBezTo>
                  <a:lnTo>
                    <a:pt x="0" y="12"/>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08" name="Freeform 507"/>
            <p:cNvSpPr>
              <a:spLocks/>
            </p:cNvSpPr>
            <p:nvPr/>
          </p:nvSpPr>
          <p:spPr bwMode="auto">
            <a:xfrm>
              <a:off x="5983049" y="3007482"/>
              <a:ext cx="135009" cy="120601"/>
            </a:xfrm>
            <a:custGeom>
              <a:avLst/>
              <a:gdLst>
                <a:gd name="connsiteX0" fmla="*/ 3415 w 135009"/>
                <a:gd name="connsiteY0" fmla="*/ 85696 h 120601"/>
                <a:gd name="connsiteX1" fmla="*/ 40675 w 135009"/>
                <a:gd name="connsiteY1" fmla="*/ 117170 h 120601"/>
                <a:gd name="connsiteX2" fmla="*/ 17142 w 135009"/>
                <a:gd name="connsiteY2" fmla="*/ 107334 h 120601"/>
                <a:gd name="connsiteX3" fmla="*/ 3415 w 135009"/>
                <a:gd name="connsiteY3" fmla="*/ 85696 h 120601"/>
                <a:gd name="connsiteX4" fmla="*/ 71769 w 135009"/>
                <a:gd name="connsiteY4" fmla="*/ 200 h 120601"/>
                <a:gd name="connsiteX5" fmla="*/ 131392 w 135009"/>
                <a:gd name="connsiteY5" fmla="*/ 32376 h 120601"/>
                <a:gd name="connsiteX6" fmla="*/ 134873 w 135009"/>
                <a:gd name="connsiteY6" fmla="*/ 55080 h 120601"/>
                <a:gd name="connsiteX7" fmla="*/ 134713 w 135009"/>
                <a:gd name="connsiteY7" fmla="*/ 55640 h 120601"/>
                <a:gd name="connsiteX8" fmla="*/ 134804 w 135009"/>
                <a:gd name="connsiteY8" fmla="*/ 56189 h 120601"/>
                <a:gd name="connsiteX9" fmla="*/ 131363 w 135009"/>
                <a:gd name="connsiteY9" fmla="*/ 67407 h 120601"/>
                <a:gd name="connsiteX10" fmla="*/ 128461 w 135009"/>
                <a:gd name="connsiteY10" fmla="*/ 77600 h 120601"/>
                <a:gd name="connsiteX11" fmla="*/ 128085 w 135009"/>
                <a:gd name="connsiteY11" fmla="*/ 78094 h 120601"/>
                <a:gd name="connsiteX12" fmla="*/ 126960 w 135009"/>
                <a:gd name="connsiteY12" fmla="*/ 81761 h 120601"/>
                <a:gd name="connsiteX13" fmla="*/ 89701 w 135009"/>
                <a:gd name="connsiteY13" fmla="*/ 113235 h 120601"/>
                <a:gd name="connsiteX14" fmla="*/ 40675 w 135009"/>
                <a:gd name="connsiteY14" fmla="*/ 117170 h 120601"/>
                <a:gd name="connsiteX15" fmla="*/ 64943 w 135009"/>
                <a:gd name="connsiteY15" fmla="*/ 118645 h 120601"/>
                <a:gd name="connsiteX16" fmla="*/ 71347 w 135009"/>
                <a:gd name="connsiteY16" fmla="*/ 116573 h 120601"/>
                <a:gd name="connsiteX17" fmla="*/ 63740 w 135009"/>
                <a:gd name="connsiteY17" fmla="*/ 118179 h 120601"/>
                <a:gd name="connsiteX18" fmla="*/ 4392 w 135009"/>
                <a:gd name="connsiteY18" fmla="*/ 85178 h 120601"/>
                <a:gd name="connsiteX19" fmla="*/ 45423 w 135009"/>
                <a:gd name="connsiteY19" fmla="*/ 6953 h 120601"/>
                <a:gd name="connsiteX20" fmla="*/ 71769 w 135009"/>
                <a:gd name="connsiteY20" fmla="*/ 200 h 1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009" h="120601">
                  <a:moveTo>
                    <a:pt x="3415" y="85696"/>
                  </a:moveTo>
                  <a:cubicBezTo>
                    <a:pt x="9298" y="101433"/>
                    <a:pt x="24987" y="113235"/>
                    <a:pt x="40675" y="117170"/>
                  </a:cubicBezTo>
                  <a:cubicBezTo>
                    <a:pt x="30870" y="115203"/>
                    <a:pt x="23026" y="111268"/>
                    <a:pt x="17142" y="107334"/>
                  </a:cubicBezTo>
                  <a:cubicBezTo>
                    <a:pt x="11259" y="101433"/>
                    <a:pt x="5376" y="93564"/>
                    <a:pt x="3415" y="85696"/>
                  </a:cubicBezTo>
                  <a:close/>
                  <a:moveTo>
                    <a:pt x="71769" y="200"/>
                  </a:moveTo>
                  <a:cubicBezTo>
                    <a:pt x="97688" y="-1725"/>
                    <a:pt x="121134" y="10375"/>
                    <a:pt x="131392" y="32376"/>
                  </a:cubicBezTo>
                  <a:cubicBezTo>
                    <a:pt x="134323" y="39710"/>
                    <a:pt x="135422" y="47410"/>
                    <a:pt x="134873" y="55080"/>
                  </a:cubicBezTo>
                  <a:lnTo>
                    <a:pt x="134713" y="55640"/>
                  </a:lnTo>
                  <a:lnTo>
                    <a:pt x="134804" y="56189"/>
                  </a:lnTo>
                  <a:lnTo>
                    <a:pt x="131363" y="67407"/>
                  </a:lnTo>
                  <a:lnTo>
                    <a:pt x="128461" y="77600"/>
                  </a:lnTo>
                  <a:lnTo>
                    <a:pt x="128085" y="78094"/>
                  </a:lnTo>
                  <a:lnTo>
                    <a:pt x="126960" y="81761"/>
                  </a:lnTo>
                  <a:cubicBezTo>
                    <a:pt x="119116" y="95531"/>
                    <a:pt x="105389" y="107334"/>
                    <a:pt x="89701" y="113235"/>
                  </a:cubicBezTo>
                  <a:cubicBezTo>
                    <a:pt x="74012" y="121104"/>
                    <a:pt x="56363" y="123071"/>
                    <a:pt x="40675" y="117170"/>
                  </a:cubicBezTo>
                  <a:cubicBezTo>
                    <a:pt x="48519" y="119137"/>
                    <a:pt x="56853" y="119629"/>
                    <a:pt x="64943" y="118645"/>
                  </a:cubicBezTo>
                  <a:lnTo>
                    <a:pt x="71347" y="116573"/>
                  </a:lnTo>
                  <a:lnTo>
                    <a:pt x="63740" y="118179"/>
                  </a:lnTo>
                  <a:cubicBezTo>
                    <a:pt x="37363" y="119279"/>
                    <a:pt x="13185" y="107179"/>
                    <a:pt x="4392" y="85178"/>
                  </a:cubicBezTo>
                  <a:cubicBezTo>
                    <a:pt x="-9285" y="55844"/>
                    <a:pt x="10254" y="20642"/>
                    <a:pt x="45423" y="6953"/>
                  </a:cubicBezTo>
                  <a:cubicBezTo>
                    <a:pt x="54215" y="3042"/>
                    <a:pt x="63130" y="842"/>
                    <a:pt x="71769" y="200"/>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509" name="Group 508"/>
          <p:cNvGrpSpPr/>
          <p:nvPr/>
        </p:nvGrpSpPr>
        <p:grpSpPr>
          <a:xfrm>
            <a:off x="4067182" y="3781170"/>
            <a:ext cx="600168" cy="280244"/>
            <a:chOff x="5334000" y="3683001"/>
            <a:chExt cx="768350" cy="358776"/>
          </a:xfrm>
        </p:grpSpPr>
        <p:sp>
          <p:nvSpPr>
            <p:cNvPr id="510" name="Freeform 316"/>
            <p:cNvSpPr>
              <a:spLocks/>
            </p:cNvSpPr>
            <p:nvPr/>
          </p:nvSpPr>
          <p:spPr bwMode="auto">
            <a:xfrm>
              <a:off x="5343525" y="3683001"/>
              <a:ext cx="350838" cy="131763"/>
            </a:xfrm>
            <a:custGeom>
              <a:avLst/>
              <a:gdLst>
                <a:gd name="T0" fmla="*/ 221 w 221"/>
                <a:gd name="T1" fmla="*/ 54 h 83"/>
                <a:gd name="T2" fmla="*/ 157 w 221"/>
                <a:gd name="T3" fmla="*/ 0 h 83"/>
                <a:gd name="T4" fmla="*/ 0 w 221"/>
                <a:gd name="T5" fmla="*/ 5 h 83"/>
                <a:gd name="T6" fmla="*/ 85 w 221"/>
                <a:gd name="T7" fmla="*/ 83 h 83"/>
                <a:gd name="T8" fmla="*/ 221 w 221"/>
                <a:gd name="T9" fmla="*/ 54 h 83"/>
              </a:gdLst>
              <a:ahLst/>
              <a:cxnLst>
                <a:cxn ang="0">
                  <a:pos x="T0" y="T1"/>
                </a:cxn>
                <a:cxn ang="0">
                  <a:pos x="T2" y="T3"/>
                </a:cxn>
                <a:cxn ang="0">
                  <a:pos x="T4" y="T5"/>
                </a:cxn>
                <a:cxn ang="0">
                  <a:pos x="T6" y="T7"/>
                </a:cxn>
                <a:cxn ang="0">
                  <a:pos x="T8" y="T9"/>
                </a:cxn>
              </a:cxnLst>
              <a:rect l="0" t="0" r="r" b="b"/>
              <a:pathLst>
                <a:path w="221" h="83">
                  <a:moveTo>
                    <a:pt x="221" y="54"/>
                  </a:moveTo>
                  <a:lnTo>
                    <a:pt x="157" y="0"/>
                  </a:lnTo>
                  <a:lnTo>
                    <a:pt x="0" y="5"/>
                  </a:lnTo>
                  <a:lnTo>
                    <a:pt x="85" y="83"/>
                  </a:lnTo>
                  <a:lnTo>
                    <a:pt x="221" y="5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11" name="Freeform 317"/>
            <p:cNvSpPr>
              <a:spLocks/>
            </p:cNvSpPr>
            <p:nvPr/>
          </p:nvSpPr>
          <p:spPr bwMode="auto">
            <a:xfrm>
              <a:off x="5584825" y="3846514"/>
              <a:ext cx="239713" cy="187325"/>
            </a:xfrm>
            <a:custGeom>
              <a:avLst/>
              <a:gdLst>
                <a:gd name="T0" fmla="*/ 115 w 151"/>
                <a:gd name="T1" fmla="*/ 0 h 118"/>
                <a:gd name="T2" fmla="*/ 151 w 151"/>
                <a:gd name="T3" fmla="*/ 37 h 118"/>
                <a:gd name="T4" fmla="*/ 92 w 151"/>
                <a:gd name="T5" fmla="*/ 118 h 118"/>
                <a:gd name="T6" fmla="*/ 0 w 151"/>
                <a:gd name="T7" fmla="*/ 40 h 118"/>
                <a:gd name="T8" fmla="*/ 115 w 151"/>
                <a:gd name="T9" fmla="*/ 0 h 118"/>
              </a:gdLst>
              <a:ahLst/>
              <a:cxnLst>
                <a:cxn ang="0">
                  <a:pos x="T0" y="T1"/>
                </a:cxn>
                <a:cxn ang="0">
                  <a:pos x="T2" y="T3"/>
                </a:cxn>
                <a:cxn ang="0">
                  <a:pos x="T4" y="T5"/>
                </a:cxn>
                <a:cxn ang="0">
                  <a:pos x="T6" y="T7"/>
                </a:cxn>
                <a:cxn ang="0">
                  <a:pos x="T8" y="T9"/>
                </a:cxn>
              </a:cxnLst>
              <a:rect l="0" t="0" r="r" b="b"/>
              <a:pathLst>
                <a:path w="151" h="118">
                  <a:moveTo>
                    <a:pt x="115" y="0"/>
                  </a:moveTo>
                  <a:lnTo>
                    <a:pt x="151" y="37"/>
                  </a:lnTo>
                  <a:lnTo>
                    <a:pt x="92" y="118"/>
                  </a:lnTo>
                  <a:lnTo>
                    <a:pt x="0" y="40"/>
                  </a:lnTo>
                  <a:lnTo>
                    <a:pt x="11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12" name="Freeform 318"/>
            <p:cNvSpPr>
              <a:spLocks/>
            </p:cNvSpPr>
            <p:nvPr/>
          </p:nvSpPr>
          <p:spPr bwMode="auto">
            <a:xfrm>
              <a:off x="5334000" y="3690939"/>
              <a:ext cx="144463" cy="131763"/>
            </a:xfrm>
            <a:custGeom>
              <a:avLst/>
              <a:gdLst>
                <a:gd name="T0" fmla="*/ 6 w 91"/>
                <a:gd name="T1" fmla="*/ 0 h 83"/>
                <a:gd name="T2" fmla="*/ 0 w 91"/>
                <a:gd name="T3" fmla="*/ 9 h 83"/>
                <a:gd name="T4" fmla="*/ 81 w 91"/>
                <a:gd name="T5" fmla="*/ 83 h 83"/>
                <a:gd name="T6" fmla="*/ 91 w 91"/>
                <a:gd name="T7" fmla="*/ 78 h 83"/>
                <a:gd name="T8" fmla="*/ 6 w 91"/>
                <a:gd name="T9" fmla="*/ 0 h 83"/>
              </a:gdLst>
              <a:ahLst/>
              <a:cxnLst>
                <a:cxn ang="0">
                  <a:pos x="T0" y="T1"/>
                </a:cxn>
                <a:cxn ang="0">
                  <a:pos x="T2" y="T3"/>
                </a:cxn>
                <a:cxn ang="0">
                  <a:pos x="T4" y="T5"/>
                </a:cxn>
                <a:cxn ang="0">
                  <a:pos x="T6" y="T7"/>
                </a:cxn>
                <a:cxn ang="0">
                  <a:pos x="T8" y="T9"/>
                </a:cxn>
              </a:cxnLst>
              <a:rect l="0" t="0" r="r" b="b"/>
              <a:pathLst>
                <a:path w="91" h="83">
                  <a:moveTo>
                    <a:pt x="6" y="0"/>
                  </a:moveTo>
                  <a:lnTo>
                    <a:pt x="0" y="9"/>
                  </a:lnTo>
                  <a:lnTo>
                    <a:pt x="81" y="83"/>
                  </a:lnTo>
                  <a:lnTo>
                    <a:pt x="91" y="78"/>
                  </a:lnTo>
                  <a:lnTo>
                    <a:pt x="6" y="0"/>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13" name="Freeform 319"/>
            <p:cNvSpPr>
              <a:spLocks/>
            </p:cNvSpPr>
            <p:nvPr/>
          </p:nvSpPr>
          <p:spPr bwMode="auto">
            <a:xfrm>
              <a:off x="5570538" y="3910014"/>
              <a:ext cx="160338" cy="131763"/>
            </a:xfrm>
            <a:custGeom>
              <a:avLst/>
              <a:gdLst>
                <a:gd name="T0" fmla="*/ 9 w 101"/>
                <a:gd name="T1" fmla="*/ 0 h 83"/>
                <a:gd name="T2" fmla="*/ 101 w 101"/>
                <a:gd name="T3" fmla="*/ 78 h 83"/>
                <a:gd name="T4" fmla="*/ 94 w 101"/>
                <a:gd name="T5" fmla="*/ 83 h 83"/>
                <a:gd name="T6" fmla="*/ 0 w 101"/>
                <a:gd name="T7" fmla="*/ 3 h 83"/>
                <a:gd name="T8" fmla="*/ 0 w 101"/>
                <a:gd name="T9" fmla="*/ 3 h 83"/>
                <a:gd name="T10" fmla="*/ 9 w 101"/>
                <a:gd name="T11" fmla="*/ 0 h 83"/>
              </a:gdLst>
              <a:ahLst/>
              <a:cxnLst>
                <a:cxn ang="0">
                  <a:pos x="T0" y="T1"/>
                </a:cxn>
                <a:cxn ang="0">
                  <a:pos x="T2" y="T3"/>
                </a:cxn>
                <a:cxn ang="0">
                  <a:pos x="T4" y="T5"/>
                </a:cxn>
                <a:cxn ang="0">
                  <a:pos x="T6" y="T7"/>
                </a:cxn>
                <a:cxn ang="0">
                  <a:pos x="T8" y="T9"/>
                </a:cxn>
                <a:cxn ang="0">
                  <a:pos x="T10" y="T11"/>
                </a:cxn>
              </a:cxnLst>
              <a:rect l="0" t="0" r="r" b="b"/>
              <a:pathLst>
                <a:path w="101" h="83">
                  <a:moveTo>
                    <a:pt x="9" y="0"/>
                  </a:moveTo>
                  <a:lnTo>
                    <a:pt x="101" y="78"/>
                  </a:lnTo>
                  <a:lnTo>
                    <a:pt x="94" y="83"/>
                  </a:lnTo>
                  <a:lnTo>
                    <a:pt x="0" y="3"/>
                  </a:lnTo>
                  <a:lnTo>
                    <a:pt x="0" y="3"/>
                  </a:lnTo>
                  <a:lnTo>
                    <a:pt x="9" y="0"/>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14" name="Freeform 320"/>
            <p:cNvSpPr>
              <a:spLocks/>
            </p:cNvSpPr>
            <p:nvPr/>
          </p:nvSpPr>
          <p:spPr bwMode="auto">
            <a:xfrm>
              <a:off x="5473700" y="3684589"/>
              <a:ext cx="628650" cy="250825"/>
            </a:xfrm>
            <a:custGeom>
              <a:avLst/>
              <a:gdLst>
                <a:gd name="T0" fmla="*/ 29 w 321"/>
                <a:gd name="T1" fmla="*/ 128 h 128"/>
                <a:gd name="T2" fmla="*/ 0 w 321"/>
                <a:gd name="T3" fmla="*/ 65 h 128"/>
                <a:gd name="T4" fmla="*/ 299 w 321"/>
                <a:gd name="T5" fmla="*/ 2 h 128"/>
                <a:gd name="T6" fmla="*/ 314 w 321"/>
                <a:gd name="T7" fmla="*/ 4 h 128"/>
                <a:gd name="T8" fmla="*/ 316 w 321"/>
                <a:gd name="T9" fmla="*/ 24 h 128"/>
                <a:gd name="T10" fmla="*/ 307 w 321"/>
                <a:gd name="T11" fmla="*/ 29 h 128"/>
                <a:gd name="T12" fmla="*/ 29 w 321"/>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321" h="128">
                  <a:moveTo>
                    <a:pt x="29" y="128"/>
                  </a:moveTo>
                  <a:cubicBezTo>
                    <a:pt x="0" y="65"/>
                    <a:pt x="0" y="65"/>
                    <a:pt x="0" y="65"/>
                  </a:cubicBezTo>
                  <a:cubicBezTo>
                    <a:pt x="299" y="2"/>
                    <a:pt x="299" y="2"/>
                    <a:pt x="299" y="2"/>
                  </a:cubicBezTo>
                  <a:cubicBezTo>
                    <a:pt x="304" y="0"/>
                    <a:pt x="310" y="0"/>
                    <a:pt x="314" y="4"/>
                  </a:cubicBezTo>
                  <a:cubicBezTo>
                    <a:pt x="320" y="9"/>
                    <a:pt x="321" y="18"/>
                    <a:pt x="316" y="24"/>
                  </a:cubicBezTo>
                  <a:cubicBezTo>
                    <a:pt x="313" y="27"/>
                    <a:pt x="307" y="29"/>
                    <a:pt x="307" y="29"/>
                  </a:cubicBezTo>
                  <a:lnTo>
                    <a:pt x="29" y="128"/>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15" name="Freeform 514"/>
            <p:cNvSpPr>
              <a:spLocks/>
            </p:cNvSpPr>
            <p:nvPr/>
          </p:nvSpPr>
          <p:spPr bwMode="auto">
            <a:xfrm>
              <a:off x="5432233" y="3810386"/>
              <a:ext cx="125789" cy="130462"/>
            </a:xfrm>
            <a:custGeom>
              <a:avLst/>
              <a:gdLst>
                <a:gd name="connsiteX0" fmla="*/ 121391 w 125789"/>
                <a:gd name="connsiteY0" fmla="*/ 98426 h 130462"/>
                <a:gd name="connsiteX1" fmla="*/ 120861 w 125789"/>
                <a:gd name="connsiteY1" fmla="*/ 100883 h 130462"/>
                <a:gd name="connsiteX2" fmla="*/ 120927 w 125789"/>
                <a:gd name="connsiteY2" fmla="*/ 100797 h 130462"/>
                <a:gd name="connsiteX3" fmla="*/ 42140 w 125789"/>
                <a:gd name="connsiteY3" fmla="*/ 1232 h 130462"/>
                <a:gd name="connsiteX4" fmla="*/ 41181 w 125789"/>
                <a:gd name="connsiteY4" fmla="*/ 1676 h 130462"/>
                <a:gd name="connsiteX5" fmla="*/ 46309 w 125789"/>
                <a:gd name="connsiteY5" fmla="*/ 1696 h 130462"/>
                <a:gd name="connsiteX6" fmla="*/ 42878 w 125789"/>
                <a:gd name="connsiteY6" fmla="*/ 0 h 130462"/>
                <a:gd name="connsiteX7" fmla="*/ 68484 w 125789"/>
                <a:gd name="connsiteY7" fmla="*/ 1971 h 130462"/>
                <a:gd name="connsiteX8" fmla="*/ 109848 w 125789"/>
                <a:gd name="connsiteY8" fmla="*/ 29573 h 130462"/>
                <a:gd name="connsiteX9" fmla="*/ 125605 w 125789"/>
                <a:gd name="connsiteY9" fmla="*/ 76891 h 130462"/>
                <a:gd name="connsiteX10" fmla="*/ 125587 w 125789"/>
                <a:gd name="connsiteY10" fmla="*/ 76844 h 130462"/>
                <a:gd name="connsiteX11" fmla="*/ 125600 w 125789"/>
                <a:gd name="connsiteY11" fmla="*/ 76918 h 130462"/>
                <a:gd name="connsiteX12" fmla="*/ 125605 w 125789"/>
                <a:gd name="connsiteY12" fmla="*/ 76891 h 130462"/>
                <a:gd name="connsiteX13" fmla="*/ 125600 w 125789"/>
                <a:gd name="connsiteY13" fmla="*/ 76921 h 130462"/>
                <a:gd name="connsiteX14" fmla="*/ 125789 w 125789"/>
                <a:gd name="connsiteY14" fmla="*/ 78046 h 130462"/>
                <a:gd name="connsiteX15" fmla="*/ 124141 w 125789"/>
                <a:gd name="connsiteY15" fmla="*/ 85683 h 130462"/>
                <a:gd name="connsiteX16" fmla="*/ 121666 w 125789"/>
                <a:gd name="connsiteY16" fmla="*/ 100550 h 130462"/>
                <a:gd name="connsiteX17" fmla="*/ 105908 w 125789"/>
                <a:gd name="connsiteY17" fmla="*/ 120266 h 130462"/>
                <a:gd name="connsiteX18" fmla="*/ 110222 w 125789"/>
                <a:gd name="connsiteY18" fmla="*/ 114675 h 130462"/>
                <a:gd name="connsiteX19" fmla="*/ 106306 w 125789"/>
                <a:gd name="connsiteY19" fmla="*/ 119631 h 130462"/>
                <a:gd name="connsiteX20" fmla="*/ 17519 w 125789"/>
                <a:gd name="connsiteY20" fmla="*/ 101915 h 130462"/>
                <a:gd name="connsiteX21" fmla="*/ 19492 w 125789"/>
                <a:gd name="connsiteY21" fmla="*/ 11363 h 130462"/>
                <a:gd name="connsiteX22" fmla="*/ 26752 w 125789"/>
                <a:gd name="connsiteY22" fmla="*/ 8071 h 13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789" h="130462">
                  <a:moveTo>
                    <a:pt x="121391" y="98426"/>
                  </a:moveTo>
                  <a:lnTo>
                    <a:pt x="120861" y="100883"/>
                  </a:lnTo>
                  <a:lnTo>
                    <a:pt x="120927" y="100797"/>
                  </a:lnTo>
                  <a:close/>
                  <a:moveTo>
                    <a:pt x="42140" y="1232"/>
                  </a:moveTo>
                  <a:lnTo>
                    <a:pt x="41181" y="1676"/>
                  </a:lnTo>
                  <a:lnTo>
                    <a:pt x="46309" y="1696"/>
                  </a:lnTo>
                  <a:close/>
                  <a:moveTo>
                    <a:pt x="42878" y="0"/>
                  </a:moveTo>
                  <a:cubicBezTo>
                    <a:pt x="50757" y="0"/>
                    <a:pt x="58636" y="0"/>
                    <a:pt x="68484" y="1971"/>
                  </a:cubicBezTo>
                  <a:cubicBezTo>
                    <a:pt x="84242" y="5914"/>
                    <a:pt x="98030" y="15772"/>
                    <a:pt x="109848" y="29573"/>
                  </a:cubicBezTo>
                  <a:cubicBezTo>
                    <a:pt x="119696" y="43374"/>
                    <a:pt x="125605" y="59147"/>
                    <a:pt x="125605" y="76891"/>
                  </a:cubicBezTo>
                  <a:lnTo>
                    <a:pt x="125587" y="76844"/>
                  </a:lnTo>
                  <a:lnTo>
                    <a:pt x="125600" y="76918"/>
                  </a:lnTo>
                  <a:lnTo>
                    <a:pt x="125605" y="76891"/>
                  </a:lnTo>
                  <a:lnTo>
                    <a:pt x="125600" y="76921"/>
                  </a:lnTo>
                  <a:lnTo>
                    <a:pt x="125789" y="78046"/>
                  </a:lnTo>
                  <a:lnTo>
                    <a:pt x="124141" y="85683"/>
                  </a:lnTo>
                  <a:lnTo>
                    <a:pt x="121666" y="100550"/>
                  </a:lnTo>
                  <a:cubicBezTo>
                    <a:pt x="117727" y="108437"/>
                    <a:pt x="111817" y="116323"/>
                    <a:pt x="105908" y="120266"/>
                  </a:cubicBezTo>
                  <a:lnTo>
                    <a:pt x="110222" y="114675"/>
                  </a:lnTo>
                  <a:lnTo>
                    <a:pt x="106306" y="119631"/>
                  </a:lnTo>
                  <a:cubicBezTo>
                    <a:pt x="80656" y="139316"/>
                    <a:pt x="41195" y="131442"/>
                    <a:pt x="17519" y="101915"/>
                  </a:cubicBezTo>
                  <a:cubicBezTo>
                    <a:pt x="-6158" y="70418"/>
                    <a:pt x="-6158" y="31048"/>
                    <a:pt x="19492" y="11363"/>
                  </a:cubicBezTo>
                  <a:lnTo>
                    <a:pt x="26752" y="8071"/>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516" name="TextBox 515"/>
          <p:cNvSpPr txBox="1"/>
          <p:nvPr/>
        </p:nvSpPr>
        <p:spPr>
          <a:xfrm flipH="1">
            <a:off x="2703209" y="3366912"/>
            <a:ext cx="495649" cy="415498"/>
          </a:xfrm>
          <a:prstGeom prst="rect">
            <a:avLst/>
          </a:prstGeom>
          <a:noFill/>
        </p:spPr>
        <p:txBody>
          <a:bodyPr wrap="none" rtlCol="0">
            <a:spAutoFit/>
          </a:bodyPr>
          <a:lstStyle/>
          <a:p>
            <a:pPr algn="ctr"/>
            <a:r>
              <a:rPr lang="en-US" sz="2100" dirty="0">
                <a:solidFill>
                  <a:schemeClr val="bg1"/>
                </a:solidFill>
                <a:latin typeface="+mj-lt"/>
              </a:rPr>
              <a:t>01</a:t>
            </a:r>
          </a:p>
        </p:txBody>
      </p:sp>
      <p:sp>
        <p:nvSpPr>
          <p:cNvPr id="517" name="TextBox 516"/>
          <p:cNvSpPr txBox="1"/>
          <p:nvPr/>
        </p:nvSpPr>
        <p:spPr>
          <a:xfrm flipH="1">
            <a:off x="3110847" y="2316408"/>
            <a:ext cx="495650" cy="415498"/>
          </a:xfrm>
          <a:prstGeom prst="rect">
            <a:avLst/>
          </a:prstGeom>
          <a:noFill/>
        </p:spPr>
        <p:txBody>
          <a:bodyPr wrap="none" rtlCol="0">
            <a:spAutoFit/>
          </a:bodyPr>
          <a:lstStyle/>
          <a:p>
            <a:pPr algn="ctr"/>
            <a:r>
              <a:rPr lang="en-US" sz="2100" dirty="0">
                <a:solidFill>
                  <a:schemeClr val="bg1"/>
                </a:solidFill>
                <a:latin typeface="+mj-lt"/>
              </a:rPr>
              <a:t>02</a:t>
            </a:r>
          </a:p>
        </p:txBody>
      </p:sp>
      <p:sp>
        <p:nvSpPr>
          <p:cNvPr id="518" name="TextBox 517"/>
          <p:cNvSpPr txBox="1"/>
          <p:nvPr/>
        </p:nvSpPr>
        <p:spPr>
          <a:xfrm flipH="1">
            <a:off x="4345345" y="1725451"/>
            <a:ext cx="495650" cy="415498"/>
          </a:xfrm>
          <a:prstGeom prst="rect">
            <a:avLst/>
          </a:prstGeom>
          <a:noFill/>
        </p:spPr>
        <p:txBody>
          <a:bodyPr wrap="none" rtlCol="0">
            <a:spAutoFit/>
          </a:bodyPr>
          <a:lstStyle/>
          <a:p>
            <a:pPr algn="ctr"/>
            <a:r>
              <a:rPr lang="en-US" sz="2100" dirty="0">
                <a:solidFill>
                  <a:schemeClr val="bg1"/>
                </a:solidFill>
                <a:latin typeface="+mj-lt"/>
              </a:rPr>
              <a:t>03</a:t>
            </a:r>
          </a:p>
        </p:txBody>
      </p:sp>
      <p:sp>
        <p:nvSpPr>
          <p:cNvPr id="519" name="TextBox 518"/>
          <p:cNvSpPr txBox="1"/>
          <p:nvPr/>
        </p:nvSpPr>
        <p:spPr>
          <a:xfrm flipH="1">
            <a:off x="5552572" y="2313926"/>
            <a:ext cx="495650" cy="415498"/>
          </a:xfrm>
          <a:prstGeom prst="rect">
            <a:avLst/>
          </a:prstGeom>
          <a:noFill/>
        </p:spPr>
        <p:txBody>
          <a:bodyPr wrap="none" rtlCol="0">
            <a:spAutoFit/>
          </a:bodyPr>
          <a:lstStyle/>
          <a:p>
            <a:pPr algn="ctr"/>
            <a:r>
              <a:rPr lang="en-US" sz="2100" dirty="0">
                <a:solidFill>
                  <a:schemeClr val="bg1"/>
                </a:solidFill>
                <a:latin typeface="+mj-lt"/>
              </a:rPr>
              <a:t>04</a:t>
            </a:r>
          </a:p>
        </p:txBody>
      </p:sp>
      <p:sp>
        <p:nvSpPr>
          <p:cNvPr id="520" name="TextBox 519"/>
          <p:cNvSpPr txBox="1"/>
          <p:nvPr/>
        </p:nvSpPr>
        <p:spPr>
          <a:xfrm flipH="1">
            <a:off x="6051575" y="3352033"/>
            <a:ext cx="495650" cy="415498"/>
          </a:xfrm>
          <a:prstGeom prst="rect">
            <a:avLst/>
          </a:prstGeom>
          <a:noFill/>
        </p:spPr>
        <p:txBody>
          <a:bodyPr wrap="none" rtlCol="0">
            <a:spAutoFit/>
          </a:bodyPr>
          <a:lstStyle/>
          <a:p>
            <a:pPr algn="ctr"/>
            <a:r>
              <a:rPr lang="en-US" sz="2100" dirty="0">
                <a:solidFill>
                  <a:schemeClr val="bg1"/>
                </a:solidFill>
                <a:latin typeface="+mj-lt"/>
              </a:rPr>
              <a:t>05</a:t>
            </a:r>
          </a:p>
        </p:txBody>
      </p:sp>
      <p:sp>
        <p:nvSpPr>
          <p:cNvPr id="61" name="Title 60"/>
          <p:cNvSpPr>
            <a:spLocks noGrp="1"/>
          </p:cNvSpPr>
          <p:nvPr>
            <p:ph type="title"/>
          </p:nvPr>
        </p:nvSpPr>
        <p:spPr>
          <a:xfrm>
            <a:off x="716560" y="145640"/>
            <a:ext cx="7886700" cy="674236"/>
          </a:xfrm>
        </p:spPr>
        <p:txBody>
          <a:bodyPr>
            <a:normAutofit/>
          </a:bodyPr>
          <a:lstStyle/>
          <a:p>
            <a:r>
              <a:rPr lang="en-US" dirty="0"/>
              <a:t>WHAT IS YOUR IDEAL FINANCIAL </a:t>
            </a:r>
            <a:r>
              <a:rPr lang="en-US" dirty="0">
                <a:solidFill>
                  <a:schemeClr val="accent2"/>
                </a:solidFill>
              </a:rPr>
              <a:t>PRODUCT?</a:t>
            </a:r>
          </a:p>
        </p:txBody>
      </p:sp>
      <p:sp>
        <p:nvSpPr>
          <p:cNvPr id="521" name="TextBox 520"/>
          <p:cNvSpPr txBox="1"/>
          <p:nvPr/>
        </p:nvSpPr>
        <p:spPr>
          <a:xfrm flipH="1">
            <a:off x="968161" y="2045362"/>
            <a:ext cx="1832180" cy="512434"/>
          </a:xfrm>
          <a:prstGeom prst="rect">
            <a:avLst/>
          </a:prstGeom>
          <a:noFill/>
        </p:spPr>
        <p:txBody>
          <a:bodyPr wrap="square" lIns="68567" tIns="34283" rIns="68567" bIns="34283" rtlCol="0">
            <a:spAutoFit/>
          </a:bodyPr>
          <a:lstStyle/>
          <a:p>
            <a:pPr algn="r">
              <a:lnSpc>
                <a:spcPct val="120000"/>
              </a:lnSpc>
            </a:pPr>
            <a:r>
              <a:rPr lang="en-US" sz="1200" b="1" dirty="0">
                <a:solidFill>
                  <a:schemeClr val="accent1"/>
                </a:solidFill>
                <a:cs typeface="Lato Regular"/>
              </a:rPr>
              <a:t>Guaranteed income stream for life.</a:t>
            </a:r>
            <a:endParaRPr lang="id-ID" sz="1200" b="1" dirty="0">
              <a:solidFill>
                <a:schemeClr val="accent1"/>
              </a:solidFill>
              <a:cs typeface="Lato Regular"/>
            </a:endParaRPr>
          </a:p>
        </p:txBody>
      </p:sp>
      <p:sp>
        <p:nvSpPr>
          <p:cNvPr id="522" name="TextBox 521"/>
          <p:cNvSpPr txBox="1"/>
          <p:nvPr/>
        </p:nvSpPr>
        <p:spPr>
          <a:xfrm flipH="1">
            <a:off x="3878079" y="1055564"/>
            <a:ext cx="1494219" cy="512434"/>
          </a:xfrm>
          <a:prstGeom prst="rect">
            <a:avLst/>
          </a:prstGeom>
          <a:noFill/>
        </p:spPr>
        <p:txBody>
          <a:bodyPr wrap="square" lIns="68567" tIns="34283" rIns="68567" bIns="34283" rtlCol="0">
            <a:spAutoFit/>
          </a:bodyPr>
          <a:lstStyle/>
          <a:p>
            <a:pPr algn="ctr">
              <a:lnSpc>
                <a:spcPct val="120000"/>
              </a:lnSpc>
            </a:pPr>
            <a:r>
              <a:rPr lang="en-US" sz="1200" b="1" dirty="0">
                <a:solidFill>
                  <a:schemeClr val="accent2"/>
                </a:solidFill>
                <a:cs typeface="Lato Regular"/>
              </a:rPr>
              <a:t>Guaranteed not to lose value.</a:t>
            </a:r>
            <a:endParaRPr lang="id-ID" sz="1200" b="1" dirty="0">
              <a:solidFill>
                <a:schemeClr val="accent2"/>
              </a:solidFill>
              <a:cs typeface="Lato Regular"/>
            </a:endParaRPr>
          </a:p>
        </p:txBody>
      </p:sp>
      <p:sp>
        <p:nvSpPr>
          <p:cNvPr id="523" name="TextBox 522"/>
          <p:cNvSpPr txBox="1"/>
          <p:nvPr/>
        </p:nvSpPr>
        <p:spPr>
          <a:xfrm flipH="1">
            <a:off x="6299400" y="2021045"/>
            <a:ext cx="1996732" cy="512434"/>
          </a:xfrm>
          <a:prstGeom prst="rect">
            <a:avLst/>
          </a:prstGeom>
          <a:noFill/>
        </p:spPr>
        <p:txBody>
          <a:bodyPr wrap="square" lIns="68567" tIns="34283" rIns="68567" bIns="34283" rtlCol="0">
            <a:spAutoFit/>
          </a:bodyPr>
          <a:lstStyle/>
          <a:p>
            <a:pPr>
              <a:lnSpc>
                <a:spcPct val="120000"/>
              </a:lnSpc>
            </a:pPr>
            <a:r>
              <a:rPr lang="en-US" sz="1200" b="1" dirty="0">
                <a:solidFill>
                  <a:schemeClr val="accent4"/>
                </a:solidFill>
                <a:cs typeface="Lato Regular"/>
              </a:rPr>
              <a:t>Protection against market downside.</a:t>
            </a:r>
            <a:endParaRPr lang="id-ID" sz="1200" b="1" dirty="0">
              <a:solidFill>
                <a:schemeClr val="accent4"/>
              </a:solidFill>
              <a:cs typeface="Lato Regular"/>
            </a:endParaRPr>
          </a:p>
        </p:txBody>
      </p:sp>
      <p:sp>
        <p:nvSpPr>
          <p:cNvPr id="524" name="TextBox 523"/>
          <p:cNvSpPr txBox="1"/>
          <p:nvPr/>
        </p:nvSpPr>
        <p:spPr>
          <a:xfrm flipH="1">
            <a:off x="6718347" y="3395777"/>
            <a:ext cx="1996732" cy="276087"/>
          </a:xfrm>
          <a:prstGeom prst="rect">
            <a:avLst/>
          </a:prstGeom>
          <a:noFill/>
        </p:spPr>
        <p:txBody>
          <a:bodyPr wrap="square" lIns="68567" tIns="34283" rIns="68567" bIns="34283" rtlCol="0">
            <a:spAutoFit/>
          </a:bodyPr>
          <a:lstStyle/>
          <a:p>
            <a:pPr>
              <a:lnSpc>
                <a:spcPct val="120000"/>
              </a:lnSpc>
            </a:pPr>
            <a:r>
              <a:rPr lang="en-US" sz="1200" b="1" dirty="0">
                <a:solidFill>
                  <a:schemeClr val="accent5"/>
                </a:solidFill>
                <a:cs typeface="Lato Regular"/>
              </a:rPr>
              <a:t>Don’t have to think about it.</a:t>
            </a:r>
            <a:endParaRPr lang="id-ID" sz="1200" b="1" dirty="0">
              <a:solidFill>
                <a:schemeClr val="accent5"/>
              </a:solidFill>
              <a:cs typeface="Lato Regular"/>
            </a:endParaRPr>
          </a:p>
        </p:txBody>
      </p:sp>
      <p:sp>
        <p:nvSpPr>
          <p:cNvPr id="2" name="Slide Number Placeholder 1"/>
          <p:cNvSpPr>
            <a:spLocks noGrp="1"/>
          </p:cNvSpPr>
          <p:nvPr>
            <p:ph type="sldNum" sz="quarter" idx="12"/>
          </p:nvPr>
        </p:nvSpPr>
        <p:spPr/>
        <p:txBody>
          <a:bodyPr/>
          <a:lstStyle/>
          <a:p>
            <a:fld id="{AC2C22BC-B3FE-4FEE-BBEA-713BA38E049C}" type="slidenum">
              <a:rPr lang="en-US" smtClean="0"/>
              <a:pPr/>
              <a:t>19</a:t>
            </a:fld>
            <a:endParaRPr lang="en-US" dirty="0"/>
          </a:p>
        </p:txBody>
      </p:sp>
      <p:sp>
        <p:nvSpPr>
          <p:cNvPr id="4" name="TextBox 3"/>
          <p:cNvSpPr txBox="1"/>
          <p:nvPr/>
        </p:nvSpPr>
        <p:spPr>
          <a:xfrm>
            <a:off x="258506" y="4775571"/>
            <a:ext cx="3133468" cy="230832"/>
          </a:xfrm>
          <a:prstGeom prst="rect">
            <a:avLst/>
          </a:prstGeom>
          <a:noFill/>
        </p:spPr>
        <p:txBody>
          <a:bodyPr wrap="square" rtlCol="0">
            <a:spAutoFit/>
          </a:bodyPr>
          <a:lstStyle/>
          <a:p>
            <a:r>
              <a:rPr lang="en-US" sz="900" i="1" dirty="0">
                <a:solidFill>
                  <a:schemeClr val="bg1">
                    <a:lumMod val="65000"/>
                  </a:schemeClr>
                </a:solidFill>
              </a:rPr>
              <a:t>Allianz Reclaiming the Future White Paper 2010</a:t>
            </a:r>
          </a:p>
        </p:txBody>
      </p:sp>
    </p:spTree>
    <p:extLst>
      <p:ext uri="{BB962C8B-B14F-4D97-AF65-F5344CB8AC3E}">
        <p14:creationId xmlns:p14="http://schemas.microsoft.com/office/powerpoint/2010/main" val="333599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7"/>
                                        </p:tgtEl>
                                        <p:attrNameLst>
                                          <p:attrName>style.visibility</p:attrName>
                                        </p:attrNameLst>
                                      </p:cBhvr>
                                      <p:to>
                                        <p:strVal val="visible"/>
                                      </p:to>
                                    </p:set>
                                    <p:anim calcmode="lin" valueType="num">
                                      <p:cBhvr>
                                        <p:cTn id="7" dur="500" fill="hold"/>
                                        <p:tgtEl>
                                          <p:spTgt spid="167"/>
                                        </p:tgtEl>
                                        <p:attrNameLst>
                                          <p:attrName>ppt_w</p:attrName>
                                        </p:attrNameLst>
                                      </p:cBhvr>
                                      <p:tavLst>
                                        <p:tav tm="0">
                                          <p:val>
                                            <p:fltVal val="0"/>
                                          </p:val>
                                        </p:tav>
                                        <p:tav tm="100000">
                                          <p:val>
                                            <p:strVal val="#ppt_w"/>
                                          </p:val>
                                        </p:tav>
                                      </p:tavLst>
                                    </p:anim>
                                    <p:anim calcmode="lin" valueType="num">
                                      <p:cBhvr>
                                        <p:cTn id="8" dur="500" fill="hold"/>
                                        <p:tgtEl>
                                          <p:spTgt spid="167"/>
                                        </p:tgtEl>
                                        <p:attrNameLst>
                                          <p:attrName>ppt_h</p:attrName>
                                        </p:attrNameLst>
                                      </p:cBhvr>
                                      <p:tavLst>
                                        <p:tav tm="0">
                                          <p:val>
                                            <p:fltVal val="0"/>
                                          </p:val>
                                        </p:tav>
                                        <p:tav tm="100000">
                                          <p:val>
                                            <p:strVal val="#ppt_h"/>
                                          </p:val>
                                        </p:tav>
                                      </p:tavLst>
                                    </p:anim>
                                    <p:animEffect transition="in" filter="fade">
                                      <p:cBhvr>
                                        <p:cTn id="9" dur="500"/>
                                        <p:tgtEl>
                                          <p:spTgt spid="167"/>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502"/>
                                        </p:tgtEl>
                                        <p:attrNameLst>
                                          <p:attrName>style.visibility</p:attrName>
                                        </p:attrNameLst>
                                      </p:cBhvr>
                                      <p:to>
                                        <p:strVal val="visible"/>
                                      </p:to>
                                    </p:set>
                                    <p:anim calcmode="lin" valueType="num">
                                      <p:cBhvr additive="base">
                                        <p:cTn id="13" dur="250" fill="hold"/>
                                        <p:tgtEl>
                                          <p:spTgt spid="502"/>
                                        </p:tgtEl>
                                        <p:attrNameLst>
                                          <p:attrName>ppt_x</p:attrName>
                                        </p:attrNameLst>
                                      </p:cBhvr>
                                      <p:tavLst>
                                        <p:tav tm="0">
                                          <p:val>
                                            <p:strVal val="#ppt_x"/>
                                          </p:val>
                                        </p:tav>
                                        <p:tav tm="100000">
                                          <p:val>
                                            <p:strVal val="#ppt_x"/>
                                          </p:val>
                                        </p:tav>
                                      </p:tavLst>
                                    </p:anim>
                                    <p:anim calcmode="lin" valueType="num">
                                      <p:cBhvr additive="base">
                                        <p:cTn id="14" dur="250" fill="hold"/>
                                        <p:tgtEl>
                                          <p:spTgt spid="502"/>
                                        </p:tgtEl>
                                        <p:attrNameLst>
                                          <p:attrName>ppt_y</p:attrName>
                                        </p:attrNameLst>
                                      </p:cBhvr>
                                      <p:tavLst>
                                        <p:tav tm="0">
                                          <p:val>
                                            <p:strVal val="0-#ppt_h/2"/>
                                          </p:val>
                                        </p:tav>
                                        <p:tav tm="100000">
                                          <p:val>
                                            <p:strVal val="#ppt_y"/>
                                          </p:val>
                                        </p:tav>
                                      </p:tavLst>
                                    </p:anim>
                                  </p:childTnLst>
                                </p:cTn>
                              </p:par>
                              <p:par>
                                <p:cTn id="15" presetID="2" presetClass="entr" presetSubtype="3" fill="hold" nodeType="withEffect">
                                  <p:stCondLst>
                                    <p:cond delay="0"/>
                                  </p:stCondLst>
                                  <p:childTnLst>
                                    <p:set>
                                      <p:cBhvr>
                                        <p:cTn id="16" dur="1" fill="hold">
                                          <p:stCondLst>
                                            <p:cond delay="0"/>
                                          </p:stCondLst>
                                        </p:cTn>
                                        <p:tgtEl>
                                          <p:spTgt spid="494"/>
                                        </p:tgtEl>
                                        <p:attrNameLst>
                                          <p:attrName>style.visibility</p:attrName>
                                        </p:attrNameLst>
                                      </p:cBhvr>
                                      <p:to>
                                        <p:strVal val="visible"/>
                                      </p:to>
                                    </p:set>
                                    <p:anim calcmode="lin" valueType="num">
                                      <p:cBhvr additive="base">
                                        <p:cTn id="17" dur="250" fill="hold"/>
                                        <p:tgtEl>
                                          <p:spTgt spid="494"/>
                                        </p:tgtEl>
                                        <p:attrNameLst>
                                          <p:attrName>ppt_x</p:attrName>
                                        </p:attrNameLst>
                                      </p:cBhvr>
                                      <p:tavLst>
                                        <p:tav tm="0">
                                          <p:val>
                                            <p:strVal val="1+#ppt_w/2"/>
                                          </p:val>
                                        </p:tav>
                                        <p:tav tm="100000">
                                          <p:val>
                                            <p:strVal val="#ppt_x"/>
                                          </p:val>
                                        </p:tav>
                                      </p:tavLst>
                                    </p:anim>
                                    <p:anim calcmode="lin" valueType="num">
                                      <p:cBhvr additive="base">
                                        <p:cTn id="18" dur="250" fill="hold"/>
                                        <p:tgtEl>
                                          <p:spTgt spid="494"/>
                                        </p:tgtEl>
                                        <p:attrNameLst>
                                          <p:attrName>ppt_y</p:attrName>
                                        </p:attrNameLst>
                                      </p:cBhvr>
                                      <p:tavLst>
                                        <p:tav tm="0">
                                          <p:val>
                                            <p:strVal val="0-#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509"/>
                                        </p:tgtEl>
                                        <p:attrNameLst>
                                          <p:attrName>style.visibility</p:attrName>
                                        </p:attrNameLst>
                                      </p:cBhvr>
                                      <p:to>
                                        <p:strVal val="visible"/>
                                      </p:to>
                                    </p:set>
                                    <p:anim calcmode="lin" valueType="num">
                                      <p:cBhvr additive="base">
                                        <p:cTn id="21" dur="250" fill="hold"/>
                                        <p:tgtEl>
                                          <p:spTgt spid="509"/>
                                        </p:tgtEl>
                                        <p:attrNameLst>
                                          <p:attrName>ppt_x</p:attrName>
                                        </p:attrNameLst>
                                      </p:cBhvr>
                                      <p:tavLst>
                                        <p:tav tm="0">
                                          <p:val>
                                            <p:strVal val="0-#ppt_w/2"/>
                                          </p:val>
                                        </p:tav>
                                        <p:tav tm="100000">
                                          <p:val>
                                            <p:strVal val="#ppt_x"/>
                                          </p:val>
                                        </p:tav>
                                      </p:tavLst>
                                    </p:anim>
                                    <p:anim calcmode="lin" valueType="num">
                                      <p:cBhvr additive="base">
                                        <p:cTn id="22" dur="250" fill="hold"/>
                                        <p:tgtEl>
                                          <p:spTgt spid="50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7"/>
                                        </p:tgtEl>
                                        <p:attrNameLst>
                                          <p:attrName>style.visibility</p:attrName>
                                        </p:attrNameLst>
                                      </p:cBhvr>
                                      <p:to>
                                        <p:strVal val="visible"/>
                                      </p:to>
                                    </p:set>
                                    <p:animEffect transition="in" filter="wipe(left)">
                                      <p:cBhvr>
                                        <p:cTn id="27" dur="500"/>
                                        <p:tgtEl>
                                          <p:spTgt spid="2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21"/>
                                        </p:tgtEl>
                                        <p:attrNameLst>
                                          <p:attrName>style.visibility</p:attrName>
                                        </p:attrNameLst>
                                      </p:cBhvr>
                                      <p:to>
                                        <p:strVal val="visible"/>
                                      </p:to>
                                    </p:set>
                                    <p:animEffect transition="in" filter="wipe(left)">
                                      <p:cBhvr>
                                        <p:cTn id="32" dur="500"/>
                                        <p:tgtEl>
                                          <p:spTgt spid="5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22"/>
                                        </p:tgtEl>
                                        <p:attrNameLst>
                                          <p:attrName>style.visibility</p:attrName>
                                        </p:attrNameLst>
                                      </p:cBhvr>
                                      <p:to>
                                        <p:strVal val="visible"/>
                                      </p:to>
                                    </p:set>
                                    <p:animEffect transition="in" filter="wipe(up)">
                                      <p:cBhvr>
                                        <p:cTn id="37" dur="500"/>
                                        <p:tgtEl>
                                          <p:spTgt spid="5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523"/>
                                        </p:tgtEl>
                                        <p:attrNameLst>
                                          <p:attrName>style.visibility</p:attrName>
                                        </p:attrNameLst>
                                      </p:cBhvr>
                                      <p:to>
                                        <p:strVal val="visible"/>
                                      </p:to>
                                    </p:set>
                                    <p:animEffect transition="in" filter="wipe(right)">
                                      <p:cBhvr>
                                        <p:cTn id="42" dur="500"/>
                                        <p:tgtEl>
                                          <p:spTgt spid="5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524"/>
                                        </p:tgtEl>
                                        <p:attrNameLst>
                                          <p:attrName>style.visibility</p:attrName>
                                        </p:attrNameLst>
                                      </p:cBhvr>
                                      <p:to>
                                        <p:strVal val="visible"/>
                                      </p:to>
                                    </p:set>
                                    <p:animEffect transition="in" filter="wipe(right)">
                                      <p:cBhvr>
                                        <p:cTn id="47" dur="500"/>
                                        <p:tgtEl>
                                          <p:spTgt spid="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521" grpId="0"/>
      <p:bldP spid="522" grpId="0"/>
      <p:bldP spid="523" grpId="0"/>
      <p:bldP spid="5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err="1"/>
              <a:t>dISCLAIMER</a:t>
            </a:r>
            <a:endParaRPr lang="en-US" dirty="0"/>
          </a:p>
        </p:txBody>
      </p:sp>
      <p:sp>
        <p:nvSpPr>
          <p:cNvPr id="4" name="Slide Number Placeholder 3"/>
          <p:cNvSpPr>
            <a:spLocks noGrp="1"/>
          </p:cNvSpPr>
          <p:nvPr>
            <p:ph type="sldNum" sz="quarter" idx="13"/>
          </p:nvPr>
        </p:nvSpPr>
        <p:spPr/>
        <p:txBody>
          <a:bodyPr/>
          <a:lstStyle/>
          <a:p>
            <a:fld id="{AC2C22BC-B3FE-4FEE-BBEA-713BA38E049C}" type="slidenum">
              <a:rPr lang="en-US" smtClean="0"/>
              <a:pPr/>
              <a:t>2</a:t>
            </a:fld>
            <a:endParaRPr lang="en-US" dirty="0"/>
          </a:p>
        </p:txBody>
      </p:sp>
      <p:sp>
        <p:nvSpPr>
          <p:cNvPr id="5" name="Text Placeholder 4"/>
          <p:cNvSpPr>
            <a:spLocks noGrp="1"/>
          </p:cNvSpPr>
          <p:nvPr>
            <p:ph type="body" sz="quarter" idx="14"/>
          </p:nvPr>
        </p:nvSpPr>
        <p:spPr/>
        <p:txBody>
          <a:bodyPr>
            <a:normAutofit fontScale="92500"/>
          </a:bodyPr>
          <a:lstStyle/>
          <a:p>
            <a:r>
              <a:rPr lang="en-US" dirty="0"/>
              <a:t>The information in this presentation is for general use and, while we believe the information is reliable and accurate, it is important to remember individual situations may be entirely different.  Therefore information should be relied upon only when coordinated with professional tax and financial advice.  You need to take into account your health and legacy goals.</a:t>
            </a:r>
          </a:p>
          <a:p>
            <a:r>
              <a:rPr lang="en-US" dirty="0"/>
              <a:t>Neither the information presented or any opinion expressed constitutes a representation by us or a solicitation of the purchase or sale of any insurance or securities products and services.</a:t>
            </a:r>
          </a:p>
          <a:p>
            <a:endParaRPr lang="en-US" dirty="0"/>
          </a:p>
        </p:txBody>
      </p:sp>
    </p:spTree>
    <p:extLst>
      <p:ext uri="{BB962C8B-B14F-4D97-AF65-F5344CB8AC3E}">
        <p14:creationId xmlns:p14="http://schemas.microsoft.com/office/powerpoint/2010/main" val="3196516068"/>
      </p:ext>
    </p:extLst>
  </p:cSld>
  <p:clrMapOvr>
    <a:masterClrMapping/>
  </p:clrMapOvr>
  <mc:AlternateContent xmlns:mc="http://schemas.openxmlformats.org/markup-compatibility/2006">
    <mc:Choice xmlns:p14="http://schemas.microsoft.com/office/powerpoint/2010/main" Requires="p14">
      <p:transition p14:dur="10" advClick="0" advTm="1000"/>
    </mc:Choice>
    <mc:Fallback>
      <p:transition advClick="0" advTm="1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a:bodyPr>
          <a:lstStyle/>
          <a:p>
            <a:pPr>
              <a:buSzPct val="110000"/>
              <a:buFont typeface="Arial" panose="020B0604020202020204" pitchFamily="34" charset="0"/>
              <a:buChar char="•"/>
            </a:pPr>
            <a:r>
              <a:rPr lang="en-US" sz="1600" dirty="0"/>
              <a:t>With about </a:t>
            </a:r>
            <a:r>
              <a:rPr lang="en-US" sz="1800" b="1" dirty="0"/>
              <a:t>$2 trillion in assets, </a:t>
            </a:r>
            <a:r>
              <a:rPr lang="en-US" sz="1600" dirty="0"/>
              <a:t>annuities are a popular choice for Americans.*</a:t>
            </a:r>
          </a:p>
          <a:p>
            <a:pPr marL="0" indent="0">
              <a:buSzPct val="110000"/>
              <a:buNone/>
            </a:pPr>
            <a:endParaRPr lang="en-US" sz="1600" dirty="0"/>
          </a:p>
          <a:p>
            <a:pPr marL="0" indent="0">
              <a:buNone/>
            </a:pPr>
            <a:r>
              <a:rPr lang="en-US" sz="1600" b="1" dirty="0">
                <a:solidFill>
                  <a:schemeClr val="accent1"/>
                </a:solidFill>
              </a:rPr>
              <a:t>TOP REASONS:</a:t>
            </a:r>
          </a:p>
          <a:p>
            <a:pPr marL="0" indent="0">
              <a:buNone/>
            </a:pPr>
            <a:r>
              <a:rPr lang="en-US" sz="1600" dirty="0" smtClean="0"/>
              <a:t>Protection against market downturns</a:t>
            </a:r>
          </a:p>
          <a:p>
            <a:pPr marL="0" indent="0">
              <a:buNone/>
            </a:pPr>
            <a:r>
              <a:rPr lang="en-US" sz="1600" dirty="0" smtClean="0"/>
              <a:t>Possibility for guaranteed rate of return</a:t>
            </a:r>
            <a:endParaRPr lang="en-US" sz="1600" dirty="0"/>
          </a:p>
          <a:p>
            <a:pPr marL="0" indent="0">
              <a:buNone/>
            </a:pPr>
            <a:r>
              <a:rPr lang="en-US" sz="1600" dirty="0" smtClean="0"/>
              <a:t>Guaranteed </a:t>
            </a:r>
            <a:r>
              <a:rPr lang="en-US" sz="1600" dirty="0"/>
              <a:t>income for </a:t>
            </a:r>
            <a:r>
              <a:rPr lang="en-US" sz="1600" dirty="0" smtClean="0"/>
              <a:t>life</a:t>
            </a:r>
            <a:endParaRPr lang="en-US" sz="1600" dirty="0"/>
          </a:p>
        </p:txBody>
      </p:sp>
      <p:sp>
        <p:nvSpPr>
          <p:cNvPr id="2" name="Text Placeholder 1"/>
          <p:cNvSpPr>
            <a:spLocks noGrp="1"/>
          </p:cNvSpPr>
          <p:nvPr>
            <p:ph type="body" sz="quarter" idx="11"/>
          </p:nvPr>
        </p:nvSpPr>
        <p:spPr/>
        <p:txBody>
          <a:bodyPr/>
          <a:lstStyle/>
          <a:p>
            <a:r>
              <a:rPr lang="en-US" dirty="0"/>
              <a:t>Have you looked into </a:t>
            </a:r>
            <a:r>
              <a:rPr lang="en-US" dirty="0">
                <a:solidFill>
                  <a:schemeClr val="accent2"/>
                </a:solidFill>
              </a:rPr>
              <a:t>annuities recently?</a:t>
            </a:r>
          </a:p>
        </p:txBody>
      </p:sp>
      <p:sp>
        <p:nvSpPr>
          <p:cNvPr id="4" name="Slide Number Placeholder 3"/>
          <p:cNvSpPr>
            <a:spLocks noGrp="1"/>
          </p:cNvSpPr>
          <p:nvPr>
            <p:ph type="sldNum" sz="quarter" idx="13"/>
          </p:nvPr>
        </p:nvSpPr>
        <p:spPr/>
        <p:txBody>
          <a:bodyPr/>
          <a:lstStyle/>
          <a:p>
            <a:fld id="{AC2C22BC-B3FE-4FEE-BBEA-713BA38E049C}" type="slidenum">
              <a:rPr lang="en-US" smtClean="0"/>
              <a:pPr/>
              <a:t>20</a:t>
            </a:fld>
            <a:endParaRPr lang="en-US" dirty="0"/>
          </a:p>
        </p:txBody>
      </p:sp>
      <p:sp>
        <p:nvSpPr>
          <p:cNvPr id="6" name="TextBox 5"/>
          <p:cNvSpPr txBox="1"/>
          <p:nvPr/>
        </p:nvSpPr>
        <p:spPr>
          <a:xfrm>
            <a:off x="377446" y="4719973"/>
            <a:ext cx="6674707" cy="313932"/>
          </a:xfrm>
          <a:prstGeom prst="rect">
            <a:avLst/>
          </a:prstGeom>
          <a:noFill/>
        </p:spPr>
        <p:txBody>
          <a:bodyPr wrap="square" rtlCol="0">
            <a:spAutoFit/>
          </a:bodyPr>
          <a:lstStyle/>
          <a:p>
            <a:pPr>
              <a:lnSpc>
                <a:spcPct val="80000"/>
              </a:lnSpc>
            </a:pPr>
            <a:r>
              <a:rPr lang="en-US" sz="900" i="1" dirty="0">
                <a:solidFill>
                  <a:schemeClr val="accent4"/>
                </a:solidFill>
                <a:ea typeface="Lato Light" panose="020F0502020204030203" pitchFamily="34" charset="0"/>
                <a:cs typeface="Lato Light" panose="020F0502020204030203" pitchFamily="34" charset="0"/>
              </a:rPr>
              <a:t>*Investment Company Institute, 2016</a:t>
            </a:r>
          </a:p>
          <a:p>
            <a:pPr>
              <a:lnSpc>
                <a:spcPct val="80000"/>
              </a:lnSpc>
            </a:pPr>
            <a:endParaRPr lang="en-US" sz="900" i="1" dirty="0">
              <a:solidFill>
                <a:schemeClr val="accent4"/>
              </a:solidFill>
              <a:ea typeface="Lato Light" panose="020F0502020204030203" pitchFamily="34" charset="0"/>
              <a:cs typeface="Lato Light" panose="020F0502020204030203" pitchFamily="34" charset="0"/>
            </a:endParaRPr>
          </a:p>
        </p:txBody>
      </p:sp>
      <p:sp>
        <p:nvSpPr>
          <p:cNvPr id="34" name="TextBox 33"/>
          <p:cNvSpPr txBox="1"/>
          <p:nvPr/>
        </p:nvSpPr>
        <p:spPr>
          <a:xfrm>
            <a:off x="6415873" y="3069881"/>
            <a:ext cx="1566021" cy="646331"/>
          </a:xfrm>
          <a:prstGeom prst="rect">
            <a:avLst/>
          </a:prstGeom>
          <a:noFill/>
        </p:spPr>
        <p:txBody>
          <a:bodyPr wrap="square" rtlCol="0">
            <a:spAutoFit/>
          </a:bodyPr>
          <a:lstStyle/>
          <a:p>
            <a:pPr algn="ctr"/>
            <a:r>
              <a:rPr lang="en-US" sz="3600" b="1" dirty="0">
                <a:solidFill>
                  <a:schemeClr val="bg1"/>
                </a:solidFill>
                <a:latin typeface="+mj-lt"/>
              </a:rPr>
              <a:t>7</a:t>
            </a:r>
          </a:p>
        </p:txBody>
      </p:sp>
    </p:spTree>
    <p:extLst>
      <p:ext uri="{BB962C8B-B14F-4D97-AF65-F5344CB8AC3E}">
        <p14:creationId xmlns:p14="http://schemas.microsoft.com/office/powerpoint/2010/main" val="1754576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a:t>What Does </a:t>
            </a:r>
            <a:r>
              <a:rPr lang="en-US" dirty="0" smtClean="0"/>
              <a:t>Suze </a:t>
            </a:r>
            <a:r>
              <a:rPr lang="en-US" dirty="0" err="1"/>
              <a:t>Orman</a:t>
            </a:r>
            <a:r>
              <a:rPr lang="en-US" dirty="0"/>
              <a:t> say…</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509" r="3864" b="2663"/>
          <a:stretch/>
        </p:blipFill>
        <p:spPr>
          <a:xfrm>
            <a:off x="5530850" y="345540"/>
            <a:ext cx="3613150" cy="4797960"/>
          </a:xfrm>
          <a:prstGeom prst="rect">
            <a:avLst/>
          </a:prstGeom>
        </p:spPr>
      </p:pic>
      <p:sp>
        <p:nvSpPr>
          <p:cNvPr id="8" name="TextBox 7"/>
          <p:cNvSpPr txBox="1"/>
          <p:nvPr/>
        </p:nvSpPr>
        <p:spPr>
          <a:xfrm>
            <a:off x="588016" y="1753517"/>
            <a:ext cx="4815834" cy="1569660"/>
          </a:xfrm>
          <a:prstGeom prst="rect">
            <a:avLst/>
          </a:prstGeom>
          <a:noFill/>
        </p:spPr>
        <p:txBody>
          <a:bodyPr wrap="square" rtlCol="0">
            <a:spAutoFit/>
          </a:bodyPr>
          <a:lstStyle/>
          <a:p>
            <a:pPr>
              <a:buClr>
                <a:schemeClr val="accent2"/>
              </a:buClr>
            </a:pPr>
            <a:r>
              <a:rPr lang="en-US" sz="2400" i="1" dirty="0">
                <a:solidFill>
                  <a:schemeClr val="bg1"/>
                </a:solidFill>
              </a:rPr>
              <a:t>“If you don’t want to take risk but still want to play the stock market, a good index annuity might </a:t>
            </a:r>
            <a:r>
              <a:rPr lang="en-US" sz="2400" i="1" dirty="0" smtClean="0">
                <a:solidFill>
                  <a:schemeClr val="bg1"/>
                </a:solidFill>
              </a:rPr>
              <a:t>be </a:t>
            </a:r>
            <a:r>
              <a:rPr lang="en-US" sz="2400" i="1" dirty="0">
                <a:solidFill>
                  <a:schemeClr val="bg1"/>
                </a:solidFill>
              </a:rPr>
              <a:t>right for you.”</a:t>
            </a:r>
          </a:p>
        </p:txBody>
      </p:sp>
      <p:sp>
        <p:nvSpPr>
          <p:cNvPr id="10" name="TextBox 9"/>
          <p:cNvSpPr txBox="1"/>
          <p:nvPr/>
        </p:nvSpPr>
        <p:spPr>
          <a:xfrm>
            <a:off x="463550" y="819391"/>
            <a:ext cx="6858000" cy="338554"/>
          </a:xfrm>
          <a:prstGeom prst="rect">
            <a:avLst/>
          </a:prstGeom>
          <a:noFill/>
        </p:spPr>
        <p:txBody>
          <a:bodyPr>
            <a:spAutoFit/>
          </a:bodyPr>
          <a:lstStyle/>
          <a:p>
            <a:pPr>
              <a:buClr>
                <a:schemeClr val="accent2"/>
              </a:buClr>
            </a:pPr>
            <a:r>
              <a:rPr lang="en-US" sz="1600" dirty="0">
                <a:solidFill>
                  <a:schemeClr val="accent2"/>
                </a:solidFill>
              </a:rPr>
              <a:t>How do I know if an index annuity is right for me?</a:t>
            </a:r>
          </a:p>
        </p:txBody>
      </p:sp>
      <p:sp>
        <p:nvSpPr>
          <p:cNvPr id="2" name="TextBox 1"/>
          <p:cNvSpPr txBox="1"/>
          <p:nvPr/>
        </p:nvSpPr>
        <p:spPr>
          <a:xfrm>
            <a:off x="1425225" y="3918749"/>
            <a:ext cx="4065728" cy="677108"/>
          </a:xfrm>
          <a:prstGeom prst="rect">
            <a:avLst/>
          </a:prstGeom>
          <a:noFill/>
        </p:spPr>
        <p:txBody>
          <a:bodyPr wrap="none" rtlCol="0">
            <a:spAutoFit/>
          </a:bodyPr>
          <a:lstStyle/>
          <a:p>
            <a:r>
              <a:rPr lang="en-US" i="1" dirty="0" smtClean="0"/>
              <a:t>- </a:t>
            </a:r>
            <a:r>
              <a:rPr lang="en-US" sz="2000" i="1" dirty="0" smtClean="0"/>
              <a:t>The Road to Wealth </a:t>
            </a:r>
            <a:r>
              <a:rPr lang="en-US" sz="2000" dirty="0" smtClean="0"/>
              <a:t>by Suze </a:t>
            </a:r>
            <a:r>
              <a:rPr lang="en-US" sz="2000" dirty="0" err="1" smtClean="0"/>
              <a:t>Orman</a:t>
            </a:r>
            <a:endParaRPr lang="en-US" sz="2000" dirty="0" smtClean="0"/>
          </a:p>
          <a:p>
            <a:endParaRPr lang="en-US" b="1" dirty="0"/>
          </a:p>
        </p:txBody>
      </p:sp>
      <p:sp>
        <p:nvSpPr>
          <p:cNvPr id="4" name="Slide Number Placeholder 3"/>
          <p:cNvSpPr>
            <a:spLocks noGrp="1"/>
          </p:cNvSpPr>
          <p:nvPr>
            <p:ph type="sldNum" sz="quarter" idx="11"/>
          </p:nvPr>
        </p:nvSpPr>
        <p:spPr/>
        <p:txBody>
          <a:bodyPr/>
          <a:lstStyle/>
          <a:p>
            <a:fld id="{AC2C22BC-B3FE-4FEE-BBEA-713BA38E049C}" type="slidenum">
              <a:rPr lang="en-US" smtClean="0"/>
              <a:pPr/>
              <a:t>21</a:t>
            </a:fld>
            <a:endParaRPr lang="en-US" dirty="0"/>
          </a:p>
        </p:txBody>
      </p:sp>
    </p:spTree>
    <p:extLst>
      <p:ext uri="{BB962C8B-B14F-4D97-AF65-F5344CB8AC3E}">
        <p14:creationId xmlns:p14="http://schemas.microsoft.com/office/powerpoint/2010/main" val="41896950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87162" y="1356527"/>
            <a:ext cx="6013899" cy="2912554"/>
          </a:xfrm>
        </p:spPr>
        <p:txBody>
          <a:bodyPr/>
          <a:lstStyle/>
          <a:p>
            <a:r>
              <a:rPr lang="en-US" sz="1400" dirty="0">
                <a:solidFill>
                  <a:schemeClr val="accent2"/>
                </a:solidFill>
                <a:ea typeface="Lato Light" panose="020F0502020204030203" pitchFamily="34" charset="0"/>
                <a:cs typeface="Lato Light" panose="020F0502020204030203" pitchFamily="34" charset="0"/>
              </a:rPr>
              <a:t>An annuity is a long-term insurance contract sold by an insurance company designed to provide an income stream, usually after retirement.</a:t>
            </a:r>
          </a:p>
          <a:p>
            <a:r>
              <a:rPr lang="en-US" sz="1400" dirty="0"/>
              <a:t>In most cases you give an insurance company a lump sum of money in return for regular income payments either for a specific amount of time or until you die</a:t>
            </a:r>
            <a:r>
              <a:rPr lang="en-US" sz="1400" dirty="0" smtClean="0"/>
              <a:t>.</a:t>
            </a:r>
          </a:p>
          <a:p>
            <a:r>
              <a:rPr lang="en-US" sz="1400" b="1" dirty="0">
                <a:solidFill>
                  <a:schemeClr val="accent2"/>
                </a:solidFill>
                <a:ea typeface="Lato Light" panose="020F0502020204030203" pitchFamily="34" charset="0"/>
                <a:cs typeface="Lato Light" panose="020F0502020204030203" pitchFamily="34" charset="0"/>
              </a:rPr>
              <a:t>An annuity can provide a guaranteed paycheck for life for people who don’t want to run out of money</a:t>
            </a:r>
          </a:p>
          <a:p>
            <a:endParaRPr lang="en-US" sz="1400" dirty="0"/>
          </a:p>
          <a:p>
            <a:pPr marL="0" indent="0">
              <a:buNone/>
            </a:pPr>
            <a:endParaRPr lang="en-US" sz="1600" dirty="0">
              <a:solidFill>
                <a:schemeClr val="accent2"/>
              </a:solidFill>
              <a:ea typeface="Lato Light" panose="020F0502020204030203" pitchFamily="34" charset="0"/>
              <a:cs typeface="Lato Light" panose="020F0502020204030203" pitchFamily="34" charset="0"/>
            </a:endParaRPr>
          </a:p>
          <a:p>
            <a:pPr marL="0" indent="0">
              <a:buNone/>
            </a:pPr>
            <a:endParaRPr lang="en-US" sz="1600" dirty="0">
              <a:ea typeface="Lato Light" panose="020F0502020204030203" pitchFamily="34" charset="0"/>
              <a:cs typeface="Lato Light" panose="020F0502020204030203" pitchFamily="34" charset="0"/>
            </a:endParaRPr>
          </a:p>
        </p:txBody>
      </p:sp>
      <p:sp>
        <p:nvSpPr>
          <p:cNvPr id="3" name="Text Placeholder 2"/>
          <p:cNvSpPr>
            <a:spLocks noGrp="1"/>
          </p:cNvSpPr>
          <p:nvPr>
            <p:ph type="body" sz="quarter" idx="11"/>
          </p:nvPr>
        </p:nvSpPr>
        <p:spPr/>
        <p:txBody>
          <a:bodyPr/>
          <a:lstStyle/>
          <a:p>
            <a:r>
              <a:rPr lang="en-US" sz="2800" spc="70" dirty="0"/>
              <a:t>What IS An </a:t>
            </a:r>
            <a:r>
              <a:rPr lang="en-US" sz="2800" spc="70" dirty="0">
                <a:solidFill>
                  <a:schemeClr val="accent2"/>
                </a:solidFill>
              </a:rPr>
              <a:t>ANNUITY?</a:t>
            </a:r>
          </a:p>
        </p:txBody>
      </p:sp>
      <p:sp>
        <p:nvSpPr>
          <p:cNvPr id="7" name="TextBox 6"/>
          <p:cNvSpPr txBox="1"/>
          <p:nvPr/>
        </p:nvSpPr>
        <p:spPr>
          <a:xfrm>
            <a:off x="418249" y="4727175"/>
            <a:ext cx="6674707" cy="313932"/>
          </a:xfrm>
          <a:prstGeom prst="rect">
            <a:avLst/>
          </a:prstGeom>
          <a:noFill/>
        </p:spPr>
        <p:txBody>
          <a:bodyPr wrap="square" rtlCol="0">
            <a:spAutoFit/>
          </a:bodyPr>
          <a:lstStyle/>
          <a:p>
            <a:pPr>
              <a:lnSpc>
                <a:spcPct val="80000"/>
              </a:lnSpc>
            </a:pPr>
            <a:r>
              <a:rPr lang="en-US" sz="900" dirty="0">
                <a:solidFill>
                  <a:schemeClr val="accent4"/>
                </a:solidFill>
                <a:ea typeface="Lato Light" panose="020F0502020204030203" pitchFamily="34" charset="0"/>
                <a:cs typeface="Lato Light" panose="020F0502020204030203" pitchFamily="34" charset="0"/>
              </a:rPr>
              <a:t>*Investment Company Institute, 2016</a:t>
            </a:r>
          </a:p>
          <a:p>
            <a:pPr>
              <a:lnSpc>
                <a:spcPct val="80000"/>
              </a:lnSpc>
            </a:pPr>
            <a:r>
              <a:rPr lang="en-US" sz="900" dirty="0">
                <a:solidFill>
                  <a:schemeClr val="accent4"/>
                </a:solidFill>
                <a:ea typeface="Lato Light" panose="020F0502020204030203" pitchFamily="34" charset="0"/>
                <a:cs typeface="Lato Light" panose="020F0502020204030203" pitchFamily="34" charset="0"/>
              </a:rPr>
              <a:t>http://www.wiserwomen.org/index.php?id=780&amp;page=annuities-lifetime-income</a:t>
            </a:r>
          </a:p>
        </p:txBody>
      </p:sp>
      <p:sp>
        <p:nvSpPr>
          <p:cNvPr id="8" name="Slide Number Placeholder 7"/>
          <p:cNvSpPr>
            <a:spLocks noGrp="1"/>
          </p:cNvSpPr>
          <p:nvPr>
            <p:ph type="sldNum" sz="quarter" idx="13"/>
          </p:nvPr>
        </p:nvSpPr>
        <p:spPr/>
        <p:txBody>
          <a:bodyPr/>
          <a:lstStyle/>
          <a:p>
            <a:fld id="{AC2C22BC-B3FE-4FEE-BBEA-713BA38E049C}" type="slidenum">
              <a:rPr lang="en-US" smtClean="0"/>
              <a:pPr/>
              <a:t>22</a:t>
            </a:fld>
            <a:endParaRPr lang="en-US" dirty="0"/>
          </a:p>
        </p:txBody>
      </p:sp>
    </p:spTree>
    <p:extLst>
      <p:ext uri="{BB962C8B-B14F-4D97-AF65-F5344CB8AC3E}">
        <p14:creationId xmlns:p14="http://schemas.microsoft.com/office/powerpoint/2010/main" val="3151637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solidFill>
                  <a:schemeClr val="accent3"/>
                </a:solidFill>
              </a:rPr>
              <a:t>GUARANTEED</a:t>
            </a:r>
            <a:r>
              <a:rPr lang="en-US" dirty="0"/>
              <a:t> PAYCHECK FOR LIFE</a:t>
            </a:r>
          </a:p>
        </p:txBody>
      </p:sp>
      <p:sp>
        <p:nvSpPr>
          <p:cNvPr id="4" name="Slide Number Placeholder 3"/>
          <p:cNvSpPr>
            <a:spLocks noGrp="1"/>
          </p:cNvSpPr>
          <p:nvPr>
            <p:ph type="sldNum" sz="quarter" idx="4294967295"/>
          </p:nvPr>
        </p:nvSpPr>
        <p:spPr>
          <a:xfrm>
            <a:off x="8770938" y="5140325"/>
            <a:ext cx="373062" cy="273050"/>
          </a:xfrm>
        </p:spPr>
        <p:txBody>
          <a:bodyPr/>
          <a:lstStyle/>
          <a:p>
            <a:fld id="{AC2C22BC-B3FE-4FEE-BBEA-713BA38E049C}" type="slidenum">
              <a:rPr lang="en-US" smtClean="0"/>
              <a:pPr/>
              <a:t>23</a:t>
            </a:fld>
            <a:endParaRPr lang="en-US" dirty="0"/>
          </a:p>
        </p:txBody>
      </p:sp>
      <p:pic>
        <p:nvPicPr>
          <p:cNvPr id="1026" name="Picture 2" descr="http://zapp5.staticworld.net/images/article/2011/10/cash_bag_of_money-52258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7245" y="1376027"/>
            <a:ext cx="2928545" cy="2586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449940" y="1459536"/>
            <a:ext cx="3000375" cy="1209675"/>
          </a:xfrm>
          <a:prstGeom prst="rect">
            <a:avLst/>
          </a:prstGeom>
        </p:spPr>
      </p:pic>
      <p:pic>
        <p:nvPicPr>
          <p:cNvPr id="7" name="Picture 6"/>
          <p:cNvPicPr>
            <a:picLocks noChangeAspect="1"/>
          </p:cNvPicPr>
          <p:nvPr/>
        </p:nvPicPr>
        <p:blipFill>
          <a:blip r:embed="rId5"/>
          <a:stretch>
            <a:fillRect/>
          </a:stretch>
        </p:blipFill>
        <p:spPr>
          <a:xfrm>
            <a:off x="4378110" y="2650836"/>
            <a:ext cx="3072205" cy="1157808"/>
          </a:xfrm>
          <a:prstGeom prst="rect">
            <a:avLst/>
          </a:prstGeom>
        </p:spPr>
      </p:pic>
    </p:spTree>
    <p:extLst>
      <p:ext uri="{BB962C8B-B14F-4D97-AF65-F5344CB8AC3E}">
        <p14:creationId xmlns:p14="http://schemas.microsoft.com/office/powerpoint/2010/main" val="10923769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87162" y="1356527"/>
            <a:ext cx="6013899" cy="2912554"/>
          </a:xfrm>
        </p:spPr>
        <p:txBody>
          <a:bodyPr/>
          <a:lstStyle/>
          <a:p>
            <a:r>
              <a:rPr lang="en-US" sz="1400" dirty="0" smtClean="0">
                <a:solidFill>
                  <a:schemeClr val="accent2"/>
                </a:solidFill>
                <a:ea typeface="Lato Light" panose="020F0502020204030203" pitchFamily="34" charset="0"/>
                <a:cs typeface="Lato Light" panose="020F0502020204030203" pitchFamily="34" charset="0"/>
              </a:rPr>
              <a:t>The </a:t>
            </a:r>
            <a:r>
              <a:rPr lang="en-US" sz="1400" dirty="0" smtClean="0"/>
              <a:t>amount </a:t>
            </a:r>
            <a:r>
              <a:rPr lang="en-US" sz="1400" dirty="0"/>
              <a:t>of income you will receive from an annuity is based on the amount you pay the insurance company, the income option you choose, your gender, and your age at the time you purchase it. </a:t>
            </a:r>
            <a:endParaRPr lang="en-US" sz="1400" dirty="0" smtClean="0"/>
          </a:p>
          <a:p>
            <a:r>
              <a:rPr lang="en-US" sz="1400" dirty="0" smtClean="0"/>
              <a:t>How much you put in depends on how much you want to get out.</a:t>
            </a:r>
            <a:endParaRPr lang="en-US" sz="1400" dirty="0"/>
          </a:p>
          <a:p>
            <a:pPr marL="0" indent="0">
              <a:buNone/>
            </a:pPr>
            <a:endParaRPr lang="en-US" sz="1600" dirty="0">
              <a:solidFill>
                <a:schemeClr val="accent2"/>
              </a:solidFill>
              <a:ea typeface="Lato Light" panose="020F0502020204030203" pitchFamily="34" charset="0"/>
              <a:cs typeface="Lato Light" panose="020F0502020204030203" pitchFamily="34" charset="0"/>
            </a:endParaRPr>
          </a:p>
          <a:p>
            <a:pPr marL="0" indent="0">
              <a:buNone/>
            </a:pPr>
            <a:endParaRPr lang="en-US" sz="1600" dirty="0">
              <a:ea typeface="Lato Light" panose="020F0502020204030203" pitchFamily="34" charset="0"/>
              <a:cs typeface="Lato Light" panose="020F0502020204030203" pitchFamily="34" charset="0"/>
            </a:endParaRPr>
          </a:p>
        </p:txBody>
      </p:sp>
      <p:sp>
        <p:nvSpPr>
          <p:cNvPr id="3" name="Text Placeholder 2"/>
          <p:cNvSpPr>
            <a:spLocks noGrp="1"/>
          </p:cNvSpPr>
          <p:nvPr>
            <p:ph type="body" sz="quarter" idx="11"/>
          </p:nvPr>
        </p:nvSpPr>
        <p:spPr/>
        <p:txBody>
          <a:bodyPr/>
          <a:lstStyle/>
          <a:p>
            <a:r>
              <a:rPr lang="en-US" spc="70" dirty="0" smtClean="0"/>
              <a:t>How much income can an </a:t>
            </a:r>
            <a:r>
              <a:rPr lang="en-US" sz="2800" spc="70" dirty="0" smtClean="0"/>
              <a:t> </a:t>
            </a:r>
            <a:r>
              <a:rPr lang="en-US" sz="2800" spc="70" dirty="0" smtClean="0">
                <a:solidFill>
                  <a:schemeClr val="accent2"/>
                </a:solidFill>
              </a:rPr>
              <a:t>ANNUITY generate?</a:t>
            </a:r>
            <a:endParaRPr lang="en-US" sz="2800" spc="70" dirty="0">
              <a:solidFill>
                <a:schemeClr val="accent2"/>
              </a:solidFill>
            </a:endParaRPr>
          </a:p>
        </p:txBody>
      </p:sp>
      <p:sp>
        <p:nvSpPr>
          <p:cNvPr id="7" name="TextBox 6"/>
          <p:cNvSpPr txBox="1"/>
          <p:nvPr/>
        </p:nvSpPr>
        <p:spPr>
          <a:xfrm>
            <a:off x="418249" y="4727175"/>
            <a:ext cx="6674707" cy="313932"/>
          </a:xfrm>
          <a:prstGeom prst="rect">
            <a:avLst/>
          </a:prstGeom>
          <a:noFill/>
        </p:spPr>
        <p:txBody>
          <a:bodyPr wrap="square" rtlCol="0">
            <a:spAutoFit/>
          </a:bodyPr>
          <a:lstStyle/>
          <a:p>
            <a:pPr>
              <a:lnSpc>
                <a:spcPct val="80000"/>
              </a:lnSpc>
            </a:pPr>
            <a:r>
              <a:rPr lang="en-US" sz="900" dirty="0">
                <a:solidFill>
                  <a:schemeClr val="accent4"/>
                </a:solidFill>
                <a:ea typeface="Lato Light" panose="020F0502020204030203" pitchFamily="34" charset="0"/>
                <a:cs typeface="Lato Light" panose="020F0502020204030203" pitchFamily="34" charset="0"/>
              </a:rPr>
              <a:t>*Investment Company Institute, 2016</a:t>
            </a:r>
          </a:p>
          <a:p>
            <a:pPr>
              <a:lnSpc>
                <a:spcPct val="80000"/>
              </a:lnSpc>
            </a:pPr>
            <a:r>
              <a:rPr lang="en-US" sz="900" dirty="0">
                <a:solidFill>
                  <a:schemeClr val="accent4"/>
                </a:solidFill>
                <a:ea typeface="Lato Light" panose="020F0502020204030203" pitchFamily="34" charset="0"/>
                <a:cs typeface="Lato Light" panose="020F0502020204030203" pitchFamily="34" charset="0"/>
              </a:rPr>
              <a:t>http://www.wiserwomen.org/index.php?id=780&amp;page=annuities-lifetime-income</a:t>
            </a:r>
          </a:p>
        </p:txBody>
      </p:sp>
      <p:sp>
        <p:nvSpPr>
          <p:cNvPr id="8" name="Slide Number Placeholder 7"/>
          <p:cNvSpPr>
            <a:spLocks noGrp="1"/>
          </p:cNvSpPr>
          <p:nvPr>
            <p:ph type="sldNum" sz="quarter" idx="13"/>
          </p:nvPr>
        </p:nvSpPr>
        <p:spPr/>
        <p:txBody>
          <a:bodyPr/>
          <a:lstStyle/>
          <a:p>
            <a:fld id="{AC2C22BC-B3FE-4FEE-BBEA-713BA38E049C}" type="slidenum">
              <a:rPr lang="en-US" smtClean="0"/>
              <a:pPr/>
              <a:t>24</a:t>
            </a:fld>
            <a:endParaRPr lang="en-US" dirty="0"/>
          </a:p>
        </p:txBody>
      </p:sp>
    </p:spTree>
    <p:extLst>
      <p:ext uri="{BB962C8B-B14F-4D97-AF65-F5344CB8AC3E}">
        <p14:creationId xmlns:p14="http://schemas.microsoft.com/office/powerpoint/2010/main" val="3374928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81228"/>
            <a:ext cx="7886700" cy="606394"/>
          </a:xfrm>
        </p:spPr>
        <p:txBody>
          <a:bodyPr>
            <a:normAutofit/>
          </a:bodyPr>
          <a:lstStyle/>
          <a:p>
            <a:pPr>
              <a:defRPr/>
            </a:pPr>
            <a:r>
              <a:rPr lang="en-US" dirty="0"/>
              <a:t>Guaranteed Paycheck </a:t>
            </a:r>
            <a:r>
              <a:rPr lang="en-US" dirty="0">
                <a:solidFill>
                  <a:schemeClr val="tx1">
                    <a:lumMod val="65000"/>
                    <a:lumOff val="35000"/>
                  </a:schemeClr>
                </a:solidFill>
              </a:rPr>
              <a:t>Example</a:t>
            </a:r>
          </a:p>
        </p:txBody>
      </p:sp>
      <p:sp>
        <p:nvSpPr>
          <p:cNvPr id="7" name="Slide Number Placeholder 6"/>
          <p:cNvSpPr>
            <a:spLocks noGrp="1"/>
          </p:cNvSpPr>
          <p:nvPr>
            <p:ph type="sldNum" sz="quarter" idx="12"/>
          </p:nvPr>
        </p:nvSpPr>
        <p:spPr/>
        <p:txBody>
          <a:bodyPr/>
          <a:lstStyle/>
          <a:p>
            <a:fld id="{AC2C22BC-B3FE-4FEE-BBEA-713BA38E049C}" type="slidenum">
              <a:rPr lang="en-US" smtClean="0"/>
              <a:pPr/>
              <a:t>25</a:t>
            </a:fld>
            <a:endParaRPr lang="en-US" dirty="0"/>
          </a:p>
        </p:txBody>
      </p:sp>
      <p:sp>
        <p:nvSpPr>
          <p:cNvPr id="4" name="TextBox 3"/>
          <p:cNvSpPr txBox="1"/>
          <p:nvPr/>
        </p:nvSpPr>
        <p:spPr>
          <a:xfrm>
            <a:off x="628650" y="1038141"/>
            <a:ext cx="6858000" cy="323165"/>
          </a:xfrm>
          <a:prstGeom prst="rect">
            <a:avLst/>
          </a:prstGeom>
          <a:noFill/>
        </p:spPr>
        <p:txBody>
          <a:bodyPr>
            <a:spAutoFit/>
          </a:bodyPr>
          <a:lstStyle/>
          <a:p>
            <a:pPr>
              <a:defRPr/>
            </a:pPr>
            <a:r>
              <a:rPr lang="en-US" sz="1500" dirty="0">
                <a:solidFill>
                  <a:schemeClr val="accent3"/>
                </a:solidFill>
                <a:latin typeface="Lato" panose="020B0604020202020204" charset="0"/>
                <a:ea typeface="Lato" panose="020B0604020202020204" charset="0"/>
                <a:cs typeface="Lato" panose="020B0604020202020204" charset="0"/>
              </a:rPr>
              <a:t>How can an annuity convert your retirement savings into </a:t>
            </a:r>
            <a:r>
              <a:rPr lang="en-US" sz="1500" b="1" dirty="0">
                <a:solidFill>
                  <a:schemeClr val="accent1"/>
                </a:solidFill>
                <a:latin typeface="Lato" panose="020B0604020202020204" charset="0"/>
                <a:ea typeface="Lato" panose="020B0604020202020204" charset="0"/>
                <a:cs typeface="Lato" panose="020B0604020202020204" charset="0"/>
              </a:rPr>
              <a:t>Retirement Income?</a:t>
            </a:r>
          </a:p>
        </p:txBody>
      </p:sp>
      <p:pic>
        <p:nvPicPr>
          <p:cNvPr id="273433"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1447" y="4701909"/>
            <a:ext cx="3935938" cy="349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30" name="Slide Number Placeholder 5"/>
          <p:cNvSpPr txBox="1">
            <a:spLocks/>
          </p:cNvSpPr>
          <p:nvPr/>
        </p:nvSpPr>
        <p:spPr>
          <a:xfrm>
            <a:off x="6352794" y="4887516"/>
            <a:ext cx="1600200" cy="273844"/>
          </a:xfrm>
          <a:prstGeom prst="rect">
            <a:avLst/>
          </a:prstGeom>
        </p:spPr>
        <p:txBody>
          <a:bodyPr vert="horz" lIns="68580" tIns="34290" rIns="68580" bIns="34290" rtlCol="0" anchor="ctr"/>
          <a:lstStyle>
            <a:lvl1pPr algn="r">
              <a:defRPr sz="700">
                <a:solidFill>
                  <a:schemeClr val="bg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defRPr>
            </a:lvl1pPr>
          </a:lstStyle>
          <a:p>
            <a:pPr defTabSz="685800">
              <a:defRPr/>
            </a:pPr>
            <a:fld id="{8A8E82E1-5863-4339-BD31-9C5741B3DA35}" type="slidenum">
              <a:rPr lang="en-US" sz="525"/>
              <a:pPr defTabSz="685800">
                <a:defRPr/>
              </a:pPr>
              <a:t>25</a:t>
            </a:fld>
            <a:endParaRPr lang="en-US" sz="525" dirty="0"/>
          </a:p>
        </p:txBody>
      </p:sp>
      <p:sp>
        <p:nvSpPr>
          <p:cNvPr id="273418" name="TextBox 15"/>
          <p:cNvSpPr txBox="1">
            <a:spLocks noChangeArrowheads="1"/>
          </p:cNvSpPr>
          <p:nvPr/>
        </p:nvSpPr>
        <p:spPr bwMode="auto">
          <a:xfrm>
            <a:off x="2172092" y="1605443"/>
            <a:ext cx="1620074" cy="230832"/>
          </a:xfrm>
          <a:prstGeom prst="rect">
            <a:avLst/>
          </a:prstGeom>
          <a:solidFill>
            <a:schemeClr val="accent2"/>
          </a:solidFill>
          <a:ln>
            <a:noFill/>
          </a:ln>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algn="ctr" eaLnBrk="1" hangingPunct="1"/>
            <a:r>
              <a:rPr lang="en-US" sz="900" dirty="0">
                <a:solidFill>
                  <a:schemeClr val="bg1"/>
                </a:solidFill>
              </a:rPr>
              <a:t>PRE-RETIREMENT</a:t>
            </a:r>
          </a:p>
        </p:txBody>
      </p:sp>
      <p:grpSp>
        <p:nvGrpSpPr>
          <p:cNvPr id="53" name="Group 52"/>
          <p:cNvGrpSpPr/>
          <p:nvPr/>
        </p:nvGrpSpPr>
        <p:grpSpPr>
          <a:xfrm>
            <a:off x="1905979" y="2384743"/>
            <a:ext cx="1892841" cy="2212374"/>
            <a:chOff x="1905979" y="2270043"/>
            <a:chExt cx="1892841" cy="2212374"/>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4358" y="2270043"/>
              <a:ext cx="1244462" cy="2212374"/>
            </a:xfrm>
            <a:prstGeom prst="rect">
              <a:avLst/>
            </a:prstGeom>
          </p:spPr>
        </p:pic>
        <p:sp>
          <p:nvSpPr>
            <p:cNvPr id="10" name="TextBox 9"/>
            <p:cNvSpPr txBox="1"/>
            <p:nvPr/>
          </p:nvSpPr>
          <p:spPr>
            <a:xfrm>
              <a:off x="1905979" y="2757857"/>
              <a:ext cx="828711" cy="1377937"/>
            </a:xfrm>
            <a:prstGeom prst="rect">
              <a:avLst/>
            </a:prstGeom>
            <a:noFill/>
          </p:spPr>
          <p:txBody>
            <a:bodyPr wrap="square" rtlCol="0">
              <a:spAutoFit/>
            </a:bodyPr>
            <a:lstStyle/>
            <a:p>
              <a:pPr algn="ctr">
                <a:defRPr/>
              </a:pPr>
              <a:r>
                <a:rPr lang="en-US" sz="1100" b="1" dirty="0">
                  <a:ln w="12700">
                    <a:noFill/>
                    <a:prstDash val="solid"/>
                  </a:ln>
                  <a:solidFill>
                    <a:schemeClr val="accent3"/>
                  </a:solidFill>
                  <a:latin typeface="Arial Narrow" pitchFamily="34" charset="0"/>
                  <a:cs typeface="Arabic Typesetting" pitchFamily="66" charset="-78"/>
                </a:rPr>
                <a:t>IRA, Employer Sponsored retirement plans, and other savings</a:t>
              </a:r>
            </a:p>
            <a:p>
              <a:pPr algn="ctr">
                <a:defRPr/>
              </a:pPr>
              <a:endParaRPr lang="en-US" sz="400" b="1" dirty="0">
                <a:ln w="12700">
                  <a:noFill/>
                  <a:prstDash val="solid"/>
                </a:ln>
                <a:solidFill>
                  <a:schemeClr val="accent3"/>
                </a:solidFill>
                <a:latin typeface="Arial Narrow" pitchFamily="34" charset="0"/>
                <a:cs typeface="Arabic Typesetting" pitchFamily="66" charset="-78"/>
              </a:endParaRPr>
            </a:p>
          </p:txBody>
        </p:sp>
      </p:grpSp>
      <p:grpSp>
        <p:nvGrpSpPr>
          <p:cNvPr id="17" name="Group 16"/>
          <p:cNvGrpSpPr/>
          <p:nvPr/>
        </p:nvGrpSpPr>
        <p:grpSpPr>
          <a:xfrm>
            <a:off x="4926778" y="1570005"/>
            <a:ext cx="2331474" cy="873172"/>
            <a:chOff x="4767245" y="1601752"/>
            <a:chExt cx="2331474" cy="873172"/>
          </a:xfrm>
        </p:grpSpPr>
        <p:sp>
          <p:nvSpPr>
            <p:cNvPr id="261" name="TextBox 15"/>
            <p:cNvSpPr txBox="1">
              <a:spLocks noChangeArrowheads="1"/>
            </p:cNvSpPr>
            <p:nvPr/>
          </p:nvSpPr>
          <p:spPr bwMode="auto">
            <a:xfrm>
              <a:off x="4903001" y="1601752"/>
              <a:ext cx="1620078" cy="217569"/>
            </a:xfrm>
            <a:prstGeom prst="rect">
              <a:avLst/>
            </a:prstGeom>
            <a:solidFill>
              <a:schemeClr val="accent2"/>
            </a:solidFill>
            <a:ln>
              <a:noFill/>
            </a:ln>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algn="ctr" eaLnBrk="1" hangingPunct="1"/>
              <a:r>
                <a:rPr lang="en-US" sz="900" dirty="0">
                  <a:solidFill>
                    <a:schemeClr val="bg1"/>
                  </a:solidFill>
                </a:rPr>
                <a:t>RETIREMENT</a:t>
              </a:r>
            </a:p>
          </p:txBody>
        </p:sp>
        <p:sp>
          <p:nvSpPr>
            <p:cNvPr id="262" name="TextBox 261"/>
            <p:cNvSpPr txBox="1"/>
            <p:nvPr/>
          </p:nvSpPr>
          <p:spPr>
            <a:xfrm>
              <a:off x="4767245" y="1890149"/>
              <a:ext cx="1209750" cy="584775"/>
            </a:xfrm>
            <a:prstGeom prst="rect">
              <a:avLst/>
            </a:prstGeom>
            <a:noFill/>
          </p:spPr>
          <p:txBody>
            <a:bodyPr wrap="square" rtlCol="0">
              <a:spAutoFit/>
            </a:bodyPr>
            <a:lstStyle/>
            <a:p>
              <a:r>
                <a:rPr lang="en-US" sz="3200" dirty="0">
                  <a:solidFill>
                    <a:schemeClr val="accent1"/>
                  </a:solidFill>
                  <a:latin typeface="+mj-lt"/>
                  <a:ea typeface="Lato" panose="020F0502020204030203" pitchFamily="34" charset="0"/>
                  <a:cs typeface="Lato" panose="020F0502020204030203" pitchFamily="34" charset="0"/>
                </a:rPr>
                <a:t>$65k</a:t>
              </a:r>
            </a:p>
          </p:txBody>
        </p:sp>
        <p:sp>
          <p:nvSpPr>
            <p:cNvPr id="263" name="TextBox 262"/>
            <p:cNvSpPr txBox="1"/>
            <p:nvPr/>
          </p:nvSpPr>
          <p:spPr>
            <a:xfrm>
              <a:off x="5732007" y="1991520"/>
              <a:ext cx="1366712" cy="426271"/>
            </a:xfrm>
            <a:prstGeom prst="rect">
              <a:avLst/>
            </a:prstGeom>
            <a:noFill/>
          </p:spPr>
          <p:txBody>
            <a:bodyPr wrap="square" rtlCol="0">
              <a:spAutoFit/>
            </a:bodyPr>
            <a:lstStyle/>
            <a:p>
              <a:pPr>
                <a:lnSpc>
                  <a:spcPct val="70000"/>
                </a:lnSpc>
              </a:pPr>
              <a:r>
                <a:rPr lang="en-US" sz="2000" dirty="0">
                  <a:solidFill>
                    <a:srgbClr val="82B941"/>
                  </a:solidFill>
                  <a:latin typeface="Lato Black"/>
                  <a:ea typeface="Lato" panose="020F0502020204030203" pitchFamily="34" charset="0"/>
                  <a:cs typeface="Lato" panose="020F0502020204030203" pitchFamily="34" charset="0"/>
                </a:rPr>
                <a:t>income </a:t>
              </a:r>
            </a:p>
            <a:p>
              <a:pPr>
                <a:lnSpc>
                  <a:spcPct val="70000"/>
                </a:lnSpc>
              </a:pPr>
              <a:r>
                <a:rPr lang="en-US" sz="1100" dirty="0">
                  <a:solidFill>
                    <a:schemeClr val="accent1"/>
                  </a:solidFill>
                  <a:latin typeface="Lato Medium" panose="020F0502020204030203" pitchFamily="34" charset="0"/>
                  <a:ea typeface="Lato" panose="020F0502020204030203" pitchFamily="34" charset="0"/>
                  <a:cs typeface="Lato Medium" panose="020F0502020204030203" pitchFamily="34" charset="0"/>
                </a:rPr>
                <a:t>GOAL ANNUALLY</a:t>
              </a:r>
              <a:endParaRPr lang="en-US" sz="1100" dirty="0">
                <a:solidFill>
                  <a:schemeClr val="accent1"/>
                </a:solidFill>
                <a:latin typeface="Lato Medium" panose="020F0502020204030203" pitchFamily="34" charset="0"/>
                <a:ea typeface="Lato Medium" panose="020F0502020204030203" pitchFamily="34" charset="0"/>
                <a:cs typeface="Lato Medium" panose="020F0502020204030203" pitchFamily="34" charset="0"/>
              </a:endParaRPr>
            </a:p>
          </p:txBody>
        </p:sp>
      </p:grpSp>
      <p:sp>
        <p:nvSpPr>
          <p:cNvPr id="44" name="Rectangle 43"/>
          <p:cNvSpPr/>
          <p:nvPr/>
        </p:nvSpPr>
        <p:spPr>
          <a:xfrm>
            <a:off x="4844791" y="2865035"/>
            <a:ext cx="834344" cy="450853"/>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Shortfall</a:t>
            </a:r>
          </a:p>
        </p:txBody>
      </p:sp>
      <p:sp>
        <p:nvSpPr>
          <p:cNvPr id="45" name="Rectangle 44"/>
          <p:cNvSpPr/>
          <p:nvPr/>
        </p:nvSpPr>
        <p:spPr>
          <a:xfrm>
            <a:off x="4843606" y="3324356"/>
            <a:ext cx="834344" cy="450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Pension</a:t>
            </a:r>
          </a:p>
        </p:txBody>
      </p:sp>
      <p:sp>
        <p:nvSpPr>
          <p:cNvPr id="46" name="Rectangle 45"/>
          <p:cNvSpPr/>
          <p:nvPr/>
        </p:nvSpPr>
        <p:spPr>
          <a:xfrm>
            <a:off x="4851496" y="3781715"/>
            <a:ext cx="825881" cy="450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Social Security</a:t>
            </a:r>
          </a:p>
        </p:txBody>
      </p:sp>
      <p:sp>
        <p:nvSpPr>
          <p:cNvPr id="50" name="TextBox 49"/>
          <p:cNvSpPr txBox="1"/>
          <p:nvPr/>
        </p:nvSpPr>
        <p:spPr>
          <a:xfrm>
            <a:off x="5762359" y="3853296"/>
            <a:ext cx="861133" cy="338554"/>
          </a:xfrm>
          <a:prstGeom prst="rect">
            <a:avLst/>
          </a:prstGeom>
          <a:noFill/>
        </p:spPr>
        <p:txBody>
          <a:bodyPr wrap="none" rtlCol="0">
            <a:spAutoFit/>
          </a:bodyPr>
          <a:lstStyle/>
          <a:p>
            <a:r>
              <a:rPr lang="en-US" sz="1600" dirty="0"/>
              <a:t>$24,000</a:t>
            </a:r>
          </a:p>
        </p:txBody>
      </p:sp>
      <p:sp>
        <p:nvSpPr>
          <p:cNvPr id="71" name="TextBox 70"/>
          <p:cNvSpPr txBox="1"/>
          <p:nvPr/>
        </p:nvSpPr>
        <p:spPr>
          <a:xfrm>
            <a:off x="5745807" y="3398805"/>
            <a:ext cx="861133" cy="338554"/>
          </a:xfrm>
          <a:prstGeom prst="rect">
            <a:avLst/>
          </a:prstGeom>
          <a:noFill/>
        </p:spPr>
        <p:txBody>
          <a:bodyPr wrap="none" rtlCol="0">
            <a:spAutoFit/>
          </a:bodyPr>
          <a:lstStyle/>
          <a:p>
            <a:r>
              <a:rPr lang="en-US" sz="1600" dirty="0"/>
              <a:t>$12,000</a:t>
            </a:r>
          </a:p>
        </p:txBody>
      </p:sp>
      <p:sp>
        <p:nvSpPr>
          <p:cNvPr id="76" name="TextBox 75"/>
          <p:cNvSpPr txBox="1"/>
          <p:nvPr/>
        </p:nvSpPr>
        <p:spPr>
          <a:xfrm>
            <a:off x="5750727" y="2921945"/>
            <a:ext cx="861133" cy="338554"/>
          </a:xfrm>
          <a:prstGeom prst="rect">
            <a:avLst/>
          </a:prstGeom>
          <a:noFill/>
        </p:spPr>
        <p:txBody>
          <a:bodyPr wrap="none" rtlCol="0">
            <a:spAutoFit/>
          </a:bodyPr>
          <a:lstStyle/>
          <a:p>
            <a:r>
              <a:rPr lang="en-US" sz="1600" dirty="0"/>
              <a:t>$29,000</a:t>
            </a:r>
          </a:p>
        </p:txBody>
      </p:sp>
      <p:sp>
        <p:nvSpPr>
          <p:cNvPr id="88" name="Rectangle 87"/>
          <p:cNvSpPr/>
          <p:nvPr/>
        </p:nvSpPr>
        <p:spPr>
          <a:xfrm>
            <a:off x="4849019" y="2871460"/>
            <a:ext cx="834344" cy="450853"/>
          </a:xfrm>
          <a:prstGeom prst="rect">
            <a:avLst/>
          </a:prstGeom>
          <a:solidFill>
            <a:schemeClr val="accent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Annuity Income</a:t>
            </a:r>
          </a:p>
        </p:txBody>
      </p:sp>
      <p:sp>
        <p:nvSpPr>
          <p:cNvPr id="93" name="Oval 92"/>
          <p:cNvSpPr/>
          <p:nvPr/>
        </p:nvSpPr>
        <p:spPr>
          <a:xfrm>
            <a:off x="2490473" y="2553248"/>
            <a:ext cx="1440439" cy="651309"/>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5" name="Straight Connector 94"/>
          <p:cNvCxnSpPr/>
          <p:nvPr/>
        </p:nvCxnSpPr>
        <p:spPr>
          <a:xfrm>
            <a:off x="3871338" y="2988733"/>
            <a:ext cx="911875" cy="700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8" name="Rectangle: Diagonal Corners Rounded 97"/>
          <p:cNvSpPr/>
          <p:nvPr/>
        </p:nvSpPr>
        <p:spPr>
          <a:xfrm>
            <a:off x="521338" y="2507316"/>
            <a:ext cx="1235723" cy="551480"/>
          </a:xfrm>
          <a:prstGeom prst="round2DiagRect">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a:solidFill>
                  <a:schemeClr val="bg1"/>
                </a:solidFill>
              </a:rPr>
              <a:t>Lifetime Income Annuity </a:t>
            </a:r>
          </a:p>
        </p:txBody>
      </p:sp>
      <p:cxnSp>
        <p:nvCxnSpPr>
          <p:cNvPr id="103" name="Straight Connector 102"/>
          <p:cNvCxnSpPr/>
          <p:nvPr/>
        </p:nvCxnSpPr>
        <p:spPr>
          <a:xfrm>
            <a:off x="1767772" y="2808844"/>
            <a:ext cx="711111" cy="6371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4736784" y="2718782"/>
            <a:ext cx="1840660" cy="68002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127493" y="2926020"/>
            <a:ext cx="1145486" cy="143185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657266" y="3399504"/>
            <a:ext cx="730899" cy="91362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518930" y="3899163"/>
            <a:ext cx="310728" cy="388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72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pc="70" dirty="0"/>
              <a:t>TYPES OF </a:t>
            </a:r>
            <a:r>
              <a:rPr lang="en-US" spc="70" dirty="0">
                <a:solidFill>
                  <a:schemeClr val="accent2"/>
                </a:solidFill>
              </a:rPr>
              <a:t>ANNUITIES</a:t>
            </a:r>
            <a:endParaRPr lang="en-US" dirty="0"/>
          </a:p>
        </p:txBody>
      </p:sp>
      <p:sp>
        <p:nvSpPr>
          <p:cNvPr id="8" name="Slide Number Placeholder 7"/>
          <p:cNvSpPr>
            <a:spLocks noGrp="1"/>
          </p:cNvSpPr>
          <p:nvPr>
            <p:ph type="sldNum" sz="quarter" idx="4"/>
          </p:nvPr>
        </p:nvSpPr>
        <p:spPr>
          <a:xfrm>
            <a:off x="8770938" y="4767263"/>
            <a:ext cx="373062" cy="274637"/>
          </a:xfrm>
        </p:spPr>
        <p:txBody>
          <a:bodyPr/>
          <a:lstStyle/>
          <a:p>
            <a:fld id="{AC2C22BC-B3FE-4FEE-BBEA-713BA38E049C}" type="slidenum">
              <a:rPr lang="en-US" smtClean="0"/>
              <a:pPr/>
              <a:t>26</a:t>
            </a:fld>
            <a:endParaRPr lang="en-US" dirty="0"/>
          </a:p>
        </p:txBody>
      </p:sp>
      <p:sp>
        <p:nvSpPr>
          <p:cNvPr id="7" name="TextBox 6"/>
          <p:cNvSpPr txBox="1"/>
          <p:nvPr/>
        </p:nvSpPr>
        <p:spPr>
          <a:xfrm>
            <a:off x="268126" y="4590649"/>
            <a:ext cx="6674707" cy="313932"/>
          </a:xfrm>
          <a:prstGeom prst="rect">
            <a:avLst/>
          </a:prstGeom>
          <a:noFill/>
        </p:spPr>
        <p:txBody>
          <a:bodyPr wrap="square" rtlCol="0">
            <a:spAutoFit/>
          </a:bodyPr>
          <a:lstStyle/>
          <a:p>
            <a:pPr>
              <a:lnSpc>
                <a:spcPct val="80000"/>
              </a:lnSpc>
            </a:pPr>
            <a:r>
              <a:rPr lang="en-US" sz="900" i="1" dirty="0">
                <a:solidFill>
                  <a:schemeClr val="accent4"/>
                </a:solidFill>
                <a:ea typeface="Lato Light" panose="020F0502020204030203" pitchFamily="34" charset="0"/>
                <a:cs typeface="Lato Light" panose="020F0502020204030203" pitchFamily="34" charset="0"/>
              </a:rPr>
              <a:t>*Investment Company Institute, 2016</a:t>
            </a:r>
          </a:p>
          <a:p>
            <a:pPr>
              <a:lnSpc>
                <a:spcPct val="80000"/>
              </a:lnSpc>
            </a:pPr>
            <a:r>
              <a:rPr lang="en-US" sz="900" i="1" dirty="0">
                <a:solidFill>
                  <a:schemeClr val="accent4"/>
                </a:solidFill>
                <a:ea typeface="Lato Light" panose="020F0502020204030203" pitchFamily="34" charset="0"/>
                <a:cs typeface="Lato Light" panose="020F0502020204030203" pitchFamily="34" charset="0"/>
              </a:rPr>
              <a:t>http://www.wiserwomen.org/index.php?id=780&amp;page=annuities-lifetime-income</a:t>
            </a:r>
          </a:p>
        </p:txBody>
      </p:sp>
      <p:graphicFrame>
        <p:nvGraphicFramePr>
          <p:cNvPr id="9" name="Diagram 8"/>
          <p:cNvGraphicFramePr/>
          <p:nvPr>
            <p:extLst>
              <p:ext uri="{D42A27DB-BD31-4B8C-83A1-F6EECF244321}">
                <p14:modId xmlns:p14="http://schemas.microsoft.com/office/powerpoint/2010/main" val="1971360899"/>
              </p:ext>
            </p:extLst>
          </p:nvPr>
        </p:nvGraphicFramePr>
        <p:xfrm>
          <a:off x="1685925" y="779794"/>
          <a:ext cx="5772150" cy="3973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10556" t="9139" r="8256" b="4232"/>
          <a:stretch/>
        </p:blipFill>
        <p:spPr>
          <a:xfrm>
            <a:off x="8638302" y="148790"/>
            <a:ext cx="341602" cy="364498"/>
          </a:xfrm>
          <a:prstGeom prst="rect">
            <a:avLst/>
          </a:prstGeom>
        </p:spPr>
      </p:pic>
      <p:sp>
        <p:nvSpPr>
          <p:cNvPr id="2" name="Rectangle 1"/>
          <p:cNvSpPr/>
          <p:nvPr/>
        </p:nvSpPr>
        <p:spPr>
          <a:xfrm>
            <a:off x="1225048" y="703701"/>
            <a:ext cx="6693904" cy="646331"/>
          </a:xfrm>
          <a:prstGeom prst="rect">
            <a:avLst/>
          </a:prstGeom>
        </p:spPr>
        <p:txBody>
          <a:bodyPr wrap="square">
            <a:spAutoFit/>
          </a:bodyPr>
          <a:lstStyle/>
          <a:p>
            <a:pPr algn="ctr"/>
            <a:r>
              <a:rPr lang="en-US" dirty="0">
                <a:solidFill>
                  <a:schemeClr val="accent2"/>
                </a:solidFill>
              </a:rPr>
              <a:t>Investment options are based on a fixed interest rate, tied to an index or invested in other areas like the stock market.</a:t>
            </a:r>
            <a:endParaRPr lang="en-US" dirty="0"/>
          </a:p>
        </p:txBody>
      </p:sp>
    </p:spTree>
    <p:extLst>
      <p:ext uri="{BB962C8B-B14F-4D97-AF65-F5344CB8AC3E}">
        <p14:creationId xmlns:p14="http://schemas.microsoft.com/office/powerpoint/2010/main" val="9875749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FIXED vs. </a:t>
            </a:r>
            <a:r>
              <a:rPr lang="en-US" dirty="0">
                <a:solidFill>
                  <a:schemeClr val="accent3"/>
                </a:solidFill>
              </a:rPr>
              <a:t>VARIABLE</a:t>
            </a:r>
          </a:p>
        </p:txBody>
      </p:sp>
      <p:pic>
        <p:nvPicPr>
          <p:cNvPr id="7" name="Content Placeholder 3"/>
          <p:cNvPicPr>
            <a:picLocks noGrp="1" noChangeAspect="1"/>
          </p:cNvPicPr>
          <p:nvPr>
            <p:ph sz="half" idx="4294967295"/>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242859" y="1356928"/>
            <a:ext cx="4337050" cy="3221038"/>
          </a:xfrm>
        </p:spPr>
      </p:pic>
      <p:sp>
        <p:nvSpPr>
          <p:cNvPr id="10" name="Slide Number Placeholder 9"/>
          <p:cNvSpPr>
            <a:spLocks noGrp="1"/>
          </p:cNvSpPr>
          <p:nvPr>
            <p:ph type="sldNum" sz="quarter" idx="13"/>
          </p:nvPr>
        </p:nvSpPr>
        <p:spPr/>
        <p:txBody>
          <a:bodyPr/>
          <a:lstStyle/>
          <a:p>
            <a:fld id="{AC2C22BC-B3FE-4FEE-BBEA-713BA38E049C}" type="slidenum">
              <a:rPr lang="en-US" smtClean="0"/>
              <a:pPr/>
              <a:t>27</a:t>
            </a:fld>
            <a:endParaRPr lang="en-US" dirty="0"/>
          </a:p>
        </p:txBody>
      </p:sp>
    </p:spTree>
    <p:extLst>
      <p:ext uri="{BB962C8B-B14F-4D97-AF65-F5344CB8AC3E}">
        <p14:creationId xmlns:p14="http://schemas.microsoft.com/office/powerpoint/2010/main" val="164394592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87162" y="1211283"/>
            <a:ext cx="5920568" cy="3016333"/>
          </a:xfrm>
        </p:spPr>
        <p:txBody>
          <a:bodyPr/>
          <a:lstStyle/>
          <a:p>
            <a:pPr marL="0" indent="0">
              <a:buNone/>
            </a:pPr>
            <a:r>
              <a:rPr lang="en-US" sz="1400" dirty="0"/>
              <a:t>The contract return is the greater of a) an annual minimum rate, or b) the return of a stock market index (such as the S&amp;P 500®), reduced by certain expenses and formulas.  It’s a combination of a fixed and variable annuity with the best of both worlds.</a:t>
            </a:r>
          </a:p>
          <a:p>
            <a:pPr marL="0" indent="0">
              <a:buNone/>
            </a:pPr>
            <a:r>
              <a:rPr lang="en-US" sz="1400" dirty="0"/>
              <a:t> </a:t>
            </a:r>
          </a:p>
          <a:p>
            <a:r>
              <a:rPr lang="en-US" sz="1400" b="1" dirty="0">
                <a:solidFill>
                  <a:schemeClr val="accent1"/>
                </a:solidFill>
              </a:rPr>
              <a:t>PROS –</a:t>
            </a:r>
            <a:r>
              <a:rPr lang="en-US" sz="1400" dirty="0"/>
              <a:t> Ability to participate in some market upside while limiting the downside.  100% protection of your principal. You lock in annual gains.</a:t>
            </a:r>
          </a:p>
          <a:p>
            <a:r>
              <a:rPr lang="en-US" sz="1400" b="1" dirty="0">
                <a:solidFill>
                  <a:schemeClr val="accent1"/>
                </a:solidFill>
              </a:rPr>
              <a:t>CONS – </a:t>
            </a:r>
            <a:r>
              <a:rPr lang="en-US" sz="1400" dirty="0"/>
              <a:t>The insurance company will usually set a participation rate that will limit the upside potential. For example, if an IA has a participation rate of 50% of the change in the value of the S&amp;P 500 index, and the index returns 10% in a policy year, 5% is credited to the account, according to the Insured Retirement Institute.</a:t>
            </a:r>
          </a:p>
        </p:txBody>
      </p:sp>
      <p:sp>
        <p:nvSpPr>
          <p:cNvPr id="3" name="Text Placeholder 2"/>
          <p:cNvSpPr>
            <a:spLocks noGrp="1"/>
          </p:cNvSpPr>
          <p:nvPr>
            <p:ph type="body" sz="quarter" idx="11"/>
          </p:nvPr>
        </p:nvSpPr>
        <p:spPr/>
        <p:txBody>
          <a:bodyPr/>
          <a:lstStyle/>
          <a:p>
            <a:r>
              <a:rPr lang="en-US" sz="2800" spc="70" dirty="0"/>
              <a:t>Indexed </a:t>
            </a:r>
            <a:r>
              <a:rPr lang="en-US" sz="2800" spc="70" dirty="0">
                <a:solidFill>
                  <a:schemeClr val="accent2"/>
                </a:solidFill>
              </a:rPr>
              <a:t>Annuities</a:t>
            </a:r>
          </a:p>
        </p:txBody>
      </p:sp>
      <p:sp>
        <p:nvSpPr>
          <p:cNvPr id="7" name="TextBox 6"/>
          <p:cNvSpPr txBox="1"/>
          <p:nvPr/>
        </p:nvSpPr>
        <p:spPr>
          <a:xfrm>
            <a:off x="465758" y="4702553"/>
            <a:ext cx="5790117" cy="338554"/>
          </a:xfrm>
          <a:prstGeom prst="rect">
            <a:avLst/>
          </a:prstGeom>
          <a:noFill/>
        </p:spPr>
        <p:txBody>
          <a:bodyPr wrap="square" rtlCol="0">
            <a:spAutoFit/>
          </a:bodyPr>
          <a:lstStyle/>
          <a:p>
            <a:r>
              <a:rPr lang="en-US" sz="800" i="1" dirty="0">
                <a:solidFill>
                  <a:schemeClr val="accent4"/>
                </a:solidFill>
              </a:rPr>
              <a:t>http://www.annuityfyi.com/fixed-indexed-annuities/what-is-fixed-indexed/</a:t>
            </a:r>
          </a:p>
          <a:p>
            <a:r>
              <a:rPr lang="en-US" sz="800" i="1" dirty="0">
                <a:solidFill>
                  <a:schemeClr val="accent4"/>
                </a:solidFill>
              </a:rPr>
              <a:t>http://www.usatoday.com/story/money/columnist/powell/2015/08/13/retirement-pros-and-cons-fixed-income-annuities/30626141/</a:t>
            </a:r>
          </a:p>
        </p:txBody>
      </p:sp>
      <p:sp>
        <p:nvSpPr>
          <p:cNvPr id="8" name="Slide Number Placeholder 7"/>
          <p:cNvSpPr>
            <a:spLocks noGrp="1"/>
          </p:cNvSpPr>
          <p:nvPr>
            <p:ph type="sldNum" sz="quarter" idx="13"/>
          </p:nvPr>
        </p:nvSpPr>
        <p:spPr/>
        <p:txBody>
          <a:bodyPr/>
          <a:lstStyle/>
          <a:p>
            <a:fld id="{AC2C22BC-B3FE-4FEE-BBEA-713BA38E049C}" type="slidenum">
              <a:rPr lang="en-US" smtClean="0"/>
              <a:pPr/>
              <a:t>28</a:t>
            </a:fld>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5000" y="96315"/>
            <a:ext cx="518279" cy="518279"/>
          </a:xfrm>
          <a:prstGeom prst="rect">
            <a:avLst/>
          </a:prstGeom>
        </p:spPr>
      </p:pic>
    </p:spTree>
    <p:extLst>
      <p:ext uri="{BB962C8B-B14F-4D97-AF65-F5344CB8AC3E}">
        <p14:creationId xmlns:p14="http://schemas.microsoft.com/office/powerpoint/2010/main" val="173031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7490323" y="2856054"/>
            <a:ext cx="857250" cy="26431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Aft>
                <a:spcPts val="750"/>
              </a:spcAft>
            </a:pPr>
            <a:r>
              <a:rPr lang="en-US" sz="1600" b="1" dirty="0">
                <a:latin typeface="Calibri" pitchFamily="34" charset="0"/>
              </a:rPr>
              <a:t>Year 4</a:t>
            </a:r>
          </a:p>
        </p:txBody>
      </p:sp>
      <p:sp>
        <p:nvSpPr>
          <p:cNvPr id="57347" name="Text Box 4"/>
          <p:cNvSpPr txBox="1">
            <a:spLocks noChangeArrowheads="1"/>
          </p:cNvSpPr>
          <p:nvPr/>
        </p:nvSpPr>
        <p:spPr bwMode="auto">
          <a:xfrm>
            <a:off x="4461373" y="2856054"/>
            <a:ext cx="739379" cy="257175"/>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Aft>
                <a:spcPts val="750"/>
              </a:spcAft>
            </a:pPr>
            <a:r>
              <a:rPr lang="en-US" sz="1600" b="1" dirty="0">
                <a:latin typeface="Calibri" pitchFamily="34" charset="0"/>
              </a:rPr>
              <a:t>Year 1</a:t>
            </a:r>
          </a:p>
        </p:txBody>
      </p:sp>
      <p:sp>
        <p:nvSpPr>
          <p:cNvPr id="57348" name="Text Box 5"/>
          <p:cNvSpPr txBox="1">
            <a:spLocks noChangeArrowheads="1"/>
          </p:cNvSpPr>
          <p:nvPr/>
        </p:nvSpPr>
        <p:spPr bwMode="auto">
          <a:xfrm>
            <a:off x="5368298" y="2856054"/>
            <a:ext cx="993314" cy="201551"/>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Aft>
                <a:spcPts val="750"/>
              </a:spcAft>
            </a:pPr>
            <a:r>
              <a:rPr lang="en-US" sz="1600" b="1" dirty="0">
                <a:latin typeface="Calibri" pitchFamily="34" charset="0"/>
              </a:rPr>
              <a:t>Year 2</a:t>
            </a:r>
          </a:p>
        </p:txBody>
      </p:sp>
      <p:sp>
        <p:nvSpPr>
          <p:cNvPr id="57349" name="Text Box 6"/>
          <p:cNvSpPr txBox="1">
            <a:spLocks noChangeArrowheads="1"/>
          </p:cNvSpPr>
          <p:nvPr/>
        </p:nvSpPr>
        <p:spPr bwMode="auto">
          <a:xfrm>
            <a:off x="6461623" y="2856055"/>
            <a:ext cx="1085850" cy="220466"/>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Aft>
                <a:spcPts val="750"/>
              </a:spcAft>
            </a:pPr>
            <a:r>
              <a:rPr lang="en-US" sz="1600" b="1" dirty="0">
                <a:latin typeface="Calibri" pitchFamily="34" charset="0"/>
              </a:rPr>
              <a:t>Year 3</a:t>
            </a:r>
          </a:p>
        </p:txBody>
      </p:sp>
      <p:sp>
        <p:nvSpPr>
          <p:cNvPr id="57350" name="Line 7"/>
          <p:cNvSpPr>
            <a:spLocks noChangeShapeType="1"/>
          </p:cNvSpPr>
          <p:nvPr/>
        </p:nvSpPr>
        <p:spPr bwMode="auto">
          <a:xfrm>
            <a:off x="4295877" y="773715"/>
            <a:ext cx="0" cy="2057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57351" name="Line 8"/>
          <p:cNvSpPr>
            <a:spLocks noChangeShapeType="1"/>
          </p:cNvSpPr>
          <p:nvPr/>
        </p:nvSpPr>
        <p:spPr bwMode="auto">
          <a:xfrm>
            <a:off x="4295877" y="2831115"/>
            <a:ext cx="437197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7352" name="Line 9"/>
          <p:cNvSpPr>
            <a:spLocks noChangeShapeType="1"/>
          </p:cNvSpPr>
          <p:nvPr/>
        </p:nvSpPr>
        <p:spPr bwMode="auto">
          <a:xfrm>
            <a:off x="5340054" y="773715"/>
            <a:ext cx="0" cy="2057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57353" name="Line 10"/>
          <p:cNvSpPr>
            <a:spLocks noChangeShapeType="1"/>
          </p:cNvSpPr>
          <p:nvPr/>
        </p:nvSpPr>
        <p:spPr bwMode="auto">
          <a:xfrm>
            <a:off x="6397329" y="773715"/>
            <a:ext cx="0" cy="2057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57354" name="Line 11"/>
          <p:cNvSpPr>
            <a:spLocks noChangeShapeType="1"/>
          </p:cNvSpPr>
          <p:nvPr/>
        </p:nvSpPr>
        <p:spPr bwMode="auto">
          <a:xfrm>
            <a:off x="8496402" y="773715"/>
            <a:ext cx="0" cy="2057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57356" name="Line 13"/>
          <p:cNvSpPr>
            <a:spLocks noChangeShapeType="1"/>
          </p:cNvSpPr>
          <p:nvPr/>
        </p:nvSpPr>
        <p:spPr bwMode="auto">
          <a:xfrm>
            <a:off x="7411742" y="773715"/>
            <a:ext cx="0" cy="2057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cxnSp>
        <p:nvCxnSpPr>
          <p:cNvPr id="15" name="Straight Arrow Connector 14"/>
          <p:cNvCxnSpPr>
            <a:stCxn id="57351" idx="0"/>
          </p:cNvCxnSpPr>
          <p:nvPr/>
        </p:nvCxnSpPr>
        <p:spPr>
          <a:xfrm rot="5400000" flipH="1" flipV="1">
            <a:off x="4407200" y="1919692"/>
            <a:ext cx="800100" cy="102274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289923" y="2031015"/>
            <a:ext cx="1028700" cy="1191"/>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extBox 17"/>
          <p:cNvSpPr txBox="1">
            <a:spLocks noChangeArrowheads="1"/>
          </p:cNvSpPr>
          <p:nvPr/>
        </p:nvSpPr>
        <p:spPr bwMode="auto">
          <a:xfrm>
            <a:off x="4518523" y="1630965"/>
            <a:ext cx="5715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350" b="1">
                <a:latin typeface="Calibri" pitchFamily="34" charset="0"/>
              </a:rPr>
              <a:t>10%</a:t>
            </a:r>
          </a:p>
        </p:txBody>
      </p:sp>
      <p:cxnSp>
        <p:nvCxnSpPr>
          <p:cNvPr id="20" name="Straight Connector 19"/>
          <p:cNvCxnSpPr>
            <a:cxnSpLocks noChangeShapeType="1"/>
          </p:cNvCxnSpPr>
          <p:nvPr/>
        </p:nvCxnSpPr>
        <p:spPr bwMode="auto">
          <a:xfrm>
            <a:off x="4295877" y="2431065"/>
            <a:ext cx="1028700" cy="1191"/>
          </a:xfrm>
          <a:prstGeom prst="line">
            <a:avLst/>
          </a:prstGeom>
          <a:noFill/>
          <a:ln w="762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21" name="TextBox 20"/>
          <p:cNvSpPr txBox="1">
            <a:spLocks noChangeArrowheads="1"/>
          </p:cNvSpPr>
          <p:nvPr/>
        </p:nvSpPr>
        <p:spPr bwMode="auto">
          <a:xfrm>
            <a:off x="3353954" y="2256707"/>
            <a:ext cx="8572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US" sz="1350" b="1" dirty="0">
                <a:latin typeface="Calibri" pitchFamily="34" charset="0"/>
              </a:rPr>
              <a:t>4% cap</a:t>
            </a:r>
          </a:p>
        </p:txBody>
      </p:sp>
      <p:cxnSp>
        <p:nvCxnSpPr>
          <p:cNvPr id="23" name="Straight Arrow Connector 22"/>
          <p:cNvCxnSpPr/>
          <p:nvPr/>
        </p:nvCxnSpPr>
        <p:spPr>
          <a:xfrm rot="16200000" flipH="1">
            <a:off x="5004298" y="2402490"/>
            <a:ext cx="1771650" cy="10287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5375773" y="3402615"/>
            <a:ext cx="6858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350" b="1" dirty="0">
                <a:solidFill>
                  <a:srgbClr val="FF0000"/>
                </a:solidFill>
                <a:latin typeface="Calibri" pitchFamily="34" charset="0"/>
              </a:rPr>
              <a:t>-40%</a:t>
            </a:r>
          </a:p>
        </p:txBody>
      </p:sp>
      <p:cxnSp>
        <p:nvCxnSpPr>
          <p:cNvPr id="26" name="Straight Connector 25"/>
          <p:cNvCxnSpPr>
            <a:cxnSpLocks noChangeShapeType="1"/>
          </p:cNvCxnSpPr>
          <p:nvPr/>
        </p:nvCxnSpPr>
        <p:spPr bwMode="auto">
          <a:xfrm>
            <a:off x="5340054" y="2429875"/>
            <a:ext cx="1085850" cy="1190"/>
          </a:xfrm>
          <a:prstGeom prst="line">
            <a:avLst/>
          </a:prstGeom>
          <a:noFill/>
          <a:ln w="762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27" name="TextBox 26"/>
          <p:cNvSpPr txBox="1">
            <a:spLocks noChangeArrowheads="1"/>
          </p:cNvSpPr>
          <p:nvPr/>
        </p:nvSpPr>
        <p:spPr bwMode="auto">
          <a:xfrm>
            <a:off x="5661523" y="1973865"/>
            <a:ext cx="457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350" b="1">
                <a:latin typeface="Calibri" pitchFamily="34" charset="0"/>
              </a:rPr>
              <a:t>0%</a:t>
            </a:r>
          </a:p>
        </p:txBody>
      </p:sp>
      <p:cxnSp>
        <p:nvCxnSpPr>
          <p:cNvPr id="29" name="Straight Arrow Connector 28"/>
          <p:cNvCxnSpPr/>
          <p:nvPr/>
        </p:nvCxnSpPr>
        <p:spPr>
          <a:xfrm flipV="1">
            <a:off x="6404473" y="3516915"/>
            <a:ext cx="10287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a:spLocks noChangeArrowheads="1"/>
          </p:cNvSpPr>
          <p:nvPr/>
        </p:nvSpPr>
        <p:spPr bwMode="auto">
          <a:xfrm>
            <a:off x="6633073" y="3231165"/>
            <a:ext cx="457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350" b="1" dirty="0">
                <a:latin typeface="Calibri" pitchFamily="34" charset="0"/>
              </a:rPr>
              <a:t>6%</a:t>
            </a:r>
          </a:p>
        </p:txBody>
      </p:sp>
      <p:cxnSp>
        <p:nvCxnSpPr>
          <p:cNvPr id="32" name="Straight Connector 31"/>
          <p:cNvCxnSpPr>
            <a:cxnSpLocks noChangeShapeType="1"/>
          </p:cNvCxnSpPr>
          <p:nvPr/>
        </p:nvCxnSpPr>
        <p:spPr bwMode="auto">
          <a:xfrm>
            <a:off x="6425904" y="2429279"/>
            <a:ext cx="1028700" cy="1191"/>
          </a:xfrm>
          <a:prstGeom prst="line">
            <a:avLst/>
          </a:prstGeom>
          <a:noFill/>
          <a:ln w="762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34" name="Straight Connector 33"/>
          <p:cNvCxnSpPr>
            <a:cxnSpLocks noChangeShapeType="1"/>
          </p:cNvCxnSpPr>
          <p:nvPr/>
        </p:nvCxnSpPr>
        <p:spPr bwMode="auto">
          <a:xfrm>
            <a:off x="7461747" y="2426342"/>
            <a:ext cx="1085850" cy="1191"/>
          </a:xfrm>
          <a:prstGeom prst="line">
            <a:avLst/>
          </a:prstGeom>
          <a:noFill/>
          <a:ln w="762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36" name="Straight Connector 35"/>
          <p:cNvCxnSpPr>
            <a:cxnSpLocks noChangeShapeType="1"/>
          </p:cNvCxnSpPr>
          <p:nvPr/>
        </p:nvCxnSpPr>
        <p:spPr bwMode="auto">
          <a:xfrm>
            <a:off x="6404473" y="1973865"/>
            <a:ext cx="2114550" cy="1191"/>
          </a:xfrm>
          <a:prstGeom prst="line">
            <a:avLst/>
          </a:prstGeom>
          <a:noFill/>
          <a:ln w="762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37" name="TextBox 36"/>
          <p:cNvSpPr txBox="1">
            <a:spLocks noChangeArrowheads="1"/>
          </p:cNvSpPr>
          <p:nvPr/>
        </p:nvSpPr>
        <p:spPr bwMode="auto">
          <a:xfrm>
            <a:off x="6690223" y="2032206"/>
            <a:ext cx="5143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350" b="1" dirty="0">
                <a:latin typeface="Calibri" pitchFamily="34" charset="0"/>
              </a:rPr>
              <a:t>4%</a:t>
            </a:r>
          </a:p>
        </p:txBody>
      </p:sp>
      <p:sp>
        <p:nvSpPr>
          <p:cNvPr id="38" name="TextBox 37"/>
          <p:cNvSpPr txBox="1">
            <a:spLocks noChangeArrowheads="1"/>
          </p:cNvSpPr>
          <p:nvPr/>
        </p:nvSpPr>
        <p:spPr bwMode="auto">
          <a:xfrm>
            <a:off x="6586639" y="1491662"/>
            <a:ext cx="6858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350" b="1">
                <a:latin typeface="Calibri" pitchFamily="34" charset="0"/>
              </a:rPr>
              <a:t>8%+</a:t>
            </a:r>
          </a:p>
        </p:txBody>
      </p:sp>
      <p:cxnSp>
        <p:nvCxnSpPr>
          <p:cNvPr id="41" name="Straight Arrow Connector 40"/>
          <p:cNvCxnSpPr/>
          <p:nvPr/>
        </p:nvCxnSpPr>
        <p:spPr>
          <a:xfrm flipV="1">
            <a:off x="7376023" y="2966313"/>
            <a:ext cx="1291829" cy="55060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a:spLocks noChangeArrowheads="1"/>
          </p:cNvSpPr>
          <p:nvPr/>
        </p:nvSpPr>
        <p:spPr bwMode="auto">
          <a:xfrm>
            <a:off x="7547473" y="1607152"/>
            <a:ext cx="8001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350" b="1">
                <a:latin typeface="Calibri" pitchFamily="34" charset="0"/>
              </a:rPr>
              <a:t>4%</a:t>
            </a:r>
          </a:p>
        </p:txBody>
      </p:sp>
      <p:cxnSp>
        <p:nvCxnSpPr>
          <p:cNvPr id="45" name="Straight Connector 44"/>
          <p:cNvCxnSpPr>
            <a:cxnSpLocks noChangeShapeType="1"/>
          </p:cNvCxnSpPr>
          <p:nvPr/>
        </p:nvCxnSpPr>
        <p:spPr bwMode="auto">
          <a:xfrm>
            <a:off x="7445263" y="1514206"/>
            <a:ext cx="1085850" cy="1191"/>
          </a:xfrm>
          <a:prstGeom prst="line">
            <a:avLst/>
          </a:prstGeom>
          <a:noFill/>
          <a:ln w="762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46" name="TextBox 45"/>
          <p:cNvSpPr txBox="1">
            <a:spLocks noChangeArrowheads="1"/>
          </p:cNvSpPr>
          <p:nvPr/>
        </p:nvSpPr>
        <p:spPr bwMode="auto">
          <a:xfrm>
            <a:off x="7602243" y="1119592"/>
            <a:ext cx="7429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350" b="1" dirty="0">
                <a:latin typeface="Calibri" pitchFamily="34" charset="0"/>
              </a:rPr>
              <a:t>12%+</a:t>
            </a:r>
          </a:p>
        </p:txBody>
      </p:sp>
      <p:sp>
        <p:nvSpPr>
          <p:cNvPr id="49" name="TextBox 48"/>
          <p:cNvSpPr txBox="1">
            <a:spLocks noChangeArrowheads="1"/>
          </p:cNvSpPr>
          <p:nvPr/>
        </p:nvSpPr>
        <p:spPr bwMode="auto">
          <a:xfrm>
            <a:off x="7833223" y="3459765"/>
            <a:ext cx="6286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350" b="1" dirty="0">
                <a:latin typeface="Calibri" pitchFamily="34" charset="0"/>
              </a:rPr>
              <a:t>15%</a:t>
            </a:r>
          </a:p>
        </p:txBody>
      </p:sp>
      <p:sp>
        <p:nvSpPr>
          <p:cNvPr id="57378" name="TextBox 34"/>
          <p:cNvSpPr txBox="1">
            <a:spLocks noChangeArrowheads="1"/>
          </p:cNvSpPr>
          <p:nvPr/>
        </p:nvSpPr>
        <p:spPr bwMode="auto">
          <a:xfrm>
            <a:off x="4218226" y="396073"/>
            <a:ext cx="4312888" cy="369332"/>
          </a:xfrm>
          <a:prstGeom prst="rect">
            <a:avLst/>
          </a:prstGeom>
          <a:solidFill>
            <a:schemeClr val="accent1">
              <a:lumMod val="60000"/>
              <a:lumOff val="40000"/>
            </a:schemeClr>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schemeClr val="tx1">
                    <a:lumMod val="65000"/>
                    <a:lumOff val="35000"/>
                  </a:schemeClr>
                </a:solidFill>
                <a:latin typeface="Calibri" pitchFamily="34" charset="0"/>
              </a:rPr>
              <a:t>An Index Annuity Simple Four Year Graph</a:t>
            </a:r>
          </a:p>
        </p:txBody>
      </p:sp>
      <p:sp>
        <p:nvSpPr>
          <p:cNvPr id="39" name="Title 3"/>
          <p:cNvSpPr>
            <a:spLocks noGrp="1"/>
          </p:cNvSpPr>
          <p:nvPr>
            <p:ph type="title"/>
          </p:nvPr>
        </p:nvSpPr>
        <p:spPr/>
        <p:txBody>
          <a:bodyPr>
            <a:normAutofit fontScale="90000"/>
          </a:bodyPr>
          <a:lstStyle/>
          <a:p>
            <a:r>
              <a:rPr lang="en-US" b="1" dirty="0"/>
              <a:t>INDEX </a:t>
            </a:r>
            <a:r>
              <a:rPr lang="en-US" b="1" dirty="0">
                <a:solidFill>
                  <a:schemeClr val="accent3"/>
                </a:solidFill>
              </a:rPr>
              <a:t>ANNUITIES</a:t>
            </a:r>
          </a:p>
        </p:txBody>
      </p:sp>
      <p:grpSp>
        <p:nvGrpSpPr>
          <p:cNvPr id="4" name="Group 3"/>
          <p:cNvGrpSpPr/>
          <p:nvPr/>
        </p:nvGrpSpPr>
        <p:grpSpPr>
          <a:xfrm>
            <a:off x="424204" y="1229794"/>
            <a:ext cx="2638261" cy="2201102"/>
            <a:chOff x="7033420" y="2822739"/>
            <a:chExt cx="2638261" cy="2201102"/>
          </a:xfrm>
        </p:grpSpPr>
        <p:sp>
          <p:nvSpPr>
            <p:cNvPr id="40" name="Freeform 116"/>
            <p:cNvSpPr>
              <a:spLocks noChangeArrowheads="1"/>
            </p:cNvSpPr>
            <p:nvPr/>
          </p:nvSpPr>
          <p:spPr bwMode="auto">
            <a:xfrm rot="4593721">
              <a:off x="7006363" y="3664557"/>
              <a:ext cx="538335" cy="484221"/>
            </a:xfrm>
            <a:custGeom>
              <a:avLst/>
              <a:gdLst>
                <a:gd name="T0" fmla="*/ 39339251 w 609"/>
                <a:gd name="T1" fmla="*/ 78441997 h 602"/>
                <a:gd name="T2" fmla="*/ 39339251 w 609"/>
                <a:gd name="T3" fmla="*/ 78441997 h 602"/>
                <a:gd name="T4" fmla="*/ 0 w 609"/>
                <a:gd name="T5" fmla="*/ 38763987 h 602"/>
                <a:gd name="T6" fmla="*/ 39339251 w 609"/>
                <a:gd name="T7" fmla="*/ 0 h 602"/>
                <a:gd name="T8" fmla="*/ 78678142 w 609"/>
                <a:gd name="T9" fmla="*/ 38763987 h 602"/>
                <a:gd name="T10" fmla="*/ 39339251 w 609"/>
                <a:gd name="T11" fmla="*/ 78441997 h 602"/>
                <a:gd name="T12" fmla="*/ 7376244 w 609"/>
                <a:gd name="T13" fmla="*/ 38763987 h 602"/>
                <a:gd name="T14" fmla="*/ 7376244 w 609"/>
                <a:gd name="T15" fmla="*/ 38763987 h 602"/>
                <a:gd name="T16" fmla="*/ 39339251 w 609"/>
                <a:gd name="T17" fmla="*/ 71002280 h 602"/>
                <a:gd name="T18" fmla="*/ 59526167 w 609"/>
                <a:gd name="T19" fmla="*/ 63693344 h 602"/>
                <a:gd name="T20" fmla="*/ 14622627 w 609"/>
                <a:gd name="T21" fmla="*/ 19447384 h 602"/>
                <a:gd name="T22" fmla="*/ 7376244 w 609"/>
                <a:gd name="T23" fmla="*/ 38763987 h 602"/>
                <a:gd name="T24" fmla="*/ 39339251 w 609"/>
                <a:gd name="T25" fmla="*/ 7439717 h 602"/>
                <a:gd name="T26" fmla="*/ 39339251 w 609"/>
                <a:gd name="T27" fmla="*/ 7439717 h 602"/>
                <a:gd name="T28" fmla="*/ 19281478 w 609"/>
                <a:gd name="T29" fmla="*/ 13834991 h 602"/>
                <a:gd name="T30" fmla="*/ 64055516 w 609"/>
                <a:gd name="T31" fmla="*/ 59125033 h 602"/>
                <a:gd name="T32" fmla="*/ 71431400 w 609"/>
                <a:gd name="T33" fmla="*/ 38763987 h 602"/>
                <a:gd name="T34" fmla="*/ 39339251 w 609"/>
                <a:gd name="T35" fmla="*/ 7439717 h 6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9" h="602">
                  <a:moveTo>
                    <a:pt x="304" y="601"/>
                  </a:moveTo>
                  <a:lnTo>
                    <a:pt x="304" y="601"/>
                  </a:lnTo>
                  <a:cubicBezTo>
                    <a:pt x="135" y="601"/>
                    <a:pt x="0" y="467"/>
                    <a:pt x="0" y="297"/>
                  </a:cubicBezTo>
                  <a:cubicBezTo>
                    <a:pt x="0" y="135"/>
                    <a:pt x="135" y="0"/>
                    <a:pt x="304" y="0"/>
                  </a:cubicBezTo>
                  <a:cubicBezTo>
                    <a:pt x="474" y="0"/>
                    <a:pt x="608" y="135"/>
                    <a:pt x="608" y="297"/>
                  </a:cubicBezTo>
                  <a:cubicBezTo>
                    <a:pt x="608" y="467"/>
                    <a:pt x="474" y="601"/>
                    <a:pt x="304" y="601"/>
                  </a:cubicBezTo>
                  <a:close/>
                  <a:moveTo>
                    <a:pt x="57" y="297"/>
                  </a:moveTo>
                  <a:lnTo>
                    <a:pt x="57" y="297"/>
                  </a:lnTo>
                  <a:cubicBezTo>
                    <a:pt x="57" y="431"/>
                    <a:pt x="170" y="544"/>
                    <a:pt x="304" y="544"/>
                  </a:cubicBezTo>
                  <a:cubicBezTo>
                    <a:pt x="361" y="544"/>
                    <a:pt x="417" y="523"/>
                    <a:pt x="460" y="488"/>
                  </a:cubicBezTo>
                  <a:cubicBezTo>
                    <a:pt x="113" y="149"/>
                    <a:pt x="113" y="149"/>
                    <a:pt x="113" y="149"/>
                  </a:cubicBezTo>
                  <a:cubicBezTo>
                    <a:pt x="78" y="191"/>
                    <a:pt x="57" y="241"/>
                    <a:pt x="57" y="297"/>
                  </a:cubicBezTo>
                  <a:close/>
                  <a:moveTo>
                    <a:pt x="304" y="57"/>
                  </a:moveTo>
                  <a:lnTo>
                    <a:pt x="304" y="57"/>
                  </a:lnTo>
                  <a:cubicBezTo>
                    <a:pt x="248" y="57"/>
                    <a:pt x="191" y="71"/>
                    <a:pt x="149" y="106"/>
                  </a:cubicBezTo>
                  <a:cubicBezTo>
                    <a:pt x="495" y="453"/>
                    <a:pt x="495" y="453"/>
                    <a:pt x="495" y="453"/>
                  </a:cubicBezTo>
                  <a:cubicBezTo>
                    <a:pt x="530" y="410"/>
                    <a:pt x="552" y="354"/>
                    <a:pt x="552" y="297"/>
                  </a:cubicBezTo>
                  <a:cubicBezTo>
                    <a:pt x="552" y="163"/>
                    <a:pt x="439" y="57"/>
                    <a:pt x="304" y="57"/>
                  </a:cubicBezTo>
                  <a:close/>
                </a:path>
              </a:pathLst>
            </a:custGeom>
            <a:solidFill>
              <a:schemeClr val="accent1"/>
            </a:solidFill>
            <a:ln>
              <a:noFill/>
            </a:ln>
          </p:spPr>
          <p:txBody>
            <a:bodyPr wrap="none" anchor="ctr"/>
            <a:lstStyle/>
            <a:p>
              <a:endParaRPr lang="en-US"/>
            </a:p>
          </p:txBody>
        </p:sp>
        <p:sp>
          <p:nvSpPr>
            <p:cNvPr id="42" name="Freeform 1"/>
            <p:cNvSpPr>
              <a:spLocks noChangeArrowheads="1"/>
            </p:cNvSpPr>
            <p:nvPr/>
          </p:nvSpPr>
          <p:spPr bwMode="auto">
            <a:xfrm rot="10800000">
              <a:off x="7104647" y="2822739"/>
              <a:ext cx="374944" cy="473682"/>
            </a:xfrm>
            <a:custGeom>
              <a:avLst/>
              <a:gdLst>
                <a:gd name="T0" fmla="*/ 164657 w 373"/>
                <a:gd name="T1" fmla="*/ 78738 h 364"/>
                <a:gd name="T2" fmla="*/ 125264 w 373"/>
                <a:gd name="T3" fmla="*/ 78738 h 364"/>
                <a:gd name="T4" fmla="*/ 125264 w 373"/>
                <a:gd name="T5" fmla="*/ 0 h 364"/>
                <a:gd name="T6" fmla="*/ 39394 w 373"/>
                <a:gd name="T7" fmla="*/ 0 h 364"/>
                <a:gd name="T8" fmla="*/ 39394 w 373"/>
                <a:gd name="T9" fmla="*/ 78738 h 364"/>
                <a:gd name="T10" fmla="*/ 0 w 373"/>
                <a:gd name="T11" fmla="*/ 78738 h 364"/>
                <a:gd name="T12" fmla="*/ 82329 w 373"/>
                <a:gd name="T13" fmla="*/ 161480 h 364"/>
                <a:gd name="T14" fmla="*/ 164657 w 373"/>
                <a:gd name="T15" fmla="*/ 78738 h 3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3" h="364">
                  <a:moveTo>
                    <a:pt x="372" y="177"/>
                  </a:moveTo>
                  <a:lnTo>
                    <a:pt x="283" y="177"/>
                  </a:lnTo>
                  <a:lnTo>
                    <a:pt x="283" y="0"/>
                  </a:lnTo>
                  <a:lnTo>
                    <a:pt x="89" y="0"/>
                  </a:lnTo>
                  <a:lnTo>
                    <a:pt x="89" y="177"/>
                  </a:lnTo>
                  <a:lnTo>
                    <a:pt x="0" y="177"/>
                  </a:lnTo>
                  <a:lnTo>
                    <a:pt x="186" y="363"/>
                  </a:lnTo>
                  <a:lnTo>
                    <a:pt x="372" y="177"/>
                  </a:lnTo>
                </a:path>
              </a:pathLst>
            </a:custGeom>
            <a:solidFill>
              <a:schemeClr val="accent1"/>
            </a:solidFill>
            <a:ln>
              <a:noFill/>
            </a:ln>
            <a:effectLst/>
          </p:spPr>
          <p:txBody>
            <a:bodyPr wrap="none" lIns="34290" tIns="17145" rIns="34290" bIns="17145" anchor="ctr"/>
            <a:lstStyle/>
            <a:p>
              <a:endParaRPr lang="en-US" dirty="0"/>
            </a:p>
          </p:txBody>
        </p:sp>
        <p:sp>
          <p:nvSpPr>
            <p:cNvPr id="44" name="Freeform 4"/>
            <p:cNvSpPr>
              <a:spLocks noChangeArrowheads="1"/>
            </p:cNvSpPr>
            <p:nvPr/>
          </p:nvSpPr>
          <p:spPr bwMode="auto">
            <a:xfrm flipV="1">
              <a:off x="7156307" y="3756791"/>
              <a:ext cx="245047" cy="331743"/>
            </a:xfrm>
            <a:custGeom>
              <a:avLst/>
              <a:gdLst>
                <a:gd name="T0" fmla="*/ 164659 w 374"/>
                <a:gd name="T1" fmla="*/ 82742 h 364"/>
                <a:gd name="T2" fmla="*/ 124929 w 374"/>
                <a:gd name="T3" fmla="*/ 82742 h 364"/>
                <a:gd name="T4" fmla="*/ 124929 w 374"/>
                <a:gd name="T5" fmla="*/ 161480 h 364"/>
                <a:gd name="T6" fmla="*/ 39289 w 374"/>
                <a:gd name="T7" fmla="*/ 161480 h 364"/>
                <a:gd name="T8" fmla="*/ 39289 w 374"/>
                <a:gd name="T9" fmla="*/ 82742 h 364"/>
                <a:gd name="T10" fmla="*/ 0 w 374"/>
                <a:gd name="T11" fmla="*/ 82742 h 364"/>
                <a:gd name="T12" fmla="*/ 82109 w 374"/>
                <a:gd name="T13" fmla="*/ 0 h 364"/>
                <a:gd name="T14" fmla="*/ 164659 w 374"/>
                <a:gd name="T15" fmla="*/ 82742 h 3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4" h="364">
                  <a:moveTo>
                    <a:pt x="373" y="186"/>
                  </a:moveTo>
                  <a:lnTo>
                    <a:pt x="283" y="186"/>
                  </a:lnTo>
                  <a:lnTo>
                    <a:pt x="283" y="363"/>
                  </a:lnTo>
                  <a:lnTo>
                    <a:pt x="89" y="363"/>
                  </a:lnTo>
                  <a:lnTo>
                    <a:pt x="89" y="186"/>
                  </a:lnTo>
                  <a:lnTo>
                    <a:pt x="0" y="186"/>
                  </a:lnTo>
                  <a:lnTo>
                    <a:pt x="186" y="0"/>
                  </a:lnTo>
                  <a:lnTo>
                    <a:pt x="373" y="186"/>
                  </a:lnTo>
                </a:path>
              </a:pathLst>
            </a:custGeom>
            <a:solidFill>
              <a:schemeClr val="accent1"/>
            </a:solidFill>
            <a:ln>
              <a:noFill/>
            </a:ln>
            <a:effectLst/>
          </p:spPr>
          <p:txBody>
            <a:bodyPr wrap="none" lIns="34290" tIns="17145" rIns="34290" bIns="17145" anchor="ctr"/>
            <a:lstStyle/>
            <a:p>
              <a:endParaRPr lang="en-US"/>
            </a:p>
          </p:txBody>
        </p:sp>
        <p:sp>
          <p:nvSpPr>
            <p:cNvPr id="47" name="Freeform 98"/>
            <p:cNvSpPr>
              <a:spLocks noChangeArrowheads="1"/>
            </p:cNvSpPr>
            <p:nvPr/>
          </p:nvSpPr>
          <p:spPr bwMode="auto">
            <a:xfrm>
              <a:off x="7104648" y="4507470"/>
              <a:ext cx="372072" cy="456768"/>
            </a:xfrm>
            <a:custGeom>
              <a:avLst/>
              <a:gdLst>
                <a:gd name="T0" fmla="*/ 165736 w 488"/>
                <a:gd name="T1" fmla="*/ 215541 h 601"/>
                <a:gd name="T2" fmla="*/ 165736 w 488"/>
                <a:gd name="T3" fmla="*/ 215541 h 601"/>
                <a:gd name="T4" fmla="*/ 10110 w 488"/>
                <a:gd name="T5" fmla="*/ 215541 h 601"/>
                <a:gd name="T6" fmla="*/ 0 w 488"/>
                <a:gd name="T7" fmla="*/ 205482 h 601"/>
                <a:gd name="T8" fmla="*/ 0 w 488"/>
                <a:gd name="T9" fmla="*/ 116751 h 601"/>
                <a:gd name="T10" fmla="*/ 10110 w 488"/>
                <a:gd name="T11" fmla="*/ 106333 h 601"/>
                <a:gd name="T12" fmla="*/ 25276 w 488"/>
                <a:gd name="T13" fmla="*/ 106333 h 601"/>
                <a:gd name="T14" fmla="*/ 25276 w 488"/>
                <a:gd name="T15" fmla="*/ 60711 h 601"/>
                <a:gd name="T16" fmla="*/ 86659 w 488"/>
                <a:gd name="T17" fmla="*/ 0 h 601"/>
                <a:gd name="T18" fmla="*/ 147682 w 488"/>
                <a:gd name="T19" fmla="*/ 60711 h 601"/>
                <a:gd name="T20" fmla="*/ 147682 w 488"/>
                <a:gd name="T21" fmla="*/ 106333 h 601"/>
                <a:gd name="T22" fmla="*/ 165736 w 488"/>
                <a:gd name="T23" fmla="*/ 106333 h 601"/>
                <a:gd name="T24" fmla="*/ 175846 w 488"/>
                <a:gd name="T25" fmla="*/ 116751 h 601"/>
                <a:gd name="T26" fmla="*/ 175846 w 488"/>
                <a:gd name="T27" fmla="*/ 205482 h 601"/>
                <a:gd name="T28" fmla="*/ 165736 w 488"/>
                <a:gd name="T29" fmla="*/ 215541 h 601"/>
                <a:gd name="T30" fmla="*/ 76549 w 488"/>
                <a:gd name="T31" fmla="*/ 164889 h 601"/>
                <a:gd name="T32" fmla="*/ 76549 w 488"/>
                <a:gd name="T33" fmla="*/ 164889 h 601"/>
                <a:gd name="T34" fmla="*/ 76549 w 488"/>
                <a:gd name="T35" fmla="*/ 185365 h 601"/>
                <a:gd name="T36" fmla="*/ 86659 w 488"/>
                <a:gd name="T37" fmla="*/ 195424 h 601"/>
                <a:gd name="T38" fmla="*/ 96769 w 488"/>
                <a:gd name="T39" fmla="*/ 185365 h 601"/>
                <a:gd name="T40" fmla="*/ 96769 w 488"/>
                <a:gd name="T41" fmla="*/ 164889 h 601"/>
                <a:gd name="T42" fmla="*/ 106880 w 488"/>
                <a:gd name="T43" fmla="*/ 147286 h 601"/>
                <a:gd name="T44" fmla="*/ 86659 w 488"/>
                <a:gd name="T45" fmla="*/ 126810 h 601"/>
                <a:gd name="T46" fmla="*/ 66078 w 488"/>
                <a:gd name="T47" fmla="*/ 147286 h 601"/>
                <a:gd name="T48" fmla="*/ 76549 w 488"/>
                <a:gd name="T49" fmla="*/ 164889 h 601"/>
                <a:gd name="T50" fmla="*/ 127461 w 488"/>
                <a:gd name="T51" fmla="*/ 60711 h 601"/>
                <a:gd name="T52" fmla="*/ 127461 w 488"/>
                <a:gd name="T53" fmla="*/ 60711 h 601"/>
                <a:gd name="T54" fmla="*/ 86659 w 488"/>
                <a:gd name="T55" fmla="*/ 20117 h 601"/>
                <a:gd name="T56" fmla="*/ 45857 w 488"/>
                <a:gd name="T57" fmla="*/ 60711 h 601"/>
                <a:gd name="T58" fmla="*/ 45857 w 488"/>
                <a:gd name="T59" fmla="*/ 106333 h 601"/>
                <a:gd name="T60" fmla="*/ 127461 w 488"/>
                <a:gd name="T61" fmla="*/ 106333 h 601"/>
                <a:gd name="T62" fmla="*/ 127461 w 488"/>
                <a:gd name="T63" fmla="*/ 60711 h 6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8" h="601">
                  <a:moveTo>
                    <a:pt x="459" y="600"/>
                  </a:moveTo>
                  <a:lnTo>
                    <a:pt x="459" y="600"/>
                  </a:lnTo>
                  <a:cubicBezTo>
                    <a:pt x="28" y="600"/>
                    <a:pt x="28" y="600"/>
                    <a:pt x="28" y="600"/>
                  </a:cubicBezTo>
                  <a:cubicBezTo>
                    <a:pt x="7" y="600"/>
                    <a:pt x="0" y="586"/>
                    <a:pt x="0" y="572"/>
                  </a:cubicBezTo>
                  <a:cubicBezTo>
                    <a:pt x="0" y="325"/>
                    <a:pt x="0" y="325"/>
                    <a:pt x="0" y="325"/>
                  </a:cubicBezTo>
                  <a:cubicBezTo>
                    <a:pt x="0" y="311"/>
                    <a:pt x="7" y="296"/>
                    <a:pt x="28" y="296"/>
                  </a:cubicBezTo>
                  <a:cubicBezTo>
                    <a:pt x="70" y="296"/>
                    <a:pt x="70" y="296"/>
                    <a:pt x="70" y="296"/>
                  </a:cubicBezTo>
                  <a:cubicBezTo>
                    <a:pt x="70" y="169"/>
                    <a:pt x="70" y="169"/>
                    <a:pt x="70" y="169"/>
                  </a:cubicBezTo>
                  <a:cubicBezTo>
                    <a:pt x="70" y="70"/>
                    <a:pt x="148" y="0"/>
                    <a:pt x="240" y="0"/>
                  </a:cubicBezTo>
                  <a:cubicBezTo>
                    <a:pt x="339" y="0"/>
                    <a:pt x="409" y="70"/>
                    <a:pt x="409" y="169"/>
                  </a:cubicBezTo>
                  <a:cubicBezTo>
                    <a:pt x="409" y="296"/>
                    <a:pt x="409" y="296"/>
                    <a:pt x="409" y="296"/>
                  </a:cubicBezTo>
                  <a:cubicBezTo>
                    <a:pt x="459" y="296"/>
                    <a:pt x="459" y="296"/>
                    <a:pt x="459" y="296"/>
                  </a:cubicBezTo>
                  <a:cubicBezTo>
                    <a:pt x="473" y="296"/>
                    <a:pt x="487" y="311"/>
                    <a:pt x="487" y="325"/>
                  </a:cubicBezTo>
                  <a:cubicBezTo>
                    <a:pt x="487" y="572"/>
                    <a:pt x="487" y="572"/>
                    <a:pt x="487" y="572"/>
                  </a:cubicBezTo>
                  <a:cubicBezTo>
                    <a:pt x="487" y="586"/>
                    <a:pt x="473" y="600"/>
                    <a:pt x="459" y="600"/>
                  </a:cubicBezTo>
                  <a:close/>
                  <a:moveTo>
                    <a:pt x="212" y="459"/>
                  </a:moveTo>
                  <a:lnTo>
                    <a:pt x="212" y="459"/>
                  </a:lnTo>
                  <a:cubicBezTo>
                    <a:pt x="212" y="516"/>
                    <a:pt x="212" y="516"/>
                    <a:pt x="212" y="516"/>
                  </a:cubicBezTo>
                  <a:cubicBezTo>
                    <a:pt x="212" y="530"/>
                    <a:pt x="226" y="544"/>
                    <a:pt x="240" y="544"/>
                  </a:cubicBezTo>
                  <a:cubicBezTo>
                    <a:pt x="261" y="544"/>
                    <a:pt x="268" y="530"/>
                    <a:pt x="268" y="516"/>
                  </a:cubicBezTo>
                  <a:cubicBezTo>
                    <a:pt x="268" y="459"/>
                    <a:pt x="268" y="459"/>
                    <a:pt x="268" y="459"/>
                  </a:cubicBezTo>
                  <a:cubicBezTo>
                    <a:pt x="289" y="452"/>
                    <a:pt x="296" y="431"/>
                    <a:pt x="296" y="410"/>
                  </a:cubicBezTo>
                  <a:cubicBezTo>
                    <a:pt x="296" y="381"/>
                    <a:pt x="275" y="353"/>
                    <a:pt x="240" y="353"/>
                  </a:cubicBezTo>
                  <a:cubicBezTo>
                    <a:pt x="212" y="353"/>
                    <a:pt x="183" y="381"/>
                    <a:pt x="183" y="410"/>
                  </a:cubicBezTo>
                  <a:cubicBezTo>
                    <a:pt x="183" y="431"/>
                    <a:pt x="198" y="452"/>
                    <a:pt x="212" y="459"/>
                  </a:cubicBezTo>
                  <a:close/>
                  <a:moveTo>
                    <a:pt x="353" y="169"/>
                  </a:moveTo>
                  <a:lnTo>
                    <a:pt x="353" y="169"/>
                  </a:lnTo>
                  <a:cubicBezTo>
                    <a:pt x="353" y="106"/>
                    <a:pt x="304" y="56"/>
                    <a:pt x="240" y="56"/>
                  </a:cubicBezTo>
                  <a:cubicBezTo>
                    <a:pt x="176" y="56"/>
                    <a:pt x="127" y="106"/>
                    <a:pt x="127" y="169"/>
                  </a:cubicBezTo>
                  <a:cubicBezTo>
                    <a:pt x="127" y="296"/>
                    <a:pt x="127" y="296"/>
                    <a:pt x="127" y="296"/>
                  </a:cubicBezTo>
                  <a:cubicBezTo>
                    <a:pt x="353" y="296"/>
                    <a:pt x="353" y="296"/>
                    <a:pt x="353" y="296"/>
                  </a:cubicBezTo>
                  <a:lnTo>
                    <a:pt x="353" y="169"/>
                  </a:lnTo>
                  <a:close/>
                </a:path>
              </a:pathLst>
            </a:custGeom>
            <a:solidFill>
              <a:schemeClr val="accent1"/>
            </a:solidFill>
            <a:ln>
              <a:noFill/>
            </a:ln>
            <a:effectLst/>
          </p:spPr>
          <p:txBody>
            <a:bodyPr wrap="none" anchor="ctr"/>
            <a:lstStyle/>
            <a:p>
              <a:endParaRPr lang="en-US"/>
            </a:p>
          </p:txBody>
        </p:sp>
        <p:sp>
          <p:nvSpPr>
            <p:cNvPr id="52" name="Content Placeholder 4"/>
            <p:cNvSpPr txBox="1">
              <a:spLocks/>
            </p:cNvSpPr>
            <p:nvPr/>
          </p:nvSpPr>
          <p:spPr>
            <a:xfrm>
              <a:off x="7476720" y="2840687"/>
              <a:ext cx="2113447" cy="45558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400" b="1" dirty="0">
                  <a:solidFill>
                    <a:schemeClr val="accent2">
                      <a:lumMod val="60000"/>
                      <a:lumOff val="40000"/>
                    </a:schemeClr>
                  </a:solidFill>
                  <a:latin typeface="Lato" panose="020F0502020204030203" pitchFamily="34" charset="0"/>
                  <a:ea typeface="Lato" panose="020F0502020204030203" pitchFamily="34" charset="0"/>
                  <a:cs typeface="Lato" panose="020F0502020204030203" pitchFamily="34" charset="0"/>
                </a:rPr>
                <a:t>Growth potential of a market index</a:t>
              </a:r>
            </a:p>
          </p:txBody>
        </p:sp>
        <p:sp>
          <p:nvSpPr>
            <p:cNvPr id="53" name="Content Placeholder 4"/>
            <p:cNvSpPr txBox="1">
              <a:spLocks/>
            </p:cNvSpPr>
            <p:nvPr/>
          </p:nvSpPr>
          <p:spPr>
            <a:xfrm>
              <a:off x="7526394" y="3685806"/>
              <a:ext cx="2145287" cy="37532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400" b="1" dirty="0">
                  <a:solidFill>
                    <a:schemeClr val="accent2">
                      <a:lumMod val="60000"/>
                      <a:lumOff val="40000"/>
                    </a:schemeClr>
                  </a:solidFill>
                  <a:latin typeface="Lato" panose="020F0502020204030203" pitchFamily="34" charset="0"/>
                  <a:ea typeface="Lato" panose="020F0502020204030203" pitchFamily="34" charset="0"/>
                  <a:cs typeface="Lato" panose="020F0502020204030203" pitchFamily="34" charset="0"/>
                </a:rPr>
                <a:t>Protection from market downturns</a:t>
              </a:r>
              <a:endParaRPr lang="en-US" sz="1400" dirty="0">
                <a:solidFill>
                  <a:schemeClr val="accent2">
                    <a:lumMod val="60000"/>
                    <a:lumOff val="40000"/>
                  </a:schemeClr>
                </a:solidFill>
                <a:latin typeface="Lato" panose="020F0502020204030203" pitchFamily="34" charset="0"/>
                <a:ea typeface="Lato" panose="020F0502020204030203" pitchFamily="34" charset="0"/>
                <a:cs typeface="Lato" panose="020F0502020204030203" pitchFamily="34" charset="0"/>
              </a:endParaRPr>
            </a:p>
          </p:txBody>
        </p:sp>
        <p:sp>
          <p:nvSpPr>
            <p:cNvPr id="54" name="Content Placeholder 4"/>
            <p:cNvSpPr txBox="1">
              <a:spLocks/>
            </p:cNvSpPr>
            <p:nvPr/>
          </p:nvSpPr>
          <p:spPr>
            <a:xfrm>
              <a:off x="7526394" y="4624417"/>
              <a:ext cx="1483998" cy="399424"/>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400" b="1" dirty="0">
                  <a:solidFill>
                    <a:schemeClr val="accent2">
                      <a:lumMod val="60000"/>
                      <a:lumOff val="40000"/>
                    </a:schemeClr>
                  </a:solidFill>
                  <a:latin typeface="Lato" panose="020F0502020204030203" pitchFamily="34" charset="0"/>
                  <a:ea typeface="Lato" panose="020F0502020204030203" pitchFamily="34" charset="0"/>
                  <a:cs typeface="Lato" panose="020F0502020204030203" pitchFamily="34" charset="0"/>
                </a:rPr>
                <a:t>Lock in gain</a:t>
              </a:r>
              <a:endParaRPr lang="en-US" sz="1400" dirty="0">
                <a:solidFill>
                  <a:schemeClr val="accent2">
                    <a:lumMod val="60000"/>
                    <a:lumOff val="40000"/>
                  </a:schemeClr>
                </a:solidFill>
                <a:latin typeface="Lato" panose="020F0502020204030203" pitchFamily="34" charset="0"/>
                <a:ea typeface="Lato" panose="020F0502020204030203" pitchFamily="34" charset="0"/>
                <a:cs typeface="Lato" panose="020F0502020204030203" pitchFamily="34" charset="0"/>
              </a:endParaRPr>
            </a:p>
          </p:txBody>
        </p:sp>
      </p:grpSp>
      <p:grpSp>
        <p:nvGrpSpPr>
          <p:cNvPr id="10" name="Group 9"/>
          <p:cNvGrpSpPr/>
          <p:nvPr/>
        </p:nvGrpSpPr>
        <p:grpSpPr>
          <a:xfrm>
            <a:off x="458892" y="3883820"/>
            <a:ext cx="4167334" cy="805366"/>
            <a:chOff x="1381412" y="4348488"/>
            <a:chExt cx="4167334" cy="805366"/>
          </a:xfrm>
        </p:grpSpPr>
        <p:sp>
          <p:nvSpPr>
            <p:cNvPr id="53259" name="Text Box 12"/>
            <p:cNvSpPr txBox="1">
              <a:spLocks noChangeArrowheads="1"/>
            </p:cNvSpPr>
            <p:nvPr/>
          </p:nvSpPr>
          <p:spPr bwMode="auto">
            <a:xfrm>
              <a:off x="1461415" y="4537327"/>
              <a:ext cx="1408901" cy="571500"/>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171450" indent="-171450" eaLnBrk="1" hangingPunct="1">
                <a:buClr>
                  <a:schemeClr val="accent1"/>
                </a:buClr>
                <a:buFont typeface="Wingdings" panose="05000000000000000000" pitchFamily="2" charset="2"/>
                <a:buChar char="q"/>
              </a:pPr>
              <a:r>
                <a:rPr lang="en-US" sz="1050" dirty="0">
                  <a:latin typeface="Calibri" pitchFamily="34" charset="0"/>
                </a:rPr>
                <a:t>Surrender Duration  </a:t>
              </a:r>
            </a:p>
            <a:p>
              <a:pPr marL="171450" indent="-171450" eaLnBrk="1" hangingPunct="1">
                <a:buClr>
                  <a:schemeClr val="accent1"/>
                </a:buClr>
                <a:buFont typeface="Wingdings" panose="05000000000000000000" pitchFamily="2" charset="2"/>
                <a:buChar char="q"/>
              </a:pPr>
              <a:r>
                <a:rPr lang="en-US" sz="1050" dirty="0">
                  <a:latin typeface="Calibri" pitchFamily="34" charset="0"/>
                </a:rPr>
                <a:t> Liquidity Options          </a:t>
              </a:r>
            </a:p>
          </p:txBody>
        </p:sp>
        <p:sp>
          <p:nvSpPr>
            <p:cNvPr id="55" name="Text Box 12"/>
            <p:cNvSpPr txBox="1">
              <a:spLocks noChangeArrowheads="1"/>
            </p:cNvSpPr>
            <p:nvPr/>
          </p:nvSpPr>
          <p:spPr bwMode="auto">
            <a:xfrm>
              <a:off x="2838897" y="4540887"/>
              <a:ext cx="1408901" cy="571500"/>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171450" indent="-171450" eaLnBrk="1" hangingPunct="1">
                <a:buClr>
                  <a:schemeClr val="accent1"/>
                </a:buClr>
                <a:buFont typeface="Wingdings" panose="05000000000000000000" pitchFamily="2" charset="2"/>
                <a:buChar char="q"/>
              </a:pPr>
              <a:r>
                <a:rPr lang="en-US" sz="1050" dirty="0">
                  <a:latin typeface="Calibri" pitchFamily="34" charset="0"/>
                </a:rPr>
                <a:t>Caps </a:t>
              </a:r>
            </a:p>
            <a:p>
              <a:pPr marL="171450" indent="-171450" eaLnBrk="1" hangingPunct="1">
                <a:buClr>
                  <a:schemeClr val="accent1"/>
                </a:buClr>
                <a:buFont typeface="Wingdings" panose="05000000000000000000" pitchFamily="2" charset="2"/>
                <a:buChar char="q"/>
              </a:pPr>
              <a:r>
                <a:rPr lang="en-US" sz="1050" dirty="0">
                  <a:latin typeface="Calibri" pitchFamily="34" charset="0"/>
                </a:rPr>
                <a:t>Income Riders    </a:t>
              </a:r>
            </a:p>
          </p:txBody>
        </p:sp>
        <p:sp>
          <p:nvSpPr>
            <p:cNvPr id="8" name="TextBox 7"/>
            <p:cNvSpPr txBox="1"/>
            <p:nvPr/>
          </p:nvSpPr>
          <p:spPr>
            <a:xfrm>
              <a:off x="1461415" y="4348488"/>
              <a:ext cx="1366080" cy="253916"/>
            </a:xfrm>
            <a:prstGeom prst="rect">
              <a:avLst/>
            </a:prstGeom>
            <a:noFill/>
          </p:spPr>
          <p:txBody>
            <a:bodyPr wrap="none" rtlCol="0">
              <a:spAutoFit/>
            </a:bodyPr>
            <a:lstStyle/>
            <a:p>
              <a:r>
                <a:rPr lang="en-US" sz="1050" b="1" dirty="0"/>
                <a:t>ITEMS TO CONSIDER:</a:t>
              </a:r>
            </a:p>
          </p:txBody>
        </p:sp>
        <p:sp>
          <p:nvSpPr>
            <p:cNvPr id="9" name="Rectangle 8"/>
            <p:cNvSpPr/>
            <p:nvPr/>
          </p:nvSpPr>
          <p:spPr>
            <a:xfrm>
              <a:off x="1381412" y="4354946"/>
              <a:ext cx="4167333" cy="61639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Box 12"/>
            <p:cNvSpPr txBox="1">
              <a:spLocks noChangeArrowheads="1"/>
            </p:cNvSpPr>
            <p:nvPr/>
          </p:nvSpPr>
          <p:spPr bwMode="auto">
            <a:xfrm>
              <a:off x="4139845" y="4582354"/>
              <a:ext cx="1408901" cy="571500"/>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171450" indent="-171450" eaLnBrk="1" hangingPunct="1">
                <a:buClr>
                  <a:schemeClr val="accent1"/>
                </a:buClr>
                <a:buFont typeface="Wingdings" panose="05000000000000000000" pitchFamily="2" charset="2"/>
                <a:buChar char="q"/>
              </a:pPr>
              <a:r>
                <a:rPr lang="en-US" sz="1050" dirty="0">
                  <a:latin typeface="Calibri" pitchFamily="34" charset="0"/>
                </a:rPr>
                <a:t>Crediting Methods     </a:t>
              </a:r>
            </a:p>
            <a:p>
              <a:pPr marL="171450" indent="-171450" eaLnBrk="1" hangingPunct="1">
                <a:buClr>
                  <a:schemeClr val="accent1"/>
                </a:buClr>
                <a:buFont typeface="Wingdings" panose="05000000000000000000" pitchFamily="2" charset="2"/>
                <a:buChar char="q"/>
              </a:pPr>
              <a:r>
                <a:rPr lang="en-US" sz="1050" dirty="0">
                  <a:latin typeface="Calibri" pitchFamily="34" charset="0"/>
                </a:rPr>
                <a:t> Other</a:t>
              </a:r>
            </a:p>
          </p:txBody>
        </p:sp>
      </p:grpSp>
      <p:sp>
        <p:nvSpPr>
          <p:cNvPr id="2" name="Slide Number Placeholder 1"/>
          <p:cNvSpPr>
            <a:spLocks noGrp="1"/>
          </p:cNvSpPr>
          <p:nvPr>
            <p:ph type="sldNum" sz="quarter" idx="4"/>
          </p:nvPr>
        </p:nvSpPr>
        <p:spPr/>
        <p:txBody>
          <a:bodyPr/>
          <a:lstStyle/>
          <a:p>
            <a:fld id="{AC2C22BC-B3FE-4FEE-BBEA-713BA38E049C}" type="slidenum">
              <a:rPr lang="en-US" smtClean="0"/>
              <a:pPr/>
              <a:t>29</a:t>
            </a:fld>
            <a:endParaRPr lang="en-US" dirty="0"/>
          </a:p>
        </p:txBody>
      </p:sp>
    </p:spTree>
    <p:extLst>
      <p:ext uri="{BB962C8B-B14F-4D97-AF65-F5344CB8AC3E}">
        <p14:creationId xmlns:p14="http://schemas.microsoft.com/office/powerpoint/2010/main" val="275768714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par>
                          <p:cTn id="47" fill="hold" nodeType="withGroup">
                            <p:stCondLst>
                              <p:cond delay="500"/>
                            </p:stCondLst>
                            <p:childTnLst>
                              <p:par>
                                <p:cTn id="48" presetID="22" presetClass="entr" presetSubtype="8"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childTnLst>
                          </p:cTn>
                        </p:par>
                        <p:par>
                          <p:cTn id="51" fill="hold" nodeType="withGroup">
                            <p:stCondLst>
                              <p:cond delay="1000"/>
                            </p:stCondLst>
                            <p:childTnLst>
                              <p:par>
                                <p:cTn id="52" presetID="22" presetClass="entr" presetSubtype="8" fill="hold"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left)">
                                      <p:cBhvr>
                                        <p:cTn id="54" dur="500"/>
                                        <p:tgtEl>
                                          <p:spTgt spid="3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500" fill="hold"/>
                                        <p:tgtEl>
                                          <p:spTgt spid="27"/>
                                        </p:tgtEl>
                                        <p:attrNameLst>
                                          <p:attrName>ppt_w</p:attrName>
                                        </p:attrNameLst>
                                      </p:cBhvr>
                                      <p:tavLst>
                                        <p:tav tm="0">
                                          <p:val>
                                            <p:fltVal val="0"/>
                                          </p:val>
                                        </p:tav>
                                        <p:tav tm="100000">
                                          <p:val>
                                            <p:strVal val="#ppt_w"/>
                                          </p:val>
                                        </p:tav>
                                      </p:tavLst>
                                    </p:anim>
                                    <p:anim calcmode="lin" valueType="num">
                                      <p:cBhvr>
                                        <p:cTn id="60" dur="500" fill="hold"/>
                                        <p:tgtEl>
                                          <p:spTgt spid="27"/>
                                        </p:tgtEl>
                                        <p:attrNameLst>
                                          <p:attrName>ppt_h</p:attrName>
                                        </p:attrNameLst>
                                      </p:cBhvr>
                                      <p:tavLst>
                                        <p:tav tm="0">
                                          <p:val>
                                            <p:fltVal val="0"/>
                                          </p:val>
                                        </p:tav>
                                        <p:tav tm="100000">
                                          <p:val>
                                            <p:strVal val="#ppt_h"/>
                                          </p:val>
                                        </p:tav>
                                      </p:tavLst>
                                    </p:anim>
                                    <p:animEffect transition="in" filter="fade">
                                      <p:cBhvr>
                                        <p:cTn id="61" dur="500"/>
                                        <p:tgtEl>
                                          <p:spTgt spid="2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par>
                                <p:cTn id="67" presetID="53"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500" fill="hold"/>
                                        <p:tgtEl>
                                          <p:spTgt spid="30"/>
                                        </p:tgtEl>
                                        <p:attrNameLst>
                                          <p:attrName>ppt_w</p:attrName>
                                        </p:attrNameLst>
                                      </p:cBhvr>
                                      <p:tavLst>
                                        <p:tav tm="0">
                                          <p:val>
                                            <p:fltVal val="0"/>
                                          </p:val>
                                        </p:tav>
                                        <p:tav tm="100000">
                                          <p:val>
                                            <p:strVal val="#ppt_w"/>
                                          </p:val>
                                        </p:tav>
                                      </p:tavLst>
                                    </p:anim>
                                    <p:anim calcmode="lin" valueType="num">
                                      <p:cBhvr>
                                        <p:cTn id="70" dur="500" fill="hold"/>
                                        <p:tgtEl>
                                          <p:spTgt spid="30"/>
                                        </p:tgtEl>
                                        <p:attrNameLst>
                                          <p:attrName>ppt_h</p:attrName>
                                        </p:attrNameLst>
                                      </p:cBhvr>
                                      <p:tavLst>
                                        <p:tav tm="0">
                                          <p:val>
                                            <p:fltVal val="0"/>
                                          </p:val>
                                        </p:tav>
                                        <p:tav tm="100000">
                                          <p:val>
                                            <p:strVal val="#ppt_h"/>
                                          </p:val>
                                        </p:tav>
                                      </p:tavLst>
                                    </p:anim>
                                    <p:animEffect transition="in" filter="fade">
                                      <p:cBhvr>
                                        <p:cTn id="71" dur="500"/>
                                        <p:tgtEl>
                                          <p:spTgt spid="3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wipe(left)">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 calcmode="lin" valueType="num">
                                      <p:cBhvr>
                                        <p:cTn id="81" dur="500" fill="hold"/>
                                        <p:tgtEl>
                                          <p:spTgt spid="37"/>
                                        </p:tgtEl>
                                        <p:attrNameLst>
                                          <p:attrName>ppt_w</p:attrName>
                                        </p:attrNameLst>
                                      </p:cBhvr>
                                      <p:tavLst>
                                        <p:tav tm="0">
                                          <p:val>
                                            <p:fltVal val="0"/>
                                          </p:val>
                                        </p:tav>
                                        <p:tav tm="100000">
                                          <p:val>
                                            <p:strVal val="#ppt_w"/>
                                          </p:val>
                                        </p:tav>
                                      </p:tavLst>
                                    </p:anim>
                                    <p:anim calcmode="lin" valueType="num">
                                      <p:cBhvr>
                                        <p:cTn id="82" dur="500" fill="hold"/>
                                        <p:tgtEl>
                                          <p:spTgt spid="37"/>
                                        </p:tgtEl>
                                        <p:attrNameLst>
                                          <p:attrName>ppt_h</p:attrName>
                                        </p:attrNameLst>
                                      </p:cBhvr>
                                      <p:tavLst>
                                        <p:tav tm="0">
                                          <p:val>
                                            <p:fltVal val="0"/>
                                          </p:val>
                                        </p:tav>
                                        <p:tav tm="100000">
                                          <p:val>
                                            <p:strVal val="#ppt_h"/>
                                          </p:val>
                                        </p:tav>
                                      </p:tavLst>
                                    </p:anim>
                                    <p:animEffect transition="in" filter="fade">
                                      <p:cBhvr>
                                        <p:cTn id="83" dur="500"/>
                                        <p:tgtEl>
                                          <p:spTgt spid="3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38"/>
                                        </p:tgtEl>
                                        <p:attrNameLst>
                                          <p:attrName>style.visibility</p:attrName>
                                        </p:attrNameLst>
                                      </p:cBhvr>
                                      <p:to>
                                        <p:strVal val="visible"/>
                                      </p:to>
                                    </p:set>
                                    <p:anim calcmode="lin" valueType="num">
                                      <p:cBhvr>
                                        <p:cTn id="88" dur="500" fill="hold"/>
                                        <p:tgtEl>
                                          <p:spTgt spid="38"/>
                                        </p:tgtEl>
                                        <p:attrNameLst>
                                          <p:attrName>ppt_w</p:attrName>
                                        </p:attrNameLst>
                                      </p:cBhvr>
                                      <p:tavLst>
                                        <p:tav tm="0">
                                          <p:val>
                                            <p:fltVal val="0"/>
                                          </p:val>
                                        </p:tav>
                                        <p:tav tm="100000">
                                          <p:val>
                                            <p:strVal val="#ppt_w"/>
                                          </p:val>
                                        </p:tav>
                                      </p:tavLst>
                                    </p:anim>
                                    <p:anim calcmode="lin" valueType="num">
                                      <p:cBhvr>
                                        <p:cTn id="89" dur="500" fill="hold"/>
                                        <p:tgtEl>
                                          <p:spTgt spid="38"/>
                                        </p:tgtEl>
                                        <p:attrNameLst>
                                          <p:attrName>ppt_h</p:attrName>
                                        </p:attrNameLst>
                                      </p:cBhvr>
                                      <p:tavLst>
                                        <p:tav tm="0">
                                          <p:val>
                                            <p:fltVal val="0"/>
                                          </p:val>
                                        </p:tav>
                                        <p:tav tm="100000">
                                          <p:val>
                                            <p:strVal val="#ppt_h"/>
                                          </p:val>
                                        </p:tav>
                                      </p:tavLst>
                                    </p:anim>
                                    <p:animEffect transition="in" filter="fade">
                                      <p:cBhvr>
                                        <p:cTn id="90" dur="500"/>
                                        <p:tgtEl>
                                          <p:spTgt spid="3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8" fill="hold" nodeType="click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wipe(left)">
                                      <p:cBhvr>
                                        <p:cTn id="95" dur="500"/>
                                        <p:tgtEl>
                                          <p:spTgt spid="41"/>
                                        </p:tgtEl>
                                      </p:cBhvr>
                                    </p:animEffect>
                                  </p:childTnLst>
                                </p:cTn>
                              </p:par>
                              <p:par>
                                <p:cTn id="96" presetID="53" presetClass="entr" presetSubtype="0" fill="hold" grpId="0" nodeType="withEffect">
                                  <p:stCondLst>
                                    <p:cond delay="0"/>
                                  </p:stCondLst>
                                  <p:childTnLst>
                                    <p:set>
                                      <p:cBhvr>
                                        <p:cTn id="97" dur="1" fill="hold">
                                          <p:stCondLst>
                                            <p:cond delay="0"/>
                                          </p:stCondLst>
                                        </p:cTn>
                                        <p:tgtEl>
                                          <p:spTgt spid="49"/>
                                        </p:tgtEl>
                                        <p:attrNameLst>
                                          <p:attrName>style.visibility</p:attrName>
                                        </p:attrNameLst>
                                      </p:cBhvr>
                                      <p:to>
                                        <p:strVal val="visible"/>
                                      </p:to>
                                    </p:set>
                                    <p:anim calcmode="lin" valueType="num">
                                      <p:cBhvr>
                                        <p:cTn id="98" dur="500" fill="hold"/>
                                        <p:tgtEl>
                                          <p:spTgt spid="49"/>
                                        </p:tgtEl>
                                        <p:attrNameLst>
                                          <p:attrName>ppt_w</p:attrName>
                                        </p:attrNameLst>
                                      </p:cBhvr>
                                      <p:tavLst>
                                        <p:tav tm="0">
                                          <p:val>
                                            <p:fltVal val="0"/>
                                          </p:val>
                                        </p:tav>
                                        <p:tav tm="100000">
                                          <p:val>
                                            <p:strVal val="#ppt_w"/>
                                          </p:val>
                                        </p:tav>
                                      </p:tavLst>
                                    </p:anim>
                                    <p:anim calcmode="lin" valueType="num">
                                      <p:cBhvr>
                                        <p:cTn id="99" dur="500" fill="hold"/>
                                        <p:tgtEl>
                                          <p:spTgt spid="49"/>
                                        </p:tgtEl>
                                        <p:attrNameLst>
                                          <p:attrName>ppt_h</p:attrName>
                                        </p:attrNameLst>
                                      </p:cBhvr>
                                      <p:tavLst>
                                        <p:tav tm="0">
                                          <p:val>
                                            <p:fltVal val="0"/>
                                          </p:val>
                                        </p:tav>
                                        <p:tav tm="100000">
                                          <p:val>
                                            <p:strVal val="#ppt_h"/>
                                          </p:val>
                                        </p:tav>
                                      </p:tavLst>
                                    </p:anim>
                                    <p:animEffect transition="in" filter="fade">
                                      <p:cBhvr>
                                        <p:cTn id="100" dur="500"/>
                                        <p:tgtEl>
                                          <p:spTgt spid="49"/>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53" presetClass="entr" presetSubtype="0" fill="hold" grpId="0" nodeType="clickEffect">
                                  <p:stCondLst>
                                    <p:cond delay="0"/>
                                  </p:stCondLst>
                                  <p:childTnLst>
                                    <p:set>
                                      <p:cBhvr>
                                        <p:cTn id="104" dur="1" fill="hold">
                                          <p:stCondLst>
                                            <p:cond delay="0"/>
                                          </p:stCondLst>
                                        </p:cTn>
                                        <p:tgtEl>
                                          <p:spTgt spid="43"/>
                                        </p:tgtEl>
                                        <p:attrNameLst>
                                          <p:attrName>style.visibility</p:attrName>
                                        </p:attrNameLst>
                                      </p:cBhvr>
                                      <p:to>
                                        <p:strVal val="visible"/>
                                      </p:to>
                                    </p:set>
                                    <p:anim calcmode="lin" valueType="num">
                                      <p:cBhvr>
                                        <p:cTn id="105" dur="500" fill="hold"/>
                                        <p:tgtEl>
                                          <p:spTgt spid="43"/>
                                        </p:tgtEl>
                                        <p:attrNameLst>
                                          <p:attrName>ppt_w</p:attrName>
                                        </p:attrNameLst>
                                      </p:cBhvr>
                                      <p:tavLst>
                                        <p:tav tm="0">
                                          <p:val>
                                            <p:fltVal val="0"/>
                                          </p:val>
                                        </p:tav>
                                        <p:tav tm="100000">
                                          <p:val>
                                            <p:strVal val="#ppt_w"/>
                                          </p:val>
                                        </p:tav>
                                      </p:tavLst>
                                    </p:anim>
                                    <p:anim calcmode="lin" valueType="num">
                                      <p:cBhvr>
                                        <p:cTn id="106" dur="500" fill="hold"/>
                                        <p:tgtEl>
                                          <p:spTgt spid="43"/>
                                        </p:tgtEl>
                                        <p:attrNameLst>
                                          <p:attrName>ppt_h</p:attrName>
                                        </p:attrNameLst>
                                      </p:cBhvr>
                                      <p:tavLst>
                                        <p:tav tm="0">
                                          <p:val>
                                            <p:fltVal val="0"/>
                                          </p:val>
                                        </p:tav>
                                        <p:tav tm="100000">
                                          <p:val>
                                            <p:strVal val="#ppt_h"/>
                                          </p:val>
                                        </p:tav>
                                      </p:tavLst>
                                    </p:anim>
                                    <p:animEffect transition="in" filter="fade">
                                      <p:cBhvr>
                                        <p:cTn id="107" dur="500"/>
                                        <p:tgtEl>
                                          <p:spTgt spid="43"/>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wipe(left)">
                                      <p:cBhvr>
                                        <p:cTn id="112" dur="500"/>
                                        <p:tgtEl>
                                          <p:spTgt spid="45"/>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53" presetClass="entr" presetSubtype="0" fill="hold" grpId="0" nodeType="clickEffect">
                                  <p:stCondLst>
                                    <p:cond delay="0"/>
                                  </p:stCondLst>
                                  <p:childTnLst>
                                    <p:set>
                                      <p:cBhvr>
                                        <p:cTn id="116" dur="1" fill="hold">
                                          <p:stCondLst>
                                            <p:cond delay="0"/>
                                          </p:stCondLst>
                                        </p:cTn>
                                        <p:tgtEl>
                                          <p:spTgt spid="46"/>
                                        </p:tgtEl>
                                        <p:attrNameLst>
                                          <p:attrName>style.visibility</p:attrName>
                                        </p:attrNameLst>
                                      </p:cBhvr>
                                      <p:to>
                                        <p:strVal val="visible"/>
                                      </p:to>
                                    </p:set>
                                    <p:anim calcmode="lin" valueType="num">
                                      <p:cBhvr>
                                        <p:cTn id="117" dur="500" fill="hold"/>
                                        <p:tgtEl>
                                          <p:spTgt spid="46"/>
                                        </p:tgtEl>
                                        <p:attrNameLst>
                                          <p:attrName>ppt_w</p:attrName>
                                        </p:attrNameLst>
                                      </p:cBhvr>
                                      <p:tavLst>
                                        <p:tav tm="0">
                                          <p:val>
                                            <p:fltVal val="0"/>
                                          </p:val>
                                        </p:tav>
                                        <p:tav tm="100000">
                                          <p:val>
                                            <p:strVal val="#ppt_w"/>
                                          </p:val>
                                        </p:tav>
                                      </p:tavLst>
                                    </p:anim>
                                    <p:anim calcmode="lin" valueType="num">
                                      <p:cBhvr>
                                        <p:cTn id="118" dur="500" fill="hold"/>
                                        <p:tgtEl>
                                          <p:spTgt spid="46"/>
                                        </p:tgtEl>
                                        <p:attrNameLst>
                                          <p:attrName>ppt_h</p:attrName>
                                        </p:attrNameLst>
                                      </p:cBhvr>
                                      <p:tavLst>
                                        <p:tav tm="0">
                                          <p:val>
                                            <p:fltVal val="0"/>
                                          </p:val>
                                        </p:tav>
                                        <p:tav tm="100000">
                                          <p:val>
                                            <p:strVal val="#ppt_h"/>
                                          </p:val>
                                        </p:tav>
                                      </p:tavLst>
                                    </p:anim>
                                    <p:animEffect transition="in" filter="fade">
                                      <p:cBhvr>
                                        <p:cTn id="1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4" grpId="0"/>
      <p:bldP spid="27" grpId="0"/>
      <p:bldP spid="30" grpId="0"/>
      <p:bldP spid="37" grpId="0"/>
      <p:bldP spid="38" grpId="0"/>
      <p:bldP spid="43" grpId="0"/>
      <p:bldP spid="46" grpId="0"/>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p:txBody>
          <a:bodyPr/>
          <a:lstStyle/>
          <a:p>
            <a:r>
              <a:rPr lang="en-US" dirty="0"/>
              <a:t>WHAT ARE </a:t>
            </a:r>
            <a:r>
              <a:rPr lang="en-US" dirty="0">
                <a:solidFill>
                  <a:schemeClr val="accent2"/>
                </a:solidFill>
              </a:rPr>
              <a:t>YOUR GOALS?</a:t>
            </a:r>
            <a:endParaRPr lang="en-US" dirty="0"/>
          </a:p>
        </p:txBody>
      </p:sp>
      <p:sp>
        <p:nvSpPr>
          <p:cNvPr id="25" name="Slide Number Placeholder 24"/>
          <p:cNvSpPr>
            <a:spLocks noGrp="1"/>
          </p:cNvSpPr>
          <p:nvPr>
            <p:ph type="sldNum" sz="quarter" idx="12"/>
          </p:nvPr>
        </p:nvSpPr>
        <p:spPr/>
        <p:txBody>
          <a:bodyPr/>
          <a:lstStyle/>
          <a:p>
            <a:fld id="{AC2C22BC-B3FE-4FEE-BBEA-713BA38E049C}" type="slidenum">
              <a:rPr lang="en-US" smtClean="0"/>
              <a:pPr/>
              <a:t>3</a:t>
            </a:fld>
            <a:endParaRPr lang="en-US" dirty="0"/>
          </a:p>
        </p:txBody>
      </p:sp>
      <p:grpSp>
        <p:nvGrpSpPr>
          <p:cNvPr id="4" name="Group 3"/>
          <p:cNvGrpSpPr/>
          <p:nvPr/>
        </p:nvGrpSpPr>
        <p:grpSpPr>
          <a:xfrm>
            <a:off x="1057488" y="1701058"/>
            <a:ext cx="2794958" cy="2629426"/>
            <a:chOff x="3403602" y="1710129"/>
            <a:chExt cx="2137997" cy="2011373"/>
          </a:xfrm>
        </p:grpSpPr>
        <p:sp>
          <p:nvSpPr>
            <p:cNvPr id="5" name="Freeform 4"/>
            <p:cNvSpPr/>
            <p:nvPr/>
          </p:nvSpPr>
          <p:spPr>
            <a:xfrm>
              <a:off x="3630295" y="1750595"/>
              <a:ext cx="1911304" cy="1911304"/>
            </a:xfrm>
            <a:custGeom>
              <a:avLst/>
              <a:gdLst>
                <a:gd name="connsiteX0" fmla="*/ 955653 w 1911304"/>
                <a:gd name="connsiteY0" fmla="*/ 131634 h 1911304"/>
                <a:gd name="connsiteX1" fmla="*/ 131634 w 1911304"/>
                <a:gd name="connsiteY1" fmla="*/ 955653 h 1911304"/>
                <a:gd name="connsiteX2" fmla="*/ 955653 w 1911304"/>
                <a:gd name="connsiteY2" fmla="*/ 1779672 h 1911304"/>
                <a:gd name="connsiteX3" fmla="*/ 1779672 w 1911304"/>
                <a:gd name="connsiteY3" fmla="*/ 955653 h 1911304"/>
                <a:gd name="connsiteX4" fmla="*/ 955653 w 1911304"/>
                <a:gd name="connsiteY4" fmla="*/ 131634 h 1911304"/>
                <a:gd name="connsiteX5" fmla="*/ 955652 w 1911304"/>
                <a:gd name="connsiteY5" fmla="*/ 0 h 1911304"/>
                <a:gd name="connsiteX6" fmla="*/ 1911304 w 1911304"/>
                <a:gd name="connsiteY6" fmla="*/ 955652 h 1911304"/>
                <a:gd name="connsiteX7" fmla="*/ 955652 w 1911304"/>
                <a:gd name="connsiteY7" fmla="*/ 1911304 h 1911304"/>
                <a:gd name="connsiteX8" fmla="*/ 0 w 1911304"/>
                <a:gd name="connsiteY8" fmla="*/ 955652 h 1911304"/>
                <a:gd name="connsiteX9" fmla="*/ 955652 w 1911304"/>
                <a:gd name="connsiteY9" fmla="*/ 0 h 19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1304" h="1911304">
                  <a:moveTo>
                    <a:pt x="955653" y="131634"/>
                  </a:moveTo>
                  <a:cubicBezTo>
                    <a:pt x="500560" y="131634"/>
                    <a:pt x="131634" y="500560"/>
                    <a:pt x="131634" y="955653"/>
                  </a:cubicBezTo>
                  <a:cubicBezTo>
                    <a:pt x="131634" y="1410746"/>
                    <a:pt x="500560" y="1779672"/>
                    <a:pt x="955653" y="1779672"/>
                  </a:cubicBezTo>
                  <a:cubicBezTo>
                    <a:pt x="1410746" y="1779672"/>
                    <a:pt x="1779672" y="1410746"/>
                    <a:pt x="1779672" y="955653"/>
                  </a:cubicBezTo>
                  <a:cubicBezTo>
                    <a:pt x="1779672" y="500560"/>
                    <a:pt x="1410746" y="131634"/>
                    <a:pt x="955653" y="131634"/>
                  </a:cubicBezTo>
                  <a:close/>
                  <a:moveTo>
                    <a:pt x="955652" y="0"/>
                  </a:moveTo>
                  <a:cubicBezTo>
                    <a:pt x="1483444" y="0"/>
                    <a:pt x="1911304" y="427860"/>
                    <a:pt x="1911304" y="955652"/>
                  </a:cubicBezTo>
                  <a:cubicBezTo>
                    <a:pt x="1911304" y="1483444"/>
                    <a:pt x="1483444" y="1911304"/>
                    <a:pt x="955652" y="1911304"/>
                  </a:cubicBezTo>
                  <a:cubicBezTo>
                    <a:pt x="427860" y="1911304"/>
                    <a:pt x="0" y="1483444"/>
                    <a:pt x="0" y="955652"/>
                  </a:cubicBezTo>
                  <a:cubicBezTo>
                    <a:pt x="0" y="427860"/>
                    <a:pt x="427860" y="0"/>
                    <a:pt x="955652" y="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3894944" y="2015244"/>
              <a:ext cx="1382006" cy="1382006"/>
            </a:xfrm>
            <a:custGeom>
              <a:avLst/>
              <a:gdLst>
                <a:gd name="connsiteX0" fmla="*/ 691003 w 1382006"/>
                <a:gd name="connsiteY0" fmla="*/ 131633 h 1382006"/>
                <a:gd name="connsiteX1" fmla="*/ 131633 w 1382006"/>
                <a:gd name="connsiteY1" fmla="*/ 691003 h 1382006"/>
                <a:gd name="connsiteX2" fmla="*/ 691003 w 1382006"/>
                <a:gd name="connsiteY2" fmla="*/ 1250373 h 1382006"/>
                <a:gd name="connsiteX3" fmla="*/ 1250373 w 1382006"/>
                <a:gd name="connsiteY3" fmla="*/ 691003 h 1382006"/>
                <a:gd name="connsiteX4" fmla="*/ 691003 w 1382006"/>
                <a:gd name="connsiteY4" fmla="*/ 131633 h 1382006"/>
                <a:gd name="connsiteX5" fmla="*/ 691003 w 1382006"/>
                <a:gd name="connsiteY5" fmla="*/ 0 h 1382006"/>
                <a:gd name="connsiteX6" fmla="*/ 1382006 w 1382006"/>
                <a:gd name="connsiteY6" fmla="*/ 691003 h 1382006"/>
                <a:gd name="connsiteX7" fmla="*/ 691003 w 1382006"/>
                <a:gd name="connsiteY7" fmla="*/ 1382006 h 1382006"/>
                <a:gd name="connsiteX8" fmla="*/ 0 w 1382006"/>
                <a:gd name="connsiteY8" fmla="*/ 691003 h 1382006"/>
                <a:gd name="connsiteX9" fmla="*/ 691003 w 1382006"/>
                <a:gd name="connsiteY9" fmla="*/ 0 h 138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006" h="1382006">
                  <a:moveTo>
                    <a:pt x="691003" y="131633"/>
                  </a:moveTo>
                  <a:cubicBezTo>
                    <a:pt x="382071" y="131633"/>
                    <a:pt x="131633" y="382071"/>
                    <a:pt x="131633" y="691003"/>
                  </a:cubicBezTo>
                  <a:cubicBezTo>
                    <a:pt x="131633" y="999935"/>
                    <a:pt x="382071" y="1250373"/>
                    <a:pt x="691003" y="1250373"/>
                  </a:cubicBezTo>
                  <a:cubicBezTo>
                    <a:pt x="999935" y="1250373"/>
                    <a:pt x="1250373" y="999935"/>
                    <a:pt x="1250373" y="691003"/>
                  </a:cubicBezTo>
                  <a:cubicBezTo>
                    <a:pt x="1250373" y="382071"/>
                    <a:pt x="999935" y="131633"/>
                    <a:pt x="691003" y="131633"/>
                  </a:cubicBezTo>
                  <a:close/>
                  <a:moveTo>
                    <a:pt x="691003" y="0"/>
                  </a:moveTo>
                  <a:cubicBezTo>
                    <a:pt x="1072633" y="0"/>
                    <a:pt x="1382006" y="309373"/>
                    <a:pt x="1382006" y="691003"/>
                  </a:cubicBezTo>
                  <a:cubicBezTo>
                    <a:pt x="1382006" y="1072633"/>
                    <a:pt x="1072633" y="1382006"/>
                    <a:pt x="691003" y="1382006"/>
                  </a:cubicBezTo>
                  <a:cubicBezTo>
                    <a:pt x="309373" y="1382006"/>
                    <a:pt x="0" y="1072633"/>
                    <a:pt x="0" y="691003"/>
                  </a:cubicBezTo>
                  <a:cubicBezTo>
                    <a:pt x="0" y="309373"/>
                    <a:pt x="309373" y="0"/>
                    <a:pt x="691003" y="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4174344" y="2294644"/>
              <a:ext cx="823206" cy="823206"/>
            </a:xfrm>
            <a:custGeom>
              <a:avLst/>
              <a:gdLst>
                <a:gd name="connsiteX0" fmla="*/ 411603 w 823206"/>
                <a:gd name="connsiteY0" fmla="*/ 140077 h 823206"/>
                <a:gd name="connsiteX1" fmla="*/ 140077 w 823206"/>
                <a:gd name="connsiteY1" fmla="*/ 411603 h 823206"/>
                <a:gd name="connsiteX2" fmla="*/ 411603 w 823206"/>
                <a:gd name="connsiteY2" fmla="*/ 683129 h 823206"/>
                <a:gd name="connsiteX3" fmla="*/ 683129 w 823206"/>
                <a:gd name="connsiteY3" fmla="*/ 411603 h 823206"/>
                <a:gd name="connsiteX4" fmla="*/ 411603 w 823206"/>
                <a:gd name="connsiteY4" fmla="*/ 140077 h 823206"/>
                <a:gd name="connsiteX5" fmla="*/ 411603 w 823206"/>
                <a:gd name="connsiteY5" fmla="*/ 0 h 823206"/>
                <a:gd name="connsiteX6" fmla="*/ 823206 w 823206"/>
                <a:gd name="connsiteY6" fmla="*/ 411603 h 823206"/>
                <a:gd name="connsiteX7" fmla="*/ 411603 w 823206"/>
                <a:gd name="connsiteY7" fmla="*/ 823206 h 823206"/>
                <a:gd name="connsiteX8" fmla="*/ 0 w 823206"/>
                <a:gd name="connsiteY8" fmla="*/ 411603 h 823206"/>
                <a:gd name="connsiteX9" fmla="*/ 411603 w 823206"/>
                <a:gd name="connsiteY9" fmla="*/ 0 h 8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206" h="823206">
                  <a:moveTo>
                    <a:pt x="411603" y="140077"/>
                  </a:moveTo>
                  <a:cubicBezTo>
                    <a:pt x="261643" y="140077"/>
                    <a:pt x="140077" y="261643"/>
                    <a:pt x="140077" y="411603"/>
                  </a:cubicBezTo>
                  <a:cubicBezTo>
                    <a:pt x="140077" y="561563"/>
                    <a:pt x="261643" y="683129"/>
                    <a:pt x="411603" y="683129"/>
                  </a:cubicBezTo>
                  <a:cubicBezTo>
                    <a:pt x="561563" y="683129"/>
                    <a:pt x="683129" y="561563"/>
                    <a:pt x="683129" y="411603"/>
                  </a:cubicBezTo>
                  <a:cubicBezTo>
                    <a:pt x="683129" y="261643"/>
                    <a:pt x="561563" y="140077"/>
                    <a:pt x="411603" y="140077"/>
                  </a:cubicBezTo>
                  <a:close/>
                  <a:moveTo>
                    <a:pt x="411603" y="0"/>
                  </a:moveTo>
                  <a:cubicBezTo>
                    <a:pt x="638925" y="0"/>
                    <a:pt x="823206" y="184281"/>
                    <a:pt x="823206" y="411603"/>
                  </a:cubicBezTo>
                  <a:cubicBezTo>
                    <a:pt x="823206" y="638925"/>
                    <a:pt x="638925" y="823206"/>
                    <a:pt x="411603" y="823206"/>
                  </a:cubicBezTo>
                  <a:cubicBezTo>
                    <a:pt x="184281" y="823206"/>
                    <a:pt x="0" y="638925"/>
                    <a:pt x="0" y="411603"/>
                  </a:cubicBezTo>
                  <a:cubicBezTo>
                    <a:pt x="0" y="184281"/>
                    <a:pt x="184281" y="0"/>
                    <a:pt x="411603" y="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444306" y="2564606"/>
              <a:ext cx="283282" cy="2832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65"/>
            <p:cNvSpPr>
              <a:spLocks/>
            </p:cNvSpPr>
            <p:nvPr/>
          </p:nvSpPr>
          <p:spPr bwMode="auto">
            <a:xfrm>
              <a:off x="3722565" y="1764877"/>
              <a:ext cx="1725735" cy="552235"/>
            </a:xfrm>
            <a:custGeom>
              <a:avLst/>
              <a:gdLst>
                <a:gd name="T0" fmla="*/ 165 w 2439"/>
                <a:gd name="T1" fmla="*/ 781 h 781"/>
                <a:gd name="T2" fmla="*/ 1220 w 2439"/>
                <a:gd name="T3" fmla="*/ 149 h 781"/>
                <a:gd name="T4" fmla="*/ 2274 w 2439"/>
                <a:gd name="T5" fmla="*/ 781 h 781"/>
                <a:gd name="T6" fmla="*/ 2439 w 2439"/>
                <a:gd name="T7" fmla="*/ 781 h 781"/>
                <a:gd name="T8" fmla="*/ 1220 w 2439"/>
                <a:gd name="T9" fmla="*/ 0 h 781"/>
                <a:gd name="T10" fmla="*/ 0 w 2439"/>
                <a:gd name="T11" fmla="*/ 781 h 781"/>
                <a:gd name="T12" fmla="*/ 165 w 2439"/>
                <a:gd name="T13" fmla="*/ 781 h 781"/>
              </a:gdLst>
              <a:ahLst/>
              <a:cxnLst>
                <a:cxn ang="0">
                  <a:pos x="T0" y="T1"/>
                </a:cxn>
                <a:cxn ang="0">
                  <a:pos x="T2" y="T3"/>
                </a:cxn>
                <a:cxn ang="0">
                  <a:pos x="T4" y="T5"/>
                </a:cxn>
                <a:cxn ang="0">
                  <a:pos x="T6" y="T7"/>
                </a:cxn>
                <a:cxn ang="0">
                  <a:pos x="T8" y="T9"/>
                </a:cxn>
                <a:cxn ang="0">
                  <a:pos x="T10" y="T11"/>
                </a:cxn>
                <a:cxn ang="0">
                  <a:pos x="T12" y="T13"/>
                </a:cxn>
              </a:cxnLst>
              <a:rect l="0" t="0" r="r" b="b"/>
              <a:pathLst>
                <a:path w="2439" h="781">
                  <a:moveTo>
                    <a:pt x="165" y="781"/>
                  </a:moveTo>
                  <a:cubicBezTo>
                    <a:pt x="367" y="405"/>
                    <a:pt x="764" y="149"/>
                    <a:pt x="1220" y="149"/>
                  </a:cubicBezTo>
                  <a:cubicBezTo>
                    <a:pt x="1675" y="149"/>
                    <a:pt x="2072" y="405"/>
                    <a:pt x="2274" y="781"/>
                  </a:cubicBezTo>
                  <a:cubicBezTo>
                    <a:pt x="2439" y="781"/>
                    <a:pt x="2439" y="781"/>
                    <a:pt x="2439" y="781"/>
                  </a:cubicBezTo>
                  <a:cubicBezTo>
                    <a:pt x="2226" y="321"/>
                    <a:pt x="1759" y="0"/>
                    <a:pt x="1220" y="0"/>
                  </a:cubicBezTo>
                  <a:cubicBezTo>
                    <a:pt x="680" y="0"/>
                    <a:pt x="213" y="321"/>
                    <a:pt x="0" y="781"/>
                  </a:cubicBezTo>
                  <a:cubicBezTo>
                    <a:pt x="165" y="781"/>
                    <a:pt x="165" y="781"/>
                    <a:pt x="165" y="781"/>
                  </a:cubicBezTo>
                </a:path>
              </a:pathLst>
            </a:custGeom>
            <a:gradFill flip="none" rotWithShape="1">
              <a:gsLst>
                <a:gs pos="0">
                  <a:schemeClr val="bg1">
                    <a:alpha val="10000"/>
                  </a:schemeClr>
                </a:gs>
                <a:gs pos="50000">
                  <a:schemeClr val="bg1">
                    <a:alpha val="30000"/>
                  </a:schemeClr>
                </a:gs>
                <a:gs pos="100000">
                  <a:schemeClr val="bg1">
                    <a:alpha val="0"/>
                  </a:schemeClr>
                </a:gs>
              </a:gsLst>
              <a:lin ang="54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66"/>
            <p:cNvSpPr>
              <a:spLocks/>
            </p:cNvSpPr>
            <p:nvPr/>
          </p:nvSpPr>
          <p:spPr bwMode="auto">
            <a:xfrm>
              <a:off x="3986781" y="2040993"/>
              <a:ext cx="1197303" cy="365380"/>
            </a:xfrm>
            <a:custGeom>
              <a:avLst/>
              <a:gdLst>
                <a:gd name="T0" fmla="*/ 171 w 1693"/>
                <a:gd name="T1" fmla="*/ 516 h 516"/>
                <a:gd name="T2" fmla="*/ 847 w 1693"/>
                <a:gd name="T3" fmla="*/ 149 h 516"/>
                <a:gd name="T4" fmla="*/ 1522 w 1693"/>
                <a:gd name="T5" fmla="*/ 516 h 516"/>
                <a:gd name="T6" fmla="*/ 1693 w 1693"/>
                <a:gd name="T7" fmla="*/ 516 h 516"/>
                <a:gd name="T8" fmla="*/ 847 w 1693"/>
                <a:gd name="T9" fmla="*/ 0 h 516"/>
                <a:gd name="T10" fmla="*/ 0 w 1693"/>
                <a:gd name="T11" fmla="*/ 516 h 516"/>
                <a:gd name="T12" fmla="*/ 171 w 1693"/>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1693" h="516">
                  <a:moveTo>
                    <a:pt x="171" y="516"/>
                  </a:moveTo>
                  <a:cubicBezTo>
                    <a:pt x="315" y="295"/>
                    <a:pt x="564" y="149"/>
                    <a:pt x="847" y="149"/>
                  </a:cubicBezTo>
                  <a:cubicBezTo>
                    <a:pt x="1129" y="149"/>
                    <a:pt x="1378" y="295"/>
                    <a:pt x="1522" y="516"/>
                  </a:cubicBezTo>
                  <a:cubicBezTo>
                    <a:pt x="1693" y="516"/>
                    <a:pt x="1693" y="516"/>
                    <a:pt x="1693" y="516"/>
                  </a:cubicBezTo>
                  <a:cubicBezTo>
                    <a:pt x="1534" y="210"/>
                    <a:pt x="1214" y="0"/>
                    <a:pt x="847" y="0"/>
                  </a:cubicBezTo>
                  <a:cubicBezTo>
                    <a:pt x="479" y="0"/>
                    <a:pt x="159" y="210"/>
                    <a:pt x="0" y="516"/>
                  </a:cubicBezTo>
                  <a:cubicBezTo>
                    <a:pt x="171" y="516"/>
                    <a:pt x="171" y="516"/>
                    <a:pt x="171" y="516"/>
                  </a:cubicBezTo>
                </a:path>
              </a:pathLst>
            </a:custGeom>
            <a:gradFill flip="none" rotWithShape="1">
              <a:gsLst>
                <a:gs pos="0">
                  <a:schemeClr val="bg1">
                    <a:alpha val="10000"/>
                  </a:schemeClr>
                </a:gs>
                <a:gs pos="50000">
                  <a:schemeClr val="bg1">
                    <a:alpha val="30000"/>
                  </a:schemeClr>
                </a:gs>
                <a:gs pos="100000">
                  <a:schemeClr val="bg1">
                    <a:alpha val="0"/>
                  </a:schemeClr>
                </a:gs>
              </a:gsLst>
              <a:lin ang="54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67"/>
            <p:cNvSpPr>
              <a:spLocks/>
            </p:cNvSpPr>
            <p:nvPr/>
          </p:nvSpPr>
          <p:spPr bwMode="auto">
            <a:xfrm>
              <a:off x="4240285" y="2317111"/>
              <a:ext cx="690294" cy="198757"/>
            </a:xfrm>
            <a:custGeom>
              <a:avLst/>
              <a:gdLst>
                <a:gd name="T0" fmla="*/ 183 w 975"/>
                <a:gd name="T1" fmla="*/ 282 h 282"/>
                <a:gd name="T2" fmla="*/ 488 w 975"/>
                <a:gd name="T3" fmla="*/ 149 h 282"/>
                <a:gd name="T4" fmla="*/ 792 w 975"/>
                <a:gd name="T5" fmla="*/ 282 h 282"/>
                <a:gd name="T6" fmla="*/ 975 w 975"/>
                <a:gd name="T7" fmla="*/ 282 h 282"/>
                <a:gd name="T8" fmla="*/ 488 w 975"/>
                <a:gd name="T9" fmla="*/ 0 h 282"/>
                <a:gd name="T10" fmla="*/ 0 w 975"/>
                <a:gd name="T11" fmla="*/ 282 h 282"/>
                <a:gd name="T12" fmla="*/ 183 w 975"/>
                <a:gd name="T13" fmla="*/ 282 h 282"/>
              </a:gdLst>
              <a:ahLst/>
              <a:cxnLst>
                <a:cxn ang="0">
                  <a:pos x="T0" y="T1"/>
                </a:cxn>
                <a:cxn ang="0">
                  <a:pos x="T2" y="T3"/>
                </a:cxn>
                <a:cxn ang="0">
                  <a:pos x="T4" y="T5"/>
                </a:cxn>
                <a:cxn ang="0">
                  <a:pos x="T6" y="T7"/>
                </a:cxn>
                <a:cxn ang="0">
                  <a:pos x="T8" y="T9"/>
                </a:cxn>
                <a:cxn ang="0">
                  <a:pos x="T10" y="T11"/>
                </a:cxn>
                <a:cxn ang="0">
                  <a:pos x="T12" y="T13"/>
                </a:cxn>
              </a:cxnLst>
              <a:rect l="0" t="0" r="r" b="b"/>
              <a:pathLst>
                <a:path w="975" h="282">
                  <a:moveTo>
                    <a:pt x="183" y="282"/>
                  </a:moveTo>
                  <a:cubicBezTo>
                    <a:pt x="259" y="200"/>
                    <a:pt x="367" y="149"/>
                    <a:pt x="488" y="149"/>
                  </a:cubicBezTo>
                  <a:cubicBezTo>
                    <a:pt x="608" y="149"/>
                    <a:pt x="716" y="200"/>
                    <a:pt x="792" y="282"/>
                  </a:cubicBezTo>
                  <a:cubicBezTo>
                    <a:pt x="975" y="282"/>
                    <a:pt x="975" y="282"/>
                    <a:pt x="975" y="282"/>
                  </a:cubicBezTo>
                  <a:cubicBezTo>
                    <a:pt x="877" y="114"/>
                    <a:pt x="696" y="0"/>
                    <a:pt x="488" y="0"/>
                  </a:cubicBezTo>
                  <a:cubicBezTo>
                    <a:pt x="280" y="0"/>
                    <a:pt x="98" y="114"/>
                    <a:pt x="0" y="282"/>
                  </a:cubicBezTo>
                  <a:cubicBezTo>
                    <a:pt x="183" y="282"/>
                    <a:pt x="183" y="282"/>
                    <a:pt x="183" y="282"/>
                  </a:cubicBezTo>
                </a:path>
              </a:pathLst>
            </a:custGeom>
            <a:gradFill flip="none" rotWithShape="1">
              <a:gsLst>
                <a:gs pos="0">
                  <a:schemeClr val="bg1">
                    <a:alpha val="10000"/>
                  </a:schemeClr>
                </a:gs>
                <a:gs pos="50000">
                  <a:schemeClr val="bg1">
                    <a:alpha val="30000"/>
                  </a:schemeClr>
                </a:gs>
                <a:gs pos="100000">
                  <a:schemeClr val="bg1">
                    <a:alpha val="0"/>
                  </a:schemeClr>
                </a:gs>
              </a:gsLst>
              <a:lin ang="54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70"/>
            <p:cNvSpPr>
              <a:spLocks noEditPoints="1"/>
            </p:cNvSpPr>
            <p:nvPr/>
          </p:nvSpPr>
          <p:spPr bwMode="auto">
            <a:xfrm>
              <a:off x="4461655" y="2593228"/>
              <a:ext cx="247554" cy="121397"/>
            </a:xfrm>
            <a:custGeom>
              <a:avLst/>
              <a:gdLst>
                <a:gd name="T0" fmla="*/ 19 w 349"/>
                <a:gd name="T1" fmla="*/ 96 h 172"/>
                <a:gd name="T2" fmla="*/ 0 w 349"/>
                <a:gd name="T3" fmla="*/ 172 h 172"/>
                <a:gd name="T4" fmla="*/ 79 w 349"/>
                <a:gd name="T5" fmla="*/ 172 h 172"/>
                <a:gd name="T6" fmla="*/ 95 w 349"/>
                <a:gd name="T7" fmla="*/ 159 h 172"/>
                <a:gd name="T8" fmla="*/ 19 w 349"/>
                <a:gd name="T9" fmla="*/ 96 h 172"/>
                <a:gd name="T10" fmla="*/ 175 w 349"/>
                <a:gd name="T11" fmla="*/ 0 h 172"/>
                <a:gd name="T12" fmla="*/ 68 w 349"/>
                <a:gd name="T13" fmla="*/ 36 h 172"/>
                <a:gd name="T14" fmla="*/ 198 w 349"/>
                <a:gd name="T15" fmla="*/ 143 h 172"/>
                <a:gd name="T16" fmla="*/ 194 w 349"/>
                <a:gd name="T17" fmla="*/ 172 h 172"/>
                <a:gd name="T18" fmla="*/ 349 w 349"/>
                <a:gd name="T19" fmla="*/ 172 h 172"/>
                <a:gd name="T20" fmla="*/ 175 w 349"/>
                <a:gd name="T2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172">
                  <a:moveTo>
                    <a:pt x="19" y="96"/>
                  </a:moveTo>
                  <a:cubicBezTo>
                    <a:pt x="7" y="119"/>
                    <a:pt x="1" y="145"/>
                    <a:pt x="0" y="172"/>
                  </a:cubicBezTo>
                  <a:cubicBezTo>
                    <a:pt x="79" y="172"/>
                    <a:pt x="79" y="172"/>
                    <a:pt x="79" y="172"/>
                  </a:cubicBezTo>
                  <a:cubicBezTo>
                    <a:pt x="95" y="159"/>
                    <a:pt x="95" y="159"/>
                    <a:pt x="95" y="159"/>
                  </a:cubicBezTo>
                  <a:cubicBezTo>
                    <a:pt x="19" y="96"/>
                    <a:pt x="19" y="96"/>
                    <a:pt x="19" y="96"/>
                  </a:cubicBezTo>
                  <a:moveTo>
                    <a:pt x="175" y="0"/>
                  </a:moveTo>
                  <a:cubicBezTo>
                    <a:pt x="135" y="0"/>
                    <a:pt x="98" y="13"/>
                    <a:pt x="68" y="36"/>
                  </a:cubicBezTo>
                  <a:cubicBezTo>
                    <a:pt x="198" y="143"/>
                    <a:pt x="198" y="143"/>
                    <a:pt x="198" y="143"/>
                  </a:cubicBezTo>
                  <a:cubicBezTo>
                    <a:pt x="198" y="143"/>
                    <a:pt x="203" y="156"/>
                    <a:pt x="194" y="172"/>
                  </a:cubicBezTo>
                  <a:cubicBezTo>
                    <a:pt x="349" y="172"/>
                    <a:pt x="349" y="172"/>
                    <a:pt x="349" y="172"/>
                  </a:cubicBezTo>
                  <a:cubicBezTo>
                    <a:pt x="348" y="77"/>
                    <a:pt x="270" y="0"/>
                    <a:pt x="175" y="0"/>
                  </a:cubicBezTo>
                </a:path>
              </a:pathLst>
            </a:custGeom>
            <a:gradFill flip="none" rotWithShape="1">
              <a:gsLst>
                <a:gs pos="13000">
                  <a:schemeClr val="bg1">
                    <a:alpha val="10000"/>
                  </a:schemeClr>
                </a:gs>
                <a:gs pos="100000">
                  <a:schemeClr val="bg1">
                    <a:alpha val="0"/>
                  </a:schemeClr>
                </a:gs>
              </a:gsLst>
              <a:lin ang="54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2"/>
            <p:cNvSpPr>
              <a:spLocks/>
            </p:cNvSpPr>
            <p:nvPr/>
          </p:nvSpPr>
          <p:spPr bwMode="auto">
            <a:xfrm>
              <a:off x="3621401" y="1916026"/>
              <a:ext cx="985454" cy="820022"/>
            </a:xfrm>
            <a:custGeom>
              <a:avLst/>
              <a:gdLst>
                <a:gd name="T0" fmla="*/ 1387 w 1394"/>
                <a:gd name="T1" fmla="*/ 1100 h 1160"/>
                <a:gd name="T2" fmla="*/ 68 w 1394"/>
                <a:gd name="T3" fmla="*/ 13 h 1160"/>
                <a:gd name="T4" fmla="*/ 13 w 1394"/>
                <a:gd name="T5" fmla="*/ 19 h 1160"/>
                <a:gd name="T6" fmla="*/ 19 w 1394"/>
                <a:gd name="T7" fmla="*/ 74 h 1160"/>
                <a:gd name="T8" fmla="*/ 1338 w 1394"/>
                <a:gd name="T9" fmla="*/ 1160 h 1160"/>
                <a:gd name="T10" fmla="*/ 1377 w 1394"/>
                <a:gd name="T11" fmla="*/ 1139 h 1160"/>
                <a:gd name="T12" fmla="*/ 1387 w 1394"/>
                <a:gd name="T13" fmla="*/ 1100 h 1160"/>
              </a:gdLst>
              <a:ahLst/>
              <a:cxnLst>
                <a:cxn ang="0">
                  <a:pos x="T0" y="T1"/>
                </a:cxn>
                <a:cxn ang="0">
                  <a:pos x="T2" y="T3"/>
                </a:cxn>
                <a:cxn ang="0">
                  <a:pos x="T4" y="T5"/>
                </a:cxn>
                <a:cxn ang="0">
                  <a:pos x="T6" y="T7"/>
                </a:cxn>
                <a:cxn ang="0">
                  <a:pos x="T8" y="T9"/>
                </a:cxn>
                <a:cxn ang="0">
                  <a:pos x="T10" y="T11"/>
                </a:cxn>
                <a:cxn ang="0">
                  <a:pos x="T12" y="T13"/>
                </a:cxn>
              </a:cxnLst>
              <a:rect l="0" t="0" r="r" b="b"/>
              <a:pathLst>
                <a:path w="1394" h="1160">
                  <a:moveTo>
                    <a:pt x="1387" y="1100"/>
                  </a:moveTo>
                  <a:cubicBezTo>
                    <a:pt x="68" y="13"/>
                    <a:pt x="68" y="13"/>
                    <a:pt x="68" y="13"/>
                  </a:cubicBezTo>
                  <a:cubicBezTo>
                    <a:pt x="52" y="0"/>
                    <a:pt x="27" y="2"/>
                    <a:pt x="13" y="19"/>
                  </a:cubicBezTo>
                  <a:cubicBezTo>
                    <a:pt x="0" y="35"/>
                    <a:pt x="2" y="60"/>
                    <a:pt x="19" y="74"/>
                  </a:cubicBezTo>
                  <a:cubicBezTo>
                    <a:pt x="1338" y="1160"/>
                    <a:pt x="1338" y="1160"/>
                    <a:pt x="1338" y="1160"/>
                  </a:cubicBezTo>
                  <a:cubicBezTo>
                    <a:pt x="1338" y="1160"/>
                    <a:pt x="1360" y="1159"/>
                    <a:pt x="1377" y="1139"/>
                  </a:cubicBezTo>
                  <a:cubicBezTo>
                    <a:pt x="1394" y="1118"/>
                    <a:pt x="1387" y="1100"/>
                    <a:pt x="1387" y="110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71"/>
            <p:cNvSpPr>
              <a:spLocks/>
            </p:cNvSpPr>
            <p:nvPr/>
          </p:nvSpPr>
          <p:spPr bwMode="auto">
            <a:xfrm>
              <a:off x="3403602" y="2683681"/>
              <a:ext cx="1187781" cy="1037821"/>
            </a:xfrm>
            <a:custGeom>
              <a:avLst/>
              <a:gdLst>
                <a:gd name="T0" fmla="*/ 1679 w 1679"/>
                <a:gd name="T1" fmla="*/ 60 h 1467"/>
                <a:gd name="T2" fmla="*/ 1630 w 1679"/>
                <a:gd name="T3" fmla="*/ 0 h 1467"/>
                <a:gd name="T4" fmla="*/ 627 w 1679"/>
                <a:gd name="T5" fmla="*/ 826 h 1467"/>
                <a:gd name="T6" fmla="*/ 485 w 1679"/>
                <a:gd name="T7" fmla="*/ 766 h 1467"/>
                <a:gd name="T8" fmla="*/ 0 w 1679"/>
                <a:gd name="T9" fmla="*/ 1068 h 1467"/>
                <a:gd name="T10" fmla="*/ 315 w 1679"/>
                <a:gd name="T11" fmla="*/ 1083 h 1467"/>
                <a:gd name="T12" fmla="*/ 311 w 1679"/>
                <a:gd name="T13" fmla="*/ 1086 h 1467"/>
                <a:gd name="T14" fmla="*/ 305 w 1679"/>
                <a:gd name="T15" fmla="*/ 1092 h 1467"/>
                <a:gd name="T16" fmla="*/ 304 w 1679"/>
                <a:gd name="T17" fmla="*/ 1094 h 1467"/>
                <a:gd name="T18" fmla="*/ 301 w 1679"/>
                <a:gd name="T19" fmla="*/ 1099 h 1467"/>
                <a:gd name="T20" fmla="*/ 300 w 1679"/>
                <a:gd name="T21" fmla="*/ 1100 h 1467"/>
                <a:gd name="T22" fmla="*/ 298 w 1679"/>
                <a:gd name="T23" fmla="*/ 1107 h 1467"/>
                <a:gd name="T24" fmla="*/ 298 w 1679"/>
                <a:gd name="T25" fmla="*/ 1107 h 1467"/>
                <a:gd name="T26" fmla="*/ 297 w 1679"/>
                <a:gd name="T27" fmla="*/ 1115 h 1467"/>
                <a:gd name="T28" fmla="*/ 297 w 1679"/>
                <a:gd name="T29" fmla="*/ 1115 h 1467"/>
                <a:gd name="T30" fmla="*/ 305 w 1679"/>
                <a:gd name="T31" fmla="*/ 1141 h 1467"/>
                <a:gd name="T32" fmla="*/ 335 w 1679"/>
                <a:gd name="T33" fmla="*/ 1155 h 1467"/>
                <a:gd name="T34" fmla="*/ 285 w 1679"/>
                <a:gd name="T35" fmla="*/ 1467 h 1467"/>
                <a:gd name="T36" fmla="*/ 678 w 1679"/>
                <a:gd name="T37" fmla="*/ 1052 h 1467"/>
                <a:gd name="T38" fmla="*/ 649 w 1679"/>
                <a:gd name="T39" fmla="*/ 909 h 1467"/>
                <a:gd name="T40" fmla="*/ 1679 w 1679"/>
                <a:gd name="T41" fmla="*/ 60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79" h="1467">
                  <a:moveTo>
                    <a:pt x="1679" y="60"/>
                  </a:moveTo>
                  <a:cubicBezTo>
                    <a:pt x="1630" y="0"/>
                    <a:pt x="1630" y="0"/>
                    <a:pt x="1630" y="0"/>
                  </a:cubicBezTo>
                  <a:cubicBezTo>
                    <a:pt x="627" y="826"/>
                    <a:pt x="627" y="826"/>
                    <a:pt x="627" y="826"/>
                  </a:cubicBezTo>
                  <a:cubicBezTo>
                    <a:pt x="485" y="766"/>
                    <a:pt x="485" y="766"/>
                    <a:pt x="485" y="766"/>
                  </a:cubicBezTo>
                  <a:cubicBezTo>
                    <a:pt x="0" y="1068"/>
                    <a:pt x="0" y="1068"/>
                    <a:pt x="0" y="1068"/>
                  </a:cubicBezTo>
                  <a:cubicBezTo>
                    <a:pt x="315" y="1083"/>
                    <a:pt x="315" y="1083"/>
                    <a:pt x="315" y="1083"/>
                  </a:cubicBezTo>
                  <a:cubicBezTo>
                    <a:pt x="311" y="1086"/>
                    <a:pt x="311" y="1086"/>
                    <a:pt x="311" y="1086"/>
                  </a:cubicBezTo>
                  <a:cubicBezTo>
                    <a:pt x="309" y="1088"/>
                    <a:pt x="307" y="1090"/>
                    <a:pt x="305" y="1092"/>
                  </a:cubicBezTo>
                  <a:cubicBezTo>
                    <a:pt x="305" y="1093"/>
                    <a:pt x="305" y="1093"/>
                    <a:pt x="304" y="1094"/>
                  </a:cubicBezTo>
                  <a:cubicBezTo>
                    <a:pt x="303" y="1096"/>
                    <a:pt x="302" y="1097"/>
                    <a:pt x="301" y="1099"/>
                  </a:cubicBezTo>
                  <a:cubicBezTo>
                    <a:pt x="300" y="1100"/>
                    <a:pt x="300" y="1100"/>
                    <a:pt x="300" y="1100"/>
                  </a:cubicBezTo>
                  <a:cubicBezTo>
                    <a:pt x="299" y="1103"/>
                    <a:pt x="298" y="1105"/>
                    <a:pt x="298" y="1107"/>
                  </a:cubicBezTo>
                  <a:cubicBezTo>
                    <a:pt x="298" y="1107"/>
                    <a:pt x="298" y="1107"/>
                    <a:pt x="298" y="1107"/>
                  </a:cubicBezTo>
                  <a:cubicBezTo>
                    <a:pt x="297" y="1110"/>
                    <a:pt x="297" y="1113"/>
                    <a:pt x="297" y="1115"/>
                  </a:cubicBezTo>
                  <a:cubicBezTo>
                    <a:pt x="297" y="1115"/>
                    <a:pt x="297" y="1115"/>
                    <a:pt x="297" y="1115"/>
                  </a:cubicBezTo>
                  <a:cubicBezTo>
                    <a:pt x="296" y="1124"/>
                    <a:pt x="299" y="1134"/>
                    <a:pt x="305" y="1141"/>
                  </a:cubicBezTo>
                  <a:cubicBezTo>
                    <a:pt x="313" y="1151"/>
                    <a:pt x="324" y="1155"/>
                    <a:pt x="335" y="1155"/>
                  </a:cubicBezTo>
                  <a:cubicBezTo>
                    <a:pt x="285" y="1467"/>
                    <a:pt x="285" y="1467"/>
                    <a:pt x="285" y="1467"/>
                  </a:cubicBezTo>
                  <a:cubicBezTo>
                    <a:pt x="678" y="1052"/>
                    <a:pt x="678" y="1052"/>
                    <a:pt x="678" y="1052"/>
                  </a:cubicBezTo>
                  <a:cubicBezTo>
                    <a:pt x="649" y="909"/>
                    <a:pt x="649" y="909"/>
                    <a:pt x="649" y="909"/>
                  </a:cubicBezTo>
                  <a:cubicBezTo>
                    <a:pt x="1679" y="60"/>
                    <a:pt x="1679" y="60"/>
                    <a:pt x="1679" y="60"/>
                  </a:cubicBezTo>
                </a:path>
              </a:pathLst>
            </a:custGeom>
            <a:solidFill>
              <a:schemeClr val="tx2">
                <a:alpha val="7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4"/>
            <p:cNvSpPr>
              <a:spLocks/>
            </p:cNvSpPr>
            <p:nvPr/>
          </p:nvSpPr>
          <p:spPr bwMode="auto">
            <a:xfrm>
              <a:off x="3624972" y="1929567"/>
              <a:ext cx="953320" cy="806480"/>
            </a:xfrm>
            <a:custGeom>
              <a:avLst/>
              <a:gdLst>
                <a:gd name="connsiteX0" fmla="*/ 0 w 953320"/>
                <a:gd name="connsiteY0" fmla="*/ 18593 h 806480"/>
                <a:gd name="connsiteX1" fmla="*/ 953320 w 953320"/>
                <a:gd name="connsiteY1" fmla="*/ 803654 h 806480"/>
                <a:gd name="connsiteX2" fmla="*/ 942013 w 953320"/>
                <a:gd name="connsiteY2" fmla="*/ 806480 h 806480"/>
                <a:gd name="connsiteX3" fmla="*/ 9894 w 953320"/>
                <a:gd name="connsiteY3" fmla="*/ 39085 h 806480"/>
                <a:gd name="connsiteX4" fmla="*/ 9894 w 953320"/>
                <a:gd name="connsiteY4" fmla="*/ 38379 h 806480"/>
                <a:gd name="connsiteX5" fmla="*/ 9187 w 953320"/>
                <a:gd name="connsiteY5" fmla="*/ 38379 h 806480"/>
                <a:gd name="connsiteX6" fmla="*/ 0 w 953320"/>
                <a:gd name="connsiteY6" fmla="*/ 18593 h 806480"/>
                <a:gd name="connsiteX7" fmla="*/ 14282 w 953320"/>
                <a:gd name="connsiteY7" fmla="*/ 0 h 806480"/>
                <a:gd name="connsiteX8" fmla="*/ 28585 w 953320"/>
                <a:gd name="connsiteY8" fmla="*/ 257 h 806480"/>
                <a:gd name="connsiteX9" fmla="*/ 35498 w 953320"/>
                <a:gd name="connsiteY9" fmla="*/ 257 h 806480"/>
                <a:gd name="connsiteX10" fmla="*/ 43277 w 953320"/>
                <a:gd name="connsiteY10" fmla="*/ 3794 h 806480"/>
                <a:gd name="connsiteX11" fmla="*/ 60250 w 953320"/>
                <a:gd name="connsiteY11" fmla="*/ 17233 h 806480"/>
                <a:gd name="connsiteX12" fmla="*/ 106218 w 953320"/>
                <a:gd name="connsiteY12" fmla="*/ 54722 h 806480"/>
                <a:gd name="connsiteX13" fmla="*/ 165622 w 953320"/>
                <a:gd name="connsiteY13" fmla="*/ 102820 h 806480"/>
                <a:gd name="connsiteX14" fmla="*/ 235635 w 953320"/>
                <a:gd name="connsiteY14" fmla="*/ 160114 h 806480"/>
                <a:gd name="connsiteX15" fmla="*/ 313427 w 953320"/>
                <a:gd name="connsiteY15" fmla="*/ 223773 h 806480"/>
                <a:gd name="connsiteX16" fmla="*/ 396876 w 953320"/>
                <a:gd name="connsiteY16" fmla="*/ 292384 h 806480"/>
                <a:gd name="connsiteX17" fmla="*/ 482447 w 953320"/>
                <a:gd name="connsiteY17" fmla="*/ 363825 h 806480"/>
                <a:gd name="connsiteX18" fmla="*/ 941418 w 953320"/>
                <a:gd name="connsiteY18" fmla="*/ 745782 h 806480"/>
                <a:gd name="connsiteX19" fmla="*/ 15481 w 953320"/>
                <a:gd name="connsiteY19" fmla="*/ 965 h 806480"/>
                <a:gd name="connsiteX20" fmla="*/ 14989 w 953320"/>
                <a:gd name="connsiteY20" fmla="*/ 965 h 806480"/>
                <a:gd name="connsiteX21" fmla="*/ 14282 w 953320"/>
                <a:gd name="connsiteY21" fmla="*/ 965 h 806480"/>
                <a:gd name="connsiteX22" fmla="*/ 14282 w 953320"/>
                <a:gd name="connsiteY22" fmla="*/ 257 h 806480"/>
                <a:gd name="connsiteX23" fmla="*/ 14602 w 953320"/>
                <a:gd name="connsiteY23" fmla="*/ 257 h 80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3320" h="806480">
                  <a:moveTo>
                    <a:pt x="0" y="18593"/>
                  </a:moveTo>
                  <a:cubicBezTo>
                    <a:pt x="0" y="18593"/>
                    <a:pt x="0" y="18593"/>
                    <a:pt x="953320" y="803654"/>
                  </a:cubicBezTo>
                  <a:cubicBezTo>
                    <a:pt x="953320" y="803654"/>
                    <a:pt x="953320" y="803654"/>
                    <a:pt x="942013" y="806480"/>
                  </a:cubicBezTo>
                  <a:cubicBezTo>
                    <a:pt x="942013" y="806480"/>
                    <a:pt x="942013" y="806480"/>
                    <a:pt x="9894" y="39085"/>
                  </a:cubicBezTo>
                  <a:cubicBezTo>
                    <a:pt x="9894" y="39085"/>
                    <a:pt x="9894" y="39085"/>
                    <a:pt x="9894" y="38379"/>
                  </a:cubicBezTo>
                  <a:cubicBezTo>
                    <a:pt x="9894" y="38379"/>
                    <a:pt x="9894" y="38379"/>
                    <a:pt x="9187" y="38379"/>
                  </a:cubicBezTo>
                  <a:cubicBezTo>
                    <a:pt x="3534" y="33432"/>
                    <a:pt x="0" y="25659"/>
                    <a:pt x="0" y="18593"/>
                  </a:cubicBezTo>
                  <a:close/>
                  <a:moveTo>
                    <a:pt x="14282" y="0"/>
                  </a:moveTo>
                  <a:lnTo>
                    <a:pt x="28585" y="257"/>
                  </a:lnTo>
                  <a:lnTo>
                    <a:pt x="35498" y="257"/>
                  </a:lnTo>
                  <a:cubicBezTo>
                    <a:pt x="37620" y="257"/>
                    <a:pt x="41156" y="1672"/>
                    <a:pt x="43277" y="3794"/>
                  </a:cubicBezTo>
                  <a:cubicBezTo>
                    <a:pt x="48228" y="7331"/>
                    <a:pt x="53885" y="12282"/>
                    <a:pt x="60250" y="17233"/>
                  </a:cubicBezTo>
                  <a:cubicBezTo>
                    <a:pt x="72980" y="27843"/>
                    <a:pt x="88538" y="39868"/>
                    <a:pt x="106218" y="54722"/>
                  </a:cubicBezTo>
                  <a:cubicBezTo>
                    <a:pt x="123898" y="68868"/>
                    <a:pt x="143699" y="85137"/>
                    <a:pt x="165622" y="102820"/>
                  </a:cubicBezTo>
                  <a:cubicBezTo>
                    <a:pt x="186838" y="120503"/>
                    <a:pt x="210883" y="139601"/>
                    <a:pt x="235635" y="160114"/>
                  </a:cubicBezTo>
                  <a:cubicBezTo>
                    <a:pt x="260387" y="179919"/>
                    <a:pt x="286553" y="201846"/>
                    <a:pt x="313427" y="223773"/>
                  </a:cubicBezTo>
                  <a:cubicBezTo>
                    <a:pt x="340300" y="246408"/>
                    <a:pt x="367881" y="269042"/>
                    <a:pt x="396876" y="292384"/>
                  </a:cubicBezTo>
                  <a:cubicBezTo>
                    <a:pt x="424457" y="316433"/>
                    <a:pt x="453452" y="339775"/>
                    <a:pt x="482447" y="363825"/>
                  </a:cubicBezTo>
                  <a:cubicBezTo>
                    <a:pt x="711579" y="554803"/>
                    <a:pt x="941418" y="745782"/>
                    <a:pt x="941418" y="745782"/>
                  </a:cubicBezTo>
                  <a:lnTo>
                    <a:pt x="15481" y="965"/>
                  </a:lnTo>
                  <a:lnTo>
                    <a:pt x="14989" y="965"/>
                  </a:lnTo>
                  <a:cubicBezTo>
                    <a:pt x="14989" y="965"/>
                    <a:pt x="14282" y="965"/>
                    <a:pt x="14282" y="965"/>
                  </a:cubicBezTo>
                  <a:lnTo>
                    <a:pt x="14282" y="257"/>
                  </a:lnTo>
                  <a:lnTo>
                    <a:pt x="14602" y="257"/>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16" name="Group 15"/>
            <p:cNvGrpSpPr/>
            <p:nvPr/>
          </p:nvGrpSpPr>
          <p:grpSpPr>
            <a:xfrm>
              <a:off x="3414313" y="1710129"/>
              <a:ext cx="499868" cy="484394"/>
              <a:chOff x="3414313" y="1710129"/>
              <a:chExt cx="499868" cy="484394"/>
            </a:xfrm>
          </p:grpSpPr>
          <p:sp>
            <p:nvSpPr>
              <p:cNvPr id="17" name="Freeform 73"/>
              <p:cNvSpPr>
                <a:spLocks noEditPoints="1"/>
              </p:cNvSpPr>
              <p:nvPr/>
            </p:nvSpPr>
            <p:spPr bwMode="auto">
              <a:xfrm>
                <a:off x="3633303" y="1967203"/>
                <a:ext cx="1191" cy="0"/>
              </a:xfrm>
              <a:custGeom>
                <a:avLst/>
                <a:gdLst>
                  <a:gd name="T0" fmla="*/ 1 w 1"/>
                  <a:gd name="T1" fmla="*/ 1 w 1"/>
                  <a:gd name="T2" fmla="*/ 1 w 1"/>
                  <a:gd name="T3" fmla="*/ 1 w 1"/>
                  <a:gd name="T4" fmla="*/ 1 w 1"/>
                  <a:gd name="T5" fmla="*/ 1 w 1"/>
                  <a:gd name="T6" fmla="*/ 0 w 1"/>
                  <a:gd name="T7" fmla="*/ 0 w 1"/>
                  <a:gd name="T8" fmla="*/ 0 w 1"/>
                  <a:gd name="T9" fmla="*/ 0 w 1"/>
                  <a:gd name="T10" fmla="*/ 0 w 1"/>
                  <a:gd name="T11"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9"/>
              <p:cNvSpPr>
                <a:spLocks/>
              </p:cNvSpPr>
              <p:nvPr/>
            </p:nvSpPr>
            <p:spPr bwMode="auto">
              <a:xfrm>
                <a:off x="3659486" y="175059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0"/>
              <p:cNvSpPr>
                <a:spLocks/>
              </p:cNvSpPr>
              <p:nvPr/>
            </p:nvSpPr>
            <p:spPr bwMode="auto">
              <a:xfrm>
                <a:off x="3659486" y="1750594"/>
                <a:ext cx="0" cy="0"/>
              </a:xfrm>
              <a:custGeom>
                <a:avLst/>
                <a:gdLst/>
                <a:ahLst/>
                <a:cxnLst>
                  <a:cxn ang="0">
                    <a:pos x="0" y="0"/>
                  </a:cxn>
                  <a:cxn ang="0">
                    <a:pos x="0" y="0"/>
                  </a:cxn>
                  <a:cxn ang="0">
                    <a:pos x="0" y="0"/>
                  </a:cxn>
                </a:cxnLst>
                <a:rect l="0" t="0" r="r" b="b"/>
                <a:pathLst>
                  <a:path>
                    <a:moveTo>
                      <a:pt x="0" y="0"/>
                    </a:moveTo>
                    <a:lnTo>
                      <a:pt x="0" y="0"/>
                    </a:lnTo>
                    <a:lnTo>
                      <a:pt x="0" y="0"/>
                    </a:ln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78"/>
              <p:cNvSpPr>
                <a:spLocks/>
              </p:cNvSpPr>
              <p:nvPr/>
            </p:nvSpPr>
            <p:spPr bwMode="auto">
              <a:xfrm>
                <a:off x="3635683" y="1710129"/>
                <a:ext cx="278498" cy="401085"/>
              </a:xfrm>
              <a:custGeom>
                <a:avLst/>
                <a:gdLst>
                  <a:gd name="T0" fmla="*/ 0 w 234"/>
                  <a:gd name="T1" fmla="*/ 0 h 337"/>
                  <a:gd name="T2" fmla="*/ 28 w 234"/>
                  <a:gd name="T3" fmla="*/ 184 h 337"/>
                  <a:gd name="T4" fmla="*/ 215 w 234"/>
                  <a:gd name="T5" fmla="*/ 337 h 337"/>
                  <a:gd name="T6" fmla="*/ 234 w 234"/>
                  <a:gd name="T7" fmla="*/ 246 h 337"/>
                  <a:gd name="T8" fmla="*/ 0 w 234"/>
                  <a:gd name="T9" fmla="*/ 0 h 337"/>
                </a:gdLst>
                <a:ahLst/>
                <a:cxnLst>
                  <a:cxn ang="0">
                    <a:pos x="T0" y="T1"/>
                  </a:cxn>
                  <a:cxn ang="0">
                    <a:pos x="T2" y="T3"/>
                  </a:cxn>
                  <a:cxn ang="0">
                    <a:pos x="T4" y="T5"/>
                  </a:cxn>
                  <a:cxn ang="0">
                    <a:pos x="T6" y="T7"/>
                  </a:cxn>
                  <a:cxn ang="0">
                    <a:pos x="T8" y="T9"/>
                  </a:cxn>
                </a:cxnLst>
                <a:rect l="0" t="0" r="r" b="b"/>
                <a:pathLst>
                  <a:path w="234" h="337">
                    <a:moveTo>
                      <a:pt x="0" y="0"/>
                    </a:moveTo>
                    <a:lnTo>
                      <a:pt x="28" y="184"/>
                    </a:lnTo>
                    <a:lnTo>
                      <a:pt x="215" y="337"/>
                    </a:lnTo>
                    <a:lnTo>
                      <a:pt x="234" y="246"/>
                    </a:lnTo>
                    <a:lnTo>
                      <a:pt x="0" y="0"/>
                    </a:ln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81"/>
              <p:cNvSpPr>
                <a:spLocks/>
              </p:cNvSpPr>
              <p:nvPr/>
            </p:nvSpPr>
            <p:spPr bwMode="auto">
              <a:xfrm>
                <a:off x="3659486" y="1750594"/>
                <a:ext cx="238032" cy="253505"/>
              </a:xfrm>
              <a:custGeom>
                <a:avLst/>
                <a:gdLst>
                  <a:gd name="T0" fmla="*/ 0 w 337"/>
                  <a:gd name="T1" fmla="*/ 0 h 357"/>
                  <a:gd name="T2" fmla="*/ 0 w 337"/>
                  <a:gd name="T3" fmla="*/ 0 h 357"/>
                  <a:gd name="T4" fmla="*/ 0 w 337"/>
                  <a:gd name="T5" fmla="*/ 0 h 357"/>
                  <a:gd name="T6" fmla="*/ 14 w 337"/>
                  <a:gd name="T7" fmla="*/ 16 h 357"/>
                  <a:gd name="T8" fmla="*/ 51 w 337"/>
                  <a:gd name="T9" fmla="*/ 57 h 357"/>
                  <a:gd name="T10" fmla="*/ 104 w 337"/>
                  <a:gd name="T11" fmla="*/ 115 h 357"/>
                  <a:gd name="T12" fmla="*/ 135 w 337"/>
                  <a:gd name="T13" fmla="*/ 147 h 357"/>
                  <a:gd name="T14" fmla="*/ 166 w 337"/>
                  <a:gd name="T15" fmla="*/ 181 h 357"/>
                  <a:gd name="T16" fmla="*/ 228 w 337"/>
                  <a:gd name="T17" fmla="*/ 246 h 357"/>
                  <a:gd name="T18" fmla="*/ 283 w 337"/>
                  <a:gd name="T19" fmla="*/ 303 h 357"/>
                  <a:gd name="T20" fmla="*/ 322 w 337"/>
                  <a:gd name="T21" fmla="*/ 342 h 357"/>
                  <a:gd name="T22" fmla="*/ 337 w 337"/>
                  <a:gd name="T23" fmla="*/ 357 h 357"/>
                  <a:gd name="T24" fmla="*/ 337 w 337"/>
                  <a:gd name="T25" fmla="*/ 357 h 357"/>
                  <a:gd name="T26" fmla="*/ 337 w 337"/>
                  <a:gd name="T27" fmla="*/ 357 h 357"/>
                  <a:gd name="T28" fmla="*/ 323 w 337"/>
                  <a:gd name="T29" fmla="*/ 341 h 357"/>
                  <a:gd name="T30" fmla="*/ 286 w 337"/>
                  <a:gd name="T31" fmla="*/ 300 h 357"/>
                  <a:gd name="T32" fmla="*/ 233 w 337"/>
                  <a:gd name="T33" fmla="*/ 242 h 357"/>
                  <a:gd name="T34" fmla="*/ 171 w 337"/>
                  <a:gd name="T35" fmla="*/ 176 h 357"/>
                  <a:gd name="T36" fmla="*/ 139 w 337"/>
                  <a:gd name="T37" fmla="*/ 143 h 357"/>
                  <a:gd name="T38" fmla="*/ 109 w 337"/>
                  <a:gd name="T39" fmla="*/ 111 h 357"/>
                  <a:gd name="T40" fmla="*/ 54 w 337"/>
                  <a:gd name="T41" fmla="*/ 54 h 357"/>
                  <a:gd name="T42" fmla="*/ 15 w 337"/>
                  <a:gd name="T43" fmla="*/ 15 h 357"/>
                  <a:gd name="T44" fmla="*/ 0 w 337"/>
                  <a:gd name="T45"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7" h="357">
                    <a:moveTo>
                      <a:pt x="0" y="0"/>
                    </a:moveTo>
                    <a:cubicBezTo>
                      <a:pt x="0" y="0"/>
                      <a:pt x="0" y="0"/>
                      <a:pt x="0" y="0"/>
                    </a:cubicBezTo>
                    <a:cubicBezTo>
                      <a:pt x="0" y="0"/>
                      <a:pt x="0" y="0"/>
                      <a:pt x="0" y="0"/>
                    </a:cubicBezTo>
                    <a:cubicBezTo>
                      <a:pt x="0" y="0"/>
                      <a:pt x="5" y="6"/>
                      <a:pt x="14" y="16"/>
                    </a:cubicBezTo>
                    <a:cubicBezTo>
                      <a:pt x="23" y="26"/>
                      <a:pt x="35" y="40"/>
                      <a:pt x="51" y="57"/>
                    </a:cubicBezTo>
                    <a:cubicBezTo>
                      <a:pt x="67" y="74"/>
                      <a:pt x="85" y="94"/>
                      <a:pt x="104" y="115"/>
                    </a:cubicBezTo>
                    <a:cubicBezTo>
                      <a:pt x="114" y="126"/>
                      <a:pt x="124" y="136"/>
                      <a:pt x="135" y="147"/>
                    </a:cubicBezTo>
                    <a:cubicBezTo>
                      <a:pt x="145" y="158"/>
                      <a:pt x="155" y="170"/>
                      <a:pt x="166" y="181"/>
                    </a:cubicBezTo>
                    <a:cubicBezTo>
                      <a:pt x="187" y="203"/>
                      <a:pt x="208" y="225"/>
                      <a:pt x="228" y="246"/>
                    </a:cubicBezTo>
                    <a:cubicBezTo>
                      <a:pt x="248" y="267"/>
                      <a:pt x="267" y="286"/>
                      <a:pt x="283" y="303"/>
                    </a:cubicBezTo>
                    <a:cubicBezTo>
                      <a:pt x="299" y="319"/>
                      <a:pt x="313" y="333"/>
                      <a:pt x="322" y="342"/>
                    </a:cubicBezTo>
                    <a:cubicBezTo>
                      <a:pt x="332" y="352"/>
                      <a:pt x="337" y="357"/>
                      <a:pt x="337" y="357"/>
                    </a:cubicBezTo>
                    <a:cubicBezTo>
                      <a:pt x="337" y="357"/>
                      <a:pt x="337" y="357"/>
                      <a:pt x="337" y="357"/>
                    </a:cubicBezTo>
                    <a:cubicBezTo>
                      <a:pt x="337" y="357"/>
                      <a:pt x="337" y="357"/>
                      <a:pt x="337" y="357"/>
                    </a:cubicBezTo>
                    <a:cubicBezTo>
                      <a:pt x="337" y="357"/>
                      <a:pt x="332" y="351"/>
                      <a:pt x="323" y="341"/>
                    </a:cubicBezTo>
                    <a:cubicBezTo>
                      <a:pt x="314" y="331"/>
                      <a:pt x="301" y="317"/>
                      <a:pt x="286" y="300"/>
                    </a:cubicBezTo>
                    <a:cubicBezTo>
                      <a:pt x="270" y="283"/>
                      <a:pt x="252" y="263"/>
                      <a:pt x="233" y="242"/>
                    </a:cubicBezTo>
                    <a:cubicBezTo>
                      <a:pt x="213" y="221"/>
                      <a:pt x="192" y="199"/>
                      <a:pt x="171" y="176"/>
                    </a:cubicBezTo>
                    <a:cubicBezTo>
                      <a:pt x="160" y="165"/>
                      <a:pt x="150" y="154"/>
                      <a:pt x="139" y="143"/>
                    </a:cubicBezTo>
                    <a:cubicBezTo>
                      <a:pt x="129" y="132"/>
                      <a:pt x="119" y="121"/>
                      <a:pt x="109" y="111"/>
                    </a:cubicBezTo>
                    <a:cubicBezTo>
                      <a:pt x="89" y="90"/>
                      <a:pt x="70" y="71"/>
                      <a:pt x="54" y="54"/>
                    </a:cubicBezTo>
                    <a:cubicBezTo>
                      <a:pt x="38" y="38"/>
                      <a:pt x="24" y="24"/>
                      <a:pt x="15" y="15"/>
                    </a:cubicBezTo>
                    <a:cubicBezTo>
                      <a:pt x="5" y="5"/>
                      <a:pt x="0" y="0"/>
                      <a:pt x="0" y="0"/>
                    </a:cubicBezTo>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82"/>
              <p:cNvSpPr>
                <a:spLocks/>
              </p:cNvSpPr>
              <p:nvPr/>
            </p:nvSpPr>
            <p:spPr bwMode="auto">
              <a:xfrm>
                <a:off x="3414313" y="1970773"/>
                <a:ext cx="445121" cy="223750"/>
              </a:xfrm>
              <a:custGeom>
                <a:avLst/>
                <a:gdLst>
                  <a:gd name="T0" fmla="*/ 0 w 374"/>
                  <a:gd name="T1" fmla="*/ 9 h 188"/>
                  <a:gd name="T2" fmla="*/ 187 w 374"/>
                  <a:gd name="T3" fmla="*/ 0 h 188"/>
                  <a:gd name="T4" fmla="*/ 374 w 374"/>
                  <a:gd name="T5" fmla="*/ 152 h 188"/>
                  <a:gd name="T6" fmla="*/ 288 w 374"/>
                  <a:gd name="T7" fmla="*/ 188 h 188"/>
                  <a:gd name="T8" fmla="*/ 0 w 374"/>
                  <a:gd name="T9" fmla="*/ 9 h 188"/>
                </a:gdLst>
                <a:ahLst/>
                <a:cxnLst>
                  <a:cxn ang="0">
                    <a:pos x="T0" y="T1"/>
                  </a:cxn>
                  <a:cxn ang="0">
                    <a:pos x="T2" y="T3"/>
                  </a:cxn>
                  <a:cxn ang="0">
                    <a:pos x="T4" y="T5"/>
                  </a:cxn>
                  <a:cxn ang="0">
                    <a:pos x="T6" y="T7"/>
                  </a:cxn>
                  <a:cxn ang="0">
                    <a:pos x="T8" y="T9"/>
                  </a:cxn>
                </a:cxnLst>
                <a:rect l="0" t="0" r="r" b="b"/>
                <a:pathLst>
                  <a:path w="374" h="188">
                    <a:moveTo>
                      <a:pt x="0" y="9"/>
                    </a:moveTo>
                    <a:lnTo>
                      <a:pt x="187" y="0"/>
                    </a:lnTo>
                    <a:lnTo>
                      <a:pt x="374" y="152"/>
                    </a:lnTo>
                    <a:lnTo>
                      <a:pt x="288" y="188"/>
                    </a:lnTo>
                    <a:lnTo>
                      <a:pt x="0" y="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grpSp>
      </p:grpSp>
      <p:sp>
        <p:nvSpPr>
          <p:cNvPr id="24" name="TextBox 23"/>
          <p:cNvSpPr txBox="1"/>
          <p:nvPr/>
        </p:nvSpPr>
        <p:spPr>
          <a:xfrm>
            <a:off x="5225878" y="1754954"/>
            <a:ext cx="3436599" cy="276999"/>
          </a:xfrm>
          <a:prstGeom prst="rect">
            <a:avLst/>
          </a:prstGeom>
          <a:noFill/>
        </p:spPr>
        <p:txBody>
          <a:bodyPr wrap="square" lIns="0" tIns="0" rIns="0" bIns="0" rtlCol="0" anchor="ctr">
            <a:spAutoFit/>
          </a:bodyPr>
          <a:lstStyle/>
          <a:p>
            <a:pPr>
              <a:spcAft>
                <a:spcPts val="1200"/>
              </a:spcAft>
            </a:pPr>
            <a:r>
              <a:rPr lang="en-US" sz="1800" dirty="0">
                <a:solidFill>
                  <a:schemeClr val="accent4"/>
                </a:solidFill>
                <a:latin typeface="Lato" panose="020F0502020204030203" pitchFamily="34" charset="0"/>
                <a:ea typeface="Lato" panose="020F0502020204030203" pitchFamily="34" charset="0"/>
                <a:cs typeface="Lato" panose="020F0502020204030203" pitchFamily="34" charset="0"/>
              </a:rPr>
              <a:t>What brought you here?</a:t>
            </a:r>
            <a:endParaRPr lang="en-US" sz="1800" b="1" cap="all" spc="20" dirty="0">
              <a:solidFill>
                <a:schemeClr val="accent4"/>
              </a:solidFill>
              <a:latin typeface="Lato" panose="020F0502020204030203" pitchFamily="34" charset="0"/>
              <a:ea typeface="Lato" panose="020F0502020204030203" pitchFamily="34" charset="0"/>
              <a:cs typeface="Lato" panose="020F0502020204030203" pitchFamily="34" charset="0"/>
            </a:endParaRPr>
          </a:p>
        </p:txBody>
      </p:sp>
      <p:sp>
        <p:nvSpPr>
          <p:cNvPr id="27" name="TextBox 26"/>
          <p:cNvSpPr txBox="1"/>
          <p:nvPr/>
        </p:nvSpPr>
        <p:spPr>
          <a:xfrm>
            <a:off x="5225878" y="2708877"/>
            <a:ext cx="3436599" cy="276999"/>
          </a:xfrm>
          <a:prstGeom prst="rect">
            <a:avLst/>
          </a:prstGeom>
          <a:noFill/>
        </p:spPr>
        <p:txBody>
          <a:bodyPr wrap="square" lIns="0" tIns="0" rIns="0" bIns="0" rtlCol="0" anchor="ctr">
            <a:spAutoFit/>
          </a:bodyPr>
          <a:lstStyle/>
          <a:p>
            <a:pPr>
              <a:spcAft>
                <a:spcPts val="1200"/>
              </a:spcAft>
            </a:pPr>
            <a:r>
              <a:rPr lang="en-US" sz="1800" spc="20" dirty="0">
                <a:solidFill>
                  <a:schemeClr val="accent4"/>
                </a:solidFill>
                <a:latin typeface="Lato" panose="020F0502020204030203" pitchFamily="34" charset="0"/>
                <a:ea typeface="Lato" panose="020F0502020204030203" pitchFamily="34" charset="0"/>
                <a:cs typeface="Lato" panose="020F0502020204030203" pitchFamily="34" charset="0"/>
              </a:rPr>
              <a:t>What are your top concerns?</a:t>
            </a:r>
          </a:p>
        </p:txBody>
      </p:sp>
      <p:grpSp>
        <p:nvGrpSpPr>
          <p:cNvPr id="23" name="Group 22"/>
          <p:cNvGrpSpPr/>
          <p:nvPr/>
        </p:nvGrpSpPr>
        <p:grpSpPr>
          <a:xfrm>
            <a:off x="4468618" y="1676565"/>
            <a:ext cx="494451" cy="443286"/>
            <a:chOff x="4951945" y="1562265"/>
            <a:chExt cx="494451" cy="443286"/>
          </a:xfrm>
        </p:grpSpPr>
        <p:sp>
          <p:nvSpPr>
            <p:cNvPr id="33" name="Oval 32"/>
            <p:cNvSpPr/>
            <p:nvPr/>
          </p:nvSpPr>
          <p:spPr>
            <a:xfrm>
              <a:off x="4980734" y="1562265"/>
              <a:ext cx="443286" cy="443286"/>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4951945" y="1665226"/>
              <a:ext cx="494451" cy="215444"/>
            </a:xfrm>
            <a:prstGeom prst="rect">
              <a:avLst/>
            </a:prstGeom>
            <a:noFill/>
          </p:spPr>
          <p:txBody>
            <a:bodyPr wrap="square" lIns="0" tIns="0" rIns="0" bIns="0" rtlCol="0">
              <a:spAutoFit/>
            </a:bodyPr>
            <a:lstStyle/>
            <a:p>
              <a:pPr algn="ctr">
                <a:spcAft>
                  <a:spcPts val="1200"/>
                </a:spcAft>
              </a:pPr>
              <a:r>
                <a:rPr lang="en-US" sz="1400" dirty="0">
                  <a:solidFill>
                    <a:schemeClr val="bg1"/>
                  </a:solidFill>
                </a:rPr>
                <a:t>01</a:t>
              </a:r>
            </a:p>
          </p:txBody>
        </p:sp>
      </p:grpSp>
      <p:grpSp>
        <p:nvGrpSpPr>
          <p:cNvPr id="26" name="Group 25"/>
          <p:cNvGrpSpPr/>
          <p:nvPr/>
        </p:nvGrpSpPr>
        <p:grpSpPr>
          <a:xfrm>
            <a:off x="4468618" y="2628122"/>
            <a:ext cx="494451" cy="443286"/>
            <a:chOff x="4951945" y="2628122"/>
            <a:chExt cx="494451" cy="443286"/>
          </a:xfrm>
        </p:grpSpPr>
        <p:sp>
          <p:nvSpPr>
            <p:cNvPr id="36" name="Oval 35"/>
            <p:cNvSpPr/>
            <p:nvPr/>
          </p:nvSpPr>
          <p:spPr>
            <a:xfrm>
              <a:off x="4980734" y="2628122"/>
              <a:ext cx="443286" cy="443286"/>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4951945" y="2739655"/>
              <a:ext cx="494451" cy="215444"/>
            </a:xfrm>
            <a:prstGeom prst="rect">
              <a:avLst/>
            </a:prstGeom>
            <a:noFill/>
          </p:spPr>
          <p:txBody>
            <a:bodyPr wrap="square" lIns="0" tIns="0" rIns="0" bIns="0" rtlCol="0">
              <a:spAutoFit/>
            </a:bodyPr>
            <a:lstStyle/>
            <a:p>
              <a:pPr algn="ctr">
                <a:spcAft>
                  <a:spcPts val="1200"/>
                </a:spcAft>
              </a:pPr>
              <a:r>
                <a:rPr lang="en-US" sz="1400" dirty="0">
                  <a:solidFill>
                    <a:schemeClr val="bg1"/>
                  </a:solidFill>
                </a:rPr>
                <a:t>02</a:t>
              </a:r>
            </a:p>
          </p:txBody>
        </p:sp>
      </p:grpSp>
      <p:grpSp>
        <p:nvGrpSpPr>
          <p:cNvPr id="29" name="Group 28"/>
          <p:cNvGrpSpPr/>
          <p:nvPr/>
        </p:nvGrpSpPr>
        <p:grpSpPr>
          <a:xfrm>
            <a:off x="4468618" y="3575936"/>
            <a:ext cx="494451" cy="443286"/>
            <a:chOff x="4951945" y="3690236"/>
            <a:chExt cx="494451" cy="443286"/>
          </a:xfrm>
        </p:grpSpPr>
        <p:sp>
          <p:nvSpPr>
            <p:cNvPr id="39" name="Oval 38"/>
            <p:cNvSpPr/>
            <p:nvPr/>
          </p:nvSpPr>
          <p:spPr>
            <a:xfrm>
              <a:off x="4980734" y="3690236"/>
              <a:ext cx="443286" cy="443286"/>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4951945" y="3798369"/>
              <a:ext cx="494451" cy="215444"/>
            </a:xfrm>
            <a:prstGeom prst="rect">
              <a:avLst/>
            </a:prstGeom>
            <a:noFill/>
          </p:spPr>
          <p:txBody>
            <a:bodyPr wrap="square" lIns="0" tIns="0" rIns="0" bIns="0" rtlCol="0">
              <a:spAutoFit/>
            </a:bodyPr>
            <a:lstStyle/>
            <a:p>
              <a:pPr algn="ctr">
                <a:spcAft>
                  <a:spcPts val="1200"/>
                </a:spcAft>
              </a:pPr>
              <a:r>
                <a:rPr lang="en-US" sz="1400" dirty="0">
                  <a:solidFill>
                    <a:schemeClr val="bg1"/>
                  </a:solidFill>
                </a:rPr>
                <a:t>03</a:t>
              </a:r>
            </a:p>
          </p:txBody>
        </p:sp>
      </p:grpSp>
      <p:sp>
        <p:nvSpPr>
          <p:cNvPr id="42" name="TextBox 41"/>
          <p:cNvSpPr txBox="1"/>
          <p:nvPr/>
        </p:nvSpPr>
        <p:spPr>
          <a:xfrm>
            <a:off x="5225878" y="3653291"/>
            <a:ext cx="3436599" cy="276999"/>
          </a:xfrm>
          <a:prstGeom prst="rect">
            <a:avLst/>
          </a:prstGeom>
          <a:noFill/>
        </p:spPr>
        <p:txBody>
          <a:bodyPr wrap="square" lIns="0" tIns="0" rIns="0" bIns="0" rtlCol="0" anchor="ctr">
            <a:spAutoFit/>
          </a:bodyPr>
          <a:lstStyle/>
          <a:p>
            <a:pPr>
              <a:spcAft>
                <a:spcPts val="1200"/>
              </a:spcAft>
            </a:pPr>
            <a:r>
              <a:rPr lang="en-US" sz="1800" dirty="0">
                <a:solidFill>
                  <a:schemeClr val="accent4"/>
                </a:solidFill>
                <a:latin typeface="Lato" panose="020F0502020204030203" pitchFamily="34" charset="0"/>
                <a:ea typeface="Lato" panose="020F0502020204030203" pitchFamily="34" charset="0"/>
                <a:cs typeface="Lato" panose="020F0502020204030203" pitchFamily="34" charset="0"/>
              </a:rPr>
              <a:t>What do you want to know?</a:t>
            </a:r>
            <a:endParaRPr lang="en-US" sz="1800" spc="20" dirty="0">
              <a:solidFill>
                <a:schemeClr val="accent4"/>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6090484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01458" y="1233050"/>
            <a:ext cx="5763311" cy="3036495"/>
          </a:xfrm>
        </p:spPr>
        <p:txBody>
          <a:bodyPr/>
          <a:lstStyle/>
          <a:p>
            <a:pPr marL="0" indent="0">
              <a:buNone/>
            </a:pPr>
            <a:r>
              <a:rPr lang="en-US" sz="1600" dirty="0" smtClean="0"/>
              <a:t>Annuities </a:t>
            </a:r>
            <a:r>
              <a:rPr lang="en-US" sz="1600" dirty="0"/>
              <a:t>are designed for </a:t>
            </a:r>
            <a:r>
              <a:rPr lang="en-US" sz="1600" dirty="0" smtClean="0"/>
              <a:t>long-term </a:t>
            </a:r>
            <a:r>
              <a:rPr lang="en-US" sz="1600" dirty="0"/>
              <a:t>financial planning and are not designed for </a:t>
            </a:r>
            <a:r>
              <a:rPr lang="en-US" sz="1600" dirty="0" smtClean="0"/>
              <a:t>short-term </a:t>
            </a:r>
            <a:r>
              <a:rPr lang="en-US" sz="1600" dirty="0"/>
              <a:t>investment strategies. Guarantees based on the claims paying ability of the insurance company. Withdrawals over the allowed percentage per year would also incur additional fees</a:t>
            </a:r>
            <a:r>
              <a:rPr lang="en-US" sz="1600" dirty="0" smtClean="0"/>
              <a:t>.</a:t>
            </a:r>
          </a:p>
          <a:p>
            <a:pPr marL="0" indent="0">
              <a:buNone/>
            </a:pPr>
            <a:r>
              <a:rPr lang="en-US" sz="1600" dirty="0" smtClean="0"/>
              <a:t>Past </a:t>
            </a:r>
            <a:r>
              <a:rPr lang="en-US" sz="1600" dirty="0"/>
              <a:t>performance is no guarantee future results.  Crediting rates including caps for FIA’s can change and are determined by the insurance companies at the time of issue.  Future performance cannot be predicted or guaranteed.  FIA’s are not registered as a security with the SEC and is not invested directly in any stock, bond, or security investment.  FIA products, features, and benefits vary by state.  </a:t>
            </a:r>
          </a:p>
          <a:p>
            <a:r>
              <a:rPr lang="en-US" sz="1600" dirty="0" smtClean="0"/>
              <a:t>·</a:t>
            </a:r>
            <a:endParaRPr lang="en-US" sz="1600" dirty="0">
              <a:ea typeface="Lato" panose="020F0502020204030203" pitchFamily="34" charset="0"/>
              <a:cs typeface="Lato" panose="020F0502020204030203" pitchFamily="34" charset="0"/>
            </a:endParaRPr>
          </a:p>
        </p:txBody>
      </p:sp>
      <p:sp>
        <p:nvSpPr>
          <p:cNvPr id="4" name="Text Placeholder 3"/>
          <p:cNvSpPr>
            <a:spLocks noGrp="1"/>
          </p:cNvSpPr>
          <p:nvPr>
            <p:ph type="body" sz="quarter" idx="11"/>
          </p:nvPr>
        </p:nvSpPr>
        <p:spPr/>
        <p:txBody>
          <a:bodyPr/>
          <a:lstStyle/>
          <a:p>
            <a:r>
              <a:rPr lang="en-US" spc="70" dirty="0"/>
              <a:t>Annuities </a:t>
            </a:r>
            <a:r>
              <a:rPr lang="en-US" spc="70" dirty="0">
                <a:solidFill>
                  <a:schemeClr val="accent2"/>
                </a:solidFill>
              </a:rPr>
              <a:t>disclaimer</a:t>
            </a:r>
          </a:p>
        </p:txBody>
      </p:sp>
      <p:sp>
        <p:nvSpPr>
          <p:cNvPr id="8" name="Slide Number Placeholder 7"/>
          <p:cNvSpPr>
            <a:spLocks noGrp="1"/>
          </p:cNvSpPr>
          <p:nvPr>
            <p:ph type="sldNum" sz="quarter" idx="13"/>
          </p:nvPr>
        </p:nvSpPr>
        <p:spPr/>
        <p:txBody>
          <a:bodyPr/>
          <a:lstStyle/>
          <a:p>
            <a:fld id="{AC2C22BC-B3FE-4FEE-BBEA-713BA38E049C}" type="slidenum">
              <a:rPr lang="en-US" smtClean="0"/>
              <a:pPr/>
              <a:t>30</a:t>
            </a:fld>
            <a:endParaRPr lang="en-US" dirty="0"/>
          </a:p>
        </p:txBody>
      </p:sp>
    </p:spTree>
    <p:extLst>
      <p:ext uri="{BB962C8B-B14F-4D97-AF65-F5344CB8AC3E}">
        <p14:creationId xmlns:p14="http://schemas.microsoft.com/office/powerpoint/2010/main" val="4001672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5549" r="-1933"/>
          <a:stretch/>
        </p:blipFill>
        <p:spPr>
          <a:xfrm>
            <a:off x="-1" y="0"/>
            <a:ext cx="6315075" cy="5143500"/>
          </a:xfrm>
          <a:prstGeom prst="rect">
            <a:avLst/>
          </a:prstGeom>
        </p:spPr>
      </p:pic>
      <p:sp>
        <p:nvSpPr>
          <p:cNvPr id="3" name="Freeform 23"/>
          <p:cNvSpPr>
            <a:spLocks/>
          </p:cNvSpPr>
          <p:nvPr/>
        </p:nvSpPr>
        <p:spPr bwMode="auto">
          <a:xfrm>
            <a:off x="3831396" y="0"/>
            <a:ext cx="5312603" cy="5143500"/>
          </a:xfrm>
          <a:custGeom>
            <a:avLst/>
            <a:gdLst>
              <a:gd name="T0" fmla="*/ 0 w 2720"/>
              <a:gd name="T1" fmla="*/ 2996 h 2996"/>
              <a:gd name="T2" fmla="*/ 2720 w 2720"/>
              <a:gd name="T3" fmla="*/ 2996 h 2996"/>
              <a:gd name="T4" fmla="*/ 2720 w 2720"/>
              <a:gd name="T5" fmla="*/ 0 h 2996"/>
              <a:gd name="T6" fmla="*/ 1080 w 2720"/>
              <a:gd name="T7" fmla="*/ 0 h 2996"/>
              <a:gd name="T8" fmla="*/ 0 w 2720"/>
              <a:gd name="T9" fmla="*/ 2996 h 2996"/>
            </a:gdLst>
            <a:ahLst/>
            <a:cxnLst>
              <a:cxn ang="0">
                <a:pos x="T0" y="T1"/>
              </a:cxn>
              <a:cxn ang="0">
                <a:pos x="T2" y="T3"/>
              </a:cxn>
              <a:cxn ang="0">
                <a:pos x="T4" y="T5"/>
              </a:cxn>
              <a:cxn ang="0">
                <a:pos x="T6" y="T7"/>
              </a:cxn>
              <a:cxn ang="0">
                <a:pos x="T8" y="T9"/>
              </a:cxn>
            </a:cxnLst>
            <a:rect l="0" t="0" r="r" b="b"/>
            <a:pathLst>
              <a:path w="2720" h="2996">
                <a:moveTo>
                  <a:pt x="0" y="2996"/>
                </a:moveTo>
                <a:lnTo>
                  <a:pt x="2720" y="2996"/>
                </a:lnTo>
                <a:lnTo>
                  <a:pt x="2720" y="0"/>
                </a:lnTo>
                <a:lnTo>
                  <a:pt x="1080" y="0"/>
                </a:lnTo>
                <a:lnTo>
                  <a:pt x="0" y="2996"/>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Freeform 25"/>
          <p:cNvSpPr>
            <a:spLocks/>
          </p:cNvSpPr>
          <p:nvPr/>
        </p:nvSpPr>
        <p:spPr bwMode="auto">
          <a:xfrm>
            <a:off x="3831396" y="0"/>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40000"/>
              <a:lumOff val="6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4355221" y="3562380"/>
            <a:ext cx="4590153" cy="1077218"/>
          </a:xfrm>
          <a:prstGeom prst="rect">
            <a:avLst/>
          </a:prstGeom>
          <a:noFill/>
        </p:spPr>
        <p:txBody>
          <a:bodyPr wrap="square" lIns="0" tIns="0" rIns="0" bIns="0" rtlCol="0">
            <a:spAutoFit/>
          </a:bodyPr>
          <a:lstStyle/>
          <a:p>
            <a:pPr algn="r">
              <a:lnSpc>
                <a:spcPts val="2800"/>
              </a:lnSpc>
            </a:pPr>
            <a:r>
              <a:rPr lang="en-US" sz="2800" cap="all" spc="70" dirty="0">
                <a:solidFill>
                  <a:schemeClr val="bg1"/>
                </a:solidFill>
                <a:latin typeface="Lato Black" panose="020F0A02020204030203" pitchFamily="34" charset="0"/>
              </a:rPr>
              <a:t>Making Your </a:t>
            </a:r>
          </a:p>
          <a:p>
            <a:pPr algn="r">
              <a:lnSpc>
                <a:spcPts val="2800"/>
              </a:lnSpc>
            </a:pPr>
            <a:r>
              <a:rPr lang="en-US" sz="2800" cap="all" spc="70" dirty="0">
                <a:solidFill>
                  <a:schemeClr val="accent2"/>
                </a:solidFill>
                <a:latin typeface="Lato Black" panose="020F0A02020204030203" pitchFamily="34" charset="0"/>
              </a:rPr>
              <a:t>Money Work </a:t>
            </a:r>
            <a:r>
              <a:rPr lang="en-US" sz="2800" cap="all" spc="70" dirty="0" err="1">
                <a:solidFill>
                  <a:schemeClr val="accent2"/>
                </a:solidFill>
                <a:latin typeface="Lato Black" panose="020F0A02020204030203" pitchFamily="34" charset="0"/>
              </a:rPr>
              <a:t>HardER</a:t>
            </a:r>
            <a:r>
              <a:rPr lang="en-US" sz="2800" cap="all" spc="70" dirty="0">
                <a:solidFill>
                  <a:schemeClr val="accent2"/>
                </a:solidFill>
                <a:latin typeface="Lato Black" panose="020F0A02020204030203" pitchFamily="34" charset="0"/>
              </a:rPr>
              <a:t> </a:t>
            </a:r>
          </a:p>
          <a:p>
            <a:pPr algn="r">
              <a:lnSpc>
                <a:spcPts val="2800"/>
              </a:lnSpc>
            </a:pPr>
            <a:r>
              <a:rPr lang="en-US" sz="2800" cap="all" spc="70" dirty="0">
                <a:solidFill>
                  <a:schemeClr val="bg1"/>
                </a:solidFill>
                <a:latin typeface="Lato Black" panose="020F0A02020204030203" pitchFamily="34" charset="0"/>
              </a:rPr>
              <a:t>For You</a:t>
            </a:r>
            <a:endParaRPr lang="en-US" sz="2800" cap="all" spc="70" dirty="0">
              <a:solidFill>
                <a:schemeClr val="accent2"/>
              </a:solidFill>
              <a:latin typeface="Lato Black" panose="020F0A02020204030203" pitchFamily="34" charset="0"/>
            </a:endParaRPr>
          </a:p>
        </p:txBody>
      </p:sp>
      <p:cxnSp>
        <p:nvCxnSpPr>
          <p:cNvPr id="13" name="Straight Connector 12"/>
          <p:cNvCxnSpPr/>
          <p:nvPr/>
        </p:nvCxnSpPr>
        <p:spPr>
          <a:xfrm>
            <a:off x="8031935" y="4629150"/>
            <a:ext cx="5486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5"/>
          <p:cNvSpPr>
            <a:spLocks/>
          </p:cNvSpPr>
          <p:nvPr/>
        </p:nvSpPr>
        <p:spPr bwMode="auto">
          <a:xfrm>
            <a:off x="4788039" y="1240554"/>
            <a:ext cx="810762" cy="180087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TextBox 9"/>
          <p:cNvSpPr txBox="1"/>
          <p:nvPr/>
        </p:nvSpPr>
        <p:spPr>
          <a:xfrm>
            <a:off x="3831396" y="3139102"/>
            <a:ext cx="4607739" cy="308546"/>
          </a:xfrm>
          <a:prstGeom prst="rect">
            <a:avLst/>
          </a:prstGeom>
          <a:noFill/>
        </p:spPr>
        <p:txBody>
          <a:bodyPr wrap="square" lIns="0" tIns="0" rIns="0" bIns="0" rtlCol="0">
            <a:spAutoFit/>
          </a:bodyPr>
          <a:lstStyle/>
          <a:p>
            <a:pPr algn="r">
              <a:lnSpc>
                <a:spcPct val="110000"/>
              </a:lnSpc>
            </a:pPr>
            <a:r>
              <a:rPr lang="en-US" sz="2000" cap="all" spc="20" dirty="0">
                <a:solidFill>
                  <a:schemeClr val="accent2"/>
                </a:solidFill>
                <a:latin typeface="Lato" panose="020F0502020204030203" pitchFamily="34" charset="0"/>
                <a:ea typeface="Lato" panose="020F0502020204030203" pitchFamily="34" charset="0"/>
                <a:cs typeface="Lato" panose="020F0502020204030203" pitchFamily="34" charset="0"/>
              </a:rPr>
              <a:t>Solution 2</a:t>
            </a:r>
          </a:p>
        </p:txBody>
      </p:sp>
    </p:spTree>
    <p:extLst>
      <p:ext uri="{BB962C8B-B14F-4D97-AF65-F5344CB8AC3E}">
        <p14:creationId xmlns:p14="http://schemas.microsoft.com/office/powerpoint/2010/main" val="1295820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137718" y="4819232"/>
            <a:ext cx="6674707" cy="205890"/>
          </a:xfrm>
          <a:prstGeom prst="rect">
            <a:avLst/>
          </a:prstGeom>
          <a:noFill/>
        </p:spPr>
        <p:txBody>
          <a:bodyPr wrap="square" rtlCol="0">
            <a:spAutoFit/>
          </a:bodyPr>
          <a:lstStyle/>
          <a:p>
            <a:pPr>
              <a:lnSpc>
                <a:spcPct val="80000"/>
              </a:lnSpc>
            </a:pPr>
            <a:r>
              <a:rPr lang="en-US" sz="900" i="1" dirty="0">
                <a:solidFill>
                  <a:schemeClr val="accent4"/>
                </a:solidFill>
                <a:ea typeface="Lato Light" panose="020F0502020204030203" pitchFamily="34" charset="0"/>
                <a:cs typeface="Lato Light" panose="020F0502020204030203" pitchFamily="34" charset="0"/>
              </a:rPr>
              <a:t>https://learningcenter.statefarm.com/finances-1/mutual-funds/estimate-your-retirement-income-needs/</a:t>
            </a:r>
          </a:p>
        </p:txBody>
      </p:sp>
      <p:cxnSp>
        <p:nvCxnSpPr>
          <p:cNvPr id="81" name="Straight Connector 80"/>
          <p:cNvCxnSpPr/>
          <p:nvPr/>
        </p:nvCxnSpPr>
        <p:spPr>
          <a:xfrm>
            <a:off x="4572000" y="1488331"/>
            <a:ext cx="0" cy="2736628"/>
          </a:xfrm>
          <a:prstGeom prst="line">
            <a:avLst/>
          </a:prstGeom>
          <a:ln>
            <a:solidFill>
              <a:schemeClr val="bg1">
                <a:lumMod val="75000"/>
              </a:schemeClr>
            </a:solidFill>
            <a:prstDash val="dash"/>
            <a:headEnd type="diamond"/>
            <a:tailEnd type="triangl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5167857" y="2288494"/>
            <a:ext cx="2468798" cy="1600410"/>
          </a:xfrm>
          <a:prstGeom prst="rect">
            <a:avLst/>
          </a:prstGeom>
          <a:noFill/>
        </p:spPr>
        <p:txBody>
          <a:bodyPr wrap="square" lIns="0" tIns="121892" rIns="0" bIns="0" rtlCol="0">
            <a:spAutoFit/>
          </a:bodyPr>
          <a:lstStyle/>
          <a:p>
            <a:r>
              <a:rPr lang="en-US" sz="1600" dirty="0">
                <a:solidFill>
                  <a:schemeClr val="tx2"/>
                </a:solidFill>
                <a:latin typeface="Calibri" panose="020F0502020204030204" pitchFamily="34" charset="0"/>
                <a:cs typeface="Lato Regular"/>
              </a:rPr>
              <a:t>Experts say you will need at least </a:t>
            </a:r>
            <a:r>
              <a:rPr lang="en-US" sz="1600" b="1" dirty="0">
                <a:solidFill>
                  <a:schemeClr val="accent1"/>
                </a:solidFill>
                <a:latin typeface="Calibri" panose="020F0502020204030204" pitchFamily="34" charset="0"/>
                <a:cs typeface="Lato Regular"/>
              </a:rPr>
              <a:t>70</a:t>
            </a:r>
            <a:r>
              <a:rPr lang="en-US" sz="1600" dirty="0">
                <a:solidFill>
                  <a:schemeClr val="tx2"/>
                </a:solidFill>
                <a:latin typeface="Calibri" panose="020F0502020204030204" pitchFamily="34" charset="0"/>
                <a:cs typeface="Lato Regular"/>
              </a:rPr>
              <a:t> to </a:t>
            </a:r>
            <a:r>
              <a:rPr lang="en-US" sz="1600" b="1" dirty="0">
                <a:solidFill>
                  <a:schemeClr val="accent1"/>
                </a:solidFill>
                <a:latin typeface="Calibri" panose="020F0502020204030204" pitchFamily="34" charset="0"/>
                <a:cs typeface="Lato Regular"/>
              </a:rPr>
              <a:t>80%</a:t>
            </a:r>
            <a:r>
              <a:rPr lang="en-US" sz="1600" dirty="0">
                <a:solidFill>
                  <a:schemeClr val="tx2"/>
                </a:solidFill>
                <a:latin typeface="Calibri" panose="020F0502020204030204" pitchFamily="34" charset="0"/>
                <a:cs typeface="Lato Regular"/>
              </a:rPr>
              <a:t> of your pre-retirement income to live comfortably in retirement. </a:t>
            </a:r>
          </a:p>
          <a:p>
            <a:endParaRPr lang="en-US" sz="1600" dirty="0">
              <a:solidFill>
                <a:schemeClr val="tx2"/>
              </a:solidFill>
              <a:latin typeface="Calibri" panose="020F0502020204030204" pitchFamily="34" charset="0"/>
              <a:cs typeface="Lato Regular"/>
            </a:endParaRPr>
          </a:p>
          <a:p>
            <a:r>
              <a:rPr lang="en-US" sz="1600" dirty="0">
                <a:solidFill>
                  <a:schemeClr val="tx2"/>
                </a:solidFill>
                <a:latin typeface="Calibri" panose="020F0502020204030204" pitchFamily="34" charset="0"/>
                <a:cs typeface="Lato Regular"/>
              </a:rPr>
              <a:t>But is that realistic?</a:t>
            </a:r>
          </a:p>
        </p:txBody>
      </p:sp>
      <p:sp>
        <p:nvSpPr>
          <p:cNvPr id="122" name="TextBox 121"/>
          <p:cNvSpPr txBox="1"/>
          <p:nvPr/>
        </p:nvSpPr>
        <p:spPr>
          <a:xfrm>
            <a:off x="4729927" y="1488331"/>
            <a:ext cx="3194404" cy="800163"/>
          </a:xfrm>
          <a:prstGeom prst="rect">
            <a:avLst/>
          </a:prstGeom>
          <a:noFill/>
        </p:spPr>
        <p:txBody>
          <a:bodyPr wrap="square" lIns="243785" tIns="121892" rIns="243785" bIns="121892" rtlCol="0">
            <a:spAutoFit/>
          </a:bodyPr>
          <a:lstStyle/>
          <a:p>
            <a:pPr algn="ctr"/>
            <a:r>
              <a:rPr lang="en-US" sz="3600" b="1" dirty="0">
                <a:solidFill>
                  <a:schemeClr val="accent3"/>
                </a:solidFill>
                <a:latin typeface="Lato Black" panose="020F0502020204030203" pitchFamily="34" charset="0"/>
                <a:ea typeface="Lato Black" panose="020F0502020204030203" pitchFamily="34" charset="0"/>
                <a:cs typeface="Lato Black" panose="020F0502020204030203" pitchFamily="34" charset="0"/>
              </a:rPr>
              <a:t>70% to 80%</a:t>
            </a:r>
          </a:p>
        </p:txBody>
      </p:sp>
      <p:sp>
        <p:nvSpPr>
          <p:cNvPr id="5" name="Title 4"/>
          <p:cNvSpPr>
            <a:spLocks noGrp="1"/>
          </p:cNvSpPr>
          <p:nvPr>
            <p:ph type="title"/>
          </p:nvPr>
        </p:nvSpPr>
        <p:spPr/>
        <p:txBody>
          <a:bodyPr/>
          <a:lstStyle/>
          <a:p>
            <a:r>
              <a:rPr lang="en-US" cap="all" spc="70" dirty="0">
                <a:latin typeface="Lato Black" panose="020F0A02020204030203" pitchFamily="34" charset="0"/>
              </a:rPr>
              <a:t>How much money </a:t>
            </a:r>
            <a:r>
              <a:rPr lang="en-US" cap="all" spc="70" dirty="0">
                <a:solidFill>
                  <a:schemeClr val="accent2"/>
                </a:solidFill>
                <a:latin typeface="Lato Black" panose="020F0A02020204030203" pitchFamily="34" charset="0"/>
              </a:rPr>
              <a:t>will you need?</a:t>
            </a:r>
            <a:endParaRPr lang="en-US" dirty="0"/>
          </a:p>
        </p:txBody>
      </p:sp>
      <p:sp>
        <p:nvSpPr>
          <p:cNvPr id="7" name="Slide Number Placeholder 6"/>
          <p:cNvSpPr>
            <a:spLocks noGrp="1"/>
          </p:cNvSpPr>
          <p:nvPr>
            <p:ph type="sldNum" sz="quarter" idx="12"/>
          </p:nvPr>
        </p:nvSpPr>
        <p:spPr/>
        <p:txBody>
          <a:bodyPr/>
          <a:lstStyle/>
          <a:p>
            <a:fld id="{AC2C22BC-B3FE-4FEE-BBEA-713BA38E049C}" type="slidenum">
              <a:rPr lang="en-US" smtClean="0"/>
              <a:pPr/>
              <a:t>32</a:t>
            </a:fld>
            <a:endParaRPr lang="en-US" dirty="0"/>
          </a:p>
        </p:txBody>
      </p:sp>
      <p:pic>
        <p:nvPicPr>
          <p:cNvPr id="15"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380" y="1709888"/>
            <a:ext cx="3514262" cy="214254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effectLst>
            <a:outerShdw blurRad="50800" dist="38100" dir="2700000" algn="tl" rotWithShape="0">
              <a:prstClr val="black">
                <a:alpha val="40000"/>
              </a:prstClr>
            </a:outerShdw>
          </a:effectLst>
        </p:spPr>
      </p:pic>
      <p:sp>
        <p:nvSpPr>
          <p:cNvPr id="16" name="Freeform 5"/>
          <p:cNvSpPr>
            <a:spLocks/>
          </p:cNvSpPr>
          <p:nvPr/>
        </p:nvSpPr>
        <p:spPr bwMode="auto">
          <a:xfrm>
            <a:off x="305771" y="1709887"/>
            <a:ext cx="1137382" cy="2142548"/>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239605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pc="70" dirty="0">
                <a:solidFill>
                  <a:schemeClr val="accent2"/>
                </a:solidFill>
              </a:rPr>
              <a:t>WHERE IS YOUR </a:t>
            </a:r>
            <a:r>
              <a:rPr lang="en-US" spc="70" dirty="0">
                <a:solidFill>
                  <a:srgbClr val="C00000"/>
                </a:solidFill>
              </a:rPr>
              <a:t>RED LINE?</a:t>
            </a:r>
            <a:endParaRPr lang="en-US" dirty="0"/>
          </a:p>
        </p:txBody>
      </p:sp>
      <p:grpSp>
        <p:nvGrpSpPr>
          <p:cNvPr id="12" name="Group 11"/>
          <p:cNvGrpSpPr/>
          <p:nvPr/>
        </p:nvGrpSpPr>
        <p:grpSpPr>
          <a:xfrm>
            <a:off x="461007" y="1193769"/>
            <a:ext cx="8201474" cy="3263718"/>
            <a:chOff x="1715860" y="2028826"/>
            <a:chExt cx="8724900" cy="4067175"/>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860" y="2743201"/>
              <a:ext cx="8724900" cy="335280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5860" y="2028826"/>
              <a:ext cx="8724900" cy="714375"/>
            </a:xfrm>
            <a:prstGeom prst="rect">
              <a:avLst/>
            </a:prstGeom>
          </p:spPr>
        </p:pic>
      </p:grpSp>
      <p:sp>
        <p:nvSpPr>
          <p:cNvPr id="5" name="Slide Number Placeholder 4"/>
          <p:cNvSpPr>
            <a:spLocks noGrp="1"/>
          </p:cNvSpPr>
          <p:nvPr>
            <p:ph type="sldNum" sz="quarter" idx="12"/>
          </p:nvPr>
        </p:nvSpPr>
        <p:spPr/>
        <p:txBody>
          <a:bodyPr/>
          <a:lstStyle/>
          <a:p>
            <a:fld id="{AC2C22BC-B3FE-4FEE-BBEA-713BA38E049C}" type="slidenum">
              <a:rPr lang="en-US" smtClean="0"/>
              <a:pPr/>
              <a:t>33</a:t>
            </a:fld>
            <a:endParaRPr lang="en-US" dirty="0"/>
          </a:p>
        </p:txBody>
      </p:sp>
    </p:spTree>
    <p:extLst>
      <p:ext uri="{BB962C8B-B14F-4D97-AF65-F5344CB8AC3E}">
        <p14:creationId xmlns:p14="http://schemas.microsoft.com/office/powerpoint/2010/main" val="15280659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6363" r="3261"/>
          <a:stretch/>
        </p:blipFill>
        <p:spPr>
          <a:xfrm>
            <a:off x="-239487" y="-3176"/>
            <a:ext cx="4669666" cy="5146675"/>
          </a:xfrm>
        </p:spPr>
      </p:pic>
      <p:sp>
        <p:nvSpPr>
          <p:cNvPr id="23" name="TextBox 22"/>
          <p:cNvSpPr txBox="1"/>
          <p:nvPr/>
        </p:nvSpPr>
        <p:spPr>
          <a:xfrm>
            <a:off x="3793790" y="298405"/>
            <a:ext cx="5210728" cy="646331"/>
          </a:xfrm>
          <a:prstGeom prst="rect">
            <a:avLst/>
          </a:prstGeom>
          <a:noFill/>
        </p:spPr>
        <p:txBody>
          <a:bodyPr wrap="square" lIns="0" tIns="0" rIns="0" bIns="0" rtlCol="0">
            <a:spAutoFit/>
          </a:bodyPr>
          <a:lstStyle/>
          <a:p>
            <a:pPr>
              <a:lnSpc>
                <a:spcPct val="75000"/>
              </a:lnSpc>
            </a:pPr>
            <a:r>
              <a:rPr lang="en-US" sz="2800" cap="all" spc="50" dirty="0">
                <a:solidFill>
                  <a:schemeClr val="accent1"/>
                </a:solidFill>
                <a:latin typeface="Lato Black" panose="020F0A02020204030203" pitchFamily="34" charset="0"/>
              </a:rPr>
              <a:t>How can you balance </a:t>
            </a:r>
            <a:r>
              <a:rPr lang="en-US" sz="2800" cap="all" spc="50" dirty="0">
                <a:solidFill>
                  <a:schemeClr val="accent2"/>
                </a:solidFill>
                <a:latin typeface="Lato Black" panose="020F0A02020204030203" pitchFamily="34" charset="0"/>
              </a:rPr>
              <a:t>risk and reward?</a:t>
            </a:r>
          </a:p>
        </p:txBody>
      </p:sp>
      <p:cxnSp>
        <p:nvCxnSpPr>
          <p:cNvPr id="28" name="Straight Connector 27"/>
          <p:cNvCxnSpPr/>
          <p:nvPr/>
        </p:nvCxnSpPr>
        <p:spPr>
          <a:xfrm>
            <a:off x="3793790" y="973219"/>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reeform 25"/>
          <p:cNvSpPr>
            <a:spLocks/>
          </p:cNvSpPr>
          <p:nvPr/>
        </p:nvSpPr>
        <p:spPr bwMode="auto">
          <a:xfrm flipH="1">
            <a:off x="2559732" y="0"/>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alpha val="8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5"/>
          <p:cNvSpPr>
            <a:spLocks/>
          </p:cNvSpPr>
          <p:nvPr/>
        </p:nvSpPr>
        <p:spPr bwMode="auto">
          <a:xfrm flipH="1">
            <a:off x="3134233" y="1120258"/>
            <a:ext cx="810762" cy="180087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alpha val="8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TextBox 13"/>
          <p:cNvSpPr txBox="1"/>
          <p:nvPr/>
        </p:nvSpPr>
        <p:spPr>
          <a:xfrm>
            <a:off x="4609761" y="1845994"/>
            <a:ext cx="3621952" cy="1477328"/>
          </a:xfrm>
          <a:prstGeom prst="rect">
            <a:avLst/>
          </a:prstGeom>
          <a:noFill/>
        </p:spPr>
        <p:txBody>
          <a:bodyPr wrap="square" lIns="0" tIns="0" rIns="0" bIns="0" rtlCol="0">
            <a:spAutoFit/>
          </a:bodyPr>
          <a:lstStyle/>
          <a:p>
            <a:pPr algn="ctr"/>
            <a:r>
              <a:rPr lang="en-US" sz="1600" i="1" dirty="0">
                <a:solidFill>
                  <a:schemeClr val="accent1"/>
                </a:solidFill>
              </a:rPr>
              <a:t>Investors want downside protection, designed to protect them from being poor, and upside potential, designed to give them a chance at being rich.  </a:t>
            </a:r>
          </a:p>
          <a:p>
            <a:endParaRPr lang="en-US" sz="1600" dirty="0">
              <a:solidFill>
                <a:schemeClr val="accent4"/>
              </a:solidFill>
              <a:latin typeface="Lato" panose="020F0502020204030203" pitchFamily="34" charset="0"/>
              <a:ea typeface="Lato" panose="020F0502020204030203" pitchFamily="34" charset="0"/>
              <a:cs typeface="Lato" panose="020F0502020204030203" pitchFamily="34" charset="0"/>
            </a:endParaRPr>
          </a:p>
          <a:p>
            <a:pPr algn="ctr"/>
            <a:r>
              <a:rPr lang="en-US" sz="1600" dirty="0">
                <a:solidFill>
                  <a:schemeClr val="accent4"/>
                </a:solidFill>
                <a:ea typeface="Lato" panose="020F0502020204030203" pitchFamily="34" charset="0"/>
                <a:cs typeface="Lato" panose="020F0502020204030203" pitchFamily="34" charset="0"/>
              </a:rPr>
              <a:t>       -</a:t>
            </a:r>
            <a:r>
              <a:rPr lang="en-US" sz="1600" dirty="0">
                <a:solidFill>
                  <a:schemeClr val="accent1"/>
                </a:solidFill>
              </a:rPr>
              <a:t> Mier Stratman</a:t>
            </a:r>
            <a:endParaRPr lang="en-US" sz="1600" dirty="0">
              <a:solidFill>
                <a:schemeClr val="accent4"/>
              </a:solidFill>
              <a:ea typeface="Lato" panose="020F0502020204030203" pitchFamily="34" charset="0"/>
              <a:cs typeface="Lato" panose="020F0502020204030203" pitchFamily="34" charset="0"/>
            </a:endParaRPr>
          </a:p>
        </p:txBody>
      </p:sp>
      <p:sp>
        <p:nvSpPr>
          <p:cNvPr id="15" name="Freeform 245"/>
          <p:cNvSpPr>
            <a:spLocks noEditPoints="1"/>
          </p:cNvSpPr>
          <p:nvPr/>
        </p:nvSpPr>
        <p:spPr bwMode="auto">
          <a:xfrm>
            <a:off x="4308050" y="1845994"/>
            <a:ext cx="243482" cy="206027"/>
          </a:xfrm>
          <a:custGeom>
            <a:avLst/>
            <a:gdLst>
              <a:gd name="T0" fmla="*/ 72 w 157"/>
              <a:gd name="T1" fmla="*/ 79 h 133"/>
              <a:gd name="T2" fmla="*/ 72 w 157"/>
              <a:gd name="T3" fmla="*/ 115 h 133"/>
              <a:gd name="T4" fmla="*/ 67 w 157"/>
              <a:gd name="T5" fmla="*/ 128 h 133"/>
              <a:gd name="T6" fmla="*/ 54 w 157"/>
              <a:gd name="T7" fmla="*/ 133 h 133"/>
              <a:gd name="T8" fmla="*/ 18 w 157"/>
              <a:gd name="T9" fmla="*/ 133 h 133"/>
              <a:gd name="T10" fmla="*/ 5 w 157"/>
              <a:gd name="T11" fmla="*/ 128 h 133"/>
              <a:gd name="T12" fmla="*/ 0 w 157"/>
              <a:gd name="T13" fmla="*/ 115 h 133"/>
              <a:gd name="T14" fmla="*/ 0 w 157"/>
              <a:gd name="T15" fmla="*/ 49 h 133"/>
              <a:gd name="T16" fmla="*/ 3 w 157"/>
              <a:gd name="T17" fmla="*/ 30 h 133"/>
              <a:gd name="T18" fmla="*/ 14 w 157"/>
              <a:gd name="T19" fmla="*/ 14 h 133"/>
              <a:gd name="T20" fmla="*/ 29 w 157"/>
              <a:gd name="T21" fmla="*/ 4 h 133"/>
              <a:gd name="T22" fmla="*/ 48 w 157"/>
              <a:gd name="T23" fmla="*/ 0 h 133"/>
              <a:gd name="T24" fmla="*/ 54 w 157"/>
              <a:gd name="T25" fmla="*/ 0 h 133"/>
              <a:gd name="T26" fmla="*/ 58 w 157"/>
              <a:gd name="T27" fmla="*/ 2 h 133"/>
              <a:gd name="T28" fmla="*/ 60 w 157"/>
              <a:gd name="T29" fmla="*/ 6 h 133"/>
              <a:gd name="T30" fmla="*/ 60 w 157"/>
              <a:gd name="T31" fmla="*/ 18 h 133"/>
              <a:gd name="T32" fmla="*/ 58 w 157"/>
              <a:gd name="T33" fmla="*/ 23 h 133"/>
              <a:gd name="T34" fmla="*/ 54 w 157"/>
              <a:gd name="T35" fmla="*/ 25 h 133"/>
              <a:gd name="T36" fmla="*/ 48 w 157"/>
              <a:gd name="T37" fmla="*/ 25 h 133"/>
              <a:gd name="T38" fmla="*/ 31 w 157"/>
              <a:gd name="T39" fmla="*/ 32 h 133"/>
              <a:gd name="T40" fmla="*/ 24 w 157"/>
              <a:gd name="T41" fmla="*/ 49 h 133"/>
              <a:gd name="T42" fmla="*/ 24 w 157"/>
              <a:gd name="T43" fmla="*/ 52 h 133"/>
              <a:gd name="T44" fmla="*/ 26 w 157"/>
              <a:gd name="T45" fmla="*/ 58 h 133"/>
              <a:gd name="T46" fmla="*/ 33 w 157"/>
              <a:gd name="T47" fmla="*/ 61 h 133"/>
              <a:gd name="T48" fmla="*/ 54 w 157"/>
              <a:gd name="T49" fmla="*/ 61 h 133"/>
              <a:gd name="T50" fmla="*/ 67 w 157"/>
              <a:gd name="T51" fmla="*/ 66 h 133"/>
              <a:gd name="T52" fmla="*/ 72 w 157"/>
              <a:gd name="T53" fmla="*/ 79 h 133"/>
              <a:gd name="T54" fmla="*/ 157 w 157"/>
              <a:gd name="T55" fmla="*/ 79 h 133"/>
              <a:gd name="T56" fmla="*/ 157 w 157"/>
              <a:gd name="T57" fmla="*/ 115 h 133"/>
              <a:gd name="T58" fmla="*/ 152 w 157"/>
              <a:gd name="T59" fmla="*/ 128 h 133"/>
              <a:gd name="T60" fmla="*/ 139 w 157"/>
              <a:gd name="T61" fmla="*/ 133 h 133"/>
              <a:gd name="T62" fmla="*/ 102 w 157"/>
              <a:gd name="T63" fmla="*/ 133 h 133"/>
              <a:gd name="T64" fmla="*/ 90 w 157"/>
              <a:gd name="T65" fmla="*/ 128 h 133"/>
              <a:gd name="T66" fmla="*/ 84 w 157"/>
              <a:gd name="T67" fmla="*/ 115 h 133"/>
              <a:gd name="T68" fmla="*/ 84 w 157"/>
              <a:gd name="T69" fmla="*/ 49 h 133"/>
              <a:gd name="T70" fmla="*/ 88 w 157"/>
              <a:gd name="T71" fmla="*/ 30 h 133"/>
              <a:gd name="T72" fmla="*/ 99 w 157"/>
              <a:gd name="T73" fmla="*/ 14 h 133"/>
              <a:gd name="T74" fmla="*/ 114 w 157"/>
              <a:gd name="T75" fmla="*/ 4 h 133"/>
              <a:gd name="T76" fmla="*/ 133 w 157"/>
              <a:gd name="T77" fmla="*/ 0 h 133"/>
              <a:gd name="T78" fmla="*/ 139 w 157"/>
              <a:gd name="T79" fmla="*/ 0 h 133"/>
              <a:gd name="T80" fmla="*/ 143 w 157"/>
              <a:gd name="T81" fmla="*/ 2 h 133"/>
              <a:gd name="T82" fmla="*/ 145 w 157"/>
              <a:gd name="T83" fmla="*/ 6 h 133"/>
              <a:gd name="T84" fmla="*/ 145 w 157"/>
              <a:gd name="T85" fmla="*/ 18 h 133"/>
              <a:gd name="T86" fmla="*/ 143 w 157"/>
              <a:gd name="T87" fmla="*/ 23 h 133"/>
              <a:gd name="T88" fmla="*/ 139 w 157"/>
              <a:gd name="T89" fmla="*/ 25 h 133"/>
              <a:gd name="T90" fmla="*/ 133 w 157"/>
              <a:gd name="T91" fmla="*/ 25 h 133"/>
              <a:gd name="T92" fmla="*/ 116 w 157"/>
              <a:gd name="T93" fmla="*/ 32 h 133"/>
              <a:gd name="T94" fmla="*/ 109 w 157"/>
              <a:gd name="T95" fmla="*/ 49 h 133"/>
              <a:gd name="T96" fmla="*/ 109 w 157"/>
              <a:gd name="T97" fmla="*/ 52 h 133"/>
              <a:gd name="T98" fmla="*/ 111 w 157"/>
              <a:gd name="T99" fmla="*/ 58 h 133"/>
              <a:gd name="T100" fmla="*/ 118 w 157"/>
              <a:gd name="T101" fmla="*/ 61 h 133"/>
              <a:gd name="T102" fmla="*/ 139 w 157"/>
              <a:gd name="T103" fmla="*/ 61 h 133"/>
              <a:gd name="T104" fmla="*/ 152 w 157"/>
              <a:gd name="T105" fmla="*/ 66 h 133"/>
              <a:gd name="T106" fmla="*/ 157 w 157"/>
              <a:gd name="T107" fmla="*/ 7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2" y="79"/>
                </a:moveTo>
                <a:cubicBezTo>
                  <a:pt x="72" y="115"/>
                  <a:pt x="72" y="115"/>
                  <a:pt x="72" y="115"/>
                </a:cubicBezTo>
                <a:cubicBezTo>
                  <a:pt x="72" y="120"/>
                  <a:pt x="70" y="125"/>
                  <a:pt x="67" y="128"/>
                </a:cubicBezTo>
                <a:cubicBezTo>
                  <a:pt x="63" y="132"/>
                  <a:pt x="59" y="133"/>
                  <a:pt x="54" y="133"/>
                </a:cubicBezTo>
                <a:cubicBezTo>
                  <a:pt x="18" y="133"/>
                  <a:pt x="18" y="133"/>
                  <a:pt x="18" y="133"/>
                </a:cubicBezTo>
                <a:cubicBezTo>
                  <a:pt x="13" y="133"/>
                  <a:pt x="8" y="132"/>
                  <a:pt x="5" y="128"/>
                </a:cubicBezTo>
                <a:cubicBezTo>
                  <a:pt x="1" y="125"/>
                  <a:pt x="0" y="120"/>
                  <a:pt x="0" y="115"/>
                </a:cubicBezTo>
                <a:cubicBezTo>
                  <a:pt x="0" y="49"/>
                  <a:pt x="0" y="49"/>
                  <a:pt x="0" y="49"/>
                </a:cubicBezTo>
                <a:cubicBezTo>
                  <a:pt x="0" y="42"/>
                  <a:pt x="1" y="36"/>
                  <a:pt x="3" y="30"/>
                </a:cubicBezTo>
                <a:cubicBezTo>
                  <a:pt x="6" y="24"/>
                  <a:pt x="9" y="19"/>
                  <a:pt x="14" y="14"/>
                </a:cubicBezTo>
                <a:cubicBezTo>
                  <a:pt x="18" y="10"/>
                  <a:pt x="23" y="7"/>
                  <a:pt x="29" y="4"/>
                </a:cubicBezTo>
                <a:cubicBezTo>
                  <a:pt x="35" y="2"/>
                  <a:pt x="41" y="0"/>
                  <a:pt x="48" y="0"/>
                </a:cubicBezTo>
                <a:cubicBezTo>
                  <a:pt x="54" y="0"/>
                  <a:pt x="54" y="0"/>
                  <a:pt x="54" y="0"/>
                </a:cubicBezTo>
                <a:cubicBezTo>
                  <a:pt x="56" y="0"/>
                  <a:pt x="57" y="1"/>
                  <a:pt x="58" y="2"/>
                </a:cubicBezTo>
                <a:cubicBezTo>
                  <a:pt x="60" y="3"/>
                  <a:pt x="60" y="5"/>
                  <a:pt x="60" y="6"/>
                </a:cubicBezTo>
                <a:cubicBezTo>
                  <a:pt x="60" y="18"/>
                  <a:pt x="60" y="18"/>
                  <a:pt x="60" y="18"/>
                </a:cubicBezTo>
                <a:cubicBezTo>
                  <a:pt x="60" y="20"/>
                  <a:pt x="60" y="22"/>
                  <a:pt x="58" y="23"/>
                </a:cubicBezTo>
                <a:cubicBezTo>
                  <a:pt x="57" y="24"/>
                  <a:pt x="56" y="25"/>
                  <a:pt x="54" y="25"/>
                </a:cubicBezTo>
                <a:cubicBezTo>
                  <a:pt x="48" y="25"/>
                  <a:pt x="48" y="25"/>
                  <a:pt x="48" y="25"/>
                </a:cubicBezTo>
                <a:cubicBezTo>
                  <a:pt x="41" y="25"/>
                  <a:pt x="36" y="27"/>
                  <a:pt x="31" y="32"/>
                </a:cubicBezTo>
                <a:cubicBezTo>
                  <a:pt x="26" y="36"/>
                  <a:pt x="24" y="42"/>
                  <a:pt x="24" y="49"/>
                </a:cubicBezTo>
                <a:cubicBezTo>
                  <a:pt x="24" y="52"/>
                  <a:pt x="24" y="52"/>
                  <a:pt x="24" y="52"/>
                </a:cubicBezTo>
                <a:cubicBezTo>
                  <a:pt x="24" y="54"/>
                  <a:pt x="25" y="56"/>
                  <a:pt x="26" y="58"/>
                </a:cubicBezTo>
                <a:cubicBezTo>
                  <a:pt x="28" y="60"/>
                  <a:pt x="30" y="61"/>
                  <a:pt x="33" y="61"/>
                </a:cubicBezTo>
                <a:cubicBezTo>
                  <a:pt x="54" y="61"/>
                  <a:pt x="54" y="61"/>
                  <a:pt x="54" y="61"/>
                </a:cubicBezTo>
                <a:cubicBezTo>
                  <a:pt x="59" y="61"/>
                  <a:pt x="63" y="63"/>
                  <a:pt x="67" y="66"/>
                </a:cubicBezTo>
                <a:cubicBezTo>
                  <a:pt x="70" y="70"/>
                  <a:pt x="72" y="74"/>
                  <a:pt x="72" y="79"/>
                </a:cubicBezTo>
                <a:close/>
                <a:moveTo>
                  <a:pt x="157" y="79"/>
                </a:moveTo>
                <a:cubicBezTo>
                  <a:pt x="157" y="115"/>
                  <a:pt x="157" y="115"/>
                  <a:pt x="157" y="115"/>
                </a:cubicBezTo>
                <a:cubicBezTo>
                  <a:pt x="157" y="120"/>
                  <a:pt x="155" y="125"/>
                  <a:pt x="152" y="128"/>
                </a:cubicBezTo>
                <a:cubicBezTo>
                  <a:pt x="148" y="132"/>
                  <a:pt x="144" y="133"/>
                  <a:pt x="139" y="133"/>
                </a:cubicBezTo>
                <a:cubicBezTo>
                  <a:pt x="102" y="133"/>
                  <a:pt x="102" y="133"/>
                  <a:pt x="102" y="133"/>
                </a:cubicBezTo>
                <a:cubicBezTo>
                  <a:pt x="97" y="133"/>
                  <a:pt x="93" y="132"/>
                  <a:pt x="90" y="128"/>
                </a:cubicBezTo>
                <a:cubicBezTo>
                  <a:pt x="86" y="125"/>
                  <a:pt x="84" y="120"/>
                  <a:pt x="84" y="115"/>
                </a:cubicBezTo>
                <a:cubicBezTo>
                  <a:pt x="84" y="49"/>
                  <a:pt x="84" y="49"/>
                  <a:pt x="84" y="49"/>
                </a:cubicBezTo>
                <a:cubicBezTo>
                  <a:pt x="84" y="42"/>
                  <a:pt x="86" y="36"/>
                  <a:pt x="88" y="30"/>
                </a:cubicBezTo>
                <a:cubicBezTo>
                  <a:pt x="91" y="24"/>
                  <a:pt x="94" y="19"/>
                  <a:pt x="99" y="14"/>
                </a:cubicBezTo>
                <a:cubicBezTo>
                  <a:pt x="103" y="10"/>
                  <a:pt x="108" y="7"/>
                  <a:pt x="114" y="4"/>
                </a:cubicBezTo>
                <a:cubicBezTo>
                  <a:pt x="120" y="2"/>
                  <a:pt x="126" y="0"/>
                  <a:pt x="133" y="0"/>
                </a:cubicBezTo>
                <a:cubicBezTo>
                  <a:pt x="139" y="0"/>
                  <a:pt x="139" y="0"/>
                  <a:pt x="139" y="0"/>
                </a:cubicBezTo>
                <a:cubicBezTo>
                  <a:pt x="140" y="0"/>
                  <a:pt x="142" y="1"/>
                  <a:pt x="143" y="2"/>
                </a:cubicBezTo>
                <a:cubicBezTo>
                  <a:pt x="144" y="3"/>
                  <a:pt x="145" y="5"/>
                  <a:pt x="145" y="6"/>
                </a:cubicBezTo>
                <a:cubicBezTo>
                  <a:pt x="145" y="18"/>
                  <a:pt x="145" y="18"/>
                  <a:pt x="145" y="18"/>
                </a:cubicBezTo>
                <a:cubicBezTo>
                  <a:pt x="145" y="20"/>
                  <a:pt x="144" y="22"/>
                  <a:pt x="143" y="23"/>
                </a:cubicBezTo>
                <a:cubicBezTo>
                  <a:pt x="142" y="24"/>
                  <a:pt x="140" y="25"/>
                  <a:pt x="139" y="25"/>
                </a:cubicBezTo>
                <a:cubicBezTo>
                  <a:pt x="133" y="25"/>
                  <a:pt x="133" y="25"/>
                  <a:pt x="133" y="25"/>
                </a:cubicBezTo>
                <a:cubicBezTo>
                  <a:pt x="126" y="25"/>
                  <a:pt x="120" y="27"/>
                  <a:pt x="116" y="32"/>
                </a:cubicBezTo>
                <a:cubicBezTo>
                  <a:pt x="111" y="36"/>
                  <a:pt x="109" y="42"/>
                  <a:pt x="109" y="49"/>
                </a:cubicBezTo>
                <a:cubicBezTo>
                  <a:pt x="109" y="52"/>
                  <a:pt x="109" y="52"/>
                  <a:pt x="109" y="52"/>
                </a:cubicBezTo>
                <a:cubicBezTo>
                  <a:pt x="109" y="54"/>
                  <a:pt x="109" y="56"/>
                  <a:pt x="111" y="58"/>
                </a:cubicBezTo>
                <a:cubicBezTo>
                  <a:pt x="113" y="60"/>
                  <a:pt x="115" y="61"/>
                  <a:pt x="118" y="61"/>
                </a:cubicBezTo>
                <a:cubicBezTo>
                  <a:pt x="139" y="61"/>
                  <a:pt x="139" y="61"/>
                  <a:pt x="139" y="61"/>
                </a:cubicBezTo>
                <a:cubicBezTo>
                  <a:pt x="144" y="61"/>
                  <a:pt x="148" y="63"/>
                  <a:pt x="152" y="66"/>
                </a:cubicBezTo>
                <a:cubicBezTo>
                  <a:pt x="155" y="70"/>
                  <a:pt x="157" y="74"/>
                  <a:pt x="157" y="79"/>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dirty="0">
              <a:solidFill>
                <a:schemeClr val="accent4"/>
              </a:solidFill>
            </a:endParaRPr>
          </a:p>
        </p:txBody>
      </p:sp>
      <p:sp>
        <p:nvSpPr>
          <p:cNvPr id="16" name="Freeform 246"/>
          <p:cNvSpPr>
            <a:spLocks noEditPoints="1"/>
          </p:cNvSpPr>
          <p:nvPr/>
        </p:nvSpPr>
        <p:spPr bwMode="auto">
          <a:xfrm rot="10800000" flipH="1" flipV="1">
            <a:off x="8231713" y="2636461"/>
            <a:ext cx="227195" cy="199936"/>
          </a:xfrm>
          <a:custGeom>
            <a:avLst/>
            <a:gdLst>
              <a:gd name="T0" fmla="*/ 73 w 157"/>
              <a:gd name="T1" fmla="*/ 18 h 133"/>
              <a:gd name="T2" fmla="*/ 73 w 157"/>
              <a:gd name="T3" fmla="*/ 85 h 133"/>
              <a:gd name="T4" fmla="*/ 69 w 157"/>
              <a:gd name="T5" fmla="*/ 104 h 133"/>
              <a:gd name="T6" fmla="*/ 58 w 157"/>
              <a:gd name="T7" fmla="*/ 119 h 133"/>
              <a:gd name="T8" fmla="*/ 43 w 157"/>
              <a:gd name="T9" fmla="*/ 130 h 133"/>
              <a:gd name="T10" fmla="*/ 24 w 157"/>
              <a:gd name="T11" fmla="*/ 133 h 133"/>
              <a:gd name="T12" fmla="*/ 18 w 157"/>
              <a:gd name="T13" fmla="*/ 133 h 133"/>
              <a:gd name="T14" fmla="*/ 14 w 157"/>
              <a:gd name="T15" fmla="*/ 132 h 133"/>
              <a:gd name="T16" fmla="*/ 12 w 157"/>
              <a:gd name="T17" fmla="*/ 127 h 133"/>
              <a:gd name="T18" fmla="*/ 12 w 157"/>
              <a:gd name="T19" fmla="*/ 115 h 133"/>
              <a:gd name="T20" fmla="*/ 14 w 157"/>
              <a:gd name="T21" fmla="*/ 111 h 133"/>
              <a:gd name="T22" fmla="*/ 18 w 157"/>
              <a:gd name="T23" fmla="*/ 109 h 133"/>
              <a:gd name="T24" fmla="*/ 24 w 157"/>
              <a:gd name="T25" fmla="*/ 109 h 133"/>
              <a:gd name="T26" fmla="*/ 41 w 157"/>
              <a:gd name="T27" fmla="*/ 102 h 133"/>
              <a:gd name="T28" fmla="*/ 48 w 157"/>
              <a:gd name="T29" fmla="*/ 85 h 133"/>
              <a:gd name="T30" fmla="*/ 48 w 157"/>
              <a:gd name="T31" fmla="*/ 82 h 133"/>
              <a:gd name="T32" fmla="*/ 46 w 157"/>
              <a:gd name="T33" fmla="*/ 76 h 133"/>
              <a:gd name="T34" fmla="*/ 39 w 157"/>
              <a:gd name="T35" fmla="*/ 73 h 133"/>
              <a:gd name="T36" fmla="*/ 18 w 157"/>
              <a:gd name="T37" fmla="*/ 73 h 133"/>
              <a:gd name="T38" fmla="*/ 5 w 157"/>
              <a:gd name="T39" fmla="*/ 68 h 133"/>
              <a:gd name="T40" fmla="*/ 0 w 157"/>
              <a:gd name="T41" fmla="*/ 55 h 133"/>
              <a:gd name="T42" fmla="*/ 0 w 157"/>
              <a:gd name="T43" fmla="*/ 18 h 133"/>
              <a:gd name="T44" fmla="*/ 5 w 157"/>
              <a:gd name="T45" fmla="*/ 6 h 133"/>
              <a:gd name="T46" fmla="*/ 18 w 157"/>
              <a:gd name="T47" fmla="*/ 0 h 133"/>
              <a:gd name="T48" fmla="*/ 54 w 157"/>
              <a:gd name="T49" fmla="*/ 0 h 133"/>
              <a:gd name="T50" fmla="*/ 67 w 157"/>
              <a:gd name="T51" fmla="*/ 6 h 133"/>
              <a:gd name="T52" fmla="*/ 73 w 157"/>
              <a:gd name="T53" fmla="*/ 18 h 133"/>
              <a:gd name="T54" fmla="*/ 157 w 157"/>
              <a:gd name="T55" fmla="*/ 18 h 133"/>
              <a:gd name="T56" fmla="*/ 157 w 157"/>
              <a:gd name="T57" fmla="*/ 85 h 133"/>
              <a:gd name="T58" fmla="*/ 153 w 157"/>
              <a:gd name="T59" fmla="*/ 104 h 133"/>
              <a:gd name="T60" fmla="*/ 143 w 157"/>
              <a:gd name="T61" fmla="*/ 119 h 133"/>
              <a:gd name="T62" fmla="*/ 128 w 157"/>
              <a:gd name="T63" fmla="*/ 130 h 133"/>
              <a:gd name="T64" fmla="*/ 109 w 157"/>
              <a:gd name="T65" fmla="*/ 133 h 133"/>
              <a:gd name="T66" fmla="*/ 103 w 157"/>
              <a:gd name="T67" fmla="*/ 133 h 133"/>
              <a:gd name="T68" fmla="*/ 99 w 157"/>
              <a:gd name="T69" fmla="*/ 132 h 133"/>
              <a:gd name="T70" fmla="*/ 97 w 157"/>
              <a:gd name="T71" fmla="*/ 127 h 133"/>
              <a:gd name="T72" fmla="*/ 97 w 157"/>
              <a:gd name="T73" fmla="*/ 115 h 133"/>
              <a:gd name="T74" fmla="*/ 99 w 157"/>
              <a:gd name="T75" fmla="*/ 111 h 133"/>
              <a:gd name="T76" fmla="*/ 103 w 157"/>
              <a:gd name="T77" fmla="*/ 109 h 133"/>
              <a:gd name="T78" fmla="*/ 109 w 157"/>
              <a:gd name="T79" fmla="*/ 109 h 133"/>
              <a:gd name="T80" fmla="*/ 126 w 157"/>
              <a:gd name="T81" fmla="*/ 102 h 133"/>
              <a:gd name="T82" fmla="*/ 133 w 157"/>
              <a:gd name="T83" fmla="*/ 85 h 133"/>
              <a:gd name="T84" fmla="*/ 133 w 157"/>
              <a:gd name="T85" fmla="*/ 82 h 133"/>
              <a:gd name="T86" fmla="*/ 130 w 157"/>
              <a:gd name="T87" fmla="*/ 76 h 133"/>
              <a:gd name="T88" fmla="*/ 124 w 157"/>
              <a:gd name="T89" fmla="*/ 73 h 133"/>
              <a:gd name="T90" fmla="*/ 103 w 157"/>
              <a:gd name="T91" fmla="*/ 73 h 133"/>
              <a:gd name="T92" fmla="*/ 90 w 157"/>
              <a:gd name="T93" fmla="*/ 68 h 133"/>
              <a:gd name="T94" fmla="*/ 85 w 157"/>
              <a:gd name="T95" fmla="*/ 55 h 133"/>
              <a:gd name="T96" fmla="*/ 85 w 157"/>
              <a:gd name="T97" fmla="*/ 18 h 133"/>
              <a:gd name="T98" fmla="*/ 90 w 157"/>
              <a:gd name="T99" fmla="*/ 6 h 133"/>
              <a:gd name="T100" fmla="*/ 103 w 157"/>
              <a:gd name="T101" fmla="*/ 0 h 133"/>
              <a:gd name="T102" fmla="*/ 139 w 157"/>
              <a:gd name="T103" fmla="*/ 0 h 133"/>
              <a:gd name="T104" fmla="*/ 152 w 157"/>
              <a:gd name="T105" fmla="*/ 6 h 133"/>
              <a:gd name="T106" fmla="*/ 157 w 157"/>
              <a:gd name="T107" fmla="*/ 1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3" y="18"/>
                </a:moveTo>
                <a:cubicBezTo>
                  <a:pt x="73" y="85"/>
                  <a:pt x="73" y="85"/>
                  <a:pt x="73" y="85"/>
                </a:cubicBezTo>
                <a:cubicBezTo>
                  <a:pt x="73" y="92"/>
                  <a:pt x="71" y="98"/>
                  <a:pt x="69" y="104"/>
                </a:cubicBezTo>
                <a:cubicBezTo>
                  <a:pt x="66" y="110"/>
                  <a:pt x="63" y="115"/>
                  <a:pt x="58" y="119"/>
                </a:cubicBezTo>
                <a:cubicBezTo>
                  <a:pt x="54" y="124"/>
                  <a:pt x="49" y="127"/>
                  <a:pt x="43" y="130"/>
                </a:cubicBezTo>
                <a:cubicBezTo>
                  <a:pt x="37" y="132"/>
                  <a:pt x="31" y="133"/>
                  <a:pt x="24" y="133"/>
                </a:cubicBezTo>
                <a:cubicBezTo>
                  <a:pt x="18" y="133"/>
                  <a:pt x="18" y="133"/>
                  <a:pt x="18" y="133"/>
                </a:cubicBezTo>
                <a:cubicBezTo>
                  <a:pt x="16" y="133"/>
                  <a:pt x="15" y="133"/>
                  <a:pt x="14" y="132"/>
                </a:cubicBezTo>
                <a:cubicBezTo>
                  <a:pt x="13" y="130"/>
                  <a:pt x="12" y="129"/>
                  <a:pt x="12" y="127"/>
                </a:cubicBezTo>
                <a:cubicBezTo>
                  <a:pt x="12" y="115"/>
                  <a:pt x="12" y="115"/>
                  <a:pt x="12" y="115"/>
                </a:cubicBezTo>
                <a:cubicBezTo>
                  <a:pt x="12" y="114"/>
                  <a:pt x="13" y="112"/>
                  <a:pt x="14" y="111"/>
                </a:cubicBezTo>
                <a:cubicBezTo>
                  <a:pt x="15" y="110"/>
                  <a:pt x="16" y="109"/>
                  <a:pt x="18" y="109"/>
                </a:cubicBezTo>
                <a:cubicBezTo>
                  <a:pt x="24" y="109"/>
                  <a:pt x="24" y="109"/>
                  <a:pt x="24" y="109"/>
                </a:cubicBezTo>
                <a:cubicBezTo>
                  <a:pt x="31" y="109"/>
                  <a:pt x="37" y="107"/>
                  <a:pt x="41" y="102"/>
                </a:cubicBezTo>
                <a:cubicBezTo>
                  <a:pt x="46" y="97"/>
                  <a:pt x="48" y="92"/>
                  <a:pt x="48" y="85"/>
                </a:cubicBezTo>
                <a:cubicBezTo>
                  <a:pt x="48" y="82"/>
                  <a:pt x="48" y="82"/>
                  <a:pt x="48" y="82"/>
                </a:cubicBezTo>
                <a:cubicBezTo>
                  <a:pt x="48" y="79"/>
                  <a:pt x="47" y="77"/>
                  <a:pt x="46" y="76"/>
                </a:cubicBezTo>
                <a:cubicBezTo>
                  <a:pt x="44" y="74"/>
                  <a:pt x="42" y="73"/>
                  <a:pt x="39" y="73"/>
                </a:cubicBezTo>
                <a:cubicBezTo>
                  <a:pt x="18" y="73"/>
                  <a:pt x="18" y="73"/>
                  <a:pt x="18" y="73"/>
                </a:cubicBezTo>
                <a:cubicBezTo>
                  <a:pt x="13" y="73"/>
                  <a:pt x="9" y="71"/>
                  <a:pt x="5" y="68"/>
                </a:cubicBezTo>
                <a:cubicBezTo>
                  <a:pt x="2" y="64"/>
                  <a:pt x="0" y="60"/>
                  <a:pt x="0" y="55"/>
                </a:cubicBezTo>
                <a:cubicBezTo>
                  <a:pt x="0" y="18"/>
                  <a:pt x="0" y="18"/>
                  <a:pt x="0" y="18"/>
                </a:cubicBezTo>
                <a:cubicBezTo>
                  <a:pt x="0" y="13"/>
                  <a:pt x="2" y="9"/>
                  <a:pt x="5" y="6"/>
                </a:cubicBezTo>
                <a:cubicBezTo>
                  <a:pt x="9" y="2"/>
                  <a:pt x="13" y="0"/>
                  <a:pt x="18" y="0"/>
                </a:cubicBezTo>
                <a:cubicBezTo>
                  <a:pt x="54" y="0"/>
                  <a:pt x="54" y="0"/>
                  <a:pt x="54" y="0"/>
                </a:cubicBezTo>
                <a:cubicBezTo>
                  <a:pt x="59" y="0"/>
                  <a:pt x="64" y="2"/>
                  <a:pt x="67" y="6"/>
                </a:cubicBezTo>
                <a:cubicBezTo>
                  <a:pt x="71" y="9"/>
                  <a:pt x="73" y="13"/>
                  <a:pt x="73" y="18"/>
                </a:cubicBezTo>
                <a:close/>
                <a:moveTo>
                  <a:pt x="157" y="18"/>
                </a:moveTo>
                <a:cubicBezTo>
                  <a:pt x="157" y="85"/>
                  <a:pt x="157" y="85"/>
                  <a:pt x="157" y="85"/>
                </a:cubicBezTo>
                <a:cubicBezTo>
                  <a:pt x="157" y="92"/>
                  <a:pt x="156" y="98"/>
                  <a:pt x="153" y="104"/>
                </a:cubicBezTo>
                <a:cubicBezTo>
                  <a:pt x="151" y="110"/>
                  <a:pt x="147" y="115"/>
                  <a:pt x="143" y="119"/>
                </a:cubicBezTo>
                <a:cubicBezTo>
                  <a:pt x="139" y="124"/>
                  <a:pt x="134" y="127"/>
                  <a:pt x="128" y="130"/>
                </a:cubicBezTo>
                <a:cubicBezTo>
                  <a:pt x="122" y="132"/>
                  <a:pt x="115" y="133"/>
                  <a:pt x="109" y="133"/>
                </a:cubicBezTo>
                <a:cubicBezTo>
                  <a:pt x="103" y="133"/>
                  <a:pt x="103" y="133"/>
                  <a:pt x="103" y="133"/>
                </a:cubicBezTo>
                <a:cubicBezTo>
                  <a:pt x="101" y="133"/>
                  <a:pt x="100" y="133"/>
                  <a:pt x="99" y="132"/>
                </a:cubicBezTo>
                <a:cubicBezTo>
                  <a:pt x="97" y="130"/>
                  <a:pt x="97" y="129"/>
                  <a:pt x="97" y="127"/>
                </a:cubicBezTo>
                <a:cubicBezTo>
                  <a:pt x="97" y="115"/>
                  <a:pt x="97" y="115"/>
                  <a:pt x="97" y="115"/>
                </a:cubicBezTo>
                <a:cubicBezTo>
                  <a:pt x="97" y="114"/>
                  <a:pt x="97" y="112"/>
                  <a:pt x="99" y="111"/>
                </a:cubicBezTo>
                <a:cubicBezTo>
                  <a:pt x="100" y="110"/>
                  <a:pt x="101" y="109"/>
                  <a:pt x="103" y="109"/>
                </a:cubicBezTo>
                <a:cubicBezTo>
                  <a:pt x="109" y="109"/>
                  <a:pt x="109" y="109"/>
                  <a:pt x="109" y="109"/>
                </a:cubicBezTo>
                <a:cubicBezTo>
                  <a:pt x="116" y="109"/>
                  <a:pt x="121" y="107"/>
                  <a:pt x="126" y="102"/>
                </a:cubicBezTo>
                <a:cubicBezTo>
                  <a:pt x="131" y="97"/>
                  <a:pt x="133" y="92"/>
                  <a:pt x="133" y="85"/>
                </a:cubicBezTo>
                <a:cubicBezTo>
                  <a:pt x="133" y="82"/>
                  <a:pt x="133" y="82"/>
                  <a:pt x="133" y="82"/>
                </a:cubicBezTo>
                <a:cubicBezTo>
                  <a:pt x="133" y="79"/>
                  <a:pt x="132" y="77"/>
                  <a:pt x="130" y="76"/>
                </a:cubicBezTo>
                <a:cubicBezTo>
                  <a:pt x="129" y="74"/>
                  <a:pt x="126" y="73"/>
                  <a:pt x="124" y="73"/>
                </a:cubicBezTo>
                <a:cubicBezTo>
                  <a:pt x="103" y="73"/>
                  <a:pt x="103" y="73"/>
                  <a:pt x="103" y="73"/>
                </a:cubicBezTo>
                <a:cubicBezTo>
                  <a:pt x="98" y="73"/>
                  <a:pt x="93" y="71"/>
                  <a:pt x="90" y="68"/>
                </a:cubicBezTo>
                <a:cubicBezTo>
                  <a:pt x="86" y="64"/>
                  <a:pt x="85" y="60"/>
                  <a:pt x="85" y="55"/>
                </a:cubicBezTo>
                <a:cubicBezTo>
                  <a:pt x="85" y="18"/>
                  <a:pt x="85" y="18"/>
                  <a:pt x="85" y="18"/>
                </a:cubicBezTo>
                <a:cubicBezTo>
                  <a:pt x="85" y="13"/>
                  <a:pt x="86" y="9"/>
                  <a:pt x="90" y="6"/>
                </a:cubicBezTo>
                <a:cubicBezTo>
                  <a:pt x="93" y="2"/>
                  <a:pt x="98" y="0"/>
                  <a:pt x="103" y="0"/>
                </a:cubicBezTo>
                <a:cubicBezTo>
                  <a:pt x="139" y="0"/>
                  <a:pt x="139" y="0"/>
                  <a:pt x="139" y="0"/>
                </a:cubicBezTo>
                <a:cubicBezTo>
                  <a:pt x="144" y="0"/>
                  <a:pt x="148" y="2"/>
                  <a:pt x="152" y="6"/>
                </a:cubicBezTo>
                <a:cubicBezTo>
                  <a:pt x="155" y="9"/>
                  <a:pt x="157" y="13"/>
                  <a:pt x="157" y="18"/>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3"/>
          </p:nvPr>
        </p:nvSpPr>
        <p:spPr>
          <a:xfrm>
            <a:off x="8513729" y="3664178"/>
            <a:ext cx="373432" cy="273844"/>
          </a:xfrm>
        </p:spPr>
        <p:txBody>
          <a:bodyPr/>
          <a:lstStyle/>
          <a:p>
            <a:fld id="{AC2C22BC-B3FE-4FEE-BBEA-713BA38E049C}" type="slidenum">
              <a:rPr lang="en-US" smtClean="0"/>
              <a:pPr/>
              <a:t>34</a:t>
            </a:fld>
            <a:endParaRPr lang="en-US" dirty="0"/>
          </a:p>
        </p:txBody>
      </p:sp>
    </p:spTree>
    <p:extLst>
      <p:ext uri="{BB962C8B-B14F-4D97-AF65-F5344CB8AC3E}">
        <p14:creationId xmlns:p14="http://schemas.microsoft.com/office/powerpoint/2010/main" val="1913457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164"/>
          <p:cNvSpPr>
            <a:spLocks noChangeArrowheads="1"/>
          </p:cNvSpPr>
          <p:nvPr/>
        </p:nvSpPr>
        <p:spPr bwMode="auto">
          <a:xfrm>
            <a:off x="1453442" y="1231804"/>
            <a:ext cx="2057198" cy="2937390"/>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rgbClr val="F1572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77" name="Freeform 165"/>
          <p:cNvSpPr>
            <a:spLocks noChangeArrowheads="1"/>
          </p:cNvSpPr>
          <p:nvPr/>
        </p:nvSpPr>
        <p:spPr bwMode="auto">
          <a:xfrm>
            <a:off x="1453442" y="1231804"/>
            <a:ext cx="2052005" cy="2937390"/>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chemeClr val="bg1"/>
          </a:solidFill>
          <a:ln>
            <a:solidFill>
              <a:schemeClr val="accent6"/>
            </a:solid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78" name="Freeform 166"/>
          <p:cNvSpPr>
            <a:spLocks noChangeArrowheads="1"/>
          </p:cNvSpPr>
          <p:nvPr/>
        </p:nvSpPr>
        <p:spPr bwMode="auto">
          <a:xfrm>
            <a:off x="3556585" y="1231804"/>
            <a:ext cx="2057198" cy="2937390"/>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rgbClr val="5CC7D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79" name="Freeform 167"/>
          <p:cNvSpPr>
            <a:spLocks noChangeArrowheads="1"/>
          </p:cNvSpPr>
          <p:nvPr/>
        </p:nvSpPr>
        <p:spPr bwMode="auto">
          <a:xfrm>
            <a:off x="3556585" y="1231804"/>
            <a:ext cx="2057198" cy="2937390"/>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chemeClr val="bg1"/>
          </a:solidFill>
          <a:ln>
            <a:solidFill>
              <a:schemeClr val="accent1"/>
            </a:solid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80" name="Freeform 168"/>
          <p:cNvSpPr>
            <a:spLocks noChangeArrowheads="1"/>
          </p:cNvSpPr>
          <p:nvPr/>
        </p:nvSpPr>
        <p:spPr bwMode="auto">
          <a:xfrm>
            <a:off x="5655962" y="1231804"/>
            <a:ext cx="2057198" cy="2937390"/>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rgbClr val="DB1A5D"/>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81" name="Freeform 169"/>
          <p:cNvSpPr>
            <a:spLocks noChangeArrowheads="1"/>
          </p:cNvSpPr>
          <p:nvPr/>
        </p:nvSpPr>
        <p:spPr bwMode="auto">
          <a:xfrm>
            <a:off x="5655962" y="1231804"/>
            <a:ext cx="2057198" cy="2937390"/>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chemeClr val="bg1"/>
          </a:solidFill>
          <a:ln>
            <a:solidFill>
              <a:srgbClr val="CC0000"/>
            </a:solid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82" name="Freeform 170"/>
          <p:cNvSpPr>
            <a:spLocks noChangeArrowheads="1"/>
          </p:cNvSpPr>
          <p:nvPr/>
        </p:nvSpPr>
        <p:spPr bwMode="auto">
          <a:xfrm>
            <a:off x="1453442" y="1231806"/>
            <a:ext cx="2057198" cy="422806"/>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rgbClr val="F68A5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83" name="Freeform 171"/>
          <p:cNvSpPr>
            <a:spLocks noChangeArrowheads="1"/>
          </p:cNvSpPr>
          <p:nvPr/>
        </p:nvSpPr>
        <p:spPr bwMode="auto">
          <a:xfrm>
            <a:off x="1453442" y="1231806"/>
            <a:ext cx="2057198" cy="422806"/>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chemeClr val="accent6"/>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94" name="Freeform 182"/>
          <p:cNvSpPr>
            <a:spLocks noChangeArrowheads="1"/>
          </p:cNvSpPr>
          <p:nvPr/>
        </p:nvSpPr>
        <p:spPr bwMode="auto">
          <a:xfrm>
            <a:off x="3556585" y="1231806"/>
            <a:ext cx="2057198" cy="422806"/>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rgbClr val="92D6DD"/>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95" name="Freeform 183"/>
          <p:cNvSpPr>
            <a:spLocks noChangeArrowheads="1"/>
          </p:cNvSpPr>
          <p:nvPr/>
        </p:nvSpPr>
        <p:spPr bwMode="auto">
          <a:xfrm>
            <a:off x="3556585" y="1231806"/>
            <a:ext cx="2057198" cy="422806"/>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chemeClr val="accent1"/>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grpSp>
        <p:nvGrpSpPr>
          <p:cNvPr id="12" name="Group 11"/>
          <p:cNvGrpSpPr/>
          <p:nvPr/>
        </p:nvGrpSpPr>
        <p:grpSpPr>
          <a:xfrm>
            <a:off x="5357107" y="2158338"/>
            <a:ext cx="179746" cy="2014563"/>
            <a:chOff x="5374256" y="2074698"/>
            <a:chExt cx="179746" cy="2014563"/>
          </a:xfrm>
        </p:grpSpPr>
        <p:sp>
          <p:nvSpPr>
            <p:cNvPr id="104" name="Freeform 192"/>
            <p:cNvSpPr>
              <a:spLocks noChangeArrowheads="1"/>
            </p:cNvSpPr>
            <p:nvPr/>
          </p:nvSpPr>
          <p:spPr bwMode="auto">
            <a:xfrm>
              <a:off x="5432641" y="2197762"/>
              <a:ext cx="53530" cy="1891499"/>
            </a:xfrm>
            <a:custGeom>
              <a:avLst/>
              <a:gdLst>
                <a:gd name="T0" fmla="*/ 72 w 73"/>
                <a:gd name="T1" fmla="*/ 2485 h 2486"/>
                <a:gd name="T2" fmla="*/ 0 w 73"/>
                <a:gd name="T3" fmla="*/ 2485 h 2486"/>
                <a:gd name="T4" fmla="*/ 0 w 73"/>
                <a:gd name="T5" fmla="*/ 0 h 2486"/>
                <a:gd name="T6" fmla="*/ 72 w 73"/>
                <a:gd name="T7" fmla="*/ 0 h 2486"/>
                <a:gd name="T8" fmla="*/ 72 w 73"/>
                <a:gd name="T9" fmla="*/ 2485 h 2486"/>
              </a:gdLst>
              <a:ahLst/>
              <a:cxnLst>
                <a:cxn ang="0">
                  <a:pos x="T0" y="T1"/>
                </a:cxn>
                <a:cxn ang="0">
                  <a:pos x="T2" y="T3"/>
                </a:cxn>
                <a:cxn ang="0">
                  <a:pos x="T4" y="T5"/>
                </a:cxn>
                <a:cxn ang="0">
                  <a:pos x="T6" y="T7"/>
                </a:cxn>
                <a:cxn ang="0">
                  <a:pos x="T8" y="T9"/>
                </a:cxn>
              </a:cxnLst>
              <a:rect l="0" t="0" r="r" b="b"/>
              <a:pathLst>
                <a:path w="73" h="2486">
                  <a:moveTo>
                    <a:pt x="72" y="2485"/>
                  </a:moveTo>
                  <a:lnTo>
                    <a:pt x="0" y="2485"/>
                  </a:lnTo>
                  <a:lnTo>
                    <a:pt x="0" y="0"/>
                  </a:lnTo>
                  <a:lnTo>
                    <a:pt x="72" y="0"/>
                  </a:lnTo>
                  <a:lnTo>
                    <a:pt x="72" y="2485"/>
                  </a:lnTo>
                </a:path>
              </a:pathLst>
            </a:custGeom>
            <a:solidFill>
              <a:schemeClr val="accent1"/>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105" name="Freeform 193"/>
            <p:cNvSpPr>
              <a:spLocks noChangeArrowheads="1"/>
            </p:cNvSpPr>
            <p:nvPr/>
          </p:nvSpPr>
          <p:spPr bwMode="auto">
            <a:xfrm>
              <a:off x="5374256" y="2074698"/>
              <a:ext cx="179746" cy="161588"/>
            </a:xfrm>
            <a:custGeom>
              <a:avLst/>
              <a:gdLst>
                <a:gd name="T0" fmla="*/ 0 w 206"/>
                <a:gd name="T1" fmla="*/ 271 h 272"/>
                <a:gd name="T2" fmla="*/ 103 w 206"/>
                <a:gd name="T3" fmla="*/ 0 h 272"/>
                <a:gd name="T4" fmla="*/ 205 w 206"/>
                <a:gd name="T5" fmla="*/ 271 h 272"/>
                <a:gd name="T6" fmla="*/ 0 w 206"/>
                <a:gd name="T7" fmla="*/ 271 h 272"/>
              </a:gdLst>
              <a:ahLst/>
              <a:cxnLst>
                <a:cxn ang="0">
                  <a:pos x="T0" y="T1"/>
                </a:cxn>
                <a:cxn ang="0">
                  <a:pos x="T2" y="T3"/>
                </a:cxn>
                <a:cxn ang="0">
                  <a:pos x="T4" y="T5"/>
                </a:cxn>
                <a:cxn ang="0">
                  <a:pos x="T6" y="T7"/>
                </a:cxn>
              </a:cxnLst>
              <a:rect l="0" t="0" r="r" b="b"/>
              <a:pathLst>
                <a:path w="206" h="272">
                  <a:moveTo>
                    <a:pt x="0" y="271"/>
                  </a:moveTo>
                  <a:lnTo>
                    <a:pt x="103" y="0"/>
                  </a:lnTo>
                  <a:lnTo>
                    <a:pt x="205" y="271"/>
                  </a:lnTo>
                  <a:lnTo>
                    <a:pt x="0" y="271"/>
                  </a:lnTo>
                </a:path>
              </a:pathLst>
            </a:custGeom>
            <a:solidFill>
              <a:schemeClr val="accent1"/>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grpSp>
      <p:sp>
        <p:nvSpPr>
          <p:cNvPr id="124" name="Freeform 212"/>
          <p:cNvSpPr>
            <a:spLocks noChangeArrowheads="1"/>
          </p:cNvSpPr>
          <p:nvPr/>
        </p:nvSpPr>
        <p:spPr bwMode="auto">
          <a:xfrm>
            <a:off x="5655962" y="1231806"/>
            <a:ext cx="2057198" cy="422806"/>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rgbClr val="E36F8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125" name="Freeform 213"/>
          <p:cNvSpPr>
            <a:spLocks noChangeArrowheads="1"/>
          </p:cNvSpPr>
          <p:nvPr/>
        </p:nvSpPr>
        <p:spPr bwMode="auto">
          <a:xfrm>
            <a:off x="5655962" y="1231806"/>
            <a:ext cx="2057198" cy="422806"/>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rgbClr val="CC0000"/>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136" name="Text Box 250"/>
          <p:cNvSpPr txBox="1">
            <a:spLocks noChangeArrowheads="1"/>
          </p:cNvSpPr>
          <p:nvPr/>
        </p:nvSpPr>
        <p:spPr bwMode="auto">
          <a:xfrm>
            <a:off x="1511509" y="1304240"/>
            <a:ext cx="1924713"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1828434"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kern="0" dirty="0">
                <a:solidFill>
                  <a:srgbClr val="FFFFFF"/>
                </a:solidFill>
                <a:latin typeface="Lato Heavy" panose="020F0502020204030203" pitchFamily="34" charset="0"/>
                <a:ea typeface="Lato Heavy" panose="020F0502020204030203" pitchFamily="34" charset="0"/>
                <a:cs typeface="Lato Heavy" panose="020F0502020204030203" pitchFamily="34" charset="0"/>
              </a:rPr>
              <a:t>A</a:t>
            </a:r>
            <a:endParaRPr kumimoji="0" lang="en-US" sz="2000" b="0" i="0" u="none" strike="noStrike" kern="0" cap="none" spc="0" normalizeH="0" baseline="0" noProof="0" dirty="0">
              <a:ln>
                <a:noFill/>
              </a:ln>
              <a:solidFill>
                <a:srgbClr val="FFFFFF"/>
              </a:solidFill>
              <a:effectLst/>
              <a:uLnTx/>
              <a:uFillTx/>
              <a:latin typeface="Lato Heavy" panose="020F0502020204030203" pitchFamily="34" charset="0"/>
              <a:ea typeface="Lato Heavy" panose="020F0502020204030203" pitchFamily="34" charset="0"/>
              <a:cs typeface="Lato Heavy" panose="020F0502020204030203" pitchFamily="34" charset="0"/>
            </a:endParaRPr>
          </a:p>
        </p:txBody>
      </p:sp>
      <p:sp>
        <p:nvSpPr>
          <p:cNvPr id="137" name="Text Box 251"/>
          <p:cNvSpPr txBox="1">
            <a:spLocks noChangeArrowheads="1"/>
          </p:cNvSpPr>
          <p:nvPr/>
        </p:nvSpPr>
        <p:spPr bwMode="auto">
          <a:xfrm>
            <a:off x="4462082" y="1293112"/>
            <a:ext cx="169918"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1828434"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0" i="0" u="none" strike="noStrike" kern="0" cap="none" spc="0" normalizeH="0" baseline="0" noProof="0" dirty="0">
                <a:ln>
                  <a:noFill/>
                </a:ln>
                <a:solidFill>
                  <a:srgbClr val="FFFFFF"/>
                </a:solidFill>
                <a:effectLst/>
                <a:uLnTx/>
                <a:uFillTx/>
                <a:latin typeface="Lato Heavy" panose="020F0502020204030203" pitchFamily="34" charset="0"/>
                <a:ea typeface="Lato Heavy" panose="020F0502020204030203" pitchFamily="34" charset="0"/>
                <a:cs typeface="Lato Heavy" panose="020F0502020204030203" pitchFamily="34" charset="0"/>
              </a:rPr>
              <a:t>B</a:t>
            </a:r>
          </a:p>
        </p:txBody>
      </p:sp>
      <p:sp>
        <p:nvSpPr>
          <p:cNvPr id="138" name="Text Box 252"/>
          <p:cNvSpPr txBox="1">
            <a:spLocks noChangeArrowheads="1"/>
          </p:cNvSpPr>
          <p:nvPr/>
        </p:nvSpPr>
        <p:spPr bwMode="auto">
          <a:xfrm>
            <a:off x="6551403" y="1293112"/>
            <a:ext cx="168315"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1828434"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kern="0" dirty="0">
                <a:solidFill>
                  <a:srgbClr val="FFFFFF"/>
                </a:solidFill>
                <a:latin typeface="Lato Heavy" panose="020F0502020204030203" pitchFamily="34" charset="0"/>
                <a:ea typeface="Lato Heavy" panose="020F0502020204030203" pitchFamily="34" charset="0"/>
                <a:cs typeface="Lato Heavy" panose="020F0502020204030203" pitchFamily="34" charset="0"/>
              </a:rPr>
              <a:t>C</a:t>
            </a:r>
            <a:endParaRPr kumimoji="0" lang="en-US" sz="2000" b="0" i="0" u="none" strike="noStrike" kern="0" cap="none" spc="0" normalizeH="0" baseline="0" noProof="0" dirty="0">
              <a:ln>
                <a:noFill/>
              </a:ln>
              <a:solidFill>
                <a:srgbClr val="FFFFFF"/>
              </a:solidFill>
              <a:effectLst/>
              <a:uLnTx/>
              <a:uFillTx/>
              <a:latin typeface="Lato Heavy" panose="020F0502020204030203" pitchFamily="34" charset="0"/>
              <a:ea typeface="Lato Heavy" panose="020F0502020204030203" pitchFamily="34" charset="0"/>
              <a:cs typeface="Lato Heavy" panose="020F0502020204030203" pitchFamily="34" charset="0"/>
            </a:endParaRPr>
          </a:p>
        </p:txBody>
      </p:sp>
      <p:grpSp>
        <p:nvGrpSpPr>
          <p:cNvPr id="8" name="Group 7"/>
          <p:cNvGrpSpPr/>
          <p:nvPr/>
        </p:nvGrpSpPr>
        <p:grpSpPr>
          <a:xfrm>
            <a:off x="1448249" y="4187821"/>
            <a:ext cx="2057198" cy="448769"/>
            <a:chOff x="1598408" y="4104181"/>
            <a:chExt cx="2057198" cy="448769"/>
          </a:xfrm>
        </p:grpSpPr>
        <p:sp>
          <p:nvSpPr>
            <p:cNvPr id="113" name="Freeform 201"/>
            <p:cNvSpPr>
              <a:spLocks noChangeArrowheads="1"/>
            </p:cNvSpPr>
            <p:nvPr/>
          </p:nvSpPr>
          <p:spPr bwMode="auto">
            <a:xfrm>
              <a:off x="1598408" y="4104181"/>
              <a:ext cx="2057198" cy="448769"/>
            </a:xfrm>
            <a:custGeom>
              <a:avLst/>
              <a:gdLst>
                <a:gd name="T0" fmla="*/ 1665 w 1666"/>
                <a:gd name="T1" fmla="*/ 0 h 532"/>
                <a:gd name="T2" fmla="*/ 0 w 1666"/>
                <a:gd name="T3" fmla="*/ 0 h 532"/>
                <a:gd name="T4" fmla="*/ 1665 w 1666"/>
                <a:gd name="T5" fmla="*/ 0 h 532"/>
                <a:gd name="T6" fmla="*/ 1665 w 1666"/>
                <a:gd name="T7" fmla="*/ 392 h 532"/>
                <a:gd name="T8" fmla="*/ 0 w 1666"/>
                <a:gd name="T9" fmla="*/ 392 h 532"/>
                <a:gd name="T10" fmla="*/ 0 w 1666"/>
                <a:gd name="T11" fmla="*/ 531 h 532"/>
                <a:gd name="T12" fmla="*/ 1665 w 1666"/>
                <a:gd name="T13" fmla="*/ 531 h 532"/>
                <a:gd name="T14" fmla="*/ 1665 w 1666"/>
                <a:gd name="T15" fmla="*/ 392 h 532"/>
                <a:gd name="T16" fmla="*/ 1665 w 1666"/>
                <a:gd name="T1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6" h="532">
                  <a:moveTo>
                    <a:pt x="1665" y="0"/>
                  </a:moveTo>
                  <a:lnTo>
                    <a:pt x="0" y="0"/>
                  </a:lnTo>
                  <a:lnTo>
                    <a:pt x="1665" y="0"/>
                  </a:lnTo>
                  <a:lnTo>
                    <a:pt x="1665" y="392"/>
                  </a:lnTo>
                  <a:lnTo>
                    <a:pt x="0" y="392"/>
                  </a:lnTo>
                  <a:lnTo>
                    <a:pt x="0" y="531"/>
                  </a:lnTo>
                  <a:lnTo>
                    <a:pt x="1665" y="531"/>
                  </a:lnTo>
                  <a:lnTo>
                    <a:pt x="1665" y="392"/>
                  </a:lnTo>
                  <a:lnTo>
                    <a:pt x="1665" y="0"/>
                  </a:lnTo>
                </a:path>
              </a:pathLst>
            </a:custGeom>
            <a:solidFill>
              <a:schemeClr val="accent6">
                <a:lumMod val="40000"/>
                <a:lumOff val="60000"/>
              </a:schemeClr>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115" name="Freeform 203"/>
            <p:cNvSpPr>
              <a:spLocks noChangeArrowheads="1"/>
            </p:cNvSpPr>
            <p:nvPr/>
          </p:nvSpPr>
          <p:spPr bwMode="auto">
            <a:xfrm>
              <a:off x="1598408" y="4104181"/>
              <a:ext cx="2057198" cy="330087"/>
            </a:xfrm>
            <a:custGeom>
              <a:avLst/>
              <a:gdLst>
                <a:gd name="T0" fmla="*/ 1665 w 1666"/>
                <a:gd name="T1" fmla="*/ 0 h 393"/>
                <a:gd name="T2" fmla="*/ 0 w 1666"/>
                <a:gd name="T3" fmla="*/ 0 h 393"/>
                <a:gd name="T4" fmla="*/ 0 w 1666"/>
                <a:gd name="T5" fmla="*/ 392 h 393"/>
                <a:gd name="T6" fmla="*/ 1665 w 1666"/>
                <a:gd name="T7" fmla="*/ 392 h 393"/>
                <a:gd name="T8" fmla="*/ 1665 w 1666"/>
                <a:gd name="T9" fmla="*/ 0 h 393"/>
              </a:gdLst>
              <a:ahLst/>
              <a:cxnLst>
                <a:cxn ang="0">
                  <a:pos x="T0" y="T1"/>
                </a:cxn>
                <a:cxn ang="0">
                  <a:pos x="T2" y="T3"/>
                </a:cxn>
                <a:cxn ang="0">
                  <a:pos x="T4" y="T5"/>
                </a:cxn>
                <a:cxn ang="0">
                  <a:pos x="T6" y="T7"/>
                </a:cxn>
                <a:cxn ang="0">
                  <a:pos x="T8" y="T9"/>
                </a:cxn>
              </a:cxnLst>
              <a:rect l="0" t="0" r="r" b="b"/>
              <a:pathLst>
                <a:path w="1666" h="393">
                  <a:moveTo>
                    <a:pt x="1665" y="0"/>
                  </a:moveTo>
                  <a:lnTo>
                    <a:pt x="0" y="0"/>
                  </a:lnTo>
                  <a:lnTo>
                    <a:pt x="0" y="392"/>
                  </a:lnTo>
                  <a:lnTo>
                    <a:pt x="1665" y="392"/>
                  </a:lnTo>
                  <a:lnTo>
                    <a:pt x="1665" y="0"/>
                  </a:lnTo>
                </a:path>
              </a:pathLst>
            </a:custGeom>
            <a:solidFill>
              <a:schemeClr val="accent6">
                <a:lumMod val="75000"/>
              </a:schemeClr>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139" name="Text Box 250"/>
            <p:cNvSpPr txBox="1">
              <a:spLocks noChangeArrowheads="1"/>
            </p:cNvSpPr>
            <p:nvPr/>
          </p:nvSpPr>
          <p:spPr bwMode="auto">
            <a:xfrm>
              <a:off x="2370527" y="4108673"/>
              <a:ext cx="512962"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1828434"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1" kern="0" dirty="0">
                  <a:solidFill>
                    <a:srgbClr val="FFFFFF"/>
                  </a:solidFill>
                  <a:latin typeface="Lato Medium" panose="020F0602020204030203" pitchFamily="34" charset="0"/>
                  <a:cs typeface="Lato Medium" panose="020F0602020204030203" pitchFamily="34" charset="0"/>
                </a:rPr>
                <a:t>3</a:t>
              </a:r>
              <a:r>
                <a:rPr kumimoji="0" lang="en-US" sz="2000" b="1" i="0" u="none" strike="noStrike" kern="0" cap="none" spc="0" normalizeH="0" baseline="0" noProof="0" dirty="0">
                  <a:ln>
                    <a:noFill/>
                  </a:ln>
                  <a:solidFill>
                    <a:srgbClr val="FFFFFF"/>
                  </a:solidFill>
                  <a:effectLst/>
                  <a:uLnTx/>
                  <a:uFillTx/>
                  <a:latin typeface="Lato Medium" panose="020F0602020204030203" pitchFamily="34" charset="0"/>
                  <a:cs typeface="Lato Medium" panose="020F0602020204030203" pitchFamily="34" charset="0"/>
                </a:rPr>
                <a:t>0%</a:t>
              </a:r>
            </a:p>
          </p:txBody>
        </p:sp>
      </p:grpSp>
      <p:grpSp>
        <p:nvGrpSpPr>
          <p:cNvPr id="9" name="Group 8"/>
          <p:cNvGrpSpPr/>
          <p:nvPr/>
        </p:nvGrpSpPr>
        <p:grpSpPr>
          <a:xfrm>
            <a:off x="3552105" y="4189199"/>
            <a:ext cx="2057198" cy="448769"/>
            <a:chOff x="3701551" y="4104181"/>
            <a:chExt cx="2057198" cy="448769"/>
          </a:xfrm>
        </p:grpSpPr>
        <p:sp>
          <p:nvSpPr>
            <p:cNvPr id="117" name="Freeform 205"/>
            <p:cNvSpPr>
              <a:spLocks noChangeArrowheads="1"/>
            </p:cNvSpPr>
            <p:nvPr/>
          </p:nvSpPr>
          <p:spPr bwMode="auto">
            <a:xfrm>
              <a:off x="3701551" y="4104181"/>
              <a:ext cx="2057198" cy="448769"/>
            </a:xfrm>
            <a:custGeom>
              <a:avLst/>
              <a:gdLst>
                <a:gd name="T0" fmla="*/ 1665 w 1666"/>
                <a:gd name="T1" fmla="*/ 0 h 532"/>
                <a:gd name="T2" fmla="*/ 0 w 1666"/>
                <a:gd name="T3" fmla="*/ 0 h 532"/>
                <a:gd name="T4" fmla="*/ 1665 w 1666"/>
                <a:gd name="T5" fmla="*/ 0 h 532"/>
                <a:gd name="T6" fmla="*/ 1665 w 1666"/>
                <a:gd name="T7" fmla="*/ 392 h 532"/>
                <a:gd name="T8" fmla="*/ 0 w 1666"/>
                <a:gd name="T9" fmla="*/ 392 h 532"/>
                <a:gd name="T10" fmla="*/ 0 w 1666"/>
                <a:gd name="T11" fmla="*/ 531 h 532"/>
                <a:gd name="T12" fmla="*/ 1665 w 1666"/>
                <a:gd name="T13" fmla="*/ 531 h 532"/>
                <a:gd name="T14" fmla="*/ 1665 w 1666"/>
                <a:gd name="T15" fmla="*/ 392 h 532"/>
                <a:gd name="T16" fmla="*/ 1665 w 1666"/>
                <a:gd name="T1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6" h="532">
                  <a:moveTo>
                    <a:pt x="1665" y="0"/>
                  </a:moveTo>
                  <a:lnTo>
                    <a:pt x="0" y="0"/>
                  </a:lnTo>
                  <a:lnTo>
                    <a:pt x="1665" y="0"/>
                  </a:lnTo>
                  <a:lnTo>
                    <a:pt x="1665" y="392"/>
                  </a:lnTo>
                  <a:lnTo>
                    <a:pt x="0" y="392"/>
                  </a:lnTo>
                  <a:lnTo>
                    <a:pt x="0" y="531"/>
                  </a:lnTo>
                  <a:lnTo>
                    <a:pt x="1665" y="531"/>
                  </a:lnTo>
                  <a:lnTo>
                    <a:pt x="1665" y="392"/>
                  </a:lnTo>
                  <a:lnTo>
                    <a:pt x="1665" y="0"/>
                  </a:lnTo>
                </a:path>
              </a:pathLst>
            </a:custGeom>
            <a:solidFill>
              <a:schemeClr val="accent1">
                <a:lumMod val="40000"/>
                <a:lumOff val="60000"/>
              </a:schemeClr>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119" name="Freeform 207"/>
            <p:cNvSpPr>
              <a:spLocks noChangeArrowheads="1"/>
            </p:cNvSpPr>
            <p:nvPr/>
          </p:nvSpPr>
          <p:spPr bwMode="auto">
            <a:xfrm>
              <a:off x="3701551" y="4104181"/>
              <a:ext cx="2057198" cy="330087"/>
            </a:xfrm>
            <a:custGeom>
              <a:avLst/>
              <a:gdLst>
                <a:gd name="T0" fmla="*/ 1665 w 1666"/>
                <a:gd name="T1" fmla="*/ 0 h 393"/>
                <a:gd name="T2" fmla="*/ 0 w 1666"/>
                <a:gd name="T3" fmla="*/ 0 h 393"/>
                <a:gd name="T4" fmla="*/ 0 w 1666"/>
                <a:gd name="T5" fmla="*/ 392 h 393"/>
                <a:gd name="T6" fmla="*/ 1665 w 1666"/>
                <a:gd name="T7" fmla="*/ 392 h 393"/>
                <a:gd name="T8" fmla="*/ 1665 w 1666"/>
                <a:gd name="T9" fmla="*/ 0 h 393"/>
              </a:gdLst>
              <a:ahLst/>
              <a:cxnLst>
                <a:cxn ang="0">
                  <a:pos x="T0" y="T1"/>
                </a:cxn>
                <a:cxn ang="0">
                  <a:pos x="T2" y="T3"/>
                </a:cxn>
                <a:cxn ang="0">
                  <a:pos x="T4" y="T5"/>
                </a:cxn>
                <a:cxn ang="0">
                  <a:pos x="T6" y="T7"/>
                </a:cxn>
                <a:cxn ang="0">
                  <a:pos x="T8" y="T9"/>
                </a:cxn>
              </a:cxnLst>
              <a:rect l="0" t="0" r="r" b="b"/>
              <a:pathLst>
                <a:path w="1666" h="393">
                  <a:moveTo>
                    <a:pt x="1665" y="0"/>
                  </a:moveTo>
                  <a:lnTo>
                    <a:pt x="0" y="0"/>
                  </a:lnTo>
                  <a:lnTo>
                    <a:pt x="0" y="392"/>
                  </a:lnTo>
                  <a:lnTo>
                    <a:pt x="1665" y="392"/>
                  </a:lnTo>
                  <a:lnTo>
                    <a:pt x="1665" y="0"/>
                  </a:lnTo>
                </a:path>
              </a:pathLst>
            </a:custGeom>
            <a:solidFill>
              <a:schemeClr val="accent1">
                <a:lumMod val="75000"/>
              </a:schemeClr>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140" name="Text Box 251"/>
            <p:cNvSpPr txBox="1">
              <a:spLocks noChangeArrowheads="1"/>
            </p:cNvSpPr>
            <p:nvPr/>
          </p:nvSpPr>
          <p:spPr bwMode="auto">
            <a:xfrm>
              <a:off x="4473670" y="4116977"/>
              <a:ext cx="512961"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1828434"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0" cap="none" spc="0" normalizeH="0" baseline="0" noProof="0" dirty="0">
                  <a:ln>
                    <a:noFill/>
                  </a:ln>
                  <a:solidFill>
                    <a:srgbClr val="FFFFFF"/>
                  </a:solidFill>
                  <a:effectLst/>
                  <a:uLnTx/>
                  <a:uFillTx/>
                  <a:latin typeface="Lato Medium" panose="020F0602020204030203" pitchFamily="34" charset="0"/>
                  <a:cs typeface="Lato Medium" panose="020F0602020204030203" pitchFamily="34" charset="0"/>
                </a:rPr>
                <a:t>60%</a:t>
              </a:r>
            </a:p>
          </p:txBody>
        </p:sp>
      </p:grpSp>
      <p:grpSp>
        <p:nvGrpSpPr>
          <p:cNvPr id="10" name="Group 9"/>
          <p:cNvGrpSpPr/>
          <p:nvPr/>
        </p:nvGrpSpPr>
        <p:grpSpPr>
          <a:xfrm>
            <a:off x="5655962" y="4189198"/>
            <a:ext cx="2057198" cy="448769"/>
            <a:chOff x="5800928" y="4104181"/>
            <a:chExt cx="2057198" cy="448769"/>
          </a:xfrm>
        </p:grpSpPr>
        <p:sp>
          <p:nvSpPr>
            <p:cNvPr id="121" name="Freeform 209"/>
            <p:cNvSpPr>
              <a:spLocks noChangeArrowheads="1"/>
            </p:cNvSpPr>
            <p:nvPr/>
          </p:nvSpPr>
          <p:spPr bwMode="auto">
            <a:xfrm>
              <a:off x="5800928" y="4104181"/>
              <a:ext cx="2057198" cy="448769"/>
            </a:xfrm>
            <a:custGeom>
              <a:avLst/>
              <a:gdLst>
                <a:gd name="T0" fmla="*/ 1665 w 1666"/>
                <a:gd name="T1" fmla="*/ 0 h 532"/>
                <a:gd name="T2" fmla="*/ 0 w 1666"/>
                <a:gd name="T3" fmla="*/ 0 h 532"/>
                <a:gd name="T4" fmla="*/ 1665 w 1666"/>
                <a:gd name="T5" fmla="*/ 0 h 532"/>
                <a:gd name="T6" fmla="*/ 1665 w 1666"/>
                <a:gd name="T7" fmla="*/ 392 h 532"/>
                <a:gd name="T8" fmla="*/ 0 w 1666"/>
                <a:gd name="T9" fmla="*/ 392 h 532"/>
                <a:gd name="T10" fmla="*/ 0 w 1666"/>
                <a:gd name="T11" fmla="*/ 531 h 532"/>
                <a:gd name="T12" fmla="*/ 1665 w 1666"/>
                <a:gd name="T13" fmla="*/ 531 h 532"/>
                <a:gd name="T14" fmla="*/ 1665 w 1666"/>
                <a:gd name="T15" fmla="*/ 0 h 5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6" h="532">
                  <a:moveTo>
                    <a:pt x="1665" y="0"/>
                  </a:moveTo>
                  <a:lnTo>
                    <a:pt x="0" y="0"/>
                  </a:lnTo>
                  <a:lnTo>
                    <a:pt x="1665" y="0"/>
                  </a:lnTo>
                  <a:lnTo>
                    <a:pt x="1665" y="392"/>
                  </a:lnTo>
                  <a:lnTo>
                    <a:pt x="0" y="392"/>
                  </a:lnTo>
                  <a:lnTo>
                    <a:pt x="0" y="531"/>
                  </a:lnTo>
                  <a:lnTo>
                    <a:pt x="1665" y="531"/>
                  </a:lnTo>
                  <a:lnTo>
                    <a:pt x="1665" y="0"/>
                  </a:lnTo>
                </a:path>
              </a:pathLst>
            </a:custGeom>
            <a:solidFill>
              <a:srgbClr val="BD392F">
                <a:lumMod val="60000"/>
                <a:lumOff val="40000"/>
              </a:srgbClr>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123" name="Freeform 211"/>
            <p:cNvSpPr>
              <a:spLocks noChangeArrowheads="1"/>
            </p:cNvSpPr>
            <p:nvPr/>
          </p:nvSpPr>
          <p:spPr bwMode="auto">
            <a:xfrm>
              <a:off x="5800928" y="4104181"/>
              <a:ext cx="2057198" cy="330087"/>
            </a:xfrm>
            <a:custGeom>
              <a:avLst/>
              <a:gdLst>
                <a:gd name="T0" fmla="*/ 1665 w 1666"/>
                <a:gd name="T1" fmla="*/ 0 h 393"/>
                <a:gd name="T2" fmla="*/ 0 w 1666"/>
                <a:gd name="T3" fmla="*/ 0 h 393"/>
                <a:gd name="T4" fmla="*/ 0 w 1666"/>
                <a:gd name="T5" fmla="*/ 392 h 393"/>
                <a:gd name="T6" fmla="*/ 1665 w 1666"/>
                <a:gd name="T7" fmla="*/ 392 h 393"/>
                <a:gd name="T8" fmla="*/ 1665 w 1666"/>
                <a:gd name="T9" fmla="*/ 0 h 393"/>
              </a:gdLst>
              <a:ahLst/>
              <a:cxnLst>
                <a:cxn ang="0">
                  <a:pos x="T0" y="T1"/>
                </a:cxn>
                <a:cxn ang="0">
                  <a:pos x="T2" y="T3"/>
                </a:cxn>
                <a:cxn ang="0">
                  <a:pos x="T4" y="T5"/>
                </a:cxn>
                <a:cxn ang="0">
                  <a:pos x="T6" y="T7"/>
                </a:cxn>
                <a:cxn ang="0">
                  <a:pos x="T8" y="T9"/>
                </a:cxn>
              </a:cxnLst>
              <a:rect l="0" t="0" r="r" b="b"/>
              <a:pathLst>
                <a:path w="1666" h="393">
                  <a:moveTo>
                    <a:pt x="1665" y="0"/>
                  </a:moveTo>
                  <a:lnTo>
                    <a:pt x="0" y="0"/>
                  </a:lnTo>
                  <a:lnTo>
                    <a:pt x="0" y="392"/>
                  </a:lnTo>
                  <a:lnTo>
                    <a:pt x="1665" y="392"/>
                  </a:lnTo>
                  <a:lnTo>
                    <a:pt x="1665" y="0"/>
                  </a:lnTo>
                </a:path>
              </a:pathLst>
            </a:custGeom>
            <a:solidFill>
              <a:srgbClr val="CC0000"/>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141" name="Text Box 252"/>
            <p:cNvSpPr txBox="1">
              <a:spLocks noChangeArrowheads="1"/>
            </p:cNvSpPr>
            <p:nvPr/>
          </p:nvSpPr>
          <p:spPr bwMode="auto">
            <a:xfrm>
              <a:off x="6573047" y="4108673"/>
              <a:ext cx="512962"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1828434"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1" kern="0" dirty="0">
                  <a:solidFill>
                    <a:srgbClr val="FFFFFF"/>
                  </a:solidFill>
                  <a:latin typeface="Lato Medium" panose="020F0602020204030203" pitchFamily="34" charset="0"/>
                  <a:cs typeface="Lato Medium" panose="020F0602020204030203" pitchFamily="34" charset="0"/>
                </a:rPr>
                <a:t>1</a:t>
              </a:r>
              <a:r>
                <a:rPr kumimoji="0" lang="en-US" sz="2000" b="1" i="0" u="none" strike="noStrike" kern="0" cap="none" spc="0" normalizeH="0" baseline="0" noProof="0" dirty="0">
                  <a:ln>
                    <a:noFill/>
                  </a:ln>
                  <a:solidFill>
                    <a:srgbClr val="FFFFFF"/>
                  </a:solidFill>
                  <a:effectLst/>
                  <a:uLnTx/>
                  <a:uFillTx/>
                  <a:latin typeface="Lato Medium" panose="020F0602020204030203" pitchFamily="34" charset="0"/>
                  <a:cs typeface="Lato Medium" panose="020F0602020204030203" pitchFamily="34" charset="0"/>
                </a:rPr>
                <a:t>0%</a:t>
              </a:r>
            </a:p>
          </p:txBody>
        </p:sp>
      </p:grpSp>
      <p:sp>
        <p:nvSpPr>
          <p:cNvPr id="143" name="TextBox 142"/>
          <p:cNvSpPr txBox="1">
            <a:spLocks noChangeArrowheads="1"/>
          </p:cNvSpPr>
          <p:nvPr/>
        </p:nvSpPr>
        <p:spPr bwMode="auto">
          <a:xfrm>
            <a:off x="1511509" y="1774896"/>
            <a:ext cx="18588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2"/>
              </a:buClr>
              <a:buFont typeface="Arial" charset="0"/>
              <a:buChar char="•"/>
              <a:defRPr sz="3200">
                <a:solidFill>
                  <a:schemeClr val="tx1"/>
                </a:solidFill>
                <a:latin typeface="Arial" charset="0"/>
                <a:cs typeface="Arial" charset="0"/>
              </a:defRPr>
            </a:lvl1pPr>
            <a:lvl2pPr marL="742950" indent="-285750" eaLnBrk="0" hangingPunct="0">
              <a:spcBef>
                <a:spcPts val="600"/>
              </a:spcBef>
              <a:buFont typeface="Arial" charset="0"/>
              <a:buChar char="–"/>
              <a:defRPr sz="2800">
                <a:solidFill>
                  <a:schemeClr val="tx1"/>
                </a:solidFill>
                <a:latin typeface="Arial" charset="0"/>
                <a:cs typeface="Arial" charset="0"/>
              </a:defRPr>
            </a:lvl2pPr>
            <a:lvl3pPr marL="1143000" indent="-228600" eaLnBrk="0" hangingPunct="0">
              <a:spcBef>
                <a:spcPts val="600"/>
              </a:spcBef>
              <a:buClr>
                <a:srgbClr val="D2232A"/>
              </a:buClr>
              <a:buFont typeface="Arial" charset="0"/>
              <a:buChar char="•"/>
              <a:defRPr sz="2400">
                <a:solidFill>
                  <a:schemeClr val="tx1"/>
                </a:solidFill>
                <a:latin typeface="Arial" charset="0"/>
                <a:cs typeface="Arial" charset="0"/>
              </a:defRPr>
            </a:lvl3pPr>
            <a:lvl4pPr marL="1600200" indent="-228600" eaLnBrk="0" hangingPunct="0">
              <a:spcBef>
                <a:spcPts val="600"/>
              </a:spcBef>
              <a:buFont typeface="Arial" charset="0"/>
              <a:buChar char="–"/>
              <a:defRPr sz="2000">
                <a:solidFill>
                  <a:schemeClr val="tx1"/>
                </a:solidFill>
                <a:latin typeface="Arial" charset="0"/>
                <a:cs typeface="Arial" charset="0"/>
              </a:defRPr>
            </a:lvl4pPr>
            <a:lvl5pPr marL="2057400" indent="-228600" eaLnBrk="0" hangingPunct="0">
              <a:spcBef>
                <a:spcPts val="600"/>
              </a:spcBef>
              <a:buFont typeface="Arial" charset="0"/>
              <a:buChar char="»"/>
              <a:defRPr sz="2000">
                <a:solidFill>
                  <a:schemeClr val="tx1"/>
                </a:solidFill>
                <a:latin typeface="Arial" charset="0"/>
                <a:cs typeface="Arial" charset="0"/>
              </a:defRPr>
            </a:lvl5pPr>
            <a:lvl6pPr marL="25146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9pPr>
          </a:lstStyle>
          <a:p>
            <a:pPr algn="ctr" eaLnBrk="1" hangingPunct="1">
              <a:spcBef>
                <a:spcPct val="0"/>
              </a:spcBef>
              <a:buClrTx/>
              <a:buFontTx/>
              <a:buNone/>
            </a:pPr>
            <a:r>
              <a:rPr lang="en-US" altLang="en-US" sz="2000" b="1" dirty="0">
                <a:solidFill>
                  <a:schemeClr val="accent3"/>
                </a:solidFill>
                <a:latin typeface="Lato" panose="020F0502020204030203" pitchFamily="34" charset="0"/>
                <a:ea typeface="Lato" panose="020F0502020204030203" pitchFamily="34" charset="0"/>
                <a:cs typeface="Lato" panose="020F0502020204030203" pitchFamily="34" charset="0"/>
              </a:rPr>
              <a:t>.25% – 1%</a:t>
            </a:r>
          </a:p>
        </p:txBody>
      </p:sp>
      <p:sp>
        <p:nvSpPr>
          <p:cNvPr id="144" name="TextBox 143"/>
          <p:cNvSpPr txBox="1">
            <a:spLocks noChangeArrowheads="1"/>
          </p:cNvSpPr>
          <p:nvPr/>
        </p:nvSpPr>
        <p:spPr bwMode="auto">
          <a:xfrm>
            <a:off x="3584614" y="1758228"/>
            <a:ext cx="18588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2"/>
              </a:buClr>
              <a:buFont typeface="Arial" charset="0"/>
              <a:buChar char="•"/>
              <a:defRPr sz="3200">
                <a:solidFill>
                  <a:schemeClr val="tx1"/>
                </a:solidFill>
                <a:latin typeface="Arial" charset="0"/>
                <a:cs typeface="Arial" charset="0"/>
              </a:defRPr>
            </a:lvl1pPr>
            <a:lvl2pPr marL="742950" indent="-285750" eaLnBrk="0" hangingPunct="0">
              <a:spcBef>
                <a:spcPts val="600"/>
              </a:spcBef>
              <a:buFont typeface="Arial" charset="0"/>
              <a:buChar char="–"/>
              <a:defRPr sz="2800">
                <a:solidFill>
                  <a:schemeClr val="tx1"/>
                </a:solidFill>
                <a:latin typeface="Arial" charset="0"/>
                <a:cs typeface="Arial" charset="0"/>
              </a:defRPr>
            </a:lvl2pPr>
            <a:lvl3pPr marL="1143000" indent="-228600" eaLnBrk="0" hangingPunct="0">
              <a:spcBef>
                <a:spcPts val="600"/>
              </a:spcBef>
              <a:buClr>
                <a:srgbClr val="D2232A"/>
              </a:buClr>
              <a:buFont typeface="Arial" charset="0"/>
              <a:buChar char="•"/>
              <a:defRPr sz="2400">
                <a:solidFill>
                  <a:schemeClr val="tx1"/>
                </a:solidFill>
                <a:latin typeface="Arial" charset="0"/>
                <a:cs typeface="Arial" charset="0"/>
              </a:defRPr>
            </a:lvl3pPr>
            <a:lvl4pPr marL="1600200" indent="-228600" eaLnBrk="0" hangingPunct="0">
              <a:spcBef>
                <a:spcPts val="600"/>
              </a:spcBef>
              <a:buFont typeface="Arial" charset="0"/>
              <a:buChar char="–"/>
              <a:defRPr sz="2000">
                <a:solidFill>
                  <a:schemeClr val="tx1"/>
                </a:solidFill>
                <a:latin typeface="Arial" charset="0"/>
                <a:cs typeface="Arial" charset="0"/>
              </a:defRPr>
            </a:lvl4pPr>
            <a:lvl5pPr marL="2057400" indent="-228600" eaLnBrk="0" hangingPunct="0">
              <a:spcBef>
                <a:spcPts val="600"/>
              </a:spcBef>
              <a:buFont typeface="Arial" charset="0"/>
              <a:buChar char="»"/>
              <a:defRPr sz="2000">
                <a:solidFill>
                  <a:schemeClr val="tx1"/>
                </a:solidFill>
                <a:latin typeface="Arial" charset="0"/>
                <a:cs typeface="Arial" charset="0"/>
              </a:defRPr>
            </a:lvl5pPr>
            <a:lvl6pPr marL="25146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9pPr>
          </a:lstStyle>
          <a:p>
            <a:pPr algn="ctr" eaLnBrk="1" hangingPunct="1">
              <a:spcBef>
                <a:spcPct val="0"/>
              </a:spcBef>
              <a:buClrTx/>
              <a:buFontTx/>
              <a:buNone/>
            </a:pPr>
            <a:r>
              <a:rPr lang="en-US" altLang="en-US" sz="2000" b="1" dirty="0">
                <a:solidFill>
                  <a:schemeClr val="accent3"/>
                </a:solidFill>
                <a:latin typeface="Lato" panose="020F0502020204030203" pitchFamily="34" charset="0"/>
                <a:ea typeface="Lato" panose="020F0502020204030203" pitchFamily="34" charset="0"/>
                <a:cs typeface="Lato" panose="020F0502020204030203" pitchFamily="34" charset="0"/>
              </a:rPr>
              <a:t>3% – 7%</a:t>
            </a:r>
          </a:p>
        </p:txBody>
      </p:sp>
      <p:sp>
        <p:nvSpPr>
          <p:cNvPr id="145" name="TextBox 144"/>
          <p:cNvSpPr txBox="1">
            <a:spLocks noChangeArrowheads="1"/>
          </p:cNvSpPr>
          <p:nvPr/>
        </p:nvSpPr>
        <p:spPr bwMode="auto">
          <a:xfrm>
            <a:off x="5530762" y="1766365"/>
            <a:ext cx="23657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2"/>
              </a:buClr>
              <a:buFont typeface="Arial" charset="0"/>
              <a:buChar char="•"/>
              <a:defRPr sz="3200">
                <a:solidFill>
                  <a:schemeClr val="tx1"/>
                </a:solidFill>
                <a:latin typeface="Arial" charset="0"/>
                <a:cs typeface="Arial" charset="0"/>
              </a:defRPr>
            </a:lvl1pPr>
            <a:lvl2pPr marL="742950" indent="-285750" eaLnBrk="0" hangingPunct="0">
              <a:spcBef>
                <a:spcPts val="600"/>
              </a:spcBef>
              <a:buFont typeface="Arial" charset="0"/>
              <a:buChar char="–"/>
              <a:defRPr sz="2800">
                <a:solidFill>
                  <a:schemeClr val="tx1"/>
                </a:solidFill>
                <a:latin typeface="Arial" charset="0"/>
                <a:cs typeface="Arial" charset="0"/>
              </a:defRPr>
            </a:lvl2pPr>
            <a:lvl3pPr marL="1143000" indent="-228600" eaLnBrk="0" hangingPunct="0">
              <a:spcBef>
                <a:spcPts val="600"/>
              </a:spcBef>
              <a:buClr>
                <a:srgbClr val="D2232A"/>
              </a:buClr>
              <a:buFont typeface="Arial" charset="0"/>
              <a:buChar char="•"/>
              <a:defRPr sz="2400">
                <a:solidFill>
                  <a:schemeClr val="tx1"/>
                </a:solidFill>
                <a:latin typeface="Arial" charset="0"/>
                <a:cs typeface="Arial" charset="0"/>
              </a:defRPr>
            </a:lvl3pPr>
            <a:lvl4pPr marL="1600200" indent="-228600" eaLnBrk="0" hangingPunct="0">
              <a:spcBef>
                <a:spcPts val="600"/>
              </a:spcBef>
              <a:buFont typeface="Arial" charset="0"/>
              <a:buChar char="–"/>
              <a:defRPr sz="2000">
                <a:solidFill>
                  <a:schemeClr val="tx1"/>
                </a:solidFill>
                <a:latin typeface="Arial" charset="0"/>
                <a:cs typeface="Arial" charset="0"/>
              </a:defRPr>
            </a:lvl4pPr>
            <a:lvl5pPr marL="2057400" indent="-228600" eaLnBrk="0" hangingPunct="0">
              <a:spcBef>
                <a:spcPts val="600"/>
              </a:spcBef>
              <a:buFont typeface="Arial" charset="0"/>
              <a:buChar char="»"/>
              <a:defRPr sz="2000">
                <a:solidFill>
                  <a:schemeClr val="tx1"/>
                </a:solidFill>
                <a:latin typeface="Arial" charset="0"/>
                <a:cs typeface="Arial" charset="0"/>
              </a:defRPr>
            </a:lvl5pPr>
            <a:lvl6pPr marL="25146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9pPr>
          </a:lstStyle>
          <a:p>
            <a:pPr algn="ctr" eaLnBrk="1" hangingPunct="1">
              <a:spcBef>
                <a:spcPct val="0"/>
              </a:spcBef>
              <a:buClrTx/>
              <a:buFontTx/>
              <a:buNone/>
            </a:pPr>
            <a:r>
              <a:rPr lang="en-US" altLang="en-US" sz="2000" b="1" dirty="0">
                <a:solidFill>
                  <a:schemeClr val="accent3"/>
                </a:solidFill>
                <a:latin typeface="Lato" panose="020F0502020204030203" pitchFamily="34" charset="0"/>
                <a:ea typeface="Lato" panose="020F0502020204030203" pitchFamily="34" charset="0"/>
                <a:cs typeface="Lato" panose="020F0502020204030203" pitchFamily="34" charset="0"/>
              </a:rPr>
              <a:t>+30% – </a:t>
            </a:r>
            <a:r>
              <a:rPr lang="en-US" altLang="en-US" sz="2000" b="1" dirty="0">
                <a:solidFill>
                  <a:srgbClr val="CC0000"/>
                </a:solidFill>
                <a:latin typeface="Lato" panose="020F0502020204030203" pitchFamily="34" charset="0"/>
                <a:ea typeface="Lato" panose="020F0502020204030203" pitchFamily="34" charset="0"/>
                <a:cs typeface="Lato" panose="020F0502020204030203" pitchFamily="34" charset="0"/>
              </a:rPr>
              <a:t>-30%</a:t>
            </a:r>
          </a:p>
        </p:txBody>
      </p:sp>
      <p:grpSp>
        <p:nvGrpSpPr>
          <p:cNvPr id="13" name="Group 12"/>
          <p:cNvGrpSpPr/>
          <p:nvPr/>
        </p:nvGrpSpPr>
        <p:grpSpPr>
          <a:xfrm>
            <a:off x="3098106" y="2158338"/>
            <a:ext cx="179746" cy="2014563"/>
            <a:chOff x="3243072" y="2074698"/>
            <a:chExt cx="179746" cy="2014563"/>
          </a:xfrm>
        </p:grpSpPr>
        <p:sp>
          <p:nvSpPr>
            <p:cNvPr id="152" name="Freeform 192"/>
            <p:cNvSpPr>
              <a:spLocks noChangeArrowheads="1"/>
            </p:cNvSpPr>
            <p:nvPr/>
          </p:nvSpPr>
          <p:spPr bwMode="auto">
            <a:xfrm>
              <a:off x="3301457" y="2197762"/>
              <a:ext cx="53530" cy="1891499"/>
            </a:xfrm>
            <a:custGeom>
              <a:avLst/>
              <a:gdLst>
                <a:gd name="T0" fmla="*/ 72 w 73"/>
                <a:gd name="T1" fmla="*/ 2485 h 2486"/>
                <a:gd name="T2" fmla="*/ 0 w 73"/>
                <a:gd name="T3" fmla="*/ 2485 h 2486"/>
                <a:gd name="T4" fmla="*/ 0 w 73"/>
                <a:gd name="T5" fmla="*/ 0 h 2486"/>
                <a:gd name="T6" fmla="*/ 72 w 73"/>
                <a:gd name="T7" fmla="*/ 0 h 2486"/>
                <a:gd name="T8" fmla="*/ 72 w 73"/>
                <a:gd name="T9" fmla="*/ 2485 h 2486"/>
              </a:gdLst>
              <a:ahLst/>
              <a:cxnLst>
                <a:cxn ang="0">
                  <a:pos x="T0" y="T1"/>
                </a:cxn>
                <a:cxn ang="0">
                  <a:pos x="T2" y="T3"/>
                </a:cxn>
                <a:cxn ang="0">
                  <a:pos x="T4" y="T5"/>
                </a:cxn>
                <a:cxn ang="0">
                  <a:pos x="T6" y="T7"/>
                </a:cxn>
                <a:cxn ang="0">
                  <a:pos x="T8" y="T9"/>
                </a:cxn>
              </a:cxnLst>
              <a:rect l="0" t="0" r="r" b="b"/>
              <a:pathLst>
                <a:path w="73" h="2486">
                  <a:moveTo>
                    <a:pt x="72" y="2485"/>
                  </a:moveTo>
                  <a:lnTo>
                    <a:pt x="0" y="2485"/>
                  </a:lnTo>
                  <a:lnTo>
                    <a:pt x="0" y="0"/>
                  </a:lnTo>
                  <a:lnTo>
                    <a:pt x="72" y="0"/>
                  </a:lnTo>
                  <a:lnTo>
                    <a:pt x="72" y="2485"/>
                  </a:lnTo>
                </a:path>
              </a:pathLst>
            </a:custGeom>
            <a:solidFill>
              <a:schemeClr val="accent6"/>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153" name="Freeform 193"/>
            <p:cNvSpPr>
              <a:spLocks noChangeArrowheads="1"/>
            </p:cNvSpPr>
            <p:nvPr/>
          </p:nvSpPr>
          <p:spPr bwMode="auto">
            <a:xfrm>
              <a:off x="3243072" y="2074698"/>
              <a:ext cx="179746" cy="161588"/>
            </a:xfrm>
            <a:custGeom>
              <a:avLst/>
              <a:gdLst>
                <a:gd name="T0" fmla="*/ 0 w 206"/>
                <a:gd name="T1" fmla="*/ 271 h 272"/>
                <a:gd name="T2" fmla="*/ 103 w 206"/>
                <a:gd name="T3" fmla="*/ 0 h 272"/>
                <a:gd name="T4" fmla="*/ 205 w 206"/>
                <a:gd name="T5" fmla="*/ 271 h 272"/>
                <a:gd name="T6" fmla="*/ 0 w 206"/>
                <a:gd name="T7" fmla="*/ 271 h 272"/>
              </a:gdLst>
              <a:ahLst/>
              <a:cxnLst>
                <a:cxn ang="0">
                  <a:pos x="T0" y="T1"/>
                </a:cxn>
                <a:cxn ang="0">
                  <a:pos x="T2" y="T3"/>
                </a:cxn>
                <a:cxn ang="0">
                  <a:pos x="T4" y="T5"/>
                </a:cxn>
                <a:cxn ang="0">
                  <a:pos x="T6" y="T7"/>
                </a:cxn>
              </a:cxnLst>
              <a:rect l="0" t="0" r="r" b="b"/>
              <a:pathLst>
                <a:path w="206" h="272">
                  <a:moveTo>
                    <a:pt x="0" y="271"/>
                  </a:moveTo>
                  <a:lnTo>
                    <a:pt x="103" y="0"/>
                  </a:lnTo>
                  <a:lnTo>
                    <a:pt x="205" y="271"/>
                  </a:lnTo>
                  <a:lnTo>
                    <a:pt x="0" y="271"/>
                  </a:lnTo>
                </a:path>
              </a:pathLst>
            </a:custGeom>
            <a:solidFill>
              <a:schemeClr val="accent6"/>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grpSp>
      <p:grpSp>
        <p:nvGrpSpPr>
          <p:cNvPr id="11" name="Group 10"/>
          <p:cNvGrpSpPr/>
          <p:nvPr/>
        </p:nvGrpSpPr>
        <p:grpSpPr>
          <a:xfrm>
            <a:off x="7337236" y="2158982"/>
            <a:ext cx="181815" cy="2001965"/>
            <a:chOff x="7482202" y="2075342"/>
            <a:chExt cx="181815" cy="2001965"/>
          </a:xfrm>
          <a:solidFill>
            <a:srgbClr val="CC0000"/>
          </a:solidFill>
        </p:grpSpPr>
        <p:sp>
          <p:nvSpPr>
            <p:cNvPr id="150" name="Freeform 192"/>
            <p:cNvSpPr>
              <a:spLocks noChangeArrowheads="1"/>
            </p:cNvSpPr>
            <p:nvPr/>
          </p:nvSpPr>
          <p:spPr bwMode="auto">
            <a:xfrm>
              <a:off x="7542656" y="2198407"/>
              <a:ext cx="53530" cy="1803050"/>
            </a:xfrm>
            <a:custGeom>
              <a:avLst/>
              <a:gdLst>
                <a:gd name="T0" fmla="*/ 72 w 73"/>
                <a:gd name="T1" fmla="*/ 2485 h 2486"/>
                <a:gd name="T2" fmla="*/ 0 w 73"/>
                <a:gd name="T3" fmla="*/ 2485 h 2486"/>
                <a:gd name="T4" fmla="*/ 0 w 73"/>
                <a:gd name="T5" fmla="*/ 0 h 2486"/>
                <a:gd name="T6" fmla="*/ 72 w 73"/>
                <a:gd name="T7" fmla="*/ 0 h 2486"/>
                <a:gd name="T8" fmla="*/ 72 w 73"/>
                <a:gd name="T9" fmla="*/ 2485 h 2486"/>
              </a:gdLst>
              <a:ahLst/>
              <a:cxnLst>
                <a:cxn ang="0">
                  <a:pos x="T0" y="T1"/>
                </a:cxn>
                <a:cxn ang="0">
                  <a:pos x="T2" y="T3"/>
                </a:cxn>
                <a:cxn ang="0">
                  <a:pos x="T4" y="T5"/>
                </a:cxn>
                <a:cxn ang="0">
                  <a:pos x="T6" y="T7"/>
                </a:cxn>
                <a:cxn ang="0">
                  <a:pos x="T8" y="T9"/>
                </a:cxn>
              </a:cxnLst>
              <a:rect l="0" t="0" r="r" b="b"/>
              <a:pathLst>
                <a:path w="73" h="2486">
                  <a:moveTo>
                    <a:pt x="72" y="2485"/>
                  </a:moveTo>
                  <a:lnTo>
                    <a:pt x="0" y="2485"/>
                  </a:lnTo>
                  <a:lnTo>
                    <a:pt x="0" y="0"/>
                  </a:lnTo>
                  <a:lnTo>
                    <a:pt x="72" y="0"/>
                  </a:lnTo>
                  <a:lnTo>
                    <a:pt x="72" y="2485"/>
                  </a:lnTo>
                </a:path>
              </a:pathLst>
            </a:custGeom>
            <a:grp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151" name="Freeform 193"/>
            <p:cNvSpPr>
              <a:spLocks noChangeArrowheads="1"/>
            </p:cNvSpPr>
            <p:nvPr/>
          </p:nvSpPr>
          <p:spPr bwMode="auto">
            <a:xfrm>
              <a:off x="7484271" y="2075342"/>
              <a:ext cx="179746" cy="161588"/>
            </a:xfrm>
            <a:custGeom>
              <a:avLst/>
              <a:gdLst>
                <a:gd name="T0" fmla="*/ 0 w 206"/>
                <a:gd name="T1" fmla="*/ 271 h 272"/>
                <a:gd name="T2" fmla="*/ 103 w 206"/>
                <a:gd name="T3" fmla="*/ 0 h 272"/>
                <a:gd name="T4" fmla="*/ 205 w 206"/>
                <a:gd name="T5" fmla="*/ 271 h 272"/>
                <a:gd name="T6" fmla="*/ 0 w 206"/>
                <a:gd name="T7" fmla="*/ 271 h 272"/>
              </a:gdLst>
              <a:ahLst/>
              <a:cxnLst>
                <a:cxn ang="0">
                  <a:pos x="T0" y="T1"/>
                </a:cxn>
                <a:cxn ang="0">
                  <a:pos x="T2" y="T3"/>
                </a:cxn>
                <a:cxn ang="0">
                  <a:pos x="T4" y="T5"/>
                </a:cxn>
                <a:cxn ang="0">
                  <a:pos x="T6" y="T7"/>
                </a:cxn>
              </a:cxnLst>
              <a:rect l="0" t="0" r="r" b="b"/>
              <a:pathLst>
                <a:path w="206" h="272">
                  <a:moveTo>
                    <a:pt x="0" y="271"/>
                  </a:moveTo>
                  <a:lnTo>
                    <a:pt x="103" y="0"/>
                  </a:lnTo>
                  <a:lnTo>
                    <a:pt x="205" y="271"/>
                  </a:lnTo>
                  <a:lnTo>
                    <a:pt x="0" y="271"/>
                  </a:lnTo>
                </a:path>
              </a:pathLst>
            </a:custGeom>
            <a:grp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154" name="Freeform 193"/>
            <p:cNvSpPr>
              <a:spLocks noChangeArrowheads="1"/>
            </p:cNvSpPr>
            <p:nvPr/>
          </p:nvSpPr>
          <p:spPr bwMode="auto">
            <a:xfrm rot="10800000">
              <a:off x="7482202" y="3915719"/>
              <a:ext cx="179746" cy="161588"/>
            </a:xfrm>
            <a:custGeom>
              <a:avLst/>
              <a:gdLst>
                <a:gd name="T0" fmla="*/ 0 w 206"/>
                <a:gd name="T1" fmla="*/ 271 h 272"/>
                <a:gd name="T2" fmla="*/ 103 w 206"/>
                <a:gd name="T3" fmla="*/ 0 h 272"/>
                <a:gd name="T4" fmla="*/ 205 w 206"/>
                <a:gd name="T5" fmla="*/ 271 h 272"/>
                <a:gd name="T6" fmla="*/ 0 w 206"/>
                <a:gd name="T7" fmla="*/ 271 h 272"/>
              </a:gdLst>
              <a:ahLst/>
              <a:cxnLst>
                <a:cxn ang="0">
                  <a:pos x="T0" y="T1"/>
                </a:cxn>
                <a:cxn ang="0">
                  <a:pos x="T2" y="T3"/>
                </a:cxn>
                <a:cxn ang="0">
                  <a:pos x="T4" y="T5"/>
                </a:cxn>
                <a:cxn ang="0">
                  <a:pos x="T6" y="T7"/>
                </a:cxn>
              </a:cxnLst>
              <a:rect l="0" t="0" r="r" b="b"/>
              <a:pathLst>
                <a:path w="206" h="272">
                  <a:moveTo>
                    <a:pt x="0" y="271"/>
                  </a:moveTo>
                  <a:lnTo>
                    <a:pt x="103" y="0"/>
                  </a:lnTo>
                  <a:lnTo>
                    <a:pt x="205" y="271"/>
                  </a:lnTo>
                  <a:lnTo>
                    <a:pt x="0" y="271"/>
                  </a:lnTo>
                </a:path>
              </a:pathLst>
            </a:custGeom>
            <a:grp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grpSp>
      <p:sp>
        <p:nvSpPr>
          <p:cNvPr id="58" name="TextBox 57"/>
          <p:cNvSpPr txBox="1">
            <a:spLocks noChangeArrowheads="1"/>
          </p:cNvSpPr>
          <p:nvPr/>
        </p:nvSpPr>
        <p:spPr bwMode="auto">
          <a:xfrm>
            <a:off x="1592604" y="2374793"/>
            <a:ext cx="181700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ts val="600"/>
              </a:spcBef>
              <a:buClr>
                <a:schemeClr val="accent2"/>
              </a:buClr>
              <a:buFont typeface="Arial" charset="0"/>
              <a:buChar char="•"/>
              <a:defRPr sz="3200">
                <a:solidFill>
                  <a:schemeClr val="tx1"/>
                </a:solidFill>
                <a:latin typeface="Arial" charset="0"/>
                <a:cs typeface="Arial" charset="0"/>
              </a:defRPr>
            </a:lvl1pPr>
            <a:lvl2pPr marL="742950" indent="-285750" eaLnBrk="0" hangingPunct="0">
              <a:spcBef>
                <a:spcPts val="600"/>
              </a:spcBef>
              <a:buFont typeface="Arial" charset="0"/>
              <a:buChar char="–"/>
              <a:defRPr sz="2800">
                <a:solidFill>
                  <a:schemeClr val="tx1"/>
                </a:solidFill>
                <a:latin typeface="Arial" charset="0"/>
                <a:cs typeface="Arial" charset="0"/>
              </a:defRPr>
            </a:lvl2pPr>
            <a:lvl3pPr marL="1143000" indent="-228600" eaLnBrk="0" hangingPunct="0">
              <a:spcBef>
                <a:spcPts val="600"/>
              </a:spcBef>
              <a:buClr>
                <a:srgbClr val="D2232A"/>
              </a:buClr>
              <a:buFont typeface="Arial" charset="0"/>
              <a:buChar char="•"/>
              <a:defRPr sz="2400">
                <a:solidFill>
                  <a:schemeClr val="tx1"/>
                </a:solidFill>
                <a:latin typeface="Arial" charset="0"/>
                <a:cs typeface="Arial" charset="0"/>
              </a:defRPr>
            </a:lvl3pPr>
            <a:lvl4pPr marL="1600200" indent="-228600" eaLnBrk="0" hangingPunct="0">
              <a:spcBef>
                <a:spcPts val="600"/>
              </a:spcBef>
              <a:buFont typeface="Arial" charset="0"/>
              <a:buChar char="–"/>
              <a:defRPr sz="2000">
                <a:solidFill>
                  <a:schemeClr val="tx1"/>
                </a:solidFill>
                <a:latin typeface="Arial" charset="0"/>
                <a:cs typeface="Arial" charset="0"/>
              </a:defRPr>
            </a:lvl4pPr>
            <a:lvl5pPr marL="2057400" indent="-228600" eaLnBrk="0" hangingPunct="0">
              <a:spcBef>
                <a:spcPts val="600"/>
              </a:spcBef>
              <a:buFont typeface="Arial" charset="0"/>
              <a:buChar char="»"/>
              <a:defRPr sz="2000">
                <a:solidFill>
                  <a:schemeClr val="tx1"/>
                </a:solidFill>
                <a:latin typeface="Arial" charset="0"/>
                <a:cs typeface="Arial" charset="0"/>
              </a:defRPr>
            </a:lvl5pPr>
            <a:lvl6pPr marL="25146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9pPr>
          </a:lstStyle>
          <a:p>
            <a:pPr marL="173038" indent="-173038" eaLnBrk="1" hangingPunct="1">
              <a:buClr>
                <a:schemeClr val="accent6"/>
              </a:buClr>
            </a:pPr>
            <a:r>
              <a:rPr lang="en-US" altLang="en-US" sz="1300" dirty="0">
                <a:solidFill>
                  <a:schemeClr val="accent3"/>
                </a:solidFill>
                <a:latin typeface="+mn-lt"/>
              </a:rPr>
              <a:t>Potentially lower returns</a:t>
            </a:r>
          </a:p>
          <a:p>
            <a:pPr marL="173038" indent="-173038" eaLnBrk="1" hangingPunct="1">
              <a:buClr>
                <a:schemeClr val="accent6"/>
              </a:buClr>
            </a:pPr>
            <a:r>
              <a:rPr lang="en-US" altLang="en-US" sz="1300" dirty="0">
                <a:solidFill>
                  <a:schemeClr val="accent3"/>
                </a:solidFill>
                <a:latin typeface="+mn-lt"/>
              </a:rPr>
              <a:t>Taxable or tax-deferred</a:t>
            </a:r>
          </a:p>
          <a:p>
            <a:pPr marL="173038" indent="-173038" eaLnBrk="1" hangingPunct="1">
              <a:buClr>
                <a:schemeClr val="accent6"/>
              </a:buClr>
            </a:pPr>
            <a:r>
              <a:rPr lang="en-US" altLang="en-US" sz="1300" dirty="0">
                <a:solidFill>
                  <a:schemeClr val="accent3"/>
                </a:solidFill>
                <a:latin typeface="+mn-lt"/>
              </a:rPr>
              <a:t>Liquid</a:t>
            </a:r>
          </a:p>
          <a:p>
            <a:pPr eaLnBrk="1" hangingPunct="1">
              <a:buClrTx/>
            </a:pPr>
            <a:endParaRPr lang="en-US" altLang="en-US" sz="1300" dirty="0">
              <a:solidFill>
                <a:schemeClr val="accent3"/>
              </a:solidFill>
              <a:latin typeface="+mn-lt"/>
            </a:endParaRPr>
          </a:p>
          <a:p>
            <a:pPr eaLnBrk="1" hangingPunct="1">
              <a:buClrTx/>
            </a:pPr>
            <a:endParaRPr lang="en-US" altLang="en-US" sz="1300" dirty="0">
              <a:solidFill>
                <a:schemeClr val="accent3"/>
              </a:solidFill>
              <a:latin typeface="+mn-lt"/>
            </a:endParaRPr>
          </a:p>
        </p:txBody>
      </p:sp>
      <p:sp>
        <p:nvSpPr>
          <p:cNvPr id="59" name="TextBox 58"/>
          <p:cNvSpPr txBox="1">
            <a:spLocks noChangeArrowheads="1"/>
          </p:cNvSpPr>
          <p:nvPr/>
        </p:nvSpPr>
        <p:spPr bwMode="auto">
          <a:xfrm>
            <a:off x="3690465" y="2374793"/>
            <a:ext cx="1817000" cy="154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ts val="600"/>
              </a:spcBef>
              <a:buClr>
                <a:schemeClr val="accent2"/>
              </a:buClr>
              <a:buFont typeface="Arial" charset="0"/>
              <a:buChar char="•"/>
              <a:defRPr sz="3200">
                <a:solidFill>
                  <a:schemeClr val="tx1"/>
                </a:solidFill>
                <a:latin typeface="Arial" charset="0"/>
                <a:cs typeface="Arial" charset="0"/>
              </a:defRPr>
            </a:lvl1pPr>
            <a:lvl2pPr marL="742950" indent="-285750" eaLnBrk="0" hangingPunct="0">
              <a:spcBef>
                <a:spcPts val="600"/>
              </a:spcBef>
              <a:buFont typeface="Arial" charset="0"/>
              <a:buChar char="–"/>
              <a:defRPr sz="2800">
                <a:solidFill>
                  <a:schemeClr val="tx1"/>
                </a:solidFill>
                <a:latin typeface="Arial" charset="0"/>
                <a:cs typeface="Arial" charset="0"/>
              </a:defRPr>
            </a:lvl2pPr>
            <a:lvl3pPr marL="1143000" indent="-228600" eaLnBrk="0" hangingPunct="0">
              <a:spcBef>
                <a:spcPts val="600"/>
              </a:spcBef>
              <a:buClr>
                <a:srgbClr val="D2232A"/>
              </a:buClr>
              <a:buFont typeface="Arial" charset="0"/>
              <a:buChar char="•"/>
              <a:defRPr sz="2400">
                <a:solidFill>
                  <a:schemeClr val="tx1"/>
                </a:solidFill>
                <a:latin typeface="Arial" charset="0"/>
                <a:cs typeface="Arial" charset="0"/>
              </a:defRPr>
            </a:lvl3pPr>
            <a:lvl4pPr marL="1600200" indent="-228600" eaLnBrk="0" hangingPunct="0">
              <a:spcBef>
                <a:spcPts val="600"/>
              </a:spcBef>
              <a:buFont typeface="Arial" charset="0"/>
              <a:buChar char="–"/>
              <a:defRPr sz="2000">
                <a:solidFill>
                  <a:schemeClr val="tx1"/>
                </a:solidFill>
                <a:latin typeface="Arial" charset="0"/>
                <a:cs typeface="Arial" charset="0"/>
              </a:defRPr>
            </a:lvl4pPr>
            <a:lvl5pPr marL="2057400" indent="-228600" eaLnBrk="0" hangingPunct="0">
              <a:spcBef>
                <a:spcPts val="600"/>
              </a:spcBef>
              <a:buFont typeface="Arial" charset="0"/>
              <a:buChar char="»"/>
              <a:defRPr sz="2000">
                <a:solidFill>
                  <a:schemeClr val="tx1"/>
                </a:solidFill>
                <a:latin typeface="Arial" charset="0"/>
                <a:cs typeface="Arial" charset="0"/>
              </a:defRPr>
            </a:lvl5pPr>
            <a:lvl6pPr marL="25146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9pPr>
          </a:lstStyle>
          <a:p>
            <a:pPr marL="173038" indent="-173038" eaLnBrk="1" hangingPunct="1">
              <a:buClr>
                <a:schemeClr val="accent1"/>
              </a:buClr>
            </a:pPr>
            <a:r>
              <a:rPr lang="en-US" altLang="en-US" sz="1300" dirty="0">
                <a:solidFill>
                  <a:schemeClr val="accent3"/>
                </a:solidFill>
                <a:latin typeface="+mn-lt"/>
              </a:rPr>
              <a:t>Potentially moderate returns</a:t>
            </a:r>
          </a:p>
          <a:p>
            <a:pPr marL="173038" indent="-173038" eaLnBrk="1" hangingPunct="1">
              <a:buClr>
                <a:schemeClr val="accent1"/>
              </a:buClr>
            </a:pPr>
            <a:r>
              <a:rPr lang="en-US" altLang="en-US" sz="1300" dirty="0">
                <a:solidFill>
                  <a:schemeClr val="accent3"/>
                </a:solidFill>
                <a:latin typeface="+mn-lt"/>
              </a:rPr>
              <a:t>Tax-Deferred</a:t>
            </a:r>
          </a:p>
          <a:p>
            <a:pPr marL="173038" indent="-173038" eaLnBrk="1" hangingPunct="1">
              <a:buClr>
                <a:schemeClr val="accent1"/>
              </a:buClr>
            </a:pPr>
            <a:r>
              <a:rPr lang="en-US" altLang="en-US" sz="1300" dirty="0">
                <a:solidFill>
                  <a:schemeClr val="accent3"/>
                </a:solidFill>
                <a:latin typeface="+mn-lt"/>
              </a:rPr>
              <a:t>Offer partial withdrawals</a:t>
            </a:r>
          </a:p>
          <a:p>
            <a:pPr eaLnBrk="1" hangingPunct="1">
              <a:buClrTx/>
            </a:pPr>
            <a:endParaRPr lang="en-US" altLang="en-US" sz="1300" dirty="0">
              <a:solidFill>
                <a:schemeClr val="accent3"/>
              </a:solidFill>
              <a:latin typeface="+mn-lt"/>
            </a:endParaRPr>
          </a:p>
        </p:txBody>
      </p:sp>
      <p:sp>
        <p:nvSpPr>
          <p:cNvPr id="60" name="TextBox 59"/>
          <p:cNvSpPr txBox="1">
            <a:spLocks noChangeArrowheads="1"/>
          </p:cNvSpPr>
          <p:nvPr/>
        </p:nvSpPr>
        <p:spPr bwMode="auto">
          <a:xfrm>
            <a:off x="5765611" y="2374793"/>
            <a:ext cx="1564248"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ts val="600"/>
              </a:spcBef>
              <a:buClr>
                <a:schemeClr val="accent2"/>
              </a:buClr>
              <a:buFont typeface="Arial" charset="0"/>
              <a:buChar char="•"/>
              <a:defRPr sz="3200">
                <a:solidFill>
                  <a:schemeClr val="tx1"/>
                </a:solidFill>
                <a:latin typeface="Arial" charset="0"/>
                <a:cs typeface="Arial" charset="0"/>
              </a:defRPr>
            </a:lvl1pPr>
            <a:lvl2pPr marL="742950" indent="-285750" eaLnBrk="0" hangingPunct="0">
              <a:spcBef>
                <a:spcPts val="600"/>
              </a:spcBef>
              <a:buFont typeface="Arial" charset="0"/>
              <a:buChar char="–"/>
              <a:defRPr sz="2800">
                <a:solidFill>
                  <a:schemeClr val="tx1"/>
                </a:solidFill>
                <a:latin typeface="Arial" charset="0"/>
                <a:cs typeface="Arial" charset="0"/>
              </a:defRPr>
            </a:lvl2pPr>
            <a:lvl3pPr marL="1143000" indent="-228600" eaLnBrk="0" hangingPunct="0">
              <a:spcBef>
                <a:spcPts val="600"/>
              </a:spcBef>
              <a:buClr>
                <a:srgbClr val="D2232A"/>
              </a:buClr>
              <a:buFont typeface="Arial" charset="0"/>
              <a:buChar char="•"/>
              <a:defRPr sz="2400">
                <a:solidFill>
                  <a:schemeClr val="tx1"/>
                </a:solidFill>
                <a:latin typeface="Arial" charset="0"/>
                <a:cs typeface="Arial" charset="0"/>
              </a:defRPr>
            </a:lvl3pPr>
            <a:lvl4pPr marL="1600200" indent="-228600" eaLnBrk="0" hangingPunct="0">
              <a:spcBef>
                <a:spcPts val="600"/>
              </a:spcBef>
              <a:buFont typeface="Arial" charset="0"/>
              <a:buChar char="–"/>
              <a:defRPr sz="2000">
                <a:solidFill>
                  <a:schemeClr val="tx1"/>
                </a:solidFill>
                <a:latin typeface="Arial" charset="0"/>
                <a:cs typeface="Arial" charset="0"/>
              </a:defRPr>
            </a:lvl4pPr>
            <a:lvl5pPr marL="2057400" indent="-228600" eaLnBrk="0" hangingPunct="0">
              <a:spcBef>
                <a:spcPts val="600"/>
              </a:spcBef>
              <a:buFont typeface="Arial" charset="0"/>
              <a:buChar char="»"/>
              <a:defRPr sz="2000">
                <a:solidFill>
                  <a:schemeClr val="tx1"/>
                </a:solidFill>
                <a:latin typeface="Arial" charset="0"/>
                <a:cs typeface="Arial" charset="0"/>
              </a:defRPr>
            </a:lvl5pPr>
            <a:lvl6pPr marL="25146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9pPr>
          </a:lstStyle>
          <a:p>
            <a:pPr marL="173038" indent="-173038" eaLnBrk="1" hangingPunct="1">
              <a:buClr>
                <a:srgbClr val="8E2B23"/>
              </a:buClr>
            </a:pPr>
            <a:r>
              <a:rPr lang="en-US" altLang="en-US" sz="1300" dirty="0">
                <a:solidFill>
                  <a:schemeClr val="accent3"/>
                </a:solidFill>
                <a:latin typeface="+mn-lt"/>
              </a:rPr>
              <a:t>Potentially higher returns</a:t>
            </a:r>
          </a:p>
          <a:p>
            <a:pPr marL="173038" indent="-173038" eaLnBrk="1" hangingPunct="1">
              <a:buClr>
                <a:srgbClr val="8E2B23"/>
              </a:buClr>
            </a:pPr>
            <a:r>
              <a:rPr lang="en-US" altLang="en-US" sz="1300" dirty="0">
                <a:solidFill>
                  <a:schemeClr val="accent3"/>
                </a:solidFill>
                <a:latin typeface="+mn-lt"/>
              </a:rPr>
              <a:t>Taxable or tax-deferred</a:t>
            </a:r>
          </a:p>
          <a:p>
            <a:pPr marL="173038" indent="-173038" eaLnBrk="1" hangingPunct="1">
              <a:buClr>
                <a:srgbClr val="8E2B23"/>
              </a:buClr>
            </a:pPr>
            <a:r>
              <a:rPr lang="en-US" altLang="en-US" sz="1300" dirty="0">
                <a:solidFill>
                  <a:schemeClr val="accent3"/>
                </a:solidFill>
                <a:latin typeface="+mn-lt"/>
              </a:rPr>
              <a:t>Offer partial withdrawals or liquid</a:t>
            </a:r>
          </a:p>
        </p:txBody>
      </p:sp>
      <p:sp>
        <p:nvSpPr>
          <p:cNvPr id="2" name="Title 1"/>
          <p:cNvSpPr>
            <a:spLocks noGrp="1"/>
          </p:cNvSpPr>
          <p:nvPr>
            <p:ph type="title"/>
          </p:nvPr>
        </p:nvSpPr>
        <p:spPr>
          <a:xfrm>
            <a:off x="628650" y="160867"/>
            <a:ext cx="7886700" cy="749635"/>
          </a:xfrm>
        </p:spPr>
        <p:txBody>
          <a:bodyPr>
            <a:normAutofit fontScale="90000"/>
          </a:bodyPr>
          <a:lstStyle/>
          <a:p>
            <a:r>
              <a:rPr lang="en-US" sz="3200" cap="all" spc="70" dirty="0">
                <a:solidFill>
                  <a:schemeClr val="tx1">
                    <a:lumMod val="65000"/>
                    <a:lumOff val="35000"/>
                  </a:schemeClr>
                </a:solidFill>
                <a:latin typeface="Lato Black" panose="020F0A02020204030203" pitchFamily="34" charset="0"/>
              </a:rPr>
              <a:t>ABC</a:t>
            </a:r>
            <a:r>
              <a:rPr lang="en-US" cap="all" spc="70" dirty="0">
                <a:latin typeface="Lato Black" panose="020F0A02020204030203" pitchFamily="34" charset="0"/>
              </a:rPr>
              <a:t> </a:t>
            </a:r>
            <a:r>
              <a:rPr lang="en-US" cap="all" spc="70" dirty="0">
                <a:solidFill>
                  <a:schemeClr val="tx1">
                    <a:lumMod val="65000"/>
                    <a:lumOff val="35000"/>
                  </a:schemeClr>
                </a:solidFill>
                <a:latin typeface="Lato Black" panose="020F0A02020204030203" pitchFamily="34" charset="0"/>
              </a:rPr>
              <a:t>Model of investing</a:t>
            </a:r>
            <a:br>
              <a:rPr lang="en-US" cap="all" spc="70" dirty="0">
                <a:solidFill>
                  <a:schemeClr val="tx1">
                    <a:lumMod val="65000"/>
                    <a:lumOff val="35000"/>
                  </a:schemeClr>
                </a:solidFill>
                <a:latin typeface="Lato Black" panose="020F0A02020204030203" pitchFamily="34" charset="0"/>
              </a:rPr>
            </a:br>
            <a:r>
              <a:rPr lang="en-US" sz="1800" cap="all" spc="70" dirty="0">
                <a:solidFill>
                  <a:schemeClr val="accent6"/>
                </a:solidFill>
                <a:latin typeface="Lato Black" panose="020F0A02020204030203" pitchFamily="34" charset="0"/>
              </a:rPr>
              <a:t>Cash </a:t>
            </a:r>
            <a:r>
              <a:rPr lang="en-US" sz="1800" cap="all" spc="70" dirty="0">
                <a:solidFill>
                  <a:schemeClr val="tx1">
                    <a:lumMod val="65000"/>
                    <a:lumOff val="35000"/>
                  </a:schemeClr>
                </a:solidFill>
                <a:latin typeface="Lato Black" panose="020F0A02020204030203" pitchFamily="34" charset="0"/>
              </a:rPr>
              <a:t>-</a:t>
            </a:r>
            <a:r>
              <a:rPr lang="en-US" sz="1800" cap="all" spc="70" dirty="0">
                <a:solidFill>
                  <a:schemeClr val="accent6"/>
                </a:solidFill>
                <a:latin typeface="Lato Black" panose="020F0A02020204030203" pitchFamily="34" charset="0"/>
              </a:rPr>
              <a:t> </a:t>
            </a:r>
            <a:r>
              <a:rPr lang="en-US" sz="1800" cap="all" spc="70" dirty="0">
                <a:latin typeface="Lato Black" panose="020F0A02020204030203" pitchFamily="34" charset="0"/>
              </a:rPr>
              <a:t>protected</a:t>
            </a:r>
            <a:r>
              <a:rPr lang="en-US" sz="1800" cap="all" spc="70" dirty="0">
                <a:solidFill>
                  <a:schemeClr val="tx1">
                    <a:lumMod val="65000"/>
                    <a:lumOff val="35000"/>
                  </a:schemeClr>
                </a:solidFill>
                <a:latin typeface="Lato Black" panose="020F0A02020204030203" pitchFamily="34" charset="0"/>
              </a:rPr>
              <a:t> </a:t>
            </a:r>
            <a:r>
              <a:rPr lang="en-US" sz="1800" cap="all" spc="70" dirty="0">
                <a:latin typeface="Lato Black" panose="020F0A02020204030203" pitchFamily="34" charset="0"/>
              </a:rPr>
              <a:t>growth</a:t>
            </a:r>
            <a:r>
              <a:rPr lang="en-US" sz="1800" cap="all" spc="70" dirty="0">
                <a:solidFill>
                  <a:schemeClr val="tx1">
                    <a:lumMod val="65000"/>
                    <a:lumOff val="35000"/>
                  </a:schemeClr>
                </a:solidFill>
                <a:latin typeface="Lato Black" panose="020F0A02020204030203" pitchFamily="34" charset="0"/>
              </a:rPr>
              <a:t> - </a:t>
            </a:r>
            <a:r>
              <a:rPr lang="en-US" sz="1800" cap="all" spc="70" dirty="0">
                <a:solidFill>
                  <a:srgbClr val="FF0000"/>
                </a:solidFill>
                <a:latin typeface="Lato Black" panose="020F0A02020204030203" pitchFamily="34" charset="0"/>
              </a:rPr>
              <a:t>risk growth</a:t>
            </a:r>
            <a:endParaRPr lang="en-US" sz="1800" dirty="0">
              <a:solidFill>
                <a:srgbClr val="FF0000"/>
              </a:solidFill>
            </a:endParaRPr>
          </a:p>
        </p:txBody>
      </p:sp>
      <p:sp>
        <p:nvSpPr>
          <p:cNvPr id="5" name="Slide Number Placeholder 4"/>
          <p:cNvSpPr>
            <a:spLocks noGrp="1"/>
          </p:cNvSpPr>
          <p:nvPr>
            <p:ph type="sldNum" sz="quarter" idx="12"/>
          </p:nvPr>
        </p:nvSpPr>
        <p:spPr/>
        <p:txBody>
          <a:bodyPr/>
          <a:lstStyle/>
          <a:p>
            <a:fld id="{AC2C22BC-B3FE-4FEE-BBEA-713BA38E049C}" type="slidenum">
              <a:rPr lang="en-US" smtClean="0"/>
              <a:pPr/>
              <a:t>35</a:t>
            </a:fld>
            <a:endParaRPr lang="en-US" dirty="0"/>
          </a:p>
        </p:txBody>
      </p:sp>
    </p:spTree>
    <p:extLst>
      <p:ext uri="{BB962C8B-B14F-4D97-AF65-F5344CB8AC3E}">
        <p14:creationId xmlns:p14="http://schemas.microsoft.com/office/powerpoint/2010/main" val="205585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44" grpId="0"/>
      <p:bldP spid="145" grpId="0"/>
      <p:bldP spid="58" grpId="0"/>
      <p:bldP spid="59" grpId="0"/>
      <p:bldP spid="6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242987" y="0"/>
            <a:ext cx="6884126" cy="5143500"/>
          </a:xfrm>
          <a:prstGeom prst="rect">
            <a:avLst/>
          </a:prstGeom>
        </p:spPr>
      </p:pic>
      <p:sp>
        <p:nvSpPr>
          <p:cNvPr id="3" name="Freeform 23"/>
          <p:cNvSpPr>
            <a:spLocks/>
          </p:cNvSpPr>
          <p:nvPr/>
        </p:nvSpPr>
        <p:spPr bwMode="auto">
          <a:xfrm>
            <a:off x="3741243" y="0"/>
            <a:ext cx="5402757" cy="5143500"/>
          </a:xfrm>
          <a:custGeom>
            <a:avLst/>
            <a:gdLst>
              <a:gd name="T0" fmla="*/ 0 w 2720"/>
              <a:gd name="T1" fmla="*/ 2996 h 2996"/>
              <a:gd name="T2" fmla="*/ 2720 w 2720"/>
              <a:gd name="T3" fmla="*/ 2996 h 2996"/>
              <a:gd name="T4" fmla="*/ 2720 w 2720"/>
              <a:gd name="T5" fmla="*/ 0 h 2996"/>
              <a:gd name="T6" fmla="*/ 1080 w 2720"/>
              <a:gd name="T7" fmla="*/ 0 h 2996"/>
              <a:gd name="T8" fmla="*/ 0 w 2720"/>
              <a:gd name="T9" fmla="*/ 2996 h 2996"/>
            </a:gdLst>
            <a:ahLst/>
            <a:cxnLst>
              <a:cxn ang="0">
                <a:pos x="T0" y="T1"/>
              </a:cxn>
              <a:cxn ang="0">
                <a:pos x="T2" y="T3"/>
              </a:cxn>
              <a:cxn ang="0">
                <a:pos x="T4" y="T5"/>
              </a:cxn>
              <a:cxn ang="0">
                <a:pos x="T6" y="T7"/>
              </a:cxn>
              <a:cxn ang="0">
                <a:pos x="T8" y="T9"/>
              </a:cxn>
            </a:cxnLst>
            <a:rect l="0" t="0" r="r" b="b"/>
            <a:pathLst>
              <a:path w="2720" h="2996">
                <a:moveTo>
                  <a:pt x="0" y="2996"/>
                </a:moveTo>
                <a:lnTo>
                  <a:pt x="2720" y="2996"/>
                </a:lnTo>
                <a:lnTo>
                  <a:pt x="2720" y="0"/>
                </a:lnTo>
                <a:lnTo>
                  <a:pt x="1080" y="0"/>
                </a:lnTo>
                <a:lnTo>
                  <a:pt x="0" y="2996"/>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Freeform 25"/>
          <p:cNvSpPr>
            <a:spLocks/>
          </p:cNvSpPr>
          <p:nvPr/>
        </p:nvSpPr>
        <p:spPr bwMode="auto">
          <a:xfrm>
            <a:off x="3774218" y="0"/>
            <a:ext cx="2118610"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40000"/>
              <a:lumOff val="6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4277932" y="2925498"/>
            <a:ext cx="4468558" cy="1436291"/>
          </a:xfrm>
          <a:prstGeom prst="rect">
            <a:avLst/>
          </a:prstGeom>
          <a:noFill/>
        </p:spPr>
        <p:txBody>
          <a:bodyPr wrap="square" lIns="0" tIns="0" rIns="0" bIns="0" rtlCol="0">
            <a:spAutoFit/>
          </a:bodyPr>
          <a:lstStyle/>
          <a:p>
            <a:pPr algn="r">
              <a:lnSpc>
                <a:spcPts val="2800"/>
              </a:lnSpc>
            </a:pPr>
            <a:r>
              <a:rPr lang="en-US" sz="2800" cap="all" spc="70" dirty="0">
                <a:solidFill>
                  <a:schemeClr val="bg1"/>
                </a:solidFill>
                <a:latin typeface="Lato Black" panose="020F0A02020204030203" pitchFamily="34" charset="0"/>
              </a:rPr>
              <a:t>PROTECTING </a:t>
            </a:r>
          </a:p>
          <a:p>
            <a:pPr algn="r">
              <a:lnSpc>
                <a:spcPts val="2800"/>
              </a:lnSpc>
            </a:pPr>
            <a:r>
              <a:rPr lang="en-US" sz="2800" cap="all" spc="70" dirty="0">
                <a:solidFill>
                  <a:schemeClr val="bg1"/>
                </a:solidFill>
                <a:latin typeface="Lato Black" panose="020F0A02020204030203" pitchFamily="34" charset="0"/>
              </a:rPr>
              <a:t>Yourself AGAINST </a:t>
            </a:r>
            <a:r>
              <a:rPr lang="en-US" sz="2800" cap="all" spc="70" dirty="0">
                <a:solidFill>
                  <a:schemeClr val="accent2"/>
                </a:solidFill>
                <a:latin typeface="Lato Black" panose="020F0A02020204030203" pitchFamily="34" charset="0"/>
              </a:rPr>
              <a:t>LONG-TERM</a:t>
            </a:r>
          </a:p>
          <a:p>
            <a:pPr algn="r">
              <a:lnSpc>
                <a:spcPts val="2800"/>
              </a:lnSpc>
            </a:pPr>
            <a:r>
              <a:rPr lang="en-US" sz="2800" cap="all" spc="70" dirty="0">
                <a:solidFill>
                  <a:schemeClr val="bg1"/>
                </a:solidFill>
                <a:latin typeface="Lato Black" panose="020F0A02020204030203" pitchFamily="34" charset="0"/>
              </a:rPr>
              <a:t>HEALTH CARE COSTS</a:t>
            </a:r>
            <a:endParaRPr lang="en-US" sz="2800" cap="all" spc="70" dirty="0">
              <a:solidFill>
                <a:schemeClr val="accent2"/>
              </a:solidFill>
              <a:latin typeface="Lato Black" panose="020F0A02020204030203" pitchFamily="34" charset="0"/>
            </a:endParaRPr>
          </a:p>
        </p:txBody>
      </p:sp>
      <p:cxnSp>
        <p:nvCxnSpPr>
          <p:cNvPr id="13" name="Straight Connector 12"/>
          <p:cNvCxnSpPr/>
          <p:nvPr/>
        </p:nvCxnSpPr>
        <p:spPr>
          <a:xfrm>
            <a:off x="8113841" y="4439063"/>
            <a:ext cx="5486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5"/>
          <p:cNvSpPr>
            <a:spLocks/>
          </p:cNvSpPr>
          <p:nvPr/>
        </p:nvSpPr>
        <p:spPr bwMode="auto">
          <a:xfrm>
            <a:off x="4736523" y="1240554"/>
            <a:ext cx="810762" cy="180087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TextBox 9"/>
          <p:cNvSpPr txBox="1"/>
          <p:nvPr/>
        </p:nvSpPr>
        <p:spPr>
          <a:xfrm>
            <a:off x="4138751" y="2553386"/>
            <a:ext cx="4607739" cy="308546"/>
          </a:xfrm>
          <a:prstGeom prst="rect">
            <a:avLst/>
          </a:prstGeom>
          <a:noFill/>
        </p:spPr>
        <p:txBody>
          <a:bodyPr wrap="square" lIns="0" tIns="0" rIns="0" bIns="0" rtlCol="0">
            <a:spAutoFit/>
          </a:bodyPr>
          <a:lstStyle/>
          <a:p>
            <a:pPr algn="r">
              <a:lnSpc>
                <a:spcPct val="110000"/>
              </a:lnSpc>
            </a:pPr>
            <a:r>
              <a:rPr lang="en-US" sz="2000" cap="all" spc="20" dirty="0">
                <a:solidFill>
                  <a:schemeClr val="accent2"/>
                </a:solidFill>
                <a:latin typeface="Lato" panose="020F0502020204030203" pitchFamily="34" charset="0"/>
                <a:ea typeface="Lato" panose="020F0502020204030203" pitchFamily="34" charset="0"/>
                <a:cs typeface="Lato" panose="020F0502020204030203" pitchFamily="34" charset="0"/>
              </a:rPr>
              <a:t>Solution 3</a:t>
            </a:r>
          </a:p>
        </p:txBody>
      </p:sp>
    </p:spTree>
    <p:extLst>
      <p:ext uri="{BB962C8B-B14F-4D97-AF65-F5344CB8AC3E}">
        <p14:creationId xmlns:p14="http://schemas.microsoft.com/office/powerpoint/2010/main" val="439674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5"/>
          <p:cNvSpPr>
            <a:spLocks/>
          </p:cNvSpPr>
          <p:nvPr/>
        </p:nvSpPr>
        <p:spPr bwMode="auto">
          <a:xfrm>
            <a:off x="4697590" y="-2286"/>
            <a:ext cx="3546475" cy="5148072"/>
          </a:xfrm>
          <a:custGeom>
            <a:avLst/>
            <a:gdLst>
              <a:gd name="T0" fmla="*/ 1170 w 2234"/>
              <a:gd name="T1" fmla="*/ 0 h 3244"/>
              <a:gd name="T2" fmla="*/ 0 w 2234"/>
              <a:gd name="T3" fmla="*/ 3244 h 3244"/>
              <a:gd name="T4" fmla="*/ 1064 w 2234"/>
              <a:gd name="T5" fmla="*/ 3244 h 3244"/>
              <a:gd name="T6" fmla="*/ 2234 w 2234"/>
              <a:gd name="T7" fmla="*/ 0 h 3244"/>
              <a:gd name="T8" fmla="*/ 1170 w 2234"/>
              <a:gd name="T9" fmla="*/ 0 h 3244"/>
            </a:gdLst>
            <a:ahLst/>
            <a:cxnLst>
              <a:cxn ang="0">
                <a:pos x="T0" y="T1"/>
              </a:cxn>
              <a:cxn ang="0">
                <a:pos x="T2" y="T3"/>
              </a:cxn>
              <a:cxn ang="0">
                <a:pos x="T4" y="T5"/>
              </a:cxn>
              <a:cxn ang="0">
                <a:pos x="T6" y="T7"/>
              </a:cxn>
              <a:cxn ang="0">
                <a:pos x="T8" y="T9"/>
              </a:cxn>
            </a:cxnLst>
            <a:rect l="0" t="0" r="r" b="b"/>
            <a:pathLst>
              <a:path w="2234" h="3244">
                <a:moveTo>
                  <a:pt x="1170" y="0"/>
                </a:moveTo>
                <a:lnTo>
                  <a:pt x="0" y="3244"/>
                </a:lnTo>
                <a:lnTo>
                  <a:pt x="1064" y="3244"/>
                </a:lnTo>
                <a:lnTo>
                  <a:pt x="2234" y="0"/>
                </a:lnTo>
                <a:lnTo>
                  <a:pt x="1170" y="0"/>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0722" y="107544"/>
            <a:ext cx="5902557" cy="6459201"/>
          </a:xfrm>
          <a:prstGeom prst="rect">
            <a:avLst/>
          </a:prstGeom>
        </p:spPr>
      </p:pic>
      <p:sp>
        <p:nvSpPr>
          <p:cNvPr id="3" name="Slide Number Placeholder 2"/>
          <p:cNvSpPr>
            <a:spLocks noGrp="1"/>
          </p:cNvSpPr>
          <p:nvPr>
            <p:ph type="sldNum" sz="quarter" idx="4294967295"/>
          </p:nvPr>
        </p:nvSpPr>
        <p:spPr>
          <a:xfrm>
            <a:off x="8753344" y="4767263"/>
            <a:ext cx="373432" cy="273844"/>
          </a:xfrm>
        </p:spPr>
        <p:txBody>
          <a:bodyPr/>
          <a:lstStyle/>
          <a:p>
            <a:fld id="{AC2C22BC-B3FE-4FEE-BBEA-713BA38E049C}" type="slidenum">
              <a:rPr lang="en-US" smtClean="0"/>
              <a:pPr/>
              <a:t>37</a:t>
            </a:fld>
            <a:endParaRPr lang="en-US" dirty="0"/>
          </a:p>
        </p:txBody>
      </p:sp>
      <p:pic>
        <p:nvPicPr>
          <p:cNvPr id="6" name="LTC Lee and Bu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33516" y="495300"/>
            <a:ext cx="5036415" cy="3019426"/>
          </a:xfrm>
          <a:prstGeom prst="rect">
            <a:avLst/>
          </a:prstGeom>
        </p:spPr>
      </p:pic>
    </p:spTree>
    <p:extLst>
      <p:ext uri="{BB962C8B-B14F-4D97-AF65-F5344CB8AC3E}">
        <p14:creationId xmlns:p14="http://schemas.microsoft.com/office/powerpoint/2010/main" val="23268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10" name="Rectangle 9"/>
          <p:cNvSpPr/>
          <p:nvPr/>
        </p:nvSpPr>
        <p:spPr>
          <a:xfrm>
            <a:off x="0" y="0"/>
            <a:ext cx="9144000" cy="5143500"/>
          </a:xfrm>
          <a:prstGeom prst="rect">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60000"/>
                  <a:lumOff val="40000"/>
                </a:schemeClr>
              </a:solidFill>
            </a:endParaRPr>
          </a:p>
        </p:txBody>
      </p:sp>
      <p:sp>
        <p:nvSpPr>
          <p:cNvPr id="8" name="Title 7"/>
          <p:cNvSpPr>
            <a:spLocks noGrp="1"/>
          </p:cNvSpPr>
          <p:nvPr>
            <p:ph type="title" idx="4294967295"/>
          </p:nvPr>
        </p:nvSpPr>
        <p:spPr>
          <a:xfrm>
            <a:off x="-1" y="1068091"/>
            <a:ext cx="9138948" cy="674687"/>
          </a:xfrm>
        </p:spPr>
        <p:txBody>
          <a:bodyPr/>
          <a:lstStyle/>
          <a:p>
            <a:pPr algn="ctr"/>
            <a:r>
              <a:rPr lang="en-US" dirty="0">
                <a:effectLst>
                  <a:outerShdw blurRad="38100" dist="38100" dir="2700000" algn="tl">
                    <a:srgbClr val="000000">
                      <a:alpha val="43137"/>
                    </a:srgbClr>
                  </a:outerShdw>
                </a:effectLst>
              </a:rPr>
              <a:t>LONG-TERM CARE COST</a:t>
            </a:r>
          </a:p>
        </p:txBody>
      </p:sp>
      <p:sp>
        <p:nvSpPr>
          <p:cNvPr id="4" name="Slide Number Placeholder 3"/>
          <p:cNvSpPr>
            <a:spLocks noGrp="1"/>
          </p:cNvSpPr>
          <p:nvPr>
            <p:ph type="sldNum" sz="quarter" idx="4294967295"/>
          </p:nvPr>
        </p:nvSpPr>
        <p:spPr>
          <a:xfrm>
            <a:off x="8770938" y="4767263"/>
            <a:ext cx="373062" cy="274637"/>
          </a:xfrm>
        </p:spPr>
        <p:txBody>
          <a:bodyPr/>
          <a:lstStyle/>
          <a:p>
            <a:fld id="{AC2C22BC-B3FE-4FEE-BBEA-713BA38E049C}" type="slidenum">
              <a:rPr lang="en-US" smtClean="0"/>
              <a:pPr/>
              <a:t>38</a:t>
            </a:fld>
            <a:endParaRPr lang="en-US" dirty="0"/>
          </a:p>
        </p:txBody>
      </p:sp>
      <p:sp>
        <p:nvSpPr>
          <p:cNvPr id="7" name="Content Placeholder 6"/>
          <p:cNvSpPr>
            <a:spLocks noGrp="1"/>
          </p:cNvSpPr>
          <p:nvPr>
            <p:ph idx="4294967295"/>
          </p:nvPr>
        </p:nvSpPr>
        <p:spPr>
          <a:xfrm>
            <a:off x="785288" y="1914544"/>
            <a:ext cx="7568371" cy="2049462"/>
          </a:xfrm>
        </p:spPr>
        <p:txBody>
          <a:bodyPr>
            <a:noAutofit/>
          </a:bodyPr>
          <a:lstStyle/>
          <a:p>
            <a:pPr marL="0" indent="0" algn="ctr">
              <a:buNone/>
            </a:pPr>
            <a:r>
              <a:rPr lang="en-US" sz="11500" dirty="0">
                <a:solidFill>
                  <a:srgbClr val="8E2B23"/>
                </a:solidFill>
                <a:effectLst>
                  <a:outerShdw blurRad="38100" dist="38100" dir="2700000" algn="tl">
                    <a:srgbClr val="000000">
                      <a:alpha val="43137"/>
                    </a:srgbClr>
                  </a:outerShdw>
                </a:effectLst>
                <a:latin typeface="+mj-lt"/>
              </a:rPr>
              <a:t>$500,000</a:t>
            </a:r>
          </a:p>
        </p:txBody>
      </p:sp>
    </p:spTree>
    <p:extLst>
      <p:ext uri="{BB962C8B-B14F-4D97-AF65-F5344CB8AC3E}">
        <p14:creationId xmlns:p14="http://schemas.microsoft.com/office/powerpoint/2010/main" val="862577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
            <a:ext cx="4870515" cy="5143502"/>
          </a:xfrm>
          <a:prstGeom prst="rect">
            <a:avLst/>
          </a:prstGeom>
          <a:blipFill dpi="0" rotWithShape="1">
            <a:blip r:embed="rId3">
              <a:alphaModFix amt="25000"/>
              <a:extLst>
                <a:ext uri="{28A0092B-C50C-407E-A947-70E740481C1C}">
                  <a14:useLocalDpi xmlns:a14="http://schemas.microsoft.com/office/drawing/2010/main" val="0"/>
                </a:ext>
              </a:extLst>
            </a:blip>
            <a:srcRect/>
            <a:stretch>
              <a:fillRect r="-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a:spLocks noChangeAspect="1"/>
          </p:cNvSpPr>
          <p:nvPr/>
        </p:nvSpPr>
        <p:spPr>
          <a:xfrm rot="16200000">
            <a:off x="4471986" y="498228"/>
            <a:ext cx="5170244" cy="4173785"/>
          </a:xfrm>
          <a:prstGeom prst="rect">
            <a:avLst/>
          </a:prstGeom>
          <a:solidFill>
            <a:schemeClr val="bg1">
              <a:alpha val="9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2" name="Group 71"/>
          <p:cNvGrpSpPr/>
          <p:nvPr/>
        </p:nvGrpSpPr>
        <p:grpSpPr>
          <a:xfrm>
            <a:off x="4870515" y="485189"/>
            <a:ext cx="4370695" cy="404199"/>
            <a:chOff x="6361233" y="1484239"/>
            <a:chExt cx="11655185" cy="1077865"/>
          </a:xfrm>
        </p:grpSpPr>
        <p:sp>
          <p:nvSpPr>
            <p:cNvPr id="74" name="Rectangle 73"/>
            <p:cNvSpPr/>
            <p:nvPr/>
          </p:nvSpPr>
          <p:spPr>
            <a:xfrm>
              <a:off x="11412311" y="2470667"/>
              <a:ext cx="1553038" cy="914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34252" tIns="17127" rIns="34252" bIns="17127" rtlCol="0" anchor="ctr"/>
            <a:lstStyle/>
            <a:p>
              <a:pPr algn="ctr"/>
              <a:endParaRPr lang="en-US" sz="1600" dirty="0">
                <a:solidFill>
                  <a:schemeClr val="accent2"/>
                </a:solidFill>
                <a:latin typeface="Lato" panose="020F0502020204030203" pitchFamily="34" charset="0"/>
                <a:ea typeface="Lato" panose="020F0502020204030203" pitchFamily="34" charset="0"/>
                <a:cs typeface="Lato" panose="020F0502020204030203" pitchFamily="34" charset="0"/>
              </a:endParaRPr>
            </a:p>
          </p:txBody>
        </p:sp>
        <p:sp>
          <p:nvSpPr>
            <p:cNvPr id="75" name="Subtitle 2"/>
            <p:cNvSpPr txBox="1">
              <a:spLocks/>
            </p:cNvSpPr>
            <p:nvPr/>
          </p:nvSpPr>
          <p:spPr>
            <a:xfrm>
              <a:off x="6361233" y="1484239"/>
              <a:ext cx="11655185" cy="839115"/>
            </a:xfrm>
            <a:prstGeom prst="rect">
              <a:avLst/>
            </a:prstGeom>
          </p:spPr>
          <p:txBody>
            <a:bodyPr vert="horz" lIns="81559" tIns="40779" rIns="81559" bIns="40779"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1600" dirty="0">
                  <a:solidFill>
                    <a:schemeClr val="accent2"/>
                  </a:solidFill>
                  <a:latin typeface="Lato" panose="020F0502020204030203" pitchFamily="34" charset="0"/>
                  <a:ea typeface="Lato" panose="020F0502020204030203" pitchFamily="34" charset="0"/>
                  <a:cs typeface="Lato" panose="020F0502020204030203" pitchFamily="34" charset="0"/>
                </a:rPr>
                <a:t>AT TODAY’S COSTS OF:</a:t>
              </a:r>
            </a:p>
          </p:txBody>
        </p:sp>
      </p:grpSp>
      <p:sp>
        <p:nvSpPr>
          <p:cNvPr id="46" name="Freeform 25"/>
          <p:cNvSpPr>
            <a:spLocks/>
          </p:cNvSpPr>
          <p:nvPr/>
        </p:nvSpPr>
        <p:spPr bwMode="auto">
          <a:xfrm rot="20435841">
            <a:off x="3900668" y="14343"/>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5"/>
          <p:cNvSpPr>
            <a:spLocks/>
          </p:cNvSpPr>
          <p:nvPr/>
        </p:nvSpPr>
        <p:spPr bwMode="auto">
          <a:xfrm rot="20435841">
            <a:off x="4472550" y="1172470"/>
            <a:ext cx="810762" cy="180087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5"/>
          <p:cNvGrpSpPr/>
          <p:nvPr/>
        </p:nvGrpSpPr>
        <p:grpSpPr>
          <a:xfrm>
            <a:off x="5824698" y="1198231"/>
            <a:ext cx="2613869" cy="2506196"/>
            <a:chOff x="6154980" y="1413526"/>
            <a:chExt cx="2334457" cy="2238293"/>
          </a:xfrm>
        </p:grpSpPr>
        <p:sp>
          <p:nvSpPr>
            <p:cNvPr id="50" name="Text Box 13"/>
            <p:cNvSpPr txBox="1">
              <a:spLocks noChangeArrowheads="1"/>
            </p:cNvSpPr>
            <p:nvPr/>
          </p:nvSpPr>
          <p:spPr bwMode="auto">
            <a:xfrm>
              <a:off x="6154980" y="1413526"/>
              <a:ext cx="2334457" cy="2061573"/>
            </a:xfrm>
            <a:prstGeom prst="rect">
              <a:avLst/>
            </a:prstGeom>
            <a:noFill/>
            <a:ln w="9525">
              <a:noFill/>
              <a:miter lim="800000"/>
              <a:headEnd/>
              <a:tailEnd/>
            </a:ln>
          </p:spPr>
          <p:txBody>
            <a:bodyPr wrap="square">
              <a:spAutoFit/>
            </a:bodyPr>
            <a:lstStyle/>
            <a:p>
              <a:pPr>
                <a:spcBef>
                  <a:spcPct val="50000"/>
                </a:spcBef>
                <a:defRPr/>
              </a:pPr>
              <a:r>
                <a:rPr lang="en-US" sz="3600" b="1" spc="-150"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$3,784 </a:t>
              </a:r>
              <a:r>
                <a:rPr lang="en-US" sz="1200" dirty="0">
                  <a:solidFill>
                    <a:schemeClr val="accent1"/>
                  </a:solidFill>
                  <a:latin typeface="Lato" panose="020F0502020204030203" pitchFamily="34" charset="0"/>
                  <a:ea typeface="Lato" panose="020F0502020204030203" pitchFamily="34" charset="0"/>
                  <a:cs typeface="Lato" panose="020F0502020204030203" pitchFamily="34" charset="0"/>
                </a:rPr>
                <a:t>A  MONTH</a:t>
              </a:r>
              <a:endParaRPr lang="en-US" sz="1200" b="1" dirty="0">
                <a:solidFill>
                  <a:schemeClr val="accent1"/>
                </a:solidFill>
                <a:latin typeface="Lato" panose="020F0502020204030203" pitchFamily="34" charset="0"/>
                <a:ea typeface="Lato" panose="020F0502020204030203" pitchFamily="34" charset="0"/>
                <a:cs typeface="Lato" panose="020F0502020204030203" pitchFamily="34" charset="0"/>
              </a:endParaRPr>
            </a:p>
            <a:p>
              <a:pPr>
                <a:spcBef>
                  <a:spcPct val="50000"/>
                </a:spcBef>
                <a:defRPr/>
              </a:pPr>
              <a:r>
                <a:rPr lang="en-US" sz="3600" b="1" spc="-150"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$3,628 </a:t>
              </a:r>
              <a:r>
                <a:rPr lang="en-US" sz="1200" dirty="0">
                  <a:solidFill>
                    <a:schemeClr val="accent1"/>
                  </a:solidFill>
                  <a:latin typeface="Lato" panose="020F0502020204030203" pitchFamily="34" charset="0"/>
                  <a:ea typeface="Lato" panose="020F0502020204030203" pitchFamily="34" charset="0"/>
                  <a:cs typeface="Lato" panose="020F0502020204030203" pitchFamily="34" charset="0"/>
                </a:rPr>
                <a:t>A  MONTH</a:t>
              </a:r>
              <a:endParaRPr lang="en-US" sz="1200" b="1" spc="-150" dirty="0">
                <a:solidFill>
                  <a:schemeClr val="accent1"/>
                </a:solidFill>
                <a:latin typeface="Lato" panose="020F0502020204030203" pitchFamily="34" charset="0"/>
                <a:ea typeface="Lato" panose="020F0502020204030203" pitchFamily="34" charset="0"/>
                <a:cs typeface="Lato" panose="020F0502020204030203" pitchFamily="34" charset="0"/>
              </a:endParaRPr>
            </a:p>
            <a:p>
              <a:pPr>
                <a:spcBef>
                  <a:spcPct val="50000"/>
                </a:spcBef>
                <a:defRPr/>
              </a:pPr>
              <a:r>
                <a:rPr lang="en-US" sz="3600" b="1" spc="-150"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$7,698 </a:t>
              </a:r>
              <a:r>
                <a:rPr lang="en-US" sz="1200" dirty="0">
                  <a:solidFill>
                    <a:schemeClr val="accent1"/>
                  </a:solidFill>
                  <a:latin typeface="Lato" panose="020F0502020204030203" pitchFamily="34" charset="0"/>
                  <a:ea typeface="Lato" panose="020F0502020204030203" pitchFamily="34" charset="0"/>
                  <a:cs typeface="Lato" panose="020F0502020204030203" pitchFamily="34" charset="0"/>
                </a:rPr>
                <a:t>A  MONTH</a:t>
              </a:r>
              <a:endParaRPr lang="en-US" sz="1200" spc="-150"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51" name="Rectangle 50"/>
            <p:cNvSpPr/>
            <p:nvPr/>
          </p:nvSpPr>
          <p:spPr bwMode="auto">
            <a:xfrm>
              <a:off x="6279637" y="2733358"/>
              <a:ext cx="1896357" cy="161694"/>
            </a:xfrm>
            <a:prstGeom prst="rect">
              <a:avLst/>
            </a:prstGeom>
            <a:solidFill>
              <a:srgbClr val="DAD3CC"/>
            </a:solidFill>
            <a:ln>
              <a:solidFill>
                <a:srgbClr val="DAD3C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52" name="Rectangle 51"/>
            <p:cNvSpPr/>
            <p:nvPr/>
          </p:nvSpPr>
          <p:spPr bwMode="auto">
            <a:xfrm>
              <a:off x="6288280" y="1953564"/>
              <a:ext cx="1896357" cy="161694"/>
            </a:xfrm>
            <a:prstGeom prst="rect">
              <a:avLst/>
            </a:prstGeom>
            <a:solidFill>
              <a:srgbClr val="DAD3CC"/>
            </a:solidFill>
            <a:ln>
              <a:solidFill>
                <a:srgbClr val="DAD3C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53" name="TextBox 52"/>
            <p:cNvSpPr txBox="1"/>
            <p:nvPr/>
          </p:nvSpPr>
          <p:spPr>
            <a:xfrm>
              <a:off x="6288280" y="1908853"/>
              <a:ext cx="1280181" cy="247389"/>
            </a:xfrm>
            <a:prstGeom prst="rect">
              <a:avLst/>
            </a:prstGeom>
            <a:noFill/>
          </p:spPr>
          <p:txBody>
            <a:bodyPr wrap="none" rtlCol="0">
              <a:spAutoFit/>
            </a:bodyPr>
            <a:lstStyle/>
            <a:p>
              <a:r>
                <a:rPr lang="en-US" sz="1200" spc="300" dirty="0">
                  <a:solidFill>
                    <a:schemeClr val="accent2"/>
                  </a:solidFill>
                  <a:latin typeface="Lato" panose="020F0502020204030203" pitchFamily="34" charset="0"/>
                  <a:ea typeface="Lato" panose="020F0502020204030203" pitchFamily="34" charset="0"/>
                  <a:cs typeface="Lato" panose="020F0502020204030203" pitchFamily="34" charset="0"/>
                </a:rPr>
                <a:t>HOME CARE</a:t>
              </a:r>
            </a:p>
          </p:txBody>
        </p:sp>
        <p:sp>
          <p:nvSpPr>
            <p:cNvPr id="54" name="TextBox 53"/>
            <p:cNvSpPr txBox="1"/>
            <p:nvPr/>
          </p:nvSpPr>
          <p:spPr>
            <a:xfrm>
              <a:off x="6279637" y="2699697"/>
              <a:ext cx="1781258" cy="247389"/>
            </a:xfrm>
            <a:prstGeom prst="rect">
              <a:avLst/>
            </a:prstGeom>
            <a:noFill/>
          </p:spPr>
          <p:txBody>
            <a:bodyPr wrap="none" rtlCol="0">
              <a:spAutoFit/>
            </a:bodyPr>
            <a:lstStyle/>
            <a:p>
              <a:r>
                <a:rPr lang="en-US" sz="1200" spc="300" dirty="0">
                  <a:solidFill>
                    <a:schemeClr val="accent2"/>
                  </a:solidFill>
                  <a:latin typeface="Lato" panose="020F0502020204030203" pitchFamily="34" charset="0"/>
                  <a:ea typeface="Lato" panose="020F0502020204030203" pitchFamily="34" charset="0"/>
                  <a:cs typeface="Lato" panose="020F0502020204030203" pitchFamily="34" charset="0"/>
                </a:rPr>
                <a:t>ASSISTED LIVING</a:t>
              </a:r>
            </a:p>
          </p:txBody>
        </p:sp>
        <p:sp>
          <p:nvSpPr>
            <p:cNvPr id="55" name="Rectangle 54"/>
            <p:cNvSpPr/>
            <p:nvPr/>
          </p:nvSpPr>
          <p:spPr bwMode="auto">
            <a:xfrm>
              <a:off x="6279637" y="3443173"/>
              <a:ext cx="1896357" cy="161694"/>
            </a:xfrm>
            <a:prstGeom prst="rect">
              <a:avLst/>
            </a:prstGeom>
            <a:solidFill>
              <a:srgbClr val="DAD3CC"/>
            </a:solidFill>
            <a:ln>
              <a:solidFill>
                <a:srgbClr val="DAD3C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56" name="TextBox 55"/>
            <p:cNvSpPr txBox="1"/>
            <p:nvPr/>
          </p:nvSpPr>
          <p:spPr>
            <a:xfrm>
              <a:off x="6279637" y="3404430"/>
              <a:ext cx="1643819" cy="247389"/>
            </a:xfrm>
            <a:prstGeom prst="rect">
              <a:avLst/>
            </a:prstGeom>
            <a:noFill/>
          </p:spPr>
          <p:txBody>
            <a:bodyPr wrap="none" rtlCol="0">
              <a:spAutoFit/>
            </a:bodyPr>
            <a:lstStyle/>
            <a:p>
              <a:r>
                <a:rPr lang="en-US" sz="1200" spc="300" dirty="0">
                  <a:solidFill>
                    <a:schemeClr val="accent2"/>
                  </a:solidFill>
                  <a:latin typeface="Lato" panose="020F0502020204030203" pitchFamily="34" charset="0"/>
                  <a:ea typeface="Lato" panose="020F0502020204030203" pitchFamily="34" charset="0"/>
                  <a:cs typeface="Lato" panose="020F0502020204030203" pitchFamily="34" charset="0"/>
                </a:rPr>
                <a:t>NURSING HOME</a:t>
              </a:r>
            </a:p>
          </p:txBody>
        </p:sp>
      </p:grpSp>
      <p:grpSp>
        <p:nvGrpSpPr>
          <p:cNvPr id="57" name="Group 56"/>
          <p:cNvGrpSpPr/>
          <p:nvPr/>
        </p:nvGrpSpPr>
        <p:grpSpPr>
          <a:xfrm>
            <a:off x="539192" y="2776844"/>
            <a:ext cx="3177416" cy="2091228"/>
            <a:chOff x="1089348" y="1619250"/>
            <a:chExt cx="2169953" cy="2323912"/>
          </a:xfrm>
        </p:grpSpPr>
        <p:sp>
          <p:nvSpPr>
            <p:cNvPr id="58" name="Text Box 14"/>
            <p:cNvSpPr txBox="1">
              <a:spLocks noChangeArrowheads="1"/>
            </p:cNvSpPr>
            <p:nvPr/>
          </p:nvSpPr>
          <p:spPr bwMode="auto">
            <a:xfrm>
              <a:off x="1114920" y="2584745"/>
              <a:ext cx="1589087" cy="292388"/>
            </a:xfrm>
            <a:prstGeom prst="rect">
              <a:avLst/>
            </a:prstGeom>
            <a:noFill/>
            <a:ln w="9525">
              <a:noFill/>
              <a:miter lim="800000"/>
              <a:headEnd/>
              <a:tailEnd/>
            </a:ln>
          </p:spPr>
          <p:txBody>
            <a:bodyPr wrap="square">
              <a:noAutofit/>
            </a:bodyPr>
            <a:lstStyle/>
            <a:p>
              <a:pPr lvl="0">
                <a:spcBef>
                  <a:spcPct val="50000"/>
                </a:spcBef>
              </a:pPr>
              <a:r>
                <a:rPr lang="en-US" sz="2000" kern="0" spc="180" dirty="0">
                  <a:solidFill>
                    <a:schemeClr val="accent3"/>
                  </a:solidFill>
                  <a:latin typeface="Lato" panose="020F0502020204030203" pitchFamily="34" charset="0"/>
                  <a:ea typeface="Lato" panose="020F0502020204030203" pitchFamily="34" charset="0"/>
                  <a:cs typeface="Lato" panose="020F0502020204030203" pitchFamily="34" charset="0"/>
                </a:rPr>
                <a:t>OF PEOPLE</a:t>
              </a:r>
              <a:endParaRPr lang="en-US" sz="2000" baseline="100000" dirty="0">
                <a:solidFill>
                  <a:schemeClr val="accent3"/>
                </a:solidFill>
                <a:latin typeface="Lato" panose="020F0502020204030203" pitchFamily="34" charset="0"/>
                <a:ea typeface="Lato" panose="020F0502020204030203" pitchFamily="34" charset="0"/>
                <a:cs typeface="Lato" panose="020F0502020204030203" pitchFamily="34" charset="0"/>
              </a:endParaRPr>
            </a:p>
          </p:txBody>
        </p:sp>
        <p:sp>
          <p:nvSpPr>
            <p:cNvPr id="59" name="Text Box 13"/>
            <p:cNvSpPr txBox="1">
              <a:spLocks noChangeArrowheads="1"/>
            </p:cNvSpPr>
            <p:nvPr/>
          </p:nvSpPr>
          <p:spPr bwMode="auto">
            <a:xfrm>
              <a:off x="1089348" y="1619250"/>
              <a:ext cx="2028825" cy="1092200"/>
            </a:xfrm>
            <a:prstGeom prst="rect">
              <a:avLst/>
            </a:prstGeom>
            <a:noFill/>
            <a:ln w="9525">
              <a:noFill/>
              <a:miter lim="800000"/>
              <a:headEnd/>
              <a:tailEnd/>
            </a:ln>
          </p:spPr>
          <p:txBody>
            <a:bodyPr>
              <a:spAutoFit/>
            </a:bodyPr>
            <a:lstStyle/>
            <a:p>
              <a:pPr>
                <a:spcBef>
                  <a:spcPct val="50000"/>
                </a:spcBef>
                <a:defRPr/>
              </a:pPr>
              <a:r>
                <a:rPr lang="en-US" sz="6500" b="1" spc="-150"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70</a:t>
              </a:r>
              <a:r>
                <a:rPr lang="en-US" sz="6500" spc="-150"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a:t>
              </a:r>
            </a:p>
          </p:txBody>
        </p:sp>
        <p:sp>
          <p:nvSpPr>
            <p:cNvPr id="60" name="Text Box 16"/>
            <p:cNvSpPr txBox="1">
              <a:spLocks noChangeArrowheads="1"/>
            </p:cNvSpPr>
            <p:nvPr/>
          </p:nvSpPr>
          <p:spPr bwMode="auto">
            <a:xfrm>
              <a:off x="1123444" y="3012049"/>
              <a:ext cx="2135857" cy="931113"/>
            </a:xfrm>
            <a:prstGeom prst="rect">
              <a:avLst/>
            </a:prstGeom>
            <a:noFill/>
            <a:ln w="9525">
              <a:noFill/>
              <a:miter lim="800000"/>
              <a:headEnd/>
              <a:tailEnd/>
            </a:ln>
          </p:spPr>
          <p:txBody>
            <a:bodyPr wrap="square">
              <a:noAutofit/>
            </a:bodyPr>
            <a:lstStyle/>
            <a:p>
              <a:pPr>
                <a:buNone/>
              </a:pPr>
              <a:r>
                <a:rPr lang="en-US" sz="1600" dirty="0">
                  <a:solidFill>
                    <a:schemeClr val="accent2"/>
                  </a:solidFill>
                  <a:latin typeface="Lato Medium" panose="020F0502020204030203" pitchFamily="34" charset="0"/>
                  <a:ea typeface="Lato Medium" panose="020F0502020204030203" pitchFamily="34" charset="0"/>
                  <a:cs typeface="Lato Medium" panose="020F0502020204030203" pitchFamily="34" charset="0"/>
                </a:rPr>
                <a:t>over </a:t>
              </a:r>
              <a:r>
                <a:rPr lang="en-US" sz="1600" b="1" dirty="0">
                  <a:solidFill>
                    <a:schemeClr val="accent2"/>
                  </a:solidFill>
                  <a:latin typeface="Lato Medium" panose="020F0502020204030203" pitchFamily="34" charset="0"/>
                  <a:ea typeface="Lato Medium" panose="020F0502020204030203" pitchFamily="34" charset="0"/>
                  <a:cs typeface="Lato Medium" panose="020F0502020204030203" pitchFamily="34" charset="0"/>
                </a:rPr>
                <a:t>65</a:t>
              </a:r>
              <a:r>
                <a:rPr lang="en-US" sz="1600" dirty="0">
                  <a:solidFill>
                    <a:schemeClr val="accent2"/>
                  </a:solidFill>
                  <a:latin typeface="Lato Medium" panose="020F0502020204030203" pitchFamily="34" charset="0"/>
                  <a:ea typeface="Lato Medium" panose="020F0502020204030203" pitchFamily="34" charset="0"/>
                  <a:cs typeface="Lato Medium" panose="020F0502020204030203" pitchFamily="34" charset="0"/>
                </a:rPr>
                <a:t> will need some form of </a:t>
              </a:r>
              <a:r>
                <a:rPr lang="en-US" sz="1600" b="1" dirty="0">
                  <a:solidFill>
                    <a:schemeClr val="accent2"/>
                  </a:solidFill>
                  <a:latin typeface="Lato Medium" panose="020F0502020204030203" pitchFamily="34" charset="0"/>
                  <a:ea typeface="Lato Medium" panose="020F0502020204030203" pitchFamily="34" charset="0"/>
                  <a:cs typeface="Lato Medium" panose="020F0502020204030203" pitchFamily="34" charset="0"/>
                </a:rPr>
                <a:t>long- term care </a:t>
              </a:r>
              <a:r>
                <a:rPr lang="en-US" sz="1600" dirty="0">
                  <a:solidFill>
                    <a:schemeClr val="accent2"/>
                  </a:solidFill>
                  <a:latin typeface="Lato Medium" panose="020F0502020204030203" pitchFamily="34" charset="0"/>
                  <a:ea typeface="Lato Medium" panose="020F0502020204030203" pitchFamily="34" charset="0"/>
                  <a:cs typeface="Lato Medium" panose="020F0502020204030203" pitchFamily="34" charset="0"/>
                </a:rPr>
                <a:t>services and support at some point.</a:t>
              </a:r>
              <a:endParaRPr lang="en-US" sz="1600" baseline="30000" dirty="0">
                <a:solidFill>
                  <a:schemeClr val="accent2"/>
                </a:solidFill>
                <a:latin typeface="Lato Medium" panose="020F0502020204030203" pitchFamily="34" charset="0"/>
                <a:ea typeface="Lato Medium" panose="020F0502020204030203" pitchFamily="34" charset="0"/>
                <a:cs typeface="Lato Medium" panose="020F0502020204030203" pitchFamily="34" charset="0"/>
              </a:endParaRPr>
            </a:p>
          </p:txBody>
        </p:sp>
      </p:grpSp>
      <p:sp>
        <p:nvSpPr>
          <p:cNvPr id="61" name="Text Placeholder 4"/>
          <p:cNvSpPr txBox="1">
            <a:spLocks/>
          </p:cNvSpPr>
          <p:nvPr/>
        </p:nvSpPr>
        <p:spPr>
          <a:xfrm>
            <a:off x="5237723" y="4165735"/>
            <a:ext cx="3676650" cy="69105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900" dirty="0">
                <a:solidFill>
                  <a:schemeClr val="accent4"/>
                </a:solidFill>
                <a:ea typeface="Lato" panose="020F0502020204030203" pitchFamily="34" charset="0"/>
                <a:cs typeface="Lato" panose="020F0502020204030203" pitchFamily="34" charset="0"/>
              </a:rPr>
              <a:t>2015 Medicare &amp; You, National Medicare Handbook, Centers for Medicare and Medicaid Services, September 2014</a:t>
            </a:r>
          </a:p>
          <a:p>
            <a:pPr marL="0" indent="0">
              <a:buNone/>
            </a:pPr>
            <a:r>
              <a:rPr lang="en-US" sz="900" dirty="0">
                <a:solidFill>
                  <a:schemeClr val="accent4"/>
                </a:solidFill>
                <a:ea typeface="Lato" panose="020F0502020204030203" pitchFamily="34" charset="0"/>
                <a:cs typeface="Lato" panose="020F0502020204030203" pitchFamily="34" charset="0"/>
              </a:rPr>
              <a:t>Genworth 2016 Cost of Care </a:t>
            </a:r>
            <a:endParaRPr lang="en-US" sz="900" baseline="30000" dirty="0">
              <a:solidFill>
                <a:schemeClr val="accent4"/>
              </a:solidFill>
              <a:ea typeface="Lato" panose="020F0502020204030203" pitchFamily="34" charset="0"/>
              <a:cs typeface="Lato" panose="020F0502020204030203" pitchFamily="34" charset="0"/>
            </a:endParaRPr>
          </a:p>
        </p:txBody>
      </p:sp>
      <p:sp>
        <p:nvSpPr>
          <p:cNvPr id="3" name="Text Placeholder 2"/>
          <p:cNvSpPr>
            <a:spLocks noGrp="1"/>
          </p:cNvSpPr>
          <p:nvPr>
            <p:ph type="body" sz="quarter" idx="11"/>
          </p:nvPr>
        </p:nvSpPr>
        <p:spPr>
          <a:xfrm>
            <a:off x="638175" y="275573"/>
            <a:ext cx="3678847" cy="756071"/>
          </a:xfrm>
        </p:spPr>
        <p:txBody>
          <a:bodyPr/>
          <a:lstStyle/>
          <a:p>
            <a:r>
              <a:rPr lang="en-US" spc="70" dirty="0"/>
              <a:t>Long-Term Care  </a:t>
            </a:r>
            <a:r>
              <a:rPr lang="en-US" spc="70" dirty="0">
                <a:solidFill>
                  <a:schemeClr val="accent2"/>
                </a:solidFill>
              </a:rPr>
              <a:t>COSTS</a:t>
            </a:r>
          </a:p>
        </p:txBody>
      </p:sp>
      <p:sp>
        <p:nvSpPr>
          <p:cNvPr id="7" name="Slide Number Placeholder 6"/>
          <p:cNvSpPr>
            <a:spLocks noGrp="1"/>
          </p:cNvSpPr>
          <p:nvPr>
            <p:ph type="sldNum" sz="quarter" idx="13"/>
          </p:nvPr>
        </p:nvSpPr>
        <p:spPr/>
        <p:txBody>
          <a:bodyPr/>
          <a:lstStyle/>
          <a:p>
            <a:fld id="{AC2C22BC-B3FE-4FEE-BBEA-713BA38E049C}" type="slidenum">
              <a:rPr lang="en-US" smtClean="0"/>
              <a:pPr/>
              <a:t>39</a:t>
            </a:fld>
            <a:endParaRPr lang="en-US" dirty="0"/>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5000" y="96315"/>
            <a:ext cx="518279" cy="518279"/>
          </a:xfrm>
          <a:prstGeom prst="rect">
            <a:avLst/>
          </a:prstGeom>
        </p:spPr>
      </p:pic>
    </p:spTree>
    <p:extLst>
      <p:ext uri="{BB962C8B-B14F-4D97-AF65-F5344CB8AC3E}">
        <p14:creationId xmlns:p14="http://schemas.microsoft.com/office/powerpoint/2010/main" val="3730848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3"/>
          <p:cNvSpPr>
            <a:spLocks/>
          </p:cNvSpPr>
          <p:nvPr/>
        </p:nvSpPr>
        <p:spPr bwMode="auto">
          <a:xfrm flipH="1">
            <a:off x="0" y="0"/>
            <a:ext cx="4669666" cy="5143500"/>
          </a:xfrm>
          <a:custGeom>
            <a:avLst/>
            <a:gdLst>
              <a:gd name="T0" fmla="*/ 0 w 2720"/>
              <a:gd name="T1" fmla="*/ 2996 h 2996"/>
              <a:gd name="T2" fmla="*/ 2720 w 2720"/>
              <a:gd name="T3" fmla="*/ 2996 h 2996"/>
              <a:gd name="T4" fmla="*/ 2720 w 2720"/>
              <a:gd name="T5" fmla="*/ 0 h 2996"/>
              <a:gd name="T6" fmla="*/ 1080 w 2720"/>
              <a:gd name="T7" fmla="*/ 0 h 2996"/>
              <a:gd name="T8" fmla="*/ 0 w 2720"/>
              <a:gd name="T9" fmla="*/ 2996 h 2996"/>
            </a:gdLst>
            <a:ahLst/>
            <a:cxnLst>
              <a:cxn ang="0">
                <a:pos x="T0" y="T1"/>
              </a:cxn>
              <a:cxn ang="0">
                <a:pos x="T2" y="T3"/>
              </a:cxn>
              <a:cxn ang="0">
                <a:pos x="T4" y="T5"/>
              </a:cxn>
              <a:cxn ang="0">
                <a:pos x="T6" y="T7"/>
              </a:cxn>
              <a:cxn ang="0">
                <a:pos x="T8" y="T9"/>
              </a:cxn>
            </a:cxnLst>
            <a:rect l="0" t="0" r="r" b="b"/>
            <a:pathLst>
              <a:path w="2720" h="2996">
                <a:moveTo>
                  <a:pt x="0" y="2996"/>
                </a:moveTo>
                <a:lnTo>
                  <a:pt x="2720" y="2996"/>
                </a:lnTo>
                <a:lnTo>
                  <a:pt x="2720" y="0"/>
                </a:lnTo>
                <a:lnTo>
                  <a:pt x="1080" y="0"/>
                </a:lnTo>
                <a:lnTo>
                  <a:pt x="0" y="2996"/>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5"/>
          <p:cNvSpPr>
            <a:spLocks/>
          </p:cNvSpPr>
          <p:nvPr/>
        </p:nvSpPr>
        <p:spPr bwMode="auto">
          <a:xfrm flipH="1">
            <a:off x="2559732" y="0"/>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40000"/>
              <a:lumOff val="6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p:cNvSpPr>
            <a:spLocks/>
          </p:cNvSpPr>
          <p:nvPr/>
        </p:nvSpPr>
        <p:spPr bwMode="auto">
          <a:xfrm flipH="1">
            <a:off x="3134233" y="1120258"/>
            <a:ext cx="810762" cy="180087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3539614" y="515277"/>
            <a:ext cx="5150658" cy="333425"/>
          </a:xfrm>
          <a:prstGeom prst="rect">
            <a:avLst/>
          </a:prstGeom>
          <a:noFill/>
        </p:spPr>
        <p:txBody>
          <a:bodyPr wrap="square" lIns="0" tIns="0" rIns="0" bIns="0" rtlCol="0">
            <a:spAutoFit/>
          </a:bodyPr>
          <a:lstStyle/>
          <a:p>
            <a:pPr algn="r">
              <a:lnSpc>
                <a:spcPts val="2600"/>
              </a:lnSpc>
            </a:pPr>
            <a:r>
              <a:rPr lang="en-US" sz="2800" cap="all" spc="70" dirty="0">
                <a:solidFill>
                  <a:schemeClr val="accent1"/>
                </a:solidFill>
                <a:latin typeface="Lato Black" panose="020F0A02020204030203" pitchFamily="34" charset="0"/>
              </a:rPr>
              <a:t>QUESTIONS </a:t>
            </a:r>
            <a:r>
              <a:rPr lang="en-US" sz="2800" cap="all" spc="70" dirty="0">
                <a:solidFill>
                  <a:schemeClr val="accent2"/>
                </a:solidFill>
                <a:latin typeface="Lato Black" panose="020F0A02020204030203" pitchFamily="34" charset="0"/>
              </a:rPr>
              <a:t>&amp;</a:t>
            </a:r>
            <a:r>
              <a:rPr lang="en-US" sz="2800" cap="all" spc="70" dirty="0">
                <a:solidFill>
                  <a:schemeClr val="accent1"/>
                </a:solidFill>
                <a:latin typeface="Lato Black" panose="020F0A02020204030203" pitchFamily="34" charset="0"/>
              </a:rPr>
              <a:t> </a:t>
            </a:r>
            <a:r>
              <a:rPr lang="en-US" sz="2800" cap="all" spc="70" dirty="0">
                <a:solidFill>
                  <a:schemeClr val="accent2"/>
                </a:solidFill>
                <a:latin typeface="Lato Black" panose="020F0A02020204030203" pitchFamily="34" charset="0"/>
              </a:rPr>
              <a:t>ANSWERS</a:t>
            </a:r>
          </a:p>
        </p:txBody>
      </p:sp>
      <p:sp>
        <p:nvSpPr>
          <p:cNvPr id="15" name="TextBox 14"/>
          <p:cNvSpPr txBox="1"/>
          <p:nvPr/>
        </p:nvSpPr>
        <p:spPr>
          <a:xfrm>
            <a:off x="4312955" y="1006760"/>
            <a:ext cx="4377317" cy="215957"/>
          </a:xfrm>
          <a:prstGeom prst="rect">
            <a:avLst/>
          </a:prstGeom>
          <a:noFill/>
        </p:spPr>
        <p:txBody>
          <a:bodyPr wrap="square" lIns="0" tIns="0" rIns="0" bIns="0" rtlCol="0">
            <a:spAutoFit/>
          </a:bodyPr>
          <a:lstStyle/>
          <a:p>
            <a:pPr algn="r">
              <a:lnSpc>
                <a:spcPct val="110000"/>
              </a:lnSpc>
            </a:pPr>
            <a:r>
              <a:rPr lang="en-US" sz="1400" cap="all" spc="20" dirty="0">
                <a:solidFill>
                  <a:schemeClr val="accent4"/>
                </a:solidFill>
                <a:latin typeface="Lato" panose="020F0502020204030203" pitchFamily="34" charset="0"/>
                <a:ea typeface="Lato" panose="020F0502020204030203" pitchFamily="34" charset="0"/>
                <a:cs typeface="Lato" panose="020F0502020204030203" pitchFamily="34" charset="0"/>
              </a:rPr>
              <a:t>I love questions –That’s why I’m here </a:t>
            </a:r>
          </a:p>
        </p:txBody>
      </p:sp>
      <p:sp>
        <p:nvSpPr>
          <p:cNvPr id="21" name="TextBox 20"/>
          <p:cNvSpPr txBox="1"/>
          <p:nvPr/>
        </p:nvSpPr>
        <p:spPr>
          <a:xfrm>
            <a:off x="4616252" y="2020693"/>
            <a:ext cx="4074020" cy="960263"/>
          </a:xfrm>
          <a:prstGeom prst="rect">
            <a:avLst/>
          </a:prstGeom>
          <a:noFill/>
        </p:spPr>
        <p:txBody>
          <a:bodyPr wrap="square" lIns="0" tIns="0" rIns="0" bIns="0" rtlCol="0">
            <a:spAutoFit/>
          </a:bodyPr>
          <a:lstStyle/>
          <a:p>
            <a:pPr algn="r">
              <a:lnSpc>
                <a:spcPct val="130000"/>
              </a:lnSpc>
              <a:spcAft>
                <a:spcPts val="1200"/>
              </a:spcAft>
            </a:pPr>
            <a:r>
              <a:rPr lang="en-US" sz="1600" b="1" dirty="0">
                <a:solidFill>
                  <a:schemeClr val="accent4"/>
                </a:solidFill>
                <a:latin typeface="Lato" panose="020F0502020204030203" pitchFamily="34" charset="0"/>
              </a:rPr>
              <a:t>One-on-One session included in this course.</a:t>
            </a:r>
            <a:r>
              <a:rPr lang="en-US" sz="1600" dirty="0">
                <a:solidFill>
                  <a:schemeClr val="accent4"/>
                </a:solidFill>
                <a:latin typeface="Lato" panose="020F0502020204030203" pitchFamily="34" charset="0"/>
              </a:rPr>
              <a:t> In our one-on-one session we can talk about your personal situation and specific options. </a:t>
            </a:r>
          </a:p>
        </p:txBody>
      </p:sp>
      <p:grpSp>
        <p:nvGrpSpPr>
          <p:cNvPr id="17" name="Group 16"/>
          <p:cNvGrpSpPr/>
          <p:nvPr/>
        </p:nvGrpSpPr>
        <p:grpSpPr>
          <a:xfrm>
            <a:off x="917679" y="1771531"/>
            <a:ext cx="1600438" cy="1600438"/>
            <a:chOff x="1880400" y="1385560"/>
            <a:chExt cx="1270138" cy="1270138"/>
          </a:xfrm>
        </p:grpSpPr>
        <p:sp>
          <p:nvSpPr>
            <p:cNvPr id="22" name="Oval 21"/>
            <p:cNvSpPr/>
            <p:nvPr/>
          </p:nvSpPr>
          <p:spPr>
            <a:xfrm>
              <a:off x="1880400" y="1385560"/>
              <a:ext cx="1270138" cy="127013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40"/>
            <p:cNvSpPr>
              <a:spLocks noEditPoints="1"/>
            </p:cNvSpPr>
            <p:nvPr/>
          </p:nvSpPr>
          <p:spPr bwMode="auto">
            <a:xfrm>
              <a:off x="2321496" y="1715814"/>
              <a:ext cx="387945" cy="609629"/>
            </a:xfrm>
            <a:custGeom>
              <a:avLst/>
              <a:gdLst>
                <a:gd name="T0" fmla="*/ 154 w 154"/>
                <a:gd name="T1" fmla="*/ 65 h 240"/>
                <a:gd name="T2" fmla="*/ 143 w 154"/>
                <a:gd name="T3" fmla="*/ 99 h 240"/>
                <a:gd name="T4" fmla="*/ 119 w 154"/>
                <a:gd name="T5" fmla="*/ 119 h 240"/>
                <a:gd name="T6" fmla="*/ 107 w 154"/>
                <a:gd name="T7" fmla="*/ 128 h 240"/>
                <a:gd name="T8" fmla="*/ 94 w 154"/>
                <a:gd name="T9" fmla="*/ 144 h 240"/>
                <a:gd name="T10" fmla="*/ 93 w 154"/>
                <a:gd name="T11" fmla="*/ 155 h 240"/>
                <a:gd name="T12" fmla="*/ 88 w 154"/>
                <a:gd name="T13" fmla="*/ 159 h 240"/>
                <a:gd name="T14" fmla="*/ 54 w 154"/>
                <a:gd name="T15" fmla="*/ 159 h 240"/>
                <a:gd name="T16" fmla="*/ 50 w 154"/>
                <a:gd name="T17" fmla="*/ 155 h 240"/>
                <a:gd name="T18" fmla="*/ 57 w 154"/>
                <a:gd name="T19" fmla="*/ 123 h 240"/>
                <a:gd name="T20" fmla="*/ 91 w 154"/>
                <a:gd name="T21" fmla="*/ 95 h 240"/>
                <a:gd name="T22" fmla="*/ 100 w 154"/>
                <a:gd name="T23" fmla="*/ 86 h 240"/>
                <a:gd name="T24" fmla="*/ 107 w 154"/>
                <a:gd name="T25" fmla="*/ 68 h 240"/>
                <a:gd name="T26" fmla="*/ 100 w 154"/>
                <a:gd name="T27" fmla="*/ 47 h 240"/>
                <a:gd name="T28" fmla="*/ 76 w 154"/>
                <a:gd name="T29" fmla="*/ 37 h 240"/>
                <a:gd name="T30" fmla="*/ 51 w 154"/>
                <a:gd name="T31" fmla="*/ 49 h 240"/>
                <a:gd name="T32" fmla="*/ 44 w 154"/>
                <a:gd name="T33" fmla="*/ 73 h 240"/>
                <a:gd name="T34" fmla="*/ 0 w 154"/>
                <a:gd name="T35" fmla="*/ 73 h 240"/>
                <a:gd name="T36" fmla="*/ 30 w 154"/>
                <a:gd name="T37" fmla="*/ 12 h 240"/>
                <a:gd name="T38" fmla="*/ 74 w 154"/>
                <a:gd name="T39" fmla="*/ 0 h 240"/>
                <a:gd name="T40" fmla="*/ 131 w 154"/>
                <a:gd name="T41" fmla="*/ 17 h 240"/>
                <a:gd name="T42" fmla="*/ 154 w 154"/>
                <a:gd name="T43" fmla="*/ 65 h 240"/>
                <a:gd name="T44" fmla="*/ 100 w 154"/>
                <a:gd name="T45" fmla="*/ 213 h 240"/>
                <a:gd name="T46" fmla="*/ 72 w 154"/>
                <a:gd name="T47" fmla="*/ 239 h 240"/>
                <a:gd name="T48" fmla="*/ 45 w 154"/>
                <a:gd name="T49" fmla="*/ 212 h 240"/>
                <a:gd name="T50" fmla="*/ 73 w 154"/>
                <a:gd name="T51" fmla="*/ 185 h 240"/>
                <a:gd name="T52" fmla="*/ 100 w 154"/>
                <a:gd name="T53" fmla="*/ 21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240">
                  <a:moveTo>
                    <a:pt x="154" y="65"/>
                  </a:moveTo>
                  <a:cubicBezTo>
                    <a:pt x="154" y="78"/>
                    <a:pt x="149" y="90"/>
                    <a:pt x="143" y="99"/>
                  </a:cubicBezTo>
                  <a:cubicBezTo>
                    <a:pt x="139" y="104"/>
                    <a:pt x="130" y="111"/>
                    <a:pt x="119" y="119"/>
                  </a:cubicBezTo>
                  <a:cubicBezTo>
                    <a:pt x="107" y="128"/>
                    <a:pt x="107" y="128"/>
                    <a:pt x="107" y="128"/>
                  </a:cubicBezTo>
                  <a:cubicBezTo>
                    <a:pt x="102" y="132"/>
                    <a:pt x="96" y="137"/>
                    <a:pt x="94" y="144"/>
                  </a:cubicBezTo>
                  <a:cubicBezTo>
                    <a:pt x="93" y="147"/>
                    <a:pt x="93" y="150"/>
                    <a:pt x="93" y="155"/>
                  </a:cubicBezTo>
                  <a:cubicBezTo>
                    <a:pt x="93" y="157"/>
                    <a:pt x="91" y="159"/>
                    <a:pt x="88" y="159"/>
                  </a:cubicBezTo>
                  <a:cubicBezTo>
                    <a:pt x="85" y="159"/>
                    <a:pt x="58" y="159"/>
                    <a:pt x="54" y="159"/>
                  </a:cubicBezTo>
                  <a:cubicBezTo>
                    <a:pt x="50" y="159"/>
                    <a:pt x="50" y="157"/>
                    <a:pt x="50" y="155"/>
                  </a:cubicBezTo>
                  <a:cubicBezTo>
                    <a:pt x="51" y="141"/>
                    <a:pt x="51" y="129"/>
                    <a:pt x="57" y="123"/>
                  </a:cubicBezTo>
                  <a:cubicBezTo>
                    <a:pt x="68" y="110"/>
                    <a:pt x="91" y="95"/>
                    <a:pt x="91" y="95"/>
                  </a:cubicBezTo>
                  <a:cubicBezTo>
                    <a:pt x="95" y="92"/>
                    <a:pt x="98" y="90"/>
                    <a:pt x="100" y="86"/>
                  </a:cubicBezTo>
                  <a:cubicBezTo>
                    <a:pt x="104" y="81"/>
                    <a:pt x="107" y="74"/>
                    <a:pt x="107" y="68"/>
                  </a:cubicBezTo>
                  <a:cubicBezTo>
                    <a:pt x="107" y="60"/>
                    <a:pt x="105" y="53"/>
                    <a:pt x="100" y="47"/>
                  </a:cubicBezTo>
                  <a:cubicBezTo>
                    <a:pt x="96" y="40"/>
                    <a:pt x="88" y="37"/>
                    <a:pt x="76" y="37"/>
                  </a:cubicBezTo>
                  <a:cubicBezTo>
                    <a:pt x="64" y="37"/>
                    <a:pt x="56" y="41"/>
                    <a:pt x="51" y="49"/>
                  </a:cubicBezTo>
                  <a:cubicBezTo>
                    <a:pt x="46" y="57"/>
                    <a:pt x="44" y="65"/>
                    <a:pt x="44" y="73"/>
                  </a:cubicBezTo>
                  <a:cubicBezTo>
                    <a:pt x="0" y="73"/>
                    <a:pt x="0" y="73"/>
                    <a:pt x="0" y="73"/>
                  </a:cubicBezTo>
                  <a:cubicBezTo>
                    <a:pt x="1" y="44"/>
                    <a:pt x="11" y="24"/>
                    <a:pt x="30" y="12"/>
                  </a:cubicBezTo>
                  <a:cubicBezTo>
                    <a:pt x="42" y="4"/>
                    <a:pt x="57" y="0"/>
                    <a:pt x="74" y="0"/>
                  </a:cubicBezTo>
                  <a:cubicBezTo>
                    <a:pt x="97" y="0"/>
                    <a:pt x="116" y="6"/>
                    <a:pt x="131" y="17"/>
                  </a:cubicBezTo>
                  <a:cubicBezTo>
                    <a:pt x="146" y="27"/>
                    <a:pt x="154" y="44"/>
                    <a:pt x="154" y="65"/>
                  </a:cubicBezTo>
                  <a:close/>
                  <a:moveTo>
                    <a:pt x="100" y="213"/>
                  </a:moveTo>
                  <a:cubicBezTo>
                    <a:pt x="100" y="230"/>
                    <a:pt x="88" y="240"/>
                    <a:pt x="72" y="239"/>
                  </a:cubicBezTo>
                  <a:cubicBezTo>
                    <a:pt x="57" y="239"/>
                    <a:pt x="45" y="228"/>
                    <a:pt x="45" y="212"/>
                  </a:cubicBezTo>
                  <a:cubicBezTo>
                    <a:pt x="46" y="195"/>
                    <a:pt x="59" y="185"/>
                    <a:pt x="73" y="185"/>
                  </a:cubicBezTo>
                  <a:cubicBezTo>
                    <a:pt x="89" y="186"/>
                    <a:pt x="101" y="197"/>
                    <a:pt x="100" y="213"/>
                  </a:cubicBezTo>
                  <a:close/>
                </a:path>
              </a:pathLst>
            </a:custGeom>
            <a:solidFill>
              <a:schemeClr val="accent2"/>
            </a:solidFill>
            <a:ln>
              <a:noFill/>
            </a:ln>
            <a:extLst/>
          </p:spPr>
          <p:txBody>
            <a:bodyPr vert="horz" wrap="square" lIns="99060" tIns="49530" rIns="99060" bIns="49530" numCol="1" anchor="t" anchorCtr="0" compatLnSpc="1">
              <a:prstTxWarp prst="textNoShape">
                <a:avLst/>
              </a:prstTxWarp>
            </a:bodyPr>
            <a:lstStyle/>
            <a:p>
              <a:endParaRPr lang="en-US" sz="1716" dirty="0"/>
            </a:p>
          </p:txBody>
        </p:sp>
      </p:grpSp>
      <p:sp>
        <p:nvSpPr>
          <p:cNvPr id="3" name="Oval 2"/>
          <p:cNvSpPr/>
          <p:nvPr/>
        </p:nvSpPr>
        <p:spPr>
          <a:xfrm>
            <a:off x="765810" y="1617345"/>
            <a:ext cx="1908810" cy="1908810"/>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AC2C22BC-B3FE-4FEE-BBEA-713BA38E049C}" type="slidenum">
              <a:rPr lang="en-US" smtClean="0"/>
              <a:pPr/>
              <a:t>4</a:t>
            </a:fld>
            <a:endParaRPr lang="en-US" dirty="0"/>
          </a:p>
        </p:txBody>
      </p:sp>
    </p:spTree>
    <p:extLst>
      <p:ext uri="{BB962C8B-B14F-4D97-AF65-F5344CB8AC3E}">
        <p14:creationId xmlns:p14="http://schemas.microsoft.com/office/powerpoint/2010/main" val="16134498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38175" y="286339"/>
            <a:ext cx="7862888" cy="657627"/>
          </a:xfrm>
        </p:spPr>
        <p:txBody>
          <a:bodyPr/>
          <a:lstStyle/>
          <a:p>
            <a:r>
              <a:rPr lang="en-US" dirty="0"/>
              <a:t>Who’s Going to Pay for Your </a:t>
            </a:r>
          </a:p>
          <a:p>
            <a:r>
              <a:rPr lang="en-US" dirty="0">
                <a:solidFill>
                  <a:schemeClr val="accent2"/>
                </a:solidFill>
              </a:rPr>
              <a:t>Long-Term CARE?</a:t>
            </a:r>
          </a:p>
        </p:txBody>
      </p:sp>
      <p:sp>
        <p:nvSpPr>
          <p:cNvPr id="14" name="TextBox 13"/>
          <p:cNvSpPr txBox="1"/>
          <p:nvPr/>
        </p:nvSpPr>
        <p:spPr>
          <a:xfrm>
            <a:off x="1063266" y="3487993"/>
            <a:ext cx="1280318" cy="153888"/>
          </a:xfrm>
          <a:prstGeom prst="rect">
            <a:avLst/>
          </a:prstGeom>
          <a:noFill/>
        </p:spPr>
        <p:txBody>
          <a:bodyPr wrap="square" lIns="0" tIns="0" rIns="0" bIns="0" rtlCol="0">
            <a:spAutoFit/>
          </a:bodyPr>
          <a:lstStyle/>
          <a:p>
            <a:pPr algn="ctr">
              <a:lnSpc>
                <a:spcPts val="1200"/>
              </a:lnSpc>
              <a:spcAft>
                <a:spcPts val="1200"/>
              </a:spcAft>
            </a:pPr>
            <a:r>
              <a:rPr lang="en-US" sz="1600" cap="all" spc="20" dirty="0">
                <a:solidFill>
                  <a:schemeClr val="accent3"/>
                </a:solidFill>
                <a:latin typeface="Lato" panose="020F0502020204030203" pitchFamily="34" charset="0"/>
              </a:rPr>
              <a:t>Medicare?</a:t>
            </a:r>
          </a:p>
        </p:txBody>
      </p:sp>
      <p:sp>
        <p:nvSpPr>
          <p:cNvPr id="16" name="TextBox 15"/>
          <p:cNvSpPr txBox="1"/>
          <p:nvPr/>
        </p:nvSpPr>
        <p:spPr>
          <a:xfrm>
            <a:off x="2895556" y="3487993"/>
            <a:ext cx="1280318" cy="159146"/>
          </a:xfrm>
          <a:prstGeom prst="rect">
            <a:avLst/>
          </a:prstGeom>
          <a:noFill/>
        </p:spPr>
        <p:txBody>
          <a:bodyPr wrap="square" lIns="0" tIns="0" rIns="0" bIns="0" rtlCol="0">
            <a:spAutoFit/>
          </a:bodyPr>
          <a:lstStyle/>
          <a:p>
            <a:pPr algn="ctr">
              <a:lnSpc>
                <a:spcPts val="1200"/>
              </a:lnSpc>
              <a:spcAft>
                <a:spcPts val="1200"/>
              </a:spcAft>
            </a:pPr>
            <a:r>
              <a:rPr lang="en-US" sz="1600" cap="all" spc="20" dirty="0">
                <a:solidFill>
                  <a:schemeClr val="accent3"/>
                </a:solidFill>
                <a:latin typeface="Lato" panose="020F0502020204030203" pitchFamily="34" charset="0"/>
              </a:rPr>
              <a:t>Medicaid?</a:t>
            </a:r>
          </a:p>
        </p:txBody>
      </p:sp>
      <p:sp>
        <p:nvSpPr>
          <p:cNvPr id="18" name="TextBox 17"/>
          <p:cNvSpPr txBox="1"/>
          <p:nvPr/>
        </p:nvSpPr>
        <p:spPr>
          <a:xfrm>
            <a:off x="4696435" y="3487993"/>
            <a:ext cx="1280318" cy="159146"/>
          </a:xfrm>
          <a:prstGeom prst="rect">
            <a:avLst/>
          </a:prstGeom>
          <a:noFill/>
        </p:spPr>
        <p:txBody>
          <a:bodyPr wrap="square" lIns="0" tIns="0" rIns="0" bIns="0" rtlCol="0">
            <a:spAutoFit/>
          </a:bodyPr>
          <a:lstStyle/>
          <a:p>
            <a:pPr algn="ctr">
              <a:lnSpc>
                <a:spcPts val="1200"/>
              </a:lnSpc>
              <a:spcAft>
                <a:spcPts val="1200"/>
              </a:spcAft>
            </a:pPr>
            <a:r>
              <a:rPr lang="en-US" sz="1600" cap="all" spc="20" dirty="0">
                <a:solidFill>
                  <a:schemeClr val="accent3"/>
                </a:solidFill>
                <a:latin typeface="Lato" panose="020F0502020204030203" pitchFamily="34" charset="0"/>
              </a:rPr>
              <a:t>You?</a:t>
            </a:r>
          </a:p>
        </p:txBody>
      </p:sp>
      <p:sp>
        <p:nvSpPr>
          <p:cNvPr id="20" name="TextBox 19"/>
          <p:cNvSpPr txBox="1"/>
          <p:nvPr/>
        </p:nvSpPr>
        <p:spPr>
          <a:xfrm>
            <a:off x="6495107" y="3487993"/>
            <a:ext cx="1280318" cy="159146"/>
          </a:xfrm>
          <a:prstGeom prst="rect">
            <a:avLst/>
          </a:prstGeom>
          <a:noFill/>
        </p:spPr>
        <p:txBody>
          <a:bodyPr wrap="square" lIns="0" tIns="0" rIns="0" bIns="0" rtlCol="0">
            <a:spAutoFit/>
          </a:bodyPr>
          <a:lstStyle/>
          <a:p>
            <a:pPr algn="ctr">
              <a:lnSpc>
                <a:spcPts val="1200"/>
              </a:lnSpc>
              <a:spcAft>
                <a:spcPts val="1200"/>
              </a:spcAft>
            </a:pPr>
            <a:r>
              <a:rPr lang="en-US" sz="1600" cap="all" spc="20" dirty="0">
                <a:solidFill>
                  <a:schemeClr val="accent3"/>
                </a:solidFill>
                <a:latin typeface="Lato" panose="020F0502020204030203" pitchFamily="34" charset="0"/>
              </a:rPr>
              <a:t>Insurance?</a:t>
            </a:r>
          </a:p>
        </p:txBody>
      </p:sp>
      <p:sp>
        <p:nvSpPr>
          <p:cNvPr id="23" name="Freeform 5"/>
          <p:cNvSpPr>
            <a:spLocks/>
          </p:cNvSpPr>
          <p:nvPr/>
        </p:nvSpPr>
        <p:spPr bwMode="auto">
          <a:xfrm>
            <a:off x="692874" y="1745647"/>
            <a:ext cx="679541" cy="150940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9" name="Picture Placeholder 8"/>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7221" r="7221"/>
          <a:stretch>
            <a:fillRect/>
          </a:stretch>
        </p:blipFill>
        <p:spPr>
          <a:xfrm>
            <a:off x="965678" y="1747131"/>
            <a:ext cx="2157334" cy="1508125"/>
          </a:xfrm>
        </p:spPr>
      </p:pic>
      <p:pic>
        <p:nvPicPr>
          <p:cNvPr id="11" name="Picture Placeholder 10"/>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3397" b="3397"/>
          <a:stretch>
            <a:fillRect/>
          </a:stretch>
        </p:blipFill>
        <p:spPr>
          <a:xfrm>
            <a:off x="2759949" y="1747131"/>
            <a:ext cx="2157334" cy="1508125"/>
          </a:xfrm>
        </p:spPr>
      </p:pic>
      <p:pic>
        <p:nvPicPr>
          <p:cNvPr id="24" name="Picture Placeholder 23"/>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2391" r="2391"/>
          <a:stretch>
            <a:fillRect/>
          </a:stretch>
        </p:blipFill>
        <p:spPr>
          <a:xfrm>
            <a:off x="6343729" y="1747131"/>
            <a:ext cx="2157334" cy="1508125"/>
          </a:xfrm>
        </p:spPr>
      </p:pic>
      <p:sp>
        <p:nvSpPr>
          <p:cNvPr id="4" name="Slide Number Placeholder 3"/>
          <p:cNvSpPr>
            <a:spLocks noGrp="1"/>
          </p:cNvSpPr>
          <p:nvPr>
            <p:ph type="sldNum" sz="quarter" idx="17"/>
          </p:nvPr>
        </p:nvSpPr>
        <p:spPr/>
        <p:txBody>
          <a:bodyPr/>
          <a:lstStyle/>
          <a:p>
            <a:fld id="{AC2C22BC-B3FE-4FEE-BBEA-713BA38E049C}" type="slidenum">
              <a:rPr lang="en-US" smtClean="0"/>
              <a:pPr/>
              <a:t>40</a:t>
            </a:fld>
            <a:endParaRPr lang="en-US" dirty="0"/>
          </a:p>
        </p:txBody>
      </p:sp>
      <p:pic>
        <p:nvPicPr>
          <p:cNvPr id="6" name="Picture Placeholder 5"/>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tretch>
            <a:fillRect/>
          </a:stretch>
        </p:blipFill>
        <p:spPr>
          <a:xfrm>
            <a:off x="4549775" y="1779588"/>
            <a:ext cx="2157413" cy="1438275"/>
          </a:xfrm>
        </p:spPr>
      </p:pic>
    </p:spTree>
    <p:extLst>
      <p:ext uri="{BB962C8B-B14F-4D97-AF65-F5344CB8AC3E}">
        <p14:creationId xmlns:p14="http://schemas.microsoft.com/office/powerpoint/2010/main" val="221042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87162" y="1577789"/>
            <a:ext cx="6315193" cy="2234358"/>
          </a:xfrm>
        </p:spPr>
        <p:txBody>
          <a:bodyPr/>
          <a:lstStyle/>
          <a:p>
            <a:r>
              <a:rPr lang="en-US" sz="1600" dirty="0">
                <a:solidFill>
                  <a:schemeClr val="accent4"/>
                </a:solidFill>
                <a:ea typeface="Lato" panose="020F0502020204030203" pitchFamily="34" charset="0"/>
                <a:cs typeface="Lato" panose="020F0502020204030203" pitchFamily="34" charset="0"/>
              </a:rPr>
              <a:t>Many people do not realize that Medicare does not cover extended long-term care. While Medicare covers hospitals and physicians’ bills, it only provides very limited assistance for home health care and nursing home expenses, generally following a hospital stay. </a:t>
            </a:r>
          </a:p>
          <a:p>
            <a:r>
              <a:rPr lang="en-US" sz="1600" dirty="0">
                <a:solidFill>
                  <a:schemeClr val="accent4"/>
                </a:solidFill>
                <a:ea typeface="Lato" panose="020F0502020204030203" pitchFamily="34" charset="0"/>
                <a:cs typeface="Lato" panose="020F0502020204030203" pitchFamily="34" charset="0"/>
              </a:rPr>
              <a:t>Most long-term care isn't medical care, but rather help with basic personal tasks of everyday life, sometimes called activities of daily living.</a:t>
            </a:r>
          </a:p>
          <a:p>
            <a:r>
              <a:rPr lang="en-US" sz="1600" dirty="0">
                <a:solidFill>
                  <a:schemeClr val="accent4"/>
                </a:solidFill>
                <a:ea typeface="Lato" panose="020F0502020204030203" pitchFamily="34" charset="0"/>
                <a:cs typeface="Lato" panose="020F0502020204030203" pitchFamily="34" charset="0"/>
              </a:rPr>
              <a:t>Medicare doesn’t cover long-term care (also called custodial care), if that's the only care you need. Most nursing home care is custodial care.</a:t>
            </a:r>
          </a:p>
        </p:txBody>
      </p:sp>
      <p:sp>
        <p:nvSpPr>
          <p:cNvPr id="6" name="Text Placeholder 5"/>
          <p:cNvSpPr>
            <a:spLocks noGrp="1"/>
          </p:cNvSpPr>
          <p:nvPr>
            <p:ph type="body" sz="quarter" idx="11"/>
          </p:nvPr>
        </p:nvSpPr>
        <p:spPr/>
        <p:txBody>
          <a:bodyPr/>
          <a:lstStyle/>
          <a:p>
            <a:pPr>
              <a:lnSpc>
                <a:spcPts val="2800"/>
              </a:lnSpc>
            </a:pPr>
            <a:r>
              <a:rPr lang="en-US" spc="70" dirty="0"/>
              <a:t>Medicare doesn’t cover</a:t>
            </a:r>
          </a:p>
          <a:p>
            <a:pPr>
              <a:lnSpc>
                <a:spcPts val="2800"/>
              </a:lnSpc>
            </a:pPr>
            <a:r>
              <a:rPr lang="en-US" spc="70" dirty="0">
                <a:solidFill>
                  <a:schemeClr val="accent2"/>
                </a:solidFill>
              </a:rPr>
              <a:t>Extended Long-term care</a:t>
            </a:r>
          </a:p>
        </p:txBody>
      </p:sp>
      <p:sp>
        <p:nvSpPr>
          <p:cNvPr id="8" name="Slide Number Placeholder 7"/>
          <p:cNvSpPr>
            <a:spLocks noGrp="1"/>
          </p:cNvSpPr>
          <p:nvPr>
            <p:ph type="sldNum" sz="quarter" idx="13"/>
          </p:nvPr>
        </p:nvSpPr>
        <p:spPr/>
        <p:txBody>
          <a:bodyPr/>
          <a:lstStyle/>
          <a:p>
            <a:fld id="{AC2C22BC-B3FE-4FEE-BBEA-713BA38E049C}" type="slidenum">
              <a:rPr lang="en-US" smtClean="0"/>
              <a:pPr/>
              <a:t>41</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5000" y="96315"/>
            <a:ext cx="518279" cy="518279"/>
          </a:xfrm>
          <a:prstGeom prst="rect">
            <a:avLst/>
          </a:prstGeom>
        </p:spPr>
      </p:pic>
    </p:spTree>
    <p:extLst>
      <p:ext uri="{BB962C8B-B14F-4D97-AF65-F5344CB8AC3E}">
        <p14:creationId xmlns:p14="http://schemas.microsoft.com/office/powerpoint/2010/main" val="3504710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487162" y="225467"/>
            <a:ext cx="6013900" cy="774640"/>
          </a:xfrm>
        </p:spPr>
        <p:txBody>
          <a:bodyPr/>
          <a:lstStyle/>
          <a:p>
            <a:r>
              <a:rPr lang="en-US" dirty="0"/>
              <a:t>Medicaid – </a:t>
            </a:r>
          </a:p>
          <a:p>
            <a:r>
              <a:rPr lang="en-US" dirty="0">
                <a:solidFill>
                  <a:schemeClr val="accent3"/>
                </a:solidFill>
              </a:rPr>
              <a:t>the last resort option</a:t>
            </a:r>
          </a:p>
        </p:txBody>
      </p:sp>
      <p:sp>
        <p:nvSpPr>
          <p:cNvPr id="4" name="Slide Number Placeholder 3"/>
          <p:cNvSpPr>
            <a:spLocks noGrp="1"/>
          </p:cNvSpPr>
          <p:nvPr>
            <p:ph type="sldNum" sz="quarter" idx="13"/>
          </p:nvPr>
        </p:nvSpPr>
        <p:spPr/>
        <p:txBody>
          <a:bodyPr/>
          <a:lstStyle/>
          <a:p>
            <a:fld id="{AC2C22BC-B3FE-4FEE-BBEA-713BA38E049C}" type="slidenum">
              <a:rPr lang="en-US" smtClean="0"/>
              <a:pPr/>
              <a:t>42</a:t>
            </a:fld>
            <a:endParaRPr lang="en-US" dirty="0"/>
          </a:p>
        </p:txBody>
      </p:sp>
      <p:sp>
        <p:nvSpPr>
          <p:cNvPr id="8" name="Text Placeholder 7"/>
          <p:cNvSpPr>
            <a:spLocks noGrp="1"/>
          </p:cNvSpPr>
          <p:nvPr>
            <p:ph type="body" sz="quarter" idx="14"/>
          </p:nvPr>
        </p:nvSpPr>
        <p:spPr>
          <a:xfrm>
            <a:off x="2487162" y="1453019"/>
            <a:ext cx="6013899" cy="2104373"/>
          </a:xfrm>
        </p:spPr>
        <p:txBody>
          <a:bodyPr>
            <a:normAutofit/>
          </a:bodyPr>
          <a:lstStyle/>
          <a:p>
            <a:pPr marL="0" indent="0">
              <a:buNone/>
            </a:pPr>
            <a:r>
              <a:rPr lang="en-US" sz="1600" dirty="0">
                <a:solidFill>
                  <a:schemeClr val="accent4"/>
                </a:solidFill>
              </a:rPr>
              <a:t>Rules vary by state, but in general:</a:t>
            </a:r>
          </a:p>
          <a:p>
            <a:pPr marL="0" indent="0">
              <a:buNone/>
            </a:pPr>
            <a:r>
              <a:rPr lang="en-US" sz="1600" dirty="0">
                <a:solidFill>
                  <a:schemeClr val="accent4"/>
                </a:solidFill>
              </a:rPr>
              <a:t>The person receiving such services can have </a:t>
            </a:r>
            <a:r>
              <a:rPr lang="en-US" sz="1600" b="1" dirty="0">
                <a:solidFill>
                  <a:schemeClr val="accent4"/>
                </a:solidFill>
              </a:rPr>
              <a:t>no more than $2,000 in personal assets</a:t>
            </a:r>
            <a:r>
              <a:rPr lang="en-US" sz="1600" dirty="0">
                <a:solidFill>
                  <a:schemeClr val="accent4"/>
                </a:solidFill>
              </a:rPr>
              <a:t> (certain assets such as a home, its contents, and one car are exempt) and can keep only about $30 per month in income for personal needs. </a:t>
            </a:r>
            <a:r>
              <a:rPr lang="en-US" sz="1600" b="1" dirty="0">
                <a:solidFill>
                  <a:schemeClr val="accent4"/>
                </a:solidFill>
              </a:rPr>
              <a:t>Everything else goes to the state</a:t>
            </a:r>
            <a:r>
              <a:rPr lang="en-US" sz="1600" dirty="0">
                <a:solidFill>
                  <a:schemeClr val="accent4"/>
                </a:solidFill>
              </a:rPr>
              <a:t> to pay for the care provided, and that includes any pension and/or Social Security income. </a:t>
            </a:r>
          </a:p>
        </p:txBody>
      </p:sp>
      <p:sp>
        <p:nvSpPr>
          <p:cNvPr id="10" name="TextBox 9"/>
          <p:cNvSpPr txBox="1"/>
          <p:nvPr/>
        </p:nvSpPr>
        <p:spPr>
          <a:xfrm>
            <a:off x="2487162" y="3779472"/>
            <a:ext cx="4304255" cy="230832"/>
          </a:xfrm>
          <a:prstGeom prst="rect">
            <a:avLst/>
          </a:prstGeom>
          <a:noFill/>
        </p:spPr>
        <p:txBody>
          <a:bodyPr wrap="square" rtlCol="0">
            <a:spAutoFit/>
          </a:bodyPr>
          <a:lstStyle/>
          <a:p>
            <a:r>
              <a:rPr lang="en-US" sz="900" dirty="0"/>
              <a:t>http://www.completelongtermcare.com/resources/medicare.aspx</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5000" y="96315"/>
            <a:ext cx="518279" cy="518279"/>
          </a:xfrm>
          <a:prstGeom prst="rect">
            <a:avLst/>
          </a:prstGeom>
        </p:spPr>
      </p:pic>
    </p:spTree>
    <p:extLst>
      <p:ext uri="{BB962C8B-B14F-4D97-AF65-F5344CB8AC3E}">
        <p14:creationId xmlns:p14="http://schemas.microsoft.com/office/powerpoint/2010/main" val="1095908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1234646" y="4439947"/>
            <a:ext cx="6674707" cy="205890"/>
          </a:xfrm>
          <a:prstGeom prst="rect">
            <a:avLst/>
          </a:prstGeom>
          <a:noFill/>
        </p:spPr>
        <p:txBody>
          <a:bodyPr wrap="square" rtlCol="0">
            <a:spAutoFit/>
          </a:bodyPr>
          <a:lstStyle/>
          <a:p>
            <a:pPr algn="ctr">
              <a:lnSpc>
                <a:spcPct val="80000"/>
              </a:lnSpc>
            </a:pPr>
            <a:r>
              <a:rPr lang="en-US" sz="900" i="1" dirty="0">
                <a:solidFill>
                  <a:schemeClr val="accent4"/>
                </a:solidFill>
                <a:ea typeface="Lato Light" panose="020F0502020204030203" pitchFamily="34" charset="0"/>
                <a:cs typeface="Lato Light" panose="020F0502020204030203" pitchFamily="34" charset="0"/>
              </a:rPr>
              <a:t>https://learningcenter.statefarm.com/finances-1/mutual-funds/estimate-your-retirement-income-needs/</a:t>
            </a:r>
          </a:p>
        </p:txBody>
      </p:sp>
      <p:cxnSp>
        <p:nvCxnSpPr>
          <p:cNvPr id="81" name="Straight Connector 80"/>
          <p:cNvCxnSpPr/>
          <p:nvPr/>
        </p:nvCxnSpPr>
        <p:spPr>
          <a:xfrm>
            <a:off x="4572000" y="1488331"/>
            <a:ext cx="0" cy="2736628"/>
          </a:xfrm>
          <a:prstGeom prst="line">
            <a:avLst/>
          </a:prstGeom>
          <a:ln>
            <a:solidFill>
              <a:schemeClr val="bg1">
                <a:lumMod val="75000"/>
              </a:schemeClr>
            </a:solidFill>
            <a:prstDash val="dash"/>
            <a:headEnd type="diamond"/>
            <a:tailEnd type="triangle"/>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628650" y="120821"/>
            <a:ext cx="7886700" cy="674236"/>
          </a:xfrm>
        </p:spPr>
        <p:txBody>
          <a:bodyPr/>
          <a:lstStyle/>
          <a:p>
            <a:r>
              <a:rPr lang="en-US" cap="all" spc="70" dirty="0">
                <a:latin typeface="Lato Black" panose="020F0A02020204030203" pitchFamily="34" charset="0"/>
              </a:rPr>
              <a:t>MEDICAID</a:t>
            </a:r>
            <a:endParaRPr lang="en-US" dirty="0"/>
          </a:p>
        </p:txBody>
      </p:sp>
      <p:sp>
        <p:nvSpPr>
          <p:cNvPr id="7" name="Slide Number Placeholder 6"/>
          <p:cNvSpPr>
            <a:spLocks noGrp="1"/>
          </p:cNvSpPr>
          <p:nvPr>
            <p:ph type="sldNum" sz="quarter" idx="12"/>
          </p:nvPr>
        </p:nvSpPr>
        <p:spPr/>
        <p:txBody>
          <a:bodyPr/>
          <a:lstStyle/>
          <a:p>
            <a:fld id="{AC2C22BC-B3FE-4FEE-BBEA-713BA38E049C}" type="slidenum">
              <a:rPr lang="en-US" smtClean="0"/>
              <a:pPr/>
              <a:t>43</a:t>
            </a:fld>
            <a:endParaRPr lang="en-US" dirty="0"/>
          </a:p>
        </p:txBody>
      </p:sp>
      <p:pic>
        <p:nvPicPr>
          <p:cNvPr id="15"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15" y="1709888"/>
            <a:ext cx="3377991" cy="214254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effectLst>
            <a:outerShdw blurRad="50800" dist="38100" dir="2700000" algn="tl" rotWithShape="0">
              <a:prstClr val="black">
                <a:alpha val="40000"/>
              </a:prstClr>
            </a:outerShdw>
          </a:effectLst>
        </p:spPr>
      </p:pic>
      <p:sp>
        <p:nvSpPr>
          <p:cNvPr id="16" name="Freeform 5"/>
          <p:cNvSpPr>
            <a:spLocks/>
          </p:cNvSpPr>
          <p:nvPr/>
        </p:nvSpPr>
        <p:spPr bwMode="auto">
          <a:xfrm>
            <a:off x="305771" y="1709887"/>
            <a:ext cx="1137382" cy="2142548"/>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TextBox 10"/>
          <p:cNvSpPr txBox="1"/>
          <p:nvPr/>
        </p:nvSpPr>
        <p:spPr>
          <a:xfrm>
            <a:off x="2417457" y="637713"/>
            <a:ext cx="4338896" cy="246862"/>
          </a:xfrm>
          <a:prstGeom prst="rect">
            <a:avLst/>
          </a:prstGeom>
          <a:noFill/>
        </p:spPr>
        <p:txBody>
          <a:bodyPr wrap="square" lIns="0" tIns="0" rIns="0" bIns="0" rtlCol="0">
            <a:spAutoFit/>
          </a:bodyPr>
          <a:lstStyle/>
          <a:p>
            <a:pPr>
              <a:lnSpc>
                <a:spcPct val="110000"/>
              </a:lnSpc>
            </a:pPr>
            <a:r>
              <a:rPr lang="en-US" sz="1600" cap="all" spc="20" dirty="0">
                <a:solidFill>
                  <a:schemeClr val="accent4"/>
                </a:solidFill>
                <a:latin typeface="Lato" panose="020F0502020204030203" pitchFamily="34" charset="0"/>
                <a:ea typeface="Lato" panose="020F0502020204030203" pitchFamily="34" charset="0"/>
                <a:cs typeface="Lato" panose="020F0502020204030203" pitchFamily="34" charset="0"/>
              </a:rPr>
              <a:t>LOSS OF CONTROL OVER WHERE YOU LIVE</a:t>
            </a:r>
          </a:p>
        </p:txBody>
      </p:sp>
      <p:sp>
        <p:nvSpPr>
          <p:cNvPr id="12" name="Text Placeholder 10"/>
          <p:cNvSpPr txBox="1">
            <a:spLocks/>
          </p:cNvSpPr>
          <p:nvPr/>
        </p:nvSpPr>
        <p:spPr>
          <a:xfrm>
            <a:off x="4993261" y="1765679"/>
            <a:ext cx="3682929" cy="1991639"/>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900" b="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800" dirty="0">
                <a:solidFill>
                  <a:schemeClr val="accent4"/>
                </a:solidFill>
              </a:rPr>
              <a:t>You will be </a:t>
            </a:r>
            <a:r>
              <a:rPr lang="en-US" sz="1800" b="1" dirty="0">
                <a:solidFill>
                  <a:schemeClr val="accent4"/>
                </a:solidFill>
              </a:rPr>
              <a:t>limited to which facility you can go to</a:t>
            </a:r>
            <a:r>
              <a:rPr lang="en-US" sz="1800" dirty="0">
                <a:solidFill>
                  <a:schemeClr val="accent4"/>
                </a:solidFill>
              </a:rPr>
              <a:t>. There are only a limited number of Medicaid beds available in a nursing home, provided they take Medicaid at all. </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5000" y="96315"/>
            <a:ext cx="518279" cy="518279"/>
          </a:xfrm>
          <a:prstGeom prst="rect">
            <a:avLst/>
          </a:prstGeom>
        </p:spPr>
      </p:pic>
    </p:spTree>
    <p:extLst>
      <p:ext uri="{BB962C8B-B14F-4D97-AF65-F5344CB8AC3E}">
        <p14:creationId xmlns:p14="http://schemas.microsoft.com/office/powerpoint/2010/main" val="2000554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3" name="Shape 7993"/>
          <p:cNvSpPr/>
          <p:nvPr/>
        </p:nvSpPr>
        <p:spPr>
          <a:xfrm>
            <a:off x="3051729" y="1006418"/>
            <a:ext cx="613270" cy="3057525"/>
          </a:xfrm>
          <a:prstGeom prst="rect">
            <a:avLst/>
          </a:prstGeom>
          <a:solidFill>
            <a:schemeClr val="accent1">
              <a:lumMod val="60000"/>
              <a:lumOff val="40000"/>
            </a:schemeClr>
          </a:solidFill>
          <a:ln w="12700">
            <a:miter lim="400000"/>
          </a:ln>
        </p:spPr>
        <p:txBody>
          <a:bodyPr lIns="0" tIns="0" rIns="0" bIns="0" anchor="ctr"/>
          <a:lstStyle/>
          <a:p>
            <a:pPr lvl="0">
              <a:defRPr sz="3200"/>
            </a:pPr>
            <a:endParaRPr sz="1200" dirty="0">
              <a:ea typeface="Lato" panose="020F0502020204030203" pitchFamily="34" charset="0"/>
              <a:cs typeface="Lato" panose="020F0502020204030203" pitchFamily="34" charset="0"/>
            </a:endParaRPr>
          </a:p>
        </p:txBody>
      </p:sp>
      <p:sp>
        <p:nvSpPr>
          <p:cNvPr id="7994" name="Shape 7994"/>
          <p:cNvSpPr/>
          <p:nvPr/>
        </p:nvSpPr>
        <p:spPr>
          <a:xfrm>
            <a:off x="3663052" y="1006418"/>
            <a:ext cx="613271" cy="3057525"/>
          </a:xfrm>
          <a:prstGeom prst="rect">
            <a:avLst/>
          </a:prstGeom>
          <a:solidFill>
            <a:schemeClr val="accent1"/>
          </a:solidFill>
          <a:ln w="12700">
            <a:miter lim="400000"/>
          </a:ln>
        </p:spPr>
        <p:txBody>
          <a:bodyPr lIns="0" tIns="0" rIns="0" bIns="0" anchor="ctr"/>
          <a:lstStyle/>
          <a:p>
            <a:pPr lvl="0">
              <a:defRPr sz="3200"/>
            </a:pPr>
            <a:endParaRPr sz="1200" dirty="0">
              <a:ea typeface="Lato" panose="020F0502020204030203" pitchFamily="34" charset="0"/>
              <a:cs typeface="Lato" panose="020F0502020204030203" pitchFamily="34" charset="0"/>
            </a:endParaRPr>
          </a:p>
        </p:txBody>
      </p:sp>
      <p:sp>
        <p:nvSpPr>
          <p:cNvPr id="7995" name="Shape 7995"/>
          <p:cNvSpPr/>
          <p:nvPr/>
        </p:nvSpPr>
        <p:spPr>
          <a:xfrm>
            <a:off x="4274376" y="1006418"/>
            <a:ext cx="613271" cy="3057525"/>
          </a:xfrm>
          <a:prstGeom prst="rect">
            <a:avLst/>
          </a:prstGeom>
          <a:solidFill>
            <a:schemeClr val="accent3"/>
          </a:solidFill>
          <a:ln w="12700">
            <a:miter lim="400000"/>
          </a:ln>
        </p:spPr>
        <p:txBody>
          <a:bodyPr lIns="0" tIns="0" rIns="0" bIns="0" anchor="ctr"/>
          <a:lstStyle/>
          <a:p>
            <a:pPr lvl="0">
              <a:defRPr sz="3200"/>
            </a:pPr>
            <a:endParaRPr sz="1200" dirty="0">
              <a:ea typeface="Lato" panose="020F0502020204030203" pitchFamily="34" charset="0"/>
              <a:cs typeface="Lato" panose="020F0502020204030203" pitchFamily="34" charset="0"/>
            </a:endParaRPr>
          </a:p>
        </p:txBody>
      </p:sp>
      <p:sp>
        <p:nvSpPr>
          <p:cNvPr id="7996" name="Shape 7996"/>
          <p:cNvSpPr/>
          <p:nvPr/>
        </p:nvSpPr>
        <p:spPr>
          <a:xfrm>
            <a:off x="4885700" y="1006418"/>
            <a:ext cx="613271" cy="3057525"/>
          </a:xfrm>
          <a:prstGeom prst="rect">
            <a:avLst/>
          </a:prstGeom>
          <a:solidFill>
            <a:schemeClr val="accent4"/>
          </a:solidFill>
          <a:ln w="12700">
            <a:miter lim="400000"/>
          </a:ln>
        </p:spPr>
        <p:txBody>
          <a:bodyPr lIns="0" tIns="0" rIns="0" bIns="0" anchor="ctr"/>
          <a:lstStyle/>
          <a:p>
            <a:pPr lvl="0">
              <a:defRPr sz="3200"/>
            </a:pPr>
            <a:endParaRPr sz="1200" dirty="0">
              <a:ea typeface="Lato" panose="020F0502020204030203" pitchFamily="34" charset="0"/>
              <a:cs typeface="Lato" panose="020F0502020204030203" pitchFamily="34" charset="0"/>
            </a:endParaRPr>
          </a:p>
        </p:txBody>
      </p:sp>
      <p:sp>
        <p:nvSpPr>
          <p:cNvPr id="7997" name="Shape 7997"/>
          <p:cNvSpPr/>
          <p:nvPr/>
        </p:nvSpPr>
        <p:spPr>
          <a:xfrm>
            <a:off x="5497025" y="1006418"/>
            <a:ext cx="613270" cy="3057525"/>
          </a:xfrm>
          <a:prstGeom prst="rect">
            <a:avLst/>
          </a:prstGeom>
          <a:solidFill>
            <a:schemeClr val="accent5"/>
          </a:solidFill>
          <a:ln w="12700">
            <a:miter lim="400000"/>
          </a:ln>
        </p:spPr>
        <p:txBody>
          <a:bodyPr lIns="0" tIns="0" rIns="0" bIns="0" anchor="ctr"/>
          <a:lstStyle/>
          <a:p>
            <a:pPr lvl="0">
              <a:defRPr sz="3200"/>
            </a:pPr>
            <a:endParaRPr sz="1200" dirty="0">
              <a:ea typeface="Lato" panose="020F0502020204030203" pitchFamily="34" charset="0"/>
              <a:cs typeface="Lato" panose="020F0502020204030203" pitchFamily="34" charset="0"/>
            </a:endParaRPr>
          </a:p>
        </p:txBody>
      </p:sp>
      <p:grpSp>
        <p:nvGrpSpPr>
          <p:cNvPr id="8008" name="Group 8008"/>
          <p:cNvGrpSpPr/>
          <p:nvPr/>
        </p:nvGrpSpPr>
        <p:grpSpPr>
          <a:xfrm>
            <a:off x="-4762" y="1005375"/>
            <a:ext cx="3063330" cy="3059611"/>
            <a:chOff x="-12698" y="-2781"/>
            <a:chExt cx="8168879" cy="8158960"/>
          </a:xfrm>
        </p:grpSpPr>
        <p:pic>
          <p:nvPicPr>
            <p:cNvPr id="8001" name="01_Our Portfolio.psd"/>
            <p:cNvPicPr/>
            <p:nvPr/>
          </p:nvPicPr>
          <p:blipFill rotWithShape="1">
            <a:blip r:embed="rId3">
              <a:extLst>
                <a:ext uri="{28A0092B-C50C-407E-A947-70E740481C1C}">
                  <a14:useLocalDpi xmlns:a14="http://schemas.microsoft.com/office/drawing/2010/main" val="0"/>
                </a:ext>
              </a:extLst>
            </a:blip>
            <a:srcRect l="16252" r="12591"/>
            <a:stretch/>
          </p:blipFill>
          <p:spPr>
            <a:xfrm>
              <a:off x="-12698" y="-2781"/>
              <a:ext cx="8168879" cy="8029179"/>
            </a:xfrm>
            <a:prstGeom prst="rect">
              <a:avLst/>
            </a:prstGeom>
            <a:noFill/>
            <a:ln>
              <a:noFill/>
            </a:ln>
          </p:spPr>
        </p:pic>
        <p:grpSp>
          <p:nvGrpSpPr>
            <p:cNvPr id="8007" name="Group 8007"/>
            <p:cNvGrpSpPr/>
            <p:nvPr/>
          </p:nvGrpSpPr>
          <p:grpSpPr>
            <a:xfrm>
              <a:off x="0" y="8029178"/>
              <a:ext cx="8156178" cy="127001"/>
              <a:chOff x="0" y="0"/>
              <a:chExt cx="8156177" cy="127000"/>
            </a:xfrm>
          </p:grpSpPr>
          <p:sp>
            <p:nvSpPr>
              <p:cNvPr id="8002" name="Shape 8002"/>
              <p:cNvSpPr/>
              <p:nvPr/>
            </p:nvSpPr>
            <p:spPr>
              <a:xfrm>
                <a:off x="0" y="0"/>
                <a:ext cx="1635387" cy="127001"/>
              </a:xfrm>
              <a:prstGeom prst="rect">
                <a:avLst/>
              </a:prstGeom>
              <a:solidFill>
                <a:schemeClr val="accent1"/>
              </a:solidFill>
              <a:ln w="12700" cap="flat">
                <a:noFill/>
                <a:miter lim="400000"/>
              </a:ln>
              <a:effectLst/>
            </p:spPr>
            <p:txBody>
              <a:bodyPr wrap="square" lIns="0" tIns="0" rIns="0" bIns="0" numCol="1" anchor="ctr">
                <a:noAutofit/>
              </a:bodyPr>
              <a:lstStyle/>
              <a:p>
                <a:pPr lvl="0">
                  <a:defRPr sz="3200"/>
                </a:pPr>
                <a:endParaRPr sz="1200" dirty="0">
                  <a:ea typeface="Lato" panose="020F0502020204030203" pitchFamily="34" charset="0"/>
                  <a:cs typeface="Lato" panose="020F0502020204030203" pitchFamily="34" charset="0"/>
                </a:endParaRPr>
              </a:p>
            </p:txBody>
          </p:sp>
          <p:sp>
            <p:nvSpPr>
              <p:cNvPr id="8003" name="Shape 8003"/>
              <p:cNvSpPr/>
              <p:nvPr/>
            </p:nvSpPr>
            <p:spPr>
              <a:xfrm>
                <a:off x="1630197" y="0"/>
                <a:ext cx="1635388" cy="127000"/>
              </a:xfrm>
              <a:prstGeom prst="rect">
                <a:avLst/>
              </a:prstGeom>
              <a:solidFill>
                <a:schemeClr val="accent2"/>
              </a:solidFill>
              <a:ln w="12700" cap="flat">
                <a:noFill/>
                <a:miter lim="400000"/>
              </a:ln>
              <a:effectLst/>
            </p:spPr>
            <p:txBody>
              <a:bodyPr wrap="square" lIns="0" tIns="0" rIns="0" bIns="0" numCol="1" anchor="ctr">
                <a:noAutofit/>
              </a:bodyPr>
              <a:lstStyle/>
              <a:p>
                <a:pPr lvl="0">
                  <a:defRPr sz="3200"/>
                </a:pPr>
                <a:endParaRPr sz="1200" dirty="0">
                  <a:ea typeface="Lato" panose="020F0502020204030203" pitchFamily="34" charset="0"/>
                  <a:cs typeface="Lato" panose="020F0502020204030203" pitchFamily="34" charset="0"/>
                </a:endParaRPr>
              </a:p>
            </p:txBody>
          </p:sp>
          <p:sp>
            <p:nvSpPr>
              <p:cNvPr id="8004" name="Shape 8004"/>
              <p:cNvSpPr/>
              <p:nvPr/>
            </p:nvSpPr>
            <p:spPr>
              <a:xfrm>
                <a:off x="3260395" y="0"/>
                <a:ext cx="1635388" cy="127000"/>
              </a:xfrm>
              <a:prstGeom prst="rect">
                <a:avLst/>
              </a:prstGeom>
              <a:solidFill>
                <a:schemeClr val="accent3"/>
              </a:solidFill>
              <a:ln w="12700" cap="flat">
                <a:noFill/>
                <a:miter lim="400000"/>
              </a:ln>
              <a:effectLst/>
            </p:spPr>
            <p:txBody>
              <a:bodyPr wrap="square" lIns="0" tIns="0" rIns="0" bIns="0" numCol="1" anchor="ctr">
                <a:noAutofit/>
              </a:bodyPr>
              <a:lstStyle/>
              <a:p>
                <a:pPr lvl="0">
                  <a:defRPr sz="3200"/>
                </a:pPr>
                <a:endParaRPr sz="1200" dirty="0">
                  <a:ea typeface="Lato" panose="020F0502020204030203" pitchFamily="34" charset="0"/>
                  <a:cs typeface="Lato" panose="020F0502020204030203" pitchFamily="34" charset="0"/>
                </a:endParaRPr>
              </a:p>
            </p:txBody>
          </p:sp>
          <p:sp>
            <p:nvSpPr>
              <p:cNvPr id="8005" name="Shape 8005"/>
              <p:cNvSpPr/>
              <p:nvPr/>
            </p:nvSpPr>
            <p:spPr>
              <a:xfrm>
                <a:off x="4890593" y="0"/>
                <a:ext cx="1635388" cy="127000"/>
              </a:xfrm>
              <a:prstGeom prst="rect">
                <a:avLst/>
              </a:prstGeom>
              <a:solidFill>
                <a:schemeClr val="accent4"/>
              </a:solidFill>
              <a:ln w="12700" cap="flat">
                <a:noFill/>
                <a:miter lim="400000"/>
              </a:ln>
              <a:effectLst/>
            </p:spPr>
            <p:txBody>
              <a:bodyPr wrap="square" lIns="0" tIns="0" rIns="0" bIns="0" numCol="1" anchor="ctr">
                <a:noAutofit/>
              </a:bodyPr>
              <a:lstStyle/>
              <a:p>
                <a:pPr lvl="0">
                  <a:defRPr sz="3200"/>
                </a:pPr>
                <a:endParaRPr sz="1200" dirty="0">
                  <a:ea typeface="Lato" panose="020F0502020204030203" pitchFamily="34" charset="0"/>
                  <a:cs typeface="Lato" panose="020F0502020204030203" pitchFamily="34" charset="0"/>
                </a:endParaRPr>
              </a:p>
            </p:txBody>
          </p:sp>
          <p:sp>
            <p:nvSpPr>
              <p:cNvPr id="8006" name="Shape 8006"/>
              <p:cNvSpPr/>
              <p:nvPr/>
            </p:nvSpPr>
            <p:spPr>
              <a:xfrm>
                <a:off x="6520791" y="0"/>
                <a:ext cx="1635387" cy="127000"/>
              </a:xfrm>
              <a:prstGeom prst="rect">
                <a:avLst/>
              </a:prstGeom>
              <a:solidFill>
                <a:schemeClr val="accent5"/>
              </a:solidFill>
              <a:ln w="12700" cap="flat">
                <a:noFill/>
                <a:miter lim="400000"/>
              </a:ln>
              <a:effectLst/>
            </p:spPr>
            <p:txBody>
              <a:bodyPr wrap="square" lIns="0" tIns="0" rIns="0" bIns="0" numCol="1" anchor="ctr">
                <a:noAutofit/>
              </a:bodyPr>
              <a:lstStyle/>
              <a:p>
                <a:pPr lvl="0">
                  <a:defRPr sz="3200"/>
                </a:pPr>
                <a:endParaRPr sz="1200" dirty="0">
                  <a:ea typeface="Lato" panose="020F0502020204030203" pitchFamily="34" charset="0"/>
                  <a:cs typeface="Lato" panose="020F0502020204030203" pitchFamily="34" charset="0"/>
                </a:endParaRPr>
              </a:p>
            </p:txBody>
          </p:sp>
        </p:grpSp>
      </p:grpSp>
      <p:grpSp>
        <p:nvGrpSpPr>
          <p:cNvPr id="8016" name="Group 8016"/>
          <p:cNvGrpSpPr/>
          <p:nvPr/>
        </p:nvGrpSpPr>
        <p:grpSpPr>
          <a:xfrm>
            <a:off x="6085398" y="1005374"/>
            <a:ext cx="3058603" cy="3059612"/>
            <a:chOff x="1" y="-2785"/>
            <a:chExt cx="8156274" cy="8158964"/>
          </a:xfrm>
        </p:grpSpPr>
        <p:pic>
          <p:nvPicPr>
            <p:cNvPr id="8009" name="01_Our Portfolio.psd"/>
            <p:cNvPicPr/>
            <p:nvPr/>
          </p:nvPicPr>
          <p:blipFill rotWithShape="1">
            <a:blip r:embed="rId4">
              <a:extLst>
                <a:ext uri="{28A0092B-C50C-407E-A947-70E740481C1C}">
                  <a14:useLocalDpi xmlns:a14="http://schemas.microsoft.com/office/drawing/2010/main" val="0"/>
                </a:ext>
              </a:extLst>
            </a:blip>
            <a:srcRect l="11577" r="4610"/>
            <a:stretch/>
          </p:blipFill>
          <p:spPr>
            <a:xfrm>
              <a:off x="66393" y="-2785"/>
              <a:ext cx="8089882" cy="8029180"/>
            </a:xfrm>
            <a:prstGeom prst="rect">
              <a:avLst/>
            </a:prstGeom>
            <a:noFill/>
            <a:ln>
              <a:noFill/>
            </a:ln>
          </p:spPr>
        </p:pic>
        <p:grpSp>
          <p:nvGrpSpPr>
            <p:cNvPr id="8015" name="Group 8015"/>
            <p:cNvGrpSpPr/>
            <p:nvPr/>
          </p:nvGrpSpPr>
          <p:grpSpPr>
            <a:xfrm>
              <a:off x="1" y="8029178"/>
              <a:ext cx="8156179" cy="127001"/>
              <a:chOff x="0" y="0"/>
              <a:chExt cx="8156177" cy="127000"/>
            </a:xfrm>
          </p:grpSpPr>
          <p:sp>
            <p:nvSpPr>
              <p:cNvPr id="8010" name="Shape 8010"/>
              <p:cNvSpPr/>
              <p:nvPr/>
            </p:nvSpPr>
            <p:spPr>
              <a:xfrm>
                <a:off x="0" y="0"/>
                <a:ext cx="1635387" cy="127001"/>
              </a:xfrm>
              <a:prstGeom prst="rect">
                <a:avLst/>
              </a:prstGeom>
              <a:solidFill>
                <a:schemeClr val="accent1"/>
              </a:solidFill>
              <a:ln w="12700" cap="flat">
                <a:noFill/>
                <a:miter lim="400000"/>
              </a:ln>
              <a:effectLst/>
            </p:spPr>
            <p:txBody>
              <a:bodyPr wrap="square" lIns="0" tIns="0" rIns="0" bIns="0" numCol="1" anchor="ctr">
                <a:noAutofit/>
              </a:bodyPr>
              <a:lstStyle/>
              <a:p>
                <a:pPr lvl="0">
                  <a:defRPr sz="3200"/>
                </a:pPr>
                <a:endParaRPr sz="1200" dirty="0">
                  <a:ea typeface="Lato" panose="020F0502020204030203" pitchFamily="34" charset="0"/>
                  <a:cs typeface="Lato" panose="020F0502020204030203" pitchFamily="34" charset="0"/>
                </a:endParaRPr>
              </a:p>
            </p:txBody>
          </p:sp>
          <p:sp>
            <p:nvSpPr>
              <p:cNvPr id="8011" name="Shape 8011"/>
              <p:cNvSpPr/>
              <p:nvPr/>
            </p:nvSpPr>
            <p:spPr>
              <a:xfrm>
                <a:off x="1630197" y="0"/>
                <a:ext cx="1635388" cy="127000"/>
              </a:xfrm>
              <a:prstGeom prst="rect">
                <a:avLst/>
              </a:prstGeom>
              <a:solidFill>
                <a:schemeClr val="accent2"/>
              </a:solidFill>
              <a:ln w="12700" cap="flat">
                <a:noFill/>
                <a:miter lim="400000"/>
              </a:ln>
              <a:effectLst/>
            </p:spPr>
            <p:txBody>
              <a:bodyPr wrap="square" lIns="0" tIns="0" rIns="0" bIns="0" numCol="1" anchor="ctr">
                <a:noAutofit/>
              </a:bodyPr>
              <a:lstStyle/>
              <a:p>
                <a:pPr lvl="0">
                  <a:defRPr sz="3200"/>
                </a:pPr>
                <a:endParaRPr sz="1200" dirty="0">
                  <a:ea typeface="Lato" panose="020F0502020204030203" pitchFamily="34" charset="0"/>
                  <a:cs typeface="Lato" panose="020F0502020204030203" pitchFamily="34" charset="0"/>
                </a:endParaRPr>
              </a:p>
            </p:txBody>
          </p:sp>
          <p:sp>
            <p:nvSpPr>
              <p:cNvPr id="8012" name="Shape 8012"/>
              <p:cNvSpPr/>
              <p:nvPr/>
            </p:nvSpPr>
            <p:spPr>
              <a:xfrm>
                <a:off x="3260395" y="0"/>
                <a:ext cx="1635388" cy="127000"/>
              </a:xfrm>
              <a:prstGeom prst="rect">
                <a:avLst/>
              </a:prstGeom>
              <a:solidFill>
                <a:schemeClr val="accent3"/>
              </a:solidFill>
              <a:ln w="12700" cap="flat">
                <a:noFill/>
                <a:miter lim="400000"/>
              </a:ln>
              <a:effectLst/>
            </p:spPr>
            <p:txBody>
              <a:bodyPr wrap="square" lIns="0" tIns="0" rIns="0" bIns="0" numCol="1" anchor="ctr">
                <a:noAutofit/>
              </a:bodyPr>
              <a:lstStyle/>
              <a:p>
                <a:pPr lvl="0">
                  <a:defRPr sz="3200"/>
                </a:pPr>
                <a:endParaRPr sz="1200" dirty="0">
                  <a:ea typeface="Lato" panose="020F0502020204030203" pitchFamily="34" charset="0"/>
                  <a:cs typeface="Lato" panose="020F0502020204030203" pitchFamily="34" charset="0"/>
                </a:endParaRPr>
              </a:p>
            </p:txBody>
          </p:sp>
          <p:sp>
            <p:nvSpPr>
              <p:cNvPr id="8013" name="Shape 8013"/>
              <p:cNvSpPr/>
              <p:nvPr/>
            </p:nvSpPr>
            <p:spPr>
              <a:xfrm>
                <a:off x="4890593" y="0"/>
                <a:ext cx="1635388" cy="127000"/>
              </a:xfrm>
              <a:prstGeom prst="rect">
                <a:avLst/>
              </a:prstGeom>
              <a:solidFill>
                <a:schemeClr val="accent4"/>
              </a:solidFill>
              <a:ln w="12700" cap="flat">
                <a:noFill/>
                <a:miter lim="400000"/>
              </a:ln>
              <a:effectLst/>
            </p:spPr>
            <p:txBody>
              <a:bodyPr wrap="square" lIns="0" tIns="0" rIns="0" bIns="0" numCol="1" anchor="ctr">
                <a:noAutofit/>
              </a:bodyPr>
              <a:lstStyle/>
              <a:p>
                <a:pPr lvl="0">
                  <a:defRPr sz="3200"/>
                </a:pPr>
                <a:endParaRPr sz="1200" dirty="0">
                  <a:ea typeface="Lato" panose="020F0502020204030203" pitchFamily="34" charset="0"/>
                  <a:cs typeface="Lato" panose="020F0502020204030203" pitchFamily="34" charset="0"/>
                </a:endParaRPr>
              </a:p>
            </p:txBody>
          </p:sp>
          <p:sp>
            <p:nvSpPr>
              <p:cNvPr id="8014" name="Shape 8014"/>
              <p:cNvSpPr/>
              <p:nvPr/>
            </p:nvSpPr>
            <p:spPr>
              <a:xfrm>
                <a:off x="6520791" y="0"/>
                <a:ext cx="1635387" cy="127000"/>
              </a:xfrm>
              <a:prstGeom prst="rect">
                <a:avLst/>
              </a:prstGeom>
              <a:solidFill>
                <a:schemeClr val="accent5"/>
              </a:solidFill>
              <a:ln w="12700" cap="flat">
                <a:noFill/>
                <a:miter lim="400000"/>
              </a:ln>
              <a:effectLst/>
            </p:spPr>
            <p:txBody>
              <a:bodyPr wrap="square" lIns="0" tIns="0" rIns="0" bIns="0" numCol="1" anchor="ctr">
                <a:noAutofit/>
              </a:bodyPr>
              <a:lstStyle/>
              <a:p>
                <a:pPr lvl="0">
                  <a:defRPr sz="3200"/>
                </a:pPr>
                <a:endParaRPr sz="1200" dirty="0">
                  <a:ea typeface="Lato" panose="020F0502020204030203" pitchFamily="34" charset="0"/>
                  <a:cs typeface="Lato" panose="020F0502020204030203" pitchFamily="34" charset="0"/>
                </a:endParaRPr>
              </a:p>
            </p:txBody>
          </p:sp>
        </p:grpSp>
      </p:grpSp>
      <p:grpSp>
        <p:nvGrpSpPr>
          <p:cNvPr id="8020" name="Group 8020"/>
          <p:cNvGrpSpPr/>
          <p:nvPr/>
        </p:nvGrpSpPr>
        <p:grpSpPr>
          <a:xfrm>
            <a:off x="3377567" y="1377317"/>
            <a:ext cx="2388867" cy="2388867"/>
            <a:chOff x="0" y="0"/>
            <a:chExt cx="6370310" cy="6370310"/>
          </a:xfrm>
        </p:grpSpPr>
        <p:sp>
          <p:nvSpPr>
            <p:cNvPr id="8018" name="Shape 8018"/>
            <p:cNvSpPr/>
            <p:nvPr/>
          </p:nvSpPr>
          <p:spPr>
            <a:xfrm>
              <a:off x="0" y="0"/>
              <a:ext cx="6370311" cy="63703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0" tIns="0" rIns="0" bIns="0" numCol="1" anchor="ctr">
              <a:noAutofit/>
            </a:bodyPr>
            <a:lstStyle/>
            <a:p>
              <a:pPr lvl="0">
                <a:defRPr sz="3200"/>
              </a:pPr>
              <a:endParaRPr sz="1200" dirty="0">
                <a:ea typeface="Lato" panose="020F0502020204030203" pitchFamily="34" charset="0"/>
                <a:cs typeface="Lato" panose="020F0502020204030203" pitchFamily="34" charset="0"/>
              </a:endParaRPr>
            </a:p>
          </p:txBody>
        </p:sp>
        <p:sp>
          <p:nvSpPr>
            <p:cNvPr id="8019" name="Shape 8019"/>
            <p:cNvSpPr/>
            <p:nvPr/>
          </p:nvSpPr>
          <p:spPr>
            <a:xfrm>
              <a:off x="368755" y="375105"/>
              <a:ext cx="5620101" cy="56201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63500" cap="rnd">
              <a:solidFill>
                <a:srgbClr val="FFFFFF"/>
              </a:solidFill>
              <a:custDash>
                <a:ds d="100000" sp="200000"/>
              </a:custDash>
              <a:round/>
            </a:ln>
            <a:effectLst/>
          </p:spPr>
          <p:txBody>
            <a:bodyPr wrap="square" lIns="0" tIns="0" rIns="0" bIns="0" numCol="1" anchor="ctr">
              <a:noAutofit/>
            </a:bodyPr>
            <a:lstStyle/>
            <a:p>
              <a:pPr lvl="0">
                <a:defRPr sz="3200"/>
              </a:pPr>
              <a:endParaRPr sz="1200" dirty="0">
                <a:ea typeface="Lato" panose="020F0502020204030203" pitchFamily="34" charset="0"/>
                <a:cs typeface="Lato" panose="020F0502020204030203" pitchFamily="34" charset="0"/>
              </a:endParaRPr>
            </a:p>
          </p:txBody>
        </p:sp>
      </p:grpSp>
      <p:sp>
        <p:nvSpPr>
          <p:cNvPr id="2" name="Text Placeholder 1"/>
          <p:cNvSpPr>
            <a:spLocks noGrp="1"/>
          </p:cNvSpPr>
          <p:nvPr>
            <p:ph type="body" sz="quarter" idx="11"/>
          </p:nvPr>
        </p:nvSpPr>
        <p:spPr>
          <a:xfrm>
            <a:off x="611324" y="230238"/>
            <a:ext cx="7862888" cy="632613"/>
          </a:xfrm>
        </p:spPr>
        <p:txBody>
          <a:bodyPr/>
          <a:lstStyle/>
          <a:p>
            <a:pPr algn="ctr"/>
            <a:r>
              <a:rPr lang="en-US" sz="2800" dirty="0">
                <a:latin typeface="Lato Black" panose="020F0502020204030203" pitchFamily="34" charset="0"/>
                <a:ea typeface="Lato Black" panose="020F0502020204030203" pitchFamily="34" charset="0"/>
                <a:cs typeface="Lato Black" panose="020F0502020204030203" pitchFamily="34" charset="0"/>
              </a:rPr>
              <a:t>Who </a:t>
            </a:r>
            <a:r>
              <a:rPr lang="en-US" sz="2800" dirty="0">
                <a:solidFill>
                  <a:schemeClr val="accent3"/>
                </a:solidFill>
                <a:latin typeface="Lato Black" panose="020F0502020204030203" pitchFamily="34" charset="0"/>
                <a:ea typeface="Lato Black" panose="020F0502020204030203" pitchFamily="34" charset="0"/>
                <a:cs typeface="Lato Black" panose="020F0502020204030203" pitchFamily="34" charset="0"/>
              </a:rPr>
              <a:t>PAYS?</a:t>
            </a:r>
          </a:p>
        </p:txBody>
      </p:sp>
      <p:sp>
        <p:nvSpPr>
          <p:cNvPr id="35" name="Content Placeholder 2"/>
          <p:cNvSpPr txBox="1">
            <a:spLocks/>
          </p:cNvSpPr>
          <p:nvPr/>
        </p:nvSpPr>
        <p:spPr>
          <a:xfrm>
            <a:off x="867680" y="4204607"/>
            <a:ext cx="7408642" cy="59432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accent4"/>
                </a:solidFill>
                <a:ea typeface="Lato" panose="020F0502020204030203" pitchFamily="34" charset="0"/>
                <a:cs typeface="Lato" panose="020F0502020204030203" pitchFamily="34" charset="0"/>
              </a:rPr>
              <a:t>So if Medicare only pays for a very limited portion of Long-Term Care costs and Medicaid only pays for those who are impoverished what is left? </a:t>
            </a:r>
          </a:p>
        </p:txBody>
      </p:sp>
      <p:cxnSp>
        <p:nvCxnSpPr>
          <p:cNvPr id="37" name="Straight Connector 36"/>
          <p:cNvCxnSpPr/>
          <p:nvPr/>
        </p:nvCxnSpPr>
        <p:spPr>
          <a:xfrm>
            <a:off x="4146145" y="700701"/>
            <a:ext cx="5486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525438" y="1855607"/>
            <a:ext cx="2077210" cy="1138773"/>
            <a:chOff x="3402429" y="1928090"/>
            <a:chExt cx="2190631" cy="1138773"/>
          </a:xfrm>
        </p:grpSpPr>
        <p:sp>
          <p:nvSpPr>
            <p:cNvPr id="3" name="TextBox 2"/>
            <p:cNvSpPr txBox="1"/>
            <p:nvPr/>
          </p:nvSpPr>
          <p:spPr>
            <a:xfrm>
              <a:off x="3402429" y="1928090"/>
              <a:ext cx="2190631" cy="1138773"/>
            </a:xfrm>
            <a:prstGeom prst="rect">
              <a:avLst/>
            </a:prstGeom>
            <a:noFill/>
          </p:spPr>
          <p:txBody>
            <a:bodyPr wrap="square" rtlCol="0">
              <a:spAutoFit/>
            </a:bodyPr>
            <a:lstStyle/>
            <a:p>
              <a:pPr algn="ctr"/>
              <a:r>
                <a:rPr lang="en-US" sz="2100"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YOU</a:t>
              </a:r>
            </a:p>
            <a:p>
              <a:pPr algn="ctr">
                <a:spcAft>
                  <a:spcPts val="600"/>
                </a:spcAft>
              </a:pPr>
              <a:r>
                <a:rPr lang="en-US" sz="1600"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or</a:t>
              </a:r>
              <a:r>
                <a:rPr lang="en-US" sz="2100"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 </a:t>
              </a:r>
            </a:p>
            <a:p>
              <a:pPr algn="ctr"/>
              <a:r>
                <a:rPr lang="en-US" sz="2100"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INSURANCE</a:t>
              </a:r>
            </a:p>
          </p:txBody>
        </p:sp>
        <p:sp>
          <p:nvSpPr>
            <p:cNvPr id="5" name="Right Triangle 4"/>
            <p:cNvSpPr/>
            <p:nvPr/>
          </p:nvSpPr>
          <p:spPr>
            <a:xfrm rot="2670140">
              <a:off x="4051502" y="2062420"/>
              <a:ext cx="146805" cy="14680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Triangle 38"/>
            <p:cNvSpPr/>
            <p:nvPr/>
          </p:nvSpPr>
          <p:spPr>
            <a:xfrm rot="13511264">
              <a:off x="5315631" y="2791847"/>
              <a:ext cx="131186" cy="13118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Slide Number Placeholder 6"/>
          <p:cNvSpPr>
            <a:spLocks noGrp="1"/>
          </p:cNvSpPr>
          <p:nvPr>
            <p:ph type="sldNum" sz="quarter" idx="13"/>
          </p:nvPr>
        </p:nvSpPr>
        <p:spPr/>
        <p:txBody>
          <a:bodyPr/>
          <a:lstStyle/>
          <a:p>
            <a:fld id="{AC2C22BC-B3FE-4FEE-BBEA-713BA38E049C}" type="slidenum">
              <a:rPr lang="en-US" smtClean="0"/>
              <a:pPr/>
              <a:t>44</a:t>
            </a:fld>
            <a:endParaRPr lang="en-US" dirty="0"/>
          </a:p>
        </p:txBody>
      </p:sp>
    </p:spTree>
    <p:extLst>
      <p:ext uri="{BB962C8B-B14F-4D97-AF65-F5344CB8AC3E}">
        <p14:creationId xmlns:p14="http://schemas.microsoft.com/office/powerpoint/2010/main" val="426605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3674162" y="1147"/>
            <a:ext cx="5469838" cy="3643753"/>
          </a:xfrm>
          <a:prstGeom prst="rect">
            <a:avLst/>
          </a:prstGeom>
        </p:spPr>
      </p:pic>
      <p:sp>
        <p:nvSpPr>
          <p:cNvPr id="6" name="Rectangle 5"/>
          <p:cNvSpPr/>
          <p:nvPr/>
        </p:nvSpPr>
        <p:spPr>
          <a:xfrm>
            <a:off x="3674162" y="3639431"/>
            <a:ext cx="5469838" cy="1498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674163" y="4087485"/>
            <a:ext cx="5452614" cy="307777"/>
          </a:xfrm>
          <a:prstGeom prst="rect">
            <a:avLst/>
          </a:prstGeom>
          <a:noFill/>
        </p:spPr>
        <p:txBody>
          <a:bodyPr wrap="square" lIns="0" tIns="0" rIns="0" bIns="0" rtlCol="0">
            <a:spAutoFit/>
          </a:bodyPr>
          <a:lstStyle/>
          <a:p>
            <a:pPr algn="ctr">
              <a:spcAft>
                <a:spcPts val="1200"/>
              </a:spcAft>
            </a:pPr>
            <a:r>
              <a:rPr lang="en-US" sz="2000" b="1" cap="all" spc="20" dirty="0">
                <a:solidFill>
                  <a:schemeClr val="accent3"/>
                </a:solidFill>
                <a:latin typeface="Lato" panose="020F0502020204030203" pitchFamily="34" charset="0"/>
              </a:rPr>
              <a:t>MARJORITY IS In-Home care</a:t>
            </a:r>
          </a:p>
        </p:txBody>
      </p:sp>
      <p:sp>
        <p:nvSpPr>
          <p:cNvPr id="7" name="TextBox 6"/>
          <p:cNvSpPr txBox="1"/>
          <p:nvPr/>
        </p:nvSpPr>
        <p:spPr>
          <a:xfrm>
            <a:off x="416496" y="430612"/>
            <a:ext cx="3010988" cy="666849"/>
          </a:xfrm>
          <a:prstGeom prst="rect">
            <a:avLst/>
          </a:prstGeom>
          <a:noFill/>
        </p:spPr>
        <p:txBody>
          <a:bodyPr wrap="square" lIns="0" tIns="0" rIns="0" bIns="0" rtlCol="0">
            <a:spAutoFit/>
          </a:bodyPr>
          <a:lstStyle/>
          <a:p>
            <a:pPr>
              <a:lnSpc>
                <a:spcPts val="2600"/>
              </a:lnSpc>
            </a:pPr>
            <a:r>
              <a:rPr lang="en-US" sz="2600" cap="all" spc="70" dirty="0">
                <a:solidFill>
                  <a:schemeClr val="accent1"/>
                </a:solidFill>
                <a:latin typeface="Lato Black" panose="020F0A02020204030203" pitchFamily="34" charset="0"/>
              </a:rPr>
              <a:t>Long-Term </a:t>
            </a:r>
            <a:r>
              <a:rPr lang="en-US" sz="2600" cap="all" spc="70" dirty="0">
                <a:solidFill>
                  <a:schemeClr val="accent2"/>
                </a:solidFill>
                <a:latin typeface="Lato Black" panose="020F0A02020204030203" pitchFamily="34" charset="0"/>
              </a:rPr>
              <a:t>Care Insurance</a:t>
            </a:r>
          </a:p>
        </p:txBody>
      </p:sp>
      <p:sp>
        <p:nvSpPr>
          <p:cNvPr id="4" name="Slide Number Placeholder 3"/>
          <p:cNvSpPr>
            <a:spLocks noGrp="1"/>
          </p:cNvSpPr>
          <p:nvPr>
            <p:ph type="sldNum" sz="quarter" idx="17"/>
          </p:nvPr>
        </p:nvSpPr>
        <p:spPr/>
        <p:txBody>
          <a:bodyPr/>
          <a:lstStyle/>
          <a:p>
            <a:fld id="{AC2C22BC-B3FE-4FEE-BBEA-713BA38E049C}" type="slidenum">
              <a:rPr lang="en-US" smtClean="0"/>
              <a:pPr/>
              <a:t>45</a:t>
            </a:fld>
            <a:endParaRPr lang="en-US" dirty="0"/>
          </a:p>
        </p:txBody>
      </p:sp>
      <p:sp>
        <p:nvSpPr>
          <p:cNvPr id="11" name="TextBox 10"/>
          <p:cNvSpPr txBox="1"/>
          <p:nvPr/>
        </p:nvSpPr>
        <p:spPr>
          <a:xfrm>
            <a:off x="416496" y="1315637"/>
            <a:ext cx="3010988" cy="452945"/>
          </a:xfrm>
          <a:prstGeom prst="rect">
            <a:avLst/>
          </a:prstGeom>
          <a:noFill/>
        </p:spPr>
        <p:txBody>
          <a:bodyPr wrap="square" lIns="0" tIns="0" rIns="0" bIns="0" rtlCol="0">
            <a:spAutoFit/>
          </a:bodyPr>
          <a:lstStyle/>
          <a:p>
            <a:pPr>
              <a:lnSpc>
                <a:spcPct val="110000"/>
              </a:lnSpc>
            </a:pPr>
            <a:r>
              <a:rPr lang="en-US" sz="1400" cap="all" spc="20" dirty="0">
                <a:solidFill>
                  <a:schemeClr val="accent4"/>
                </a:solidFill>
                <a:latin typeface="Lato" panose="020F0502020204030203" pitchFamily="34" charset="0"/>
                <a:ea typeface="Lato" panose="020F0502020204030203" pitchFamily="34" charset="0"/>
                <a:cs typeface="Lato" panose="020F0502020204030203" pitchFamily="34" charset="0"/>
              </a:rPr>
              <a:t>is NOT JUST for Nursing Homes</a:t>
            </a:r>
          </a:p>
        </p:txBody>
      </p:sp>
      <p:sp>
        <p:nvSpPr>
          <p:cNvPr id="13" name="TextBox 12"/>
          <p:cNvSpPr txBox="1"/>
          <p:nvPr/>
        </p:nvSpPr>
        <p:spPr>
          <a:xfrm>
            <a:off x="483274" y="2210048"/>
            <a:ext cx="2687936" cy="1954381"/>
          </a:xfrm>
          <a:prstGeom prst="rect">
            <a:avLst/>
          </a:prstGeom>
          <a:noFill/>
        </p:spPr>
        <p:txBody>
          <a:bodyPr wrap="square" lIns="0" tIns="0" rIns="0" bIns="0" rtlCol="0">
            <a:spAutoFit/>
          </a:bodyPr>
          <a:lstStyle/>
          <a:p>
            <a:pPr algn="ctr"/>
            <a:r>
              <a:rPr lang="en-US" sz="1600" i="1" dirty="0">
                <a:solidFill>
                  <a:schemeClr val="accent3"/>
                </a:solidFill>
              </a:rPr>
              <a:t>Long-term care insurance isn’t nursing home insurance</a:t>
            </a:r>
            <a:r>
              <a:rPr lang="en-US" sz="1600" b="1" i="1" dirty="0">
                <a:solidFill>
                  <a:schemeClr val="accent3"/>
                </a:solidFill>
              </a:rPr>
              <a:t>, </a:t>
            </a:r>
            <a:r>
              <a:rPr lang="en-US" sz="1600" b="1" i="1" dirty="0">
                <a:solidFill>
                  <a:schemeClr val="accent1"/>
                </a:solidFill>
              </a:rPr>
              <a:t>it’s staying out of nursing home insurance.</a:t>
            </a:r>
            <a:r>
              <a:rPr lang="en-US" sz="1600" i="1" dirty="0">
                <a:solidFill>
                  <a:schemeClr val="accent1"/>
                </a:solidFill>
              </a:rPr>
              <a:t> </a:t>
            </a:r>
            <a:r>
              <a:rPr lang="en-US" sz="1600" i="1" dirty="0">
                <a:solidFill>
                  <a:schemeClr val="accent3"/>
                </a:solidFill>
              </a:rPr>
              <a:t>The majority of care is in-home care.</a:t>
            </a:r>
          </a:p>
          <a:p>
            <a:endParaRPr lang="en-US" sz="1400" i="1" dirty="0">
              <a:solidFill>
                <a:schemeClr val="accent1"/>
              </a:solidFill>
              <a:ea typeface="Lato" panose="020F0502020204030203" pitchFamily="34" charset="0"/>
              <a:cs typeface="Lato" panose="020F0502020204030203" pitchFamily="34" charset="0"/>
            </a:endParaRPr>
          </a:p>
          <a:p>
            <a:pPr algn="ctr"/>
            <a:r>
              <a:rPr lang="en-US" sz="1050" dirty="0">
                <a:solidFill>
                  <a:schemeClr val="accent1"/>
                </a:solidFill>
              </a:rPr>
              <a:t>- Harley Gordon</a:t>
            </a:r>
          </a:p>
          <a:p>
            <a:pPr algn="ctr"/>
            <a:r>
              <a:rPr lang="en-US" sz="1050" dirty="0">
                <a:solidFill>
                  <a:schemeClr val="accent1"/>
                </a:solidFill>
              </a:rPr>
              <a:t>Elder Law Attorney and author of How to Protect Life Savings from Catastrophic Illness</a:t>
            </a:r>
            <a:endParaRPr lang="en-US" sz="1050" i="1" dirty="0">
              <a:solidFill>
                <a:schemeClr val="accent1"/>
              </a:solidFill>
              <a:ea typeface="Lato" panose="020F0502020204030203" pitchFamily="34" charset="0"/>
              <a:cs typeface="Lato" panose="020F0502020204030203" pitchFamily="34" charset="0"/>
            </a:endParaRPr>
          </a:p>
        </p:txBody>
      </p:sp>
      <p:sp>
        <p:nvSpPr>
          <p:cNvPr id="14" name="Freeform 245"/>
          <p:cNvSpPr>
            <a:spLocks noEditPoints="1"/>
          </p:cNvSpPr>
          <p:nvPr/>
        </p:nvSpPr>
        <p:spPr bwMode="auto">
          <a:xfrm>
            <a:off x="295923" y="2130783"/>
            <a:ext cx="187350" cy="158530"/>
          </a:xfrm>
          <a:custGeom>
            <a:avLst/>
            <a:gdLst>
              <a:gd name="T0" fmla="*/ 72 w 157"/>
              <a:gd name="T1" fmla="*/ 79 h 133"/>
              <a:gd name="T2" fmla="*/ 72 w 157"/>
              <a:gd name="T3" fmla="*/ 115 h 133"/>
              <a:gd name="T4" fmla="*/ 67 w 157"/>
              <a:gd name="T5" fmla="*/ 128 h 133"/>
              <a:gd name="T6" fmla="*/ 54 w 157"/>
              <a:gd name="T7" fmla="*/ 133 h 133"/>
              <a:gd name="T8" fmla="*/ 18 w 157"/>
              <a:gd name="T9" fmla="*/ 133 h 133"/>
              <a:gd name="T10" fmla="*/ 5 w 157"/>
              <a:gd name="T11" fmla="*/ 128 h 133"/>
              <a:gd name="T12" fmla="*/ 0 w 157"/>
              <a:gd name="T13" fmla="*/ 115 h 133"/>
              <a:gd name="T14" fmla="*/ 0 w 157"/>
              <a:gd name="T15" fmla="*/ 49 h 133"/>
              <a:gd name="T16" fmla="*/ 3 w 157"/>
              <a:gd name="T17" fmla="*/ 30 h 133"/>
              <a:gd name="T18" fmla="*/ 14 w 157"/>
              <a:gd name="T19" fmla="*/ 14 h 133"/>
              <a:gd name="T20" fmla="*/ 29 w 157"/>
              <a:gd name="T21" fmla="*/ 4 h 133"/>
              <a:gd name="T22" fmla="*/ 48 w 157"/>
              <a:gd name="T23" fmla="*/ 0 h 133"/>
              <a:gd name="T24" fmla="*/ 54 w 157"/>
              <a:gd name="T25" fmla="*/ 0 h 133"/>
              <a:gd name="T26" fmla="*/ 58 w 157"/>
              <a:gd name="T27" fmla="*/ 2 h 133"/>
              <a:gd name="T28" fmla="*/ 60 w 157"/>
              <a:gd name="T29" fmla="*/ 6 h 133"/>
              <a:gd name="T30" fmla="*/ 60 w 157"/>
              <a:gd name="T31" fmla="*/ 18 h 133"/>
              <a:gd name="T32" fmla="*/ 58 w 157"/>
              <a:gd name="T33" fmla="*/ 23 h 133"/>
              <a:gd name="T34" fmla="*/ 54 w 157"/>
              <a:gd name="T35" fmla="*/ 25 h 133"/>
              <a:gd name="T36" fmla="*/ 48 w 157"/>
              <a:gd name="T37" fmla="*/ 25 h 133"/>
              <a:gd name="T38" fmla="*/ 31 w 157"/>
              <a:gd name="T39" fmla="*/ 32 h 133"/>
              <a:gd name="T40" fmla="*/ 24 w 157"/>
              <a:gd name="T41" fmla="*/ 49 h 133"/>
              <a:gd name="T42" fmla="*/ 24 w 157"/>
              <a:gd name="T43" fmla="*/ 52 h 133"/>
              <a:gd name="T44" fmla="*/ 26 w 157"/>
              <a:gd name="T45" fmla="*/ 58 h 133"/>
              <a:gd name="T46" fmla="*/ 33 w 157"/>
              <a:gd name="T47" fmla="*/ 61 h 133"/>
              <a:gd name="T48" fmla="*/ 54 w 157"/>
              <a:gd name="T49" fmla="*/ 61 h 133"/>
              <a:gd name="T50" fmla="*/ 67 w 157"/>
              <a:gd name="T51" fmla="*/ 66 h 133"/>
              <a:gd name="T52" fmla="*/ 72 w 157"/>
              <a:gd name="T53" fmla="*/ 79 h 133"/>
              <a:gd name="T54" fmla="*/ 157 w 157"/>
              <a:gd name="T55" fmla="*/ 79 h 133"/>
              <a:gd name="T56" fmla="*/ 157 w 157"/>
              <a:gd name="T57" fmla="*/ 115 h 133"/>
              <a:gd name="T58" fmla="*/ 152 w 157"/>
              <a:gd name="T59" fmla="*/ 128 h 133"/>
              <a:gd name="T60" fmla="*/ 139 w 157"/>
              <a:gd name="T61" fmla="*/ 133 h 133"/>
              <a:gd name="T62" fmla="*/ 102 w 157"/>
              <a:gd name="T63" fmla="*/ 133 h 133"/>
              <a:gd name="T64" fmla="*/ 90 w 157"/>
              <a:gd name="T65" fmla="*/ 128 h 133"/>
              <a:gd name="T66" fmla="*/ 84 w 157"/>
              <a:gd name="T67" fmla="*/ 115 h 133"/>
              <a:gd name="T68" fmla="*/ 84 w 157"/>
              <a:gd name="T69" fmla="*/ 49 h 133"/>
              <a:gd name="T70" fmla="*/ 88 w 157"/>
              <a:gd name="T71" fmla="*/ 30 h 133"/>
              <a:gd name="T72" fmla="*/ 99 w 157"/>
              <a:gd name="T73" fmla="*/ 14 h 133"/>
              <a:gd name="T74" fmla="*/ 114 w 157"/>
              <a:gd name="T75" fmla="*/ 4 h 133"/>
              <a:gd name="T76" fmla="*/ 133 w 157"/>
              <a:gd name="T77" fmla="*/ 0 h 133"/>
              <a:gd name="T78" fmla="*/ 139 w 157"/>
              <a:gd name="T79" fmla="*/ 0 h 133"/>
              <a:gd name="T80" fmla="*/ 143 w 157"/>
              <a:gd name="T81" fmla="*/ 2 h 133"/>
              <a:gd name="T82" fmla="*/ 145 w 157"/>
              <a:gd name="T83" fmla="*/ 6 h 133"/>
              <a:gd name="T84" fmla="*/ 145 w 157"/>
              <a:gd name="T85" fmla="*/ 18 h 133"/>
              <a:gd name="T86" fmla="*/ 143 w 157"/>
              <a:gd name="T87" fmla="*/ 23 h 133"/>
              <a:gd name="T88" fmla="*/ 139 w 157"/>
              <a:gd name="T89" fmla="*/ 25 h 133"/>
              <a:gd name="T90" fmla="*/ 133 w 157"/>
              <a:gd name="T91" fmla="*/ 25 h 133"/>
              <a:gd name="T92" fmla="*/ 116 w 157"/>
              <a:gd name="T93" fmla="*/ 32 h 133"/>
              <a:gd name="T94" fmla="*/ 109 w 157"/>
              <a:gd name="T95" fmla="*/ 49 h 133"/>
              <a:gd name="T96" fmla="*/ 109 w 157"/>
              <a:gd name="T97" fmla="*/ 52 h 133"/>
              <a:gd name="T98" fmla="*/ 111 w 157"/>
              <a:gd name="T99" fmla="*/ 58 h 133"/>
              <a:gd name="T100" fmla="*/ 118 w 157"/>
              <a:gd name="T101" fmla="*/ 61 h 133"/>
              <a:gd name="T102" fmla="*/ 139 w 157"/>
              <a:gd name="T103" fmla="*/ 61 h 133"/>
              <a:gd name="T104" fmla="*/ 152 w 157"/>
              <a:gd name="T105" fmla="*/ 66 h 133"/>
              <a:gd name="T106" fmla="*/ 157 w 157"/>
              <a:gd name="T107" fmla="*/ 7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2" y="79"/>
                </a:moveTo>
                <a:cubicBezTo>
                  <a:pt x="72" y="115"/>
                  <a:pt x="72" y="115"/>
                  <a:pt x="72" y="115"/>
                </a:cubicBezTo>
                <a:cubicBezTo>
                  <a:pt x="72" y="120"/>
                  <a:pt x="70" y="125"/>
                  <a:pt x="67" y="128"/>
                </a:cubicBezTo>
                <a:cubicBezTo>
                  <a:pt x="63" y="132"/>
                  <a:pt x="59" y="133"/>
                  <a:pt x="54" y="133"/>
                </a:cubicBezTo>
                <a:cubicBezTo>
                  <a:pt x="18" y="133"/>
                  <a:pt x="18" y="133"/>
                  <a:pt x="18" y="133"/>
                </a:cubicBezTo>
                <a:cubicBezTo>
                  <a:pt x="13" y="133"/>
                  <a:pt x="8" y="132"/>
                  <a:pt x="5" y="128"/>
                </a:cubicBezTo>
                <a:cubicBezTo>
                  <a:pt x="1" y="125"/>
                  <a:pt x="0" y="120"/>
                  <a:pt x="0" y="115"/>
                </a:cubicBezTo>
                <a:cubicBezTo>
                  <a:pt x="0" y="49"/>
                  <a:pt x="0" y="49"/>
                  <a:pt x="0" y="49"/>
                </a:cubicBezTo>
                <a:cubicBezTo>
                  <a:pt x="0" y="42"/>
                  <a:pt x="1" y="36"/>
                  <a:pt x="3" y="30"/>
                </a:cubicBezTo>
                <a:cubicBezTo>
                  <a:pt x="6" y="24"/>
                  <a:pt x="9" y="19"/>
                  <a:pt x="14" y="14"/>
                </a:cubicBezTo>
                <a:cubicBezTo>
                  <a:pt x="18" y="10"/>
                  <a:pt x="23" y="7"/>
                  <a:pt x="29" y="4"/>
                </a:cubicBezTo>
                <a:cubicBezTo>
                  <a:pt x="35" y="2"/>
                  <a:pt x="41" y="0"/>
                  <a:pt x="48" y="0"/>
                </a:cubicBezTo>
                <a:cubicBezTo>
                  <a:pt x="54" y="0"/>
                  <a:pt x="54" y="0"/>
                  <a:pt x="54" y="0"/>
                </a:cubicBezTo>
                <a:cubicBezTo>
                  <a:pt x="56" y="0"/>
                  <a:pt x="57" y="1"/>
                  <a:pt x="58" y="2"/>
                </a:cubicBezTo>
                <a:cubicBezTo>
                  <a:pt x="60" y="3"/>
                  <a:pt x="60" y="5"/>
                  <a:pt x="60" y="6"/>
                </a:cubicBezTo>
                <a:cubicBezTo>
                  <a:pt x="60" y="18"/>
                  <a:pt x="60" y="18"/>
                  <a:pt x="60" y="18"/>
                </a:cubicBezTo>
                <a:cubicBezTo>
                  <a:pt x="60" y="20"/>
                  <a:pt x="60" y="22"/>
                  <a:pt x="58" y="23"/>
                </a:cubicBezTo>
                <a:cubicBezTo>
                  <a:pt x="57" y="24"/>
                  <a:pt x="56" y="25"/>
                  <a:pt x="54" y="25"/>
                </a:cubicBezTo>
                <a:cubicBezTo>
                  <a:pt x="48" y="25"/>
                  <a:pt x="48" y="25"/>
                  <a:pt x="48" y="25"/>
                </a:cubicBezTo>
                <a:cubicBezTo>
                  <a:pt x="41" y="25"/>
                  <a:pt x="36" y="27"/>
                  <a:pt x="31" y="32"/>
                </a:cubicBezTo>
                <a:cubicBezTo>
                  <a:pt x="26" y="36"/>
                  <a:pt x="24" y="42"/>
                  <a:pt x="24" y="49"/>
                </a:cubicBezTo>
                <a:cubicBezTo>
                  <a:pt x="24" y="52"/>
                  <a:pt x="24" y="52"/>
                  <a:pt x="24" y="52"/>
                </a:cubicBezTo>
                <a:cubicBezTo>
                  <a:pt x="24" y="54"/>
                  <a:pt x="25" y="56"/>
                  <a:pt x="26" y="58"/>
                </a:cubicBezTo>
                <a:cubicBezTo>
                  <a:pt x="28" y="60"/>
                  <a:pt x="30" y="61"/>
                  <a:pt x="33" y="61"/>
                </a:cubicBezTo>
                <a:cubicBezTo>
                  <a:pt x="54" y="61"/>
                  <a:pt x="54" y="61"/>
                  <a:pt x="54" y="61"/>
                </a:cubicBezTo>
                <a:cubicBezTo>
                  <a:pt x="59" y="61"/>
                  <a:pt x="63" y="63"/>
                  <a:pt x="67" y="66"/>
                </a:cubicBezTo>
                <a:cubicBezTo>
                  <a:pt x="70" y="70"/>
                  <a:pt x="72" y="74"/>
                  <a:pt x="72" y="79"/>
                </a:cubicBezTo>
                <a:close/>
                <a:moveTo>
                  <a:pt x="157" y="79"/>
                </a:moveTo>
                <a:cubicBezTo>
                  <a:pt x="157" y="115"/>
                  <a:pt x="157" y="115"/>
                  <a:pt x="157" y="115"/>
                </a:cubicBezTo>
                <a:cubicBezTo>
                  <a:pt x="157" y="120"/>
                  <a:pt x="155" y="125"/>
                  <a:pt x="152" y="128"/>
                </a:cubicBezTo>
                <a:cubicBezTo>
                  <a:pt x="148" y="132"/>
                  <a:pt x="144" y="133"/>
                  <a:pt x="139" y="133"/>
                </a:cubicBezTo>
                <a:cubicBezTo>
                  <a:pt x="102" y="133"/>
                  <a:pt x="102" y="133"/>
                  <a:pt x="102" y="133"/>
                </a:cubicBezTo>
                <a:cubicBezTo>
                  <a:pt x="97" y="133"/>
                  <a:pt x="93" y="132"/>
                  <a:pt x="90" y="128"/>
                </a:cubicBezTo>
                <a:cubicBezTo>
                  <a:pt x="86" y="125"/>
                  <a:pt x="84" y="120"/>
                  <a:pt x="84" y="115"/>
                </a:cubicBezTo>
                <a:cubicBezTo>
                  <a:pt x="84" y="49"/>
                  <a:pt x="84" y="49"/>
                  <a:pt x="84" y="49"/>
                </a:cubicBezTo>
                <a:cubicBezTo>
                  <a:pt x="84" y="42"/>
                  <a:pt x="86" y="36"/>
                  <a:pt x="88" y="30"/>
                </a:cubicBezTo>
                <a:cubicBezTo>
                  <a:pt x="91" y="24"/>
                  <a:pt x="94" y="19"/>
                  <a:pt x="99" y="14"/>
                </a:cubicBezTo>
                <a:cubicBezTo>
                  <a:pt x="103" y="10"/>
                  <a:pt x="108" y="7"/>
                  <a:pt x="114" y="4"/>
                </a:cubicBezTo>
                <a:cubicBezTo>
                  <a:pt x="120" y="2"/>
                  <a:pt x="126" y="0"/>
                  <a:pt x="133" y="0"/>
                </a:cubicBezTo>
                <a:cubicBezTo>
                  <a:pt x="139" y="0"/>
                  <a:pt x="139" y="0"/>
                  <a:pt x="139" y="0"/>
                </a:cubicBezTo>
                <a:cubicBezTo>
                  <a:pt x="140" y="0"/>
                  <a:pt x="142" y="1"/>
                  <a:pt x="143" y="2"/>
                </a:cubicBezTo>
                <a:cubicBezTo>
                  <a:pt x="144" y="3"/>
                  <a:pt x="145" y="5"/>
                  <a:pt x="145" y="6"/>
                </a:cubicBezTo>
                <a:cubicBezTo>
                  <a:pt x="145" y="18"/>
                  <a:pt x="145" y="18"/>
                  <a:pt x="145" y="18"/>
                </a:cubicBezTo>
                <a:cubicBezTo>
                  <a:pt x="145" y="20"/>
                  <a:pt x="144" y="22"/>
                  <a:pt x="143" y="23"/>
                </a:cubicBezTo>
                <a:cubicBezTo>
                  <a:pt x="142" y="24"/>
                  <a:pt x="140" y="25"/>
                  <a:pt x="139" y="25"/>
                </a:cubicBezTo>
                <a:cubicBezTo>
                  <a:pt x="133" y="25"/>
                  <a:pt x="133" y="25"/>
                  <a:pt x="133" y="25"/>
                </a:cubicBezTo>
                <a:cubicBezTo>
                  <a:pt x="126" y="25"/>
                  <a:pt x="120" y="27"/>
                  <a:pt x="116" y="32"/>
                </a:cubicBezTo>
                <a:cubicBezTo>
                  <a:pt x="111" y="36"/>
                  <a:pt x="109" y="42"/>
                  <a:pt x="109" y="49"/>
                </a:cubicBezTo>
                <a:cubicBezTo>
                  <a:pt x="109" y="52"/>
                  <a:pt x="109" y="52"/>
                  <a:pt x="109" y="52"/>
                </a:cubicBezTo>
                <a:cubicBezTo>
                  <a:pt x="109" y="54"/>
                  <a:pt x="109" y="56"/>
                  <a:pt x="111" y="58"/>
                </a:cubicBezTo>
                <a:cubicBezTo>
                  <a:pt x="113" y="60"/>
                  <a:pt x="115" y="61"/>
                  <a:pt x="118" y="61"/>
                </a:cubicBezTo>
                <a:cubicBezTo>
                  <a:pt x="139" y="61"/>
                  <a:pt x="139" y="61"/>
                  <a:pt x="139" y="61"/>
                </a:cubicBezTo>
                <a:cubicBezTo>
                  <a:pt x="144" y="61"/>
                  <a:pt x="148" y="63"/>
                  <a:pt x="152" y="66"/>
                </a:cubicBezTo>
                <a:cubicBezTo>
                  <a:pt x="155" y="70"/>
                  <a:pt x="157" y="74"/>
                  <a:pt x="157" y="79"/>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dirty="0">
              <a:solidFill>
                <a:schemeClr val="accent4"/>
              </a:solidFill>
            </a:endParaRPr>
          </a:p>
        </p:txBody>
      </p:sp>
      <p:sp>
        <p:nvSpPr>
          <p:cNvPr id="15" name="Freeform 246"/>
          <p:cNvSpPr>
            <a:spLocks noEditPoints="1"/>
          </p:cNvSpPr>
          <p:nvPr/>
        </p:nvSpPr>
        <p:spPr bwMode="auto">
          <a:xfrm rot="10800000" flipH="1" flipV="1">
            <a:off x="3171210" y="3302655"/>
            <a:ext cx="174819" cy="153844"/>
          </a:xfrm>
          <a:custGeom>
            <a:avLst/>
            <a:gdLst>
              <a:gd name="T0" fmla="*/ 73 w 157"/>
              <a:gd name="T1" fmla="*/ 18 h 133"/>
              <a:gd name="T2" fmla="*/ 73 w 157"/>
              <a:gd name="T3" fmla="*/ 85 h 133"/>
              <a:gd name="T4" fmla="*/ 69 w 157"/>
              <a:gd name="T5" fmla="*/ 104 h 133"/>
              <a:gd name="T6" fmla="*/ 58 w 157"/>
              <a:gd name="T7" fmla="*/ 119 h 133"/>
              <a:gd name="T8" fmla="*/ 43 w 157"/>
              <a:gd name="T9" fmla="*/ 130 h 133"/>
              <a:gd name="T10" fmla="*/ 24 w 157"/>
              <a:gd name="T11" fmla="*/ 133 h 133"/>
              <a:gd name="T12" fmla="*/ 18 w 157"/>
              <a:gd name="T13" fmla="*/ 133 h 133"/>
              <a:gd name="T14" fmla="*/ 14 w 157"/>
              <a:gd name="T15" fmla="*/ 132 h 133"/>
              <a:gd name="T16" fmla="*/ 12 w 157"/>
              <a:gd name="T17" fmla="*/ 127 h 133"/>
              <a:gd name="T18" fmla="*/ 12 w 157"/>
              <a:gd name="T19" fmla="*/ 115 h 133"/>
              <a:gd name="T20" fmla="*/ 14 w 157"/>
              <a:gd name="T21" fmla="*/ 111 h 133"/>
              <a:gd name="T22" fmla="*/ 18 w 157"/>
              <a:gd name="T23" fmla="*/ 109 h 133"/>
              <a:gd name="T24" fmla="*/ 24 w 157"/>
              <a:gd name="T25" fmla="*/ 109 h 133"/>
              <a:gd name="T26" fmla="*/ 41 w 157"/>
              <a:gd name="T27" fmla="*/ 102 h 133"/>
              <a:gd name="T28" fmla="*/ 48 w 157"/>
              <a:gd name="T29" fmla="*/ 85 h 133"/>
              <a:gd name="T30" fmla="*/ 48 w 157"/>
              <a:gd name="T31" fmla="*/ 82 h 133"/>
              <a:gd name="T32" fmla="*/ 46 w 157"/>
              <a:gd name="T33" fmla="*/ 76 h 133"/>
              <a:gd name="T34" fmla="*/ 39 w 157"/>
              <a:gd name="T35" fmla="*/ 73 h 133"/>
              <a:gd name="T36" fmla="*/ 18 w 157"/>
              <a:gd name="T37" fmla="*/ 73 h 133"/>
              <a:gd name="T38" fmla="*/ 5 w 157"/>
              <a:gd name="T39" fmla="*/ 68 h 133"/>
              <a:gd name="T40" fmla="*/ 0 w 157"/>
              <a:gd name="T41" fmla="*/ 55 h 133"/>
              <a:gd name="T42" fmla="*/ 0 w 157"/>
              <a:gd name="T43" fmla="*/ 18 h 133"/>
              <a:gd name="T44" fmla="*/ 5 w 157"/>
              <a:gd name="T45" fmla="*/ 6 h 133"/>
              <a:gd name="T46" fmla="*/ 18 w 157"/>
              <a:gd name="T47" fmla="*/ 0 h 133"/>
              <a:gd name="T48" fmla="*/ 54 w 157"/>
              <a:gd name="T49" fmla="*/ 0 h 133"/>
              <a:gd name="T50" fmla="*/ 67 w 157"/>
              <a:gd name="T51" fmla="*/ 6 h 133"/>
              <a:gd name="T52" fmla="*/ 73 w 157"/>
              <a:gd name="T53" fmla="*/ 18 h 133"/>
              <a:gd name="T54" fmla="*/ 157 w 157"/>
              <a:gd name="T55" fmla="*/ 18 h 133"/>
              <a:gd name="T56" fmla="*/ 157 w 157"/>
              <a:gd name="T57" fmla="*/ 85 h 133"/>
              <a:gd name="T58" fmla="*/ 153 w 157"/>
              <a:gd name="T59" fmla="*/ 104 h 133"/>
              <a:gd name="T60" fmla="*/ 143 w 157"/>
              <a:gd name="T61" fmla="*/ 119 h 133"/>
              <a:gd name="T62" fmla="*/ 128 w 157"/>
              <a:gd name="T63" fmla="*/ 130 h 133"/>
              <a:gd name="T64" fmla="*/ 109 w 157"/>
              <a:gd name="T65" fmla="*/ 133 h 133"/>
              <a:gd name="T66" fmla="*/ 103 w 157"/>
              <a:gd name="T67" fmla="*/ 133 h 133"/>
              <a:gd name="T68" fmla="*/ 99 w 157"/>
              <a:gd name="T69" fmla="*/ 132 h 133"/>
              <a:gd name="T70" fmla="*/ 97 w 157"/>
              <a:gd name="T71" fmla="*/ 127 h 133"/>
              <a:gd name="T72" fmla="*/ 97 w 157"/>
              <a:gd name="T73" fmla="*/ 115 h 133"/>
              <a:gd name="T74" fmla="*/ 99 w 157"/>
              <a:gd name="T75" fmla="*/ 111 h 133"/>
              <a:gd name="T76" fmla="*/ 103 w 157"/>
              <a:gd name="T77" fmla="*/ 109 h 133"/>
              <a:gd name="T78" fmla="*/ 109 w 157"/>
              <a:gd name="T79" fmla="*/ 109 h 133"/>
              <a:gd name="T80" fmla="*/ 126 w 157"/>
              <a:gd name="T81" fmla="*/ 102 h 133"/>
              <a:gd name="T82" fmla="*/ 133 w 157"/>
              <a:gd name="T83" fmla="*/ 85 h 133"/>
              <a:gd name="T84" fmla="*/ 133 w 157"/>
              <a:gd name="T85" fmla="*/ 82 h 133"/>
              <a:gd name="T86" fmla="*/ 130 w 157"/>
              <a:gd name="T87" fmla="*/ 76 h 133"/>
              <a:gd name="T88" fmla="*/ 124 w 157"/>
              <a:gd name="T89" fmla="*/ 73 h 133"/>
              <a:gd name="T90" fmla="*/ 103 w 157"/>
              <a:gd name="T91" fmla="*/ 73 h 133"/>
              <a:gd name="T92" fmla="*/ 90 w 157"/>
              <a:gd name="T93" fmla="*/ 68 h 133"/>
              <a:gd name="T94" fmla="*/ 85 w 157"/>
              <a:gd name="T95" fmla="*/ 55 h 133"/>
              <a:gd name="T96" fmla="*/ 85 w 157"/>
              <a:gd name="T97" fmla="*/ 18 h 133"/>
              <a:gd name="T98" fmla="*/ 90 w 157"/>
              <a:gd name="T99" fmla="*/ 6 h 133"/>
              <a:gd name="T100" fmla="*/ 103 w 157"/>
              <a:gd name="T101" fmla="*/ 0 h 133"/>
              <a:gd name="T102" fmla="*/ 139 w 157"/>
              <a:gd name="T103" fmla="*/ 0 h 133"/>
              <a:gd name="T104" fmla="*/ 152 w 157"/>
              <a:gd name="T105" fmla="*/ 6 h 133"/>
              <a:gd name="T106" fmla="*/ 157 w 157"/>
              <a:gd name="T107" fmla="*/ 1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3" y="18"/>
                </a:moveTo>
                <a:cubicBezTo>
                  <a:pt x="73" y="85"/>
                  <a:pt x="73" y="85"/>
                  <a:pt x="73" y="85"/>
                </a:cubicBezTo>
                <a:cubicBezTo>
                  <a:pt x="73" y="92"/>
                  <a:pt x="71" y="98"/>
                  <a:pt x="69" y="104"/>
                </a:cubicBezTo>
                <a:cubicBezTo>
                  <a:pt x="66" y="110"/>
                  <a:pt x="63" y="115"/>
                  <a:pt x="58" y="119"/>
                </a:cubicBezTo>
                <a:cubicBezTo>
                  <a:pt x="54" y="124"/>
                  <a:pt x="49" y="127"/>
                  <a:pt x="43" y="130"/>
                </a:cubicBezTo>
                <a:cubicBezTo>
                  <a:pt x="37" y="132"/>
                  <a:pt x="31" y="133"/>
                  <a:pt x="24" y="133"/>
                </a:cubicBezTo>
                <a:cubicBezTo>
                  <a:pt x="18" y="133"/>
                  <a:pt x="18" y="133"/>
                  <a:pt x="18" y="133"/>
                </a:cubicBezTo>
                <a:cubicBezTo>
                  <a:pt x="16" y="133"/>
                  <a:pt x="15" y="133"/>
                  <a:pt x="14" y="132"/>
                </a:cubicBezTo>
                <a:cubicBezTo>
                  <a:pt x="13" y="130"/>
                  <a:pt x="12" y="129"/>
                  <a:pt x="12" y="127"/>
                </a:cubicBezTo>
                <a:cubicBezTo>
                  <a:pt x="12" y="115"/>
                  <a:pt x="12" y="115"/>
                  <a:pt x="12" y="115"/>
                </a:cubicBezTo>
                <a:cubicBezTo>
                  <a:pt x="12" y="114"/>
                  <a:pt x="13" y="112"/>
                  <a:pt x="14" y="111"/>
                </a:cubicBezTo>
                <a:cubicBezTo>
                  <a:pt x="15" y="110"/>
                  <a:pt x="16" y="109"/>
                  <a:pt x="18" y="109"/>
                </a:cubicBezTo>
                <a:cubicBezTo>
                  <a:pt x="24" y="109"/>
                  <a:pt x="24" y="109"/>
                  <a:pt x="24" y="109"/>
                </a:cubicBezTo>
                <a:cubicBezTo>
                  <a:pt x="31" y="109"/>
                  <a:pt x="37" y="107"/>
                  <a:pt x="41" y="102"/>
                </a:cubicBezTo>
                <a:cubicBezTo>
                  <a:pt x="46" y="97"/>
                  <a:pt x="48" y="92"/>
                  <a:pt x="48" y="85"/>
                </a:cubicBezTo>
                <a:cubicBezTo>
                  <a:pt x="48" y="82"/>
                  <a:pt x="48" y="82"/>
                  <a:pt x="48" y="82"/>
                </a:cubicBezTo>
                <a:cubicBezTo>
                  <a:pt x="48" y="79"/>
                  <a:pt x="47" y="77"/>
                  <a:pt x="46" y="76"/>
                </a:cubicBezTo>
                <a:cubicBezTo>
                  <a:pt x="44" y="74"/>
                  <a:pt x="42" y="73"/>
                  <a:pt x="39" y="73"/>
                </a:cubicBezTo>
                <a:cubicBezTo>
                  <a:pt x="18" y="73"/>
                  <a:pt x="18" y="73"/>
                  <a:pt x="18" y="73"/>
                </a:cubicBezTo>
                <a:cubicBezTo>
                  <a:pt x="13" y="73"/>
                  <a:pt x="9" y="71"/>
                  <a:pt x="5" y="68"/>
                </a:cubicBezTo>
                <a:cubicBezTo>
                  <a:pt x="2" y="64"/>
                  <a:pt x="0" y="60"/>
                  <a:pt x="0" y="55"/>
                </a:cubicBezTo>
                <a:cubicBezTo>
                  <a:pt x="0" y="18"/>
                  <a:pt x="0" y="18"/>
                  <a:pt x="0" y="18"/>
                </a:cubicBezTo>
                <a:cubicBezTo>
                  <a:pt x="0" y="13"/>
                  <a:pt x="2" y="9"/>
                  <a:pt x="5" y="6"/>
                </a:cubicBezTo>
                <a:cubicBezTo>
                  <a:pt x="9" y="2"/>
                  <a:pt x="13" y="0"/>
                  <a:pt x="18" y="0"/>
                </a:cubicBezTo>
                <a:cubicBezTo>
                  <a:pt x="54" y="0"/>
                  <a:pt x="54" y="0"/>
                  <a:pt x="54" y="0"/>
                </a:cubicBezTo>
                <a:cubicBezTo>
                  <a:pt x="59" y="0"/>
                  <a:pt x="64" y="2"/>
                  <a:pt x="67" y="6"/>
                </a:cubicBezTo>
                <a:cubicBezTo>
                  <a:pt x="71" y="9"/>
                  <a:pt x="73" y="13"/>
                  <a:pt x="73" y="18"/>
                </a:cubicBezTo>
                <a:close/>
                <a:moveTo>
                  <a:pt x="157" y="18"/>
                </a:moveTo>
                <a:cubicBezTo>
                  <a:pt x="157" y="85"/>
                  <a:pt x="157" y="85"/>
                  <a:pt x="157" y="85"/>
                </a:cubicBezTo>
                <a:cubicBezTo>
                  <a:pt x="157" y="92"/>
                  <a:pt x="156" y="98"/>
                  <a:pt x="153" y="104"/>
                </a:cubicBezTo>
                <a:cubicBezTo>
                  <a:pt x="151" y="110"/>
                  <a:pt x="147" y="115"/>
                  <a:pt x="143" y="119"/>
                </a:cubicBezTo>
                <a:cubicBezTo>
                  <a:pt x="139" y="124"/>
                  <a:pt x="134" y="127"/>
                  <a:pt x="128" y="130"/>
                </a:cubicBezTo>
                <a:cubicBezTo>
                  <a:pt x="122" y="132"/>
                  <a:pt x="115" y="133"/>
                  <a:pt x="109" y="133"/>
                </a:cubicBezTo>
                <a:cubicBezTo>
                  <a:pt x="103" y="133"/>
                  <a:pt x="103" y="133"/>
                  <a:pt x="103" y="133"/>
                </a:cubicBezTo>
                <a:cubicBezTo>
                  <a:pt x="101" y="133"/>
                  <a:pt x="100" y="133"/>
                  <a:pt x="99" y="132"/>
                </a:cubicBezTo>
                <a:cubicBezTo>
                  <a:pt x="97" y="130"/>
                  <a:pt x="97" y="129"/>
                  <a:pt x="97" y="127"/>
                </a:cubicBezTo>
                <a:cubicBezTo>
                  <a:pt x="97" y="115"/>
                  <a:pt x="97" y="115"/>
                  <a:pt x="97" y="115"/>
                </a:cubicBezTo>
                <a:cubicBezTo>
                  <a:pt x="97" y="114"/>
                  <a:pt x="97" y="112"/>
                  <a:pt x="99" y="111"/>
                </a:cubicBezTo>
                <a:cubicBezTo>
                  <a:pt x="100" y="110"/>
                  <a:pt x="101" y="109"/>
                  <a:pt x="103" y="109"/>
                </a:cubicBezTo>
                <a:cubicBezTo>
                  <a:pt x="109" y="109"/>
                  <a:pt x="109" y="109"/>
                  <a:pt x="109" y="109"/>
                </a:cubicBezTo>
                <a:cubicBezTo>
                  <a:pt x="116" y="109"/>
                  <a:pt x="121" y="107"/>
                  <a:pt x="126" y="102"/>
                </a:cubicBezTo>
                <a:cubicBezTo>
                  <a:pt x="131" y="97"/>
                  <a:pt x="133" y="92"/>
                  <a:pt x="133" y="85"/>
                </a:cubicBezTo>
                <a:cubicBezTo>
                  <a:pt x="133" y="82"/>
                  <a:pt x="133" y="82"/>
                  <a:pt x="133" y="82"/>
                </a:cubicBezTo>
                <a:cubicBezTo>
                  <a:pt x="133" y="79"/>
                  <a:pt x="132" y="77"/>
                  <a:pt x="130" y="76"/>
                </a:cubicBezTo>
                <a:cubicBezTo>
                  <a:pt x="129" y="74"/>
                  <a:pt x="126" y="73"/>
                  <a:pt x="124" y="73"/>
                </a:cubicBezTo>
                <a:cubicBezTo>
                  <a:pt x="103" y="73"/>
                  <a:pt x="103" y="73"/>
                  <a:pt x="103" y="73"/>
                </a:cubicBezTo>
                <a:cubicBezTo>
                  <a:pt x="98" y="73"/>
                  <a:pt x="93" y="71"/>
                  <a:pt x="90" y="68"/>
                </a:cubicBezTo>
                <a:cubicBezTo>
                  <a:pt x="86" y="64"/>
                  <a:pt x="85" y="60"/>
                  <a:pt x="85" y="55"/>
                </a:cubicBezTo>
                <a:cubicBezTo>
                  <a:pt x="85" y="18"/>
                  <a:pt x="85" y="18"/>
                  <a:pt x="85" y="18"/>
                </a:cubicBezTo>
                <a:cubicBezTo>
                  <a:pt x="85" y="13"/>
                  <a:pt x="86" y="9"/>
                  <a:pt x="90" y="6"/>
                </a:cubicBezTo>
                <a:cubicBezTo>
                  <a:pt x="93" y="2"/>
                  <a:pt x="98" y="0"/>
                  <a:pt x="103" y="0"/>
                </a:cubicBezTo>
                <a:cubicBezTo>
                  <a:pt x="139" y="0"/>
                  <a:pt x="139" y="0"/>
                  <a:pt x="139" y="0"/>
                </a:cubicBezTo>
                <a:cubicBezTo>
                  <a:pt x="144" y="0"/>
                  <a:pt x="148" y="2"/>
                  <a:pt x="152" y="6"/>
                </a:cubicBezTo>
                <a:cubicBezTo>
                  <a:pt x="155" y="9"/>
                  <a:pt x="157" y="13"/>
                  <a:pt x="157" y="18"/>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dirty="0"/>
          </a:p>
        </p:txBody>
      </p:sp>
      <p:cxnSp>
        <p:nvCxnSpPr>
          <p:cNvPr id="16" name="Straight Connector 15"/>
          <p:cNvCxnSpPr/>
          <p:nvPr/>
        </p:nvCxnSpPr>
        <p:spPr>
          <a:xfrm>
            <a:off x="416496" y="1155560"/>
            <a:ext cx="35831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198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9" name="Shape 3939"/>
          <p:cNvSpPr/>
          <p:nvPr/>
        </p:nvSpPr>
        <p:spPr>
          <a:xfrm>
            <a:off x="0" y="1047145"/>
            <a:ext cx="4572000" cy="4096355"/>
          </a:xfrm>
          <a:prstGeom prst="rect">
            <a:avLst/>
          </a:prstGeom>
          <a:solidFill>
            <a:schemeClr val="accent1"/>
          </a:solidFill>
          <a:ln w="12700">
            <a:miter lim="400000"/>
          </a:ln>
        </p:spPr>
        <p:txBody>
          <a:bodyPr lIns="0" tIns="0" rIns="0" bIns="0" anchor="ctr"/>
          <a:lstStyle/>
          <a:p>
            <a:pPr lvl="0">
              <a:defRPr sz="3200"/>
            </a:pPr>
            <a:endParaRPr sz="1200" dirty="0"/>
          </a:p>
        </p:txBody>
      </p:sp>
      <p:sp>
        <p:nvSpPr>
          <p:cNvPr id="3940" name="Shape 3940"/>
          <p:cNvSpPr/>
          <p:nvPr/>
        </p:nvSpPr>
        <p:spPr>
          <a:xfrm>
            <a:off x="4568459" y="1047145"/>
            <a:ext cx="4575542" cy="4096355"/>
          </a:xfrm>
          <a:prstGeom prst="rect">
            <a:avLst/>
          </a:prstGeom>
          <a:solidFill>
            <a:srgbClr val="343E48"/>
          </a:solidFill>
          <a:ln w="12700">
            <a:miter lim="400000"/>
          </a:ln>
        </p:spPr>
        <p:txBody>
          <a:bodyPr lIns="0" tIns="0" rIns="0" bIns="0" anchor="ctr"/>
          <a:lstStyle/>
          <a:p>
            <a:pPr lvl="0">
              <a:defRPr sz="3200"/>
            </a:pPr>
            <a:endParaRPr sz="1200" dirty="0"/>
          </a:p>
        </p:txBody>
      </p:sp>
      <p:sp>
        <p:nvSpPr>
          <p:cNvPr id="39" name="Text Placeholder 1"/>
          <p:cNvSpPr>
            <a:spLocks noGrp="1"/>
          </p:cNvSpPr>
          <p:nvPr>
            <p:ph type="body" sz="quarter" idx="11"/>
          </p:nvPr>
        </p:nvSpPr>
        <p:spPr>
          <a:xfrm>
            <a:off x="611324" y="147347"/>
            <a:ext cx="7862888" cy="632613"/>
          </a:xfrm>
        </p:spPr>
        <p:txBody>
          <a:bodyPr/>
          <a:lstStyle/>
          <a:p>
            <a:pPr algn="ctr"/>
            <a:r>
              <a:rPr lang="en-US" sz="2800" dirty="0">
                <a:latin typeface="Lato Black" panose="020F0502020204030203" pitchFamily="34" charset="0"/>
                <a:ea typeface="Lato Black" panose="020F0502020204030203" pitchFamily="34" charset="0"/>
                <a:cs typeface="Lato Black" panose="020F0502020204030203" pitchFamily="34" charset="0"/>
              </a:rPr>
              <a:t>Two </a:t>
            </a:r>
            <a:r>
              <a:rPr lang="en-US" sz="2800" dirty="0">
                <a:solidFill>
                  <a:schemeClr val="accent3"/>
                </a:solidFill>
                <a:latin typeface="Lato Black" panose="020F0502020204030203" pitchFamily="34" charset="0"/>
                <a:ea typeface="Lato Black" panose="020F0502020204030203" pitchFamily="34" charset="0"/>
                <a:cs typeface="Lato Black" panose="020F0502020204030203" pitchFamily="34" charset="0"/>
              </a:rPr>
              <a:t>MISTAKES</a:t>
            </a:r>
          </a:p>
        </p:txBody>
      </p:sp>
      <p:cxnSp>
        <p:nvCxnSpPr>
          <p:cNvPr id="40" name="Straight Connector 39"/>
          <p:cNvCxnSpPr/>
          <p:nvPr/>
        </p:nvCxnSpPr>
        <p:spPr>
          <a:xfrm>
            <a:off x="4209348" y="574603"/>
            <a:ext cx="5486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508760" y="664525"/>
            <a:ext cx="6061166" cy="270843"/>
          </a:xfrm>
          <a:prstGeom prst="rect">
            <a:avLst/>
          </a:prstGeom>
          <a:noFill/>
        </p:spPr>
        <p:txBody>
          <a:bodyPr wrap="square" lIns="0" tIns="0" rIns="0" bIns="0" rtlCol="0">
            <a:spAutoFit/>
          </a:bodyPr>
          <a:lstStyle/>
          <a:p>
            <a:pPr algn="ctr">
              <a:lnSpc>
                <a:spcPct val="110000"/>
              </a:lnSpc>
            </a:pPr>
            <a:r>
              <a:rPr lang="en-US" sz="1600" cap="all" spc="20" dirty="0">
                <a:solidFill>
                  <a:schemeClr val="accent2"/>
                </a:solidFill>
                <a:latin typeface="Lato" panose="020F0502020204030203" pitchFamily="34" charset="0"/>
                <a:ea typeface="Lato" panose="020F0502020204030203" pitchFamily="34" charset="0"/>
                <a:cs typeface="Lato" panose="020F0502020204030203" pitchFamily="34" charset="0"/>
              </a:rPr>
              <a:t>Which mistake would you rather make?</a:t>
            </a:r>
          </a:p>
        </p:txBody>
      </p:sp>
      <p:sp>
        <p:nvSpPr>
          <p:cNvPr id="47" name="TextBox 46"/>
          <p:cNvSpPr txBox="1"/>
          <p:nvPr/>
        </p:nvSpPr>
        <p:spPr>
          <a:xfrm>
            <a:off x="2147528" y="4611947"/>
            <a:ext cx="1919922" cy="204671"/>
          </a:xfrm>
          <a:prstGeom prst="rect">
            <a:avLst/>
          </a:prstGeom>
          <a:noFill/>
        </p:spPr>
        <p:txBody>
          <a:bodyPr wrap="square" lIns="0" tIns="0" rIns="0" bIns="0" rtlCol="0">
            <a:spAutoFit/>
          </a:bodyPr>
          <a:lstStyle/>
          <a:p>
            <a:pPr algn="r">
              <a:lnSpc>
                <a:spcPct val="95000"/>
              </a:lnSpc>
              <a:spcAft>
                <a:spcPts val="900"/>
              </a:spcAft>
            </a:pPr>
            <a:r>
              <a:rPr lang="en-US" sz="1400" dirty="0">
                <a:solidFill>
                  <a:schemeClr val="bg1"/>
                </a:solidFill>
                <a:ea typeface="Lato Light" panose="020F0502020204030203" pitchFamily="34" charset="0"/>
                <a:cs typeface="Lato Light" panose="020F0502020204030203" pitchFamily="34" charset="0"/>
              </a:rPr>
              <a:t>  - Harry Crosby LTCP </a:t>
            </a:r>
          </a:p>
        </p:txBody>
      </p:sp>
      <p:sp>
        <p:nvSpPr>
          <p:cNvPr id="4" name="Slide Number Placeholder 3"/>
          <p:cNvSpPr>
            <a:spLocks noGrp="1"/>
          </p:cNvSpPr>
          <p:nvPr>
            <p:ph type="sldNum" sz="quarter" idx="13"/>
          </p:nvPr>
        </p:nvSpPr>
        <p:spPr/>
        <p:txBody>
          <a:bodyPr/>
          <a:lstStyle/>
          <a:p>
            <a:fld id="{AC2C22BC-B3FE-4FEE-BBEA-713BA38E049C}" type="slidenum">
              <a:rPr lang="en-US" smtClean="0"/>
              <a:pPr/>
              <a:t>46</a:t>
            </a:fld>
            <a:endParaRPr lang="en-US" dirty="0"/>
          </a:p>
        </p:txBody>
      </p:sp>
      <p:grpSp>
        <p:nvGrpSpPr>
          <p:cNvPr id="5" name="Group 4"/>
          <p:cNvGrpSpPr/>
          <p:nvPr/>
        </p:nvGrpSpPr>
        <p:grpSpPr>
          <a:xfrm>
            <a:off x="458438" y="1426101"/>
            <a:ext cx="3651583" cy="2677591"/>
            <a:chOff x="458438" y="1426101"/>
            <a:chExt cx="3651583" cy="2677591"/>
          </a:xfrm>
        </p:grpSpPr>
        <p:sp>
          <p:nvSpPr>
            <p:cNvPr id="3953" name="Shape 3953"/>
            <p:cNvSpPr/>
            <p:nvPr/>
          </p:nvSpPr>
          <p:spPr>
            <a:xfrm flipH="1">
              <a:off x="3268533" y="1734499"/>
              <a:ext cx="798918" cy="9801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63500" cap="rnd">
              <a:solidFill>
                <a:srgbClr val="FFFFFF"/>
              </a:solidFill>
              <a:custDash>
                <a:ds d="100000" sp="200000"/>
              </a:custDash>
              <a:round/>
            </a:ln>
          </p:spPr>
          <p:txBody>
            <a:bodyPr lIns="0" tIns="0" rIns="0" bIns="0" anchor="ctr"/>
            <a:lstStyle/>
            <a:p>
              <a:pPr lvl="0">
                <a:defRPr sz="3200"/>
              </a:pPr>
              <a:endParaRPr sz="1200" dirty="0"/>
            </a:p>
          </p:txBody>
        </p:sp>
        <p:sp>
          <p:nvSpPr>
            <p:cNvPr id="42" name="TextBox 41"/>
            <p:cNvSpPr txBox="1"/>
            <p:nvPr/>
          </p:nvSpPr>
          <p:spPr>
            <a:xfrm>
              <a:off x="561669" y="1615632"/>
              <a:ext cx="1664004" cy="307777"/>
            </a:xfrm>
            <a:prstGeom prst="rect">
              <a:avLst/>
            </a:prstGeom>
            <a:noFill/>
          </p:spPr>
          <p:txBody>
            <a:bodyPr wrap="square" lIns="0" tIns="0" rIns="0" bIns="0" rtlCol="0">
              <a:spAutoFit/>
            </a:bodyPr>
            <a:lstStyle/>
            <a:p>
              <a:r>
                <a:rPr lang="en-US" sz="2000" b="1" cap="all" spc="20" dirty="0">
                  <a:solidFill>
                    <a:schemeClr val="bg1"/>
                  </a:solidFill>
                  <a:latin typeface="Lato" panose="020F0502020204030203" pitchFamily="34" charset="0"/>
                </a:rPr>
                <a:t>MISTAKE #1</a:t>
              </a:r>
            </a:p>
          </p:txBody>
        </p:sp>
        <p:sp>
          <p:nvSpPr>
            <p:cNvPr id="44" name="TextBox 43"/>
            <p:cNvSpPr txBox="1"/>
            <p:nvPr/>
          </p:nvSpPr>
          <p:spPr>
            <a:xfrm>
              <a:off x="458438" y="2935680"/>
              <a:ext cx="3651583" cy="1168012"/>
            </a:xfrm>
            <a:prstGeom prst="rect">
              <a:avLst/>
            </a:prstGeom>
            <a:noFill/>
          </p:spPr>
          <p:txBody>
            <a:bodyPr wrap="square" lIns="0" tIns="0" rIns="0" bIns="0" rtlCol="0">
              <a:spAutoFit/>
            </a:bodyPr>
            <a:lstStyle/>
            <a:p>
              <a:pPr algn="r">
                <a:lnSpc>
                  <a:spcPct val="95000"/>
                </a:lnSpc>
                <a:spcAft>
                  <a:spcPts val="900"/>
                </a:spcAft>
              </a:pPr>
              <a:r>
                <a:rPr lang="en-US" sz="1400" dirty="0">
                  <a:solidFill>
                    <a:schemeClr val="bg1"/>
                  </a:solidFill>
                  <a:ea typeface="Lato Light" panose="020F0502020204030203" pitchFamily="34" charset="0"/>
                  <a:cs typeface="Lato Light" panose="020F0502020204030203" pitchFamily="34" charset="0"/>
                </a:rPr>
                <a:t>You buy long-term care insurance and you die at age 85 in your sleep, never having had a major health event, and you lose the money.</a:t>
              </a:r>
            </a:p>
            <a:p>
              <a:pPr algn="r">
                <a:lnSpc>
                  <a:spcPct val="95000"/>
                </a:lnSpc>
                <a:spcAft>
                  <a:spcPts val="900"/>
                </a:spcAft>
              </a:pPr>
              <a:r>
                <a:rPr lang="en-US" sz="1400" dirty="0">
                  <a:solidFill>
                    <a:schemeClr val="bg1"/>
                  </a:solidFill>
                  <a:ea typeface="Lato Light" panose="020F0502020204030203" pitchFamily="34" charset="0"/>
                  <a:cs typeface="Lato Light" panose="020F0502020204030203" pitchFamily="34" charset="0"/>
                </a:rPr>
                <a:t>Let’s say the cost is $1800 a year from age 55 to 85 making it – a </a:t>
              </a:r>
              <a:r>
                <a:rPr lang="en-US" sz="1600" b="1" dirty="0">
                  <a:solidFill>
                    <a:schemeClr val="accent2"/>
                  </a:solidFill>
                  <a:ea typeface="Lato Light" panose="020F0502020204030203" pitchFamily="34" charset="0"/>
                  <a:cs typeface="Lato Light" panose="020F0502020204030203" pitchFamily="34" charset="0"/>
                </a:rPr>
                <a:t>$54,000 mistake</a:t>
              </a:r>
              <a:r>
                <a:rPr lang="en-US" sz="1400" dirty="0">
                  <a:solidFill>
                    <a:schemeClr val="bg1"/>
                  </a:solidFill>
                  <a:ea typeface="Lato Light" panose="020F0502020204030203" pitchFamily="34" charset="0"/>
                  <a:cs typeface="Lato Light" panose="020F0502020204030203" pitchFamily="34" charset="0"/>
                </a:rPr>
                <a:t>.</a:t>
              </a:r>
            </a:p>
          </p:txBody>
        </p:sp>
        <p:sp>
          <p:nvSpPr>
            <p:cNvPr id="18" name="Freeform 43"/>
            <p:cNvSpPr>
              <a:spLocks noEditPoints="1"/>
            </p:cNvSpPr>
            <p:nvPr/>
          </p:nvSpPr>
          <p:spPr bwMode="auto">
            <a:xfrm>
              <a:off x="2540691" y="1426101"/>
              <a:ext cx="618141" cy="546990"/>
            </a:xfrm>
            <a:custGeom>
              <a:avLst/>
              <a:gdLst>
                <a:gd name="T0" fmla="*/ 253 w 255"/>
                <a:gd name="T1" fmla="*/ 221 h 225"/>
                <a:gd name="T2" fmla="*/ 245 w 255"/>
                <a:gd name="T3" fmla="*/ 225 h 225"/>
                <a:gd name="T4" fmla="*/ 9 w 255"/>
                <a:gd name="T5" fmla="*/ 225 h 225"/>
                <a:gd name="T6" fmla="*/ 1 w 255"/>
                <a:gd name="T7" fmla="*/ 221 h 225"/>
                <a:gd name="T8" fmla="*/ 1 w 255"/>
                <a:gd name="T9" fmla="*/ 212 h 225"/>
                <a:gd name="T10" fmla="*/ 119 w 255"/>
                <a:gd name="T11" fmla="*/ 5 h 225"/>
                <a:gd name="T12" fmla="*/ 127 w 255"/>
                <a:gd name="T13" fmla="*/ 0 h 225"/>
                <a:gd name="T14" fmla="*/ 135 w 255"/>
                <a:gd name="T15" fmla="*/ 5 h 225"/>
                <a:gd name="T16" fmla="*/ 253 w 255"/>
                <a:gd name="T17" fmla="*/ 212 h 225"/>
                <a:gd name="T18" fmla="*/ 253 w 255"/>
                <a:gd name="T19" fmla="*/ 221 h 225"/>
                <a:gd name="T20" fmla="*/ 143 w 255"/>
                <a:gd name="T21" fmla="*/ 73 h 225"/>
                <a:gd name="T22" fmla="*/ 111 w 255"/>
                <a:gd name="T23" fmla="*/ 73 h 225"/>
                <a:gd name="T24" fmla="*/ 111 w 255"/>
                <a:gd name="T25" fmla="*/ 152 h 225"/>
                <a:gd name="T26" fmla="*/ 143 w 255"/>
                <a:gd name="T27" fmla="*/ 152 h 225"/>
                <a:gd name="T28" fmla="*/ 143 w 255"/>
                <a:gd name="T29" fmla="*/ 73 h 225"/>
                <a:gd name="T30" fmla="*/ 143 w 255"/>
                <a:gd name="T31" fmla="*/ 172 h 225"/>
                <a:gd name="T32" fmla="*/ 111 w 255"/>
                <a:gd name="T33" fmla="*/ 172 h 225"/>
                <a:gd name="T34" fmla="*/ 111 w 255"/>
                <a:gd name="T35" fmla="*/ 199 h 225"/>
                <a:gd name="T36" fmla="*/ 143 w 255"/>
                <a:gd name="T37" fmla="*/ 199 h 225"/>
                <a:gd name="T38" fmla="*/ 143 w 255"/>
                <a:gd name="T39" fmla="*/ 17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5" h="225">
                  <a:moveTo>
                    <a:pt x="253" y="221"/>
                  </a:moveTo>
                  <a:cubicBezTo>
                    <a:pt x="252" y="224"/>
                    <a:pt x="249" y="225"/>
                    <a:pt x="245" y="225"/>
                  </a:cubicBezTo>
                  <a:cubicBezTo>
                    <a:pt x="9" y="225"/>
                    <a:pt x="9" y="225"/>
                    <a:pt x="9" y="225"/>
                  </a:cubicBezTo>
                  <a:cubicBezTo>
                    <a:pt x="6" y="225"/>
                    <a:pt x="3" y="224"/>
                    <a:pt x="1" y="221"/>
                  </a:cubicBezTo>
                  <a:cubicBezTo>
                    <a:pt x="0" y="218"/>
                    <a:pt x="0" y="215"/>
                    <a:pt x="1" y="212"/>
                  </a:cubicBezTo>
                  <a:cubicBezTo>
                    <a:pt x="119" y="5"/>
                    <a:pt x="119" y="5"/>
                    <a:pt x="119" y="5"/>
                  </a:cubicBezTo>
                  <a:cubicBezTo>
                    <a:pt x="121" y="1"/>
                    <a:pt x="124" y="0"/>
                    <a:pt x="127" y="0"/>
                  </a:cubicBezTo>
                  <a:cubicBezTo>
                    <a:pt x="131" y="0"/>
                    <a:pt x="134" y="1"/>
                    <a:pt x="135" y="5"/>
                  </a:cubicBezTo>
                  <a:cubicBezTo>
                    <a:pt x="253" y="212"/>
                    <a:pt x="253" y="212"/>
                    <a:pt x="253" y="212"/>
                  </a:cubicBezTo>
                  <a:cubicBezTo>
                    <a:pt x="255" y="215"/>
                    <a:pt x="255" y="218"/>
                    <a:pt x="253" y="221"/>
                  </a:cubicBezTo>
                  <a:close/>
                  <a:moveTo>
                    <a:pt x="143" y="73"/>
                  </a:moveTo>
                  <a:cubicBezTo>
                    <a:pt x="111" y="73"/>
                    <a:pt x="111" y="73"/>
                    <a:pt x="111" y="73"/>
                  </a:cubicBezTo>
                  <a:cubicBezTo>
                    <a:pt x="111" y="152"/>
                    <a:pt x="111" y="152"/>
                    <a:pt x="111" y="152"/>
                  </a:cubicBezTo>
                  <a:cubicBezTo>
                    <a:pt x="143" y="152"/>
                    <a:pt x="143" y="152"/>
                    <a:pt x="143" y="152"/>
                  </a:cubicBezTo>
                  <a:lnTo>
                    <a:pt x="143" y="73"/>
                  </a:lnTo>
                  <a:close/>
                  <a:moveTo>
                    <a:pt x="143" y="172"/>
                  </a:moveTo>
                  <a:cubicBezTo>
                    <a:pt x="111" y="172"/>
                    <a:pt x="111" y="172"/>
                    <a:pt x="111" y="172"/>
                  </a:cubicBezTo>
                  <a:cubicBezTo>
                    <a:pt x="111" y="199"/>
                    <a:pt x="111" y="199"/>
                    <a:pt x="111" y="199"/>
                  </a:cubicBezTo>
                  <a:cubicBezTo>
                    <a:pt x="143" y="199"/>
                    <a:pt x="143" y="199"/>
                    <a:pt x="143" y="199"/>
                  </a:cubicBezTo>
                  <a:lnTo>
                    <a:pt x="143" y="172"/>
                  </a:lnTo>
                  <a:close/>
                </a:path>
              </a:pathLst>
            </a:custGeom>
            <a:solidFill>
              <a:schemeClr val="bg1"/>
            </a:solidFill>
            <a:ln>
              <a:noFill/>
            </a:ln>
            <a:extLst/>
          </p:spPr>
          <p:txBody>
            <a:bodyPr vert="horz" wrap="square" lIns="99060" tIns="49530" rIns="99060" bIns="49530" numCol="1" anchor="t" anchorCtr="0" compatLnSpc="1">
              <a:prstTxWarp prst="textNoShape">
                <a:avLst/>
              </a:prstTxWarp>
            </a:bodyPr>
            <a:lstStyle/>
            <a:p>
              <a:endParaRPr lang="en-US" sz="1716" dirty="0"/>
            </a:p>
          </p:txBody>
        </p:sp>
      </p:grpSp>
      <p:grpSp>
        <p:nvGrpSpPr>
          <p:cNvPr id="3" name="Group 2"/>
          <p:cNvGrpSpPr/>
          <p:nvPr/>
        </p:nvGrpSpPr>
        <p:grpSpPr>
          <a:xfrm>
            <a:off x="5073008" y="1426101"/>
            <a:ext cx="3672255" cy="3086934"/>
            <a:chOff x="5073008" y="1426101"/>
            <a:chExt cx="3672255" cy="3086934"/>
          </a:xfrm>
        </p:grpSpPr>
        <p:sp>
          <p:nvSpPr>
            <p:cNvPr id="3941" name="Shape 3941"/>
            <p:cNvSpPr/>
            <p:nvPr/>
          </p:nvSpPr>
          <p:spPr>
            <a:xfrm>
              <a:off x="5093466" y="1734499"/>
              <a:ext cx="798918" cy="9801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63500" cap="rnd">
              <a:solidFill>
                <a:srgbClr val="FFFFFF"/>
              </a:solidFill>
              <a:custDash>
                <a:ds d="100000" sp="200000"/>
              </a:custDash>
              <a:round/>
            </a:ln>
          </p:spPr>
          <p:txBody>
            <a:bodyPr lIns="0" tIns="0" rIns="0" bIns="0" anchor="ctr"/>
            <a:lstStyle/>
            <a:p>
              <a:pPr lvl="0">
                <a:defRPr sz="3200"/>
              </a:pPr>
              <a:endParaRPr sz="1200" dirty="0"/>
            </a:p>
          </p:txBody>
        </p:sp>
        <p:sp>
          <p:nvSpPr>
            <p:cNvPr id="43" name="TextBox 42"/>
            <p:cNvSpPr txBox="1"/>
            <p:nvPr/>
          </p:nvSpPr>
          <p:spPr>
            <a:xfrm>
              <a:off x="6971906" y="1615631"/>
              <a:ext cx="1664004" cy="307777"/>
            </a:xfrm>
            <a:prstGeom prst="rect">
              <a:avLst/>
            </a:prstGeom>
            <a:noFill/>
          </p:spPr>
          <p:txBody>
            <a:bodyPr wrap="square" lIns="0" tIns="0" rIns="0" bIns="0" rtlCol="0">
              <a:spAutoFit/>
            </a:bodyPr>
            <a:lstStyle/>
            <a:p>
              <a:pPr algn="r"/>
              <a:r>
                <a:rPr lang="en-US" sz="2000" b="1" cap="all" spc="20" dirty="0">
                  <a:solidFill>
                    <a:schemeClr val="bg1"/>
                  </a:solidFill>
                  <a:latin typeface="Lato" panose="020F0502020204030203" pitchFamily="34" charset="0"/>
                </a:rPr>
                <a:t>MISTAKE #2</a:t>
              </a:r>
            </a:p>
          </p:txBody>
        </p:sp>
        <p:sp>
          <p:nvSpPr>
            <p:cNvPr id="45" name="TextBox 44"/>
            <p:cNvSpPr txBox="1"/>
            <p:nvPr/>
          </p:nvSpPr>
          <p:spPr>
            <a:xfrm>
              <a:off x="5073008" y="2935680"/>
              <a:ext cx="3672255" cy="1577355"/>
            </a:xfrm>
            <a:prstGeom prst="rect">
              <a:avLst/>
            </a:prstGeom>
            <a:noFill/>
          </p:spPr>
          <p:txBody>
            <a:bodyPr wrap="square" lIns="0" tIns="0" rIns="0" bIns="0" rtlCol="0">
              <a:spAutoFit/>
            </a:bodyPr>
            <a:lstStyle/>
            <a:p>
              <a:pPr>
                <a:lnSpc>
                  <a:spcPct val="95000"/>
                </a:lnSpc>
                <a:spcAft>
                  <a:spcPts val="900"/>
                </a:spcAft>
              </a:pPr>
              <a:r>
                <a:rPr lang="en-US" sz="1400" dirty="0">
                  <a:solidFill>
                    <a:schemeClr val="bg1"/>
                  </a:solidFill>
                  <a:ea typeface="Lato Light" panose="020F0502020204030203" pitchFamily="34" charset="0"/>
                  <a:cs typeface="Lato Light" panose="020F0502020204030203" pitchFamily="34" charset="0"/>
                </a:rPr>
                <a:t>You don’t buy long-term care insurance, and self insure, which is what you are doing now.  20 years from now, when you are 75, you need three years of care.  You pay the full amount  out of pocket with no help from insurance.  </a:t>
              </a:r>
            </a:p>
            <a:p>
              <a:pPr>
                <a:lnSpc>
                  <a:spcPct val="95000"/>
                </a:lnSpc>
                <a:spcAft>
                  <a:spcPts val="900"/>
                </a:spcAft>
              </a:pPr>
              <a:r>
                <a:rPr lang="en-US" sz="1400" dirty="0">
                  <a:solidFill>
                    <a:schemeClr val="bg1"/>
                  </a:solidFill>
                  <a:ea typeface="Lato Light" panose="020F0502020204030203" pitchFamily="34" charset="0"/>
                  <a:cs typeface="Lato Light" panose="020F0502020204030203" pitchFamily="34" charset="0"/>
                </a:rPr>
                <a:t>Based on past trends the average cost of care could be about $425,000 – a </a:t>
              </a:r>
              <a:r>
                <a:rPr lang="en-US" sz="1600" b="1" dirty="0">
                  <a:solidFill>
                    <a:schemeClr val="accent1"/>
                  </a:solidFill>
                  <a:ea typeface="Lato Light" panose="020F0502020204030203" pitchFamily="34" charset="0"/>
                  <a:cs typeface="Lato Light" panose="020F0502020204030203" pitchFamily="34" charset="0"/>
                </a:rPr>
                <a:t>$425,000 mistake</a:t>
              </a:r>
              <a:r>
                <a:rPr lang="en-US" sz="1400" dirty="0">
                  <a:solidFill>
                    <a:schemeClr val="bg1"/>
                  </a:solidFill>
                  <a:ea typeface="Lato Light" panose="020F0502020204030203" pitchFamily="34" charset="0"/>
                  <a:cs typeface="Lato Light" panose="020F0502020204030203" pitchFamily="34" charset="0"/>
                </a:rPr>
                <a:t>. </a:t>
              </a:r>
            </a:p>
          </p:txBody>
        </p:sp>
        <p:sp>
          <p:nvSpPr>
            <p:cNvPr id="20" name="Freeform 43"/>
            <p:cNvSpPr>
              <a:spLocks noEditPoints="1"/>
            </p:cNvSpPr>
            <p:nvPr/>
          </p:nvSpPr>
          <p:spPr bwMode="auto">
            <a:xfrm>
              <a:off x="5967518" y="1426101"/>
              <a:ext cx="618141" cy="546990"/>
            </a:xfrm>
            <a:custGeom>
              <a:avLst/>
              <a:gdLst>
                <a:gd name="T0" fmla="*/ 253 w 255"/>
                <a:gd name="T1" fmla="*/ 221 h 225"/>
                <a:gd name="T2" fmla="*/ 245 w 255"/>
                <a:gd name="T3" fmla="*/ 225 h 225"/>
                <a:gd name="T4" fmla="*/ 9 w 255"/>
                <a:gd name="T5" fmla="*/ 225 h 225"/>
                <a:gd name="T6" fmla="*/ 1 w 255"/>
                <a:gd name="T7" fmla="*/ 221 h 225"/>
                <a:gd name="T8" fmla="*/ 1 w 255"/>
                <a:gd name="T9" fmla="*/ 212 h 225"/>
                <a:gd name="T10" fmla="*/ 119 w 255"/>
                <a:gd name="T11" fmla="*/ 5 h 225"/>
                <a:gd name="T12" fmla="*/ 127 w 255"/>
                <a:gd name="T13" fmla="*/ 0 h 225"/>
                <a:gd name="T14" fmla="*/ 135 w 255"/>
                <a:gd name="T15" fmla="*/ 5 h 225"/>
                <a:gd name="T16" fmla="*/ 253 w 255"/>
                <a:gd name="T17" fmla="*/ 212 h 225"/>
                <a:gd name="T18" fmla="*/ 253 w 255"/>
                <a:gd name="T19" fmla="*/ 221 h 225"/>
                <a:gd name="T20" fmla="*/ 143 w 255"/>
                <a:gd name="T21" fmla="*/ 73 h 225"/>
                <a:gd name="T22" fmla="*/ 111 w 255"/>
                <a:gd name="T23" fmla="*/ 73 h 225"/>
                <a:gd name="T24" fmla="*/ 111 w 255"/>
                <a:gd name="T25" fmla="*/ 152 h 225"/>
                <a:gd name="T26" fmla="*/ 143 w 255"/>
                <a:gd name="T27" fmla="*/ 152 h 225"/>
                <a:gd name="T28" fmla="*/ 143 w 255"/>
                <a:gd name="T29" fmla="*/ 73 h 225"/>
                <a:gd name="T30" fmla="*/ 143 w 255"/>
                <a:gd name="T31" fmla="*/ 172 h 225"/>
                <a:gd name="T32" fmla="*/ 111 w 255"/>
                <a:gd name="T33" fmla="*/ 172 h 225"/>
                <a:gd name="T34" fmla="*/ 111 w 255"/>
                <a:gd name="T35" fmla="*/ 199 h 225"/>
                <a:gd name="T36" fmla="*/ 143 w 255"/>
                <a:gd name="T37" fmla="*/ 199 h 225"/>
                <a:gd name="T38" fmla="*/ 143 w 255"/>
                <a:gd name="T39" fmla="*/ 17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5" h="225">
                  <a:moveTo>
                    <a:pt x="253" y="221"/>
                  </a:moveTo>
                  <a:cubicBezTo>
                    <a:pt x="252" y="224"/>
                    <a:pt x="249" y="225"/>
                    <a:pt x="245" y="225"/>
                  </a:cubicBezTo>
                  <a:cubicBezTo>
                    <a:pt x="9" y="225"/>
                    <a:pt x="9" y="225"/>
                    <a:pt x="9" y="225"/>
                  </a:cubicBezTo>
                  <a:cubicBezTo>
                    <a:pt x="6" y="225"/>
                    <a:pt x="3" y="224"/>
                    <a:pt x="1" y="221"/>
                  </a:cubicBezTo>
                  <a:cubicBezTo>
                    <a:pt x="0" y="218"/>
                    <a:pt x="0" y="215"/>
                    <a:pt x="1" y="212"/>
                  </a:cubicBezTo>
                  <a:cubicBezTo>
                    <a:pt x="119" y="5"/>
                    <a:pt x="119" y="5"/>
                    <a:pt x="119" y="5"/>
                  </a:cubicBezTo>
                  <a:cubicBezTo>
                    <a:pt x="121" y="1"/>
                    <a:pt x="124" y="0"/>
                    <a:pt x="127" y="0"/>
                  </a:cubicBezTo>
                  <a:cubicBezTo>
                    <a:pt x="131" y="0"/>
                    <a:pt x="134" y="1"/>
                    <a:pt x="135" y="5"/>
                  </a:cubicBezTo>
                  <a:cubicBezTo>
                    <a:pt x="253" y="212"/>
                    <a:pt x="253" y="212"/>
                    <a:pt x="253" y="212"/>
                  </a:cubicBezTo>
                  <a:cubicBezTo>
                    <a:pt x="255" y="215"/>
                    <a:pt x="255" y="218"/>
                    <a:pt x="253" y="221"/>
                  </a:cubicBezTo>
                  <a:close/>
                  <a:moveTo>
                    <a:pt x="143" y="73"/>
                  </a:moveTo>
                  <a:cubicBezTo>
                    <a:pt x="111" y="73"/>
                    <a:pt x="111" y="73"/>
                    <a:pt x="111" y="73"/>
                  </a:cubicBezTo>
                  <a:cubicBezTo>
                    <a:pt x="111" y="152"/>
                    <a:pt x="111" y="152"/>
                    <a:pt x="111" y="152"/>
                  </a:cubicBezTo>
                  <a:cubicBezTo>
                    <a:pt x="143" y="152"/>
                    <a:pt x="143" y="152"/>
                    <a:pt x="143" y="152"/>
                  </a:cubicBezTo>
                  <a:lnTo>
                    <a:pt x="143" y="73"/>
                  </a:lnTo>
                  <a:close/>
                  <a:moveTo>
                    <a:pt x="143" y="172"/>
                  </a:moveTo>
                  <a:cubicBezTo>
                    <a:pt x="111" y="172"/>
                    <a:pt x="111" y="172"/>
                    <a:pt x="111" y="172"/>
                  </a:cubicBezTo>
                  <a:cubicBezTo>
                    <a:pt x="111" y="199"/>
                    <a:pt x="111" y="199"/>
                    <a:pt x="111" y="199"/>
                  </a:cubicBezTo>
                  <a:cubicBezTo>
                    <a:pt x="143" y="199"/>
                    <a:pt x="143" y="199"/>
                    <a:pt x="143" y="199"/>
                  </a:cubicBezTo>
                  <a:lnTo>
                    <a:pt x="143" y="172"/>
                  </a:lnTo>
                  <a:close/>
                </a:path>
              </a:pathLst>
            </a:custGeom>
            <a:solidFill>
              <a:schemeClr val="bg1"/>
            </a:solidFill>
            <a:ln>
              <a:noFill/>
            </a:ln>
            <a:extLst/>
          </p:spPr>
          <p:txBody>
            <a:bodyPr vert="horz" wrap="square" lIns="99060" tIns="49530" rIns="99060" bIns="49530" numCol="1" anchor="t" anchorCtr="0" compatLnSpc="1">
              <a:prstTxWarp prst="textNoShape">
                <a:avLst/>
              </a:prstTxWarp>
            </a:bodyPr>
            <a:lstStyle/>
            <a:p>
              <a:endParaRPr lang="en-US" sz="1716" dirty="0"/>
            </a:p>
          </p:txBody>
        </p:sp>
      </p:gr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5000" y="96315"/>
            <a:ext cx="518279" cy="518279"/>
          </a:xfrm>
          <a:prstGeom prst="rect">
            <a:avLst/>
          </a:prstGeom>
        </p:spPr>
      </p:pic>
    </p:spTree>
    <p:extLst>
      <p:ext uri="{BB962C8B-B14F-4D97-AF65-F5344CB8AC3E}">
        <p14:creationId xmlns:p14="http://schemas.microsoft.com/office/powerpoint/2010/main" val="4264549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
            </a:r>
            <a:br>
              <a:rPr lang="en-US" dirty="0"/>
            </a:br>
            <a:r>
              <a:rPr lang="en-US" dirty="0"/>
              <a:t>Types of long-term care </a:t>
            </a:r>
            <a:r>
              <a:rPr lang="en-US" dirty="0">
                <a:solidFill>
                  <a:schemeClr val="accent2"/>
                </a:solidFill>
              </a:rPr>
              <a:t>insurance</a:t>
            </a:r>
          </a:p>
        </p:txBody>
      </p:sp>
      <p:sp>
        <p:nvSpPr>
          <p:cNvPr id="4" name="Text Placeholder 3"/>
          <p:cNvSpPr>
            <a:spLocks noGrp="1"/>
          </p:cNvSpPr>
          <p:nvPr>
            <p:ph type="body" sz="quarter" idx="14"/>
          </p:nvPr>
        </p:nvSpPr>
        <p:spPr>
          <a:xfrm>
            <a:off x="2257237" y="1517270"/>
            <a:ext cx="6503732" cy="3626230"/>
          </a:xfrm>
        </p:spPr>
        <p:txBody>
          <a:bodyPr>
            <a:normAutofit/>
          </a:bodyPr>
          <a:lstStyle/>
          <a:p>
            <a:pPr>
              <a:buFont typeface="Arial" panose="020B0604020202020204" pitchFamily="34" charset="0"/>
              <a:buChar char="•"/>
            </a:pPr>
            <a:r>
              <a:rPr lang="en-US" sz="1600" b="1" dirty="0">
                <a:solidFill>
                  <a:schemeClr val="accent4"/>
                </a:solidFill>
              </a:rPr>
              <a:t>Traditional long-term </a:t>
            </a:r>
            <a:r>
              <a:rPr lang="en-US" sz="1600" b="1" dirty="0" smtClean="0">
                <a:solidFill>
                  <a:schemeClr val="accent4"/>
                </a:solidFill>
              </a:rPr>
              <a:t>care</a:t>
            </a:r>
          </a:p>
          <a:p>
            <a:pPr lvl="1">
              <a:buFont typeface="Arial" panose="020B0604020202020204" pitchFamily="34" charset="0"/>
              <a:buChar char="•"/>
            </a:pPr>
            <a:r>
              <a:rPr lang="en-US" sz="1600" dirty="0" smtClean="0">
                <a:solidFill>
                  <a:schemeClr val="accent4"/>
                </a:solidFill>
              </a:rPr>
              <a:t>You determine length and amount of coverage</a:t>
            </a:r>
          </a:p>
          <a:p>
            <a:pPr>
              <a:buFont typeface="Arial" panose="020B0604020202020204" pitchFamily="34" charset="0"/>
              <a:buChar char="•"/>
            </a:pPr>
            <a:endParaRPr lang="en-US" sz="1300" dirty="0">
              <a:solidFill>
                <a:schemeClr val="accent4"/>
              </a:solidFill>
            </a:endParaRPr>
          </a:p>
          <a:p>
            <a:pPr>
              <a:buFont typeface="Arial" panose="020B0604020202020204" pitchFamily="34" charset="0"/>
              <a:buChar char="•"/>
            </a:pPr>
            <a:r>
              <a:rPr lang="en-US" sz="1600" b="1" dirty="0">
                <a:solidFill>
                  <a:schemeClr val="accent4"/>
                </a:solidFill>
              </a:rPr>
              <a:t>Hybrid “Linked-benefits” products</a:t>
            </a:r>
          </a:p>
          <a:p>
            <a:pPr lvl="1">
              <a:buFont typeface="Arial" panose="020B0604020202020204" pitchFamily="34" charset="0"/>
              <a:buChar char="•"/>
            </a:pPr>
            <a:r>
              <a:rPr lang="en-US" sz="1600" dirty="0">
                <a:solidFill>
                  <a:schemeClr val="accent4"/>
                </a:solidFill>
              </a:rPr>
              <a:t>Annuities with long-term care rider</a:t>
            </a:r>
          </a:p>
          <a:p>
            <a:pPr lvl="1">
              <a:buFont typeface="Arial" panose="020B0604020202020204" pitchFamily="34" charset="0"/>
              <a:buChar char="•"/>
            </a:pPr>
            <a:r>
              <a:rPr lang="en-US" sz="1600" dirty="0">
                <a:solidFill>
                  <a:schemeClr val="accent4"/>
                </a:solidFill>
              </a:rPr>
              <a:t>Life insurance with long-term care rider</a:t>
            </a:r>
          </a:p>
          <a:p>
            <a:pPr lvl="1">
              <a:buFont typeface="Arial" panose="020B0604020202020204" pitchFamily="34" charset="0"/>
              <a:buChar char="•"/>
            </a:pPr>
            <a:r>
              <a:rPr lang="en-US" sz="1600" dirty="0" smtClean="0">
                <a:solidFill>
                  <a:schemeClr val="accent4"/>
                </a:solidFill>
              </a:rPr>
              <a:t>May provide less coverage but it’s not “use it or lose it”</a:t>
            </a:r>
            <a:endParaRPr lang="en-US" sz="1600" dirty="0">
              <a:solidFill>
                <a:schemeClr val="accent4"/>
              </a:solidFill>
            </a:endParaRPr>
          </a:p>
          <a:p>
            <a:pPr lvl="1">
              <a:buFont typeface="Arial" panose="020B0604020202020204" pitchFamily="34" charset="0"/>
              <a:buChar char="•"/>
            </a:pPr>
            <a:endParaRPr lang="en-US" sz="1600" dirty="0">
              <a:solidFill>
                <a:schemeClr val="accent4"/>
              </a:solidFill>
            </a:endParaRPr>
          </a:p>
          <a:p>
            <a:pPr marL="0" indent="0">
              <a:buNone/>
            </a:pPr>
            <a:r>
              <a:rPr lang="en-US" sz="1600" dirty="0" smtClean="0">
                <a:solidFill>
                  <a:schemeClr val="accent4"/>
                </a:solidFill>
              </a:rPr>
              <a:t>A portion of your premium may </a:t>
            </a:r>
            <a:r>
              <a:rPr lang="en-US" sz="1600" dirty="0">
                <a:solidFill>
                  <a:schemeClr val="accent4"/>
                </a:solidFill>
              </a:rPr>
              <a:t>be tax-deductible</a:t>
            </a:r>
          </a:p>
        </p:txBody>
      </p:sp>
      <p:sp>
        <p:nvSpPr>
          <p:cNvPr id="5" name="TextBox 4"/>
          <p:cNvSpPr txBox="1"/>
          <p:nvPr/>
        </p:nvSpPr>
        <p:spPr>
          <a:xfrm>
            <a:off x="377446" y="4788769"/>
            <a:ext cx="6674707" cy="230832"/>
          </a:xfrm>
          <a:prstGeom prst="rect">
            <a:avLst/>
          </a:prstGeom>
          <a:noFill/>
        </p:spPr>
        <p:txBody>
          <a:bodyPr wrap="square" rtlCol="0">
            <a:spAutoFit/>
          </a:bodyPr>
          <a:lstStyle/>
          <a:p>
            <a:r>
              <a:rPr lang="en-US" sz="900" i="1" dirty="0">
                <a:solidFill>
                  <a:schemeClr val="accent4"/>
                </a:solidFill>
              </a:rPr>
              <a:t>http://www.aarp.org/health/health-insurance/info-06-2012/understanding-long-term-care-insurance.html</a:t>
            </a:r>
          </a:p>
        </p:txBody>
      </p:sp>
      <p:sp>
        <p:nvSpPr>
          <p:cNvPr id="7" name="Slide Number Placeholder 6"/>
          <p:cNvSpPr>
            <a:spLocks noGrp="1"/>
          </p:cNvSpPr>
          <p:nvPr>
            <p:ph type="sldNum" sz="quarter" idx="13"/>
          </p:nvPr>
        </p:nvSpPr>
        <p:spPr/>
        <p:txBody>
          <a:bodyPr/>
          <a:lstStyle/>
          <a:p>
            <a:fld id="{AC2C22BC-B3FE-4FEE-BBEA-713BA38E049C}" type="slidenum">
              <a:rPr lang="en-US" smtClean="0"/>
              <a:pPr/>
              <a:t>47</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5000" y="96315"/>
            <a:ext cx="518279" cy="518279"/>
          </a:xfrm>
          <a:prstGeom prst="rect">
            <a:avLst/>
          </a:prstGeom>
        </p:spPr>
      </p:pic>
    </p:spTree>
    <p:extLst>
      <p:ext uri="{BB962C8B-B14F-4D97-AF65-F5344CB8AC3E}">
        <p14:creationId xmlns:p14="http://schemas.microsoft.com/office/powerpoint/2010/main" val="3769329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WHEN IS THE BEST AGE TO PURCHASE </a:t>
            </a:r>
            <a:br>
              <a:rPr lang="en-US" dirty="0"/>
            </a:br>
            <a:r>
              <a:rPr lang="en-US" dirty="0">
                <a:solidFill>
                  <a:schemeClr val="accent2"/>
                </a:solidFill>
              </a:rPr>
              <a:t>LONG-TERM CARE INSURANCE?</a:t>
            </a:r>
          </a:p>
        </p:txBody>
      </p:sp>
      <p:sp>
        <p:nvSpPr>
          <p:cNvPr id="8" name="TextBox 7"/>
          <p:cNvSpPr txBox="1"/>
          <p:nvPr/>
        </p:nvSpPr>
        <p:spPr>
          <a:xfrm>
            <a:off x="235664" y="4788769"/>
            <a:ext cx="5363382" cy="230832"/>
          </a:xfrm>
          <a:prstGeom prst="rect">
            <a:avLst/>
          </a:prstGeom>
          <a:noFill/>
        </p:spPr>
        <p:txBody>
          <a:bodyPr wrap="square" rtlCol="0">
            <a:spAutoFit/>
          </a:bodyPr>
          <a:lstStyle/>
          <a:p>
            <a:r>
              <a:rPr lang="en-US" sz="900" i="1" dirty="0">
                <a:solidFill>
                  <a:schemeClr val="accent4"/>
                </a:solidFill>
              </a:rPr>
              <a:t>http://www.aarp.org/health/medicare-insurance/info-10-2011/long-term-care-insurance-misconceptions.html</a:t>
            </a:r>
          </a:p>
        </p:txBody>
      </p:sp>
      <p:sp>
        <p:nvSpPr>
          <p:cNvPr id="10" name="TextBox 9"/>
          <p:cNvSpPr txBox="1"/>
          <p:nvPr/>
        </p:nvSpPr>
        <p:spPr>
          <a:xfrm>
            <a:off x="1969750" y="1376223"/>
            <a:ext cx="4981655" cy="307777"/>
          </a:xfrm>
          <a:prstGeom prst="rect">
            <a:avLst/>
          </a:prstGeom>
          <a:noFill/>
        </p:spPr>
        <p:txBody>
          <a:bodyPr wrap="square" lIns="0" tIns="0" rIns="0" bIns="0" rtlCol="0">
            <a:spAutoFit/>
          </a:bodyPr>
          <a:lstStyle/>
          <a:p>
            <a:pPr algn="ctr"/>
            <a:r>
              <a:rPr lang="en-US" sz="2000" b="1" cap="all" spc="20" dirty="0">
                <a:solidFill>
                  <a:schemeClr val="accent1"/>
                </a:solidFill>
                <a:latin typeface="Lato" panose="020F0502020204030203" pitchFamily="34" charset="0"/>
              </a:rPr>
              <a:t>Get it while you Still Qualify!</a:t>
            </a:r>
          </a:p>
        </p:txBody>
      </p:sp>
      <p:sp>
        <p:nvSpPr>
          <p:cNvPr id="12" name="Slide Number Placeholder 11"/>
          <p:cNvSpPr>
            <a:spLocks noGrp="1"/>
          </p:cNvSpPr>
          <p:nvPr>
            <p:ph type="sldNum" sz="quarter" idx="12"/>
          </p:nvPr>
        </p:nvSpPr>
        <p:spPr/>
        <p:txBody>
          <a:bodyPr/>
          <a:lstStyle/>
          <a:p>
            <a:fld id="{AC2C22BC-B3FE-4FEE-BBEA-713BA38E049C}" type="slidenum">
              <a:rPr lang="en-US" smtClean="0"/>
              <a:pPr/>
              <a:t>48</a:t>
            </a:fld>
            <a:endParaRPr lang="en-US" dirty="0"/>
          </a:p>
        </p:txBody>
      </p:sp>
      <p:sp>
        <p:nvSpPr>
          <p:cNvPr id="13" name="Shape 1187"/>
          <p:cNvSpPr/>
          <p:nvPr/>
        </p:nvSpPr>
        <p:spPr>
          <a:xfrm>
            <a:off x="3319340" y="2032785"/>
            <a:ext cx="2492533" cy="24925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000"/>
          </a:solidFill>
          <a:ln w="12700">
            <a:miter lim="400000"/>
          </a:ln>
        </p:spPr>
        <p:txBody>
          <a:bodyPr lIns="0" tIns="0" rIns="0" bIns="0" anchor="ctr"/>
          <a:lstStyle/>
          <a:p>
            <a:pPr lvl="0">
              <a:defRPr sz="3200"/>
            </a:pPr>
            <a:endParaRPr sz="2000" dirty="0"/>
          </a:p>
        </p:txBody>
      </p:sp>
      <p:sp>
        <p:nvSpPr>
          <p:cNvPr id="14" name="Shape 1190"/>
          <p:cNvSpPr/>
          <p:nvPr/>
        </p:nvSpPr>
        <p:spPr>
          <a:xfrm>
            <a:off x="3499227" y="2214061"/>
            <a:ext cx="2129981" cy="212998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6675" cap="rnd">
            <a:solidFill>
              <a:srgbClr val="FFFFFF"/>
            </a:solidFill>
            <a:custDash>
              <a:ds d="100000" sp="200000"/>
            </a:custDash>
            <a:round/>
          </a:ln>
        </p:spPr>
        <p:txBody>
          <a:bodyPr lIns="0" tIns="0" rIns="0" bIns="0" anchor="ctr"/>
          <a:lstStyle/>
          <a:p>
            <a:pPr lvl="0">
              <a:defRPr sz="3200"/>
            </a:pPr>
            <a:endParaRPr sz="2000" dirty="0"/>
          </a:p>
        </p:txBody>
      </p:sp>
      <p:sp>
        <p:nvSpPr>
          <p:cNvPr id="15" name="TextBox 14"/>
          <p:cNvSpPr txBox="1"/>
          <p:nvPr/>
        </p:nvSpPr>
        <p:spPr>
          <a:xfrm>
            <a:off x="3559144" y="2610264"/>
            <a:ext cx="2032103" cy="1231106"/>
          </a:xfrm>
          <a:prstGeom prst="rect">
            <a:avLst/>
          </a:prstGeom>
          <a:noFill/>
        </p:spPr>
        <p:txBody>
          <a:bodyPr wrap="square" lIns="0" tIns="0" rIns="0" bIns="0" rtlCol="0">
            <a:spAutoFit/>
          </a:bodyPr>
          <a:lstStyle/>
          <a:p>
            <a:pPr algn="ctr"/>
            <a:r>
              <a:rPr lang="en-US" sz="2000" b="1" i="1" spc="20" dirty="0">
                <a:solidFill>
                  <a:schemeClr val="tx2"/>
                </a:solidFill>
              </a:rPr>
              <a:t>You're              never </a:t>
            </a:r>
            <a:r>
              <a:rPr lang="en-US" sz="2000" b="1" i="1" spc="20" dirty="0">
                <a:solidFill>
                  <a:srgbClr val="00B050"/>
                </a:solidFill>
              </a:rPr>
              <a:t>healthier </a:t>
            </a:r>
            <a:r>
              <a:rPr lang="en-US" sz="2000" b="1" i="1" spc="20" dirty="0">
                <a:solidFill>
                  <a:schemeClr val="tx2"/>
                </a:solidFill>
              </a:rPr>
              <a:t>    or </a:t>
            </a:r>
            <a:r>
              <a:rPr lang="en-US" sz="2000" b="1" i="1" spc="20" dirty="0">
                <a:solidFill>
                  <a:srgbClr val="00B050"/>
                </a:solidFill>
              </a:rPr>
              <a:t>younger</a:t>
            </a:r>
            <a:r>
              <a:rPr lang="en-US" sz="2000" b="1" i="1" spc="20" dirty="0">
                <a:solidFill>
                  <a:schemeClr val="tx2"/>
                </a:solidFill>
              </a:rPr>
              <a:t> than     you are </a:t>
            </a:r>
            <a:r>
              <a:rPr lang="en-US" sz="2000" b="1" i="1" spc="20" dirty="0">
                <a:solidFill>
                  <a:srgbClr val="00B050"/>
                </a:solidFill>
              </a:rPr>
              <a:t>today</a:t>
            </a:r>
            <a:r>
              <a:rPr lang="en-US" i="1" spc="20" dirty="0">
                <a:solidFill>
                  <a:srgbClr val="00B050"/>
                </a:solidFill>
              </a:rPr>
              <a:t>.</a:t>
            </a:r>
          </a:p>
        </p:txBody>
      </p:sp>
    </p:spTree>
    <p:extLst>
      <p:ext uri="{BB962C8B-B14F-4D97-AF65-F5344CB8AC3E}">
        <p14:creationId xmlns:p14="http://schemas.microsoft.com/office/powerpoint/2010/main" val="4038687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644901"/>
            <a:ext cx="5469838" cy="1498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862320" y="1155601"/>
            <a:ext cx="2831011" cy="666849"/>
          </a:xfrm>
          <a:prstGeom prst="rect">
            <a:avLst/>
          </a:prstGeom>
          <a:noFill/>
        </p:spPr>
        <p:txBody>
          <a:bodyPr wrap="square" lIns="0" tIns="0" rIns="0" bIns="0" rtlCol="0">
            <a:spAutoFit/>
          </a:bodyPr>
          <a:lstStyle/>
          <a:p>
            <a:pPr>
              <a:lnSpc>
                <a:spcPts val="2600"/>
              </a:lnSpc>
            </a:pPr>
            <a:r>
              <a:rPr lang="en-US" sz="2600" cap="all" spc="70" dirty="0">
                <a:solidFill>
                  <a:schemeClr val="accent1"/>
                </a:solidFill>
                <a:latin typeface="Lato Black" panose="020F0A02020204030203" pitchFamily="34" charset="0"/>
              </a:rPr>
              <a:t>Talk To YOUR </a:t>
            </a:r>
            <a:r>
              <a:rPr lang="en-US" sz="2600" cap="all" spc="70" dirty="0">
                <a:solidFill>
                  <a:schemeClr val="accent2"/>
                </a:solidFill>
                <a:latin typeface="Lato Black" panose="020F0A02020204030203" pitchFamily="34" charset="0"/>
              </a:rPr>
              <a:t>FAMILY</a:t>
            </a:r>
          </a:p>
        </p:txBody>
      </p:sp>
      <p:sp>
        <p:nvSpPr>
          <p:cNvPr id="9" name="TextBox 8"/>
          <p:cNvSpPr txBox="1"/>
          <p:nvPr/>
        </p:nvSpPr>
        <p:spPr>
          <a:xfrm>
            <a:off x="5862320" y="2458618"/>
            <a:ext cx="2277128" cy="1059393"/>
          </a:xfrm>
          <a:prstGeom prst="rect">
            <a:avLst/>
          </a:prstGeom>
          <a:noFill/>
        </p:spPr>
        <p:txBody>
          <a:bodyPr wrap="square" lIns="0" tIns="0" rIns="0" bIns="0" rtlCol="0">
            <a:spAutoFit/>
          </a:bodyPr>
          <a:lstStyle/>
          <a:p>
            <a:pPr>
              <a:lnSpc>
                <a:spcPct val="110000"/>
              </a:lnSpc>
              <a:spcAft>
                <a:spcPts val="1200"/>
              </a:spcAft>
            </a:pPr>
            <a:r>
              <a:rPr lang="en-US" sz="1600" dirty="0">
                <a:solidFill>
                  <a:schemeClr val="accent4"/>
                </a:solidFill>
                <a:latin typeface="Lato" panose="020F0502020204030203" pitchFamily="34" charset="0"/>
                <a:ea typeface="Lato" panose="020F0502020204030203" pitchFamily="34" charset="0"/>
                <a:cs typeface="Lato" panose="020F0502020204030203" pitchFamily="34" charset="0"/>
              </a:rPr>
              <a:t>Is there a money conversation you’d like to have that you aren’t currently having?</a:t>
            </a:r>
          </a:p>
        </p:txBody>
      </p:sp>
      <p:sp>
        <p:nvSpPr>
          <p:cNvPr id="12" name="TextBox 11"/>
          <p:cNvSpPr txBox="1"/>
          <p:nvPr/>
        </p:nvSpPr>
        <p:spPr>
          <a:xfrm>
            <a:off x="1118367" y="4147979"/>
            <a:ext cx="3233103" cy="492443"/>
          </a:xfrm>
          <a:prstGeom prst="rect">
            <a:avLst/>
          </a:prstGeom>
          <a:noFill/>
        </p:spPr>
        <p:txBody>
          <a:bodyPr wrap="square" lIns="0" tIns="0" rIns="0" bIns="0" rtlCol="0">
            <a:spAutoFit/>
          </a:bodyPr>
          <a:lstStyle/>
          <a:p>
            <a:pPr algn="ctr">
              <a:spcAft>
                <a:spcPts val="1200"/>
              </a:spcAft>
            </a:pPr>
            <a:r>
              <a:rPr lang="en-US" sz="1600" b="1" cap="all" spc="20" dirty="0">
                <a:solidFill>
                  <a:schemeClr val="accent3"/>
                </a:solidFill>
                <a:latin typeface="Lato" panose="020F0502020204030203" pitchFamily="34" charset="0"/>
              </a:rPr>
              <a:t>Communicating with Family About Money</a:t>
            </a:r>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5469838" cy="3644901"/>
          </a:xfrm>
          <a:prstGeom prst="rect">
            <a:avLst/>
          </a:prstGeom>
        </p:spPr>
      </p:pic>
      <p:sp>
        <p:nvSpPr>
          <p:cNvPr id="4" name="Slide Number Placeholder 3"/>
          <p:cNvSpPr>
            <a:spLocks noGrp="1"/>
          </p:cNvSpPr>
          <p:nvPr>
            <p:ph type="sldNum" sz="quarter" idx="17"/>
          </p:nvPr>
        </p:nvSpPr>
        <p:spPr/>
        <p:txBody>
          <a:bodyPr/>
          <a:lstStyle/>
          <a:p>
            <a:fld id="{AC2C22BC-B3FE-4FEE-BBEA-713BA38E049C}" type="slidenum">
              <a:rPr lang="en-US" smtClean="0"/>
              <a:pPr/>
              <a:t>49</a:t>
            </a:fld>
            <a:endParaRPr lang="en-US" dirty="0"/>
          </a:p>
        </p:txBody>
      </p:sp>
    </p:spTree>
    <p:extLst>
      <p:ext uri="{BB962C8B-B14F-4D97-AF65-F5344CB8AC3E}">
        <p14:creationId xmlns:p14="http://schemas.microsoft.com/office/powerpoint/2010/main" val="1275658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p:sp>
      <p:sp>
        <p:nvSpPr>
          <p:cNvPr id="3" name="Text Placeholder 2"/>
          <p:cNvSpPr>
            <a:spLocks noGrp="1"/>
          </p:cNvSpPr>
          <p:nvPr>
            <p:ph type="body" sz="quarter" idx="11"/>
          </p:nvPr>
        </p:nvSpPr>
        <p:spPr/>
        <p:txBody>
          <a:bodyPr/>
          <a:lstStyle/>
          <a:p>
            <a:r>
              <a:rPr lang="en-US" sz="2800" spc="70" dirty="0"/>
              <a:t>Instructor</a:t>
            </a:r>
            <a:r>
              <a:rPr lang="en-US" sz="2800" dirty="0">
                <a:solidFill>
                  <a:schemeClr val="accent2"/>
                </a:solidFill>
              </a:rPr>
              <a:t> PROFILE</a:t>
            </a:r>
          </a:p>
        </p:txBody>
      </p:sp>
      <p:sp>
        <p:nvSpPr>
          <p:cNvPr id="6" name="Slide Number Placeholder 5"/>
          <p:cNvSpPr>
            <a:spLocks noGrp="1"/>
          </p:cNvSpPr>
          <p:nvPr>
            <p:ph type="sldNum" sz="quarter" idx="13"/>
          </p:nvPr>
        </p:nvSpPr>
        <p:spPr/>
        <p:txBody>
          <a:bodyPr/>
          <a:lstStyle/>
          <a:p>
            <a:fld id="{AC2C22BC-B3FE-4FEE-BBEA-713BA38E049C}" type="slidenum">
              <a:rPr lang="en-US" smtClean="0"/>
              <a:pPr/>
              <a:t>5</a:t>
            </a:fld>
            <a:endParaRPr lang="en-US" dirty="0"/>
          </a:p>
        </p:txBody>
      </p:sp>
      <p:sp>
        <p:nvSpPr>
          <p:cNvPr id="14" name="Text Placeholder 13"/>
          <p:cNvSpPr>
            <a:spLocks noGrp="1"/>
          </p:cNvSpPr>
          <p:nvPr>
            <p:ph type="body" sz="quarter" idx="14"/>
          </p:nvPr>
        </p:nvSpPr>
        <p:spPr/>
        <p:txBody>
          <a:bodyPr>
            <a:normAutofit/>
          </a:bodyPr>
          <a:lstStyle/>
          <a:p>
            <a:r>
              <a:rPr lang="en-US" sz="1100" b="1" dirty="0">
                <a:solidFill>
                  <a:schemeClr val="accent4"/>
                </a:solidFill>
              </a:rPr>
              <a:t>VERY BRIEF BIO</a:t>
            </a:r>
          </a:p>
          <a:p>
            <a:r>
              <a:rPr lang="en-US" sz="1100" b="1" dirty="0">
                <a:solidFill>
                  <a:schemeClr val="accent4"/>
                </a:solidFill>
              </a:rPr>
              <a:t>TWO THINGS YOU’D BE SURPRISED TO KNOW ABOUT ME</a:t>
            </a:r>
          </a:p>
          <a:p>
            <a:r>
              <a:rPr lang="en-US" sz="1100" b="1" dirty="0">
                <a:solidFill>
                  <a:schemeClr val="accent4"/>
                </a:solidFill>
              </a:rPr>
              <a:t>WHY YOU ARE AN ADVOCATE FOR WOMEN</a:t>
            </a:r>
          </a:p>
          <a:p>
            <a:r>
              <a:rPr lang="en-US" sz="1100" b="1" dirty="0">
                <a:solidFill>
                  <a:schemeClr val="accent4"/>
                </a:solidFill>
              </a:rPr>
              <a:t>FUN PICTURE (YOU, YOUR FAMILY, YOUR PETS)</a:t>
            </a:r>
          </a:p>
        </p:txBody>
      </p:sp>
      <p:sp>
        <p:nvSpPr>
          <p:cNvPr id="10" name="Freeform 5"/>
          <p:cNvSpPr>
            <a:spLocks/>
          </p:cNvSpPr>
          <p:nvPr/>
        </p:nvSpPr>
        <p:spPr bwMode="auto">
          <a:xfrm>
            <a:off x="4561137" y="3559175"/>
            <a:ext cx="2863016" cy="474346"/>
          </a:xfrm>
          <a:custGeom>
            <a:avLst/>
            <a:gdLst>
              <a:gd name="T0" fmla="*/ 151 w 2535"/>
              <a:gd name="T1" fmla="*/ 0 h 420"/>
              <a:gd name="T2" fmla="*/ 0 w 2535"/>
              <a:gd name="T3" fmla="*/ 420 h 420"/>
              <a:gd name="T4" fmla="*/ 2385 w 2535"/>
              <a:gd name="T5" fmla="*/ 420 h 420"/>
              <a:gd name="T6" fmla="*/ 2535 w 2535"/>
              <a:gd name="T7" fmla="*/ 0 h 420"/>
              <a:gd name="T8" fmla="*/ 151 w 2535"/>
              <a:gd name="T9" fmla="*/ 0 h 420"/>
            </a:gdLst>
            <a:ahLst/>
            <a:cxnLst>
              <a:cxn ang="0">
                <a:pos x="T0" y="T1"/>
              </a:cxn>
              <a:cxn ang="0">
                <a:pos x="T2" y="T3"/>
              </a:cxn>
              <a:cxn ang="0">
                <a:pos x="T4" y="T5"/>
              </a:cxn>
              <a:cxn ang="0">
                <a:pos x="T6" y="T7"/>
              </a:cxn>
              <a:cxn ang="0">
                <a:pos x="T8" y="T9"/>
              </a:cxn>
            </a:cxnLst>
            <a:rect l="0" t="0" r="r" b="b"/>
            <a:pathLst>
              <a:path w="2535" h="420">
                <a:moveTo>
                  <a:pt x="151" y="0"/>
                </a:moveTo>
                <a:lnTo>
                  <a:pt x="0" y="420"/>
                </a:lnTo>
                <a:lnTo>
                  <a:pt x="2385" y="420"/>
                </a:lnTo>
                <a:lnTo>
                  <a:pt x="2535" y="0"/>
                </a:lnTo>
                <a:lnTo>
                  <a:pt x="151" y="0"/>
                </a:lnTo>
                <a:close/>
              </a:path>
            </a:pathLst>
          </a:custGeom>
          <a:solidFill>
            <a:schemeClr val="accent2">
              <a:alpha val="80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 name="Group 6"/>
          <p:cNvGrpSpPr/>
          <p:nvPr/>
        </p:nvGrpSpPr>
        <p:grpSpPr>
          <a:xfrm>
            <a:off x="5108473" y="3636172"/>
            <a:ext cx="1721605" cy="306793"/>
            <a:chOff x="5108473" y="3636172"/>
            <a:chExt cx="1721605" cy="306793"/>
          </a:xfrm>
        </p:grpSpPr>
        <p:sp>
          <p:nvSpPr>
            <p:cNvPr id="11" name="TextBox 10"/>
            <p:cNvSpPr txBox="1"/>
            <p:nvPr/>
          </p:nvSpPr>
          <p:spPr>
            <a:xfrm>
              <a:off x="5108473" y="3636172"/>
              <a:ext cx="1721605" cy="153888"/>
            </a:xfrm>
            <a:prstGeom prst="rect">
              <a:avLst/>
            </a:prstGeom>
            <a:noFill/>
          </p:spPr>
          <p:txBody>
            <a:bodyPr wrap="square" lIns="0" tIns="0" rIns="0" bIns="0" rtlCol="0">
              <a:spAutoFit/>
            </a:bodyPr>
            <a:lstStyle/>
            <a:p>
              <a:pPr algn="ctr">
                <a:lnSpc>
                  <a:spcPts val="1200"/>
                </a:lnSpc>
                <a:spcAft>
                  <a:spcPts val="1200"/>
                </a:spcAft>
              </a:pPr>
              <a:r>
                <a:rPr lang="en-US" sz="1000" b="1" cap="all" spc="20" dirty="0">
                  <a:solidFill>
                    <a:schemeClr val="bg1"/>
                  </a:solidFill>
                  <a:latin typeface="Lato" panose="020F0502020204030203" pitchFamily="34" charset="0"/>
                </a:rPr>
                <a:t>Name</a:t>
              </a:r>
            </a:p>
          </p:txBody>
        </p:sp>
        <p:sp>
          <p:nvSpPr>
            <p:cNvPr id="12" name="TextBox 11"/>
            <p:cNvSpPr txBox="1"/>
            <p:nvPr/>
          </p:nvSpPr>
          <p:spPr>
            <a:xfrm>
              <a:off x="5108473" y="3804337"/>
              <a:ext cx="1721605" cy="138628"/>
            </a:xfrm>
            <a:prstGeom prst="rect">
              <a:avLst/>
            </a:prstGeom>
            <a:noFill/>
          </p:spPr>
          <p:txBody>
            <a:bodyPr wrap="square" lIns="0" tIns="0" rIns="0" bIns="0" rtlCol="0">
              <a:spAutoFit/>
            </a:bodyPr>
            <a:lstStyle/>
            <a:p>
              <a:pPr algn="ctr">
                <a:lnSpc>
                  <a:spcPts val="1200"/>
                </a:lnSpc>
                <a:spcAft>
                  <a:spcPts val="1200"/>
                </a:spcAft>
              </a:pPr>
              <a:r>
                <a:rPr lang="en-US" sz="850" dirty="0">
                  <a:solidFill>
                    <a:schemeClr val="bg1"/>
                  </a:solidFill>
                  <a:latin typeface="Lato" panose="020F0502020204030203" pitchFamily="34" charset="0"/>
                </a:rPr>
                <a:t>TITLE</a:t>
              </a:r>
            </a:p>
          </p:txBody>
        </p:sp>
      </p:grpSp>
    </p:spTree>
    <p:extLst>
      <p:ext uri="{BB962C8B-B14F-4D97-AF65-F5344CB8AC3E}">
        <p14:creationId xmlns:p14="http://schemas.microsoft.com/office/powerpoint/2010/main" val="700735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4795838" y="1732483"/>
            <a:ext cx="3705225" cy="2441593"/>
          </a:xfrm>
        </p:spPr>
      </p:pic>
      <p:pic>
        <p:nvPicPr>
          <p:cNvPr id="6" name="Picture Placeholder 5"/>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tretch>
            <a:fillRect/>
          </a:stretch>
        </p:blipFill>
        <p:spPr>
          <a:xfrm>
            <a:off x="638175" y="1718205"/>
            <a:ext cx="3705225" cy="2470150"/>
          </a:xfrm>
        </p:spPr>
      </p:pic>
      <p:sp>
        <p:nvSpPr>
          <p:cNvPr id="3" name="Text Placeholder 2"/>
          <p:cNvSpPr>
            <a:spLocks noGrp="1"/>
          </p:cNvSpPr>
          <p:nvPr>
            <p:ph type="body" sz="quarter" idx="11"/>
          </p:nvPr>
        </p:nvSpPr>
        <p:spPr>
          <a:xfrm>
            <a:off x="638175" y="390686"/>
            <a:ext cx="7862888" cy="361144"/>
          </a:xfrm>
        </p:spPr>
        <p:txBody>
          <a:bodyPr/>
          <a:lstStyle/>
          <a:p>
            <a:pPr>
              <a:lnSpc>
                <a:spcPct val="100000"/>
              </a:lnSpc>
            </a:pPr>
            <a:r>
              <a:rPr lang="en-US" sz="2800" dirty="0"/>
              <a:t>What Next? </a:t>
            </a:r>
            <a:r>
              <a:rPr lang="en-US" sz="2800" dirty="0">
                <a:solidFill>
                  <a:schemeClr val="accent2"/>
                </a:solidFill>
              </a:rPr>
              <a:t>The choice is yours</a:t>
            </a:r>
          </a:p>
        </p:txBody>
      </p:sp>
      <p:sp>
        <p:nvSpPr>
          <p:cNvPr id="11" name="Rectangle 10"/>
          <p:cNvSpPr/>
          <p:nvPr/>
        </p:nvSpPr>
        <p:spPr>
          <a:xfrm>
            <a:off x="638175" y="4064000"/>
            <a:ext cx="3705225" cy="3180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927656" y="4184574"/>
            <a:ext cx="3175722" cy="149528"/>
          </a:xfrm>
          <a:prstGeom prst="rect">
            <a:avLst/>
          </a:prstGeom>
          <a:noFill/>
        </p:spPr>
        <p:txBody>
          <a:bodyPr wrap="square" lIns="0" tIns="0" rIns="0" bIns="0" rtlCol="0">
            <a:spAutoFit/>
          </a:bodyPr>
          <a:lstStyle/>
          <a:p>
            <a:pPr algn="ctr">
              <a:lnSpc>
                <a:spcPts val="1100"/>
              </a:lnSpc>
            </a:pPr>
            <a:r>
              <a:rPr lang="en-US" sz="1600" b="1" dirty="0">
                <a:solidFill>
                  <a:schemeClr val="bg1"/>
                </a:solidFill>
                <a:latin typeface="Lato" panose="020F0502020204030203" pitchFamily="34" charset="0"/>
              </a:rPr>
              <a:t>PLANNER</a:t>
            </a:r>
          </a:p>
        </p:txBody>
      </p:sp>
      <p:sp>
        <p:nvSpPr>
          <p:cNvPr id="15" name="Rectangle 14"/>
          <p:cNvSpPr/>
          <p:nvPr/>
        </p:nvSpPr>
        <p:spPr>
          <a:xfrm>
            <a:off x="4795838" y="4064000"/>
            <a:ext cx="3705225" cy="3180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5085319" y="4177540"/>
            <a:ext cx="3175722" cy="149528"/>
          </a:xfrm>
          <a:prstGeom prst="rect">
            <a:avLst/>
          </a:prstGeom>
          <a:noFill/>
        </p:spPr>
        <p:txBody>
          <a:bodyPr wrap="square" lIns="0" tIns="0" rIns="0" bIns="0" rtlCol="0">
            <a:spAutoFit/>
          </a:bodyPr>
          <a:lstStyle/>
          <a:p>
            <a:pPr lvl="0" algn="ctr">
              <a:lnSpc>
                <a:spcPts val="1100"/>
              </a:lnSpc>
            </a:pPr>
            <a:r>
              <a:rPr lang="en-US" sz="1600" b="1" dirty="0">
                <a:solidFill>
                  <a:prstClr val="white"/>
                </a:solidFill>
                <a:latin typeface="Lato" panose="020F0502020204030203" pitchFamily="34" charset="0"/>
              </a:rPr>
              <a:t>AVOIDER</a:t>
            </a:r>
          </a:p>
        </p:txBody>
      </p:sp>
      <p:sp>
        <p:nvSpPr>
          <p:cNvPr id="13" name="TextBox 12"/>
          <p:cNvSpPr txBox="1"/>
          <p:nvPr/>
        </p:nvSpPr>
        <p:spPr>
          <a:xfrm>
            <a:off x="638175" y="942252"/>
            <a:ext cx="3595151" cy="277705"/>
          </a:xfrm>
          <a:prstGeom prst="rect">
            <a:avLst/>
          </a:prstGeom>
          <a:noFill/>
        </p:spPr>
        <p:txBody>
          <a:bodyPr wrap="square" lIns="0" tIns="0" rIns="0" bIns="0" rtlCol="0">
            <a:spAutoFit/>
          </a:bodyPr>
          <a:lstStyle/>
          <a:p>
            <a:pPr>
              <a:lnSpc>
                <a:spcPct val="110000"/>
              </a:lnSpc>
            </a:pPr>
            <a:r>
              <a:rPr lang="en-US" sz="1800" dirty="0">
                <a:solidFill>
                  <a:schemeClr val="accent2"/>
                </a:solidFill>
                <a:latin typeface="Lato" panose="020F0502020204030203" pitchFamily="34" charset="0"/>
                <a:ea typeface="Lato" panose="020F0502020204030203" pitchFamily="34" charset="0"/>
                <a:cs typeface="Lato" panose="020F0502020204030203" pitchFamily="34" charset="0"/>
              </a:rPr>
              <a:t>ACTION STEPS</a:t>
            </a:r>
          </a:p>
        </p:txBody>
      </p:sp>
      <p:sp>
        <p:nvSpPr>
          <p:cNvPr id="4" name="Slide Number Placeholder 3"/>
          <p:cNvSpPr>
            <a:spLocks noGrp="1"/>
          </p:cNvSpPr>
          <p:nvPr>
            <p:ph type="sldNum" sz="quarter" idx="16"/>
          </p:nvPr>
        </p:nvSpPr>
        <p:spPr/>
        <p:txBody>
          <a:bodyPr/>
          <a:lstStyle/>
          <a:p>
            <a:fld id="{AC2C22BC-B3FE-4FEE-BBEA-713BA38E049C}" type="slidenum">
              <a:rPr lang="en-US" smtClean="0"/>
              <a:pPr/>
              <a:t>50</a:t>
            </a:fld>
            <a:endParaRPr lang="en-US" dirty="0"/>
          </a:p>
        </p:txBody>
      </p:sp>
    </p:spTree>
    <p:extLst>
      <p:ext uri="{BB962C8B-B14F-4D97-AF65-F5344CB8AC3E}">
        <p14:creationId xmlns:p14="http://schemas.microsoft.com/office/powerpoint/2010/main" val="1946795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750"/>
                                        <p:tgtEl>
                                          <p:spTgt spid="15"/>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animBg="1"/>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63764" y="654270"/>
            <a:ext cx="7862888" cy="447565"/>
          </a:xfrm>
        </p:spPr>
        <p:txBody>
          <a:bodyPr/>
          <a:lstStyle/>
          <a:p>
            <a:r>
              <a:rPr lang="en-US" sz="2800" dirty="0"/>
              <a:t>ACTION </a:t>
            </a:r>
            <a:r>
              <a:rPr lang="en-US" sz="2800" dirty="0">
                <a:solidFill>
                  <a:schemeClr val="accent2"/>
                </a:solidFill>
              </a:rPr>
              <a:t>STEPS</a:t>
            </a:r>
          </a:p>
        </p:txBody>
      </p:sp>
      <p:grpSp>
        <p:nvGrpSpPr>
          <p:cNvPr id="4" name="Group 3"/>
          <p:cNvGrpSpPr/>
          <p:nvPr/>
        </p:nvGrpSpPr>
        <p:grpSpPr>
          <a:xfrm>
            <a:off x="1057488" y="1701058"/>
            <a:ext cx="2794958" cy="2629426"/>
            <a:chOff x="3403602" y="1710129"/>
            <a:chExt cx="2137997" cy="2011373"/>
          </a:xfrm>
        </p:grpSpPr>
        <p:sp>
          <p:nvSpPr>
            <p:cNvPr id="5" name="Freeform 4"/>
            <p:cNvSpPr/>
            <p:nvPr/>
          </p:nvSpPr>
          <p:spPr>
            <a:xfrm>
              <a:off x="3630295" y="1750595"/>
              <a:ext cx="1911304" cy="1911304"/>
            </a:xfrm>
            <a:custGeom>
              <a:avLst/>
              <a:gdLst>
                <a:gd name="connsiteX0" fmla="*/ 955653 w 1911304"/>
                <a:gd name="connsiteY0" fmla="*/ 131634 h 1911304"/>
                <a:gd name="connsiteX1" fmla="*/ 131634 w 1911304"/>
                <a:gd name="connsiteY1" fmla="*/ 955653 h 1911304"/>
                <a:gd name="connsiteX2" fmla="*/ 955653 w 1911304"/>
                <a:gd name="connsiteY2" fmla="*/ 1779672 h 1911304"/>
                <a:gd name="connsiteX3" fmla="*/ 1779672 w 1911304"/>
                <a:gd name="connsiteY3" fmla="*/ 955653 h 1911304"/>
                <a:gd name="connsiteX4" fmla="*/ 955653 w 1911304"/>
                <a:gd name="connsiteY4" fmla="*/ 131634 h 1911304"/>
                <a:gd name="connsiteX5" fmla="*/ 955652 w 1911304"/>
                <a:gd name="connsiteY5" fmla="*/ 0 h 1911304"/>
                <a:gd name="connsiteX6" fmla="*/ 1911304 w 1911304"/>
                <a:gd name="connsiteY6" fmla="*/ 955652 h 1911304"/>
                <a:gd name="connsiteX7" fmla="*/ 955652 w 1911304"/>
                <a:gd name="connsiteY7" fmla="*/ 1911304 h 1911304"/>
                <a:gd name="connsiteX8" fmla="*/ 0 w 1911304"/>
                <a:gd name="connsiteY8" fmla="*/ 955652 h 1911304"/>
                <a:gd name="connsiteX9" fmla="*/ 955652 w 1911304"/>
                <a:gd name="connsiteY9" fmla="*/ 0 h 19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1304" h="1911304">
                  <a:moveTo>
                    <a:pt x="955653" y="131634"/>
                  </a:moveTo>
                  <a:cubicBezTo>
                    <a:pt x="500560" y="131634"/>
                    <a:pt x="131634" y="500560"/>
                    <a:pt x="131634" y="955653"/>
                  </a:cubicBezTo>
                  <a:cubicBezTo>
                    <a:pt x="131634" y="1410746"/>
                    <a:pt x="500560" y="1779672"/>
                    <a:pt x="955653" y="1779672"/>
                  </a:cubicBezTo>
                  <a:cubicBezTo>
                    <a:pt x="1410746" y="1779672"/>
                    <a:pt x="1779672" y="1410746"/>
                    <a:pt x="1779672" y="955653"/>
                  </a:cubicBezTo>
                  <a:cubicBezTo>
                    <a:pt x="1779672" y="500560"/>
                    <a:pt x="1410746" y="131634"/>
                    <a:pt x="955653" y="131634"/>
                  </a:cubicBezTo>
                  <a:close/>
                  <a:moveTo>
                    <a:pt x="955652" y="0"/>
                  </a:moveTo>
                  <a:cubicBezTo>
                    <a:pt x="1483444" y="0"/>
                    <a:pt x="1911304" y="427860"/>
                    <a:pt x="1911304" y="955652"/>
                  </a:cubicBezTo>
                  <a:cubicBezTo>
                    <a:pt x="1911304" y="1483444"/>
                    <a:pt x="1483444" y="1911304"/>
                    <a:pt x="955652" y="1911304"/>
                  </a:cubicBezTo>
                  <a:cubicBezTo>
                    <a:pt x="427860" y="1911304"/>
                    <a:pt x="0" y="1483444"/>
                    <a:pt x="0" y="955652"/>
                  </a:cubicBezTo>
                  <a:cubicBezTo>
                    <a:pt x="0" y="427860"/>
                    <a:pt x="427860" y="0"/>
                    <a:pt x="955652" y="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3894944" y="2015244"/>
              <a:ext cx="1382006" cy="1382006"/>
            </a:xfrm>
            <a:custGeom>
              <a:avLst/>
              <a:gdLst>
                <a:gd name="connsiteX0" fmla="*/ 691003 w 1382006"/>
                <a:gd name="connsiteY0" fmla="*/ 131633 h 1382006"/>
                <a:gd name="connsiteX1" fmla="*/ 131633 w 1382006"/>
                <a:gd name="connsiteY1" fmla="*/ 691003 h 1382006"/>
                <a:gd name="connsiteX2" fmla="*/ 691003 w 1382006"/>
                <a:gd name="connsiteY2" fmla="*/ 1250373 h 1382006"/>
                <a:gd name="connsiteX3" fmla="*/ 1250373 w 1382006"/>
                <a:gd name="connsiteY3" fmla="*/ 691003 h 1382006"/>
                <a:gd name="connsiteX4" fmla="*/ 691003 w 1382006"/>
                <a:gd name="connsiteY4" fmla="*/ 131633 h 1382006"/>
                <a:gd name="connsiteX5" fmla="*/ 691003 w 1382006"/>
                <a:gd name="connsiteY5" fmla="*/ 0 h 1382006"/>
                <a:gd name="connsiteX6" fmla="*/ 1382006 w 1382006"/>
                <a:gd name="connsiteY6" fmla="*/ 691003 h 1382006"/>
                <a:gd name="connsiteX7" fmla="*/ 691003 w 1382006"/>
                <a:gd name="connsiteY7" fmla="*/ 1382006 h 1382006"/>
                <a:gd name="connsiteX8" fmla="*/ 0 w 1382006"/>
                <a:gd name="connsiteY8" fmla="*/ 691003 h 1382006"/>
                <a:gd name="connsiteX9" fmla="*/ 691003 w 1382006"/>
                <a:gd name="connsiteY9" fmla="*/ 0 h 138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006" h="1382006">
                  <a:moveTo>
                    <a:pt x="691003" y="131633"/>
                  </a:moveTo>
                  <a:cubicBezTo>
                    <a:pt x="382071" y="131633"/>
                    <a:pt x="131633" y="382071"/>
                    <a:pt x="131633" y="691003"/>
                  </a:cubicBezTo>
                  <a:cubicBezTo>
                    <a:pt x="131633" y="999935"/>
                    <a:pt x="382071" y="1250373"/>
                    <a:pt x="691003" y="1250373"/>
                  </a:cubicBezTo>
                  <a:cubicBezTo>
                    <a:pt x="999935" y="1250373"/>
                    <a:pt x="1250373" y="999935"/>
                    <a:pt x="1250373" y="691003"/>
                  </a:cubicBezTo>
                  <a:cubicBezTo>
                    <a:pt x="1250373" y="382071"/>
                    <a:pt x="999935" y="131633"/>
                    <a:pt x="691003" y="131633"/>
                  </a:cubicBezTo>
                  <a:close/>
                  <a:moveTo>
                    <a:pt x="691003" y="0"/>
                  </a:moveTo>
                  <a:cubicBezTo>
                    <a:pt x="1072633" y="0"/>
                    <a:pt x="1382006" y="309373"/>
                    <a:pt x="1382006" y="691003"/>
                  </a:cubicBezTo>
                  <a:cubicBezTo>
                    <a:pt x="1382006" y="1072633"/>
                    <a:pt x="1072633" y="1382006"/>
                    <a:pt x="691003" y="1382006"/>
                  </a:cubicBezTo>
                  <a:cubicBezTo>
                    <a:pt x="309373" y="1382006"/>
                    <a:pt x="0" y="1072633"/>
                    <a:pt x="0" y="691003"/>
                  </a:cubicBezTo>
                  <a:cubicBezTo>
                    <a:pt x="0" y="309373"/>
                    <a:pt x="309373" y="0"/>
                    <a:pt x="691003" y="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4174344" y="2294644"/>
              <a:ext cx="823206" cy="823206"/>
            </a:xfrm>
            <a:custGeom>
              <a:avLst/>
              <a:gdLst>
                <a:gd name="connsiteX0" fmla="*/ 411603 w 823206"/>
                <a:gd name="connsiteY0" fmla="*/ 140077 h 823206"/>
                <a:gd name="connsiteX1" fmla="*/ 140077 w 823206"/>
                <a:gd name="connsiteY1" fmla="*/ 411603 h 823206"/>
                <a:gd name="connsiteX2" fmla="*/ 411603 w 823206"/>
                <a:gd name="connsiteY2" fmla="*/ 683129 h 823206"/>
                <a:gd name="connsiteX3" fmla="*/ 683129 w 823206"/>
                <a:gd name="connsiteY3" fmla="*/ 411603 h 823206"/>
                <a:gd name="connsiteX4" fmla="*/ 411603 w 823206"/>
                <a:gd name="connsiteY4" fmla="*/ 140077 h 823206"/>
                <a:gd name="connsiteX5" fmla="*/ 411603 w 823206"/>
                <a:gd name="connsiteY5" fmla="*/ 0 h 823206"/>
                <a:gd name="connsiteX6" fmla="*/ 823206 w 823206"/>
                <a:gd name="connsiteY6" fmla="*/ 411603 h 823206"/>
                <a:gd name="connsiteX7" fmla="*/ 411603 w 823206"/>
                <a:gd name="connsiteY7" fmla="*/ 823206 h 823206"/>
                <a:gd name="connsiteX8" fmla="*/ 0 w 823206"/>
                <a:gd name="connsiteY8" fmla="*/ 411603 h 823206"/>
                <a:gd name="connsiteX9" fmla="*/ 411603 w 823206"/>
                <a:gd name="connsiteY9" fmla="*/ 0 h 8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206" h="823206">
                  <a:moveTo>
                    <a:pt x="411603" y="140077"/>
                  </a:moveTo>
                  <a:cubicBezTo>
                    <a:pt x="261643" y="140077"/>
                    <a:pt x="140077" y="261643"/>
                    <a:pt x="140077" y="411603"/>
                  </a:cubicBezTo>
                  <a:cubicBezTo>
                    <a:pt x="140077" y="561563"/>
                    <a:pt x="261643" y="683129"/>
                    <a:pt x="411603" y="683129"/>
                  </a:cubicBezTo>
                  <a:cubicBezTo>
                    <a:pt x="561563" y="683129"/>
                    <a:pt x="683129" y="561563"/>
                    <a:pt x="683129" y="411603"/>
                  </a:cubicBezTo>
                  <a:cubicBezTo>
                    <a:pt x="683129" y="261643"/>
                    <a:pt x="561563" y="140077"/>
                    <a:pt x="411603" y="140077"/>
                  </a:cubicBezTo>
                  <a:close/>
                  <a:moveTo>
                    <a:pt x="411603" y="0"/>
                  </a:moveTo>
                  <a:cubicBezTo>
                    <a:pt x="638925" y="0"/>
                    <a:pt x="823206" y="184281"/>
                    <a:pt x="823206" y="411603"/>
                  </a:cubicBezTo>
                  <a:cubicBezTo>
                    <a:pt x="823206" y="638925"/>
                    <a:pt x="638925" y="823206"/>
                    <a:pt x="411603" y="823206"/>
                  </a:cubicBezTo>
                  <a:cubicBezTo>
                    <a:pt x="184281" y="823206"/>
                    <a:pt x="0" y="638925"/>
                    <a:pt x="0" y="411603"/>
                  </a:cubicBezTo>
                  <a:cubicBezTo>
                    <a:pt x="0" y="184281"/>
                    <a:pt x="184281" y="0"/>
                    <a:pt x="411603" y="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444306" y="2564606"/>
              <a:ext cx="283282" cy="2832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65"/>
            <p:cNvSpPr>
              <a:spLocks/>
            </p:cNvSpPr>
            <p:nvPr/>
          </p:nvSpPr>
          <p:spPr bwMode="auto">
            <a:xfrm>
              <a:off x="3722565" y="1764877"/>
              <a:ext cx="1725735" cy="552235"/>
            </a:xfrm>
            <a:custGeom>
              <a:avLst/>
              <a:gdLst>
                <a:gd name="T0" fmla="*/ 165 w 2439"/>
                <a:gd name="T1" fmla="*/ 781 h 781"/>
                <a:gd name="T2" fmla="*/ 1220 w 2439"/>
                <a:gd name="T3" fmla="*/ 149 h 781"/>
                <a:gd name="T4" fmla="*/ 2274 w 2439"/>
                <a:gd name="T5" fmla="*/ 781 h 781"/>
                <a:gd name="T6" fmla="*/ 2439 w 2439"/>
                <a:gd name="T7" fmla="*/ 781 h 781"/>
                <a:gd name="T8" fmla="*/ 1220 w 2439"/>
                <a:gd name="T9" fmla="*/ 0 h 781"/>
                <a:gd name="T10" fmla="*/ 0 w 2439"/>
                <a:gd name="T11" fmla="*/ 781 h 781"/>
                <a:gd name="T12" fmla="*/ 165 w 2439"/>
                <a:gd name="T13" fmla="*/ 781 h 781"/>
              </a:gdLst>
              <a:ahLst/>
              <a:cxnLst>
                <a:cxn ang="0">
                  <a:pos x="T0" y="T1"/>
                </a:cxn>
                <a:cxn ang="0">
                  <a:pos x="T2" y="T3"/>
                </a:cxn>
                <a:cxn ang="0">
                  <a:pos x="T4" y="T5"/>
                </a:cxn>
                <a:cxn ang="0">
                  <a:pos x="T6" y="T7"/>
                </a:cxn>
                <a:cxn ang="0">
                  <a:pos x="T8" y="T9"/>
                </a:cxn>
                <a:cxn ang="0">
                  <a:pos x="T10" y="T11"/>
                </a:cxn>
                <a:cxn ang="0">
                  <a:pos x="T12" y="T13"/>
                </a:cxn>
              </a:cxnLst>
              <a:rect l="0" t="0" r="r" b="b"/>
              <a:pathLst>
                <a:path w="2439" h="781">
                  <a:moveTo>
                    <a:pt x="165" y="781"/>
                  </a:moveTo>
                  <a:cubicBezTo>
                    <a:pt x="367" y="405"/>
                    <a:pt x="764" y="149"/>
                    <a:pt x="1220" y="149"/>
                  </a:cubicBezTo>
                  <a:cubicBezTo>
                    <a:pt x="1675" y="149"/>
                    <a:pt x="2072" y="405"/>
                    <a:pt x="2274" y="781"/>
                  </a:cubicBezTo>
                  <a:cubicBezTo>
                    <a:pt x="2439" y="781"/>
                    <a:pt x="2439" y="781"/>
                    <a:pt x="2439" y="781"/>
                  </a:cubicBezTo>
                  <a:cubicBezTo>
                    <a:pt x="2226" y="321"/>
                    <a:pt x="1759" y="0"/>
                    <a:pt x="1220" y="0"/>
                  </a:cubicBezTo>
                  <a:cubicBezTo>
                    <a:pt x="680" y="0"/>
                    <a:pt x="213" y="321"/>
                    <a:pt x="0" y="781"/>
                  </a:cubicBezTo>
                  <a:cubicBezTo>
                    <a:pt x="165" y="781"/>
                    <a:pt x="165" y="781"/>
                    <a:pt x="165" y="781"/>
                  </a:cubicBezTo>
                </a:path>
              </a:pathLst>
            </a:custGeom>
            <a:gradFill flip="none" rotWithShape="1">
              <a:gsLst>
                <a:gs pos="0">
                  <a:schemeClr val="bg1">
                    <a:alpha val="10000"/>
                  </a:schemeClr>
                </a:gs>
                <a:gs pos="50000">
                  <a:schemeClr val="bg1">
                    <a:alpha val="30000"/>
                  </a:schemeClr>
                </a:gs>
                <a:gs pos="100000">
                  <a:schemeClr val="bg1">
                    <a:alpha val="0"/>
                  </a:schemeClr>
                </a:gs>
              </a:gsLst>
              <a:lin ang="54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66"/>
            <p:cNvSpPr>
              <a:spLocks/>
            </p:cNvSpPr>
            <p:nvPr/>
          </p:nvSpPr>
          <p:spPr bwMode="auto">
            <a:xfrm>
              <a:off x="3986781" y="2040993"/>
              <a:ext cx="1197303" cy="365380"/>
            </a:xfrm>
            <a:custGeom>
              <a:avLst/>
              <a:gdLst>
                <a:gd name="T0" fmla="*/ 171 w 1693"/>
                <a:gd name="T1" fmla="*/ 516 h 516"/>
                <a:gd name="T2" fmla="*/ 847 w 1693"/>
                <a:gd name="T3" fmla="*/ 149 h 516"/>
                <a:gd name="T4" fmla="*/ 1522 w 1693"/>
                <a:gd name="T5" fmla="*/ 516 h 516"/>
                <a:gd name="T6" fmla="*/ 1693 w 1693"/>
                <a:gd name="T7" fmla="*/ 516 h 516"/>
                <a:gd name="T8" fmla="*/ 847 w 1693"/>
                <a:gd name="T9" fmla="*/ 0 h 516"/>
                <a:gd name="T10" fmla="*/ 0 w 1693"/>
                <a:gd name="T11" fmla="*/ 516 h 516"/>
                <a:gd name="T12" fmla="*/ 171 w 1693"/>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1693" h="516">
                  <a:moveTo>
                    <a:pt x="171" y="516"/>
                  </a:moveTo>
                  <a:cubicBezTo>
                    <a:pt x="315" y="295"/>
                    <a:pt x="564" y="149"/>
                    <a:pt x="847" y="149"/>
                  </a:cubicBezTo>
                  <a:cubicBezTo>
                    <a:pt x="1129" y="149"/>
                    <a:pt x="1378" y="295"/>
                    <a:pt x="1522" y="516"/>
                  </a:cubicBezTo>
                  <a:cubicBezTo>
                    <a:pt x="1693" y="516"/>
                    <a:pt x="1693" y="516"/>
                    <a:pt x="1693" y="516"/>
                  </a:cubicBezTo>
                  <a:cubicBezTo>
                    <a:pt x="1534" y="210"/>
                    <a:pt x="1214" y="0"/>
                    <a:pt x="847" y="0"/>
                  </a:cubicBezTo>
                  <a:cubicBezTo>
                    <a:pt x="479" y="0"/>
                    <a:pt x="159" y="210"/>
                    <a:pt x="0" y="516"/>
                  </a:cubicBezTo>
                  <a:cubicBezTo>
                    <a:pt x="171" y="516"/>
                    <a:pt x="171" y="516"/>
                    <a:pt x="171" y="516"/>
                  </a:cubicBezTo>
                </a:path>
              </a:pathLst>
            </a:custGeom>
            <a:gradFill flip="none" rotWithShape="1">
              <a:gsLst>
                <a:gs pos="0">
                  <a:schemeClr val="bg1">
                    <a:alpha val="10000"/>
                  </a:schemeClr>
                </a:gs>
                <a:gs pos="50000">
                  <a:schemeClr val="bg1">
                    <a:alpha val="30000"/>
                  </a:schemeClr>
                </a:gs>
                <a:gs pos="100000">
                  <a:schemeClr val="bg1">
                    <a:alpha val="0"/>
                  </a:schemeClr>
                </a:gs>
              </a:gsLst>
              <a:lin ang="54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67"/>
            <p:cNvSpPr>
              <a:spLocks/>
            </p:cNvSpPr>
            <p:nvPr/>
          </p:nvSpPr>
          <p:spPr bwMode="auto">
            <a:xfrm>
              <a:off x="4240285" y="2317111"/>
              <a:ext cx="690294" cy="198757"/>
            </a:xfrm>
            <a:custGeom>
              <a:avLst/>
              <a:gdLst>
                <a:gd name="T0" fmla="*/ 183 w 975"/>
                <a:gd name="T1" fmla="*/ 282 h 282"/>
                <a:gd name="T2" fmla="*/ 488 w 975"/>
                <a:gd name="T3" fmla="*/ 149 h 282"/>
                <a:gd name="T4" fmla="*/ 792 w 975"/>
                <a:gd name="T5" fmla="*/ 282 h 282"/>
                <a:gd name="T6" fmla="*/ 975 w 975"/>
                <a:gd name="T7" fmla="*/ 282 h 282"/>
                <a:gd name="T8" fmla="*/ 488 w 975"/>
                <a:gd name="T9" fmla="*/ 0 h 282"/>
                <a:gd name="T10" fmla="*/ 0 w 975"/>
                <a:gd name="T11" fmla="*/ 282 h 282"/>
                <a:gd name="T12" fmla="*/ 183 w 975"/>
                <a:gd name="T13" fmla="*/ 282 h 282"/>
              </a:gdLst>
              <a:ahLst/>
              <a:cxnLst>
                <a:cxn ang="0">
                  <a:pos x="T0" y="T1"/>
                </a:cxn>
                <a:cxn ang="0">
                  <a:pos x="T2" y="T3"/>
                </a:cxn>
                <a:cxn ang="0">
                  <a:pos x="T4" y="T5"/>
                </a:cxn>
                <a:cxn ang="0">
                  <a:pos x="T6" y="T7"/>
                </a:cxn>
                <a:cxn ang="0">
                  <a:pos x="T8" y="T9"/>
                </a:cxn>
                <a:cxn ang="0">
                  <a:pos x="T10" y="T11"/>
                </a:cxn>
                <a:cxn ang="0">
                  <a:pos x="T12" y="T13"/>
                </a:cxn>
              </a:cxnLst>
              <a:rect l="0" t="0" r="r" b="b"/>
              <a:pathLst>
                <a:path w="975" h="282">
                  <a:moveTo>
                    <a:pt x="183" y="282"/>
                  </a:moveTo>
                  <a:cubicBezTo>
                    <a:pt x="259" y="200"/>
                    <a:pt x="367" y="149"/>
                    <a:pt x="488" y="149"/>
                  </a:cubicBezTo>
                  <a:cubicBezTo>
                    <a:pt x="608" y="149"/>
                    <a:pt x="716" y="200"/>
                    <a:pt x="792" y="282"/>
                  </a:cubicBezTo>
                  <a:cubicBezTo>
                    <a:pt x="975" y="282"/>
                    <a:pt x="975" y="282"/>
                    <a:pt x="975" y="282"/>
                  </a:cubicBezTo>
                  <a:cubicBezTo>
                    <a:pt x="877" y="114"/>
                    <a:pt x="696" y="0"/>
                    <a:pt x="488" y="0"/>
                  </a:cubicBezTo>
                  <a:cubicBezTo>
                    <a:pt x="280" y="0"/>
                    <a:pt x="98" y="114"/>
                    <a:pt x="0" y="282"/>
                  </a:cubicBezTo>
                  <a:cubicBezTo>
                    <a:pt x="183" y="282"/>
                    <a:pt x="183" y="282"/>
                    <a:pt x="183" y="282"/>
                  </a:cubicBezTo>
                </a:path>
              </a:pathLst>
            </a:custGeom>
            <a:gradFill flip="none" rotWithShape="1">
              <a:gsLst>
                <a:gs pos="0">
                  <a:schemeClr val="bg1">
                    <a:alpha val="10000"/>
                  </a:schemeClr>
                </a:gs>
                <a:gs pos="50000">
                  <a:schemeClr val="bg1">
                    <a:alpha val="30000"/>
                  </a:schemeClr>
                </a:gs>
                <a:gs pos="100000">
                  <a:schemeClr val="bg1">
                    <a:alpha val="0"/>
                  </a:schemeClr>
                </a:gs>
              </a:gsLst>
              <a:lin ang="54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70"/>
            <p:cNvSpPr>
              <a:spLocks noEditPoints="1"/>
            </p:cNvSpPr>
            <p:nvPr/>
          </p:nvSpPr>
          <p:spPr bwMode="auto">
            <a:xfrm>
              <a:off x="4461655" y="2593228"/>
              <a:ext cx="247554" cy="121397"/>
            </a:xfrm>
            <a:custGeom>
              <a:avLst/>
              <a:gdLst>
                <a:gd name="T0" fmla="*/ 19 w 349"/>
                <a:gd name="T1" fmla="*/ 96 h 172"/>
                <a:gd name="T2" fmla="*/ 0 w 349"/>
                <a:gd name="T3" fmla="*/ 172 h 172"/>
                <a:gd name="T4" fmla="*/ 79 w 349"/>
                <a:gd name="T5" fmla="*/ 172 h 172"/>
                <a:gd name="T6" fmla="*/ 95 w 349"/>
                <a:gd name="T7" fmla="*/ 159 h 172"/>
                <a:gd name="T8" fmla="*/ 19 w 349"/>
                <a:gd name="T9" fmla="*/ 96 h 172"/>
                <a:gd name="T10" fmla="*/ 175 w 349"/>
                <a:gd name="T11" fmla="*/ 0 h 172"/>
                <a:gd name="T12" fmla="*/ 68 w 349"/>
                <a:gd name="T13" fmla="*/ 36 h 172"/>
                <a:gd name="T14" fmla="*/ 198 w 349"/>
                <a:gd name="T15" fmla="*/ 143 h 172"/>
                <a:gd name="T16" fmla="*/ 194 w 349"/>
                <a:gd name="T17" fmla="*/ 172 h 172"/>
                <a:gd name="T18" fmla="*/ 349 w 349"/>
                <a:gd name="T19" fmla="*/ 172 h 172"/>
                <a:gd name="T20" fmla="*/ 175 w 349"/>
                <a:gd name="T2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172">
                  <a:moveTo>
                    <a:pt x="19" y="96"/>
                  </a:moveTo>
                  <a:cubicBezTo>
                    <a:pt x="7" y="119"/>
                    <a:pt x="1" y="145"/>
                    <a:pt x="0" y="172"/>
                  </a:cubicBezTo>
                  <a:cubicBezTo>
                    <a:pt x="79" y="172"/>
                    <a:pt x="79" y="172"/>
                    <a:pt x="79" y="172"/>
                  </a:cubicBezTo>
                  <a:cubicBezTo>
                    <a:pt x="95" y="159"/>
                    <a:pt x="95" y="159"/>
                    <a:pt x="95" y="159"/>
                  </a:cubicBezTo>
                  <a:cubicBezTo>
                    <a:pt x="19" y="96"/>
                    <a:pt x="19" y="96"/>
                    <a:pt x="19" y="96"/>
                  </a:cubicBezTo>
                  <a:moveTo>
                    <a:pt x="175" y="0"/>
                  </a:moveTo>
                  <a:cubicBezTo>
                    <a:pt x="135" y="0"/>
                    <a:pt x="98" y="13"/>
                    <a:pt x="68" y="36"/>
                  </a:cubicBezTo>
                  <a:cubicBezTo>
                    <a:pt x="198" y="143"/>
                    <a:pt x="198" y="143"/>
                    <a:pt x="198" y="143"/>
                  </a:cubicBezTo>
                  <a:cubicBezTo>
                    <a:pt x="198" y="143"/>
                    <a:pt x="203" y="156"/>
                    <a:pt x="194" y="172"/>
                  </a:cubicBezTo>
                  <a:cubicBezTo>
                    <a:pt x="349" y="172"/>
                    <a:pt x="349" y="172"/>
                    <a:pt x="349" y="172"/>
                  </a:cubicBezTo>
                  <a:cubicBezTo>
                    <a:pt x="348" y="77"/>
                    <a:pt x="270" y="0"/>
                    <a:pt x="175" y="0"/>
                  </a:cubicBezTo>
                </a:path>
              </a:pathLst>
            </a:custGeom>
            <a:gradFill flip="none" rotWithShape="1">
              <a:gsLst>
                <a:gs pos="13000">
                  <a:schemeClr val="bg1">
                    <a:alpha val="10000"/>
                  </a:schemeClr>
                </a:gs>
                <a:gs pos="100000">
                  <a:schemeClr val="bg1">
                    <a:alpha val="0"/>
                  </a:schemeClr>
                </a:gs>
              </a:gsLst>
              <a:lin ang="54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2"/>
            <p:cNvSpPr>
              <a:spLocks/>
            </p:cNvSpPr>
            <p:nvPr/>
          </p:nvSpPr>
          <p:spPr bwMode="auto">
            <a:xfrm>
              <a:off x="3621401" y="1916026"/>
              <a:ext cx="985454" cy="820022"/>
            </a:xfrm>
            <a:custGeom>
              <a:avLst/>
              <a:gdLst>
                <a:gd name="T0" fmla="*/ 1387 w 1394"/>
                <a:gd name="T1" fmla="*/ 1100 h 1160"/>
                <a:gd name="T2" fmla="*/ 68 w 1394"/>
                <a:gd name="T3" fmla="*/ 13 h 1160"/>
                <a:gd name="T4" fmla="*/ 13 w 1394"/>
                <a:gd name="T5" fmla="*/ 19 h 1160"/>
                <a:gd name="T6" fmla="*/ 19 w 1394"/>
                <a:gd name="T7" fmla="*/ 74 h 1160"/>
                <a:gd name="T8" fmla="*/ 1338 w 1394"/>
                <a:gd name="T9" fmla="*/ 1160 h 1160"/>
                <a:gd name="T10" fmla="*/ 1377 w 1394"/>
                <a:gd name="T11" fmla="*/ 1139 h 1160"/>
                <a:gd name="T12" fmla="*/ 1387 w 1394"/>
                <a:gd name="T13" fmla="*/ 1100 h 1160"/>
              </a:gdLst>
              <a:ahLst/>
              <a:cxnLst>
                <a:cxn ang="0">
                  <a:pos x="T0" y="T1"/>
                </a:cxn>
                <a:cxn ang="0">
                  <a:pos x="T2" y="T3"/>
                </a:cxn>
                <a:cxn ang="0">
                  <a:pos x="T4" y="T5"/>
                </a:cxn>
                <a:cxn ang="0">
                  <a:pos x="T6" y="T7"/>
                </a:cxn>
                <a:cxn ang="0">
                  <a:pos x="T8" y="T9"/>
                </a:cxn>
                <a:cxn ang="0">
                  <a:pos x="T10" y="T11"/>
                </a:cxn>
                <a:cxn ang="0">
                  <a:pos x="T12" y="T13"/>
                </a:cxn>
              </a:cxnLst>
              <a:rect l="0" t="0" r="r" b="b"/>
              <a:pathLst>
                <a:path w="1394" h="1160">
                  <a:moveTo>
                    <a:pt x="1387" y="1100"/>
                  </a:moveTo>
                  <a:cubicBezTo>
                    <a:pt x="68" y="13"/>
                    <a:pt x="68" y="13"/>
                    <a:pt x="68" y="13"/>
                  </a:cubicBezTo>
                  <a:cubicBezTo>
                    <a:pt x="52" y="0"/>
                    <a:pt x="27" y="2"/>
                    <a:pt x="13" y="19"/>
                  </a:cubicBezTo>
                  <a:cubicBezTo>
                    <a:pt x="0" y="35"/>
                    <a:pt x="2" y="60"/>
                    <a:pt x="19" y="74"/>
                  </a:cubicBezTo>
                  <a:cubicBezTo>
                    <a:pt x="1338" y="1160"/>
                    <a:pt x="1338" y="1160"/>
                    <a:pt x="1338" y="1160"/>
                  </a:cubicBezTo>
                  <a:cubicBezTo>
                    <a:pt x="1338" y="1160"/>
                    <a:pt x="1360" y="1159"/>
                    <a:pt x="1377" y="1139"/>
                  </a:cubicBezTo>
                  <a:cubicBezTo>
                    <a:pt x="1394" y="1118"/>
                    <a:pt x="1387" y="1100"/>
                    <a:pt x="1387" y="110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71"/>
            <p:cNvSpPr>
              <a:spLocks/>
            </p:cNvSpPr>
            <p:nvPr/>
          </p:nvSpPr>
          <p:spPr bwMode="auto">
            <a:xfrm>
              <a:off x="3403602" y="2683681"/>
              <a:ext cx="1187781" cy="1037821"/>
            </a:xfrm>
            <a:custGeom>
              <a:avLst/>
              <a:gdLst>
                <a:gd name="T0" fmla="*/ 1679 w 1679"/>
                <a:gd name="T1" fmla="*/ 60 h 1467"/>
                <a:gd name="T2" fmla="*/ 1630 w 1679"/>
                <a:gd name="T3" fmla="*/ 0 h 1467"/>
                <a:gd name="T4" fmla="*/ 627 w 1679"/>
                <a:gd name="T5" fmla="*/ 826 h 1467"/>
                <a:gd name="T6" fmla="*/ 485 w 1679"/>
                <a:gd name="T7" fmla="*/ 766 h 1467"/>
                <a:gd name="T8" fmla="*/ 0 w 1679"/>
                <a:gd name="T9" fmla="*/ 1068 h 1467"/>
                <a:gd name="T10" fmla="*/ 315 w 1679"/>
                <a:gd name="T11" fmla="*/ 1083 h 1467"/>
                <a:gd name="T12" fmla="*/ 311 w 1679"/>
                <a:gd name="T13" fmla="*/ 1086 h 1467"/>
                <a:gd name="T14" fmla="*/ 305 w 1679"/>
                <a:gd name="T15" fmla="*/ 1092 h 1467"/>
                <a:gd name="T16" fmla="*/ 304 w 1679"/>
                <a:gd name="T17" fmla="*/ 1094 h 1467"/>
                <a:gd name="T18" fmla="*/ 301 w 1679"/>
                <a:gd name="T19" fmla="*/ 1099 h 1467"/>
                <a:gd name="T20" fmla="*/ 300 w 1679"/>
                <a:gd name="T21" fmla="*/ 1100 h 1467"/>
                <a:gd name="T22" fmla="*/ 298 w 1679"/>
                <a:gd name="T23" fmla="*/ 1107 h 1467"/>
                <a:gd name="T24" fmla="*/ 298 w 1679"/>
                <a:gd name="T25" fmla="*/ 1107 h 1467"/>
                <a:gd name="T26" fmla="*/ 297 w 1679"/>
                <a:gd name="T27" fmla="*/ 1115 h 1467"/>
                <a:gd name="T28" fmla="*/ 297 w 1679"/>
                <a:gd name="T29" fmla="*/ 1115 h 1467"/>
                <a:gd name="T30" fmla="*/ 305 w 1679"/>
                <a:gd name="T31" fmla="*/ 1141 h 1467"/>
                <a:gd name="T32" fmla="*/ 335 w 1679"/>
                <a:gd name="T33" fmla="*/ 1155 h 1467"/>
                <a:gd name="T34" fmla="*/ 285 w 1679"/>
                <a:gd name="T35" fmla="*/ 1467 h 1467"/>
                <a:gd name="T36" fmla="*/ 678 w 1679"/>
                <a:gd name="T37" fmla="*/ 1052 h 1467"/>
                <a:gd name="T38" fmla="*/ 649 w 1679"/>
                <a:gd name="T39" fmla="*/ 909 h 1467"/>
                <a:gd name="T40" fmla="*/ 1679 w 1679"/>
                <a:gd name="T41" fmla="*/ 60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79" h="1467">
                  <a:moveTo>
                    <a:pt x="1679" y="60"/>
                  </a:moveTo>
                  <a:cubicBezTo>
                    <a:pt x="1630" y="0"/>
                    <a:pt x="1630" y="0"/>
                    <a:pt x="1630" y="0"/>
                  </a:cubicBezTo>
                  <a:cubicBezTo>
                    <a:pt x="627" y="826"/>
                    <a:pt x="627" y="826"/>
                    <a:pt x="627" y="826"/>
                  </a:cubicBezTo>
                  <a:cubicBezTo>
                    <a:pt x="485" y="766"/>
                    <a:pt x="485" y="766"/>
                    <a:pt x="485" y="766"/>
                  </a:cubicBezTo>
                  <a:cubicBezTo>
                    <a:pt x="0" y="1068"/>
                    <a:pt x="0" y="1068"/>
                    <a:pt x="0" y="1068"/>
                  </a:cubicBezTo>
                  <a:cubicBezTo>
                    <a:pt x="315" y="1083"/>
                    <a:pt x="315" y="1083"/>
                    <a:pt x="315" y="1083"/>
                  </a:cubicBezTo>
                  <a:cubicBezTo>
                    <a:pt x="311" y="1086"/>
                    <a:pt x="311" y="1086"/>
                    <a:pt x="311" y="1086"/>
                  </a:cubicBezTo>
                  <a:cubicBezTo>
                    <a:pt x="309" y="1088"/>
                    <a:pt x="307" y="1090"/>
                    <a:pt x="305" y="1092"/>
                  </a:cubicBezTo>
                  <a:cubicBezTo>
                    <a:pt x="305" y="1093"/>
                    <a:pt x="305" y="1093"/>
                    <a:pt x="304" y="1094"/>
                  </a:cubicBezTo>
                  <a:cubicBezTo>
                    <a:pt x="303" y="1096"/>
                    <a:pt x="302" y="1097"/>
                    <a:pt x="301" y="1099"/>
                  </a:cubicBezTo>
                  <a:cubicBezTo>
                    <a:pt x="300" y="1100"/>
                    <a:pt x="300" y="1100"/>
                    <a:pt x="300" y="1100"/>
                  </a:cubicBezTo>
                  <a:cubicBezTo>
                    <a:pt x="299" y="1103"/>
                    <a:pt x="298" y="1105"/>
                    <a:pt x="298" y="1107"/>
                  </a:cubicBezTo>
                  <a:cubicBezTo>
                    <a:pt x="298" y="1107"/>
                    <a:pt x="298" y="1107"/>
                    <a:pt x="298" y="1107"/>
                  </a:cubicBezTo>
                  <a:cubicBezTo>
                    <a:pt x="297" y="1110"/>
                    <a:pt x="297" y="1113"/>
                    <a:pt x="297" y="1115"/>
                  </a:cubicBezTo>
                  <a:cubicBezTo>
                    <a:pt x="297" y="1115"/>
                    <a:pt x="297" y="1115"/>
                    <a:pt x="297" y="1115"/>
                  </a:cubicBezTo>
                  <a:cubicBezTo>
                    <a:pt x="296" y="1124"/>
                    <a:pt x="299" y="1134"/>
                    <a:pt x="305" y="1141"/>
                  </a:cubicBezTo>
                  <a:cubicBezTo>
                    <a:pt x="313" y="1151"/>
                    <a:pt x="324" y="1155"/>
                    <a:pt x="335" y="1155"/>
                  </a:cubicBezTo>
                  <a:cubicBezTo>
                    <a:pt x="285" y="1467"/>
                    <a:pt x="285" y="1467"/>
                    <a:pt x="285" y="1467"/>
                  </a:cubicBezTo>
                  <a:cubicBezTo>
                    <a:pt x="678" y="1052"/>
                    <a:pt x="678" y="1052"/>
                    <a:pt x="678" y="1052"/>
                  </a:cubicBezTo>
                  <a:cubicBezTo>
                    <a:pt x="649" y="909"/>
                    <a:pt x="649" y="909"/>
                    <a:pt x="649" y="909"/>
                  </a:cubicBezTo>
                  <a:cubicBezTo>
                    <a:pt x="1679" y="60"/>
                    <a:pt x="1679" y="60"/>
                    <a:pt x="1679" y="60"/>
                  </a:cubicBezTo>
                </a:path>
              </a:pathLst>
            </a:custGeom>
            <a:solidFill>
              <a:schemeClr val="tx2">
                <a:alpha val="7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4"/>
            <p:cNvSpPr>
              <a:spLocks/>
            </p:cNvSpPr>
            <p:nvPr/>
          </p:nvSpPr>
          <p:spPr bwMode="auto">
            <a:xfrm>
              <a:off x="3624972" y="1929567"/>
              <a:ext cx="953320" cy="806480"/>
            </a:xfrm>
            <a:custGeom>
              <a:avLst/>
              <a:gdLst>
                <a:gd name="connsiteX0" fmla="*/ 0 w 953320"/>
                <a:gd name="connsiteY0" fmla="*/ 18593 h 806480"/>
                <a:gd name="connsiteX1" fmla="*/ 953320 w 953320"/>
                <a:gd name="connsiteY1" fmla="*/ 803654 h 806480"/>
                <a:gd name="connsiteX2" fmla="*/ 942013 w 953320"/>
                <a:gd name="connsiteY2" fmla="*/ 806480 h 806480"/>
                <a:gd name="connsiteX3" fmla="*/ 9894 w 953320"/>
                <a:gd name="connsiteY3" fmla="*/ 39085 h 806480"/>
                <a:gd name="connsiteX4" fmla="*/ 9894 w 953320"/>
                <a:gd name="connsiteY4" fmla="*/ 38379 h 806480"/>
                <a:gd name="connsiteX5" fmla="*/ 9187 w 953320"/>
                <a:gd name="connsiteY5" fmla="*/ 38379 h 806480"/>
                <a:gd name="connsiteX6" fmla="*/ 0 w 953320"/>
                <a:gd name="connsiteY6" fmla="*/ 18593 h 806480"/>
                <a:gd name="connsiteX7" fmla="*/ 14282 w 953320"/>
                <a:gd name="connsiteY7" fmla="*/ 0 h 806480"/>
                <a:gd name="connsiteX8" fmla="*/ 28585 w 953320"/>
                <a:gd name="connsiteY8" fmla="*/ 257 h 806480"/>
                <a:gd name="connsiteX9" fmla="*/ 35498 w 953320"/>
                <a:gd name="connsiteY9" fmla="*/ 257 h 806480"/>
                <a:gd name="connsiteX10" fmla="*/ 43277 w 953320"/>
                <a:gd name="connsiteY10" fmla="*/ 3794 h 806480"/>
                <a:gd name="connsiteX11" fmla="*/ 60250 w 953320"/>
                <a:gd name="connsiteY11" fmla="*/ 17233 h 806480"/>
                <a:gd name="connsiteX12" fmla="*/ 106218 w 953320"/>
                <a:gd name="connsiteY12" fmla="*/ 54722 h 806480"/>
                <a:gd name="connsiteX13" fmla="*/ 165622 w 953320"/>
                <a:gd name="connsiteY13" fmla="*/ 102820 h 806480"/>
                <a:gd name="connsiteX14" fmla="*/ 235635 w 953320"/>
                <a:gd name="connsiteY14" fmla="*/ 160114 h 806480"/>
                <a:gd name="connsiteX15" fmla="*/ 313427 w 953320"/>
                <a:gd name="connsiteY15" fmla="*/ 223773 h 806480"/>
                <a:gd name="connsiteX16" fmla="*/ 396876 w 953320"/>
                <a:gd name="connsiteY16" fmla="*/ 292384 h 806480"/>
                <a:gd name="connsiteX17" fmla="*/ 482447 w 953320"/>
                <a:gd name="connsiteY17" fmla="*/ 363825 h 806480"/>
                <a:gd name="connsiteX18" fmla="*/ 941418 w 953320"/>
                <a:gd name="connsiteY18" fmla="*/ 745782 h 806480"/>
                <a:gd name="connsiteX19" fmla="*/ 15481 w 953320"/>
                <a:gd name="connsiteY19" fmla="*/ 965 h 806480"/>
                <a:gd name="connsiteX20" fmla="*/ 14989 w 953320"/>
                <a:gd name="connsiteY20" fmla="*/ 965 h 806480"/>
                <a:gd name="connsiteX21" fmla="*/ 14282 w 953320"/>
                <a:gd name="connsiteY21" fmla="*/ 965 h 806480"/>
                <a:gd name="connsiteX22" fmla="*/ 14282 w 953320"/>
                <a:gd name="connsiteY22" fmla="*/ 257 h 806480"/>
                <a:gd name="connsiteX23" fmla="*/ 14602 w 953320"/>
                <a:gd name="connsiteY23" fmla="*/ 257 h 80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3320" h="806480">
                  <a:moveTo>
                    <a:pt x="0" y="18593"/>
                  </a:moveTo>
                  <a:cubicBezTo>
                    <a:pt x="0" y="18593"/>
                    <a:pt x="0" y="18593"/>
                    <a:pt x="953320" y="803654"/>
                  </a:cubicBezTo>
                  <a:cubicBezTo>
                    <a:pt x="953320" y="803654"/>
                    <a:pt x="953320" y="803654"/>
                    <a:pt x="942013" y="806480"/>
                  </a:cubicBezTo>
                  <a:cubicBezTo>
                    <a:pt x="942013" y="806480"/>
                    <a:pt x="942013" y="806480"/>
                    <a:pt x="9894" y="39085"/>
                  </a:cubicBezTo>
                  <a:cubicBezTo>
                    <a:pt x="9894" y="39085"/>
                    <a:pt x="9894" y="39085"/>
                    <a:pt x="9894" y="38379"/>
                  </a:cubicBezTo>
                  <a:cubicBezTo>
                    <a:pt x="9894" y="38379"/>
                    <a:pt x="9894" y="38379"/>
                    <a:pt x="9187" y="38379"/>
                  </a:cubicBezTo>
                  <a:cubicBezTo>
                    <a:pt x="3534" y="33432"/>
                    <a:pt x="0" y="25659"/>
                    <a:pt x="0" y="18593"/>
                  </a:cubicBezTo>
                  <a:close/>
                  <a:moveTo>
                    <a:pt x="14282" y="0"/>
                  </a:moveTo>
                  <a:lnTo>
                    <a:pt x="28585" y="257"/>
                  </a:lnTo>
                  <a:lnTo>
                    <a:pt x="35498" y="257"/>
                  </a:lnTo>
                  <a:cubicBezTo>
                    <a:pt x="37620" y="257"/>
                    <a:pt x="41156" y="1672"/>
                    <a:pt x="43277" y="3794"/>
                  </a:cubicBezTo>
                  <a:cubicBezTo>
                    <a:pt x="48228" y="7331"/>
                    <a:pt x="53885" y="12282"/>
                    <a:pt x="60250" y="17233"/>
                  </a:cubicBezTo>
                  <a:cubicBezTo>
                    <a:pt x="72980" y="27843"/>
                    <a:pt x="88538" y="39868"/>
                    <a:pt x="106218" y="54722"/>
                  </a:cubicBezTo>
                  <a:cubicBezTo>
                    <a:pt x="123898" y="68868"/>
                    <a:pt x="143699" y="85137"/>
                    <a:pt x="165622" y="102820"/>
                  </a:cubicBezTo>
                  <a:cubicBezTo>
                    <a:pt x="186838" y="120503"/>
                    <a:pt x="210883" y="139601"/>
                    <a:pt x="235635" y="160114"/>
                  </a:cubicBezTo>
                  <a:cubicBezTo>
                    <a:pt x="260387" y="179919"/>
                    <a:pt x="286553" y="201846"/>
                    <a:pt x="313427" y="223773"/>
                  </a:cubicBezTo>
                  <a:cubicBezTo>
                    <a:pt x="340300" y="246408"/>
                    <a:pt x="367881" y="269042"/>
                    <a:pt x="396876" y="292384"/>
                  </a:cubicBezTo>
                  <a:cubicBezTo>
                    <a:pt x="424457" y="316433"/>
                    <a:pt x="453452" y="339775"/>
                    <a:pt x="482447" y="363825"/>
                  </a:cubicBezTo>
                  <a:cubicBezTo>
                    <a:pt x="711579" y="554803"/>
                    <a:pt x="941418" y="745782"/>
                    <a:pt x="941418" y="745782"/>
                  </a:cubicBezTo>
                  <a:lnTo>
                    <a:pt x="15481" y="965"/>
                  </a:lnTo>
                  <a:lnTo>
                    <a:pt x="14989" y="965"/>
                  </a:lnTo>
                  <a:cubicBezTo>
                    <a:pt x="14989" y="965"/>
                    <a:pt x="14282" y="965"/>
                    <a:pt x="14282" y="965"/>
                  </a:cubicBezTo>
                  <a:lnTo>
                    <a:pt x="14282" y="257"/>
                  </a:lnTo>
                  <a:lnTo>
                    <a:pt x="14602" y="257"/>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16" name="Group 15"/>
            <p:cNvGrpSpPr/>
            <p:nvPr/>
          </p:nvGrpSpPr>
          <p:grpSpPr>
            <a:xfrm>
              <a:off x="3414313" y="1710129"/>
              <a:ext cx="499868" cy="484394"/>
              <a:chOff x="3414313" y="1710129"/>
              <a:chExt cx="499868" cy="484394"/>
            </a:xfrm>
          </p:grpSpPr>
          <p:sp>
            <p:nvSpPr>
              <p:cNvPr id="17" name="Freeform 73"/>
              <p:cNvSpPr>
                <a:spLocks noEditPoints="1"/>
              </p:cNvSpPr>
              <p:nvPr/>
            </p:nvSpPr>
            <p:spPr bwMode="auto">
              <a:xfrm>
                <a:off x="3633303" y="1967203"/>
                <a:ext cx="1191" cy="0"/>
              </a:xfrm>
              <a:custGeom>
                <a:avLst/>
                <a:gdLst>
                  <a:gd name="T0" fmla="*/ 1 w 1"/>
                  <a:gd name="T1" fmla="*/ 1 w 1"/>
                  <a:gd name="T2" fmla="*/ 1 w 1"/>
                  <a:gd name="T3" fmla="*/ 1 w 1"/>
                  <a:gd name="T4" fmla="*/ 1 w 1"/>
                  <a:gd name="T5" fmla="*/ 1 w 1"/>
                  <a:gd name="T6" fmla="*/ 0 w 1"/>
                  <a:gd name="T7" fmla="*/ 0 w 1"/>
                  <a:gd name="T8" fmla="*/ 0 w 1"/>
                  <a:gd name="T9" fmla="*/ 0 w 1"/>
                  <a:gd name="T10" fmla="*/ 0 w 1"/>
                  <a:gd name="T11"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9"/>
              <p:cNvSpPr>
                <a:spLocks/>
              </p:cNvSpPr>
              <p:nvPr/>
            </p:nvSpPr>
            <p:spPr bwMode="auto">
              <a:xfrm>
                <a:off x="3659486" y="175059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0"/>
              <p:cNvSpPr>
                <a:spLocks/>
              </p:cNvSpPr>
              <p:nvPr/>
            </p:nvSpPr>
            <p:spPr bwMode="auto">
              <a:xfrm>
                <a:off x="3659486" y="1750594"/>
                <a:ext cx="0" cy="0"/>
              </a:xfrm>
              <a:custGeom>
                <a:avLst/>
                <a:gdLst/>
                <a:ahLst/>
                <a:cxnLst>
                  <a:cxn ang="0">
                    <a:pos x="0" y="0"/>
                  </a:cxn>
                  <a:cxn ang="0">
                    <a:pos x="0" y="0"/>
                  </a:cxn>
                  <a:cxn ang="0">
                    <a:pos x="0" y="0"/>
                  </a:cxn>
                </a:cxnLst>
                <a:rect l="0" t="0" r="r" b="b"/>
                <a:pathLst>
                  <a:path>
                    <a:moveTo>
                      <a:pt x="0" y="0"/>
                    </a:moveTo>
                    <a:lnTo>
                      <a:pt x="0" y="0"/>
                    </a:lnTo>
                    <a:lnTo>
                      <a:pt x="0" y="0"/>
                    </a:ln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78"/>
              <p:cNvSpPr>
                <a:spLocks/>
              </p:cNvSpPr>
              <p:nvPr/>
            </p:nvSpPr>
            <p:spPr bwMode="auto">
              <a:xfrm>
                <a:off x="3635683" y="1710129"/>
                <a:ext cx="278498" cy="401085"/>
              </a:xfrm>
              <a:custGeom>
                <a:avLst/>
                <a:gdLst>
                  <a:gd name="T0" fmla="*/ 0 w 234"/>
                  <a:gd name="T1" fmla="*/ 0 h 337"/>
                  <a:gd name="T2" fmla="*/ 28 w 234"/>
                  <a:gd name="T3" fmla="*/ 184 h 337"/>
                  <a:gd name="T4" fmla="*/ 215 w 234"/>
                  <a:gd name="T5" fmla="*/ 337 h 337"/>
                  <a:gd name="T6" fmla="*/ 234 w 234"/>
                  <a:gd name="T7" fmla="*/ 246 h 337"/>
                  <a:gd name="T8" fmla="*/ 0 w 234"/>
                  <a:gd name="T9" fmla="*/ 0 h 337"/>
                </a:gdLst>
                <a:ahLst/>
                <a:cxnLst>
                  <a:cxn ang="0">
                    <a:pos x="T0" y="T1"/>
                  </a:cxn>
                  <a:cxn ang="0">
                    <a:pos x="T2" y="T3"/>
                  </a:cxn>
                  <a:cxn ang="0">
                    <a:pos x="T4" y="T5"/>
                  </a:cxn>
                  <a:cxn ang="0">
                    <a:pos x="T6" y="T7"/>
                  </a:cxn>
                  <a:cxn ang="0">
                    <a:pos x="T8" y="T9"/>
                  </a:cxn>
                </a:cxnLst>
                <a:rect l="0" t="0" r="r" b="b"/>
                <a:pathLst>
                  <a:path w="234" h="337">
                    <a:moveTo>
                      <a:pt x="0" y="0"/>
                    </a:moveTo>
                    <a:lnTo>
                      <a:pt x="28" y="184"/>
                    </a:lnTo>
                    <a:lnTo>
                      <a:pt x="215" y="337"/>
                    </a:lnTo>
                    <a:lnTo>
                      <a:pt x="234" y="246"/>
                    </a:lnTo>
                    <a:lnTo>
                      <a:pt x="0" y="0"/>
                    </a:ln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81"/>
              <p:cNvSpPr>
                <a:spLocks/>
              </p:cNvSpPr>
              <p:nvPr/>
            </p:nvSpPr>
            <p:spPr bwMode="auto">
              <a:xfrm>
                <a:off x="3659486" y="1750594"/>
                <a:ext cx="238032" cy="253505"/>
              </a:xfrm>
              <a:custGeom>
                <a:avLst/>
                <a:gdLst>
                  <a:gd name="T0" fmla="*/ 0 w 337"/>
                  <a:gd name="T1" fmla="*/ 0 h 357"/>
                  <a:gd name="T2" fmla="*/ 0 w 337"/>
                  <a:gd name="T3" fmla="*/ 0 h 357"/>
                  <a:gd name="T4" fmla="*/ 0 w 337"/>
                  <a:gd name="T5" fmla="*/ 0 h 357"/>
                  <a:gd name="T6" fmla="*/ 14 w 337"/>
                  <a:gd name="T7" fmla="*/ 16 h 357"/>
                  <a:gd name="T8" fmla="*/ 51 w 337"/>
                  <a:gd name="T9" fmla="*/ 57 h 357"/>
                  <a:gd name="T10" fmla="*/ 104 w 337"/>
                  <a:gd name="T11" fmla="*/ 115 h 357"/>
                  <a:gd name="T12" fmla="*/ 135 w 337"/>
                  <a:gd name="T13" fmla="*/ 147 h 357"/>
                  <a:gd name="T14" fmla="*/ 166 w 337"/>
                  <a:gd name="T15" fmla="*/ 181 h 357"/>
                  <a:gd name="T16" fmla="*/ 228 w 337"/>
                  <a:gd name="T17" fmla="*/ 246 h 357"/>
                  <a:gd name="T18" fmla="*/ 283 w 337"/>
                  <a:gd name="T19" fmla="*/ 303 h 357"/>
                  <a:gd name="T20" fmla="*/ 322 w 337"/>
                  <a:gd name="T21" fmla="*/ 342 h 357"/>
                  <a:gd name="T22" fmla="*/ 337 w 337"/>
                  <a:gd name="T23" fmla="*/ 357 h 357"/>
                  <a:gd name="T24" fmla="*/ 337 w 337"/>
                  <a:gd name="T25" fmla="*/ 357 h 357"/>
                  <a:gd name="T26" fmla="*/ 337 w 337"/>
                  <a:gd name="T27" fmla="*/ 357 h 357"/>
                  <a:gd name="T28" fmla="*/ 323 w 337"/>
                  <a:gd name="T29" fmla="*/ 341 h 357"/>
                  <a:gd name="T30" fmla="*/ 286 w 337"/>
                  <a:gd name="T31" fmla="*/ 300 h 357"/>
                  <a:gd name="T32" fmla="*/ 233 w 337"/>
                  <a:gd name="T33" fmla="*/ 242 h 357"/>
                  <a:gd name="T34" fmla="*/ 171 w 337"/>
                  <a:gd name="T35" fmla="*/ 176 h 357"/>
                  <a:gd name="T36" fmla="*/ 139 w 337"/>
                  <a:gd name="T37" fmla="*/ 143 h 357"/>
                  <a:gd name="T38" fmla="*/ 109 w 337"/>
                  <a:gd name="T39" fmla="*/ 111 h 357"/>
                  <a:gd name="T40" fmla="*/ 54 w 337"/>
                  <a:gd name="T41" fmla="*/ 54 h 357"/>
                  <a:gd name="T42" fmla="*/ 15 w 337"/>
                  <a:gd name="T43" fmla="*/ 15 h 357"/>
                  <a:gd name="T44" fmla="*/ 0 w 337"/>
                  <a:gd name="T45"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7" h="357">
                    <a:moveTo>
                      <a:pt x="0" y="0"/>
                    </a:moveTo>
                    <a:cubicBezTo>
                      <a:pt x="0" y="0"/>
                      <a:pt x="0" y="0"/>
                      <a:pt x="0" y="0"/>
                    </a:cubicBezTo>
                    <a:cubicBezTo>
                      <a:pt x="0" y="0"/>
                      <a:pt x="0" y="0"/>
                      <a:pt x="0" y="0"/>
                    </a:cubicBezTo>
                    <a:cubicBezTo>
                      <a:pt x="0" y="0"/>
                      <a:pt x="5" y="6"/>
                      <a:pt x="14" y="16"/>
                    </a:cubicBezTo>
                    <a:cubicBezTo>
                      <a:pt x="23" y="26"/>
                      <a:pt x="35" y="40"/>
                      <a:pt x="51" y="57"/>
                    </a:cubicBezTo>
                    <a:cubicBezTo>
                      <a:pt x="67" y="74"/>
                      <a:pt x="85" y="94"/>
                      <a:pt x="104" y="115"/>
                    </a:cubicBezTo>
                    <a:cubicBezTo>
                      <a:pt x="114" y="126"/>
                      <a:pt x="124" y="136"/>
                      <a:pt x="135" y="147"/>
                    </a:cubicBezTo>
                    <a:cubicBezTo>
                      <a:pt x="145" y="158"/>
                      <a:pt x="155" y="170"/>
                      <a:pt x="166" y="181"/>
                    </a:cubicBezTo>
                    <a:cubicBezTo>
                      <a:pt x="187" y="203"/>
                      <a:pt x="208" y="225"/>
                      <a:pt x="228" y="246"/>
                    </a:cubicBezTo>
                    <a:cubicBezTo>
                      <a:pt x="248" y="267"/>
                      <a:pt x="267" y="286"/>
                      <a:pt x="283" y="303"/>
                    </a:cubicBezTo>
                    <a:cubicBezTo>
                      <a:pt x="299" y="319"/>
                      <a:pt x="313" y="333"/>
                      <a:pt x="322" y="342"/>
                    </a:cubicBezTo>
                    <a:cubicBezTo>
                      <a:pt x="332" y="352"/>
                      <a:pt x="337" y="357"/>
                      <a:pt x="337" y="357"/>
                    </a:cubicBezTo>
                    <a:cubicBezTo>
                      <a:pt x="337" y="357"/>
                      <a:pt x="337" y="357"/>
                      <a:pt x="337" y="357"/>
                    </a:cubicBezTo>
                    <a:cubicBezTo>
                      <a:pt x="337" y="357"/>
                      <a:pt x="337" y="357"/>
                      <a:pt x="337" y="357"/>
                    </a:cubicBezTo>
                    <a:cubicBezTo>
                      <a:pt x="337" y="357"/>
                      <a:pt x="332" y="351"/>
                      <a:pt x="323" y="341"/>
                    </a:cubicBezTo>
                    <a:cubicBezTo>
                      <a:pt x="314" y="331"/>
                      <a:pt x="301" y="317"/>
                      <a:pt x="286" y="300"/>
                    </a:cubicBezTo>
                    <a:cubicBezTo>
                      <a:pt x="270" y="283"/>
                      <a:pt x="252" y="263"/>
                      <a:pt x="233" y="242"/>
                    </a:cubicBezTo>
                    <a:cubicBezTo>
                      <a:pt x="213" y="221"/>
                      <a:pt x="192" y="199"/>
                      <a:pt x="171" y="176"/>
                    </a:cubicBezTo>
                    <a:cubicBezTo>
                      <a:pt x="160" y="165"/>
                      <a:pt x="150" y="154"/>
                      <a:pt x="139" y="143"/>
                    </a:cubicBezTo>
                    <a:cubicBezTo>
                      <a:pt x="129" y="132"/>
                      <a:pt x="119" y="121"/>
                      <a:pt x="109" y="111"/>
                    </a:cubicBezTo>
                    <a:cubicBezTo>
                      <a:pt x="89" y="90"/>
                      <a:pt x="70" y="71"/>
                      <a:pt x="54" y="54"/>
                    </a:cubicBezTo>
                    <a:cubicBezTo>
                      <a:pt x="38" y="38"/>
                      <a:pt x="24" y="24"/>
                      <a:pt x="15" y="15"/>
                    </a:cubicBezTo>
                    <a:cubicBezTo>
                      <a:pt x="5" y="5"/>
                      <a:pt x="0" y="0"/>
                      <a:pt x="0" y="0"/>
                    </a:cubicBezTo>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82"/>
              <p:cNvSpPr>
                <a:spLocks/>
              </p:cNvSpPr>
              <p:nvPr/>
            </p:nvSpPr>
            <p:spPr bwMode="auto">
              <a:xfrm>
                <a:off x="3414313" y="1970773"/>
                <a:ext cx="445121" cy="223750"/>
              </a:xfrm>
              <a:custGeom>
                <a:avLst/>
                <a:gdLst>
                  <a:gd name="T0" fmla="*/ 0 w 374"/>
                  <a:gd name="T1" fmla="*/ 9 h 188"/>
                  <a:gd name="T2" fmla="*/ 187 w 374"/>
                  <a:gd name="T3" fmla="*/ 0 h 188"/>
                  <a:gd name="T4" fmla="*/ 374 w 374"/>
                  <a:gd name="T5" fmla="*/ 152 h 188"/>
                  <a:gd name="T6" fmla="*/ 288 w 374"/>
                  <a:gd name="T7" fmla="*/ 188 h 188"/>
                  <a:gd name="T8" fmla="*/ 0 w 374"/>
                  <a:gd name="T9" fmla="*/ 9 h 188"/>
                </a:gdLst>
                <a:ahLst/>
                <a:cxnLst>
                  <a:cxn ang="0">
                    <a:pos x="T0" y="T1"/>
                  </a:cxn>
                  <a:cxn ang="0">
                    <a:pos x="T2" y="T3"/>
                  </a:cxn>
                  <a:cxn ang="0">
                    <a:pos x="T4" y="T5"/>
                  </a:cxn>
                  <a:cxn ang="0">
                    <a:pos x="T6" y="T7"/>
                  </a:cxn>
                  <a:cxn ang="0">
                    <a:pos x="T8" y="T9"/>
                  </a:cxn>
                </a:cxnLst>
                <a:rect l="0" t="0" r="r" b="b"/>
                <a:pathLst>
                  <a:path w="374" h="188">
                    <a:moveTo>
                      <a:pt x="0" y="9"/>
                    </a:moveTo>
                    <a:lnTo>
                      <a:pt x="187" y="0"/>
                    </a:lnTo>
                    <a:lnTo>
                      <a:pt x="374" y="152"/>
                    </a:lnTo>
                    <a:lnTo>
                      <a:pt x="288" y="188"/>
                    </a:lnTo>
                    <a:lnTo>
                      <a:pt x="0" y="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23" name="Group 22"/>
          <p:cNvGrpSpPr/>
          <p:nvPr/>
        </p:nvGrpSpPr>
        <p:grpSpPr>
          <a:xfrm>
            <a:off x="4468618" y="1676565"/>
            <a:ext cx="494451" cy="443286"/>
            <a:chOff x="4951945" y="1562265"/>
            <a:chExt cx="494451" cy="443286"/>
          </a:xfrm>
        </p:grpSpPr>
        <p:sp>
          <p:nvSpPr>
            <p:cNvPr id="33" name="Oval 32"/>
            <p:cNvSpPr/>
            <p:nvPr/>
          </p:nvSpPr>
          <p:spPr>
            <a:xfrm>
              <a:off x="4980734" y="1562265"/>
              <a:ext cx="443286" cy="443286"/>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4951945" y="1665226"/>
              <a:ext cx="494451" cy="215444"/>
            </a:xfrm>
            <a:prstGeom prst="rect">
              <a:avLst/>
            </a:prstGeom>
            <a:noFill/>
          </p:spPr>
          <p:txBody>
            <a:bodyPr wrap="square" lIns="0" tIns="0" rIns="0" bIns="0" rtlCol="0">
              <a:spAutoFit/>
            </a:bodyPr>
            <a:lstStyle/>
            <a:p>
              <a:pPr algn="ctr">
                <a:spcAft>
                  <a:spcPts val="1200"/>
                </a:spcAft>
              </a:pPr>
              <a:r>
                <a:rPr lang="en-US" sz="1400" dirty="0">
                  <a:solidFill>
                    <a:schemeClr val="bg1"/>
                  </a:solidFill>
                  <a:latin typeface="Lato Black" panose="020F0A02020204030203" pitchFamily="34" charset="0"/>
                </a:rPr>
                <a:t>01</a:t>
              </a:r>
            </a:p>
          </p:txBody>
        </p:sp>
      </p:grpSp>
      <p:grpSp>
        <p:nvGrpSpPr>
          <p:cNvPr id="26" name="Group 25"/>
          <p:cNvGrpSpPr/>
          <p:nvPr/>
        </p:nvGrpSpPr>
        <p:grpSpPr>
          <a:xfrm>
            <a:off x="4468618" y="2628122"/>
            <a:ext cx="494451" cy="443286"/>
            <a:chOff x="4951945" y="2628122"/>
            <a:chExt cx="494451" cy="443286"/>
          </a:xfrm>
        </p:grpSpPr>
        <p:sp>
          <p:nvSpPr>
            <p:cNvPr id="36" name="Oval 35"/>
            <p:cNvSpPr/>
            <p:nvPr/>
          </p:nvSpPr>
          <p:spPr>
            <a:xfrm>
              <a:off x="4980734" y="2628122"/>
              <a:ext cx="443286" cy="443286"/>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4951945" y="2739655"/>
              <a:ext cx="494451" cy="215444"/>
            </a:xfrm>
            <a:prstGeom prst="rect">
              <a:avLst/>
            </a:prstGeom>
            <a:noFill/>
          </p:spPr>
          <p:txBody>
            <a:bodyPr wrap="square" lIns="0" tIns="0" rIns="0" bIns="0" rtlCol="0">
              <a:spAutoFit/>
            </a:bodyPr>
            <a:lstStyle/>
            <a:p>
              <a:pPr algn="ctr">
                <a:spcAft>
                  <a:spcPts val="1200"/>
                </a:spcAft>
              </a:pPr>
              <a:r>
                <a:rPr lang="en-US" sz="1400" dirty="0">
                  <a:solidFill>
                    <a:schemeClr val="bg1"/>
                  </a:solidFill>
                  <a:latin typeface="Lato Black" panose="020F0A02020204030203" pitchFamily="34" charset="0"/>
                </a:rPr>
                <a:t>02</a:t>
              </a:r>
            </a:p>
          </p:txBody>
        </p:sp>
      </p:grpSp>
      <p:grpSp>
        <p:nvGrpSpPr>
          <p:cNvPr id="29" name="Group 28"/>
          <p:cNvGrpSpPr/>
          <p:nvPr/>
        </p:nvGrpSpPr>
        <p:grpSpPr>
          <a:xfrm>
            <a:off x="4468618" y="3575936"/>
            <a:ext cx="494451" cy="443286"/>
            <a:chOff x="4951945" y="3690236"/>
            <a:chExt cx="494451" cy="443286"/>
          </a:xfrm>
        </p:grpSpPr>
        <p:sp>
          <p:nvSpPr>
            <p:cNvPr id="39" name="Oval 38"/>
            <p:cNvSpPr/>
            <p:nvPr/>
          </p:nvSpPr>
          <p:spPr>
            <a:xfrm>
              <a:off x="4980734" y="3690236"/>
              <a:ext cx="443286" cy="443286"/>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4951945" y="3798369"/>
              <a:ext cx="494451" cy="215444"/>
            </a:xfrm>
            <a:prstGeom prst="rect">
              <a:avLst/>
            </a:prstGeom>
            <a:noFill/>
          </p:spPr>
          <p:txBody>
            <a:bodyPr wrap="square" lIns="0" tIns="0" rIns="0" bIns="0" rtlCol="0">
              <a:spAutoFit/>
            </a:bodyPr>
            <a:lstStyle/>
            <a:p>
              <a:pPr algn="ctr">
                <a:spcAft>
                  <a:spcPts val="1200"/>
                </a:spcAft>
              </a:pPr>
              <a:r>
                <a:rPr lang="en-US" sz="1400" dirty="0">
                  <a:solidFill>
                    <a:schemeClr val="bg1"/>
                  </a:solidFill>
                  <a:latin typeface="Lato Black" panose="020F0A02020204030203" pitchFamily="34" charset="0"/>
                </a:rPr>
                <a:t>03</a:t>
              </a:r>
            </a:p>
          </p:txBody>
        </p:sp>
      </p:grpSp>
      <p:cxnSp>
        <p:nvCxnSpPr>
          <p:cNvPr id="32" name="Straight Connector 31"/>
          <p:cNvCxnSpPr/>
          <p:nvPr/>
        </p:nvCxnSpPr>
        <p:spPr>
          <a:xfrm>
            <a:off x="5144113" y="2005751"/>
            <a:ext cx="28252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144113" y="2976402"/>
            <a:ext cx="28252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144113" y="3927865"/>
            <a:ext cx="2825262"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Slide Number Placeholder 23"/>
          <p:cNvSpPr>
            <a:spLocks noGrp="1"/>
          </p:cNvSpPr>
          <p:nvPr>
            <p:ph type="sldNum" sz="quarter" idx="13"/>
          </p:nvPr>
        </p:nvSpPr>
        <p:spPr/>
        <p:txBody>
          <a:bodyPr/>
          <a:lstStyle/>
          <a:p>
            <a:fld id="{AC2C22BC-B3FE-4FEE-BBEA-713BA38E049C}" type="slidenum">
              <a:rPr lang="en-US" smtClean="0"/>
              <a:pPr/>
              <a:t>51</a:t>
            </a:fld>
            <a:endParaRPr lang="en-US"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5000" y="96315"/>
            <a:ext cx="518279" cy="518279"/>
          </a:xfrm>
          <a:prstGeom prst="rect">
            <a:avLst/>
          </a:prstGeom>
        </p:spPr>
      </p:pic>
    </p:spTree>
    <p:extLst>
      <p:ext uri="{BB962C8B-B14F-4D97-AF65-F5344CB8AC3E}">
        <p14:creationId xmlns:p14="http://schemas.microsoft.com/office/powerpoint/2010/main" val="1005507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96834" y="1281270"/>
            <a:ext cx="3699083" cy="3163174"/>
          </a:xfrm>
          <a:prstGeom prst="rect">
            <a:avLst/>
          </a:prstGeom>
          <a:noFill/>
        </p:spPr>
        <p:txBody>
          <a:bodyPr wrap="square" lIns="0" tIns="0" rIns="0" bIns="0" rtlCol="0">
            <a:spAutoFit/>
          </a:bodyPr>
          <a:lstStyle/>
          <a:p>
            <a:pPr marL="228600" indent="-228600">
              <a:lnSpc>
                <a:spcPct val="95000"/>
              </a:lnSpc>
              <a:spcAft>
                <a:spcPts val="900"/>
              </a:spcAft>
              <a:buFont typeface="+mj-lt"/>
              <a:buAutoNum type="arabicPeriod"/>
            </a:pPr>
            <a:r>
              <a:rPr lang="en-US" sz="1300" dirty="0">
                <a:solidFill>
                  <a:schemeClr val="accent4"/>
                </a:solidFill>
                <a:ea typeface="Lato Light" panose="020F0502020204030203" pitchFamily="34" charset="0"/>
                <a:cs typeface="Lato Light" panose="020F0502020204030203" pitchFamily="34" charset="0"/>
              </a:rPr>
              <a:t>Compare Social Security options to maximize benefits</a:t>
            </a:r>
          </a:p>
          <a:p>
            <a:pPr marL="228600" indent="-228600">
              <a:lnSpc>
                <a:spcPct val="95000"/>
              </a:lnSpc>
              <a:spcAft>
                <a:spcPts val="900"/>
              </a:spcAft>
              <a:buFont typeface="+mj-lt"/>
              <a:buAutoNum type="arabicPeriod"/>
            </a:pPr>
            <a:r>
              <a:rPr lang="en-US" sz="1300" dirty="0">
                <a:solidFill>
                  <a:schemeClr val="accent4"/>
                </a:solidFill>
                <a:ea typeface="Lato Light" panose="020F0502020204030203" pitchFamily="34" charset="0"/>
                <a:cs typeface="Lato Light" panose="020F0502020204030203" pitchFamily="34" charset="0"/>
              </a:rPr>
              <a:t>Calculate how much money you’ll need for retirement (Retirement Red Line income planning software)</a:t>
            </a:r>
          </a:p>
          <a:p>
            <a:pPr marL="228600" indent="-228600">
              <a:lnSpc>
                <a:spcPct val="95000"/>
              </a:lnSpc>
              <a:spcAft>
                <a:spcPts val="900"/>
              </a:spcAft>
              <a:buFont typeface="+mj-lt"/>
              <a:buAutoNum type="arabicPeriod"/>
            </a:pPr>
            <a:r>
              <a:rPr lang="en-US" sz="1300" dirty="0">
                <a:solidFill>
                  <a:schemeClr val="accent4"/>
                </a:solidFill>
                <a:ea typeface="Lato Light" panose="020F0502020204030203" pitchFamily="34" charset="0"/>
                <a:cs typeface="Lato Light" panose="020F0502020204030203" pitchFamily="34" charset="0"/>
              </a:rPr>
              <a:t>Discuss options to increase guaranteed income for life</a:t>
            </a:r>
          </a:p>
          <a:p>
            <a:pPr marL="228600" indent="-228600">
              <a:lnSpc>
                <a:spcPct val="95000"/>
              </a:lnSpc>
              <a:spcAft>
                <a:spcPts val="900"/>
              </a:spcAft>
              <a:buFont typeface="+mj-lt"/>
              <a:buAutoNum type="arabicPeriod"/>
            </a:pPr>
            <a:r>
              <a:rPr lang="en-US" sz="1300" dirty="0">
                <a:solidFill>
                  <a:schemeClr val="accent4"/>
                </a:solidFill>
                <a:ea typeface="Lato Light" panose="020F0502020204030203" pitchFamily="34" charset="0"/>
                <a:cs typeface="Lato Light" panose="020F0502020204030203" pitchFamily="34" charset="0"/>
              </a:rPr>
              <a:t>Learn more about annuities and guaranteed income for life</a:t>
            </a:r>
          </a:p>
          <a:p>
            <a:pPr marL="228600" indent="-228600">
              <a:lnSpc>
                <a:spcPct val="95000"/>
              </a:lnSpc>
              <a:spcAft>
                <a:spcPts val="900"/>
              </a:spcAft>
              <a:buFont typeface="+mj-lt"/>
              <a:buAutoNum type="arabicPeriod"/>
            </a:pPr>
            <a:r>
              <a:rPr lang="en-US" sz="1300" dirty="0">
                <a:solidFill>
                  <a:schemeClr val="accent4"/>
                </a:solidFill>
                <a:ea typeface="Lato Light" panose="020F0502020204030203" pitchFamily="34" charset="0"/>
                <a:cs typeface="Lato Light" panose="020F0502020204030203" pitchFamily="34" charset="0"/>
              </a:rPr>
              <a:t>Review your investment portfolio to see if there are opportunities to balance risk and reward.</a:t>
            </a:r>
          </a:p>
          <a:p>
            <a:pPr marL="228600" indent="-228600">
              <a:lnSpc>
                <a:spcPct val="95000"/>
              </a:lnSpc>
              <a:spcAft>
                <a:spcPts val="900"/>
              </a:spcAft>
              <a:buFont typeface="+mj-lt"/>
              <a:buAutoNum type="arabicPeriod"/>
            </a:pPr>
            <a:r>
              <a:rPr lang="en-US" sz="1300" dirty="0">
                <a:solidFill>
                  <a:schemeClr val="accent4"/>
                </a:solidFill>
                <a:ea typeface="Lato Light" panose="020F0502020204030203" pitchFamily="34" charset="0"/>
                <a:cs typeface="Lato Light" panose="020F0502020204030203" pitchFamily="34" charset="0"/>
              </a:rPr>
              <a:t>Make a long-term health care plan</a:t>
            </a:r>
          </a:p>
          <a:p>
            <a:pPr marL="228600" indent="-228600">
              <a:lnSpc>
                <a:spcPct val="95000"/>
              </a:lnSpc>
              <a:spcAft>
                <a:spcPts val="900"/>
              </a:spcAft>
              <a:buFont typeface="+mj-lt"/>
              <a:buAutoNum type="arabicPeriod"/>
            </a:pPr>
            <a:r>
              <a:rPr lang="en-US" sz="1300" dirty="0">
                <a:solidFill>
                  <a:schemeClr val="accent4"/>
                </a:solidFill>
                <a:ea typeface="Lato Light" panose="020F0502020204030203" pitchFamily="34" charset="0"/>
                <a:cs typeface="Lato Light" panose="020F0502020204030203" pitchFamily="34" charset="0"/>
              </a:rPr>
              <a:t>Talk to your family about money and your future</a:t>
            </a:r>
          </a:p>
        </p:txBody>
      </p:sp>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020" t="-22097" r="3340" b="-34452"/>
          <a:stretch/>
        </p:blipFill>
        <p:spPr>
          <a:xfrm>
            <a:off x="4937028" y="0"/>
            <a:ext cx="4206972" cy="5143500"/>
          </a:xfrm>
        </p:spPr>
      </p:pic>
      <p:sp>
        <p:nvSpPr>
          <p:cNvPr id="3" name="Title 2"/>
          <p:cNvSpPr>
            <a:spLocks noGrp="1"/>
          </p:cNvSpPr>
          <p:nvPr>
            <p:ph type="title"/>
          </p:nvPr>
        </p:nvSpPr>
        <p:spPr>
          <a:xfrm>
            <a:off x="650701" y="173167"/>
            <a:ext cx="4129579" cy="882684"/>
          </a:xfrm>
        </p:spPr>
        <p:txBody>
          <a:bodyPr>
            <a:normAutofit/>
          </a:bodyPr>
          <a:lstStyle/>
          <a:p>
            <a:r>
              <a:rPr lang="en-US" cap="all" spc="70" dirty="0">
                <a:latin typeface="Lato Black" panose="020F0A02020204030203" pitchFamily="34" charset="0"/>
              </a:rPr>
              <a:t>POSSIBLE </a:t>
            </a:r>
            <a:br>
              <a:rPr lang="en-US" cap="all" spc="70" dirty="0">
                <a:latin typeface="Lato Black" panose="020F0A02020204030203" pitchFamily="34" charset="0"/>
              </a:rPr>
            </a:br>
            <a:r>
              <a:rPr lang="en-US" cap="all" spc="70" dirty="0">
                <a:solidFill>
                  <a:schemeClr val="accent2"/>
                </a:solidFill>
                <a:latin typeface="Lato Black" panose="020F0A02020204030203" pitchFamily="34" charset="0"/>
              </a:rPr>
              <a:t>ACTION STEPS</a:t>
            </a:r>
            <a:endParaRPr lang="en-US" dirty="0"/>
          </a:p>
        </p:txBody>
      </p:sp>
      <p:sp>
        <p:nvSpPr>
          <p:cNvPr id="4" name="Rectangle 3"/>
          <p:cNvSpPr/>
          <p:nvPr/>
        </p:nvSpPr>
        <p:spPr>
          <a:xfrm>
            <a:off x="4937027" y="4011555"/>
            <a:ext cx="4206973" cy="1131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5934888" y="4301962"/>
            <a:ext cx="2907323" cy="492443"/>
          </a:xfrm>
          <a:prstGeom prst="rect">
            <a:avLst/>
          </a:prstGeom>
          <a:noFill/>
        </p:spPr>
        <p:txBody>
          <a:bodyPr wrap="square" lIns="0" tIns="0" rIns="0" bIns="0" rtlCol="0">
            <a:spAutoFit/>
          </a:bodyPr>
          <a:lstStyle/>
          <a:p>
            <a:r>
              <a:rPr lang="en-US" sz="1600" b="1" i="1" cap="all" spc="20" dirty="0">
                <a:solidFill>
                  <a:schemeClr val="accent3"/>
                </a:solidFill>
                <a:latin typeface="Lato" panose="020F0502020204030203" pitchFamily="34" charset="0"/>
              </a:rPr>
              <a:t>REMEMBER TO Schedule:</a:t>
            </a:r>
          </a:p>
          <a:p>
            <a:r>
              <a:rPr lang="en-US" sz="1600" b="1" cap="all" spc="20" dirty="0">
                <a:solidFill>
                  <a:schemeClr val="bg1"/>
                </a:solidFill>
                <a:latin typeface="Lato" panose="020F0502020204030203" pitchFamily="34" charset="0"/>
              </a:rPr>
              <a:t>One-On-One Meeting</a:t>
            </a:r>
            <a:endParaRPr lang="en-US" sz="1600" b="1" cap="all" spc="20" dirty="0">
              <a:solidFill>
                <a:schemeClr val="accent2"/>
              </a:solidFill>
              <a:latin typeface="Lato" panose="020F050202020403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7458" y="4301962"/>
            <a:ext cx="758457" cy="590318"/>
          </a:xfrm>
          <a:prstGeom prst="rect">
            <a:avLst/>
          </a:prstGeom>
        </p:spPr>
      </p:pic>
      <p:sp>
        <p:nvSpPr>
          <p:cNvPr id="12" name="Slide Number Placeholder 11"/>
          <p:cNvSpPr>
            <a:spLocks noGrp="1"/>
          </p:cNvSpPr>
          <p:nvPr>
            <p:ph type="sldNum" sz="quarter" idx="12"/>
          </p:nvPr>
        </p:nvSpPr>
        <p:spPr>
          <a:xfrm>
            <a:off x="25052" y="4794405"/>
            <a:ext cx="432148" cy="246702"/>
          </a:xfrm>
        </p:spPr>
        <p:txBody>
          <a:bodyPr/>
          <a:lstStyle/>
          <a:p>
            <a:fld id="{AC2C22BC-B3FE-4FEE-BBEA-713BA38E049C}" type="slidenum">
              <a:rPr lang="en-US" smtClean="0"/>
              <a:pPr/>
              <a:t>52</a:t>
            </a:fld>
            <a:endParaRPr lang="en-US" dirty="0"/>
          </a:p>
        </p:txBody>
      </p:sp>
    </p:spTree>
    <p:extLst>
      <p:ext uri="{BB962C8B-B14F-4D97-AF65-F5344CB8AC3E}">
        <p14:creationId xmlns:p14="http://schemas.microsoft.com/office/powerpoint/2010/main" val="2435897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3338998"/>
            <a:ext cx="9143999" cy="1790255"/>
          </a:xfrm>
          <a:prstGeom prst="rect">
            <a:avLst/>
          </a:prstGeom>
          <a:solidFill>
            <a:schemeClr val="tx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 name="Rectangle 3"/>
          <p:cNvSpPr/>
          <p:nvPr/>
        </p:nvSpPr>
        <p:spPr>
          <a:xfrm>
            <a:off x="0" y="14176"/>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solidFill>
                <a:schemeClr val="accent3"/>
              </a:solidFill>
            </a:endParaRPr>
          </a:p>
        </p:txBody>
      </p:sp>
      <p:sp>
        <p:nvSpPr>
          <p:cNvPr id="5" name="TextBox 6"/>
          <p:cNvSpPr txBox="1"/>
          <p:nvPr/>
        </p:nvSpPr>
        <p:spPr>
          <a:xfrm>
            <a:off x="2874891" y="1292754"/>
            <a:ext cx="3579576" cy="427938"/>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lnSpc>
                <a:spcPts val="3200"/>
              </a:lnSpc>
            </a:pPr>
            <a:r>
              <a:rPr lang="en-US" sz="4000" cap="all" spc="70" dirty="0">
                <a:solidFill>
                  <a:schemeClr val="accent3"/>
                </a:solidFill>
                <a:latin typeface="Lato Black" panose="020F0A02020204030203" pitchFamily="34" charset="0"/>
              </a:rPr>
              <a:t>Thank you</a:t>
            </a:r>
          </a:p>
        </p:txBody>
      </p:sp>
      <p:cxnSp>
        <p:nvCxnSpPr>
          <p:cNvPr id="6" name="Straight Connector 5"/>
          <p:cNvCxnSpPr/>
          <p:nvPr/>
        </p:nvCxnSpPr>
        <p:spPr>
          <a:xfrm>
            <a:off x="4390359" y="1851871"/>
            <a:ext cx="54864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8"/>
          <p:cNvSpPr txBox="1"/>
          <p:nvPr/>
        </p:nvSpPr>
        <p:spPr>
          <a:xfrm>
            <a:off x="2374529" y="2222301"/>
            <a:ext cx="4947139" cy="200183"/>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lnSpc>
                <a:spcPts val="1400"/>
              </a:lnSpc>
              <a:spcAft>
                <a:spcPts val="1200"/>
              </a:spcAft>
            </a:pPr>
            <a:r>
              <a:rPr lang="en-US" sz="2400" dirty="0">
                <a:solidFill>
                  <a:schemeClr val="accent4"/>
                </a:solidFill>
                <a:latin typeface="Lato" panose="020F0502020204030203" pitchFamily="34" charset="0"/>
              </a:rPr>
              <a:t>Your future self is counting on you.</a:t>
            </a:r>
          </a:p>
        </p:txBody>
      </p:sp>
      <p:sp>
        <p:nvSpPr>
          <p:cNvPr id="8" name="Freeform 7"/>
          <p:cNvSpPr>
            <a:spLocks/>
          </p:cNvSpPr>
          <p:nvPr/>
        </p:nvSpPr>
        <p:spPr bwMode="auto">
          <a:xfrm>
            <a:off x="0" y="0"/>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alpha val="8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dirty="0"/>
          </a:p>
        </p:txBody>
      </p:sp>
      <p:sp>
        <p:nvSpPr>
          <p:cNvPr id="9" name="Freeform 8"/>
          <p:cNvSpPr>
            <a:spLocks/>
          </p:cNvSpPr>
          <p:nvPr/>
        </p:nvSpPr>
        <p:spPr bwMode="auto">
          <a:xfrm>
            <a:off x="724671" y="1120258"/>
            <a:ext cx="810762" cy="180087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alpha val="8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dirty="0"/>
          </a:p>
        </p:txBody>
      </p:sp>
      <p:sp>
        <p:nvSpPr>
          <p:cNvPr id="24" name="TextBox 23"/>
          <p:cNvSpPr txBox="1"/>
          <p:nvPr/>
        </p:nvSpPr>
        <p:spPr>
          <a:xfrm>
            <a:off x="1154712" y="3746170"/>
            <a:ext cx="3132685" cy="830997"/>
          </a:xfrm>
          <a:prstGeom prst="rect">
            <a:avLst/>
          </a:prstGeom>
          <a:noFill/>
        </p:spPr>
        <p:txBody>
          <a:bodyPr wrap="none" rtlCol="0">
            <a:spAutoFit/>
          </a:bodyPr>
          <a:lstStyle/>
          <a:p>
            <a:r>
              <a:rPr lang="en-US" sz="4800" b="1" dirty="0">
                <a:solidFill>
                  <a:schemeClr val="bg1"/>
                </a:solidFill>
              </a:rPr>
              <a:t>Contact Us!</a:t>
            </a:r>
          </a:p>
        </p:txBody>
      </p:sp>
      <p:sp>
        <p:nvSpPr>
          <p:cNvPr id="25" name="TextBox 24"/>
          <p:cNvSpPr txBox="1"/>
          <p:nvPr/>
        </p:nvSpPr>
        <p:spPr>
          <a:xfrm>
            <a:off x="1189539" y="4445852"/>
            <a:ext cx="2760922" cy="276999"/>
          </a:xfrm>
          <a:prstGeom prst="rect">
            <a:avLst/>
          </a:prstGeom>
          <a:noFill/>
        </p:spPr>
        <p:txBody>
          <a:bodyPr wrap="square" rtlCol="0">
            <a:spAutoFit/>
          </a:bodyPr>
          <a:lstStyle/>
          <a:p>
            <a:r>
              <a:rPr lang="en-US" sz="1200" dirty="0">
                <a:solidFill>
                  <a:schemeClr val="bg1"/>
                </a:solidFill>
              </a:rPr>
              <a:t>COMPANY / CONTACT NAME</a:t>
            </a:r>
          </a:p>
        </p:txBody>
      </p:sp>
      <p:sp>
        <p:nvSpPr>
          <p:cNvPr id="29" name="TextBox 28"/>
          <p:cNvSpPr txBox="1"/>
          <p:nvPr/>
        </p:nvSpPr>
        <p:spPr>
          <a:xfrm>
            <a:off x="6127033" y="3736981"/>
            <a:ext cx="2050433" cy="313932"/>
          </a:xfrm>
          <a:prstGeom prst="rect">
            <a:avLst/>
          </a:prstGeom>
          <a:noFill/>
        </p:spPr>
        <p:txBody>
          <a:bodyPr wrap="none" rtlCol="0">
            <a:spAutoFit/>
          </a:bodyPr>
          <a:lstStyle/>
          <a:p>
            <a:pPr>
              <a:lnSpc>
                <a:spcPct val="120000"/>
              </a:lnSpc>
            </a:pPr>
            <a:r>
              <a:rPr lang="en-US" sz="1200" dirty="0">
                <a:solidFill>
                  <a:schemeClr val="bg1"/>
                </a:solidFill>
              </a:rPr>
              <a:t>123 Any Street, City, ST 12345</a:t>
            </a:r>
          </a:p>
        </p:txBody>
      </p:sp>
      <p:sp>
        <p:nvSpPr>
          <p:cNvPr id="32" name="TextBox 31"/>
          <p:cNvSpPr txBox="1"/>
          <p:nvPr/>
        </p:nvSpPr>
        <p:spPr>
          <a:xfrm>
            <a:off x="6182916" y="4172470"/>
            <a:ext cx="984565" cy="299184"/>
          </a:xfrm>
          <a:prstGeom prst="rect">
            <a:avLst/>
          </a:prstGeom>
          <a:noFill/>
        </p:spPr>
        <p:txBody>
          <a:bodyPr wrap="none" rtlCol="0">
            <a:spAutoFit/>
          </a:bodyPr>
          <a:lstStyle/>
          <a:p>
            <a:pPr>
              <a:lnSpc>
                <a:spcPct val="120000"/>
              </a:lnSpc>
            </a:pPr>
            <a:r>
              <a:rPr lang="en-US" sz="1200" dirty="0">
                <a:solidFill>
                  <a:schemeClr val="bg1"/>
                </a:solidFill>
              </a:rPr>
              <a:t>000-555-212</a:t>
            </a:r>
          </a:p>
        </p:txBody>
      </p:sp>
      <p:sp>
        <p:nvSpPr>
          <p:cNvPr id="33" name="TextBox 32"/>
          <p:cNvSpPr txBox="1"/>
          <p:nvPr/>
        </p:nvSpPr>
        <p:spPr>
          <a:xfrm>
            <a:off x="6154805" y="4570366"/>
            <a:ext cx="1557478" cy="299184"/>
          </a:xfrm>
          <a:prstGeom prst="rect">
            <a:avLst/>
          </a:prstGeom>
          <a:noFill/>
        </p:spPr>
        <p:txBody>
          <a:bodyPr wrap="none" rtlCol="0">
            <a:spAutoFit/>
          </a:bodyPr>
          <a:lstStyle/>
          <a:p>
            <a:pPr>
              <a:lnSpc>
                <a:spcPct val="120000"/>
              </a:lnSpc>
            </a:pPr>
            <a:r>
              <a:rPr lang="en-US" sz="1200" dirty="0">
                <a:solidFill>
                  <a:schemeClr val="bg1"/>
                </a:solidFill>
              </a:rPr>
              <a:t>Company@gmail.com</a:t>
            </a:r>
          </a:p>
        </p:txBody>
      </p:sp>
      <p:sp>
        <p:nvSpPr>
          <p:cNvPr id="37" name="Freeform 83"/>
          <p:cNvSpPr>
            <a:spLocks noEditPoints="1"/>
          </p:cNvSpPr>
          <p:nvPr/>
        </p:nvSpPr>
        <p:spPr bwMode="auto">
          <a:xfrm>
            <a:off x="5924248" y="3775045"/>
            <a:ext cx="135190" cy="237803"/>
          </a:xfrm>
          <a:custGeom>
            <a:avLst/>
            <a:gdLst>
              <a:gd name="T0" fmla="*/ 0 w 125"/>
              <a:gd name="T1" fmla="*/ 62 h 221"/>
              <a:gd name="T2" fmla="*/ 18 w 125"/>
              <a:gd name="T3" fmla="*/ 18 h 221"/>
              <a:gd name="T4" fmla="*/ 63 w 125"/>
              <a:gd name="T5" fmla="*/ 0 h 221"/>
              <a:gd name="T6" fmla="*/ 107 w 125"/>
              <a:gd name="T7" fmla="*/ 18 h 221"/>
              <a:gd name="T8" fmla="*/ 125 w 125"/>
              <a:gd name="T9" fmla="*/ 62 h 221"/>
              <a:gd name="T10" fmla="*/ 120 w 125"/>
              <a:gd name="T11" fmla="*/ 87 h 221"/>
              <a:gd name="T12" fmla="*/ 63 w 125"/>
              <a:gd name="T13" fmla="*/ 221 h 221"/>
              <a:gd name="T14" fmla="*/ 6 w 125"/>
              <a:gd name="T15" fmla="*/ 88 h 221"/>
              <a:gd name="T16" fmla="*/ 2 w 125"/>
              <a:gd name="T17" fmla="*/ 75 h 221"/>
              <a:gd name="T18" fmla="*/ 0 w 125"/>
              <a:gd name="T19" fmla="*/ 62 h 221"/>
              <a:gd name="T20" fmla="*/ 40 w 125"/>
              <a:gd name="T21" fmla="*/ 40 h 221"/>
              <a:gd name="T22" fmla="*/ 31 w 125"/>
              <a:gd name="T23" fmla="*/ 62 h 221"/>
              <a:gd name="T24" fmla="*/ 40 w 125"/>
              <a:gd name="T25" fmla="*/ 84 h 221"/>
              <a:gd name="T26" fmla="*/ 63 w 125"/>
              <a:gd name="T27" fmla="*/ 93 h 221"/>
              <a:gd name="T28" fmla="*/ 85 w 125"/>
              <a:gd name="T29" fmla="*/ 84 h 221"/>
              <a:gd name="T30" fmla="*/ 94 w 125"/>
              <a:gd name="T31" fmla="*/ 62 h 221"/>
              <a:gd name="T32" fmla="*/ 85 w 125"/>
              <a:gd name="T33" fmla="*/ 40 h 221"/>
              <a:gd name="T34" fmla="*/ 63 w 125"/>
              <a:gd name="T35" fmla="*/ 31 h 221"/>
              <a:gd name="T36" fmla="*/ 40 w 125"/>
              <a:gd name="T37" fmla="*/ 4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221">
                <a:moveTo>
                  <a:pt x="0" y="62"/>
                </a:moveTo>
                <a:cubicBezTo>
                  <a:pt x="0" y="45"/>
                  <a:pt x="6" y="30"/>
                  <a:pt x="18" y="18"/>
                </a:cubicBezTo>
                <a:cubicBezTo>
                  <a:pt x="31" y="6"/>
                  <a:pt x="45" y="0"/>
                  <a:pt x="63" y="0"/>
                </a:cubicBezTo>
                <a:cubicBezTo>
                  <a:pt x="80" y="0"/>
                  <a:pt x="94" y="6"/>
                  <a:pt x="107" y="18"/>
                </a:cubicBezTo>
                <a:cubicBezTo>
                  <a:pt x="119" y="30"/>
                  <a:pt x="125" y="45"/>
                  <a:pt x="125" y="62"/>
                </a:cubicBezTo>
                <a:cubicBezTo>
                  <a:pt x="125" y="71"/>
                  <a:pt x="123" y="79"/>
                  <a:pt x="120" y="87"/>
                </a:cubicBezTo>
                <a:cubicBezTo>
                  <a:pt x="63" y="221"/>
                  <a:pt x="63" y="221"/>
                  <a:pt x="63" y="221"/>
                </a:cubicBezTo>
                <a:cubicBezTo>
                  <a:pt x="6" y="88"/>
                  <a:pt x="6" y="88"/>
                  <a:pt x="6" y="88"/>
                </a:cubicBezTo>
                <a:cubicBezTo>
                  <a:pt x="4" y="83"/>
                  <a:pt x="3" y="79"/>
                  <a:pt x="2" y="75"/>
                </a:cubicBezTo>
                <a:cubicBezTo>
                  <a:pt x="1" y="71"/>
                  <a:pt x="0" y="67"/>
                  <a:pt x="0" y="62"/>
                </a:cubicBezTo>
                <a:close/>
                <a:moveTo>
                  <a:pt x="40" y="40"/>
                </a:moveTo>
                <a:cubicBezTo>
                  <a:pt x="34" y="46"/>
                  <a:pt x="31" y="53"/>
                  <a:pt x="31" y="62"/>
                </a:cubicBezTo>
                <a:cubicBezTo>
                  <a:pt x="31" y="71"/>
                  <a:pt x="34" y="78"/>
                  <a:pt x="40" y="84"/>
                </a:cubicBezTo>
                <a:cubicBezTo>
                  <a:pt x="47" y="90"/>
                  <a:pt x="54" y="93"/>
                  <a:pt x="63" y="93"/>
                </a:cubicBezTo>
                <a:cubicBezTo>
                  <a:pt x="71" y="93"/>
                  <a:pt x="78" y="90"/>
                  <a:pt x="85" y="84"/>
                </a:cubicBezTo>
                <a:cubicBezTo>
                  <a:pt x="91" y="78"/>
                  <a:pt x="94" y="71"/>
                  <a:pt x="94" y="62"/>
                </a:cubicBezTo>
                <a:cubicBezTo>
                  <a:pt x="94" y="53"/>
                  <a:pt x="91" y="46"/>
                  <a:pt x="85" y="40"/>
                </a:cubicBezTo>
                <a:cubicBezTo>
                  <a:pt x="78" y="34"/>
                  <a:pt x="71" y="31"/>
                  <a:pt x="63" y="31"/>
                </a:cubicBezTo>
                <a:cubicBezTo>
                  <a:pt x="54" y="31"/>
                  <a:pt x="47" y="34"/>
                  <a:pt x="40" y="40"/>
                </a:cubicBezTo>
                <a:close/>
              </a:path>
            </a:pathLst>
          </a:custGeom>
          <a:solidFill>
            <a:schemeClr val="bg1">
              <a:lumMod val="50000"/>
            </a:schemeClr>
          </a:solidFill>
          <a:ln>
            <a:noFill/>
          </a:ln>
        </p:spPr>
        <p:txBody>
          <a:bodyPr vert="horz" wrap="square" lIns="99060" tIns="49530" rIns="99060" bIns="49530" numCol="1" anchor="t" anchorCtr="0" compatLnSpc="1">
            <a:prstTxWarp prst="textNoShape">
              <a:avLst/>
            </a:prstTxWarp>
          </a:bodyPr>
          <a:lstStyle/>
          <a:p>
            <a:endParaRPr lang="en-US" sz="1716" dirty="0"/>
          </a:p>
        </p:txBody>
      </p:sp>
      <p:sp>
        <p:nvSpPr>
          <p:cNvPr id="38" name="Freeform 53"/>
          <p:cNvSpPr>
            <a:spLocks/>
          </p:cNvSpPr>
          <p:nvPr/>
        </p:nvSpPr>
        <p:spPr bwMode="auto">
          <a:xfrm>
            <a:off x="5866541" y="4234125"/>
            <a:ext cx="192897" cy="194490"/>
          </a:xfrm>
          <a:custGeom>
            <a:avLst/>
            <a:gdLst>
              <a:gd name="T0" fmla="*/ 159 w 222"/>
              <a:gd name="T1" fmla="*/ 78 h 223"/>
              <a:gd name="T2" fmla="*/ 157 w 222"/>
              <a:gd name="T3" fmla="*/ 29 h 223"/>
              <a:gd name="T4" fmla="*/ 208 w 222"/>
              <a:gd name="T5" fmla="*/ 35 h 223"/>
              <a:gd name="T6" fmla="*/ 156 w 222"/>
              <a:gd name="T7" fmla="*/ 156 h 223"/>
              <a:gd name="T8" fmla="*/ 34 w 222"/>
              <a:gd name="T9" fmla="*/ 208 h 223"/>
              <a:gd name="T10" fmla="*/ 28 w 222"/>
              <a:gd name="T11" fmla="*/ 158 h 223"/>
              <a:gd name="T12" fmla="*/ 78 w 222"/>
              <a:gd name="T13" fmla="*/ 159 h 223"/>
              <a:gd name="T14" fmla="*/ 129 w 222"/>
              <a:gd name="T15" fmla="*/ 130 h 223"/>
              <a:gd name="T16" fmla="*/ 159 w 222"/>
              <a:gd name="T17" fmla="*/ 7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223">
                <a:moveTo>
                  <a:pt x="159" y="78"/>
                </a:moveTo>
                <a:cubicBezTo>
                  <a:pt x="146" y="65"/>
                  <a:pt x="134" y="57"/>
                  <a:pt x="157" y="29"/>
                </a:cubicBezTo>
                <a:cubicBezTo>
                  <a:pt x="181" y="0"/>
                  <a:pt x="195" y="22"/>
                  <a:pt x="208" y="35"/>
                </a:cubicBezTo>
                <a:cubicBezTo>
                  <a:pt x="222" y="49"/>
                  <a:pt x="209" y="103"/>
                  <a:pt x="156" y="156"/>
                </a:cubicBezTo>
                <a:cubicBezTo>
                  <a:pt x="102" y="209"/>
                  <a:pt x="49" y="223"/>
                  <a:pt x="34" y="208"/>
                </a:cubicBezTo>
                <a:cubicBezTo>
                  <a:pt x="22" y="196"/>
                  <a:pt x="0" y="181"/>
                  <a:pt x="28" y="158"/>
                </a:cubicBezTo>
                <a:cubicBezTo>
                  <a:pt x="57" y="135"/>
                  <a:pt x="65" y="146"/>
                  <a:pt x="78" y="159"/>
                </a:cubicBezTo>
                <a:cubicBezTo>
                  <a:pt x="87" y="168"/>
                  <a:pt x="109" y="149"/>
                  <a:pt x="129" y="130"/>
                </a:cubicBezTo>
                <a:cubicBezTo>
                  <a:pt x="149" y="110"/>
                  <a:pt x="168" y="87"/>
                  <a:pt x="159" y="78"/>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en-US" sz="1716" dirty="0"/>
          </a:p>
        </p:txBody>
      </p:sp>
      <p:sp>
        <p:nvSpPr>
          <p:cNvPr id="39" name="Freeform 57"/>
          <p:cNvSpPr>
            <a:spLocks noEditPoints="1"/>
          </p:cNvSpPr>
          <p:nvPr/>
        </p:nvSpPr>
        <p:spPr bwMode="auto">
          <a:xfrm>
            <a:off x="5866541" y="4644441"/>
            <a:ext cx="215215" cy="133911"/>
          </a:xfrm>
          <a:custGeom>
            <a:avLst/>
            <a:gdLst>
              <a:gd name="T0" fmla="*/ 244 w 248"/>
              <a:gd name="T1" fmla="*/ 44 h 154"/>
              <a:gd name="T2" fmla="*/ 244 w 248"/>
              <a:gd name="T3" fmla="*/ 141 h 154"/>
              <a:gd name="T4" fmla="*/ 231 w 248"/>
              <a:gd name="T5" fmla="*/ 154 h 154"/>
              <a:gd name="T6" fmla="*/ 18 w 248"/>
              <a:gd name="T7" fmla="*/ 154 h 154"/>
              <a:gd name="T8" fmla="*/ 5 w 248"/>
              <a:gd name="T9" fmla="*/ 141 h 154"/>
              <a:gd name="T10" fmla="*/ 5 w 248"/>
              <a:gd name="T11" fmla="*/ 44 h 154"/>
              <a:gd name="T12" fmla="*/ 10 w 248"/>
              <a:gd name="T13" fmla="*/ 41 h 154"/>
              <a:gd name="T14" fmla="*/ 113 w 248"/>
              <a:gd name="T15" fmla="*/ 95 h 154"/>
              <a:gd name="T16" fmla="*/ 125 w 248"/>
              <a:gd name="T17" fmla="*/ 97 h 154"/>
              <a:gd name="T18" fmla="*/ 136 w 248"/>
              <a:gd name="T19" fmla="*/ 95 h 154"/>
              <a:gd name="T20" fmla="*/ 239 w 248"/>
              <a:gd name="T21" fmla="*/ 41 h 154"/>
              <a:gd name="T22" fmla="*/ 244 w 248"/>
              <a:gd name="T23" fmla="*/ 44 h 154"/>
              <a:gd name="T24" fmla="*/ 12 w 248"/>
              <a:gd name="T25" fmla="*/ 0 h 154"/>
              <a:gd name="T26" fmla="*/ 237 w 248"/>
              <a:gd name="T27" fmla="*/ 0 h 154"/>
              <a:gd name="T28" fmla="*/ 236 w 248"/>
              <a:gd name="T29" fmla="*/ 15 h 154"/>
              <a:gd name="T30" fmla="*/ 136 w 248"/>
              <a:gd name="T31" fmla="*/ 68 h 154"/>
              <a:gd name="T32" fmla="*/ 125 w 248"/>
              <a:gd name="T33" fmla="*/ 71 h 154"/>
              <a:gd name="T34" fmla="*/ 113 w 248"/>
              <a:gd name="T35" fmla="*/ 68 h 154"/>
              <a:gd name="T36" fmla="*/ 13 w 248"/>
              <a:gd name="T37" fmla="*/ 15 h 154"/>
              <a:gd name="T38" fmla="*/ 12 w 248"/>
              <a:gd name="T3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154">
                <a:moveTo>
                  <a:pt x="244" y="44"/>
                </a:moveTo>
                <a:cubicBezTo>
                  <a:pt x="244" y="46"/>
                  <a:pt x="244" y="141"/>
                  <a:pt x="244" y="141"/>
                </a:cubicBezTo>
                <a:cubicBezTo>
                  <a:pt x="244" y="147"/>
                  <a:pt x="237" y="154"/>
                  <a:pt x="231" y="154"/>
                </a:cubicBezTo>
                <a:cubicBezTo>
                  <a:pt x="18" y="154"/>
                  <a:pt x="18" y="154"/>
                  <a:pt x="18" y="154"/>
                </a:cubicBezTo>
                <a:cubicBezTo>
                  <a:pt x="12" y="154"/>
                  <a:pt x="5" y="147"/>
                  <a:pt x="5" y="141"/>
                </a:cubicBezTo>
                <a:cubicBezTo>
                  <a:pt x="5" y="141"/>
                  <a:pt x="5" y="46"/>
                  <a:pt x="5" y="44"/>
                </a:cubicBezTo>
                <a:cubicBezTo>
                  <a:pt x="5" y="42"/>
                  <a:pt x="5" y="38"/>
                  <a:pt x="10" y="41"/>
                </a:cubicBezTo>
                <a:cubicBezTo>
                  <a:pt x="17" y="45"/>
                  <a:pt x="108" y="93"/>
                  <a:pt x="113" y="95"/>
                </a:cubicBezTo>
                <a:cubicBezTo>
                  <a:pt x="117" y="97"/>
                  <a:pt x="120" y="97"/>
                  <a:pt x="125" y="97"/>
                </a:cubicBezTo>
                <a:cubicBezTo>
                  <a:pt x="129" y="97"/>
                  <a:pt x="132" y="97"/>
                  <a:pt x="136" y="95"/>
                </a:cubicBezTo>
                <a:cubicBezTo>
                  <a:pt x="141" y="93"/>
                  <a:pt x="231" y="45"/>
                  <a:pt x="239" y="41"/>
                </a:cubicBezTo>
                <a:cubicBezTo>
                  <a:pt x="244" y="38"/>
                  <a:pt x="244" y="42"/>
                  <a:pt x="244" y="44"/>
                </a:cubicBezTo>
                <a:close/>
                <a:moveTo>
                  <a:pt x="12" y="0"/>
                </a:moveTo>
                <a:cubicBezTo>
                  <a:pt x="237" y="0"/>
                  <a:pt x="237" y="0"/>
                  <a:pt x="237" y="0"/>
                </a:cubicBezTo>
                <a:cubicBezTo>
                  <a:pt x="248" y="0"/>
                  <a:pt x="243" y="11"/>
                  <a:pt x="236" y="15"/>
                </a:cubicBezTo>
                <a:cubicBezTo>
                  <a:pt x="229" y="18"/>
                  <a:pt x="140" y="67"/>
                  <a:pt x="136" y="68"/>
                </a:cubicBezTo>
                <a:cubicBezTo>
                  <a:pt x="133" y="70"/>
                  <a:pt x="129" y="71"/>
                  <a:pt x="125" y="71"/>
                </a:cubicBezTo>
                <a:cubicBezTo>
                  <a:pt x="120" y="71"/>
                  <a:pt x="116" y="70"/>
                  <a:pt x="113" y="68"/>
                </a:cubicBezTo>
                <a:cubicBezTo>
                  <a:pt x="109" y="67"/>
                  <a:pt x="20" y="18"/>
                  <a:pt x="13" y="15"/>
                </a:cubicBezTo>
                <a:cubicBezTo>
                  <a:pt x="6" y="11"/>
                  <a:pt x="0" y="0"/>
                  <a:pt x="1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en-US" sz="1716" dirty="0"/>
          </a:p>
        </p:txBody>
      </p:sp>
    </p:spTree>
    <p:extLst>
      <p:ext uri="{BB962C8B-B14F-4D97-AF65-F5344CB8AC3E}">
        <p14:creationId xmlns:p14="http://schemas.microsoft.com/office/powerpoint/2010/main" val="3476378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487162" y="1277654"/>
            <a:ext cx="6315193" cy="3545553"/>
          </a:xfrm>
        </p:spPr>
        <p:txBody>
          <a:bodyPr>
            <a:normAutofit/>
          </a:bodyPr>
          <a:lstStyle/>
          <a:p>
            <a:pPr marL="0" indent="0">
              <a:buNone/>
            </a:pPr>
            <a:r>
              <a:rPr lang="en-US" sz="1600" b="1" dirty="0">
                <a:solidFill>
                  <a:schemeClr val="accent4"/>
                </a:solidFill>
                <a:ea typeface="Lato" panose="020F0502020204030203" pitchFamily="34" charset="0"/>
                <a:cs typeface="Lato" panose="020F0502020204030203" pitchFamily="34" charset="0"/>
              </a:rPr>
              <a:t>What women need to know </a:t>
            </a:r>
          </a:p>
          <a:p>
            <a:pPr lvl="1">
              <a:buFont typeface="Arial" panose="020B0604020202020204" pitchFamily="34" charset="0"/>
              <a:buChar char="•"/>
            </a:pPr>
            <a:r>
              <a:rPr lang="en-US" sz="1600" dirty="0">
                <a:solidFill>
                  <a:schemeClr val="accent4"/>
                </a:solidFill>
                <a:ea typeface="Lato" panose="020F0502020204030203" pitchFamily="34" charset="0"/>
                <a:cs typeface="Lato" panose="020F0502020204030203" pitchFamily="34" charset="0"/>
              </a:rPr>
              <a:t>The three biggest mistakes in retirement planning</a:t>
            </a:r>
          </a:p>
          <a:p>
            <a:pPr marL="0" indent="0">
              <a:buNone/>
            </a:pPr>
            <a:r>
              <a:rPr lang="en-US" sz="1600" b="1" dirty="0">
                <a:solidFill>
                  <a:schemeClr val="accent4"/>
                </a:solidFill>
                <a:ea typeface="Lato" panose="020F0502020204030203" pitchFamily="34" charset="0"/>
                <a:cs typeface="Lato" panose="020F0502020204030203" pitchFamily="34" charset="0"/>
              </a:rPr>
              <a:t>Creating guaranteed income for life</a:t>
            </a:r>
          </a:p>
          <a:p>
            <a:pPr lvl="1">
              <a:buFont typeface="Arial" panose="020B0604020202020204" pitchFamily="34" charset="0"/>
              <a:buChar char="•"/>
            </a:pPr>
            <a:r>
              <a:rPr lang="en-US" sz="1600" dirty="0">
                <a:solidFill>
                  <a:schemeClr val="accent4"/>
                </a:solidFill>
                <a:ea typeface="Lato" panose="020F0502020204030203" pitchFamily="34" charset="0"/>
                <a:cs typeface="Lato" panose="020F0502020204030203" pitchFamily="34" charset="0"/>
              </a:rPr>
              <a:t>Maximizing Social </a:t>
            </a:r>
            <a:r>
              <a:rPr lang="en-US" sz="1600" dirty="0" smtClean="0">
                <a:solidFill>
                  <a:schemeClr val="accent4"/>
                </a:solidFill>
                <a:ea typeface="Lato" panose="020F0502020204030203" pitchFamily="34" charset="0"/>
                <a:cs typeface="Lato" panose="020F0502020204030203" pitchFamily="34" charset="0"/>
              </a:rPr>
              <a:t>Security</a:t>
            </a:r>
          </a:p>
          <a:p>
            <a:pPr lvl="1">
              <a:buFont typeface="Arial" panose="020B0604020202020204" pitchFamily="34" charset="0"/>
              <a:buChar char="•"/>
            </a:pPr>
            <a:r>
              <a:rPr lang="en-US" sz="1600" dirty="0" smtClean="0">
                <a:solidFill>
                  <a:schemeClr val="accent4"/>
                </a:solidFill>
                <a:ea typeface="Lato" panose="020F0502020204030203" pitchFamily="34" charset="0"/>
                <a:cs typeface="Lato" panose="020F0502020204030203" pitchFamily="34" charset="0"/>
              </a:rPr>
              <a:t>Pros and cons of annuities</a:t>
            </a:r>
            <a:endParaRPr lang="en-US" sz="1600" dirty="0">
              <a:solidFill>
                <a:schemeClr val="accent4"/>
              </a:solidFill>
              <a:ea typeface="Lato" panose="020F0502020204030203" pitchFamily="34" charset="0"/>
              <a:cs typeface="Lato" panose="020F0502020204030203" pitchFamily="34" charset="0"/>
            </a:endParaRPr>
          </a:p>
          <a:p>
            <a:pPr marL="0" indent="0">
              <a:buNone/>
            </a:pPr>
            <a:r>
              <a:rPr lang="en-US" sz="1600" b="1" dirty="0">
                <a:solidFill>
                  <a:schemeClr val="accent4"/>
                </a:solidFill>
                <a:ea typeface="Lato" panose="020F0502020204030203" pitchFamily="34" charset="0"/>
                <a:cs typeface="Lato" panose="020F0502020204030203" pitchFamily="34" charset="0"/>
              </a:rPr>
              <a:t>Making your money work harder for you – balancing risk and reward</a:t>
            </a:r>
          </a:p>
          <a:p>
            <a:pPr lvl="1">
              <a:buFont typeface="Arial" panose="020B0604020202020204" pitchFamily="34" charset="0"/>
              <a:buChar char="•"/>
            </a:pPr>
            <a:r>
              <a:rPr lang="en-US" sz="1600" dirty="0">
                <a:solidFill>
                  <a:schemeClr val="accent4"/>
                </a:solidFill>
                <a:ea typeface="Lato" panose="020F0502020204030203" pitchFamily="34" charset="0"/>
                <a:cs typeface="Lato" panose="020F0502020204030203" pitchFamily="34" charset="0"/>
              </a:rPr>
              <a:t>The ABC model of investing</a:t>
            </a:r>
          </a:p>
          <a:p>
            <a:pPr marL="0" indent="0">
              <a:buNone/>
            </a:pPr>
            <a:r>
              <a:rPr lang="en-US" sz="1600" b="1" dirty="0">
                <a:solidFill>
                  <a:schemeClr val="accent4"/>
                </a:solidFill>
                <a:ea typeface="Lato" panose="020F0502020204030203" pitchFamily="34" charset="0"/>
                <a:cs typeface="Lato" panose="020F0502020204030203" pitchFamily="34" charset="0"/>
              </a:rPr>
              <a:t>Protecting yourself against long- term health care costs</a:t>
            </a:r>
          </a:p>
          <a:p>
            <a:pPr lvl="2"/>
            <a:r>
              <a:rPr lang="en-US" sz="1600" dirty="0">
                <a:solidFill>
                  <a:schemeClr val="accent4"/>
                </a:solidFill>
                <a:ea typeface="Lato" panose="020F0502020204030203" pitchFamily="34" charset="0"/>
                <a:cs typeface="Lato" panose="020F0502020204030203" pitchFamily="34" charset="0"/>
              </a:rPr>
              <a:t>What Medicare and Medicaid do and don’t cover</a:t>
            </a:r>
          </a:p>
          <a:p>
            <a:pPr lvl="2"/>
            <a:r>
              <a:rPr lang="en-US" sz="1600" smtClean="0">
                <a:solidFill>
                  <a:schemeClr val="accent4"/>
                </a:solidFill>
                <a:ea typeface="Lato" panose="020F0502020204030203" pitchFamily="34" charset="0"/>
                <a:cs typeface="Lato" panose="020F0502020204030203" pitchFamily="34" charset="0"/>
              </a:rPr>
              <a:t>Long-term </a:t>
            </a:r>
            <a:r>
              <a:rPr lang="en-US" sz="1600" dirty="0">
                <a:solidFill>
                  <a:schemeClr val="accent4"/>
                </a:solidFill>
                <a:ea typeface="Lato" panose="020F0502020204030203" pitchFamily="34" charset="0"/>
                <a:cs typeface="Lato" panose="020F0502020204030203" pitchFamily="34" charset="0"/>
              </a:rPr>
              <a:t>care insurance options</a:t>
            </a:r>
          </a:p>
          <a:p>
            <a:pPr marL="0" indent="0">
              <a:buNone/>
            </a:pPr>
            <a:r>
              <a:rPr lang="en-US" sz="1600" b="1" dirty="0">
                <a:solidFill>
                  <a:schemeClr val="accent4"/>
                </a:solidFill>
                <a:ea typeface="Lato" panose="020F0502020204030203" pitchFamily="34" charset="0"/>
                <a:cs typeface="Lato" panose="020F0502020204030203" pitchFamily="34" charset="0"/>
              </a:rPr>
              <a:t>Communicating with family about money</a:t>
            </a:r>
          </a:p>
        </p:txBody>
      </p:sp>
      <p:sp>
        <p:nvSpPr>
          <p:cNvPr id="3" name="Text Placeholder 2"/>
          <p:cNvSpPr>
            <a:spLocks noGrp="1"/>
          </p:cNvSpPr>
          <p:nvPr>
            <p:ph type="body" sz="quarter" idx="11"/>
          </p:nvPr>
        </p:nvSpPr>
        <p:spPr/>
        <p:txBody>
          <a:bodyPr/>
          <a:lstStyle/>
          <a:p>
            <a:r>
              <a:rPr lang="en-US" sz="2800" spc="70" dirty="0"/>
              <a:t>Our </a:t>
            </a:r>
            <a:r>
              <a:rPr lang="en-US" sz="2800" spc="70" dirty="0">
                <a:solidFill>
                  <a:schemeClr val="accent2"/>
                </a:solidFill>
              </a:rPr>
              <a:t>AGENDA</a:t>
            </a:r>
          </a:p>
        </p:txBody>
      </p:sp>
      <p:sp>
        <p:nvSpPr>
          <p:cNvPr id="7" name="Slide Number Placeholder 6"/>
          <p:cNvSpPr>
            <a:spLocks noGrp="1"/>
          </p:cNvSpPr>
          <p:nvPr>
            <p:ph type="sldNum" sz="quarter" idx="13"/>
          </p:nvPr>
        </p:nvSpPr>
        <p:spPr/>
        <p:txBody>
          <a:bodyPr/>
          <a:lstStyle/>
          <a:p>
            <a:fld id="{AC2C22BC-B3FE-4FEE-BBEA-713BA38E049C}" type="slidenum">
              <a:rPr lang="en-US" smtClean="0"/>
              <a:pPr/>
              <a:t>6</a:t>
            </a:fld>
            <a:endParaRPr lang="en-US" dirty="0"/>
          </a:p>
        </p:txBody>
      </p:sp>
    </p:spTree>
    <p:extLst>
      <p:ext uri="{BB962C8B-B14F-4D97-AF65-F5344CB8AC3E}">
        <p14:creationId xmlns:p14="http://schemas.microsoft.com/office/powerpoint/2010/main" val="1216947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lgn="ctr"/>
            <a:r>
              <a:rPr lang="en-US" dirty="0"/>
              <a:t>Which slides </a:t>
            </a:r>
            <a:r>
              <a:rPr lang="en-US" dirty="0">
                <a:solidFill>
                  <a:schemeClr val="tx1"/>
                </a:solidFill>
              </a:rPr>
              <a:t>are included in your workbook</a:t>
            </a:r>
          </a:p>
        </p:txBody>
      </p:sp>
      <p:sp>
        <p:nvSpPr>
          <p:cNvPr id="4" name="Slide Number Placeholder 3"/>
          <p:cNvSpPr>
            <a:spLocks noGrp="1"/>
          </p:cNvSpPr>
          <p:nvPr>
            <p:ph type="sldNum" sz="quarter" idx="13"/>
          </p:nvPr>
        </p:nvSpPr>
        <p:spPr/>
        <p:txBody>
          <a:bodyPr/>
          <a:lstStyle/>
          <a:p>
            <a:fld id="{AC2C22BC-B3FE-4FEE-BBEA-713BA38E049C}" type="slidenum">
              <a:rPr lang="en-US" smtClean="0"/>
              <a:pPr/>
              <a:t>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5426" y="1365337"/>
            <a:ext cx="2917372" cy="2917372"/>
          </a:xfrm>
          <a:prstGeom prst="rect">
            <a:avLst/>
          </a:prstGeom>
        </p:spPr>
      </p:pic>
    </p:spTree>
    <p:extLst>
      <p:ext uri="{BB962C8B-B14F-4D97-AF65-F5344CB8AC3E}">
        <p14:creationId xmlns:p14="http://schemas.microsoft.com/office/powerpoint/2010/main" val="301938545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728" b="7728"/>
          <a:stretch>
            <a:fillRect/>
          </a:stretch>
        </p:blipFill>
        <p:spPr/>
      </p:pic>
      <p:sp>
        <p:nvSpPr>
          <p:cNvPr id="3" name="Freeform 23"/>
          <p:cNvSpPr>
            <a:spLocks/>
          </p:cNvSpPr>
          <p:nvPr/>
        </p:nvSpPr>
        <p:spPr bwMode="auto">
          <a:xfrm flipH="1">
            <a:off x="0" y="0"/>
            <a:ext cx="4669666" cy="5143500"/>
          </a:xfrm>
          <a:custGeom>
            <a:avLst/>
            <a:gdLst>
              <a:gd name="T0" fmla="*/ 0 w 2720"/>
              <a:gd name="T1" fmla="*/ 2996 h 2996"/>
              <a:gd name="T2" fmla="*/ 2720 w 2720"/>
              <a:gd name="T3" fmla="*/ 2996 h 2996"/>
              <a:gd name="T4" fmla="*/ 2720 w 2720"/>
              <a:gd name="T5" fmla="*/ 0 h 2996"/>
              <a:gd name="T6" fmla="*/ 1080 w 2720"/>
              <a:gd name="T7" fmla="*/ 0 h 2996"/>
              <a:gd name="T8" fmla="*/ 0 w 2720"/>
              <a:gd name="T9" fmla="*/ 2996 h 2996"/>
            </a:gdLst>
            <a:ahLst/>
            <a:cxnLst>
              <a:cxn ang="0">
                <a:pos x="T0" y="T1"/>
              </a:cxn>
              <a:cxn ang="0">
                <a:pos x="T2" y="T3"/>
              </a:cxn>
              <a:cxn ang="0">
                <a:pos x="T4" y="T5"/>
              </a:cxn>
              <a:cxn ang="0">
                <a:pos x="T6" y="T7"/>
              </a:cxn>
              <a:cxn ang="0">
                <a:pos x="T8" y="T9"/>
              </a:cxn>
            </a:cxnLst>
            <a:rect l="0" t="0" r="r" b="b"/>
            <a:pathLst>
              <a:path w="2720" h="2996">
                <a:moveTo>
                  <a:pt x="0" y="2996"/>
                </a:moveTo>
                <a:lnTo>
                  <a:pt x="2720" y="2996"/>
                </a:lnTo>
                <a:lnTo>
                  <a:pt x="2720" y="0"/>
                </a:lnTo>
                <a:lnTo>
                  <a:pt x="1080" y="0"/>
                </a:lnTo>
                <a:lnTo>
                  <a:pt x="0" y="2996"/>
                </a:lnTo>
                <a:close/>
              </a:path>
            </a:pathLst>
          </a:custGeom>
          <a:solidFill>
            <a:schemeClr val="accent1">
              <a:lumMod val="60000"/>
              <a:lumOff val="40000"/>
              <a:alpha val="8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Freeform 25"/>
          <p:cNvSpPr>
            <a:spLocks/>
          </p:cNvSpPr>
          <p:nvPr/>
        </p:nvSpPr>
        <p:spPr bwMode="auto">
          <a:xfrm flipH="1">
            <a:off x="2559732" y="0"/>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40000"/>
              <a:lumOff val="60000"/>
              <a:alpha val="8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TextBox 8"/>
          <p:cNvSpPr txBox="1"/>
          <p:nvPr/>
        </p:nvSpPr>
        <p:spPr>
          <a:xfrm>
            <a:off x="639798" y="4471487"/>
            <a:ext cx="3268211" cy="130357"/>
          </a:xfrm>
          <a:prstGeom prst="rect">
            <a:avLst/>
          </a:prstGeom>
          <a:noFill/>
        </p:spPr>
        <p:txBody>
          <a:bodyPr wrap="square" lIns="0" tIns="0" rIns="0" bIns="0" rtlCol="0">
            <a:spAutoFit/>
          </a:bodyPr>
          <a:lstStyle/>
          <a:p>
            <a:pPr>
              <a:lnSpc>
                <a:spcPts val="1100"/>
              </a:lnSpc>
              <a:spcAft>
                <a:spcPts val="1200"/>
              </a:spcAft>
            </a:pPr>
            <a:r>
              <a:rPr lang="en-US" sz="900" dirty="0">
                <a:solidFill>
                  <a:schemeClr val="bg1"/>
                </a:solidFill>
                <a:latin typeface="Lato" panose="020F0502020204030203" pitchFamily="34" charset="0"/>
              </a:rPr>
              <a:t>Selling Financial Services to Women, Holly Buchanan, 2011</a:t>
            </a:r>
          </a:p>
        </p:txBody>
      </p:sp>
      <p:sp>
        <p:nvSpPr>
          <p:cNvPr id="12" name="TextBox 11"/>
          <p:cNvSpPr txBox="1"/>
          <p:nvPr/>
        </p:nvSpPr>
        <p:spPr>
          <a:xfrm>
            <a:off x="639798" y="1339269"/>
            <a:ext cx="2668513" cy="1795363"/>
          </a:xfrm>
          <a:prstGeom prst="rect">
            <a:avLst/>
          </a:prstGeom>
          <a:noFill/>
        </p:spPr>
        <p:txBody>
          <a:bodyPr wrap="square" lIns="0" tIns="0" rIns="0" bIns="0" rtlCol="0">
            <a:spAutoFit/>
          </a:bodyPr>
          <a:lstStyle/>
          <a:p>
            <a:pPr>
              <a:lnSpc>
                <a:spcPts val="2800"/>
              </a:lnSpc>
            </a:pPr>
            <a:r>
              <a:rPr lang="en-US" sz="2800" cap="all" spc="70" dirty="0">
                <a:solidFill>
                  <a:schemeClr val="bg1"/>
                </a:solidFill>
                <a:latin typeface="Lato Black" panose="020F0A02020204030203" pitchFamily="34" charset="0"/>
              </a:rPr>
              <a:t>Women’s MOTIVATION</a:t>
            </a:r>
          </a:p>
          <a:p>
            <a:pPr>
              <a:lnSpc>
                <a:spcPts val="2800"/>
              </a:lnSpc>
            </a:pPr>
            <a:r>
              <a:rPr lang="en-US" sz="2800" cap="all" spc="70" dirty="0">
                <a:solidFill>
                  <a:schemeClr val="accent2"/>
                </a:solidFill>
                <a:latin typeface="Lato Black" panose="020F0A02020204030203" pitchFamily="34" charset="0"/>
              </a:rPr>
              <a:t>FOR FINANCIAL PLANNING</a:t>
            </a:r>
          </a:p>
        </p:txBody>
      </p:sp>
      <p:cxnSp>
        <p:nvCxnSpPr>
          <p:cNvPr id="13" name="Straight Connector 12"/>
          <p:cNvCxnSpPr/>
          <p:nvPr/>
        </p:nvCxnSpPr>
        <p:spPr>
          <a:xfrm>
            <a:off x="639798" y="3164374"/>
            <a:ext cx="5486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reeform 5"/>
          <p:cNvSpPr>
            <a:spLocks/>
          </p:cNvSpPr>
          <p:nvPr/>
        </p:nvSpPr>
        <p:spPr bwMode="auto">
          <a:xfrm flipH="1">
            <a:off x="3134233" y="1120258"/>
            <a:ext cx="810762" cy="180087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alpha val="8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TextBox 9"/>
          <p:cNvSpPr txBox="1"/>
          <p:nvPr/>
        </p:nvSpPr>
        <p:spPr>
          <a:xfrm>
            <a:off x="639798" y="3390343"/>
            <a:ext cx="3063521" cy="677108"/>
          </a:xfrm>
          <a:prstGeom prst="rect">
            <a:avLst/>
          </a:prstGeom>
          <a:noFill/>
        </p:spPr>
        <p:txBody>
          <a:bodyPr wrap="square" lIns="0" tIns="0" rIns="0" bIns="0" rtlCol="0">
            <a:spAutoFit/>
          </a:bodyPr>
          <a:lstStyle/>
          <a:p>
            <a:pPr>
              <a:lnSpc>
                <a:spcPct val="110000"/>
              </a:lnSpc>
            </a:pPr>
            <a:r>
              <a:rPr lang="en-US" sz="2000" cap="all" spc="20" dirty="0">
                <a:solidFill>
                  <a:schemeClr val="accent2"/>
                </a:solidFill>
                <a:latin typeface="Lato" panose="020F0502020204030203" pitchFamily="34" charset="0"/>
                <a:ea typeface="Lato" panose="020F0502020204030203" pitchFamily="34" charset="0"/>
                <a:cs typeface="Lato" panose="020F0502020204030203" pitchFamily="34" charset="0"/>
              </a:rPr>
              <a:t>Desire </a:t>
            </a:r>
            <a:r>
              <a:rPr lang="en-US" sz="2000" b="1" cap="all" spc="20" dirty="0">
                <a:solidFill>
                  <a:schemeClr val="bg1"/>
                </a:solidFill>
                <a:latin typeface="Lato" panose="020F0502020204030203" pitchFamily="34" charset="0"/>
                <a:ea typeface="Lato" panose="020F0502020204030203" pitchFamily="34" charset="0"/>
                <a:cs typeface="Lato" panose="020F0502020204030203" pitchFamily="34" charset="0"/>
              </a:rPr>
              <a:t>NOT</a:t>
            </a:r>
            <a:r>
              <a:rPr lang="en-US" sz="2000" cap="all" spc="20" dirty="0">
                <a:solidFill>
                  <a:schemeClr val="accent2"/>
                </a:solidFill>
                <a:latin typeface="Lato" panose="020F0502020204030203" pitchFamily="34" charset="0"/>
                <a:ea typeface="Lato" panose="020F0502020204030203" pitchFamily="34" charset="0"/>
                <a:cs typeface="Lato" panose="020F0502020204030203" pitchFamily="34" charset="0"/>
              </a:rPr>
              <a:t> to be DEPENDENT</a:t>
            </a:r>
          </a:p>
        </p:txBody>
      </p:sp>
    </p:spTree>
    <p:extLst>
      <p:ext uri="{BB962C8B-B14F-4D97-AF65-F5344CB8AC3E}">
        <p14:creationId xmlns:p14="http://schemas.microsoft.com/office/powerpoint/2010/main" val="2538897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5"/>
          <p:cNvSpPr>
            <a:spLocks/>
          </p:cNvSpPr>
          <p:nvPr/>
        </p:nvSpPr>
        <p:spPr bwMode="auto">
          <a:xfrm>
            <a:off x="0" y="0"/>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 name="Freeform 5"/>
          <p:cNvSpPr>
            <a:spLocks/>
          </p:cNvSpPr>
          <p:nvPr/>
        </p:nvSpPr>
        <p:spPr bwMode="auto">
          <a:xfrm>
            <a:off x="724671" y="1120258"/>
            <a:ext cx="810762" cy="180087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83" name="Group 82"/>
          <p:cNvGrpSpPr/>
          <p:nvPr/>
        </p:nvGrpSpPr>
        <p:grpSpPr>
          <a:xfrm>
            <a:off x="1889315" y="3066308"/>
            <a:ext cx="438933" cy="1146997"/>
            <a:chOff x="1006475" y="1212850"/>
            <a:chExt cx="585788" cy="1530350"/>
          </a:xfrm>
          <a:solidFill>
            <a:schemeClr val="accent4"/>
          </a:solidFill>
        </p:grpSpPr>
        <p:sp>
          <p:nvSpPr>
            <p:cNvPr id="111" name="Freeform 1"/>
            <p:cNvSpPr>
              <a:spLocks noChangeArrowheads="1"/>
            </p:cNvSpPr>
            <p:nvPr/>
          </p:nvSpPr>
          <p:spPr bwMode="auto">
            <a:xfrm>
              <a:off x="1006475" y="1516063"/>
              <a:ext cx="585788" cy="1227137"/>
            </a:xfrm>
            <a:custGeom>
              <a:avLst/>
              <a:gdLst>
                <a:gd name="T0" fmla="*/ 1250 w 1626"/>
                <a:gd name="T1" fmla="*/ 0 h 3408"/>
                <a:gd name="T2" fmla="*/ 1250 w 1626"/>
                <a:gd name="T3" fmla="*/ 0 h 3408"/>
                <a:gd name="T4" fmla="*/ 375 w 1626"/>
                <a:gd name="T5" fmla="*/ 0 h 3408"/>
                <a:gd name="T6" fmla="*/ 0 w 1626"/>
                <a:gd name="T7" fmla="*/ 407 h 3408"/>
                <a:gd name="T8" fmla="*/ 0 w 1626"/>
                <a:gd name="T9" fmla="*/ 1500 h 3408"/>
                <a:gd name="T10" fmla="*/ 156 w 1626"/>
                <a:gd name="T11" fmla="*/ 1625 h 3408"/>
                <a:gd name="T12" fmla="*/ 281 w 1626"/>
                <a:gd name="T13" fmla="*/ 1500 h 3408"/>
                <a:gd name="T14" fmla="*/ 281 w 1626"/>
                <a:gd name="T15" fmla="*/ 625 h 3408"/>
                <a:gd name="T16" fmla="*/ 313 w 1626"/>
                <a:gd name="T17" fmla="*/ 563 h 3408"/>
                <a:gd name="T18" fmla="*/ 375 w 1626"/>
                <a:gd name="T19" fmla="*/ 625 h 3408"/>
                <a:gd name="T20" fmla="*/ 375 w 1626"/>
                <a:gd name="T21" fmla="*/ 1688 h 3408"/>
                <a:gd name="T22" fmla="*/ 375 w 1626"/>
                <a:gd name="T23" fmla="*/ 1875 h 3408"/>
                <a:gd name="T24" fmla="*/ 375 w 1626"/>
                <a:gd name="T25" fmla="*/ 3188 h 3408"/>
                <a:gd name="T26" fmla="*/ 563 w 1626"/>
                <a:gd name="T27" fmla="*/ 3407 h 3408"/>
                <a:gd name="T28" fmla="*/ 563 w 1626"/>
                <a:gd name="T29" fmla="*/ 3407 h 3408"/>
                <a:gd name="T30" fmla="*/ 719 w 1626"/>
                <a:gd name="T31" fmla="*/ 3188 h 3408"/>
                <a:gd name="T32" fmla="*/ 719 w 1626"/>
                <a:gd name="T33" fmla="*/ 1875 h 3408"/>
                <a:gd name="T34" fmla="*/ 813 w 1626"/>
                <a:gd name="T35" fmla="*/ 1813 h 3408"/>
                <a:gd name="T36" fmla="*/ 906 w 1626"/>
                <a:gd name="T37" fmla="*/ 1875 h 3408"/>
                <a:gd name="T38" fmla="*/ 906 w 1626"/>
                <a:gd name="T39" fmla="*/ 3188 h 3408"/>
                <a:gd name="T40" fmla="*/ 1062 w 1626"/>
                <a:gd name="T41" fmla="*/ 3407 h 3408"/>
                <a:gd name="T42" fmla="*/ 1062 w 1626"/>
                <a:gd name="T43" fmla="*/ 3407 h 3408"/>
                <a:gd name="T44" fmla="*/ 1250 w 1626"/>
                <a:gd name="T45" fmla="*/ 3188 h 3408"/>
                <a:gd name="T46" fmla="*/ 1250 w 1626"/>
                <a:gd name="T47" fmla="*/ 1875 h 3408"/>
                <a:gd name="T48" fmla="*/ 1250 w 1626"/>
                <a:gd name="T49" fmla="*/ 1688 h 3408"/>
                <a:gd name="T50" fmla="*/ 1250 w 1626"/>
                <a:gd name="T51" fmla="*/ 625 h 3408"/>
                <a:gd name="T52" fmla="*/ 1313 w 1626"/>
                <a:gd name="T53" fmla="*/ 563 h 3408"/>
                <a:gd name="T54" fmla="*/ 1344 w 1626"/>
                <a:gd name="T55" fmla="*/ 625 h 3408"/>
                <a:gd name="T56" fmla="*/ 1344 w 1626"/>
                <a:gd name="T57" fmla="*/ 1500 h 3408"/>
                <a:gd name="T58" fmla="*/ 1469 w 1626"/>
                <a:gd name="T59" fmla="*/ 1625 h 3408"/>
                <a:gd name="T60" fmla="*/ 1625 w 1626"/>
                <a:gd name="T61" fmla="*/ 1500 h 3408"/>
                <a:gd name="T62" fmla="*/ 1625 w 1626"/>
                <a:gd name="T63" fmla="*/ 407 h 3408"/>
                <a:gd name="T64" fmla="*/ 1250 w 1626"/>
                <a:gd name="T65" fmla="*/ 0 h 3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26" h="3408">
                  <a:moveTo>
                    <a:pt x="1250" y="0"/>
                  </a:moveTo>
                  <a:lnTo>
                    <a:pt x="1250" y="0"/>
                  </a:lnTo>
                  <a:cubicBezTo>
                    <a:pt x="375" y="0"/>
                    <a:pt x="375" y="0"/>
                    <a:pt x="375" y="0"/>
                  </a:cubicBezTo>
                  <a:cubicBezTo>
                    <a:pt x="125" y="0"/>
                    <a:pt x="0" y="157"/>
                    <a:pt x="0" y="407"/>
                  </a:cubicBezTo>
                  <a:cubicBezTo>
                    <a:pt x="0" y="1500"/>
                    <a:pt x="0" y="1500"/>
                    <a:pt x="0" y="1500"/>
                  </a:cubicBezTo>
                  <a:cubicBezTo>
                    <a:pt x="0" y="1563"/>
                    <a:pt x="94" y="1625"/>
                    <a:pt x="156" y="1625"/>
                  </a:cubicBezTo>
                  <a:cubicBezTo>
                    <a:pt x="219" y="1625"/>
                    <a:pt x="281" y="1563"/>
                    <a:pt x="281" y="1500"/>
                  </a:cubicBezTo>
                  <a:cubicBezTo>
                    <a:pt x="281" y="1500"/>
                    <a:pt x="281" y="719"/>
                    <a:pt x="281" y="625"/>
                  </a:cubicBezTo>
                  <a:cubicBezTo>
                    <a:pt x="281" y="594"/>
                    <a:pt x="313" y="563"/>
                    <a:pt x="313" y="563"/>
                  </a:cubicBezTo>
                  <a:cubicBezTo>
                    <a:pt x="344" y="563"/>
                    <a:pt x="375" y="594"/>
                    <a:pt x="375" y="625"/>
                  </a:cubicBezTo>
                  <a:cubicBezTo>
                    <a:pt x="375" y="719"/>
                    <a:pt x="375" y="1375"/>
                    <a:pt x="375" y="1688"/>
                  </a:cubicBezTo>
                  <a:cubicBezTo>
                    <a:pt x="375" y="1875"/>
                    <a:pt x="375" y="1875"/>
                    <a:pt x="375" y="1875"/>
                  </a:cubicBezTo>
                  <a:cubicBezTo>
                    <a:pt x="375" y="3188"/>
                    <a:pt x="375" y="3188"/>
                    <a:pt x="375" y="3188"/>
                  </a:cubicBezTo>
                  <a:cubicBezTo>
                    <a:pt x="375" y="3282"/>
                    <a:pt x="469" y="3407"/>
                    <a:pt x="563" y="3407"/>
                  </a:cubicBezTo>
                  <a:lnTo>
                    <a:pt x="563" y="3407"/>
                  </a:lnTo>
                  <a:cubicBezTo>
                    <a:pt x="688" y="3407"/>
                    <a:pt x="719" y="3282"/>
                    <a:pt x="719" y="3188"/>
                  </a:cubicBezTo>
                  <a:cubicBezTo>
                    <a:pt x="719" y="3188"/>
                    <a:pt x="719" y="1969"/>
                    <a:pt x="719" y="1875"/>
                  </a:cubicBezTo>
                  <a:cubicBezTo>
                    <a:pt x="719" y="1844"/>
                    <a:pt x="781" y="1813"/>
                    <a:pt x="813" y="1813"/>
                  </a:cubicBezTo>
                  <a:cubicBezTo>
                    <a:pt x="875" y="1813"/>
                    <a:pt x="906" y="1844"/>
                    <a:pt x="906" y="1875"/>
                  </a:cubicBezTo>
                  <a:cubicBezTo>
                    <a:pt x="906" y="1969"/>
                    <a:pt x="906" y="3188"/>
                    <a:pt x="906" y="3188"/>
                  </a:cubicBezTo>
                  <a:cubicBezTo>
                    <a:pt x="906" y="3282"/>
                    <a:pt x="969" y="3407"/>
                    <a:pt x="1062" y="3407"/>
                  </a:cubicBezTo>
                  <a:lnTo>
                    <a:pt x="1062" y="3407"/>
                  </a:lnTo>
                  <a:cubicBezTo>
                    <a:pt x="1156" y="3407"/>
                    <a:pt x="1250" y="3282"/>
                    <a:pt x="1250" y="3188"/>
                  </a:cubicBezTo>
                  <a:cubicBezTo>
                    <a:pt x="1250" y="1875"/>
                    <a:pt x="1250" y="1875"/>
                    <a:pt x="1250" y="1875"/>
                  </a:cubicBezTo>
                  <a:cubicBezTo>
                    <a:pt x="1250" y="1688"/>
                    <a:pt x="1250" y="1688"/>
                    <a:pt x="1250" y="1688"/>
                  </a:cubicBezTo>
                  <a:cubicBezTo>
                    <a:pt x="1250" y="1375"/>
                    <a:pt x="1250" y="719"/>
                    <a:pt x="1250" y="625"/>
                  </a:cubicBezTo>
                  <a:cubicBezTo>
                    <a:pt x="1250" y="594"/>
                    <a:pt x="1281" y="563"/>
                    <a:pt x="1313" y="563"/>
                  </a:cubicBezTo>
                  <a:cubicBezTo>
                    <a:pt x="1313" y="563"/>
                    <a:pt x="1344" y="594"/>
                    <a:pt x="1344" y="625"/>
                  </a:cubicBezTo>
                  <a:cubicBezTo>
                    <a:pt x="1344" y="719"/>
                    <a:pt x="1344" y="1500"/>
                    <a:pt x="1344" y="1500"/>
                  </a:cubicBezTo>
                  <a:cubicBezTo>
                    <a:pt x="1344" y="1563"/>
                    <a:pt x="1406" y="1625"/>
                    <a:pt x="1469" y="1625"/>
                  </a:cubicBezTo>
                  <a:cubicBezTo>
                    <a:pt x="1563" y="1625"/>
                    <a:pt x="1625" y="1563"/>
                    <a:pt x="1625" y="1500"/>
                  </a:cubicBezTo>
                  <a:cubicBezTo>
                    <a:pt x="1625" y="407"/>
                    <a:pt x="1625" y="407"/>
                    <a:pt x="1625" y="407"/>
                  </a:cubicBezTo>
                  <a:cubicBezTo>
                    <a:pt x="1625" y="157"/>
                    <a:pt x="1500" y="0"/>
                    <a:pt x="1250"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Lato Light"/>
              </a:endParaRPr>
            </a:p>
          </p:txBody>
        </p:sp>
        <p:sp>
          <p:nvSpPr>
            <p:cNvPr id="112" name="Freeform 2"/>
            <p:cNvSpPr>
              <a:spLocks noChangeArrowheads="1"/>
            </p:cNvSpPr>
            <p:nvPr/>
          </p:nvSpPr>
          <p:spPr bwMode="auto">
            <a:xfrm>
              <a:off x="1185863" y="1212850"/>
              <a:ext cx="225425" cy="225425"/>
            </a:xfrm>
            <a:custGeom>
              <a:avLst/>
              <a:gdLst>
                <a:gd name="T0" fmla="*/ 313 w 626"/>
                <a:gd name="T1" fmla="*/ 0 h 626"/>
                <a:gd name="T2" fmla="*/ 313 w 626"/>
                <a:gd name="T3" fmla="*/ 0 h 626"/>
                <a:gd name="T4" fmla="*/ 0 w 626"/>
                <a:gd name="T5" fmla="*/ 312 h 626"/>
                <a:gd name="T6" fmla="*/ 313 w 626"/>
                <a:gd name="T7" fmla="*/ 625 h 626"/>
                <a:gd name="T8" fmla="*/ 625 w 626"/>
                <a:gd name="T9" fmla="*/ 312 h 626"/>
                <a:gd name="T10" fmla="*/ 313 w 626"/>
                <a:gd name="T11" fmla="*/ 0 h 626"/>
              </a:gdLst>
              <a:ahLst/>
              <a:cxnLst>
                <a:cxn ang="0">
                  <a:pos x="T0" y="T1"/>
                </a:cxn>
                <a:cxn ang="0">
                  <a:pos x="T2" y="T3"/>
                </a:cxn>
                <a:cxn ang="0">
                  <a:pos x="T4" y="T5"/>
                </a:cxn>
                <a:cxn ang="0">
                  <a:pos x="T6" y="T7"/>
                </a:cxn>
                <a:cxn ang="0">
                  <a:pos x="T8" y="T9"/>
                </a:cxn>
                <a:cxn ang="0">
                  <a:pos x="T10" y="T11"/>
                </a:cxn>
              </a:cxnLst>
              <a:rect l="0" t="0" r="r" b="b"/>
              <a:pathLst>
                <a:path w="626" h="626">
                  <a:moveTo>
                    <a:pt x="313" y="0"/>
                  </a:moveTo>
                  <a:lnTo>
                    <a:pt x="313" y="0"/>
                  </a:lnTo>
                  <a:cubicBezTo>
                    <a:pt x="156" y="0"/>
                    <a:pt x="0" y="156"/>
                    <a:pt x="0" y="312"/>
                  </a:cubicBezTo>
                  <a:cubicBezTo>
                    <a:pt x="0" y="500"/>
                    <a:pt x="156" y="625"/>
                    <a:pt x="313" y="625"/>
                  </a:cubicBezTo>
                  <a:cubicBezTo>
                    <a:pt x="500" y="625"/>
                    <a:pt x="625" y="500"/>
                    <a:pt x="625" y="312"/>
                  </a:cubicBezTo>
                  <a:cubicBezTo>
                    <a:pt x="625" y="156"/>
                    <a:pt x="500" y="0"/>
                    <a:pt x="313"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Lato Light"/>
              </a:endParaRPr>
            </a:p>
          </p:txBody>
        </p:sp>
      </p:grpSp>
      <p:cxnSp>
        <p:nvCxnSpPr>
          <p:cNvPr id="18" name="Straight Connector 17"/>
          <p:cNvCxnSpPr/>
          <p:nvPr/>
        </p:nvCxnSpPr>
        <p:spPr>
          <a:xfrm>
            <a:off x="2752761" y="1864138"/>
            <a:ext cx="0" cy="2227640"/>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3" name="Subtitle 2"/>
          <p:cNvSpPr txBox="1">
            <a:spLocks/>
          </p:cNvSpPr>
          <p:nvPr/>
        </p:nvSpPr>
        <p:spPr>
          <a:xfrm>
            <a:off x="2940924" y="1803679"/>
            <a:ext cx="3251871" cy="1040841"/>
          </a:xfrm>
          <a:prstGeom prst="rect">
            <a:avLst/>
          </a:prstGeom>
        </p:spPr>
        <p:txBody>
          <a:bodyPr vert="horz" lIns="243744" tIns="121869" rIns="243744" bIns="121869"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accent3"/>
                </a:solidFill>
                <a:latin typeface="Lato" panose="020F0502020204030203" pitchFamily="34" charset="0"/>
                <a:ea typeface="Lato" panose="020F0502020204030203" pitchFamily="34" charset="0"/>
                <a:cs typeface="Lato" panose="020F0502020204030203" pitchFamily="34" charset="0"/>
              </a:rPr>
              <a:t>Single female investors outperformed single men by </a:t>
            </a:r>
            <a:r>
              <a:rPr lang="en-US" sz="1400" b="1" dirty="0">
                <a:solidFill>
                  <a:schemeClr val="accent1"/>
                </a:solidFill>
                <a:latin typeface="Lato" panose="020F0502020204030203" pitchFamily="34" charset="0"/>
                <a:ea typeface="Lato" panose="020F0502020204030203" pitchFamily="34" charset="0"/>
                <a:cs typeface="Lato" panose="020F0502020204030203" pitchFamily="34" charset="0"/>
              </a:rPr>
              <a:t>2.3%</a:t>
            </a:r>
            <a:r>
              <a:rPr lang="en-US" sz="1400" dirty="0">
                <a:solidFill>
                  <a:schemeClr val="accent1"/>
                </a:solidFill>
                <a:latin typeface="Lato" panose="020F0502020204030203" pitchFamily="34" charset="0"/>
                <a:ea typeface="Lato" panose="020F0502020204030203" pitchFamily="34" charset="0"/>
                <a:cs typeface="Lato" panose="020F0502020204030203" pitchFamily="34" charset="0"/>
              </a:rPr>
              <a:t>, </a:t>
            </a:r>
            <a:r>
              <a:rPr lang="en-US" sz="1200" dirty="0">
                <a:solidFill>
                  <a:schemeClr val="accent3"/>
                </a:solidFill>
                <a:latin typeface="Lato" panose="020F0502020204030203" pitchFamily="34" charset="0"/>
                <a:ea typeface="Lato" panose="020F0502020204030203" pitchFamily="34" charset="0"/>
                <a:cs typeface="Lato" panose="020F0502020204030203" pitchFamily="34" charset="0"/>
              </a:rPr>
              <a:t>female investment groups outperformed male counterparts by </a:t>
            </a:r>
            <a:r>
              <a:rPr lang="en-US" sz="1400" b="1" dirty="0">
                <a:solidFill>
                  <a:schemeClr val="accent1"/>
                </a:solidFill>
                <a:latin typeface="Lato" panose="020F0502020204030203" pitchFamily="34" charset="0"/>
                <a:ea typeface="Lato" panose="020F0502020204030203" pitchFamily="34" charset="0"/>
                <a:cs typeface="Lato" panose="020F0502020204030203" pitchFamily="34" charset="0"/>
              </a:rPr>
              <a:t>4.6%</a:t>
            </a:r>
            <a:r>
              <a:rPr lang="en-US" sz="1400" b="1" dirty="0">
                <a:solidFill>
                  <a:schemeClr val="accent3"/>
                </a:solidFill>
                <a:latin typeface="Lato" panose="020F0502020204030203" pitchFamily="34" charset="0"/>
                <a:ea typeface="Lato" panose="020F0502020204030203" pitchFamily="34" charset="0"/>
                <a:cs typeface="Lato" panose="020F0502020204030203" pitchFamily="34" charset="0"/>
              </a:rPr>
              <a:t>.</a:t>
            </a:r>
            <a:endParaRPr lang="en-US" sz="1200" dirty="0">
              <a:solidFill>
                <a:schemeClr val="accent3"/>
              </a:solidFill>
              <a:latin typeface="Lato" panose="020F0502020204030203" pitchFamily="34" charset="0"/>
              <a:ea typeface="Lato" panose="020F0502020204030203" pitchFamily="34" charset="0"/>
              <a:cs typeface="Lato" panose="020F0502020204030203" pitchFamily="34" charset="0"/>
            </a:endParaRPr>
          </a:p>
        </p:txBody>
      </p:sp>
      <p:sp>
        <p:nvSpPr>
          <p:cNvPr id="24" name="Subtitle 2"/>
          <p:cNvSpPr txBox="1">
            <a:spLocks/>
          </p:cNvSpPr>
          <p:nvPr/>
        </p:nvSpPr>
        <p:spPr>
          <a:xfrm>
            <a:off x="2940924" y="3293566"/>
            <a:ext cx="2937545" cy="919739"/>
          </a:xfrm>
          <a:prstGeom prst="rect">
            <a:avLst/>
          </a:prstGeom>
        </p:spPr>
        <p:txBody>
          <a:bodyPr vert="horz" lIns="243744" tIns="121869" rIns="243744" bIns="121869"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accent3"/>
                </a:solidFill>
                <a:latin typeface="Lato" panose="020F0502020204030203" pitchFamily="34" charset="0"/>
                <a:ea typeface="Lato" panose="020F0502020204030203" pitchFamily="34" charset="0"/>
                <a:cs typeface="Lato" panose="020F0502020204030203" pitchFamily="34" charset="0"/>
              </a:rPr>
              <a:t>Men are </a:t>
            </a:r>
            <a:r>
              <a:rPr lang="en-US" sz="1200" b="1" dirty="0">
                <a:solidFill>
                  <a:schemeClr val="accent1"/>
                </a:solidFill>
                <a:latin typeface="Lato" panose="020F0502020204030203" pitchFamily="34" charset="0"/>
                <a:ea typeface="Lato" panose="020F0502020204030203" pitchFamily="34" charset="0"/>
                <a:cs typeface="Lato" panose="020F0502020204030203" pitchFamily="34" charset="0"/>
              </a:rPr>
              <a:t>overconfident</a:t>
            </a:r>
            <a:r>
              <a:rPr lang="en-US" sz="1200" dirty="0">
                <a:solidFill>
                  <a:schemeClr val="accent3"/>
                </a:solidFill>
                <a:latin typeface="Lato" panose="020F0502020204030203" pitchFamily="34" charset="0"/>
                <a:ea typeface="Lato" panose="020F0502020204030203" pitchFamily="34" charset="0"/>
                <a:cs typeface="Lato" panose="020F0502020204030203" pitchFamily="34" charset="0"/>
              </a:rPr>
              <a:t>, trade 45% more, are slower to unload losing stocks, and are more prone to “positivity illusion.”</a:t>
            </a:r>
          </a:p>
        </p:txBody>
      </p:sp>
      <p:grpSp>
        <p:nvGrpSpPr>
          <p:cNvPr id="158" name="Group 157"/>
          <p:cNvGrpSpPr/>
          <p:nvPr/>
        </p:nvGrpSpPr>
        <p:grpSpPr>
          <a:xfrm>
            <a:off x="1887678" y="1741067"/>
            <a:ext cx="477541" cy="1088377"/>
            <a:chOff x="5481404" y="1426062"/>
            <a:chExt cx="341669" cy="778503"/>
          </a:xfrm>
          <a:solidFill>
            <a:schemeClr val="accent1"/>
          </a:solidFill>
        </p:grpSpPr>
        <p:sp>
          <p:nvSpPr>
            <p:cNvPr id="186" name="Freeform 1"/>
            <p:cNvSpPr>
              <a:spLocks noChangeArrowheads="1"/>
            </p:cNvSpPr>
            <p:nvPr/>
          </p:nvSpPr>
          <p:spPr bwMode="auto">
            <a:xfrm>
              <a:off x="5481404" y="1565664"/>
              <a:ext cx="341669" cy="638901"/>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Lato Light"/>
              </a:endParaRPr>
            </a:p>
          </p:txBody>
        </p:sp>
        <p:sp>
          <p:nvSpPr>
            <p:cNvPr id="187" name="Freeform 2"/>
            <p:cNvSpPr>
              <a:spLocks noChangeArrowheads="1"/>
            </p:cNvSpPr>
            <p:nvPr/>
          </p:nvSpPr>
          <p:spPr bwMode="auto">
            <a:xfrm>
              <a:off x="5588307" y="1426062"/>
              <a:ext cx="130798" cy="130799"/>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Lato Light"/>
              </a:endParaRPr>
            </a:p>
          </p:txBody>
        </p:sp>
      </p:grpSp>
      <p:sp>
        <p:nvSpPr>
          <p:cNvPr id="188" name="TextBox 187"/>
          <p:cNvSpPr txBox="1"/>
          <p:nvPr/>
        </p:nvSpPr>
        <p:spPr>
          <a:xfrm rot="10800000" flipV="1">
            <a:off x="546086" y="4712603"/>
            <a:ext cx="5332383" cy="369332"/>
          </a:xfrm>
          <a:prstGeom prst="rect">
            <a:avLst/>
          </a:prstGeom>
          <a:noFill/>
        </p:spPr>
        <p:txBody>
          <a:bodyPr wrap="square" rtlCol="0">
            <a:spAutoFit/>
          </a:bodyPr>
          <a:lstStyle/>
          <a:p>
            <a:r>
              <a:rPr lang="en-US" sz="900" i="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https://www.washingtonpost.com/business/behavioral-economics-show-that-women-tend-to-make-better-investments-than-men/2013/10/10/5347f40e-2d50-11e3-97a3-ff2758228523_story.html</a:t>
            </a:r>
          </a:p>
        </p:txBody>
      </p:sp>
      <p:pic>
        <p:nvPicPr>
          <p:cNvPr id="189" name="Picture 2" descr="http://www.harpercollins.com/harperimages/isbn/large/4/97800617276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4" y="1527213"/>
            <a:ext cx="1809333" cy="27280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1"/>
          </p:nvPr>
        </p:nvSpPr>
        <p:spPr>
          <a:xfrm>
            <a:off x="2487162" y="225468"/>
            <a:ext cx="6013900" cy="774639"/>
          </a:xfrm>
        </p:spPr>
        <p:txBody>
          <a:bodyPr/>
          <a:lstStyle/>
          <a:p>
            <a:r>
              <a:rPr lang="en-US" spc="70" dirty="0"/>
              <a:t>women make better </a:t>
            </a:r>
          </a:p>
          <a:p>
            <a:r>
              <a:rPr lang="en-US" spc="70" dirty="0">
                <a:solidFill>
                  <a:schemeClr val="accent2"/>
                </a:solidFill>
              </a:rPr>
              <a:t>long-term investors</a:t>
            </a:r>
            <a:endParaRPr lang="en-US" dirty="0"/>
          </a:p>
        </p:txBody>
      </p:sp>
      <p:sp>
        <p:nvSpPr>
          <p:cNvPr id="9" name="Slide Number Placeholder 8"/>
          <p:cNvSpPr>
            <a:spLocks noGrp="1"/>
          </p:cNvSpPr>
          <p:nvPr>
            <p:ph type="sldNum" sz="quarter" idx="13"/>
          </p:nvPr>
        </p:nvSpPr>
        <p:spPr/>
        <p:txBody>
          <a:bodyPr/>
          <a:lstStyle/>
          <a:p>
            <a:fld id="{AC2C22BC-B3FE-4FEE-BBEA-713BA38E049C}" type="slidenum">
              <a:rPr lang="en-US" smtClean="0"/>
              <a:pPr/>
              <a:t>9</a:t>
            </a:fld>
            <a:endParaRPr lang="en-US" dirty="0"/>
          </a:p>
        </p:txBody>
      </p:sp>
    </p:spTree>
    <p:extLst>
      <p:ext uri="{BB962C8B-B14F-4D97-AF65-F5344CB8AC3E}">
        <p14:creationId xmlns:p14="http://schemas.microsoft.com/office/powerpoint/2010/main" val="4029128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AFES Green">
      <a:dk1>
        <a:sysClr val="windowText" lastClr="000000"/>
      </a:dk1>
      <a:lt1>
        <a:sysClr val="window" lastClr="FFFFFF"/>
      </a:lt1>
      <a:dk2>
        <a:srgbClr val="44546A"/>
      </a:dk2>
      <a:lt2>
        <a:srgbClr val="E7E6E6"/>
      </a:lt2>
      <a:accent1>
        <a:srgbClr val="82B941"/>
      </a:accent1>
      <a:accent2>
        <a:srgbClr val="454545"/>
      </a:accent2>
      <a:accent3>
        <a:srgbClr val="5F5F5F"/>
      </a:accent3>
      <a:accent4>
        <a:srgbClr val="848484"/>
      </a:accent4>
      <a:accent5>
        <a:srgbClr val="A0A0A0"/>
      </a:accent5>
      <a:accent6>
        <a:srgbClr val="FFC000"/>
      </a:accent6>
      <a:hlink>
        <a:srgbClr val="0563C1"/>
      </a:hlink>
      <a:folHlink>
        <a:srgbClr val="954F72"/>
      </a:folHlink>
    </a:clrScheme>
    <a:fontScheme name="AFES">
      <a:majorFont>
        <a:latin typeface="Lato Black"/>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16979</TotalTime>
  <Words>5965</Words>
  <Application>Microsoft Office PowerPoint</Application>
  <PresentationFormat>On-screen Show (16:9)</PresentationFormat>
  <Paragraphs>615</Paragraphs>
  <Slides>53</Slides>
  <Notes>53</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53</vt:i4>
      </vt:variant>
    </vt:vector>
  </HeadingPairs>
  <TitlesOfParts>
    <vt:vector size="69" baseType="lpstr">
      <vt:lpstr>Arial</vt:lpstr>
      <vt:lpstr>Lato Regular</vt:lpstr>
      <vt:lpstr>Arial Narrow</vt:lpstr>
      <vt:lpstr>Arial Unicode MS</vt:lpstr>
      <vt:lpstr>Lato Light</vt:lpstr>
      <vt:lpstr>MS PGothic</vt:lpstr>
      <vt:lpstr>Arabic Typesetting</vt:lpstr>
      <vt:lpstr>Lato Black</vt:lpstr>
      <vt:lpstr>Wingdings</vt:lpstr>
      <vt:lpstr>Lato Medium</vt:lpstr>
      <vt:lpstr>Lato Heavy</vt:lpstr>
      <vt:lpstr>MS PGothic</vt:lpstr>
      <vt:lpstr>SimSun</vt:lpstr>
      <vt:lpstr>Lato</vt:lpstr>
      <vt:lpstr>Calibri</vt:lpstr>
      <vt:lpstr>Office Theme</vt:lpstr>
      <vt:lpstr>Women &amp; Retirement:  3 Critical Mistakes You  Can Avoid</vt:lpstr>
      <vt:lpstr>PowerPoint Presentation</vt:lpstr>
      <vt:lpstr>WHAT ARE YOUR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Women &amp; longevity What if you live to 100 or older?</vt:lpstr>
      <vt:lpstr>PowerPoint Presentation</vt:lpstr>
      <vt:lpstr>PowerPoint Presentation</vt:lpstr>
      <vt:lpstr>PowerPoint Presentation</vt:lpstr>
      <vt:lpstr>PowerPoint Presentation</vt:lpstr>
      <vt:lpstr>WHEN TO START RECEIVING BENEFITS</vt:lpstr>
      <vt:lpstr>PowerPoint Presentation</vt:lpstr>
      <vt:lpstr>PowerPoint Presentation</vt:lpstr>
      <vt:lpstr>WHAT IS YOUR IDEAL FINANCIAL PRODUCT?</vt:lpstr>
      <vt:lpstr>PowerPoint Presentation</vt:lpstr>
      <vt:lpstr>What Does Suze Orman say…</vt:lpstr>
      <vt:lpstr>PowerPoint Presentation</vt:lpstr>
      <vt:lpstr>GUARANTEED PAYCHECK FOR LIFE</vt:lpstr>
      <vt:lpstr>PowerPoint Presentation</vt:lpstr>
      <vt:lpstr>Guaranteed Paycheck Example</vt:lpstr>
      <vt:lpstr>TYPES OF ANNUITIES</vt:lpstr>
      <vt:lpstr>PowerPoint Presentation</vt:lpstr>
      <vt:lpstr>PowerPoint Presentation</vt:lpstr>
      <vt:lpstr>INDEX ANNUITIES</vt:lpstr>
      <vt:lpstr>PowerPoint Presentation</vt:lpstr>
      <vt:lpstr>PowerPoint Presentation</vt:lpstr>
      <vt:lpstr>How much money will you need?</vt:lpstr>
      <vt:lpstr>WHERE IS YOUR RED LINE?</vt:lpstr>
      <vt:lpstr>PowerPoint Presentation</vt:lpstr>
      <vt:lpstr>ABC Model of investing Cash - protected growth - risk growth</vt:lpstr>
      <vt:lpstr>PowerPoint Presentation</vt:lpstr>
      <vt:lpstr>PowerPoint Presentation</vt:lpstr>
      <vt:lpstr>LONG-TERM CARE COST</vt:lpstr>
      <vt:lpstr>PowerPoint Presentation</vt:lpstr>
      <vt:lpstr>PowerPoint Presentation</vt:lpstr>
      <vt:lpstr>PowerPoint Presentation</vt:lpstr>
      <vt:lpstr>PowerPoint Presentation</vt:lpstr>
      <vt:lpstr>MEDICAID</vt:lpstr>
      <vt:lpstr>PowerPoint Presentation</vt:lpstr>
      <vt:lpstr>PowerPoint Presentation</vt:lpstr>
      <vt:lpstr>PowerPoint Presentation</vt:lpstr>
      <vt:lpstr>PowerPoint Presentation</vt:lpstr>
      <vt:lpstr>WHEN IS THE BEST AGE TO PURCHASE  LONG-TERM CARE INSURANCE?</vt:lpstr>
      <vt:lpstr>PowerPoint Presentation</vt:lpstr>
      <vt:lpstr>PowerPoint Presentation</vt:lpstr>
      <vt:lpstr>PowerPoint Presentation</vt:lpstr>
      <vt:lpstr>POSSIBLE  ACTION STEPS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Loma Nelson</dc:creator>
  <cp:lastModifiedBy>Holly Buchanan</cp:lastModifiedBy>
  <cp:revision>485</cp:revision>
  <dcterms:created xsi:type="dcterms:W3CDTF">2016-07-29T17:50:01Z</dcterms:created>
  <dcterms:modified xsi:type="dcterms:W3CDTF">2017-01-13T17:28:11Z</dcterms:modified>
</cp:coreProperties>
</file>