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08" r:id="rId3"/>
    <p:sldMasterId id="2147483732" r:id="rId4"/>
    <p:sldMasterId id="2147483744" r:id="rId5"/>
    <p:sldMasterId id="2147483756" r:id="rId6"/>
  </p:sldMasterIdLst>
  <p:notesMasterIdLst>
    <p:notesMasterId r:id="rId113"/>
  </p:notesMasterIdLst>
  <p:sldIdLst>
    <p:sldId id="634" r:id="rId7"/>
    <p:sldId id="755" r:id="rId8"/>
    <p:sldId id="750" r:id="rId9"/>
    <p:sldId id="707" r:id="rId10"/>
    <p:sldId id="542" r:id="rId11"/>
    <p:sldId id="543" r:id="rId12"/>
    <p:sldId id="757" r:id="rId13"/>
    <p:sldId id="640" r:id="rId14"/>
    <p:sldId id="554" r:id="rId15"/>
    <p:sldId id="555" r:id="rId16"/>
    <p:sldId id="641" r:id="rId17"/>
    <p:sldId id="758" r:id="rId18"/>
    <p:sldId id="558" r:id="rId19"/>
    <p:sldId id="665" r:id="rId20"/>
    <p:sldId id="666" r:id="rId21"/>
    <p:sldId id="559" r:id="rId22"/>
    <p:sldId id="759" r:id="rId23"/>
    <p:sldId id="561" r:id="rId24"/>
    <p:sldId id="668" r:id="rId25"/>
    <p:sldId id="667" r:id="rId26"/>
    <p:sldId id="670" r:id="rId27"/>
    <p:sldId id="671" r:id="rId28"/>
    <p:sldId id="669" r:id="rId29"/>
    <p:sldId id="673" r:id="rId30"/>
    <p:sldId id="562" r:id="rId31"/>
    <p:sldId id="760" r:id="rId32"/>
    <p:sldId id="563" r:id="rId33"/>
    <p:sldId id="565" r:id="rId34"/>
    <p:sldId id="674" r:id="rId35"/>
    <p:sldId id="566" r:id="rId36"/>
    <p:sldId id="761" r:id="rId37"/>
    <p:sldId id="762" r:id="rId38"/>
    <p:sldId id="763" r:id="rId39"/>
    <p:sldId id="567" r:id="rId40"/>
    <p:sldId id="682" r:id="rId41"/>
    <p:sldId id="678" r:id="rId42"/>
    <p:sldId id="679" r:id="rId43"/>
    <p:sldId id="680" r:id="rId44"/>
    <p:sldId id="681" r:id="rId45"/>
    <p:sldId id="713" r:id="rId46"/>
    <p:sldId id="568" r:id="rId47"/>
    <p:sldId id="642" r:id="rId48"/>
    <p:sldId id="571" r:id="rId49"/>
    <p:sldId id="683" r:id="rId50"/>
    <p:sldId id="686" r:id="rId51"/>
    <p:sldId id="684" r:id="rId52"/>
    <p:sldId id="687" r:id="rId53"/>
    <p:sldId id="688" r:id="rId54"/>
    <p:sldId id="689" r:id="rId55"/>
    <p:sldId id="572" r:id="rId56"/>
    <p:sldId id="764" r:id="rId57"/>
    <p:sldId id="573" r:id="rId58"/>
    <p:sldId id="690" r:id="rId59"/>
    <p:sldId id="574" r:id="rId60"/>
    <p:sldId id="575" r:id="rId61"/>
    <p:sldId id="691" r:id="rId62"/>
    <p:sldId id="711" r:id="rId63"/>
    <p:sldId id="709" r:id="rId64"/>
    <p:sldId id="710" r:id="rId65"/>
    <p:sldId id="765" r:id="rId66"/>
    <p:sldId id="576" r:id="rId67"/>
    <p:sldId id="578" r:id="rId68"/>
    <p:sldId id="643" r:id="rId69"/>
    <p:sldId id="580" r:id="rId70"/>
    <p:sldId id="581" r:id="rId71"/>
    <p:sldId id="694" r:id="rId72"/>
    <p:sldId id="695" r:id="rId73"/>
    <p:sldId id="696" r:id="rId74"/>
    <p:sldId id="697" r:id="rId75"/>
    <p:sldId id="766" r:id="rId76"/>
    <p:sldId id="585" r:id="rId77"/>
    <p:sldId id="716" r:id="rId78"/>
    <p:sldId id="717" r:id="rId79"/>
    <p:sldId id="718" r:id="rId80"/>
    <p:sldId id="719" r:id="rId81"/>
    <p:sldId id="767" r:id="rId82"/>
    <p:sldId id="720" r:id="rId83"/>
    <p:sldId id="721" r:id="rId84"/>
    <p:sldId id="722" r:id="rId85"/>
    <p:sldId id="723" r:id="rId86"/>
    <p:sldId id="724" r:id="rId87"/>
    <p:sldId id="725" r:id="rId88"/>
    <p:sldId id="726" r:id="rId89"/>
    <p:sldId id="727" r:id="rId90"/>
    <p:sldId id="728" r:id="rId91"/>
    <p:sldId id="729" r:id="rId92"/>
    <p:sldId id="730" r:id="rId93"/>
    <p:sldId id="731" r:id="rId94"/>
    <p:sldId id="732" r:id="rId95"/>
    <p:sldId id="733" r:id="rId96"/>
    <p:sldId id="734" r:id="rId97"/>
    <p:sldId id="735" r:id="rId98"/>
    <p:sldId id="736" r:id="rId99"/>
    <p:sldId id="737" r:id="rId100"/>
    <p:sldId id="738" r:id="rId101"/>
    <p:sldId id="739" r:id="rId102"/>
    <p:sldId id="740" r:id="rId103"/>
    <p:sldId id="741" r:id="rId104"/>
    <p:sldId id="742" r:id="rId105"/>
    <p:sldId id="743" r:id="rId106"/>
    <p:sldId id="744" r:id="rId107"/>
    <p:sldId id="745" r:id="rId108"/>
    <p:sldId id="746" r:id="rId109"/>
    <p:sldId id="747" r:id="rId110"/>
    <p:sldId id="756" r:id="rId111"/>
    <p:sldId id="613" r:id="rId11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818"/>
    <a:srgbClr val="0CC01D"/>
    <a:srgbClr val="008000"/>
    <a:srgbClr val="011703"/>
    <a:srgbClr val="003300"/>
    <a:srgbClr val="0EE70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49" autoAdjust="0"/>
    <p:restoredTop sz="88078" autoAdjust="0"/>
  </p:normalViewPr>
  <p:slideViewPr>
    <p:cSldViewPr>
      <p:cViewPr varScale="1">
        <p:scale>
          <a:sx n="52" d="100"/>
          <a:sy n="52" d="100"/>
        </p:scale>
        <p:origin x="1612" y="40"/>
      </p:cViewPr>
      <p:guideLst>
        <p:guide orient="horz" pos="2160"/>
        <p:guide pos="2880"/>
      </p:guideLst>
    </p:cSldViewPr>
  </p:slideViewPr>
  <p:outlineViewPr>
    <p:cViewPr>
      <p:scale>
        <a:sx n="33" d="100"/>
        <a:sy n="33" d="100"/>
      </p:scale>
      <p:origin x="0" y="28140"/>
    </p:cViewPr>
  </p:outlineViewPr>
  <p:notesTextViewPr>
    <p:cViewPr>
      <p:scale>
        <a:sx n="1" d="1"/>
        <a:sy n="1" d="1"/>
      </p:scale>
      <p:origin x="0" y="0"/>
    </p:cViewPr>
  </p:notesTextViewPr>
  <p:sorterViewPr>
    <p:cViewPr>
      <p:scale>
        <a:sx n="70" d="100"/>
        <a:sy n="70" d="100"/>
      </p:scale>
      <p:origin x="0" y="64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tableStyles" Target="tableStyles.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slide" Target="slides/slide104.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Asset Allocation %</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Allocation</c:v>
                </c:pt>
              </c:strCache>
            </c:strRef>
          </c:tx>
          <c:explosion val="25"/>
          <c:dPt>
            <c:idx val="0"/>
            <c:bubble3D val="0"/>
            <c:extLst>
              <c:ext xmlns:c16="http://schemas.microsoft.com/office/drawing/2014/chart" uri="{C3380CC4-5D6E-409C-BE32-E72D297353CC}">
                <c16:uniqueId val="{00000000-59E2-4AEC-BFD9-A7B9E481F376}"/>
              </c:ext>
            </c:extLst>
          </c:dPt>
          <c:dPt>
            <c:idx val="1"/>
            <c:bubble3D val="0"/>
            <c:extLst>
              <c:ext xmlns:c16="http://schemas.microsoft.com/office/drawing/2014/chart" uri="{C3380CC4-5D6E-409C-BE32-E72D297353CC}">
                <c16:uniqueId val="{00000001-59E2-4AEC-BFD9-A7B9E481F376}"/>
              </c:ext>
            </c:extLst>
          </c:dPt>
          <c:dPt>
            <c:idx val="2"/>
            <c:bubble3D val="0"/>
            <c:extLst>
              <c:ext xmlns:c16="http://schemas.microsoft.com/office/drawing/2014/chart" uri="{C3380CC4-5D6E-409C-BE32-E72D297353CC}">
                <c16:uniqueId val="{00000002-59E2-4AEC-BFD9-A7B9E481F376}"/>
              </c:ext>
            </c:extLst>
          </c:dPt>
          <c:dPt>
            <c:idx val="3"/>
            <c:bubble3D val="0"/>
            <c:extLst>
              <c:ext xmlns:c16="http://schemas.microsoft.com/office/drawing/2014/chart" uri="{C3380CC4-5D6E-409C-BE32-E72D297353CC}">
                <c16:uniqueId val="{00000003-59E2-4AEC-BFD9-A7B9E481F376}"/>
              </c:ext>
            </c:extLst>
          </c:dPt>
          <c:dPt>
            <c:idx val="4"/>
            <c:bubble3D val="0"/>
            <c:extLst>
              <c:ext xmlns:c16="http://schemas.microsoft.com/office/drawing/2014/chart" uri="{C3380CC4-5D6E-409C-BE32-E72D297353CC}">
                <c16:uniqueId val="{00000004-59E2-4AEC-BFD9-A7B9E481F376}"/>
              </c:ext>
            </c:extLst>
          </c:dPt>
          <c:dPt>
            <c:idx val="5"/>
            <c:bubble3D val="0"/>
            <c:extLst>
              <c:ext xmlns:c16="http://schemas.microsoft.com/office/drawing/2014/chart" uri="{C3380CC4-5D6E-409C-BE32-E72D297353CC}">
                <c16:uniqueId val="{00000005-59E2-4AEC-BFD9-A7B9E481F376}"/>
              </c:ext>
            </c:extLst>
          </c:dPt>
          <c:dPt>
            <c:idx val="6"/>
            <c:bubble3D val="0"/>
            <c:extLst>
              <c:ext xmlns:c16="http://schemas.microsoft.com/office/drawing/2014/chart" uri="{C3380CC4-5D6E-409C-BE32-E72D297353CC}">
                <c16:uniqueId val="{00000006-59E2-4AEC-BFD9-A7B9E481F376}"/>
              </c:ext>
            </c:extLst>
          </c:dPt>
          <c:dPt>
            <c:idx val="7"/>
            <c:bubble3D val="0"/>
            <c:extLst>
              <c:ext xmlns:c16="http://schemas.microsoft.com/office/drawing/2014/chart" uri="{C3380CC4-5D6E-409C-BE32-E72D297353CC}">
                <c16:uniqueId val="{00000007-59E2-4AEC-BFD9-A7B9E481F376}"/>
              </c:ext>
            </c:extLst>
          </c:dPt>
          <c:dPt>
            <c:idx val="8"/>
            <c:bubble3D val="0"/>
            <c:extLst>
              <c:ext xmlns:c16="http://schemas.microsoft.com/office/drawing/2014/chart" uri="{C3380CC4-5D6E-409C-BE32-E72D297353CC}">
                <c16:uniqueId val="{00000008-59E2-4AEC-BFD9-A7B9E481F376}"/>
              </c:ext>
            </c:extLst>
          </c:dPt>
          <c:dPt>
            <c:idx val="9"/>
            <c:bubble3D val="0"/>
            <c:extLst>
              <c:ext xmlns:c16="http://schemas.microsoft.com/office/drawing/2014/chart" uri="{C3380CC4-5D6E-409C-BE32-E72D297353CC}">
                <c16:uniqueId val="{00000009-59E2-4AEC-BFD9-A7B9E481F376}"/>
              </c:ext>
            </c:extLst>
          </c:dPt>
          <c:dPt>
            <c:idx val="10"/>
            <c:bubble3D val="0"/>
            <c:extLst>
              <c:ext xmlns:c16="http://schemas.microsoft.com/office/drawing/2014/chart" uri="{C3380CC4-5D6E-409C-BE32-E72D297353CC}">
                <c16:uniqueId val="{0000000A-59E2-4AEC-BFD9-A7B9E481F376}"/>
              </c:ext>
            </c:extLst>
          </c:dPt>
          <c:dPt>
            <c:idx val="11"/>
            <c:bubble3D val="0"/>
            <c:extLst>
              <c:ext xmlns:c16="http://schemas.microsoft.com/office/drawing/2014/chart" uri="{C3380CC4-5D6E-409C-BE32-E72D297353CC}">
                <c16:uniqueId val="{0000000B-59E2-4AEC-BFD9-A7B9E481F376}"/>
              </c:ext>
            </c:extLst>
          </c:dPt>
          <c:dPt>
            <c:idx val="12"/>
            <c:bubble3D val="0"/>
            <c:extLst>
              <c:ext xmlns:c16="http://schemas.microsoft.com/office/drawing/2014/chart" uri="{C3380CC4-5D6E-409C-BE32-E72D297353CC}">
                <c16:uniqueId val="{0000000C-59E2-4AEC-BFD9-A7B9E481F376}"/>
              </c:ext>
            </c:extLst>
          </c:dPt>
          <c:dPt>
            <c:idx val="13"/>
            <c:bubble3D val="0"/>
            <c:extLst>
              <c:ext xmlns:c16="http://schemas.microsoft.com/office/drawing/2014/chart" uri="{C3380CC4-5D6E-409C-BE32-E72D297353CC}">
                <c16:uniqueId val="{0000000D-59E2-4AEC-BFD9-A7B9E481F376}"/>
              </c:ext>
            </c:extLst>
          </c:dPt>
          <c:dPt>
            <c:idx val="14"/>
            <c:bubble3D val="0"/>
            <c:extLst>
              <c:ext xmlns:c16="http://schemas.microsoft.com/office/drawing/2014/chart" uri="{C3380CC4-5D6E-409C-BE32-E72D297353CC}">
                <c16:uniqueId val="{0000000E-59E2-4AEC-BFD9-A7B9E481F376}"/>
              </c:ext>
            </c:extLst>
          </c:dPt>
          <c:dPt>
            <c:idx val="15"/>
            <c:bubble3D val="0"/>
            <c:extLst>
              <c:ext xmlns:c16="http://schemas.microsoft.com/office/drawing/2014/chart" uri="{C3380CC4-5D6E-409C-BE32-E72D297353CC}">
                <c16:uniqueId val="{0000000F-59E2-4AEC-BFD9-A7B9E481F376}"/>
              </c:ext>
            </c:extLst>
          </c:dPt>
          <c:cat>
            <c:strRef>
              <c:f>Sheet1!$A$2:$A$17</c:f>
              <c:strCache>
                <c:ptCount val="16"/>
                <c:pt idx="0">
                  <c:v>Equity1</c:v>
                </c:pt>
                <c:pt idx="1">
                  <c:v>Equity2</c:v>
                </c:pt>
                <c:pt idx="2">
                  <c:v>Equity3</c:v>
                </c:pt>
                <c:pt idx="3">
                  <c:v>Equity4</c:v>
                </c:pt>
                <c:pt idx="4">
                  <c:v>Equity5</c:v>
                </c:pt>
                <c:pt idx="5">
                  <c:v>Equity6</c:v>
                </c:pt>
                <c:pt idx="6">
                  <c:v>Equity7</c:v>
                </c:pt>
                <c:pt idx="7">
                  <c:v>Equity8</c:v>
                </c:pt>
                <c:pt idx="8">
                  <c:v>Equity9</c:v>
                </c:pt>
                <c:pt idx="9">
                  <c:v>Bond1</c:v>
                </c:pt>
                <c:pt idx="10">
                  <c:v>Bond2</c:v>
                </c:pt>
                <c:pt idx="11">
                  <c:v>Bond3</c:v>
                </c:pt>
                <c:pt idx="12">
                  <c:v>Bond4</c:v>
                </c:pt>
                <c:pt idx="13">
                  <c:v>Special1</c:v>
                </c:pt>
                <c:pt idx="14">
                  <c:v>Special2</c:v>
                </c:pt>
                <c:pt idx="15">
                  <c:v>Cash</c:v>
                </c:pt>
              </c:strCache>
            </c:strRef>
          </c:cat>
          <c:val>
            <c:numRef>
              <c:f>Sheet1!$B$2:$B$17</c:f>
              <c:numCache>
                <c:formatCode>General</c:formatCode>
                <c:ptCount val="16"/>
                <c:pt idx="0">
                  <c:v>8</c:v>
                </c:pt>
                <c:pt idx="1">
                  <c:v>6</c:v>
                </c:pt>
                <c:pt idx="2">
                  <c:v>10</c:v>
                </c:pt>
                <c:pt idx="3">
                  <c:v>8</c:v>
                </c:pt>
                <c:pt idx="4">
                  <c:v>6</c:v>
                </c:pt>
                <c:pt idx="5">
                  <c:v>5</c:v>
                </c:pt>
                <c:pt idx="6">
                  <c:v>2</c:v>
                </c:pt>
                <c:pt idx="7">
                  <c:v>15</c:v>
                </c:pt>
                <c:pt idx="8">
                  <c:v>11</c:v>
                </c:pt>
                <c:pt idx="9">
                  <c:v>1</c:v>
                </c:pt>
                <c:pt idx="10">
                  <c:v>2</c:v>
                </c:pt>
                <c:pt idx="11">
                  <c:v>5</c:v>
                </c:pt>
                <c:pt idx="12">
                  <c:v>10</c:v>
                </c:pt>
                <c:pt idx="13">
                  <c:v>5</c:v>
                </c:pt>
                <c:pt idx="14">
                  <c:v>5</c:v>
                </c:pt>
                <c:pt idx="15">
                  <c:v>1</c:v>
                </c:pt>
              </c:numCache>
            </c:numRef>
          </c:val>
          <c:extLst>
            <c:ext xmlns:c16="http://schemas.microsoft.com/office/drawing/2014/chart" uri="{C3380CC4-5D6E-409C-BE32-E72D297353CC}">
              <c16:uniqueId val="{00000010-59E2-4AEC-BFD9-A7B9E481F376}"/>
            </c:ext>
          </c:extLst>
        </c:ser>
        <c:dLbls>
          <c:showLegendKey val="0"/>
          <c:showVal val="0"/>
          <c:showCatName val="0"/>
          <c:showSerName val="0"/>
          <c:showPercent val="0"/>
          <c:showBubbleSize val="0"/>
          <c:showLeaderLines val="1"/>
        </c:dLbls>
      </c:pie3DChart>
    </c:plotArea>
    <c:legend>
      <c:legendPos val="r"/>
      <c:layout>
        <c:manualLayout>
          <c:xMode val="edge"/>
          <c:yMode val="edge"/>
          <c:x val="0.85664891251650865"/>
          <c:y val="6.1759922866784514E-2"/>
          <c:w val="0.14335108748349132"/>
          <c:h val="0.91561947613691141"/>
        </c:manualLayout>
      </c:layout>
      <c:overlay val="0"/>
    </c:legend>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cs typeface="Arial" charset="0"/>
              </a:defRPr>
            </a:lvl1pPr>
          </a:lstStyle>
          <a:p>
            <a:pPr>
              <a:defRPr/>
            </a:pPr>
            <a:fld id="{9417AA51-5677-534C-812F-1F8AD93DA6E2}" type="datetimeFigureOut">
              <a:rPr lang="en-US"/>
              <a:pPr>
                <a:defRPr/>
              </a:pPr>
              <a:t>1/13/2017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cs typeface="Arial" charset="0"/>
              </a:defRPr>
            </a:lvl1pPr>
          </a:lstStyle>
          <a:p>
            <a:pPr>
              <a:defRPr/>
            </a:pPr>
            <a:fld id="{0EF6D767-89DE-0747-997A-B2DE8A163465}" type="slidenum">
              <a:rPr lang="en-US"/>
              <a:pPr>
                <a:defRPr/>
              </a:pPr>
              <a:t>‹#›</a:t>
            </a:fld>
            <a:endParaRPr lang="en-US"/>
          </a:p>
        </p:txBody>
      </p:sp>
    </p:spTree>
    <p:extLst>
      <p:ext uri="{BB962C8B-B14F-4D97-AF65-F5344CB8AC3E}">
        <p14:creationId xmlns:p14="http://schemas.microsoft.com/office/powerpoint/2010/main" val="1818126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How do your assets work together to accomplish what you want to accomplish in your retirement, and do you need a degree in finance to get it? Do all those guys who manage money know the answers? Lehman, Bear Stearns, Merrill Lynch?</a:t>
            </a:r>
          </a:p>
          <a:p>
            <a:endParaRPr lang="en-US">
              <a:ea typeface="ＭＳ Ｐゴシック" pitchFamily="34" charset="-128"/>
            </a:endParaRPr>
          </a:p>
          <a:p>
            <a:r>
              <a:rPr lang="en-US">
                <a:ea typeface="ＭＳ Ｐゴシック" pitchFamily="34" charset="-128"/>
              </a:rPr>
              <a:t>Could the novice understand where assets fit together so they can sleep at night?</a:t>
            </a: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0ADEA8B-ACF6-4AAE-ABFE-598F7166E73A}" type="slidenum">
              <a:rPr lang="en-US" smtClean="0">
                <a:latin typeface="Calibri" pitchFamily="34" charset="0"/>
              </a:rPr>
              <a:pPr eaLnBrk="1" hangingPunct="1"/>
              <a:t>5</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Page 56</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18</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Page 56</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19</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Page 56</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20</a:t>
            </a:fld>
            <a:endParaRPr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Page 56</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21</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Page 56</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22</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Page 56</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23</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Page 56</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24</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sz="700" dirty="0">
                <a:ea typeface="ＭＳ Ｐゴシック" pitchFamily="34" charset="-128"/>
              </a:rPr>
              <a:t>This four year graph shows a simple, base-model chassis of an index annuity. Let</a:t>
            </a:r>
            <a:r>
              <a:rPr lang="ja-JP" altLang="en-US" sz="700" dirty="0">
                <a:ea typeface="ＭＳ Ｐゴシック" pitchFamily="34" charset="-128"/>
              </a:rPr>
              <a:t>’</a:t>
            </a:r>
            <a:r>
              <a:rPr lang="en-US" altLang="ja-JP" sz="700" dirty="0">
                <a:ea typeface="ＭＳ Ｐゴシック" pitchFamily="34" charset="-128"/>
              </a:rPr>
              <a:t>s say that the market goes up 10% in the first year.  The annuity company will cap your earnings in some manner, so let</a:t>
            </a:r>
            <a:r>
              <a:rPr lang="ja-JP" altLang="en-US" sz="700" dirty="0">
                <a:ea typeface="ＭＳ Ｐゴシック" pitchFamily="34" charset="-128"/>
              </a:rPr>
              <a:t>’</a:t>
            </a:r>
            <a:r>
              <a:rPr lang="en-US" altLang="ja-JP" sz="700" dirty="0">
                <a:ea typeface="ＭＳ Ｐゴシック" pitchFamily="34" charset="-128"/>
              </a:rPr>
              <a:t>s say the cap is 5%.  Now, if the market went down the next year 40%, how much would you lose?  Zero!  So, would you be upset if the market went down 40% an you got zero?  Of course not.  Zero is your hero.  In fact the 5% stays in the account unless you pull money out.  In the third year, if the market went up 6% and the cap was still 5%, the company would give you 5% compounded on top of the first year</a:t>
            </a:r>
            <a:r>
              <a:rPr lang="ja-JP" altLang="en-US" sz="700" dirty="0">
                <a:ea typeface="ＭＳ Ｐゴシック" pitchFamily="34" charset="-128"/>
              </a:rPr>
              <a:t>’</a:t>
            </a:r>
            <a:r>
              <a:rPr lang="en-US" altLang="ja-JP" sz="700" dirty="0">
                <a:ea typeface="ＭＳ Ｐゴシック" pitchFamily="34" charset="-128"/>
              </a:rPr>
              <a:t>s earnings. In the fourth year, if the market went up a whopping 15%, and the cap was still at 5%, you would throw in another 5%.  Now you are up 15 plus percent because of compounding while the market </a:t>
            </a:r>
            <a:r>
              <a:rPr lang="en-US" altLang="ja-JP" sz="700" dirty="0" err="1">
                <a:ea typeface="ＭＳ Ｐゴシック" pitchFamily="34" charset="-128"/>
              </a:rPr>
              <a:t>isn</a:t>
            </a:r>
            <a:r>
              <a:rPr lang="ja-JP" altLang="en-US" sz="700" dirty="0">
                <a:ea typeface="ＭＳ Ｐゴシック" pitchFamily="34" charset="-128"/>
              </a:rPr>
              <a:t>’</a:t>
            </a:r>
            <a:r>
              <a:rPr lang="en-US" altLang="ja-JP" sz="700" dirty="0">
                <a:ea typeface="ＭＳ Ｐゴシック" pitchFamily="34" charset="-128"/>
              </a:rPr>
              <a:t>t even back to where it started in year one.</a:t>
            </a:r>
          </a:p>
          <a:p>
            <a:pPr>
              <a:lnSpc>
                <a:spcPct val="80000"/>
              </a:lnSpc>
            </a:pPr>
            <a:endParaRPr lang="en-US" sz="700" dirty="0">
              <a:ea typeface="ＭＳ Ｐゴシック" pitchFamily="34" charset="-128"/>
            </a:endParaRPr>
          </a:p>
          <a:p>
            <a:pPr>
              <a:lnSpc>
                <a:spcPct val="80000"/>
              </a:lnSpc>
            </a:pPr>
            <a:r>
              <a:rPr lang="en-US" sz="700" dirty="0">
                <a:ea typeface="ＭＳ Ｐゴシック" pitchFamily="34" charset="-128"/>
              </a:rPr>
              <a:t>Sounds too good to be true </a:t>
            </a:r>
            <a:r>
              <a:rPr lang="en-US" sz="700" dirty="0" err="1">
                <a:ea typeface="ＭＳ Ｐゴシック" pitchFamily="34" charset="-128"/>
              </a:rPr>
              <a:t>doesn</a:t>
            </a:r>
            <a:r>
              <a:rPr lang="ja-JP" altLang="en-US" sz="700" dirty="0">
                <a:ea typeface="ＭＳ Ｐゴシック" pitchFamily="34" charset="-128"/>
              </a:rPr>
              <a:t>’</a:t>
            </a:r>
            <a:r>
              <a:rPr lang="en-US" altLang="ja-JP" sz="700" dirty="0">
                <a:ea typeface="ＭＳ Ｐゴシック" pitchFamily="34" charset="-128"/>
              </a:rPr>
              <a:t>t it.  So, let</a:t>
            </a:r>
            <a:r>
              <a:rPr lang="ja-JP" altLang="en-US" sz="700" dirty="0">
                <a:ea typeface="ＭＳ Ｐゴシック" pitchFamily="34" charset="-128"/>
              </a:rPr>
              <a:t>’</a:t>
            </a:r>
            <a:r>
              <a:rPr lang="en-US" altLang="ja-JP" sz="700" dirty="0">
                <a:ea typeface="ＭＳ Ｐゴシック" pitchFamily="34" charset="-128"/>
              </a:rPr>
              <a:t>s take a look at some negative aspects of the annuity.  Once you deposit money in an annuity you will have limited liquidity, usually 10% a year of the account value, after the first year.  The length of term can be anywhere from 6 to 16 years. You need to find out about caps and other riders that can limit or enhance your earning power, which is something we discuss on an individual basis. </a:t>
            </a:r>
          </a:p>
          <a:p>
            <a:pPr>
              <a:lnSpc>
                <a:spcPct val="80000"/>
              </a:lnSpc>
            </a:pPr>
            <a:endParaRPr lang="en-US" sz="700" dirty="0">
              <a:ea typeface="ＭＳ Ｐゴシック" pitchFamily="34" charset="-128"/>
            </a:endParaRPr>
          </a:p>
          <a:p>
            <a:pPr>
              <a:lnSpc>
                <a:spcPct val="80000"/>
              </a:lnSpc>
            </a:pPr>
            <a:r>
              <a:rPr lang="en-US" sz="700" dirty="0">
                <a:ea typeface="ＭＳ Ｐゴシック" pitchFamily="34" charset="-128"/>
              </a:rPr>
              <a:t>Would you be upset if you received</a:t>
            </a:r>
            <a:r>
              <a:rPr lang="en-US" sz="700" baseline="0" dirty="0">
                <a:ea typeface="ＭＳ Ｐゴシック" pitchFamily="34" charset="-128"/>
              </a:rPr>
              <a:t> 0% </a:t>
            </a:r>
            <a:r>
              <a:rPr lang="en-US" sz="700" dirty="0">
                <a:ea typeface="ＭＳ Ｐゴシック" pitchFamily="34" charset="-128"/>
              </a:rPr>
              <a:t>when everyone around you lost 40%?</a:t>
            </a:r>
          </a:p>
          <a:p>
            <a:pPr>
              <a:lnSpc>
                <a:spcPct val="80000"/>
              </a:lnSpc>
            </a:pPr>
            <a:endParaRPr lang="en-US" sz="700" dirty="0">
              <a:ea typeface="ＭＳ Ｐゴシック" pitchFamily="34" charset="-128"/>
            </a:endParaRPr>
          </a:p>
          <a:p>
            <a:pPr>
              <a:lnSpc>
                <a:spcPct val="80000"/>
              </a:lnSpc>
            </a:pPr>
            <a:r>
              <a:rPr lang="en-US" sz="700" dirty="0">
                <a:ea typeface="ＭＳ Ｐゴシック" pitchFamily="34" charset="-128"/>
              </a:rPr>
              <a:t>Sounds too good to be true? If you found it was true, would you want some of this&gt;</a:t>
            </a:r>
          </a:p>
          <a:p>
            <a:pPr>
              <a:lnSpc>
                <a:spcPct val="80000"/>
              </a:lnSpc>
            </a:pPr>
            <a:endParaRPr lang="en-US" sz="700" dirty="0">
              <a:ea typeface="ＭＳ Ｐゴシック" pitchFamily="34" charset="-128"/>
            </a:endParaRPr>
          </a:p>
          <a:p>
            <a:pPr>
              <a:lnSpc>
                <a:spcPct val="80000"/>
              </a:lnSpc>
            </a:pPr>
            <a:r>
              <a:rPr lang="en-US" sz="700" dirty="0">
                <a:ea typeface="ＭＳ Ｐゴシック" pitchFamily="34" charset="-128"/>
              </a:rPr>
              <a:t>Drawbacks…surrender charges</a:t>
            </a:r>
          </a:p>
          <a:p>
            <a:pPr>
              <a:lnSpc>
                <a:spcPct val="80000"/>
              </a:lnSpc>
            </a:pPr>
            <a:r>
              <a:rPr lang="en-US" sz="700" dirty="0">
                <a:ea typeface="ＭＳ Ｐゴシック" pitchFamily="34" charset="-128"/>
              </a:rPr>
              <a:t>Liquidity options, 10% free.</a:t>
            </a:r>
          </a:p>
          <a:p>
            <a:pPr>
              <a:lnSpc>
                <a:spcPct val="80000"/>
              </a:lnSpc>
            </a:pPr>
            <a:r>
              <a:rPr lang="en-US" sz="700" dirty="0">
                <a:ea typeface="ＭＳ Ｐゴシック" pitchFamily="34" charset="-128"/>
              </a:rPr>
              <a:t>Caps can go up and down…</a:t>
            </a:r>
          </a:p>
          <a:p>
            <a:pPr>
              <a:lnSpc>
                <a:spcPct val="80000"/>
              </a:lnSpc>
            </a:pPr>
            <a:endParaRPr lang="en-US" sz="700" dirty="0">
              <a:ea typeface="ＭＳ Ｐゴシック" pitchFamily="34" charset="-128"/>
            </a:endParaRPr>
          </a:p>
          <a:p>
            <a:pPr>
              <a:lnSpc>
                <a:spcPct val="80000"/>
              </a:lnSpc>
            </a:pPr>
            <a:r>
              <a:rPr lang="en-US" sz="700" dirty="0">
                <a:ea typeface="ＭＳ Ｐゴシック" pitchFamily="34" charset="-128"/>
              </a:rPr>
              <a:t>How do you allocate money…25% fixed…want it to get something. Annual point to point….</a:t>
            </a:r>
          </a:p>
          <a:p>
            <a:pPr>
              <a:lnSpc>
                <a:spcPct val="80000"/>
              </a:lnSpc>
            </a:pPr>
            <a:endParaRPr lang="en-US" sz="700" dirty="0">
              <a:ea typeface="ＭＳ Ｐゴシック" pitchFamily="34" charset="-128"/>
            </a:endParaRP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FC85E97-A78B-415A-A048-0BDD2D445ED6}" type="slidenum">
              <a:rPr lang="en-US" smtClean="0">
                <a:latin typeface="Calibri" pitchFamily="34" charset="0"/>
              </a:rPr>
              <a:pPr eaLnBrk="1" hangingPunct="1"/>
              <a:t>25</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42</a:t>
            </a:fld>
            <a:endParaRPr lang="en-US"/>
          </a:p>
        </p:txBody>
      </p:sp>
    </p:spTree>
    <p:extLst>
      <p:ext uri="{BB962C8B-B14F-4D97-AF65-F5344CB8AC3E}">
        <p14:creationId xmlns:p14="http://schemas.microsoft.com/office/powerpoint/2010/main" val="3546509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DNA of the market…risk runs through every asset of the market (systematically), cannot hold a market asset without an element of risk.</a:t>
            </a:r>
          </a:p>
          <a:p>
            <a:r>
              <a:rPr lang="en-US">
                <a:ea typeface="ＭＳ Ｐゴシック" pitchFamily="34" charset="-128"/>
              </a:rPr>
              <a:t>Beta…measure of risk against an index…Beta of one is as volatile as S&amp;P. Up ten you go 10. 1.5…50% more volatile. Typical growth fund is 1.3 to 1.6%</a:t>
            </a:r>
          </a:p>
          <a:p>
            <a:r>
              <a:rPr lang="en-US">
                <a:ea typeface="ＭＳ Ｐゴシック" pitchFamily="34" charset="-128"/>
              </a:rPr>
              <a:t>R squared is the policeman, how reliable is the Beta number….90 and up reliable, under 70 unreliable…SD is wobble factor, </a:t>
            </a:r>
          </a:p>
          <a:p>
            <a:r>
              <a:rPr lang="en-US">
                <a:ea typeface="ＭＳ Ｐゴシック" pitchFamily="34" charset="-128"/>
              </a:rPr>
              <a:t>It all means nothing.</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FA98AE8-A936-440F-9D60-7B5BE3FDDB77}" type="slidenum">
              <a:rPr lang="en-US" smtClean="0">
                <a:latin typeface="Calibri" pitchFamily="34" charset="0"/>
              </a:rPr>
              <a:pPr eaLnBrk="1" hangingPunct="1"/>
              <a:t>43</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8</a:t>
            </a:fld>
            <a:endParaRPr lang="en-US"/>
          </a:p>
        </p:txBody>
      </p:sp>
    </p:spTree>
    <p:extLst>
      <p:ext uri="{BB962C8B-B14F-4D97-AF65-F5344CB8AC3E}">
        <p14:creationId xmlns:p14="http://schemas.microsoft.com/office/powerpoint/2010/main" val="3546509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DNA of the market…risk runs through every asset of the market (systematically), cannot hold a market asset without an element of risk.</a:t>
            </a:r>
          </a:p>
          <a:p>
            <a:r>
              <a:rPr lang="en-US">
                <a:ea typeface="ＭＳ Ｐゴシック" pitchFamily="34" charset="-128"/>
              </a:rPr>
              <a:t>Beta…measure of risk against an index…Beta of one is as volatile as S&amp;P. Up ten you go 10. 1.5…50% more volatile. Typical growth fund is 1.3 to 1.6%</a:t>
            </a:r>
          </a:p>
          <a:p>
            <a:r>
              <a:rPr lang="en-US">
                <a:ea typeface="ＭＳ Ｐゴシック" pitchFamily="34" charset="-128"/>
              </a:rPr>
              <a:t>R squared is the policeman, how reliable is the Beta number….90 and up reliable, under 70 unreliable…SD is wobble factor, </a:t>
            </a:r>
          </a:p>
          <a:p>
            <a:r>
              <a:rPr lang="en-US">
                <a:ea typeface="ＭＳ Ｐゴシック" pitchFamily="34" charset="-128"/>
              </a:rPr>
              <a:t>It all means nothing.</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FA98AE8-A936-440F-9D60-7B5BE3FDDB77}" type="slidenum">
              <a:rPr lang="en-US" smtClean="0">
                <a:latin typeface="Calibri" pitchFamily="34" charset="0"/>
              </a:rPr>
              <a:pPr eaLnBrk="1" hangingPunct="1"/>
              <a:t>44</a:t>
            </a:fld>
            <a:endParaRPr 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DNA of the market…risk runs through every asset of the market (systematically), cannot hold a market asset without an element of risk.</a:t>
            </a:r>
          </a:p>
          <a:p>
            <a:r>
              <a:rPr lang="en-US">
                <a:ea typeface="ＭＳ Ｐゴシック" pitchFamily="34" charset="-128"/>
              </a:rPr>
              <a:t>Beta…measure of risk against an index…Beta of one is as volatile as S&amp;P. Up ten you go 10. 1.5…50% more volatile. Typical growth fund is 1.3 to 1.6%</a:t>
            </a:r>
          </a:p>
          <a:p>
            <a:r>
              <a:rPr lang="en-US">
                <a:ea typeface="ＭＳ Ｐゴシック" pitchFamily="34" charset="-128"/>
              </a:rPr>
              <a:t>R squared is the policeman, how reliable is the Beta number….90 and up reliable, under 70 unreliable…SD is wobble factor, </a:t>
            </a:r>
          </a:p>
          <a:p>
            <a:r>
              <a:rPr lang="en-US">
                <a:ea typeface="ＭＳ Ｐゴシック" pitchFamily="34" charset="-128"/>
              </a:rPr>
              <a:t>It all means nothing.</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FA98AE8-A936-440F-9D60-7B5BE3FDDB77}" type="slidenum">
              <a:rPr lang="en-US" smtClean="0">
                <a:latin typeface="Calibri" pitchFamily="34" charset="0"/>
              </a:rPr>
              <a:pPr eaLnBrk="1" hangingPunct="1"/>
              <a:t>45</a:t>
            </a:fld>
            <a:endParaRPr 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DNA of the market…risk runs through every asset of the market (systematically), cannot hold a market asset without an element of risk.</a:t>
            </a:r>
          </a:p>
          <a:p>
            <a:r>
              <a:rPr lang="en-US">
                <a:ea typeface="ＭＳ Ｐゴシック" pitchFamily="34" charset="-128"/>
              </a:rPr>
              <a:t>Beta…measure of risk against an index…Beta of one is as volatile as S&amp;P. Up ten you go 10. 1.5…50% more volatile. Typical growth fund is 1.3 to 1.6%</a:t>
            </a:r>
          </a:p>
          <a:p>
            <a:r>
              <a:rPr lang="en-US">
                <a:ea typeface="ＭＳ Ｐゴシック" pitchFamily="34" charset="-128"/>
              </a:rPr>
              <a:t>R squared is the policeman, how reliable is the Beta number….90 and up reliable, under 70 unreliable…SD is wobble factor, </a:t>
            </a:r>
          </a:p>
          <a:p>
            <a:r>
              <a:rPr lang="en-US">
                <a:ea typeface="ＭＳ Ｐゴシック" pitchFamily="34" charset="-128"/>
              </a:rPr>
              <a:t>It all means nothing.</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FA98AE8-A936-440F-9D60-7B5BE3FDDB77}" type="slidenum">
              <a:rPr lang="en-US" smtClean="0">
                <a:latin typeface="Calibri" pitchFamily="34" charset="0"/>
              </a:rPr>
              <a:pPr eaLnBrk="1" hangingPunct="1"/>
              <a:t>46</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DNA of the market…risk runs through every asset of the market (systematically), cannot hold a market asset without an element of risk.</a:t>
            </a:r>
          </a:p>
          <a:p>
            <a:r>
              <a:rPr lang="en-US">
                <a:ea typeface="ＭＳ Ｐゴシック" pitchFamily="34" charset="-128"/>
              </a:rPr>
              <a:t>Beta…measure of risk against an index…Beta of one is as volatile as S&amp;P. Up ten you go 10. 1.5…50% more volatile. Typical growth fund is 1.3 to 1.6%</a:t>
            </a:r>
          </a:p>
          <a:p>
            <a:r>
              <a:rPr lang="en-US">
                <a:ea typeface="ＭＳ Ｐゴシック" pitchFamily="34" charset="-128"/>
              </a:rPr>
              <a:t>R squared is the policeman, how reliable is the Beta number….90 and up reliable, under 70 unreliable…SD is wobble factor, </a:t>
            </a:r>
          </a:p>
          <a:p>
            <a:r>
              <a:rPr lang="en-US">
                <a:ea typeface="ＭＳ Ｐゴシック" pitchFamily="34" charset="-128"/>
              </a:rPr>
              <a:t>It all means nothing.</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FA98AE8-A936-440F-9D60-7B5BE3FDDB77}" type="slidenum">
              <a:rPr lang="en-US" smtClean="0">
                <a:latin typeface="Calibri" pitchFamily="34" charset="0"/>
              </a:rPr>
              <a:pPr eaLnBrk="1" hangingPunct="1"/>
              <a:t>47</a:t>
            </a:fld>
            <a:endParaRPr 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DNA of the market…risk runs through every asset of the market (systematically), cannot hold a market asset without an element of risk.</a:t>
            </a:r>
          </a:p>
          <a:p>
            <a:r>
              <a:rPr lang="en-US">
                <a:ea typeface="ＭＳ Ｐゴシック" pitchFamily="34" charset="-128"/>
              </a:rPr>
              <a:t>Beta…measure of risk against an index…Beta of one is as volatile as S&amp;P. Up ten you go 10. 1.5…50% more volatile. Typical growth fund is 1.3 to 1.6%</a:t>
            </a:r>
          </a:p>
          <a:p>
            <a:r>
              <a:rPr lang="en-US">
                <a:ea typeface="ＭＳ Ｐゴシック" pitchFamily="34" charset="-128"/>
              </a:rPr>
              <a:t>R squared is the policeman, how reliable is the Beta number….90 and up reliable, under 70 unreliable…SD is wobble factor, </a:t>
            </a:r>
          </a:p>
          <a:p>
            <a:r>
              <a:rPr lang="en-US">
                <a:ea typeface="ＭＳ Ｐゴシック" pitchFamily="34" charset="-128"/>
              </a:rPr>
              <a:t>It all means nothing.</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FA98AE8-A936-440F-9D60-7B5BE3FDDB77}" type="slidenum">
              <a:rPr lang="en-US" smtClean="0">
                <a:latin typeface="Calibri" pitchFamily="34" charset="0"/>
              </a:rPr>
              <a:pPr eaLnBrk="1" hangingPunct="1"/>
              <a:t>48</a:t>
            </a:fld>
            <a:endParaRPr 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DNA of the market…risk runs through every asset of the market (systematically), cannot hold a market asset without an element of risk.</a:t>
            </a:r>
          </a:p>
          <a:p>
            <a:r>
              <a:rPr lang="en-US">
                <a:ea typeface="ＭＳ Ｐゴシック" pitchFamily="34" charset="-128"/>
              </a:rPr>
              <a:t>Beta…measure of risk against an index…Beta of one is as volatile as S&amp;P. Up ten you go 10. 1.5…50% more volatile. Typical growth fund is 1.3 to 1.6%</a:t>
            </a:r>
          </a:p>
          <a:p>
            <a:r>
              <a:rPr lang="en-US">
                <a:ea typeface="ＭＳ Ｐゴシック" pitchFamily="34" charset="-128"/>
              </a:rPr>
              <a:t>R squared is the policeman, how reliable is the Beta number….90 and up reliable, under 70 unreliable…SD is wobble factor, </a:t>
            </a:r>
          </a:p>
          <a:p>
            <a:r>
              <a:rPr lang="en-US">
                <a:ea typeface="ＭＳ Ｐゴシック" pitchFamily="34" charset="-128"/>
              </a:rPr>
              <a:t>It all means nothing.</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FA98AE8-A936-440F-9D60-7B5BE3FDDB77}" type="slidenum">
              <a:rPr lang="en-US" smtClean="0">
                <a:latin typeface="Calibri" pitchFamily="34" charset="0"/>
              </a:rPr>
              <a:pPr eaLnBrk="1" hangingPunct="1"/>
              <a:t>49</a:t>
            </a:fld>
            <a:endParaRPr lang="en-US">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DB85AE-E820-453B-85C4-928447866498}" type="slidenum">
              <a:rPr lang="en-US"/>
              <a:pPr>
                <a:defRPr/>
              </a:pPr>
              <a:t>58</a:t>
            </a:fld>
            <a:endParaRPr lang="en-US" dirty="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E6CE3B-D372-4D3D-9712-A1587A4BBC6E}" type="slidenum">
              <a:rPr lang="en-US"/>
              <a:pPr>
                <a:defRPr/>
              </a:pPr>
              <a:t>59</a:t>
            </a:fld>
            <a:endParaRPr lang="en-US" dirty="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E6CE3B-D372-4D3D-9712-A1587A4BBC6E}" type="slidenum">
              <a:rPr lang="en-US"/>
              <a:pPr>
                <a:defRPr/>
              </a:pPr>
              <a:t>60</a:t>
            </a:fld>
            <a:endParaRPr lang="en-US" dirty="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BA0727C-52E4-4358-90E0-279CDE9B45F2}" type="slidenum">
              <a:rPr lang="en-US" smtClean="0">
                <a:latin typeface="Calibri" pitchFamily="34" charset="0"/>
              </a:rPr>
              <a:pPr eaLnBrk="1" hangingPunct="1"/>
              <a:t>61</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Liquidity…how much cash should you have. Depends on what CDs are paying. Go with what you think about today. Financial planners would normally tell you to have enough for a year., Trip to take, college to fund, car to buy…need to keep money for that.</a:t>
            </a: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3C9A6A-B027-470C-8D2C-03923A999B0A}" type="slidenum">
              <a:rPr lang="en-US" smtClean="0">
                <a:latin typeface="Calibri" pitchFamily="34" charset="0"/>
              </a:rPr>
              <a:pPr eaLnBrk="1" hangingPunct="1"/>
              <a:t>9</a:t>
            </a:fld>
            <a:endParaRPr lang="en-US">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63</a:t>
            </a:fld>
            <a:endParaRPr lang="en-US"/>
          </a:p>
        </p:txBody>
      </p:sp>
    </p:spTree>
    <p:extLst>
      <p:ext uri="{BB962C8B-B14F-4D97-AF65-F5344CB8AC3E}">
        <p14:creationId xmlns:p14="http://schemas.microsoft.com/office/powerpoint/2010/main" val="3546509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a:t>The illustration above shows the S&amp;P 500 returns for the years 1969 through 1978 on the left.  The investible assets are $500,000.  This example uses the same criteria for caps in the index annuities, but uses the 7% average CD rate for the decade. Wouldn’t you love that again!  We use the broad market index to approximate what investing in the market in general was like over that period of time..</a:t>
            </a:r>
          </a:p>
          <a:p>
            <a:pPr>
              <a:defRPr/>
            </a:pPr>
            <a:r>
              <a:rPr lang="en-US" dirty="0"/>
              <a:t> </a:t>
            </a:r>
          </a:p>
          <a:p>
            <a:pPr>
              <a:defRPr/>
            </a:pPr>
            <a:r>
              <a:rPr lang="en-US" dirty="0"/>
              <a:t>The chart shows at the end of the ten year period this investor would have gained a little over $17,000.  Look at all the red years in that decade! 5 out of 10 years were negative! </a:t>
            </a:r>
          </a:p>
          <a:p>
            <a:pPr>
              <a:defRPr/>
            </a:pPr>
            <a:r>
              <a:rPr lang="en-US" dirty="0"/>
              <a:t> </a:t>
            </a:r>
          </a:p>
          <a:p>
            <a:pPr>
              <a:defRPr/>
            </a:pPr>
            <a:r>
              <a:rPr lang="en-US" dirty="0"/>
              <a:t>So, let’s take a look at the ABC allotment. </a:t>
            </a:r>
          </a:p>
        </p:txBody>
      </p:sp>
      <p:sp>
        <p:nvSpPr>
          <p:cNvPr id="4" name="Slide Number Placeholder 3"/>
          <p:cNvSpPr>
            <a:spLocks noGrp="1"/>
          </p:cNvSpPr>
          <p:nvPr>
            <p:ph type="sldNum" sz="quarter" idx="5"/>
          </p:nvPr>
        </p:nvSpPr>
        <p:spPr/>
        <p:txBody>
          <a:bodyPr/>
          <a:lstStyle/>
          <a:p>
            <a:pPr>
              <a:defRPr/>
            </a:pPr>
            <a:fld id="{069497C9-7C36-4F24-9581-9EF003368EBC}" type="slidenum">
              <a:rPr lang="en-US" smtClean="0"/>
              <a:pPr>
                <a:defRPr/>
              </a:pPr>
              <a:t>66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a:t>The ABC allotment of 10/60/30 grows to over $143,000, which is a $126,219 difference! That’s with 5 out 10 years negative!  Very positive toward the ABC bear market strategy for retirement.</a:t>
            </a:r>
          </a:p>
          <a:p>
            <a:pPr>
              <a:defRPr/>
            </a:pPr>
            <a:endParaRPr lang="en-US" dirty="0"/>
          </a:p>
          <a:p>
            <a:pPr>
              <a:defRPr/>
            </a:pPr>
            <a:r>
              <a:rPr lang="en-US" dirty="0"/>
              <a:t>Now let’s take a look at a really nasty decade. One we’re all familiar with.</a:t>
            </a:r>
          </a:p>
          <a:p>
            <a:pPr>
              <a:defRPr/>
            </a:pPr>
            <a:endParaRPr lang="en-US" dirty="0"/>
          </a:p>
          <a:p>
            <a:pPr>
              <a:defRPr/>
            </a:pPr>
            <a:r>
              <a:rPr lang="en-US" dirty="0"/>
              <a:t>Next slide.</a:t>
            </a:r>
          </a:p>
        </p:txBody>
      </p:sp>
      <p:sp>
        <p:nvSpPr>
          <p:cNvPr id="4" name="Slide Number Placeholder 3"/>
          <p:cNvSpPr>
            <a:spLocks noGrp="1"/>
          </p:cNvSpPr>
          <p:nvPr>
            <p:ph type="sldNum" sz="quarter" idx="5"/>
          </p:nvPr>
        </p:nvSpPr>
        <p:spPr/>
        <p:txBody>
          <a:bodyPr/>
          <a:lstStyle/>
          <a:p>
            <a:pPr>
              <a:defRPr/>
            </a:pPr>
            <a:fld id="{F2D2094B-5B38-49A0-B3D7-6CBF97E9B5A9}" type="slidenum">
              <a:rPr lang="en-US" smtClean="0"/>
              <a:pPr>
                <a:defRPr/>
              </a:pPr>
              <a:t>67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a:t>The illustration above shows the S&amp;P 500 returns for the years 2000 through 2009 on the left.  The investible assets are $500,000.  This example shows a typical investor who has about 10% in cash earning an average of 3% and 90% allocated to the market represented by the S&amp;P 500.  We use the broad market index to approximate what investing in the market in general was like over that period of time.  Certainly an investor could have been in more or less risk than illustrated here.  Yet, the illustration shows in general terms how the market performed from 2000-2009.  Notice, there are no monies allocated to Column B, which are Index Annuities.</a:t>
            </a:r>
          </a:p>
          <a:p>
            <a:pPr>
              <a:defRPr/>
            </a:pPr>
            <a:r>
              <a:rPr lang="en-US" dirty="0"/>
              <a:t> </a:t>
            </a:r>
          </a:p>
          <a:p>
            <a:pPr>
              <a:defRPr/>
            </a:pPr>
            <a:r>
              <a:rPr lang="en-US" dirty="0"/>
              <a:t>The chart shows at the end of the ten year period this investor would have lost close to $100,000.  I don’t know about you, but a 20% loss in the market is devastating when it comes to retirement! Imagine if you were 52 years old in 2000 and planning to retire when most people retire at age 62.  Would you do what many have had to do, which is work another 3-5 years in hopes of recovering those assets needed to retire?  </a:t>
            </a:r>
          </a:p>
          <a:p>
            <a:pPr>
              <a:defRPr/>
            </a:pPr>
            <a:r>
              <a:rPr lang="en-US" dirty="0"/>
              <a:t> </a:t>
            </a:r>
          </a:p>
          <a:p>
            <a:pPr>
              <a:defRPr/>
            </a:pPr>
            <a:r>
              <a:rPr lang="en-US" dirty="0"/>
              <a:t>And what if it happens again?  What if the next ten years aren’t any better than this decade?  Can you afford to lose another 20% or possibly more?  Can you continue to push off your retirement indefinitely?  </a:t>
            </a:r>
          </a:p>
          <a:p>
            <a:pPr>
              <a:defRPr/>
            </a:pPr>
            <a:r>
              <a:rPr lang="en-US" dirty="0"/>
              <a:t> </a:t>
            </a:r>
          </a:p>
          <a:p>
            <a:pPr>
              <a:defRPr/>
            </a:pPr>
            <a:r>
              <a:rPr lang="en-US" dirty="0"/>
              <a:t>When I show this graph to clients they tell me, “Yep, that’s about what happened to us.”  Yet, the same clients will surprisingly stay in this broken down Wall Street model attempting to recover with a hope and a prayer.</a:t>
            </a:r>
          </a:p>
          <a:p>
            <a:pPr>
              <a:defRPr/>
            </a:pPr>
            <a:r>
              <a:rPr lang="en-US" dirty="0"/>
              <a:t> </a:t>
            </a:r>
          </a:p>
          <a:p>
            <a:pPr>
              <a:defRPr/>
            </a:pPr>
            <a:r>
              <a:rPr lang="en-US" dirty="0"/>
              <a:t>There has to be a better way, and I believe there is.  </a:t>
            </a:r>
          </a:p>
          <a:p>
            <a:pPr>
              <a:defRPr/>
            </a:pPr>
            <a:endParaRPr lang="en-US" dirty="0"/>
          </a:p>
          <a:p>
            <a:pPr>
              <a:defRPr/>
            </a:pPr>
            <a:r>
              <a:rPr lang="en-US" dirty="0"/>
              <a:t>Next slide.</a:t>
            </a:r>
          </a:p>
          <a:p>
            <a:pPr>
              <a:defRPr/>
            </a:pPr>
            <a:endParaRPr lang="en-US" dirty="0"/>
          </a:p>
        </p:txBody>
      </p:sp>
      <p:sp>
        <p:nvSpPr>
          <p:cNvPr id="4" name="Slide Number Placeholder 3"/>
          <p:cNvSpPr>
            <a:spLocks noGrp="1"/>
          </p:cNvSpPr>
          <p:nvPr>
            <p:ph type="sldNum" sz="quarter" idx="5"/>
          </p:nvPr>
        </p:nvSpPr>
        <p:spPr/>
        <p:txBody>
          <a:bodyPr/>
          <a:lstStyle/>
          <a:p>
            <a:pPr>
              <a:defRPr/>
            </a:pPr>
            <a:fld id="{E93F8949-6A39-47DB-8392-F2AFFF216006}" type="slidenum">
              <a:rPr lang="en-US" smtClean="0"/>
              <a:pPr>
                <a:defRPr/>
              </a:pPr>
              <a:t>68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a:t>Using the 10/60/30 ABC split, this person gains $108,000 instead of losing over $80,000!  Now that’s a strategy that works for retirement years.  IT does so because it obeys Warren Buffet’s first rule of investing, “Never lose any money.”  BTW, that happens to be rules number 2 and 3 also. And it has to be true, especially for retirees or those heading into retirement. </a:t>
            </a:r>
          </a:p>
          <a:p>
            <a:pPr>
              <a:defRPr/>
            </a:pPr>
            <a:endParaRPr lang="en-US" dirty="0"/>
          </a:p>
          <a:p>
            <a:pPr>
              <a:defRPr/>
            </a:pPr>
            <a:r>
              <a:rPr lang="en-US" dirty="0"/>
              <a:t>Simply putting some of your money in the green money column protects you from those down years and now with the tremendous guaranteed income payouts the green money column is even more a must for retirees.  We don’t want you to get totally out of the red, or growth money assets, but it’s obvious that the green money column is perfect for conservative clients looking for alternatives to Wall Street’s roller coaster rides.</a:t>
            </a:r>
          </a:p>
        </p:txBody>
      </p:sp>
      <p:sp>
        <p:nvSpPr>
          <p:cNvPr id="4" name="Slide Number Placeholder 3"/>
          <p:cNvSpPr>
            <a:spLocks noGrp="1"/>
          </p:cNvSpPr>
          <p:nvPr>
            <p:ph type="sldNum" sz="quarter" idx="5"/>
          </p:nvPr>
        </p:nvSpPr>
        <p:spPr/>
        <p:txBody>
          <a:bodyPr/>
          <a:lstStyle/>
          <a:p>
            <a:pPr>
              <a:defRPr/>
            </a:pPr>
            <a:fld id="{5D27FD65-B97C-4222-9F07-8E9EEA931EFB}" type="slidenum">
              <a:rPr lang="en-US" smtClean="0"/>
              <a:pPr>
                <a:defRPr/>
              </a:pPr>
              <a:t>69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72</a:t>
            </a:fld>
            <a:endParaRPr lang="en-US"/>
          </a:p>
        </p:txBody>
      </p:sp>
    </p:spTree>
    <p:extLst>
      <p:ext uri="{BB962C8B-B14F-4D97-AF65-F5344CB8AC3E}">
        <p14:creationId xmlns:p14="http://schemas.microsoft.com/office/powerpoint/2010/main" val="3546509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Retire at 62, when is the last one expected to die?</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F1FB871-5C97-425F-A93A-07F0CBB0B1A0}" type="slidenum">
              <a:rPr lang="en-US" smtClean="0">
                <a:latin typeface="Calibri" pitchFamily="34" charset="0"/>
              </a:rPr>
              <a:pPr eaLnBrk="1" hangingPunct="1"/>
              <a:t>73</a:t>
            </a:fld>
            <a:endParaRPr lang="en-US">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Retire at 62, when is the last one expected to die?</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F1FB871-5C97-425F-A93A-07F0CBB0B1A0}" type="slidenum">
              <a:rPr lang="en-US" smtClean="0">
                <a:latin typeface="Calibri" pitchFamily="34" charset="0"/>
              </a:rPr>
              <a:pPr eaLnBrk="1" hangingPunct="1"/>
              <a:t>74</a:t>
            </a:fld>
            <a:endParaRPr lang="en-US">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Retire at 62, when is the last one expected to die?</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F1FB871-5C97-425F-A93A-07F0CBB0B1A0}" type="slidenum">
              <a:rPr lang="en-US" smtClean="0">
                <a:latin typeface="Calibri" pitchFamily="34" charset="0"/>
              </a:rPr>
              <a:pPr eaLnBrk="1" hangingPunct="1"/>
              <a:t>75</a:t>
            </a:fld>
            <a:endParaRPr lang="en-US">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Commutative principle of multiplication, as long as you don</a:t>
            </a:r>
            <a:r>
              <a:rPr lang="fr-FR" altLang="en-US">
                <a:ea typeface="ＭＳ Ｐゴシック" pitchFamily="34" charset="-128"/>
              </a:rPr>
              <a:t>’</a:t>
            </a:r>
            <a:r>
              <a:rPr lang="en-US" altLang="ja-JP">
                <a:ea typeface="ＭＳ Ｐゴシック" pitchFamily="34" charset="-128"/>
              </a:rPr>
              <a:t>t take anything out of the equation. But have having said that if you are 62 and getting read to retire…what happens.</a:t>
            </a:r>
            <a:endParaRPr lang="en-US">
              <a:ea typeface="ＭＳ Ｐゴシック" pitchFamily="34" charset="-128"/>
            </a:endParaRPr>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741708B-B197-497A-A7C9-481A2EE8ED2B}" type="slidenum">
              <a:rPr lang="en-US" smtClean="0">
                <a:latin typeface="Calibri" pitchFamily="34" charset="0"/>
              </a:rPr>
              <a:pPr eaLnBrk="1" hangingPunct="1"/>
              <a:t>77</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51C683A-6B3B-4D12-9954-A24C1FC7E1F4}" type="slidenum">
              <a:rPr lang="en-US" smtClean="0">
                <a:latin typeface="Calibri" pitchFamily="34" charset="0"/>
              </a:rPr>
              <a:pPr eaLnBrk="1" hangingPunct="1"/>
              <a:t>10</a:t>
            </a:fld>
            <a:endParaRPr lang="en-US">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Need to plan for 30 years, if you screw up the first 10 years, Wal-Mart is going to need greeters.</a:t>
            </a:r>
          </a:p>
          <a:p>
            <a:r>
              <a:rPr lang="en-US">
                <a:ea typeface="ＭＳ Ｐゴシック" pitchFamily="34" charset="-128"/>
              </a:rPr>
              <a:t>Graphs out ther in the market you tell me…4% drops off in about 30 years…what that tells me is you will guestimate the return, hope withdrawals work and hope and pray you don</a:t>
            </a:r>
            <a:r>
              <a:rPr lang="en-US" altLang="en-US">
                <a:ea typeface="ＭＳ Ｐゴシック" pitchFamily="34" charset="-128"/>
              </a:rPr>
              <a:t>’</a:t>
            </a:r>
            <a:r>
              <a:rPr lang="en-US">
                <a:ea typeface="ＭＳ Ｐゴシック" pitchFamily="34" charset="-128"/>
              </a:rPr>
              <a:t>t run out of money. Or you could guarantee it. Which would you prefer. Problem with you…you believe what I just said is too good to be true. But I know its true as a financial planner. Companies put these out in contracts…sign and guarantee it, and you are contractually guaranteed. Do mutual funds to that? No they give you a prospectus and you get to pray.</a:t>
            </a: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B70E1B7-39A0-4D81-B98B-1EA25233C8A5}" type="slidenum">
              <a:rPr lang="en-US" smtClean="0">
                <a:latin typeface="Calibri" pitchFamily="34" charset="0"/>
              </a:rPr>
              <a:pPr eaLnBrk="1" hangingPunct="1"/>
              <a:t>78</a:t>
            </a:fld>
            <a:endParaRPr lang="en-US">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Need to plan for 30 years, if you screw up the first 10 years, Wal-Mart is going to need greeters.</a:t>
            </a:r>
          </a:p>
          <a:p>
            <a:r>
              <a:rPr lang="en-US">
                <a:ea typeface="ＭＳ Ｐゴシック" pitchFamily="34" charset="-128"/>
              </a:rPr>
              <a:t>Graphs out ther in the market you tell me…4% drops off in about 30 years…what that tells me is you will guestimate the return, hope withdrawals work and hope and pray you don</a:t>
            </a:r>
            <a:r>
              <a:rPr lang="en-US" altLang="en-US">
                <a:ea typeface="ＭＳ Ｐゴシック" pitchFamily="34" charset="-128"/>
              </a:rPr>
              <a:t>’</a:t>
            </a:r>
            <a:r>
              <a:rPr lang="en-US">
                <a:ea typeface="ＭＳ Ｐゴシック" pitchFamily="34" charset="-128"/>
              </a:rPr>
              <a:t>t run out of money. Or you could guarantee it. Which would you prefer. Problem with you…you believe what I just said is too good to be true. But I know its true as a financial planner. Companies put these out in contracts…sign and guarantee it, and you are contractually guaranteed. Do mutual funds to that? No they give you a prospectus and you get to pray.</a:t>
            </a: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B70E1B7-39A0-4D81-B98B-1EA25233C8A5}" type="slidenum">
              <a:rPr lang="en-US" smtClean="0">
                <a:latin typeface="Calibri" pitchFamily="34" charset="0"/>
              </a:rPr>
              <a:pPr eaLnBrk="1" hangingPunct="1"/>
              <a:t>79</a:t>
            </a:fld>
            <a:endParaRPr lang="en-US">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797E57-EB53-40EF-A508-B4929905F165}" type="slidenum">
              <a:rPr lang="en-US" smtClean="0">
                <a:latin typeface="Calibri" pitchFamily="34" charset="0"/>
              </a:rPr>
              <a:pPr eaLnBrk="1" hangingPunct="1"/>
              <a:t>81</a:t>
            </a:fld>
            <a:endParaRPr lang="en-US">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84</a:t>
            </a:fld>
            <a:endParaRPr lang="en-US"/>
          </a:p>
        </p:txBody>
      </p:sp>
    </p:spTree>
    <p:extLst>
      <p:ext uri="{BB962C8B-B14F-4D97-AF65-F5344CB8AC3E}">
        <p14:creationId xmlns:p14="http://schemas.microsoft.com/office/powerpoint/2010/main" val="3546509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89</a:t>
            </a:fld>
            <a:endParaRPr lang="en-US"/>
          </a:p>
        </p:txBody>
      </p:sp>
    </p:spTree>
    <p:extLst>
      <p:ext uri="{BB962C8B-B14F-4D97-AF65-F5344CB8AC3E}">
        <p14:creationId xmlns:p14="http://schemas.microsoft.com/office/powerpoint/2010/main" val="35465095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2107F5C-0689-4D53-B744-41C31714527C}" type="slidenum">
              <a:rPr lang="en-US" smtClean="0">
                <a:latin typeface="Calibri" pitchFamily="34" charset="0"/>
              </a:rPr>
              <a:pPr eaLnBrk="1" hangingPunct="1"/>
              <a:t>90</a:t>
            </a:fld>
            <a:endParaRPr lang="en-US">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ＭＳ Ｐゴシック" charset="0"/>
                <a:cs typeface="ＭＳ Ｐゴシック" charset="0"/>
              </a:rPr>
              <a:t>“How do you determine what the “kind of person” is the planner you would like to work with?  First, you have to know a little about yourself.  In doing so, I think Tim Templeton’s description of four business temperaments in his book </a:t>
            </a:r>
            <a:r>
              <a:rPr lang="en-US" sz="1200" i="1" kern="1200" dirty="0">
                <a:solidFill>
                  <a:schemeClr val="tx1"/>
                </a:solidFill>
                <a:effectLst/>
                <a:latin typeface="+mn-lt"/>
                <a:ea typeface="ＭＳ Ｐゴシック" charset="0"/>
                <a:cs typeface="ＭＳ Ｐゴシック" charset="0"/>
              </a:rPr>
              <a:t>The Referral of a Lifetime</a:t>
            </a:r>
            <a:r>
              <a:rPr lang="en-US" sz="1200" kern="1200" dirty="0">
                <a:solidFill>
                  <a:schemeClr val="tx1"/>
                </a:solidFill>
                <a:effectLst/>
                <a:latin typeface="+mn-lt"/>
                <a:ea typeface="ＭＳ Ｐゴシック" charset="0"/>
                <a:cs typeface="ＭＳ Ｐゴシック" charset="0"/>
              </a:rPr>
              <a:t> (3) might be helpful.  I’ll attempt to describe them, though the labels are Tim’s: </a:t>
            </a:r>
          </a:p>
          <a:p>
            <a:r>
              <a:rPr lang="en-US" sz="1200" b="1" kern="1200" dirty="0">
                <a:solidFill>
                  <a:schemeClr val="tx1"/>
                </a:solidFill>
                <a:effectLst/>
                <a:latin typeface="+mn-lt"/>
                <a:ea typeface="ＭＳ Ｐゴシック" charset="0"/>
                <a:cs typeface="ＭＳ Ｐゴシック" charset="0"/>
              </a:rPr>
              <a:t>Relational/Relational</a:t>
            </a:r>
            <a:r>
              <a:rPr lang="en-US" sz="1200" kern="1200" dirty="0">
                <a:solidFill>
                  <a:schemeClr val="tx1"/>
                </a:solidFill>
                <a:effectLst/>
                <a:latin typeface="+mn-lt"/>
                <a:ea typeface="ＭＳ Ｐゴシック" charset="0"/>
                <a:cs typeface="ＭＳ Ｐゴシック" charset="0"/>
              </a:rPr>
              <a:t>:  These are folks who start and end with the love of relationships.  They are people-people inside and out.  Somehow business just happens.</a:t>
            </a:r>
          </a:p>
          <a:p>
            <a:r>
              <a:rPr lang="en-US" sz="1200" b="1" kern="1200" dirty="0">
                <a:solidFill>
                  <a:schemeClr val="tx1"/>
                </a:solidFill>
                <a:effectLst/>
                <a:latin typeface="+mn-lt"/>
                <a:ea typeface="ＭＳ Ｐゴシック" charset="0"/>
                <a:cs typeface="ＭＳ Ｐゴシック" charset="0"/>
              </a:rPr>
              <a:t>Relational/Business:</a:t>
            </a:r>
            <a:r>
              <a:rPr lang="en-US" sz="1200" kern="1200" dirty="0">
                <a:solidFill>
                  <a:schemeClr val="tx1"/>
                </a:solidFill>
                <a:effectLst/>
                <a:latin typeface="+mn-lt"/>
                <a:ea typeface="ＭＳ Ｐゴシック" charset="0"/>
                <a:cs typeface="ＭＳ Ｐゴシック" charset="0"/>
              </a:rPr>
              <a:t>  R/B people have an easy time developing relationships, but when the topic turns to business, they quickly get in to tactical mode.</a:t>
            </a:r>
          </a:p>
          <a:p>
            <a:r>
              <a:rPr lang="en-US" sz="1200" b="1" kern="1200" dirty="0">
                <a:solidFill>
                  <a:schemeClr val="tx1"/>
                </a:solidFill>
                <a:effectLst/>
                <a:latin typeface="+mn-lt"/>
                <a:ea typeface="ＭＳ Ｐゴシック" charset="0"/>
                <a:cs typeface="ＭＳ Ｐゴシック" charset="0"/>
              </a:rPr>
              <a:t>Business/Relational:</a:t>
            </a:r>
            <a:r>
              <a:rPr lang="en-US" sz="1200" kern="1200" dirty="0">
                <a:solidFill>
                  <a:schemeClr val="tx1"/>
                </a:solidFill>
                <a:effectLst/>
                <a:latin typeface="+mn-lt"/>
                <a:ea typeface="ＭＳ Ｐゴシック" charset="0"/>
                <a:cs typeface="ＭＳ Ｐゴシック" charset="0"/>
              </a:rPr>
              <a:t>  B/R people may be a little uncomfortable with relationships upfront and use “business talk” as a way to get started.  However, once people become their clients, the relationships are long and fulfilling.  They have very loyal clients.</a:t>
            </a:r>
          </a:p>
          <a:p>
            <a:r>
              <a:rPr lang="en-US" sz="1200" b="1" kern="1200" dirty="0">
                <a:solidFill>
                  <a:schemeClr val="tx1"/>
                </a:solidFill>
                <a:effectLst/>
                <a:latin typeface="+mn-lt"/>
                <a:ea typeface="ＭＳ Ｐゴシック" charset="0"/>
                <a:cs typeface="ＭＳ Ｐゴシック" charset="0"/>
              </a:rPr>
              <a:t>Business/Business:  </a:t>
            </a:r>
            <a:r>
              <a:rPr lang="en-US" sz="1200" kern="1200" dirty="0">
                <a:solidFill>
                  <a:schemeClr val="tx1"/>
                </a:solidFill>
                <a:effectLst/>
                <a:latin typeface="+mn-lt"/>
                <a:ea typeface="ＭＳ Ｐゴシック" charset="0"/>
                <a:cs typeface="ＭＳ Ｐゴシック" charset="0"/>
              </a:rPr>
              <a:t>B/B people are those who are not relationally motivated on the front end or the back end of a business relationship.  They are business all the time and somehow relationships happen.  It’s wrong to think that this is not the kind of person you would want simply because of the business nature of the advisor.  There are people who need financial advice that are B/B also, and the R/R person irritates them to no end! (4)”</a:t>
            </a:r>
          </a:p>
          <a:p>
            <a:endParaRPr lang="en-US" dirty="0">
              <a:ea typeface="ＭＳ Ｐゴシック" pitchFamily="34" charset="-128"/>
            </a:endParaRP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2107F5C-0689-4D53-B744-41C31714527C}" type="slidenum">
              <a:rPr lang="en-US" smtClean="0">
                <a:latin typeface="Calibri" pitchFamily="34" charset="0"/>
              </a:rPr>
              <a:pPr eaLnBrk="1" hangingPunct="1"/>
              <a:t>91</a:t>
            </a:fld>
            <a:endParaRPr lang="en-US">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Need to work with someone that knows the terrain, longevity, you like and trust.</a:t>
            </a:r>
          </a:p>
          <a:p>
            <a:r>
              <a:rPr lang="en-US">
                <a:ea typeface="ＭＳ Ｐゴシック" pitchFamily="34" charset="-128"/>
              </a:rPr>
              <a:t>What happens if you die or retire?...You find another advisor. What happens when your doctor dies? Plenty of ABC advisors all over the country.</a:t>
            </a:r>
          </a:p>
          <a:p>
            <a:r>
              <a:rPr lang="en-US">
                <a:ea typeface="ＭＳ Ｐゴシック" pitchFamily="34" charset="-128"/>
              </a:rPr>
              <a:t>What is a client partner…go through the list of questions. If you advisor partners with you, you should partner with him…make his business a success. Talk him up. Now I hate asking for referrals and I don</a:t>
            </a:r>
            <a:r>
              <a:rPr lang="en-US" altLang="en-US">
                <a:ea typeface="ＭＳ Ｐゴシック" pitchFamily="34" charset="-128"/>
              </a:rPr>
              <a:t>’</a:t>
            </a:r>
            <a:r>
              <a:rPr lang="en-US">
                <a:ea typeface="ＭＳ Ｐゴシック" pitchFamily="34" charset="-128"/>
              </a:rPr>
              <a:t>t, but we have little get togethers, we are having one next week, come on down and bring some friends.</a:t>
            </a: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2107F5C-0689-4D53-B744-41C31714527C}" type="slidenum">
              <a:rPr lang="en-US" smtClean="0">
                <a:latin typeface="Calibri" pitchFamily="34" charset="0"/>
              </a:rPr>
              <a:pPr eaLnBrk="1" hangingPunct="1"/>
              <a:t>92</a:t>
            </a:fld>
            <a:endParaRPr lang="en-US">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2107F5C-0689-4D53-B744-41C31714527C}" type="slidenum">
              <a:rPr lang="en-US" smtClean="0">
                <a:latin typeface="Calibri" pitchFamily="34" charset="0"/>
              </a:rPr>
              <a:pPr eaLnBrk="1" hangingPunct="1"/>
              <a:t>93</a:t>
            </a:fld>
            <a:endParaRPr lang="en-US">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2107F5C-0689-4D53-B744-41C31714527C}" type="slidenum">
              <a:rPr lang="en-US" smtClean="0">
                <a:latin typeface="Calibri" pitchFamily="34" charset="0"/>
              </a:rPr>
              <a:pPr eaLnBrk="1" hangingPunct="1"/>
              <a:t>94</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11</a:t>
            </a:fld>
            <a:endParaRPr lang="en-US"/>
          </a:p>
        </p:txBody>
      </p:sp>
    </p:spTree>
    <p:extLst>
      <p:ext uri="{BB962C8B-B14F-4D97-AF65-F5344CB8AC3E}">
        <p14:creationId xmlns:p14="http://schemas.microsoft.com/office/powerpoint/2010/main" val="35465095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95</a:t>
            </a:fld>
            <a:endParaRPr lang="en-US"/>
          </a:p>
        </p:txBody>
      </p:sp>
    </p:spTree>
    <p:extLst>
      <p:ext uri="{BB962C8B-B14F-4D97-AF65-F5344CB8AC3E}">
        <p14:creationId xmlns:p14="http://schemas.microsoft.com/office/powerpoint/2010/main" val="35465095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Logic: </a:t>
            </a:r>
            <a:r>
              <a:rPr lang="en-US" sz="1200" kern="1200" dirty="0">
                <a:solidFill>
                  <a:schemeClr val="tx1"/>
                </a:solidFill>
                <a:effectLst/>
                <a:latin typeface="+mn-lt"/>
                <a:ea typeface="ＭＳ Ｐゴシック" charset="0"/>
                <a:cs typeface="ＭＳ Ｐゴシック" charset="0"/>
              </a:rPr>
              <a:t>First, is the area of logic—the science of reasoning.  In other words, it’s how we “make sense” of something.  We have an innate need to reasonably work through an issue with facts and details.  We need to rationally decide on an issue.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rPr>
              <a:t>Beliefs: </a:t>
            </a:r>
            <a:r>
              <a:rPr lang="en-US" sz="1200" kern="1200" dirty="0">
                <a:solidFill>
                  <a:schemeClr val="tx1"/>
                </a:solidFill>
                <a:effectLst/>
                <a:latin typeface="+mn-lt"/>
                <a:ea typeface="ＭＳ Ｐゴシック" charset="0"/>
                <a:cs typeface="ＭＳ Ｐゴシック" charset="0"/>
              </a:rPr>
              <a:t>Secondly, beliefs can be the stimulus for either a good or bad buying decision.  What you believe about a topic will eventually determine how you feel about it.  Counselors spend hours and hours trying to discover the beliefs of their patients driving their behaviors.  For instance, if you have an underlying belief that money is evil, you will continually battle the idea of making more of it.  If you believe money is king, then you won’t be satisfied until you’ve tried every avenue leaving no stone unturned, including shady investment schemes, to try and get rich.  Beliefs matter.</a:t>
            </a:r>
          </a:p>
          <a:p>
            <a:r>
              <a:rPr lang="en-US" dirty="0"/>
              <a:t>Emotions: </a:t>
            </a:r>
            <a:r>
              <a:rPr lang="en-US" sz="1200" kern="1200" dirty="0">
                <a:solidFill>
                  <a:schemeClr val="tx1"/>
                </a:solidFill>
                <a:effectLst/>
                <a:latin typeface="+mn-lt"/>
                <a:ea typeface="ＭＳ Ｐゴシック" charset="0"/>
                <a:cs typeface="ＭＳ Ｐゴシック" charset="0"/>
              </a:rPr>
              <a:t>every study in academia shows buying is an emotional decision.  Make no mistake about it.  When you are planning your retirement and choosing conservative methods and financial tools, your emotions are fully engaged.</a:t>
            </a:r>
          </a:p>
          <a:p>
            <a:r>
              <a:rPr lang="en-US" sz="1200" kern="1200" dirty="0">
                <a:solidFill>
                  <a:schemeClr val="tx1"/>
                </a:solidFill>
                <a:effectLst/>
                <a:latin typeface="+mn-lt"/>
                <a:ea typeface="ＭＳ Ｐゴシック" charset="0"/>
                <a:cs typeface="ＭＳ Ｐゴシック" charset="0"/>
              </a:rPr>
              <a:t>In fact, there are whole divisions within universities that study the emotional dynamics of investing labeled “behavioral finance,” along with the impact of emotions on economies.  John W. Rogers, Jr. emphasizes the point in his column “The Patient Investor” on Forbes.com:”   </a:t>
            </a:r>
          </a:p>
          <a:p>
            <a:r>
              <a:rPr lang="en-US" sz="1200" i="1" kern="1200" dirty="0">
                <a:solidFill>
                  <a:schemeClr val="tx1"/>
                </a:solidFill>
                <a:effectLst/>
                <a:latin typeface="+mn-lt"/>
                <a:ea typeface="ＭＳ Ｐゴシック" charset="0"/>
                <a:cs typeface="ＭＳ Ｐゴシック" charset="0"/>
              </a:rPr>
              <a:t>“…behavioral academics are on the firmest ground citing the madness-of-crowds phenomenon. Most people make the same mistakes over and over. The most prevalent one is to pile in at the peak with everyone else. Since fitting in is easier than sticking out, investors flock together even when the results turn out bad.” (3)</a:t>
            </a:r>
            <a:endParaRPr lang="en-US" sz="12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97</a:t>
            </a:fld>
            <a:endParaRPr lang="en-US"/>
          </a:p>
        </p:txBody>
      </p:sp>
    </p:spTree>
    <p:extLst>
      <p:ext uri="{BB962C8B-B14F-4D97-AF65-F5344CB8AC3E}">
        <p14:creationId xmlns:p14="http://schemas.microsoft.com/office/powerpoint/2010/main" val="37153064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This is a process you should take your advisor through…you should be in control of the process, not your advisor. You want your advisor to meet with you…not once very five years. How many of you have had an advisor that when everything goes wrong they go dark?</a:t>
            </a:r>
          </a:p>
          <a:p>
            <a:r>
              <a:rPr lang="en-US" sz="1200" kern="1200" dirty="0">
                <a:solidFill>
                  <a:schemeClr val="tx1"/>
                </a:solidFill>
                <a:effectLst/>
                <a:latin typeface="+mn-lt"/>
                <a:ea typeface="ＭＳ Ｐゴシック" charset="0"/>
                <a:cs typeface="ＭＳ Ｐゴシック" charset="0"/>
              </a:rPr>
              <a:t>In battling emotional investing, you need a process to work through to protect yourself from making a potentially devastating purchasing decision.  I suggest a process of investigation, recommendation, and implementation, followed by a healthy dose of review and adjustments.  This process should help you work through your emotions, challenge your beliefs, and reasonably pursue a financial decision.   The process should give you the time to make an informed decision.</a:t>
            </a:r>
          </a:p>
          <a:p>
            <a:r>
              <a:rPr lang="en-US" sz="1200" kern="1200" dirty="0">
                <a:solidFill>
                  <a:schemeClr val="tx1"/>
                </a:solidFill>
                <a:effectLst/>
                <a:latin typeface="+mn-lt"/>
                <a:ea typeface="ＭＳ Ｐゴシック" charset="0"/>
                <a:cs typeface="ＭＳ Ｐゴシック" charset="0"/>
              </a:rPr>
              <a:t>Different planners plan differently.  You can set your own pace in a decision making process by establishing the ground rules at the beginning of your work with an advisor.  Knowing a simple planning system you can use with advisors will be helpful.</a:t>
            </a:r>
          </a:p>
          <a:p>
            <a:r>
              <a:rPr lang="en-US" sz="1200" kern="1200" dirty="0">
                <a:solidFill>
                  <a:schemeClr val="tx1"/>
                </a:solidFill>
                <a:effectLst/>
                <a:latin typeface="+mn-lt"/>
                <a:ea typeface="ＭＳ Ｐゴシック" charset="0"/>
                <a:cs typeface="ＭＳ Ｐゴシック" charset="0"/>
              </a:rPr>
              <a:t>The first planning step is “investigation.”  During this step, you will discover all the risk, leaks, and gaps in your current financial plan.  You should fill out a financial review form listing all your assets (appendix chapter </a:t>
            </a:r>
            <a:r>
              <a:rPr lang="x-none" sz="1200" kern="120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one) and income.  The financial review form can help you see your assets as a whole and how they relate to each other.  You will want to list the concerns you have about your assets, your goals, and of course decide on the ABC Allocation you believe best fits you.  You will want to pay close attention to the time horizon you have for your goals.  This is crucial when it comes to deciding on the assets you use in your plan.  An advisor can help you think through possible solutions to the concerns and goals you have.  </a:t>
            </a:r>
          </a:p>
          <a:p>
            <a:r>
              <a:rPr lang="en-US" sz="1200" kern="1200" dirty="0">
                <a:solidFill>
                  <a:schemeClr val="tx1"/>
                </a:solidFill>
                <a:effectLst/>
                <a:latin typeface="+mn-lt"/>
                <a:ea typeface="ＭＳ Ｐゴシック" charset="0"/>
                <a:cs typeface="ＭＳ Ｐゴシック" charset="0"/>
              </a:rPr>
              <a:t>Second, either develop for yourself or receive from an advisor a plan which includes everything your goals set out to accomplish.  This plan should be detailed and involve assets and income from specific sources.  The plan should include what you want to accomplish in at least the next five years with an ability to adjust as necessary.</a:t>
            </a:r>
          </a:p>
          <a:p>
            <a:r>
              <a:rPr lang="en-US" sz="1200" kern="1200" dirty="0">
                <a:solidFill>
                  <a:schemeClr val="tx1"/>
                </a:solidFill>
                <a:effectLst/>
                <a:latin typeface="+mn-lt"/>
                <a:ea typeface="ＭＳ Ｐゴシック" charset="0"/>
                <a:cs typeface="ＭＳ Ｐゴシック" charset="0"/>
              </a:rPr>
              <a:t>Third, implement your plan when you have worked out the details and you are confident it is a solution to problems—one that will accomplish your goals.  It will involve a lot of paperwork and is best done in a separate meeting so you have time to go over the details with your advisor.  You will most likely have to make transfers into different companies, which will create a conservation attempt in some form, by the current company holding your money.  Just remember, it’s your money, not theirs.  This is something they often forget. </a:t>
            </a:r>
          </a:p>
          <a:p>
            <a:r>
              <a:rPr lang="en-US" sz="1200" kern="1200" dirty="0">
                <a:solidFill>
                  <a:schemeClr val="tx1"/>
                </a:solidFill>
                <a:effectLst/>
                <a:latin typeface="+mn-lt"/>
                <a:ea typeface="ＭＳ Ｐゴシック" charset="0"/>
                <a:cs typeface="ＭＳ Ｐゴシック" charset="0"/>
              </a:rPr>
              <a:t>Lastly, you will want to review the plan once all the monies are transferred to make sure they are where you wanted them to be and in the amounts you had determined for your plan.  I would suggest you review the plan at least every six months to make sure you are on the right path.  If you have assets in Column C, the Red Risk portion, you will want some type of a review quarterly.  Remember your goals and especially your time horizon.  For conservative investors this is not a sprint, but a marathon.”</a:t>
            </a:r>
          </a:p>
          <a:p>
            <a:r>
              <a:rPr lang="en-US" sz="1200" kern="1200" dirty="0">
                <a:solidFill>
                  <a:schemeClr val="tx1"/>
                </a:solidFill>
                <a:effectLst/>
                <a:latin typeface="+mn-lt"/>
                <a:ea typeface="ＭＳ Ｐゴシック" charset="0"/>
                <a:cs typeface="ＭＳ Ｐゴシック" charset="0"/>
              </a:rPr>
              <a:t>“Given the right process, your emotions will be given the opportunity to be led by your beliefs, which will be challenged by the truth, leading to a logical conclusion.</a:t>
            </a:r>
          </a:p>
          <a:p>
            <a:endParaRPr lang="en-US" dirty="0">
              <a:ea typeface="ＭＳ Ｐゴシック" pitchFamily="34" charset="-128"/>
            </a:endParaRP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244BC5F-1716-40F6-BAF5-2451B401D915}" type="slidenum">
              <a:rPr lang="en-US" smtClean="0">
                <a:latin typeface="Calibri" pitchFamily="34" charset="0"/>
              </a:rPr>
              <a:pPr eaLnBrk="1" hangingPunct="1"/>
              <a:t>100</a:t>
            </a:fld>
            <a:endParaRPr lang="en-US">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This is a process you should take your advisor through…you should be in control of the process, not your advisor. You want your advisor to meet with you…not once very five years. How many ofyou have had an advisor that when everything goes wrong they go dark?</a:t>
            </a:r>
          </a:p>
          <a:p>
            <a:endParaRPr lang="en-US">
              <a:ea typeface="ＭＳ Ｐゴシック" pitchFamily="34" charset="-128"/>
            </a:endParaRPr>
          </a:p>
          <a:p>
            <a:r>
              <a:rPr lang="en-US">
                <a:ea typeface="ＭＳ Ｐゴシック" pitchFamily="34" charset="-128"/>
              </a:rPr>
              <a:t>We generally meet twice a year, client events once a month and big events twice a year.</a:t>
            </a: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244BC5F-1716-40F6-BAF5-2451B401D915}" type="slidenum">
              <a:rPr lang="en-US" smtClean="0">
                <a:latin typeface="Calibri" pitchFamily="34" charset="0"/>
              </a:rPr>
              <a:pPr eaLnBrk="1" hangingPunct="1"/>
              <a:t>101</a:t>
            </a:fld>
            <a:endParaRPr lang="en-US">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102</a:t>
            </a:fld>
            <a:endParaRPr lang="en-US"/>
          </a:p>
        </p:txBody>
      </p:sp>
    </p:spTree>
    <p:extLst>
      <p:ext uri="{BB962C8B-B14F-4D97-AF65-F5344CB8AC3E}">
        <p14:creationId xmlns:p14="http://schemas.microsoft.com/office/powerpoint/2010/main" val="35465095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4479A1B-70B3-4EA6-B33B-64D1515AE0BA}" type="slidenum">
              <a:rPr lang="en-US" smtClean="0">
                <a:latin typeface="Calibri" pitchFamily="34" charset="0"/>
              </a:rPr>
              <a:pPr eaLnBrk="1" hangingPunct="1"/>
              <a:t>103</a:t>
            </a:fld>
            <a:endParaRPr lang="en-US">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Test and evaluation form…</a:t>
            </a:r>
          </a:p>
          <a:p>
            <a:r>
              <a:rPr lang="en-US">
                <a:ea typeface="ＭＳ Ｐゴシック" pitchFamily="34" charset="-128"/>
              </a:rPr>
              <a:t>Option one: call admin and set up time</a:t>
            </a:r>
          </a:p>
          <a:p>
            <a:r>
              <a:rPr lang="en-US">
                <a:ea typeface="ＭＳ Ｐゴシック" pitchFamily="34" charset="-128"/>
              </a:rPr>
              <a:t>Option two: have may calendar here, put your name in the calendar.</a:t>
            </a:r>
          </a:p>
          <a:p>
            <a:r>
              <a:rPr lang="en-US">
                <a:ea typeface="ＭＳ Ｐゴシック" pitchFamily="34" charset="-128"/>
              </a:rPr>
              <a:t>Have an event next week…love to have you.</a:t>
            </a:r>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B697269-DD3E-47FB-8A07-C3AC0F70059A}" type="slidenum">
              <a:rPr lang="en-US" smtClean="0">
                <a:latin typeface="Calibri" pitchFamily="34" charset="0"/>
              </a:rPr>
              <a:pPr eaLnBrk="1" hangingPunct="1"/>
              <a:t>104</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Have you or anyone you known ever lost money in bonds…know someone who lost 1.5MM in Lehman</a:t>
            </a:r>
          </a:p>
          <a:p>
            <a:r>
              <a:rPr lang="en-US">
                <a:ea typeface="ＭＳ Ｐゴシック" pitchFamily="34" charset="-128"/>
              </a:rPr>
              <a:t>Bond bubble, billions are going into bonds when interest rates are all time low…rush to safety in bonds that pay dirt and have one way to go.</a:t>
            </a:r>
          </a:p>
          <a:p>
            <a:r>
              <a:rPr lang="en-US">
                <a:ea typeface="ＭＳ Ｐゴシック" pitchFamily="34" charset="-128"/>
              </a:rPr>
              <a:t>2% bond, and interest rates go to 4%, what happens to the value of your bonds</a:t>
            </a:r>
          </a:p>
          <a:p>
            <a:endParaRPr lang="en-US">
              <a:ea typeface="ＭＳ Ｐゴシック" pitchFamily="34" charset="-128"/>
            </a:endParaRPr>
          </a:p>
          <a:p>
            <a:r>
              <a:rPr lang="en-US">
                <a:ea typeface="ＭＳ Ｐゴシック" pitchFamily="34" charset="-128"/>
              </a:rPr>
              <a:t>Which is larger, stock or bond market…bond market four times, much large thud when it crashes.</a:t>
            </a:r>
          </a:p>
          <a:p>
            <a:endParaRPr lang="en-US">
              <a:ea typeface="ＭＳ Ｐゴシック" pitchFamily="34" charset="-128"/>
            </a:endParaRPr>
          </a:p>
          <a:p>
            <a:r>
              <a:rPr lang="en-US">
                <a:ea typeface="ＭＳ Ｐゴシック" pitchFamily="34" charset="-128"/>
              </a:rPr>
              <a:t>Reverse dollar cost averaging</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BE1E777-D94A-495A-919D-FBAFFC3287E2}" type="slidenum">
              <a:rPr lang="en-US" smtClean="0">
                <a:latin typeface="Calibri" pitchFamily="34" charset="0"/>
              </a:rPr>
              <a:pPr eaLnBrk="1" hangingPunct="1"/>
              <a:t>13</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Have you or anyone you known ever lost money in bonds…know someone who lost 1.5MM in Lehman</a:t>
            </a:r>
          </a:p>
          <a:p>
            <a:r>
              <a:rPr lang="en-US">
                <a:ea typeface="ＭＳ Ｐゴシック" pitchFamily="34" charset="-128"/>
              </a:rPr>
              <a:t>Bond bubble, billions are going into bonds when interest rates are all time low…rush to safety in bonds that pay dirt and have one way to go.</a:t>
            </a:r>
          </a:p>
          <a:p>
            <a:r>
              <a:rPr lang="en-US">
                <a:ea typeface="ＭＳ Ｐゴシック" pitchFamily="34" charset="-128"/>
              </a:rPr>
              <a:t>2% bond, and interest rates go to 4%, what happens to the value of your bonds</a:t>
            </a:r>
          </a:p>
          <a:p>
            <a:endParaRPr lang="en-US">
              <a:ea typeface="ＭＳ Ｐゴシック" pitchFamily="34" charset="-128"/>
            </a:endParaRPr>
          </a:p>
          <a:p>
            <a:r>
              <a:rPr lang="en-US">
                <a:ea typeface="ＭＳ Ｐゴシック" pitchFamily="34" charset="-128"/>
              </a:rPr>
              <a:t>Which is larger, stock or bond market…bond market four times, much large thud when it crashes.</a:t>
            </a:r>
          </a:p>
          <a:p>
            <a:endParaRPr lang="en-US">
              <a:ea typeface="ＭＳ Ｐゴシック" pitchFamily="34" charset="-128"/>
            </a:endParaRPr>
          </a:p>
          <a:p>
            <a:r>
              <a:rPr lang="en-US">
                <a:ea typeface="ＭＳ Ｐゴシック" pitchFamily="34" charset="-128"/>
              </a:rPr>
              <a:t>Reverse dollar cost averaging</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BE1E777-D94A-495A-919D-FBAFFC3287E2}" type="slidenum">
              <a:rPr lang="en-US" smtClean="0">
                <a:latin typeface="Calibri" pitchFamily="34" charset="0"/>
              </a:rPr>
              <a:pPr eaLnBrk="1" hangingPunct="1"/>
              <a:t>14</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Have you or anyone you known ever lost money in bonds…know someone who lost 1.5MM in Lehman</a:t>
            </a:r>
          </a:p>
          <a:p>
            <a:r>
              <a:rPr lang="en-US">
                <a:ea typeface="ＭＳ Ｐゴシック" pitchFamily="34" charset="-128"/>
              </a:rPr>
              <a:t>Bond bubble, billions are going into bonds when interest rates are all time low…rush to safety in bonds that pay dirt and have one way to go.</a:t>
            </a:r>
          </a:p>
          <a:p>
            <a:r>
              <a:rPr lang="en-US">
                <a:ea typeface="ＭＳ Ｐゴシック" pitchFamily="34" charset="-128"/>
              </a:rPr>
              <a:t>2% bond, and interest rates go to 4%, what happens to the value of your bonds</a:t>
            </a:r>
          </a:p>
          <a:p>
            <a:endParaRPr lang="en-US">
              <a:ea typeface="ＭＳ Ｐゴシック" pitchFamily="34" charset="-128"/>
            </a:endParaRPr>
          </a:p>
          <a:p>
            <a:r>
              <a:rPr lang="en-US">
                <a:ea typeface="ＭＳ Ｐゴシック" pitchFamily="34" charset="-128"/>
              </a:rPr>
              <a:t>Which is larger, stock or bond market…bond market four times, much large thud when it crashes.</a:t>
            </a:r>
          </a:p>
          <a:p>
            <a:endParaRPr lang="en-US">
              <a:ea typeface="ＭＳ Ｐゴシック" pitchFamily="34" charset="-128"/>
            </a:endParaRPr>
          </a:p>
          <a:p>
            <a:r>
              <a:rPr lang="en-US">
                <a:ea typeface="ＭＳ Ｐゴシック" pitchFamily="34" charset="-128"/>
              </a:rPr>
              <a:t>Reverse dollar cost averaging</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BE1E777-D94A-495A-919D-FBAFFC3287E2}" type="slidenum">
              <a:rPr lang="en-US" smtClean="0">
                <a:latin typeface="Calibri" pitchFamily="34" charset="0"/>
              </a:rPr>
              <a:pPr eaLnBrk="1" hangingPunct="1"/>
              <a:t>15</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Why bonds don</a:t>
            </a:r>
            <a:r>
              <a:rPr lang="en-US" altLang="en-US">
                <a:ea typeface="ＭＳ Ｐゴシック" pitchFamily="34" charset="-128"/>
              </a:rPr>
              <a:t>’</a:t>
            </a:r>
            <a:r>
              <a:rPr lang="en-US">
                <a:ea typeface="ＭＳ Ｐゴシック" pitchFamily="34" charset="-128"/>
              </a:rPr>
              <a:t>t fit into that column</a:t>
            </a: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2A9DBD1-BE94-4141-954B-FF0C7609F57A}" type="slidenum">
              <a:rPr lang="en-US" smtClean="0">
                <a:latin typeface="Calibri" pitchFamily="34" charset="0"/>
              </a:rPr>
              <a:pPr eaLnBrk="1" hangingPunct="1"/>
              <a:t>17</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FD144F-2A25-C747-8BF8-B37C4034BBCB}"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7D1BC7-2081-284F-8E28-C92F0016E18B}" type="slidenum">
              <a:rPr lang="en-US"/>
              <a:pPr>
                <a:defRPr/>
              </a:pPr>
              <a:t>‹#›</a:t>
            </a:fld>
            <a:endParaRPr lang="en-US"/>
          </a:p>
        </p:txBody>
      </p:sp>
    </p:spTree>
    <p:extLst>
      <p:ext uri="{BB962C8B-B14F-4D97-AF65-F5344CB8AC3E}">
        <p14:creationId xmlns:p14="http://schemas.microsoft.com/office/powerpoint/2010/main" val="90948634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A1D5C1-B855-DD44-9067-7EADC8E9E13C}"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D32EB0-3E00-2542-81D2-59BE84813036}" type="slidenum">
              <a:rPr lang="en-US"/>
              <a:pPr>
                <a:defRPr/>
              </a:pPr>
              <a:t>‹#›</a:t>
            </a:fld>
            <a:endParaRPr lang="en-US"/>
          </a:p>
        </p:txBody>
      </p:sp>
    </p:spTree>
    <p:extLst>
      <p:ext uri="{BB962C8B-B14F-4D97-AF65-F5344CB8AC3E}">
        <p14:creationId xmlns:p14="http://schemas.microsoft.com/office/powerpoint/2010/main" val="177533764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6D7E67B-D15B-4549-80E4-2B0895685236}"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6F2B00-88C4-7947-86F2-89CF1C95587D}" type="slidenum">
              <a:rPr lang="en-US"/>
              <a:pPr>
                <a:defRPr/>
              </a:pPr>
              <a:t>‹#›</a:t>
            </a:fld>
            <a:endParaRPr lang="en-US"/>
          </a:p>
        </p:txBody>
      </p:sp>
    </p:spTree>
    <p:extLst>
      <p:ext uri="{BB962C8B-B14F-4D97-AF65-F5344CB8AC3E}">
        <p14:creationId xmlns:p14="http://schemas.microsoft.com/office/powerpoint/2010/main" val="236745009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FD144F-2A25-C747-8BF8-B37C4034BBCB}"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7D1BC7-2081-284F-8E28-C92F0016E18B}" type="slidenum">
              <a:rPr lang="en-US"/>
              <a:pPr>
                <a:defRPr/>
              </a:pPr>
              <a:t>‹#›</a:t>
            </a:fld>
            <a:endParaRPr lang="en-US"/>
          </a:p>
        </p:txBody>
      </p:sp>
    </p:spTree>
    <p:extLst>
      <p:ext uri="{BB962C8B-B14F-4D97-AF65-F5344CB8AC3E}">
        <p14:creationId xmlns:p14="http://schemas.microsoft.com/office/powerpoint/2010/main" val="380408540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92AEAA8-EF28-9E4B-A1D4-69DBDB7D8E4F}"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pPr>
                <a:defRPr/>
              </a:pPr>
              <a:t>‹#›</a:t>
            </a:fld>
            <a:endParaRPr lang="en-US"/>
          </a:p>
        </p:txBody>
      </p:sp>
    </p:spTree>
    <p:extLst>
      <p:ext uri="{BB962C8B-B14F-4D97-AF65-F5344CB8AC3E}">
        <p14:creationId xmlns:p14="http://schemas.microsoft.com/office/powerpoint/2010/main" val="229924520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3F8F39-8400-4340-A963-CAD6024C2205}"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B95742-4A28-1D48-8821-D9F024BF6DE8}" type="slidenum">
              <a:rPr lang="en-US"/>
              <a:pPr>
                <a:defRPr/>
              </a:pPr>
              <a:t>‹#›</a:t>
            </a:fld>
            <a:endParaRPr lang="en-US"/>
          </a:p>
        </p:txBody>
      </p:sp>
    </p:spTree>
    <p:extLst>
      <p:ext uri="{BB962C8B-B14F-4D97-AF65-F5344CB8AC3E}">
        <p14:creationId xmlns:p14="http://schemas.microsoft.com/office/powerpoint/2010/main" val="294646653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5E95EB-174C-244C-A622-A003167F55A6}"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02BFD4-75F7-E043-ABFF-A4DE1E66F813}" type="slidenum">
              <a:rPr lang="en-US"/>
              <a:pPr>
                <a:defRPr/>
              </a:pPr>
              <a:t>‹#›</a:t>
            </a:fld>
            <a:endParaRPr lang="en-US"/>
          </a:p>
        </p:txBody>
      </p:sp>
    </p:spTree>
    <p:extLst>
      <p:ext uri="{BB962C8B-B14F-4D97-AF65-F5344CB8AC3E}">
        <p14:creationId xmlns:p14="http://schemas.microsoft.com/office/powerpoint/2010/main" val="99066750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F16C596-3F4E-D146-BBCA-DB729CEDE134}" type="datetime1">
              <a:rPr lang="en-US" smtClean="0"/>
              <a:pPr>
                <a:defRPr/>
              </a:pPr>
              <a:t>1/13/2017</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3F79F2-5DFF-6D48-A700-2E554DC1B4E5}" type="slidenum">
              <a:rPr lang="en-US"/>
              <a:pPr>
                <a:defRPr/>
              </a:pPr>
              <a:t>‹#›</a:t>
            </a:fld>
            <a:endParaRPr lang="en-US"/>
          </a:p>
        </p:txBody>
      </p:sp>
    </p:spTree>
    <p:extLst>
      <p:ext uri="{BB962C8B-B14F-4D97-AF65-F5344CB8AC3E}">
        <p14:creationId xmlns:p14="http://schemas.microsoft.com/office/powerpoint/2010/main" val="216333661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FA609A-F0FA-314C-82CB-19179DBAD581}" type="datetime1">
              <a:rPr lang="en-US" smtClean="0"/>
              <a:pPr>
                <a:defRPr/>
              </a:pPr>
              <a:t>1/13/2017</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AE7B1B-588C-264F-AFA7-4BC2457D8D31}" type="slidenum">
              <a:rPr lang="en-US"/>
              <a:pPr>
                <a:defRPr/>
              </a:pPr>
              <a:t>‹#›</a:t>
            </a:fld>
            <a:endParaRPr lang="en-US"/>
          </a:p>
        </p:txBody>
      </p:sp>
    </p:spTree>
    <p:extLst>
      <p:ext uri="{BB962C8B-B14F-4D97-AF65-F5344CB8AC3E}">
        <p14:creationId xmlns:p14="http://schemas.microsoft.com/office/powerpoint/2010/main" val="203554788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2C6B2-3AA0-1140-8616-AAEDDAD4942E}" type="datetime1">
              <a:rPr lang="en-US" smtClean="0"/>
              <a:pPr>
                <a:defRPr/>
              </a:pPr>
              <a:t>1/13/2017</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9B563B-2BC5-2943-B8DB-9CF43C17F3F1}" type="slidenum">
              <a:rPr lang="en-US"/>
              <a:pPr>
                <a:defRPr/>
              </a:pPr>
              <a:t>‹#›</a:t>
            </a:fld>
            <a:endParaRPr lang="en-US"/>
          </a:p>
        </p:txBody>
      </p:sp>
    </p:spTree>
    <p:extLst>
      <p:ext uri="{BB962C8B-B14F-4D97-AF65-F5344CB8AC3E}">
        <p14:creationId xmlns:p14="http://schemas.microsoft.com/office/powerpoint/2010/main" val="231096121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B31E39A-FB8D-8641-93E3-574D949048AD}"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DC059E-CF00-3642-A3FB-5240A3519896}" type="slidenum">
              <a:rPr lang="en-US"/>
              <a:pPr>
                <a:defRPr/>
              </a:pPr>
              <a:t>‹#›</a:t>
            </a:fld>
            <a:endParaRPr lang="en-US"/>
          </a:p>
        </p:txBody>
      </p:sp>
    </p:spTree>
    <p:extLst>
      <p:ext uri="{BB962C8B-B14F-4D97-AF65-F5344CB8AC3E}">
        <p14:creationId xmlns:p14="http://schemas.microsoft.com/office/powerpoint/2010/main" val="197234882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92AEAA8-EF28-9E4B-A1D4-69DBDB7D8E4F}"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pPr>
                <a:defRPr/>
              </a:pPr>
              <a:t>‹#›</a:t>
            </a:fld>
            <a:endParaRPr lang="en-US"/>
          </a:p>
        </p:txBody>
      </p:sp>
    </p:spTree>
    <p:extLst>
      <p:ext uri="{BB962C8B-B14F-4D97-AF65-F5344CB8AC3E}">
        <p14:creationId xmlns:p14="http://schemas.microsoft.com/office/powerpoint/2010/main" val="251203354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484949-FE57-D144-8EB2-384B1EF6A4E9}"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837ADD-C177-9B49-A77E-A7420DB9B20C}" type="slidenum">
              <a:rPr lang="en-US"/>
              <a:pPr>
                <a:defRPr/>
              </a:pPr>
              <a:t>‹#›</a:t>
            </a:fld>
            <a:endParaRPr lang="en-US"/>
          </a:p>
        </p:txBody>
      </p:sp>
    </p:spTree>
    <p:extLst>
      <p:ext uri="{BB962C8B-B14F-4D97-AF65-F5344CB8AC3E}">
        <p14:creationId xmlns:p14="http://schemas.microsoft.com/office/powerpoint/2010/main" val="992290247"/>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A1D5C1-B855-DD44-9067-7EADC8E9E13C}"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D32EB0-3E00-2542-81D2-59BE84813036}" type="slidenum">
              <a:rPr lang="en-US"/>
              <a:pPr>
                <a:defRPr/>
              </a:pPr>
              <a:t>‹#›</a:t>
            </a:fld>
            <a:endParaRPr lang="en-US"/>
          </a:p>
        </p:txBody>
      </p:sp>
    </p:spTree>
    <p:extLst>
      <p:ext uri="{BB962C8B-B14F-4D97-AF65-F5344CB8AC3E}">
        <p14:creationId xmlns:p14="http://schemas.microsoft.com/office/powerpoint/2010/main" val="235668426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6D7E67B-D15B-4549-80E4-2B0895685236}"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6F2B00-88C4-7947-86F2-89CF1C95587D}" type="slidenum">
              <a:rPr lang="en-US"/>
              <a:pPr>
                <a:defRPr/>
              </a:pPr>
              <a:t>‹#›</a:t>
            </a:fld>
            <a:endParaRPr lang="en-US"/>
          </a:p>
        </p:txBody>
      </p:sp>
    </p:spTree>
    <p:extLst>
      <p:ext uri="{BB962C8B-B14F-4D97-AF65-F5344CB8AC3E}">
        <p14:creationId xmlns:p14="http://schemas.microsoft.com/office/powerpoint/2010/main" val="348981998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5791200"/>
            <a:ext cx="9144000" cy="1066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38200" y="133350"/>
            <a:ext cx="67437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ABC_BG_01.gif"/>
          <p:cNvPicPr>
            <a:picLocks noChangeAspect="1"/>
          </p:cNvPicPr>
          <p:nvPr userDrawn="1"/>
        </p:nvPicPr>
        <p:blipFill>
          <a:blip r:embed="rId3" cstate="print">
            <a:extLst>
              <a:ext uri="{28A0092B-C50C-407E-A947-70E740481C1C}">
                <a14:useLocalDpi xmlns:a14="http://schemas.microsoft.com/office/drawing/2010/main" val="0"/>
              </a:ext>
            </a:extLst>
          </a:blip>
          <a:srcRect b="69009"/>
          <a:stretch>
            <a:fillRect/>
          </a:stretch>
        </p:blipFill>
        <p:spPr bwMode="auto">
          <a:xfrm>
            <a:off x="838200" y="2971800"/>
            <a:ext cx="746760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ABC_BG_01.gif"/>
          <p:cNvPicPr>
            <a:picLocks noChangeAspect="1"/>
          </p:cNvPicPr>
          <p:nvPr userDrawn="1"/>
        </p:nvPicPr>
        <p:blipFill>
          <a:blip r:embed="rId3" cstate="print">
            <a:extLst>
              <a:ext uri="{28A0092B-C50C-407E-A947-70E740481C1C}">
                <a14:useLocalDpi xmlns:a14="http://schemas.microsoft.com/office/drawing/2010/main" val="0"/>
              </a:ext>
            </a:extLst>
          </a:blip>
          <a:srcRect t="55186"/>
          <a:stretch>
            <a:fillRect/>
          </a:stretch>
        </p:blipFill>
        <p:spPr bwMode="auto">
          <a:xfrm>
            <a:off x="838200" y="4394200"/>
            <a:ext cx="74676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3276600"/>
            <a:ext cx="7086600" cy="1698625"/>
          </a:xfrm>
        </p:spPr>
        <p:txBody>
          <a:bodyPr/>
          <a:lstStyle>
            <a:lvl1pPr>
              <a:defRPr sz="5400">
                <a:solidFill>
                  <a:srgbClr val="3F7312"/>
                </a:solidFill>
              </a:defRPr>
            </a:lvl1pPr>
          </a:lstStyle>
          <a:p>
            <a:r>
              <a:rPr lang="en-US"/>
              <a:t>Click to edit Master title style</a:t>
            </a:r>
            <a:endParaRPr lang="en-US" dirty="0"/>
          </a:p>
        </p:txBody>
      </p:sp>
      <p:sp>
        <p:nvSpPr>
          <p:cNvPr id="3" name="Subtitle 2"/>
          <p:cNvSpPr>
            <a:spLocks noGrp="1"/>
          </p:cNvSpPr>
          <p:nvPr>
            <p:ph type="subTitle" idx="1"/>
          </p:nvPr>
        </p:nvSpPr>
        <p:spPr>
          <a:xfrm>
            <a:off x="990600" y="5105400"/>
            <a:ext cx="6781800" cy="8382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DD84612-B553-8340-865C-B9B36B8549BD}" type="datetime1">
              <a:rPr lang="en-US" smtClean="0">
                <a:solidFill>
                  <a:srgbClr val="40362C"/>
                </a:solidFill>
              </a:rPr>
              <a:pPr>
                <a:defRPr/>
              </a:pPr>
              <a:t>1/13/2017</a:t>
            </a:fld>
            <a:endParaRPr lang="en-US">
              <a:solidFill>
                <a:srgbClr val="40362C"/>
              </a:solidFill>
            </a:endParaRPr>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10" name="Slide Number Placeholder 5"/>
          <p:cNvSpPr>
            <a:spLocks noGrp="1"/>
          </p:cNvSpPr>
          <p:nvPr>
            <p:ph type="sldNum" sz="quarter" idx="12"/>
          </p:nvPr>
        </p:nvSpPr>
        <p:spPr/>
        <p:txBody>
          <a:bodyPr/>
          <a:lstStyle>
            <a:lvl1pPr>
              <a:defRPr/>
            </a:lvl1pPr>
          </a:lstStyle>
          <a:p>
            <a:pPr>
              <a:defRPr/>
            </a:pPr>
            <a:fld id="{4F5E7571-BEBE-6E48-BE3B-0E006A32F87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63457482"/>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9AE508E-1CC0-6C45-832B-3BD6C7D04A16}" type="datetime1">
              <a:rPr lang="en-US" smtClean="0">
                <a:solidFill>
                  <a:srgbClr val="40362C"/>
                </a:solidFill>
              </a:rPr>
              <a:pPr>
                <a:defRPr/>
              </a:pPr>
              <a:t>1/13/2017</a:t>
            </a:fld>
            <a:endParaRPr lang="en-US">
              <a:solidFill>
                <a:srgbClr val="40362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6" name="Slide Number Placeholder 5"/>
          <p:cNvSpPr>
            <a:spLocks noGrp="1"/>
          </p:cNvSpPr>
          <p:nvPr>
            <p:ph type="sldNum" sz="quarter" idx="12"/>
          </p:nvPr>
        </p:nvSpPr>
        <p:spPr/>
        <p:txBody>
          <a:bodyPr/>
          <a:lstStyle>
            <a:lvl1pPr>
              <a:defRPr/>
            </a:lvl1pPr>
          </a:lstStyle>
          <a:p>
            <a:pPr>
              <a:defRPr/>
            </a:pPr>
            <a:fld id="{C408FFC5-795F-2941-A95A-0EAC1F6122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8787548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390B752-A986-8B45-AFB1-3BAB6FFCDE98}" type="datetime1">
              <a:rPr lang="en-US" smtClean="0">
                <a:solidFill>
                  <a:srgbClr val="40362C"/>
                </a:solidFill>
              </a:rPr>
              <a:pPr>
                <a:defRPr/>
              </a:pPr>
              <a:t>1/13/2017</a:t>
            </a:fld>
            <a:endParaRPr lang="en-US">
              <a:solidFill>
                <a:srgbClr val="40362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6" name="Slide Number Placeholder 5"/>
          <p:cNvSpPr>
            <a:spLocks noGrp="1"/>
          </p:cNvSpPr>
          <p:nvPr>
            <p:ph type="sldNum" sz="quarter" idx="12"/>
          </p:nvPr>
        </p:nvSpPr>
        <p:spPr/>
        <p:txBody>
          <a:bodyPr/>
          <a:lstStyle>
            <a:lvl1pPr>
              <a:defRPr/>
            </a:lvl1pPr>
          </a:lstStyle>
          <a:p>
            <a:pPr>
              <a:defRPr/>
            </a:pPr>
            <a:fld id="{51F346D7-9F88-DF4D-95BF-DF7B314666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38746054"/>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7A6004F-1E84-2C4F-9FBA-C77C9736DECC}" type="datetime1">
              <a:rPr lang="en-US" smtClean="0">
                <a:solidFill>
                  <a:srgbClr val="40362C"/>
                </a:solidFill>
              </a:rPr>
              <a:pPr>
                <a:defRPr/>
              </a:pPr>
              <a:t>1/13/2017</a:t>
            </a:fld>
            <a:endParaRPr lang="en-US">
              <a:solidFill>
                <a:srgbClr val="40362C"/>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7" name="Slide Number Placeholder 5"/>
          <p:cNvSpPr>
            <a:spLocks noGrp="1"/>
          </p:cNvSpPr>
          <p:nvPr>
            <p:ph type="sldNum" sz="quarter" idx="12"/>
          </p:nvPr>
        </p:nvSpPr>
        <p:spPr/>
        <p:txBody>
          <a:bodyPr/>
          <a:lstStyle>
            <a:lvl1pPr>
              <a:defRPr/>
            </a:lvl1pPr>
          </a:lstStyle>
          <a:p>
            <a:pPr>
              <a:defRPr/>
            </a:pPr>
            <a:fld id="{9FABDAD9-A618-074D-9B75-413699DD6E0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5035300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78867BA-729B-6246-86C1-61F6D1380828}" type="datetime1">
              <a:rPr lang="en-US" smtClean="0">
                <a:solidFill>
                  <a:srgbClr val="40362C"/>
                </a:solidFill>
              </a:rPr>
              <a:pPr>
                <a:defRPr/>
              </a:pPr>
              <a:t>1/13/2017</a:t>
            </a:fld>
            <a:endParaRPr lang="en-US">
              <a:solidFill>
                <a:srgbClr val="40362C"/>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9" name="Slide Number Placeholder 5"/>
          <p:cNvSpPr>
            <a:spLocks noGrp="1"/>
          </p:cNvSpPr>
          <p:nvPr>
            <p:ph type="sldNum" sz="quarter" idx="12"/>
          </p:nvPr>
        </p:nvSpPr>
        <p:spPr/>
        <p:txBody>
          <a:bodyPr/>
          <a:lstStyle>
            <a:lvl1pPr>
              <a:defRPr/>
            </a:lvl1pPr>
          </a:lstStyle>
          <a:p>
            <a:pPr>
              <a:defRPr/>
            </a:pPr>
            <a:fld id="{F41D62D8-B4C3-8140-8C72-7B9B2232333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8267859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E01BF35-C1F6-8F4E-8818-0C17FF20CE67}" type="datetime1">
              <a:rPr lang="en-US" smtClean="0">
                <a:solidFill>
                  <a:srgbClr val="40362C"/>
                </a:solidFill>
              </a:rPr>
              <a:pPr>
                <a:defRPr/>
              </a:pPr>
              <a:t>1/13/2017</a:t>
            </a:fld>
            <a:endParaRPr lang="en-US">
              <a:solidFill>
                <a:srgbClr val="40362C"/>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5" name="Slide Number Placeholder 5"/>
          <p:cNvSpPr>
            <a:spLocks noGrp="1"/>
          </p:cNvSpPr>
          <p:nvPr>
            <p:ph type="sldNum" sz="quarter" idx="12"/>
          </p:nvPr>
        </p:nvSpPr>
        <p:spPr/>
        <p:txBody>
          <a:bodyPr/>
          <a:lstStyle>
            <a:lvl1pPr>
              <a:defRPr/>
            </a:lvl1pPr>
          </a:lstStyle>
          <a:p>
            <a:pPr>
              <a:defRPr/>
            </a:pPr>
            <a:fld id="{D60DBC8D-E4D1-0B4F-9222-250287306CC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1507369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219312E-8880-FD47-A329-D7F954A607FF}" type="datetime1">
              <a:rPr lang="en-US" smtClean="0">
                <a:solidFill>
                  <a:srgbClr val="40362C"/>
                </a:solidFill>
              </a:rPr>
              <a:pPr>
                <a:defRPr/>
              </a:pPr>
              <a:t>1/13/2017</a:t>
            </a:fld>
            <a:endParaRPr lang="en-US">
              <a:solidFill>
                <a:srgbClr val="40362C"/>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4" name="Slide Number Placeholder 5"/>
          <p:cNvSpPr>
            <a:spLocks noGrp="1"/>
          </p:cNvSpPr>
          <p:nvPr>
            <p:ph type="sldNum" sz="quarter" idx="12"/>
          </p:nvPr>
        </p:nvSpPr>
        <p:spPr/>
        <p:txBody>
          <a:bodyPr/>
          <a:lstStyle>
            <a:lvl1pPr>
              <a:defRPr/>
            </a:lvl1pPr>
          </a:lstStyle>
          <a:p>
            <a:pPr>
              <a:defRPr/>
            </a:pPr>
            <a:fld id="{A3D6FD18-0C1F-C64B-B3D7-02219ACE295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447852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3F8F39-8400-4340-A963-CAD6024C2205}"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B95742-4A28-1D48-8821-D9F024BF6DE8}" type="slidenum">
              <a:rPr lang="en-US"/>
              <a:pPr>
                <a:defRPr/>
              </a:pPr>
              <a:t>‹#›</a:t>
            </a:fld>
            <a:endParaRPr lang="en-US"/>
          </a:p>
        </p:txBody>
      </p:sp>
    </p:spTree>
    <p:extLst>
      <p:ext uri="{BB962C8B-B14F-4D97-AF65-F5344CB8AC3E}">
        <p14:creationId xmlns:p14="http://schemas.microsoft.com/office/powerpoint/2010/main" val="707847740"/>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5B91D8D-8D9F-414B-BB6D-212FB4646C6A}" type="datetime1">
              <a:rPr lang="en-US" smtClean="0">
                <a:solidFill>
                  <a:srgbClr val="40362C"/>
                </a:solidFill>
              </a:rPr>
              <a:pPr>
                <a:defRPr/>
              </a:pPr>
              <a:t>1/13/2017</a:t>
            </a:fld>
            <a:endParaRPr lang="en-US">
              <a:solidFill>
                <a:srgbClr val="40362C"/>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7" name="Slide Number Placeholder 5"/>
          <p:cNvSpPr>
            <a:spLocks noGrp="1"/>
          </p:cNvSpPr>
          <p:nvPr>
            <p:ph type="sldNum" sz="quarter" idx="12"/>
          </p:nvPr>
        </p:nvSpPr>
        <p:spPr/>
        <p:txBody>
          <a:bodyPr/>
          <a:lstStyle>
            <a:lvl1pPr>
              <a:defRPr/>
            </a:lvl1pPr>
          </a:lstStyle>
          <a:p>
            <a:pPr>
              <a:defRPr/>
            </a:pPr>
            <a:fld id="{DD3A0561-A002-F943-8E49-FB26946A72E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66482957"/>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A857BA-5C3A-5A4F-95AB-A4A51362A459}" type="datetime1">
              <a:rPr lang="en-US" smtClean="0">
                <a:solidFill>
                  <a:srgbClr val="40362C"/>
                </a:solidFill>
              </a:rPr>
              <a:pPr>
                <a:defRPr/>
              </a:pPr>
              <a:t>1/13/2017</a:t>
            </a:fld>
            <a:endParaRPr lang="en-US">
              <a:solidFill>
                <a:srgbClr val="40362C"/>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7" name="Slide Number Placeholder 5"/>
          <p:cNvSpPr>
            <a:spLocks noGrp="1"/>
          </p:cNvSpPr>
          <p:nvPr>
            <p:ph type="sldNum" sz="quarter" idx="12"/>
          </p:nvPr>
        </p:nvSpPr>
        <p:spPr/>
        <p:txBody>
          <a:bodyPr/>
          <a:lstStyle>
            <a:lvl1pPr>
              <a:defRPr/>
            </a:lvl1pPr>
          </a:lstStyle>
          <a:p>
            <a:pPr>
              <a:defRPr/>
            </a:pPr>
            <a:fld id="{16988207-1171-6F40-804F-8E222DECC2E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37457159"/>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FD8F54B-E04A-804B-914D-94224661CAC8}" type="datetime1">
              <a:rPr lang="en-US" smtClean="0">
                <a:solidFill>
                  <a:srgbClr val="40362C"/>
                </a:solidFill>
              </a:rPr>
              <a:pPr>
                <a:defRPr/>
              </a:pPr>
              <a:t>1/13/2017</a:t>
            </a:fld>
            <a:endParaRPr lang="en-US">
              <a:solidFill>
                <a:srgbClr val="40362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6" name="Slide Number Placeholder 5"/>
          <p:cNvSpPr>
            <a:spLocks noGrp="1"/>
          </p:cNvSpPr>
          <p:nvPr>
            <p:ph type="sldNum" sz="quarter" idx="12"/>
          </p:nvPr>
        </p:nvSpPr>
        <p:spPr/>
        <p:txBody>
          <a:bodyPr/>
          <a:lstStyle>
            <a:lvl1pPr>
              <a:defRPr/>
            </a:lvl1pPr>
          </a:lstStyle>
          <a:p>
            <a:pPr>
              <a:defRPr/>
            </a:pPr>
            <a:fld id="{208697F4-A2E1-8348-B145-144CB3485C9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5800540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40A895D-8049-6748-9428-42DF5F2DEB37}" type="datetime1">
              <a:rPr lang="en-US" smtClean="0">
                <a:solidFill>
                  <a:srgbClr val="40362C"/>
                </a:solidFill>
              </a:rPr>
              <a:pPr>
                <a:defRPr/>
              </a:pPr>
              <a:t>1/13/2017</a:t>
            </a:fld>
            <a:endParaRPr lang="en-US">
              <a:solidFill>
                <a:srgbClr val="40362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6" name="Slide Number Placeholder 5"/>
          <p:cNvSpPr>
            <a:spLocks noGrp="1"/>
          </p:cNvSpPr>
          <p:nvPr>
            <p:ph type="sldNum" sz="quarter" idx="12"/>
          </p:nvPr>
        </p:nvSpPr>
        <p:spPr/>
        <p:txBody>
          <a:bodyPr/>
          <a:lstStyle>
            <a:lvl1pPr>
              <a:defRPr/>
            </a:lvl1pPr>
          </a:lstStyle>
          <a:p>
            <a:pPr>
              <a:defRPr/>
            </a:pPr>
            <a:fld id="{37612E5F-5AB8-024C-9B9F-DA173851C3F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11736840"/>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FD144F-2A25-C747-8BF8-B37C4034BBCB}"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7D1BC7-2081-284F-8E28-C92F0016E18B}" type="slidenum">
              <a:rPr lang="en-US"/>
              <a:pPr>
                <a:defRPr/>
              </a:pPr>
              <a:t>‹#›</a:t>
            </a:fld>
            <a:endParaRPr lang="en-US"/>
          </a:p>
        </p:txBody>
      </p:sp>
    </p:spTree>
    <p:extLst>
      <p:ext uri="{BB962C8B-B14F-4D97-AF65-F5344CB8AC3E}">
        <p14:creationId xmlns:p14="http://schemas.microsoft.com/office/powerpoint/2010/main" val="142840652"/>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92AEAA8-EF28-9E4B-A1D4-69DBDB7D8E4F}"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pPr>
                <a:defRPr/>
              </a:pPr>
              <a:t>‹#›</a:t>
            </a:fld>
            <a:endParaRPr lang="en-US"/>
          </a:p>
        </p:txBody>
      </p:sp>
    </p:spTree>
    <p:extLst>
      <p:ext uri="{BB962C8B-B14F-4D97-AF65-F5344CB8AC3E}">
        <p14:creationId xmlns:p14="http://schemas.microsoft.com/office/powerpoint/2010/main" val="2090504108"/>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3F8F39-8400-4340-A963-CAD6024C2205}"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B95742-4A28-1D48-8821-D9F024BF6DE8}" type="slidenum">
              <a:rPr lang="en-US"/>
              <a:pPr>
                <a:defRPr/>
              </a:pPr>
              <a:t>‹#›</a:t>
            </a:fld>
            <a:endParaRPr lang="en-US"/>
          </a:p>
        </p:txBody>
      </p:sp>
    </p:spTree>
    <p:extLst>
      <p:ext uri="{BB962C8B-B14F-4D97-AF65-F5344CB8AC3E}">
        <p14:creationId xmlns:p14="http://schemas.microsoft.com/office/powerpoint/2010/main" val="2449999848"/>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5E95EB-174C-244C-A622-A003167F55A6}"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02BFD4-75F7-E043-ABFF-A4DE1E66F813}" type="slidenum">
              <a:rPr lang="en-US"/>
              <a:pPr>
                <a:defRPr/>
              </a:pPr>
              <a:t>‹#›</a:t>
            </a:fld>
            <a:endParaRPr lang="en-US"/>
          </a:p>
        </p:txBody>
      </p:sp>
    </p:spTree>
    <p:extLst>
      <p:ext uri="{BB962C8B-B14F-4D97-AF65-F5344CB8AC3E}">
        <p14:creationId xmlns:p14="http://schemas.microsoft.com/office/powerpoint/2010/main" val="3498838673"/>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F16C596-3F4E-D146-BBCA-DB729CEDE134}" type="datetime1">
              <a:rPr lang="en-US" smtClean="0"/>
              <a:pPr>
                <a:defRPr/>
              </a:pPr>
              <a:t>1/13/2017</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3F79F2-5DFF-6D48-A700-2E554DC1B4E5}" type="slidenum">
              <a:rPr lang="en-US"/>
              <a:pPr>
                <a:defRPr/>
              </a:pPr>
              <a:t>‹#›</a:t>
            </a:fld>
            <a:endParaRPr lang="en-US"/>
          </a:p>
        </p:txBody>
      </p:sp>
    </p:spTree>
    <p:extLst>
      <p:ext uri="{BB962C8B-B14F-4D97-AF65-F5344CB8AC3E}">
        <p14:creationId xmlns:p14="http://schemas.microsoft.com/office/powerpoint/2010/main" val="2200253347"/>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FA609A-F0FA-314C-82CB-19179DBAD581}" type="datetime1">
              <a:rPr lang="en-US" smtClean="0"/>
              <a:pPr>
                <a:defRPr/>
              </a:pPr>
              <a:t>1/13/2017</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AE7B1B-588C-264F-AFA7-4BC2457D8D31}" type="slidenum">
              <a:rPr lang="en-US"/>
              <a:pPr>
                <a:defRPr/>
              </a:pPr>
              <a:t>‹#›</a:t>
            </a:fld>
            <a:endParaRPr lang="en-US"/>
          </a:p>
        </p:txBody>
      </p:sp>
    </p:spTree>
    <p:extLst>
      <p:ext uri="{BB962C8B-B14F-4D97-AF65-F5344CB8AC3E}">
        <p14:creationId xmlns:p14="http://schemas.microsoft.com/office/powerpoint/2010/main" val="184543997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5E95EB-174C-244C-A622-A003167F55A6}"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02BFD4-75F7-E043-ABFF-A4DE1E66F813}" type="slidenum">
              <a:rPr lang="en-US"/>
              <a:pPr>
                <a:defRPr/>
              </a:pPr>
              <a:t>‹#›</a:t>
            </a:fld>
            <a:endParaRPr lang="en-US"/>
          </a:p>
        </p:txBody>
      </p:sp>
    </p:spTree>
    <p:extLst>
      <p:ext uri="{BB962C8B-B14F-4D97-AF65-F5344CB8AC3E}">
        <p14:creationId xmlns:p14="http://schemas.microsoft.com/office/powerpoint/2010/main" val="351823548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2C6B2-3AA0-1140-8616-AAEDDAD4942E}" type="datetime1">
              <a:rPr lang="en-US" smtClean="0"/>
              <a:pPr>
                <a:defRPr/>
              </a:pPr>
              <a:t>1/13/2017</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9B563B-2BC5-2943-B8DB-9CF43C17F3F1}" type="slidenum">
              <a:rPr lang="en-US"/>
              <a:pPr>
                <a:defRPr/>
              </a:pPr>
              <a:t>‹#›</a:t>
            </a:fld>
            <a:endParaRPr lang="en-US"/>
          </a:p>
        </p:txBody>
      </p:sp>
    </p:spTree>
    <p:extLst>
      <p:ext uri="{BB962C8B-B14F-4D97-AF65-F5344CB8AC3E}">
        <p14:creationId xmlns:p14="http://schemas.microsoft.com/office/powerpoint/2010/main" val="619586510"/>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B31E39A-FB8D-8641-93E3-574D949048AD}"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DC059E-CF00-3642-A3FB-5240A3519896}" type="slidenum">
              <a:rPr lang="en-US"/>
              <a:pPr>
                <a:defRPr/>
              </a:pPr>
              <a:t>‹#›</a:t>
            </a:fld>
            <a:endParaRPr lang="en-US"/>
          </a:p>
        </p:txBody>
      </p:sp>
    </p:spTree>
    <p:extLst>
      <p:ext uri="{BB962C8B-B14F-4D97-AF65-F5344CB8AC3E}">
        <p14:creationId xmlns:p14="http://schemas.microsoft.com/office/powerpoint/2010/main" val="2305600790"/>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484949-FE57-D144-8EB2-384B1EF6A4E9}"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837ADD-C177-9B49-A77E-A7420DB9B20C}" type="slidenum">
              <a:rPr lang="en-US"/>
              <a:pPr>
                <a:defRPr/>
              </a:pPr>
              <a:t>‹#›</a:t>
            </a:fld>
            <a:endParaRPr lang="en-US"/>
          </a:p>
        </p:txBody>
      </p:sp>
    </p:spTree>
    <p:extLst>
      <p:ext uri="{BB962C8B-B14F-4D97-AF65-F5344CB8AC3E}">
        <p14:creationId xmlns:p14="http://schemas.microsoft.com/office/powerpoint/2010/main" val="1383735622"/>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A1D5C1-B855-DD44-9067-7EADC8E9E13C}"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D32EB0-3E00-2542-81D2-59BE84813036}" type="slidenum">
              <a:rPr lang="en-US"/>
              <a:pPr>
                <a:defRPr/>
              </a:pPr>
              <a:t>‹#›</a:t>
            </a:fld>
            <a:endParaRPr lang="en-US"/>
          </a:p>
        </p:txBody>
      </p:sp>
    </p:spTree>
    <p:extLst>
      <p:ext uri="{BB962C8B-B14F-4D97-AF65-F5344CB8AC3E}">
        <p14:creationId xmlns:p14="http://schemas.microsoft.com/office/powerpoint/2010/main" val="74858456"/>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6D7E67B-D15B-4549-80E4-2B0895685236}"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6F2B00-88C4-7947-86F2-89CF1C95587D}" type="slidenum">
              <a:rPr lang="en-US"/>
              <a:pPr>
                <a:defRPr/>
              </a:pPr>
              <a:t>‹#›</a:t>
            </a:fld>
            <a:endParaRPr lang="en-US"/>
          </a:p>
        </p:txBody>
      </p:sp>
    </p:spTree>
    <p:extLst>
      <p:ext uri="{BB962C8B-B14F-4D97-AF65-F5344CB8AC3E}">
        <p14:creationId xmlns:p14="http://schemas.microsoft.com/office/powerpoint/2010/main" val="1680337561"/>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FD144F-2A25-C747-8BF8-B37C4034BBCB}"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7D1BC7-2081-284F-8E28-C92F0016E18B}" type="slidenum">
              <a:rPr lang="en-US"/>
              <a:pPr>
                <a:defRPr/>
              </a:pPr>
              <a:t>‹#›</a:t>
            </a:fld>
            <a:endParaRPr lang="en-US"/>
          </a:p>
        </p:txBody>
      </p:sp>
    </p:spTree>
    <p:extLst>
      <p:ext uri="{BB962C8B-B14F-4D97-AF65-F5344CB8AC3E}">
        <p14:creationId xmlns:p14="http://schemas.microsoft.com/office/powerpoint/2010/main" val="142840652"/>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92AEAA8-EF28-9E4B-A1D4-69DBDB7D8E4F}"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pPr>
                <a:defRPr/>
              </a:pPr>
              <a:t>‹#›</a:t>
            </a:fld>
            <a:endParaRPr lang="en-US"/>
          </a:p>
        </p:txBody>
      </p:sp>
    </p:spTree>
    <p:extLst>
      <p:ext uri="{BB962C8B-B14F-4D97-AF65-F5344CB8AC3E}">
        <p14:creationId xmlns:p14="http://schemas.microsoft.com/office/powerpoint/2010/main" val="2090504108"/>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3F8F39-8400-4340-A963-CAD6024C2205}"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B95742-4A28-1D48-8821-D9F024BF6DE8}" type="slidenum">
              <a:rPr lang="en-US"/>
              <a:pPr>
                <a:defRPr/>
              </a:pPr>
              <a:t>‹#›</a:t>
            </a:fld>
            <a:endParaRPr lang="en-US"/>
          </a:p>
        </p:txBody>
      </p:sp>
    </p:spTree>
    <p:extLst>
      <p:ext uri="{BB962C8B-B14F-4D97-AF65-F5344CB8AC3E}">
        <p14:creationId xmlns:p14="http://schemas.microsoft.com/office/powerpoint/2010/main" val="2449999848"/>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5E95EB-174C-244C-A622-A003167F55A6}"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02BFD4-75F7-E043-ABFF-A4DE1E66F813}" type="slidenum">
              <a:rPr lang="en-US"/>
              <a:pPr>
                <a:defRPr/>
              </a:pPr>
              <a:t>‹#›</a:t>
            </a:fld>
            <a:endParaRPr lang="en-US"/>
          </a:p>
        </p:txBody>
      </p:sp>
    </p:spTree>
    <p:extLst>
      <p:ext uri="{BB962C8B-B14F-4D97-AF65-F5344CB8AC3E}">
        <p14:creationId xmlns:p14="http://schemas.microsoft.com/office/powerpoint/2010/main" val="3498838673"/>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F16C596-3F4E-D146-BBCA-DB729CEDE134}" type="datetime1">
              <a:rPr lang="en-US" smtClean="0"/>
              <a:pPr>
                <a:defRPr/>
              </a:pPr>
              <a:t>1/13/2017</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3F79F2-5DFF-6D48-A700-2E554DC1B4E5}" type="slidenum">
              <a:rPr lang="en-US"/>
              <a:pPr>
                <a:defRPr/>
              </a:pPr>
              <a:t>‹#›</a:t>
            </a:fld>
            <a:endParaRPr lang="en-US"/>
          </a:p>
        </p:txBody>
      </p:sp>
    </p:spTree>
    <p:extLst>
      <p:ext uri="{BB962C8B-B14F-4D97-AF65-F5344CB8AC3E}">
        <p14:creationId xmlns:p14="http://schemas.microsoft.com/office/powerpoint/2010/main" val="220025334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F16C596-3F4E-D146-BBCA-DB729CEDE134}" type="datetime1">
              <a:rPr lang="en-US" smtClean="0"/>
              <a:pPr>
                <a:defRPr/>
              </a:pPr>
              <a:t>1/13/2017</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3F79F2-5DFF-6D48-A700-2E554DC1B4E5}" type="slidenum">
              <a:rPr lang="en-US"/>
              <a:pPr>
                <a:defRPr/>
              </a:pPr>
              <a:t>‹#›</a:t>
            </a:fld>
            <a:endParaRPr lang="en-US"/>
          </a:p>
        </p:txBody>
      </p:sp>
    </p:spTree>
    <p:extLst>
      <p:ext uri="{BB962C8B-B14F-4D97-AF65-F5344CB8AC3E}">
        <p14:creationId xmlns:p14="http://schemas.microsoft.com/office/powerpoint/2010/main" val="861003471"/>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FA609A-F0FA-314C-82CB-19179DBAD581}" type="datetime1">
              <a:rPr lang="en-US" smtClean="0"/>
              <a:pPr>
                <a:defRPr/>
              </a:pPr>
              <a:t>1/13/2017</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AE7B1B-588C-264F-AFA7-4BC2457D8D31}" type="slidenum">
              <a:rPr lang="en-US"/>
              <a:pPr>
                <a:defRPr/>
              </a:pPr>
              <a:t>‹#›</a:t>
            </a:fld>
            <a:endParaRPr lang="en-US"/>
          </a:p>
        </p:txBody>
      </p:sp>
    </p:spTree>
    <p:extLst>
      <p:ext uri="{BB962C8B-B14F-4D97-AF65-F5344CB8AC3E}">
        <p14:creationId xmlns:p14="http://schemas.microsoft.com/office/powerpoint/2010/main" val="1845439972"/>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2C6B2-3AA0-1140-8616-AAEDDAD4942E}" type="datetime1">
              <a:rPr lang="en-US" smtClean="0"/>
              <a:pPr>
                <a:defRPr/>
              </a:pPr>
              <a:t>1/13/2017</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9B563B-2BC5-2943-B8DB-9CF43C17F3F1}" type="slidenum">
              <a:rPr lang="en-US"/>
              <a:pPr>
                <a:defRPr/>
              </a:pPr>
              <a:t>‹#›</a:t>
            </a:fld>
            <a:endParaRPr lang="en-US"/>
          </a:p>
        </p:txBody>
      </p:sp>
    </p:spTree>
    <p:extLst>
      <p:ext uri="{BB962C8B-B14F-4D97-AF65-F5344CB8AC3E}">
        <p14:creationId xmlns:p14="http://schemas.microsoft.com/office/powerpoint/2010/main" val="619586510"/>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B31E39A-FB8D-8641-93E3-574D949048AD}"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DC059E-CF00-3642-A3FB-5240A3519896}" type="slidenum">
              <a:rPr lang="en-US"/>
              <a:pPr>
                <a:defRPr/>
              </a:pPr>
              <a:t>‹#›</a:t>
            </a:fld>
            <a:endParaRPr lang="en-US"/>
          </a:p>
        </p:txBody>
      </p:sp>
    </p:spTree>
    <p:extLst>
      <p:ext uri="{BB962C8B-B14F-4D97-AF65-F5344CB8AC3E}">
        <p14:creationId xmlns:p14="http://schemas.microsoft.com/office/powerpoint/2010/main" val="2305600790"/>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484949-FE57-D144-8EB2-384B1EF6A4E9}"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837ADD-C177-9B49-A77E-A7420DB9B20C}" type="slidenum">
              <a:rPr lang="en-US"/>
              <a:pPr>
                <a:defRPr/>
              </a:pPr>
              <a:t>‹#›</a:t>
            </a:fld>
            <a:endParaRPr lang="en-US"/>
          </a:p>
        </p:txBody>
      </p:sp>
    </p:spTree>
    <p:extLst>
      <p:ext uri="{BB962C8B-B14F-4D97-AF65-F5344CB8AC3E}">
        <p14:creationId xmlns:p14="http://schemas.microsoft.com/office/powerpoint/2010/main" val="138373562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A1D5C1-B855-DD44-9067-7EADC8E9E13C}"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D32EB0-3E00-2542-81D2-59BE84813036}" type="slidenum">
              <a:rPr lang="en-US"/>
              <a:pPr>
                <a:defRPr/>
              </a:pPr>
              <a:t>‹#›</a:t>
            </a:fld>
            <a:endParaRPr lang="en-US"/>
          </a:p>
        </p:txBody>
      </p:sp>
    </p:spTree>
    <p:extLst>
      <p:ext uri="{BB962C8B-B14F-4D97-AF65-F5344CB8AC3E}">
        <p14:creationId xmlns:p14="http://schemas.microsoft.com/office/powerpoint/2010/main" val="74858456"/>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6D7E67B-D15B-4549-80E4-2B0895685236}"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6F2B00-88C4-7947-86F2-89CF1C95587D}" type="slidenum">
              <a:rPr lang="en-US"/>
              <a:pPr>
                <a:defRPr/>
              </a:pPr>
              <a:t>‹#›</a:t>
            </a:fld>
            <a:endParaRPr lang="en-US"/>
          </a:p>
        </p:txBody>
      </p:sp>
    </p:spTree>
    <p:extLst>
      <p:ext uri="{BB962C8B-B14F-4D97-AF65-F5344CB8AC3E}">
        <p14:creationId xmlns:p14="http://schemas.microsoft.com/office/powerpoint/2010/main" val="1680337561"/>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FD144F-2A25-C747-8BF8-B37C4034BBCB}" type="datetime1">
              <a:rPr lang="en-US" smtClean="0">
                <a:solidFill>
                  <a:srgbClr val="40362C"/>
                </a:solidFill>
              </a:rPr>
              <a:pPr>
                <a:defRPr/>
              </a:pPr>
              <a:t>1/13/2017</a:t>
            </a:fld>
            <a:endParaRPr lang="en-US">
              <a:solidFill>
                <a:srgbClr val="40362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6" name="Slide Number Placeholder 5"/>
          <p:cNvSpPr>
            <a:spLocks noGrp="1"/>
          </p:cNvSpPr>
          <p:nvPr>
            <p:ph type="sldNum" sz="quarter" idx="12"/>
          </p:nvPr>
        </p:nvSpPr>
        <p:spPr/>
        <p:txBody>
          <a:bodyPr/>
          <a:lstStyle>
            <a:lvl1pPr>
              <a:defRPr/>
            </a:lvl1pPr>
          </a:lstStyle>
          <a:p>
            <a:pPr>
              <a:defRPr/>
            </a:pPr>
            <a:fld id="{CF7D1BC7-2081-284F-8E28-C92F0016E18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00065129"/>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92AEAA8-EF28-9E4B-A1D4-69DBDB7D8E4F}" type="datetime1">
              <a:rPr lang="en-US" smtClean="0">
                <a:solidFill>
                  <a:srgbClr val="40362C"/>
                </a:solidFill>
              </a:rPr>
              <a:pPr>
                <a:defRPr/>
              </a:pPr>
              <a:t>1/13/2017</a:t>
            </a:fld>
            <a:endParaRPr lang="en-US">
              <a:solidFill>
                <a:srgbClr val="40362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36983207"/>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3F8F39-8400-4340-A963-CAD6024C2205}" type="datetime1">
              <a:rPr lang="en-US" smtClean="0">
                <a:solidFill>
                  <a:srgbClr val="40362C"/>
                </a:solidFill>
              </a:rPr>
              <a:pPr>
                <a:defRPr/>
              </a:pPr>
              <a:t>1/13/2017</a:t>
            </a:fld>
            <a:endParaRPr lang="en-US">
              <a:solidFill>
                <a:srgbClr val="40362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6" name="Slide Number Placeholder 5"/>
          <p:cNvSpPr>
            <a:spLocks noGrp="1"/>
          </p:cNvSpPr>
          <p:nvPr>
            <p:ph type="sldNum" sz="quarter" idx="12"/>
          </p:nvPr>
        </p:nvSpPr>
        <p:spPr/>
        <p:txBody>
          <a:bodyPr/>
          <a:lstStyle>
            <a:lvl1pPr>
              <a:defRPr/>
            </a:lvl1pPr>
          </a:lstStyle>
          <a:p>
            <a:pPr>
              <a:defRPr/>
            </a:pPr>
            <a:fld id="{F7B95742-4A28-1D48-8821-D9F024BF6DE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6044796"/>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5E95EB-174C-244C-A622-A003167F55A6}" type="datetime1">
              <a:rPr lang="en-US" smtClean="0">
                <a:solidFill>
                  <a:srgbClr val="40362C"/>
                </a:solidFill>
              </a:rPr>
              <a:pPr>
                <a:defRPr/>
              </a:pPr>
              <a:t>1/13/2017</a:t>
            </a:fld>
            <a:endParaRPr lang="en-US">
              <a:solidFill>
                <a:srgbClr val="40362C"/>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7" name="Slide Number Placeholder 5"/>
          <p:cNvSpPr>
            <a:spLocks noGrp="1"/>
          </p:cNvSpPr>
          <p:nvPr>
            <p:ph type="sldNum" sz="quarter" idx="12"/>
          </p:nvPr>
        </p:nvSpPr>
        <p:spPr/>
        <p:txBody>
          <a:bodyPr/>
          <a:lstStyle>
            <a:lvl1pPr>
              <a:defRPr/>
            </a:lvl1pPr>
          </a:lstStyle>
          <a:p>
            <a:pPr>
              <a:defRPr/>
            </a:pPr>
            <a:fld id="{DF02BFD4-75F7-E043-ABFF-A4DE1E66F81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2562546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FA609A-F0FA-314C-82CB-19179DBAD581}" type="datetime1">
              <a:rPr lang="en-US" smtClean="0"/>
              <a:pPr>
                <a:defRPr/>
              </a:pPr>
              <a:t>1/13/2017</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AE7B1B-588C-264F-AFA7-4BC2457D8D31}" type="slidenum">
              <a:rPr lang="en-US"/>
              <a:pPr>
                <a:defRPr/>
              </a:pPr>
              <a:t>‹#›</a:t>
            </a:fld>
            <a:endParaRPr lang="en-US"/>
          </a:p>
        </p:txBody>
      </p:sp>
    </p:spTree>
    <p:extLst>
      <p:ext uri="{BB962C8B-B14F-4D97-AF65-F5344CB8AC3E}">
        <p14:creationId xmlns:p14="http://schemas.microsoft.com/office/powerpoint/2010/main" val="3432890462"/>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F16C596-3F4E-D146-BBCA-DB729CEDE134}" type="datetime1">
              <a:rPr lang="en-US" smtClean="0">
                <a:solidFill>
                  <a:srgbClr val="40362C"/>
                </a:solidFill>
              </a:rPr>
              <a:pPr>
                <a:defRPr/>
              </a:pPr>
              <a:t>1/13/2017</a:t>
            </a:fld>
            <a:endParaRPr lang="en-US">
              <a:solidFill>
                <a:srgbClr val="40362C"/>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9" name="Slide Number Placeholder 5"/>
          <p:cNvSpPr>
            <a:spLocks noGrp="1"/>
          </p:cNvSpPr>
          <p:nvPr>
            <p:ph type="sldNum" sz="quarter" idx="12"/>
          </p:nvPr>
        </p:nvSpPr>
        <p:spPr/>
        <p:txBody>
          <a:bodyPr/>
          <a:lstStyle>
            <a:lvl1pPr>
              <a:defRPr/>
            </a:lvl1pPr>
          </a:lstStyle>
          <a:p>
            <a:pPr>
              <a:defRPr/>
            </a:pPr>
            <a:fld id="{8C3F79F2-5DFF-6D48-A700-2E554DC1B4E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759366034"/>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FA609A-F0FA-314C-82CB-19179DBAD581}" type="datetime1">
              <a:rPr lang="en-US" smtClean="0">
                <a:solidFill>
                  <a:srgbClr val="40362C"/>
                </a:solidFill>
              </a:rPr>
              <a:pPr>
                <a:defRPr/>
              </a:pPr>
              <a:t>1/13/2017</a:t>
            </a:fld>
            <a:endParaRPr lang="en-US">
              <a:solidFill>
                <a:srgbClr val="40362C"/>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5" name="Slide Number Placeholder 5"/>
          <p:cNvSpPr>
            <a:spLocks noGrp="1"/>
          </p:cNvSpPr>
          <p:nvPr>
            <p:ph type="sldNum" sz="quarter" idx="12"/>
          </p:nvPr>
        </p:nvSpPr>
        <p:spPr/>
        <p:txBody>
          <a:bodyPr/>
          <a:lstStyle>
            <a:lvl1pPr>
              <a:defRPr/>
            </a:lvl1pPr>
          </a:lstStyle>
          <a:p>
            <a:pPr>
              <a:defRPr/>
            </a:pPr>
            <a:fld id="{84AE7B1B-588C-264F-AFA7-4BC2457D8D3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15976576"/>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2C6B2-3AA0-1140-8616-AAEDDAD4942E}" type="datetime1">
              <a:rPr lang="en-US" smtClean="0">
                <a:solidFill>
                  <a:srgbClr val="40362C"/>
                </a:solidFill>
              </a:rPr>
              <a:pPr>
                <a:defRPr/>
              </a:pPr>
              <a:t>1/13/2017</a:t>
            </a:fld>
            <a:endParaRPr lang="en-US">
              <a:solidFill>
                <a:srgbClr val="40362C"/>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4" name="Slide Number Placeholder 5"/>
          <p:cNvSpPr>
            <a:spLocks noGrp="1"/>
          </p:cNvSpPr>
          <p:nvPr>
            <p:ph type="sldNum" sz="quarter" idx="12"/>
          </p:nvPr>
        </p:nvSpPr>
        <p:spPr/>
        <p:txBody>
          <a:bodyPr/>
          <a:lstStyle>
            <a:lvl1pPr>
              <a:defRPr/>
            </a:lvl1pPr>
          </a:lstStyle>
          <a:p>
            <a:pPr>
              <a:defRPr/>
            </a:pPr>
            <a:fld id="{EA9B563B-2BC5-2943-B8DB-9CF43C17F3F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66827596"/>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B31E39A-FB8D-8641-93E3-574D949048AD}" type="datetime1">
              <a:rPr lang="en-US" smtClean="0">
                <a:solidFill>
                  <a:srgbClr val="40362C"/>
                </a:solidFill>
              </a:rPr>
              <a:pPr>
                <a:defRPr/>
              </a:pPr>
              <a:t>1/13/2017</a:t>
            </a:fld>
            <a:endParaRPr lang="en-US">
              <a:solidFill>
                <a:srgbClr val="40362C"/>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7" name="Slide Number Placeholder 5"/>
          <p:cNvSpPr>
            <a:spLocks noGrp="1"/>
          </p:cNvSpPr>
          <p:nvPr>
            <p:ph type="sldNum" sz="quarter" idx="12"/>
          </p:nvPr>
        </p:nvSpPr>
        <p:spPr/>
        <p:txBody>
          <a:bodyPr/>
          <a:lstStyle>
            <a:lvl1pPr>
              <a:defRPr/>
            </a:lvl1pPr>
          </a:lstStyle>
          <a:p>
            <a:pPr>
              <a:defRPr/>
            </a:pPr>
            <a:fld id="{8ADC059E-CF00-3642-A3FB-5240A351989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39487008"/>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484949-FE57-D144-8EB2-384B1EF6A4E9}" type="datetime1">
              <a:rPr lang="en-US" smtClean="0">
                <a:solidFill>
                  <a:srgbClr val="40362C"/>
                </a:solidFill>
              </a:rPr>
              <a:pPr>
                <a:defRPr/>
              </a:pPr>
              <a:t>1/13/2017</a:t>
            </a:fld>
            <a:endParaRPr lang="en-US">
              <a:solidFill>
                <a:srgbClr val="40362C"/>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7" name="Slide Number Placeholder 5"/>
          <p:cNvSpPr>
            <a:spLocks noGrp="1"/>
          </p:cNvSpPr>
          <p:nvPr>
            <p:ph type="sldNum" sz="quarter" idx="12"/>
          </p:nvPr>
        </p:nvSpPr>
        <p:spPr/>
        <p:txBody>
          <a:bodyPr/>
          <a:lstStyle>
            <a:lvl1pPr>
              <a:defRPr/>
            </a:lvl1pPr>
          </a:lstStyle>
          <a:p>
            <a:pPr>
              <a:defRPr/>
            </a:pPr>
            <a:fld id="{12837ADD-C177-9B49-A77E-A7420DB9B20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38029894"/>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A1D5C1-B855-DD44-9067-7EADC8E9E13C}" type="datetime1">
              <a:rPr lang="en-US" smtClean="0">
                <a:solidFill>
                  <a:srgbClr val="40362C"/>
                </a:solidFill>
              </a:rPr>
              <a:pPr>
                <a:defRPr/>
              </a:pPr>
              <a:t>1/13/2017</a:t>
            </a:fld>
            <a:endParaRPr lang="en-US">
              <a:solidFill>
                <a:srgbClr val="40362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6" name="Slide Number Placeholder 5"/>
          <p:cNvSpPr>
            <a:spLocks noGrp="1"/>
          </p:cNvSpPr>
          <p:nvPr>
            <p:ph type="sldNum" sz="quarter" idx="12"/>
          </p:nvPr>
        </p:nvSpPr>
        <p:spPr/>
        <p:txBody>
          <a:bodyPr/>
          <a:lstStyle>
            <a:lvl1pPr>
              <a:defRPr/>
            </a:lvl1pPr>
          </a:lstStyle>
          <a:p>
            <a:pPr>
              <a:defRPr/>
            </a:pPr>
            <a:fld id="{2AD32EB0-3E00-2542-81D2-59BE8481303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69585297"/>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6D7E67B-D15B-4549-80E4-2B0895685236}" type="datetime1">
              <a:rPr lang="en-US" smtClean="0">
                <a:solidFill>
                  <a:srgbClr val="40362C"/>
                </a:solidFill>
              </a:rPr>
              <a:pPr>
                <a:defRPr/>
              </a:pPr>
              <a:t>1/13/2017</a:t>
            </a:fld>
            <a:endParaRPr lang="en-US">
              <a:solidFill>
                <a:srgbClr val="40362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6" name="Slide Number Placeholder 5"/>
          <p:cNvSpPr>
            <a:spLocks noGrp="1"/>
          </p:cNvSpPr>
          <p:nvPr>
            <p:ph type="sldNum" sz="quarter" idx="12"/>
          </p:nvPr>
        </p:nvSpPr>
        <p:spPr/>
        <p:txBody>
          <a:bodyPr/>
          <a:lstStyle>
            <a:lvl1pPr>
              <a:defRPr/>
            </a:lvl1pPr>
          </a:lstStyle>
          <a:p>
            <a:pPr>
              <a:defRPr/>
            </a:pPr>
            <a:fld id="{EF6F2B00-88C4-7947-86F2-89CF1C95587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2950867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2C6B2-3AA0-1140-8616-AAEDDAD4942E}" type="datetime1">
              <a:rPr lang="en-US" smtClean="0"/>
              <a:pPr>
                <a:defRPr/>
              </a:pPr>
              <a:t>1/13/2017</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9B563B-2BC5-2943-B8DB-9CF43C17F3F1}" type="slidenum">
              <a:rPr lang="en-US"/>
              <a:pPr>
                <a:defRPr/>
              </a:pPr>
              <a:t>‹#›</a:t>
            </a:fld>
            <a:endParaRPr lang="en-US"/>
          </a:p>
        </p:txBody>
      </p:sp>
    </p:spTree>
    <p:extLst>
      <p:ext uri="{BB962C8B-B14F-4D97-AF65-F5344CB8AC3E}">
        <p14:creationId xmlns:p14="http://schemas.microsoft.com/office/powerpoint/2010/main" val="309073718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B31E39A-FB8D-8641-93E3-574D949048AD}"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DC059E-CF00-3642-A3FB-5240A3519896}" type="slidenum">
              <a:rPr lang="en-US"/>
              <a:pPr>
                <a:defRPr/>
              </a:pPr>
              <a:t>‹#›</a:t>
            </a:fld>
            <a:endParaRPr lang="en-US"/>
          </a:p>
        </p:txBody>
      </p:sp>
    </p:spTree>
    <p:extLst>
      <p:ext uri="{BB962C8B-B14F-4D97-AF65-F5344CB8AC3E}">
        <p14:creationId xmlns:p14="http://schemas.microsoft.com/office/powerpoint/2010/main" val="35300600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484949-FE57-D144-8EB2-384B1EF6A4E9}"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837ADD-C177-9B49-A77E-A7420DB9B20C}" type="slidenum">
              <a:rPr lang="en-US"/>
              <a:pPr>
                <a:defRPr/>
              </a:pPr>
              <a:t>‹#›</a:t>
            </a:fld>
            <a:endParaRPr lang="en-US"/>
          </a:p>
        </p:txBody>
      </p:sp>
    </p:spTree>
    <p:extLst>
      <p:ext uri="{BB962C8B-B14F-4D97-AF65-F5344CB8AC3E}">
        <p14:creationId xmlns:p14="http://schemas.microsoft.com/office/powerpoint/2010/main" val="41168465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7A19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6" name="Title Placeholder 1"/>
          <p:cNvSpPr>
            <a:spLocks noGrp="1"/>
          </p:cNvSpPr>
          <p:nvPr>
            <p:ph type="title"/>
          </p:nvPr>
        </p:nvSpPr>
        <p:spPr bwMode="auto">
          <a:xfrm>
            <a:off x="838200" y="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7" name="Text Placeholder 2"/>
          <p:cNvSpPr>
            <a:spLocks noGrp="1"/>
          </p:cNvSpPr>
          <p:nvPr>
            <p:ph type="body" idx="1"/>
          </p:nvPr>
        </p:nvSpPr>
        <p:spPr bwMode="auto">
          <a:xfrm>
            <a:off x="1066800" y="990600"/>
            <a:ext cx="701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40080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600" b="1" smtClean="0">
                <a:solidFill>
                  <a:schemeClr val="bg1"/>
                </a:solidFill>
                <a:latin typeface="Arial"/>
                <a:cs typeface="Arial"/>
              </a:defRPr>
            </a:lvl1pPr>
          </a:lstStyle>
          <a:p>
            <a:pPr>
              <a:defRPr/>
            </a:pPr>
            <a:fld id="{29EA69D0-051A-D74D-AFC2-F684D20A679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hf hdr="0" ftr="0" dt="0"/>
  <p:txStyles>
    <p:titleStyle>
      <a:lvl1pPr algn="l" rtl="0" eaLnBrk="1" fontAlgn="base" hangingPunct="1">
        <a:spcBef>
          <a:spcPct val="0"/>
        </a:spcBef>
        <a:spcAft>
          <a:spcPct val="0"/>
        </a:spcAft>
        <a:defRPr sz="3800" kern="1200">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0"/>
        </a:spcBef>
        <a:spcAft>
          <a:spcPts val="600"/>
        </a:spcAft>
        <a:buClr>
          <a:schemeClr val="accent2">
            <a:lumMod val="50000"/>
          </a:schemeClr>
        </a:buClr>
        <a:buFont typeface="Arial"/>
        <a:buNone/>
        <a:defRPr sz="2800" kern="1200">
          <a:solidFill>
            <a:schemeClr val="tx1"/>
          </a:solidFill>
          <a:latin typeface="Tahoma"/>
          <a:ea typeface="ＭＳ Ｐゴシック" charset="0"/>
          <a:cs typeface="Tahoma"/>
        </a:defRPr>
      </a:lvl1pPr>
      <a:lvl2pPr marL="742950" indent="-285750" algn="l" rtl="0" eaLnBrk="1" fontAlgn="base" hangingPunct="1">
        <a:spcBef>
          <a:spcPct val="0"/>
        </a:spcBef>
        <a:spcAft>
          <a:spcPts val="600"/>
        </a:spcAft>
        <a:buFont typeface="Arial" charset="0"/>
        <a:buChar char="–"/>
        <a:defRPr sz="2400" kern="1200">
          <a:solidFill>
            <a:schemeClr val="tx1"/>
          </a:solidFill>
          <a:latin typeface="Tahoma"/>
          <a:ea typeface="ＭＳ Ｐゴシック" charset="0"/>
          <a:cs typeface="Tahoma"/>
        </a:defRPr>
      </a:lvl2pPr>
      <a:lvl3pPr marL="1143000" indent="-228600" algn="l" rtl="0" eaLnBrk="1" fontAlgn="base" hangingPunct="1">
        <a:spcBef>
          <a:spcPct val="0"/>
        </a:spcBef>
        <a:spcAft>
          <a:spcPts val="600"/>
        </a:spcAft>
        <a:buFont typeface="Arial" charset="0"/>
        <a:buChar char="•"/>
        <a:defRPr sz="2000" kern="1200">
          <a:solidFill>
            <a:schemeClr val="tx1"/>
          </a:solidFill>
          <a:latin typeface="Tahoma"/>
          <a:ea typeface="ＭＳ Ｐゴシック" charset="0"/>
          <a:cs typeface="Tahoma"/>
        </a:defRPr>
      </a:lvl3pPr>
      <a:lvl4pPr marL="16002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4pPr>
      <a:lvl5pPr marL="20574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7A19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6" name="Title Placeholder 1"/>
          <p:cNvSpPr>
            <a:spLocks noGrp="1"/>
          </p:cNvSpPr>
          <p:nvPr>
            <p:ph type="title"/>
          </p:nvPr>
        </p:nvSpPr>
        <p:spPr bwMode="auto">
          <a:xfrm>
            <a:off x="381000" y="0"/>
            <a:ext cx="845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7" name="Text Placeholder 2"/>
          <p:cNvSpPr>
            <a:spLocks noGrp="1"/>
          </p:cNvSpPr>
          <p:nvPr>
            <p:ph type="body" idx="1"/>
          </p:nvPr>
        </p:nvSpPr>
        <p:spPr bwMode="auto">
          <a:xfrm>
            <a:off x="533400" y="990600"/>
            <a:ext cx="8229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81800" y="64008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600" b="1" smtClean="0">
                <a:solidFill>
                  <a:schemeClr val="bg1"/>
                </a:solidFill>
                <a:latin typeface="Arial"/>
                <a:cs typeface="Arial"/>
              </a:defRPr>
            </a:lvl1pPr>
          </a:lstStyle>
          <a:p>
            <a:pPr>
              <a:defRPr/>
            </a:pPr>
            <a:fld id="{29EA69D0-051A-D74D-AFC2-F684D20A6798}" type="slidenum">
              <a:rPr lang="en-US" smtClean="0"/>
              <a:pPr>
                <a:defRPr/>
              </a:pPr>
              <a:t>‹#›</a:t>
            </a:fld>
            <a:endParaRPr lang="en-US" dirty="0"/>
          </a:p>
        </p:txBody>
      </p:sp>
    </p:spTree>
    <p:extLst>
      <p:ext uri="{BB962C8B-B14F-4D97-AF65-F5344CB8AC3E}">
        <p14:creationId xmlns:p14="http://schemas.microsoft.com/office/powerpoint/2010/main" val="17491319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fade/>
  </p:transition>
  <p:hf hdr="0" ftr="0" dt="0"/>
  <p:txStyles>
    <p:titleStyle>
      <a:lvl1pPr algn="l" rtl="0" eaLnBrk="1" fontAlgn="base" hangingPunct="1">
        <a:spcBef>
          <a:spcPct val="0"/>
        </a:spcBef>
        <a:spcAft>
          <a:spcPct val="0"/>
        </a:spcAft>
        <a:defRPr sz="3800" kern="1200">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0"/>
        </a:spcBef>
        <a:spcAft>
          <a:spcPts val="600"/>
        </a:spcAft>
        <a:buClr>
          <a:schemeClr val="accent2">
            <a:lumMod val="50000"/>
          </a:schemeClr>
        </a:buClr>
        <a:buFont typeface="Arial"/>
        <a:buNone/>
        <a:defRPr sz="2800" kern="1200">
          <a:solidFill>
            <a:schemeClr val="tx1"/>
          </a:solidFill>
          <a:latin typeface="Tahoma"/>
          <a:ea typeface="ＭＳ Ｐゴシック" charset="0"/>
          <a:cs typeface="Tahoma"/>
        </a:defRPr>
      </a:lvl1pPr>
      <a:lvl2pPr marL="742950" indent="-285750" algn="l" rtl="0" eaLnBrk="1" fontAlgn="base" hangingPunct="1">
        <a:spcBef>
          <a:spcPct val="0"/>
        </a:spcBef>
        <a:spcAft>
          <a:spcPts val="600"/>
        </a:spcAft>
        <a:buFont typeface="Arial" charset="0"/>
        <a:buChar char="–"/>
        <a:defRPr sz="2400" kern="1200">
          <a:solidFill>
            <a:schemeClr val="tx1"/>
          </a:solidFill>
          <a:latin typeface="Tahoma"/>
          <a:ea typeface="ＭＳ Ｐゴシック" charset="0"/>
          <a:cs typeface="Tahoma"/>
        </a:defRPr>
      </a:lvl2pPr>
      <a:lvl3pPr marL="1143000" indent="-228600" algn="l" rtl="0" eaLnBrk="1" fontAlgn="base" hangingPunct="1">
        <a:spcBef>
          <a:spcPct val="0"/>
        </a:spcBef>
        <a:spcAft>
          <a:spcPts val="600"/>
        </a:spcAft>
        <a:buFont typeface="Arial" charset="0"/>
        <a:buChar char="•"/>
        <a:defRPr sz="2000" kern="1200">
          <a:solidFill>
            <a:schemeClr val="tx1"/>
          </a:solidFill>
          <a:latin typeface="Tahoma"/>
          <a:ea typeface="ＭＳ Ｐゴシック" charset="0"/>
          <a:cs typeface="Tahoma"/>
        </a:defRPr>
      </a:lvl3pPr>
      <a:lvl4pPr marL="16002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4pPr>
      <a:lvl5pPr marL="20574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A7A19A"/>
        </a:solidFill>
        <a:effectLst/>
      </p:bgPr>
    </p:bg>
    <p:spTree>
      <p:nvGrpSpPr>
        <p:cNvPr id="1" name=""/>
        <p:cNvGrpSpPr/>
        <p:nvPr/>
      </p:nvGrpSpPr>
      <p:grpSpPr>
        <a:xfrm>
          <a:off x="0" y="0"/>
          <a:ext cx="0" cy="0"/>
          <a:chOff x="0" y="0"/>
          <a:chExt cx="0" cy="0"/>
        </a:xfrm>
      </p:grpSpPr>
      <p:pic>
        <p:nvPicPr>
          <p:cNvPr id="1026" name="Picture 1" descr="ABC_Footer_01.jpg"/>
          <p:cNvPicPr>
            <a:picLocks noChangeAspect="1"/>
          </p:cNvPicPr>
          <p:nvPr/>
        </p:nvPicPr>
        <p:blipFill>
          <a:blip r:embed="rId13" cstate="email">
            <a:extLst>
              <a:ext uri="{28A0092B-C50C-407E-A947-70E740481C1C}">
                <a14:useLocalDpi xmlns:a14="http://schemas.microsoft.com/office/drawing/2010/main" val="0"/>
              </a:ext>
            </a:extLst>
          </a:blip>
          <a:srcRect b="13097"/>
          <a:stretch>
            <a:fillRect/>
          </a:stretch>
        </p:blipFill>
        <p:spPr bwMode="auto">
          <a:xfrm>
            <a:off x="0" y="5846763"/>
            <a:ext cx="9144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524000"/>
            <a:ext cx="8229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57200" y="640080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600" b="1" smtClean="0">
                <a:solidFill>
                  <a:schemeClr val="bg1"/>
                </a:solidFill>
                <a:latin typeface="Arial"/>
                <a:cs typeface="Arial"/>
              </a:defRPr>
            </a:lvl1pPr>
          </a:lstStyle>
          <a:p>
            <a:pPr>
              <a:defRPr/>
            </a:pPr>
            <a:fld id="{0A036DB8-60B6-C24D-8491-CC6A934CAA3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6815235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fade/>
  </p:transition>
  <p:hf hdr="0" ftr="0" dt="0"/>
  <p:txStyles>
    <p:titleStyle>
      <a:lvl1pPr algn="l" rtl="0" eaLnBrk="1" fontAlgn="base" hangingPunct="1">
        <a:spcBef>
          <a:spcPct val="0"/>
        </a:spcBef>
        <a:spcAft>
          <a:spcPct val="0"/>
        </a:spcAft>
        <a:defRPr sz="3800" kern="1200">
          <a:solidFill>
            <a:schemeClr val="tx1"/>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algn="l" rtl="0" eaLnBrk="1" fontAlgn="base" hangingPunct="1">
        <a:spcBef>
          <a:spcPct val="0"/>
        </a:spcBef>
        <a:spcAft>
          <a:spcPts val="600"/>
        </a:spcAft>
        <a:buClr>
          <a:schemeClr val="bg1"/>
        </a:buClr>
        <a:buFont typeface="Arial" charset="0"/>
        <a:defRPr sz="2800" kern="1200">
          <a:solidFill>
            <a:schemeClr val="tx1"/>
          </a:solidFill>
          <a:latin typeface="Tahoma"/>
          <a:ea typeface="ＭＳ Ｐゴシック" charset="0"/>
          <a:cs typeface="Tahoma"/>
        </a:defRPr>
      </a:lvl1pPr>
      <a:lvl2pPr marL="742950" indent="-285750" algn="l" rtl="0" eaLnBrk="1" fontAlgn="base" hangingPunct="1">
        <a:spcBef>
          <a:spcPct val="0"/>
        </a:spcBef>
        <a:spcAft>
          <a:spcPts val="600"/>
        </a:spcAft>
        <a:buFont typeface="Arial" charset="0"/>
        <a:buChar char="–"/>
        <a:defRPr sz="2400" kern="1200">
          <a:solidFill>
            <a:schemeClr val="tx1"/>
          </a:solidFill>
          <a:latin typeface="Tahoma"/>
          <a:ea typeface="ＭＳ Ｐゴシック" charset="0"/>
          <a:cs typeface="Tahoma"/>
        </a:defRPr>
      </a:lvl2pPr>
      <a:lvl3pPr marL="1143000" indent="-228600" algn="l" rtl="0" eaLnBrk="1" fontAlgn="base" hangingPunct="1">
        <a:spcBef>
          <a:spcPct val="0"/>
        </a:spcBef>
        <a:spcAft>
          <a:spcPts val="600"/>
        </a:spcAft>
        <a:buFont typeface="Arial" charset="0"/>
        <a:buChar char="•"/>
        <a:defRPr sz="2000" kern="1200">
          <a:solidFill>
            <a:schemeClr val="tx1"/>
          </a:solidFill>
          <a:latin typeface="Tahoma"/>
          <a:ea typeface="ＭＳ Ｐゴシック" charset="0"/>
          <a:cs typeface="Tahoma"/>
        </a:defRPr>
      </a:lvl3pPr>
      <a:lvl4pPr marL="16002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4pPr>
      <a:lvl5pPr marL="20574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A7A19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6" name="Title Placeholder 1"/>
          <p:cNvSpPr>
            <a:spLocks noGrp="1"/>
          </p:cNvSpPr>
          <p:nvPr>
            <p:ph type="title"/>
          </p:nvPr>
        </p:nvSpPr>
        <p:spPr bwMode="auto">
          <a:xfrm>
            <a:off x="838200" y="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7" name="Text Placeholder 2"/>
          <p:cNvSpPr>
            <a:spLocks noGrp="1"/>
          </p:cNvSpPr>
          <p:nvPr>
            <p:ph type="body" idx="1"/>
          </p:nvPr>
        </p:nvSpPr>
        <p:spPr bwMode="auto">
          <a:xfrm>
            <a:off x="1066800" y="990600"/>
            <a:ext cx="701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40080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600" b="1" smtClean="0">
                <a:solidFill>
                  <a:schemeClr val="bg1"/>
                </a:solidFill>
                <a:latin typeface="Arial"/>
                <a:cs typeface="Arial"/>
              </a:defRPr>
            </a:lvl1pPr>
          </a:lstStyle>
          <a:p>
            <a:pPr>
              <a:defRPr/>
            </a:pPr>
            <a:fld id="{29EA69D0-051A-D74D-AFC2-F684D20A6798}" type="slidenum">
              <a:rPr lang="en-US"/>
              <a:pPr>
                <a:defRPr/>
              </a:pPr>
              <a:t>‹#›</a:t>
            </a:fld>
            <a:endParaRPr lang="en-US" dirty="0"/>
          </a:p>
        </p:txBody>
      </p:sp>
    </p:spTree>
    <p:extLst>
      <p:ext uri="{BB962C8B-B14F-4D97-AF65-F5344CB8AC3E}">
        <p14:creationId xmlns:p14="http://schemas.microsoft.com/office/powerpoint/2010/main" val="17938451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fade/>
  </p:transition>
  <p:hf hdr="0" ftr="0" dt="0"/>
  <p:txStyles>
    <p:titleStyle>
      <a:lvl1pPr algn="l" rtl="0" eaLnBrk="1" fontAlgn="base" hangingPunct="1">
        <a:spcBef>
          <a:spcPct val="0"/>
        </a:spcBef>
        <a:spcAft>
          <a:spcPct val="0"/>
        </a:spcAft>
        <a:defRPr sz="3800" kern="1200">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0"/>
        </a:spcBef>
        <a:spcAft>
          <a:spcPts val="600"/>
        </a:spcAft>
        <a:buClr>
          <a:schemeClr val="accent2">
            <a:lumMod val="50000"/>
          </a:schemeClr>
        </a:buClr>
        <a:buFont typeface="Arial"/>
        <a:buNone/>
        <a:defRPr sz="2800" kern="1200">
          <a:solidFill>
            <a:schemeClr val="tx1"/>
          </a:solidFill>
          <a:latin typeface="Tahoma"/>
          <a:ea typeface="ＭＳ Ｐゴシック" charset="0"/>
          <a:cs typeface="Tahoma"/>
        </a:defRPr>
      </a:lvl1pPr>
      <a:lvl2pPr marL="742950" indent="-285750" algn="l" rtl="0" eaLnBrk="1" fontAlgn="base" hangingPunct="1">
        <a:spcBef>
          <a:spcPct val="0"/>
        </a:spcBef>
        <a:spcAft>
          <a:spcPts val="600"/>
        </a:spcAft>
        <a:buFont typeface="Arial" charset="0"/>
        <a:buChar char="–"/>
        <a:defRPr sz="2400" kern="1200">
          <a:solidFill>
            <a:schemeClr val="tx1"/>
          </a:solidFill>
          <a:latin typeface="Tahoma"/>
          <a:ea typeface="ＭＳ Ｐゴシック" charset="0"/>
          <a:cs typeface="Tahoma"/>
        </a:defRPr>
      </a:lvl2pPr>
      <a:lvl3pPr marL="1143000" indent="-228600" algn="l" rtl="0" eaLnBrk="1" fontAlgn="base" hangingPunct="1">
        <a:spcBef>
          <a:spcPct val="0"/>
        </a:spcBef>
        <a:spcAft>
          <a:spcPts val="600"/>
        </a:spcAft>
        <a:buFont typeface="Arial" charset="0"/>
        <a:buChar char="•"/>
        <a:defRPr sz="2000" kern="1200">
          <a:solidFill>
            <a:schemeClr val="tx1"/>
          </a:solidFill>
          <a:latin typeface="Tahoma"/>
          <a:ea typeface="ＭＳ Ｐゴシック" charset="0"/>
          <a:cs typeface="Tahoma"/>
        </a:defRPr>
      </a:lvl3pPr>
      <a:lvl4pPr marL="16002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4pPr>
      <a:lvl5pPr marL="20574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A7A19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6" name="Title Placeholder 1"/>
          <p:cNvSpPr>
            <a:spLocks noGrp="1"/>
          </p:cNvSpPr>
          <p:nvPr>
            <p:ph type="title"/>
          </p:nvPr>
        </p:nvSpPr>
        <p:spPr bwMode="auto">
          <a:xfrm>
            <a:off x="838200" y="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7" name="Text Placeholder 2"/>
          <p:cNvSpPr>
            <a:spLocks noGrp="1"/>
          </p:cNvSpPr>
          <p:nvPr>
            <p:ph type="body" idx="1"/>
          </p:nvPr>
        </p:nvSpPr>
        <p:spPr bwMode="auto">
          <a:xfrm>
            <a:off x="1066800" y="990600"/>
            <a:ext cx="701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40080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600" b="1" smtClean="0">
                <a:solidFill>
                  <a:schemeClr val="bg1"/>
                </a:solidFill>
                <a:latin typeface="Arial"/>
                <a:cs typeface="Arial"/>
              </a:defRPr>
            </a:lvl1pPr>
          </a:lstStyle>
          <a:p>
            <a:pPr>
              <a:defRPr/>
            </a:pPr>
            <a:fld id="{29EA69D0-051A-D74D-AFC2-F684D20A6798}" type="slidenum">
              <a:rPr lang="en-US"/>
              <a:pPr>
                <a:defRPr/>
              </a:pPr>
              <a:t>‹#›</a:t>
            </a:fld>
            <a:endParaRPr lang="en-US" dirty="0"/>
          </a:p>
        </p:txBody>
      </p:sp>
    </p:spTree>
    <p:extLst>
      <p:ext uri="{BB962C8B-B14F-4D97-AF65-F5344CB8AC3E}">
        <p14:creationId xmlns:p14="http://schemas.microsoft.com/office/powerpoint/2010/main" val="179384513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fade/>
  </p:transition>
  <p:hf hdr="0" ftr="0" dt="0"/>
  <p:txStyles>
    <p:titleStyle>
      <a:lvl1pPr algn="l" rtl="0" eaLnBrk="1" fontAlgn="base" hangingPunct="1">
        <a:spcBef>
          <a:spcPct val="0"/>
        </a:spcBef>
        <a:spcAft>
          <a:spcPct val="0"/>
        </a:spcAft>
        <a:defRPr sz="3800" kern="1200">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0"/>
        </a:spcBef>
        <a:spcAft>
          <a:spcPts val="600"/>
        </a:spcAft>
        <a:buClr>
          <a:schemeClr val="accent2">
            <a:lumMod val="50000"/>
          </a:schemeClr>
        </a:buClr>
        <a:buFont typeface="Arial"/>
        <a:buNone/>
        <a:defRPr sz="2800" kern="1200">
          <a:solidFill>
            <a:schemeClr val="tx1"/>
          </a:solidFill>
          <a:latin typeface="Tahoma"/>
          <a:ea typeface="ＭＳ Ｐゴシック" charset="0"/>
          <a:cs typeface="Tahoma"/>
        </a:defRPr>
      </a:lvl1pPr>
      <a:lvl2pPr marL="742950" indent="-285750" algn="l" rtl="0" eaLnBrk="1" fontAlgn="base" hangingPunct="1">
        <a:spcBef>
          <a:spcPct val="0"/>
        </a:spcBef>
        <a:spcAft>
          <a:spcPts val="600"/>
        </a:spcAft>
        <a:buFont typeface="Arial" charset="0"/>
        <a:buChar char="–"/>
        <a:defRPr sz="2400" kern="1200">
          <a:solidFill>
            <a:schemeClr val="tx1"/>
          </a:solidFill>
          <a:latin typeface="Tahoma"/>
          <a:ea typeface="ＭＳ Ｐゴシック" charset="0"/>
          <a:cs typeface="Tahoma"/>
        </a:defRPr>
      </a:lvl2pPr>
      <a:lvl3pPr marL="1143000" indent="-228600" algn="l" rtl="0" eaLnBrk="1" fontAlgn="base" hangingPunct="1">
        <a:spcBef>
          <a:spcPct val="0"/>
        </a:spcBef>
        <a:spcAft>
          <a:spcPts val="600"/>
        </a:spcAft>
        <a:buFont typeface="Arial" charset="0"/>
        <a:buChar char="•"/>
        <a:defRPr sz="2000" kern="1200">
          <a:solidFill>
            <a:schemeClr val="tx1"/>
          </a:solidFill>
          <a:latin typeface="Tahoma"/>
          <a:ea typeface="ＭＳ Ｐゴシック" charset="0"/>
          <a:cs typeface="Tahoma"/>
        </a:defRPr>
      </a:lvl3pPr>
      <a:lvl4pPr marL="16002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4pPr>
      <a:lvl5pPr marL="20574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A7A19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6" name="Title Placeholder 1"/>
          <p:cNvSpPr>
            <a:spLocks noGrp="1"/>
          </p:cNvSpPr>
          <p:nvPr>
            <p:ph type="title"/>
          </p:nvPr>
        </p:nvSpPr>
        <p:spPr bwMode="auto">
          <a:xfrm>
            <a:off x="381000" y="0"/>
            <a:ext cx="845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7" name="Text Placeholder 2"/>
          <p:cNvSpPr>
            <a:spLocks noGrp="1"/>
          </p:cNvSpPr>
          <p:nvPr>
            <p:ph type="body" idx="1"/>
          </p:nvPr>
        </p:nvSpPr>
        <p:spPr bwMode="auto">
          <a:xfrm>
            <a:off x="533400" y="990600"/>
            <a:ext cx="8229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81800" y="64008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600" b="1" smtClean="0">
                <a:solidFill>
                  <a:schemeClr val="bg1"/>
                </a:solidFill>
                <a:latin typeface="Arial"/>
                <a:cs typeface="Arial"/>
              </a:defRPr>
            </a:lvl1pPr>
          </a:lstStyle>
          <a:p>
            <a:pPr>
              <a:defRPr/>
            </a:pPr>
            <a:fld id="{29EA69D0-051A-D74D-AFC2-F684D20A6798}"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2096060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fade/>
  </p:transition>
  <p:hf hdr="0" ftr="0" dt="0"/>
  <p:txStyles>
    <p:titleStyle>
      <a:lvl1pPr algn="l" rtl="0" eaLnBrk="1" fontAlgn="base" hangingPunct="1">
        <a:spcBef>
          <a:spcPct val="0"/>
        </a:spcBef>
        <a:spcAft>
          <a:spcPct val="0"/>
        </a:spcAft>
        <a:defRPr sz="3800" kern="1200">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0"/>
        </a:spcBef>
        <a:spcAft>
          <a:spcPts val="600"/>
        </a:spcAft>
        <a:buClr>
          <a:schemeClr val="accent2">
            <a:lumMod val="50000"/>
          </a:schemeClr>
        </a:buClr>
        <a:buFont typeface="Arial"/>
        <a:buNone/>
        <a:defRPr sz="2800" kern="1200">
          <a:solidFill>
            <a:schemeClr val="tx1"/>
          </a:solidFill>
          <a:latin typeface="Tahoma"/>
          <a:ea typeface="ＭＳ Ｐゴシック" charset="0"/>
          <a:cs typeface="Tahoma"/>
        </a:defRPr>
      </a:lvl1pPr>
      <a:lvl2pPr marL="742950" indent="-285750" algn="l" rtl="0" eaLnBrk="1" fontAlgn="base" hangingPunct="1">
        <a:spcBef>
          <a:spcPct val="0"/>
        </a:spcBef>
        <a:spcAft>
          <a:spcPts val="600"/>
        </a:spcAft>
        <a:buFont typeface="Arial" charset="0"/>
        <a:buChar char="–"/>
        <a:defRPr sz="2400" kern="1200">
          <a:solidFill>
            <a:schemeClr val="tx1"/>
          </a:solidFill>
          <a:latin typeface="Tahoma"/>
          <a:ea typeface="ＭＳ Ｐゴシック" charset="0"/>
          <a:cs typeface="Tahoma"/>
        </a:defRPr>
      </a:lvl2pPr>
      <a:lvl3pPr marL="1143000" indent="-228600" algn="l" rtl="0" eaLnBrk="1" fontAlgn="base" hangingPunct="1">
        <a:spcBef>
          <a:spcPct val="0"/>
        </a:spcBef>
        <a:spcAft>
          <a:spcPts val="600"/>
        </a:spcAft>
        <a:buFont typeface="Arial" charset="0"/>
        <a:buChar char="•"/>
        <a:defRPr sz="2000" kern="1200">
          <a:solidFill>
            <a:schemeClr val="tx1"/>
          </a:solidFill>
          <a:latin typeface="Tahoma"/>
          <a:ea typeface="ＭＳ Ｐゴシック" charset="0"/>
          <a:cs typeface="Tahoma"/>
        </a:defRPr>
      </a:lvl3pPr>
      <a:lvl4pPr marL="16002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4pPr>
      <a:lvl5pPr marL="20574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0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36.xml"/><Relationship Id="rId4" Type="http://schemas.openxmlformats.org/officeDocument/2006/relationships/image" Target="../media/image36.jpe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hyperlink" Target="The%20Great%20American%20Bond%20Bubble.pdf"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hyperlink" Target="The%20Great%20American%20Bond%20Bubble.pdf" TargetMode="External"/><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7.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en.wikipedia.org/wiki/File:Tacking.svg" TargetMode="Externa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5.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5.xml"/><Relationship Id="rId1" Type="http://schemas.openxmlformats.org/officeDocument/2006/relationships/vmlDrawing" Target="../drawings/vmlDrawing2.vml"/><Relationship Id="rId5" Type="http://schemas.openxmlformats.org/officeDocument/2006/relationships/image" Target="../media/image21.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35.xml"/><Relationship Id="rId4" Type="http://schemas.openxmlformats.org/officeDocument/2006/relationships/image" Target="../media/image31.png"/></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3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36.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36.xml"/><Relationship Id="rId4" Type="http://schemas.openxmlformats.org/officeDocument/2006/relationships/image" Target="../media/image34.png"/></Relationships>
</file>

<file path=ppt/slides/_rels/slide9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fontAlgn="auto">
              <a:spcBef>
                <a:spcPts val="0"/>
              </a:spcBef>
              <a:spcAft>
                <a:spcPts val="0"/>
              </a:spcAft>
              <a:defRPr/>
            </a:pPr>
            <a:br>
              <a:rPr lang="en-US" sz="3600" b="1" i="1" dirty="0">
                <a:ln w="11430"/>
                <a:solidFill>
                  <a:srgbClr val="FF0000"/>
                </a:solidFill>
                <a:effectLst>
                  <a:outerShdw blurRad="50800" dist="39000" dir="5460000" algn="tl">
                    <a:srgbClr val="000000">
                      <a:alpha val="38000"/>
                    </a:srgbClr>
                  </a:outerShdw>
                </a:effectLst>
              </a:rPr>
            </a:br>
            <a:endParaRPr lang="en-US" dirty="0">
              <a:ea typeface="ＭＳ Ｐゴシック" pitchFamily="34" charset="-128"/>
            </a:endParaRPr>
          </a:p>
        </p:txBody>
      </p:sp>
      <p:sp>
        <p:nvSpPr>
          <p:cNvPr id="3" name="Subtitle 2"/>
          <p:cNvSpPr>
            <a:spLocks noGrp="1"/>
          </p:cNvSpPr>
          <p:nvPr>
            <p:ph type="subTitle" idx="1"/>
          </p:nvPr>
        </p:nvSpPr>
        <p:spPr>
          <a:xfrm>
            <a:off x="1409700" y="4800600"/>
            <a:ext cx="6400800" cy="1752600"/>
          </a:xfrm>
        </p:spPr>
        <p:txBody>
          <a:bodyPr rtlCol="0">
            <a:normAutofit/>
          </a:bodyPr>
          <a:lstStyle/>
          <a:p>
            <a:pPr fontAlgn="auto">
              <a:spcBef>
                <a:spcPts val="0"/>
              </a:spcBef>
              <a:spcAft>
                <a:spcPts val="0"/>
              </a:spcAft>
              <a:defRPr/>
            </a:pPr>
            <a:r>
              <a:rPr lang="en-US" b="1" i="1" dirty="0">
                <a:ln w="11430"/>
                <a:solidFill>
                  <a:srgbClr val="FF0000"/>
                </a:solidFill>
                <a:effectLst>
                  <a:outerShdw blurRad="50800" dist="39000" dir="5460000" algn="tl">
                    <a:srgbClr val="000000">
                      <a:alpha val="38000"/>
                    </a:srgbClr>
                  </a:outerShdw>
                </a:effectLst>
              </a:rPr>
              <a:t>Session Two</a:t>
            </a:r>
          </a:p>
          <a:p>
            <a:pPr fontAlgn="auto">
              <a:spcBef>
                <a:spcPts val="0"/>
              </a:spcBef>
              <a:spcAft>
                <a:spcPts val="0"/>
              </a:spcAft>
              <a:defRPr/>
            </a:pPr>
            <a:r>
              <a:rPr lang="en-US" b="1" i="1" dirty="0">
                <a:ln w="11430"/>
                <a:solidFill>
                  <a:srgbClr val="FF0000"/>
                </a:solidFill>
                <a:effectLst>
                  <a:outerShdw blurRad="50800" dist="39000" dir="5460000" algn="tl">
                    <a:srgbClr val="000000">
                      <a:alpha val="38000"/>
                    </a:srgbClr>
                  </a:outerShdw>
                </a:effectLst>
              </a:rPr>
              <a:t>Date</a:t>
            </a:r>
          </a:p>
          <a:p>
            <a:pPr fontAlgn="auto">
              <a:spcBef>
                <a:spcPts val="0"/>
              </a:spcBef>
              <a:spcAft>
                <a:spcPts val="0"/>
              </a:spcAft>
              <a:defRPr/>
            </a:pPr>
            <a:r>
              <a:rPr lang="en-US" b="1" i="1" dirty="0">
                <a:ln w="11430"/>
                <a:solidFill>
                  <a:srgbClr val="FF0000"/>
                </a:solidFill>
                <a:effectLst>
                  <a:outerShdw blurRad="50800" dist="39000" dir="5460000" algn="tl">
                    <a:srgbClr val="000000">
                      <a:alpha val="38000"/>
                    </a:srgbClr>
                  </a:outerShdw>
                </a:effectLst>
              </a:rPr>
              <a:t>Location</a:t>
            </a:r>
          </a:p>
          <a:p>
            <a:pPr eaLnBrk="1" fontAlgn="auto" hangingPunct="1">
              <a:spcAft>
                <a:spcPts val="0"/>
              </a:spcAft>
              <a:defRPr/>
            </a:pPr>
            <a:endParaRPr lang="en-US" dirty="0">
              <a:ea typeface="+mn-ea"/>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500" b="10871"/>
          <a:stretch/>
        </p:blipFill>
        <p:spPr>
          <a:xfrm>
            <a:off x="0" y="1676400"/>
            <a:ext cx="9230799" cy="2960516"/>
          </a:xfrm>
          <a:prstGeom prst="rect">
            <a:avLst/>
          </a:prstGeom>
        </p:spPr>
      </p:pic>
    </p:spTree>
    <p:extLst>
      <p:ext uri="{BB962C8B-B14F-4D97-AF65-F5344CB8AC3E}">
        <p14:creationId xmlns:p14="http://schemas.microsoft.com/office/powerpoint/2010/main" val="293697140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a:bodyPr>
          <a:lstStyle/>
          <a:p>
            <a:pPr marL="0" indent="0" algn="ctr" eaLnBrk="1" fontAlgn="auto" hangingPunct="1">
              <a:spcAft>
                <a:spcPts val="0"/>
              </a:spcAft>
              <a:buFont typeface="Arial" pitchFamily="34" charset="0"/>
              <a:buNone/>
              <a:defRPr/>
            </a:pPr>
            <a:endParaRPr lang="en-US" b="1" i="1" dirty="0">
              <a:solidFill>
                <a:srgbClr val="FFFF00"/>
              </a:solidFill>
              <a:effectLst>
                <a:outerShdw blurRad="38100" dist="38100" dir="2700000" algn="tl">
                  <a:srgbClr val="000000">
                    <a:alpha val="43137"/>
                  </a:srgbClr>
                </a:outerShdw>
              </a:effectLst>
              <a:ea typeface="+mn-ea"/>
            </a:endParaRPr>
          </a:p>
          <a:p>
            <a:pPr marL="0" indent="0" algn="ctr" eaLnBrk="1" fontAlgn="auto" hangingPunct="1">
              <a:spcAft>
                <a:spcPts val="0"/>
              </a:spcAft>
              <a:buFont typeface="Arial" pitchFamily="34" charset="0"/>
              <a:buNone/>
              <a:defRPr/>
            </a:pPr>
            <a:endParaRPr lang="en-US" b="1" i="1" dirty="0">
              <a:solidFill>
                <a:srgbClr val="FFFF00"/>
              </a:solidFill>
              <a:effectLst>
                <a:outerShdw blurRad="38100" dist="38100" dir="2700000" algn="tl">
                  <a:srgbClr val="000000">
                    <a:alpha val="43137"/>
                  </a:srgbClr>
                </a:outerShdw>
              </a:effectLst>
              <a:ea typeface="+mn-ea"/>
            </a:endParaRPr>
          </a:p>
          <a:p>
            <a:pPr marL="0" indent="0" algn="ctr" eaLnBrk="1" fontAlgn="auto" hangingPunct="1">
              <a:spcAft>
                <a:spcPts val="0"/>
              </a:spcAft>
              <a:buFont typeface="Arial" pitchFamily="34" charset="0"/>
              <a:buNone/>
              <a:defRPr/>
            </a:pPr>
            <a:r>
              <a:rPr lang="en-US" b="1" i="1" dirty="0">
                <a:solidFill>
                  <a:srgbClr val="000818"/>
                </a:solidFill>
                <a:effectLst>
                  <a:outerShdw blurRad="38100" dist="38100" dir="2700000" algn="tl">
                    <a:srgbClr val="000000">
                      <a:alpha val="43137"/>
                    </a:srgbClr>
                  </a:outerShdw>
                </a:effectLst>
                <a:ea typeface="+mn-ea"/>
              </a:rPr>
              <a:t>IS HAVING THE MAJORITY OF YOUR MONEY LIQUID IMPORTANT TO YOU? </a:t>
            </a:r>
          </a:p>
          <a:p>
            <a:pPr marL="0" indent="0" algn="ctr" eaLnBrk="1" fontAlgn="auto" hangingPunct="1">
              <a:spcAft>
                <a:spcPts val="0"/>
              </a:spcAft>
              <a:buFont typeface="Arial" pitchFamily="34" charset="0"/>
              <a:buNone/>
              <a:defRPr/>
            </a:pPr>
            <a:endParaRPr lang="en-US" b="1" i="1" dirty="0">
              <a:solidFill>
                <a:srgbClr val="000818"/>
              </a:solidFill>
              <a:effectLst>
                <a:outerShdw blurRad="38100" dist="38100" dir="2700000" algn="tl">
                  <a:srgbClr val="000000">
                    <a:alpha val="43137"/>
                  </a:srgbClr>
                </a:outerShdw>
              </a:effectLst>
              <a:ea typeface="+mn-ea"/>
            </a:endParaRPr>
          </a:p>
          <a:p>
            <a:pPr marL="0" indent="0" algn="ctr" eaLnBrk="1" fontAlgn="auto" hangingPunct="1">
              <a:spcAft>
                <a:spcPts val="0"/>
              </a:spcAft>
              <a:buFont typeface="Arial" pitchFamily="34" charset="0"/>
              <a:buNone/>
              <a:defRPr/>
            </a:pPr>
            <a:r>
              <a:rPr lang="en-US" b="1" i="1" dirty="0">
                <a:solidFill>
                  <a:srgbClr val="000818"/>
                </a:solidFill>
                <a:effectLst>
                  <a:outerShdw blurRad="38100" dist="38100" dir="2700000" algn="tl">
                    <a:srgbClr val="000000">
                      <a:alpha val="43137"/>
                    </a:srgbClr>
                  </a:outerShdw>
                </a:effectLst>
                <a:ea typeface="+mn-ea"/>
              </a:rPr>
              <a:t>If not, then how much is </a:t>
            </a:r>
          </a:p>
          <a:p>
            <a:pPr marL="0" indent="0" algn="ctr" eaLnBrk="1" fontAlgn="auto" hangingPunct="1">
              <a:spcAft>
                <a:spcPts val="0"/>
              </a:spcAft>
              <a:buFont typeface="Arial" pitchFamily="34" charset="0"/>
              <a:buNone/>
              <a:defRPr/>
            </a:pPr>
            <a:r>
              <a:rPr lang="en-US" b="1" i="1" dirty="0">
                <a:solidFill>
                  <a:srgbClr val="000818"/>
                </a:solidFill>
                <a:effectLst>
                  <a:outerShdw blurRad="38100" dist="38100" dir="2700000" algn="tl">
                    <a:srgbClr val="000000">
                      <a:alpha val="43137"/>
                    </a:srgbClr>
                  </a:outerShdw>
                </a:effectLst>
                <a:ea typeface="+mn-ea"/>
              </a:rPr>
              <a:t>right for you? </a:t>
            </a:r>
          </a:p>
          <a:p>
            <a:pPr marL="0" indent="0" algn="ctr" eaLnBrk="1" fontAlgn="auto" hangingPunct="1">
              <a:spcAft>
                <a:spcPts val="0"/>
              </a:spcAft>
              <a:buFont typeface="Arial" pitchFamily="34" charset="0"/>
              <a:buNone/>
              <a:defRPr/>
            </a:pPr>
            <a:endParaRPr lang="en-US" b="1" i="1" dirty="0">
              <a:solidFill>
                <a:srgbClr val="000818"/>
              </a:solidFill>
              <a:effectLst>
                <a:outerShdw blurRad="38100" dist="38100" dir="2700000" algn="tl">
                  <a:srgbClr val="000000">
                    <a:alpha val="43137"/>
                  </a:srgbClr>
                </a:outerShdw>
              </a:effectLst>
              <a:ea typeface="+mn-ea"/>
            </a:endParaRPr>
          </a:p>
          <a:p>
            <a:pPr marL="0" indent="0" algn="ctr" eaLnBrk="1" fontAlgn="auto" hangingPunct="1">
              <a:spcAft>
                <a:spcPts val="0"/>
              </a:spcAft>
              <a:buFont typeface="Arial" pitchFamily="34" charset="0"/>
              <a:buNone/>
              <a:defRPr/>
            </a:pPr>
            <a:r>
              <a:rPr lang="en-US" b="1" i="1" dirty="0">
                <a:solidFill>
                  <a:srgbClr val="000818"/>
                </a:solidFill>
                <a:effectLst>
                  <a:outerShdw blurRad="38100" dist="38100" dir="2700000" algn="tl">
                    <a:srgbClr val="000000">
                      <a:alpha val="43137"/>
                    </a:srgbClr>
                  </a:outerShdw>
                </a:effectLst>
                <a:ea typeface="+mn-ea"/>
              </a:rPr>
              <a:t>(No right or wrong answers) </a:t>
            </a:r>
          </a:p>
          <a:p>
            <a:pPr eaLnBrk="1" fontAlgn="auto" hangingPunct="1">
              <a:spcAft>
                <a:spcPts val="0"/>
              </a:spcAft>
              <a:defRPr/>
            </a:pPr>
            <a:endParaRPr lang="en-US" dirty="0">
              <a:solidFill>
                <a:srgbClr val="FFFF00"/>
              </a:solidFill>
              <a:effectLst>
                <a:outerShdw blurRad="38100" dist="38100" dir="2700000" algn="tl">
                  <a:srgbClr val="000000">
                    <a:alpha val="43137"/>
                  </a:srgbClr>
                </a:outerShdw>
              </a:effectLst>
              <a:ea typeface="+mn-ea"/>
            </a:endParaRPr>
          </a:p>
        </p:txBody>
      </p:sp>
      <p:pic>
        <p:nvPicPr>
          <p:cNvPr id="50180"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4963" y="-2628"/>
            <a:ext cx="59340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367312"/>
      </p:ext>
    </p:extLst>
  </p:cSld>
  <p:clrMapOvr>
    <a:masterClrMapping/>
  </p:clrMapOvr>
  <p:transition spd="slow">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br>
              <a:rPr lang="en-US" sz="3600" b="1">
                <a:solidFill>
                  <a:srgbClr val="FF0000"/>
                </a:solidFill>
                <a:effectLst>
                  <a:outerShdw blurRad="38100" dist="38100" dir="2700000" algn="tl">
                    <a:srgbClr val="C0C0C0"/>
                  </a:outerShdw>
                </a:effectLst>
                <a:latin typeface="Aharoni" pitchFamily="2" charset="-79"/>
                <a:cs typeface="Aharoni" pitchFamily="2" charset="-79"/>
              </a:rPr>
            </a:br>
            <a:br>
              <a:rPr lang="en-US" sz="3600" b="1">
                <a:solidFill>
                  <a:srgbClr val="FF0000"/>
                </a:solidFill>
                <a:effectLst>
                  <a:outerShdw blurRad="38100" dist="38100" dir="2700000" algn="tl">
                    <a:srgbClr val="C0C0C0"/>
                  </a:outerShdw>
                </a:effectLst>
                <a:latin typeface="Aharoni" pitchFamily="2" charset="-79"/>
                <a:cs typeface="Aharoni" pitchFamily="2" charset="-79"/>
              </a:rPr>
            </a:br>
            <a:endParaRPr lang="en-US" sz="3600" b="1">
              <a:solidFill>
                <a:srgbClr val="FF0000"/>
              </a:solidFill>
              <a:effectLst>
                <a:outerShdw blurRad="38100" dist="38100" dir="2700000" algn="tl">
                  <a:srgbClr val="C0C0C0"/>
                </a:outerShdw>
              </a:effectLst>
              <a:latin typeface="Arial Black" pitchFamily="34" charset="0"/>
              <a:cs typeface="Aharoni" pitchFamily="2" charset="-79"/>
            </a:endParaRPr>
          </a:p>
        </p:txBody>
      </p:sp>
      <p:sp>
        <p:nvSpPr>
          <p:cNvPr id="3" name="Content Placeholder 2"/>
          <p:cNvSpPr>
            <a:spLocks noGrp="1"/>
          </p:cNvSpPr>
          <p:nvPr>
            <p:ph idx="1"/>
          </p:nvPr>
        </p:nvSpPr>
        <p:spPr/>
        <p:txBody>
          <a:bodyPr/>
          <a:lstStyle/>
          <a:p>
            <a:endParaRPr lang="en-US"/>
          </a:p>
        </p:txBody>
      </p:sp>
      <p:pic>
        <p:nvPicPr>
          <p:cNvPr id="10445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28600"/>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57200" y="1752600"/>
            <a:ext cx="8229600" cy="1143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5400" b="1" dirty="0">
                <a:solidFill>
                  <a:srgbClr val="011703"/>
                </a:solidFill>
                <a:effectLst>
                  <a:outerShdw blurRad="38100" dist="38100" dir="2700000" algn="tl">
                    <a:srgbClr val="C0C0C0"/>
                  </a:outerShdw>
                </a:effectLst>
                <a:latin typeface="Calibri" pitchFamily="34" charset="0"/>
              </a:rPr>
              <a:t>Process, Process, Process</a:t>
            </a:r>
          </a:p>
        </p:txBody>
      </p:sp>
      <p:sp>
        <p:nvSpPr>
          <p:cNvPr id="7" name="Content Placeholder 2"/>
          <p:cNvSpPr txBox="1">
            <a:spLocks/>
          </p:cNvSpPr>
          <p:nvPr/>
        </p:nvSpPr>
        <p:spPr>
          <a:xfrm>
            <a:off x="1219200" y="2743198"/>
            <a:ext cx="8229600" cy="452596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Char char="•"/>
              <a:defRPr/>
            </a:pPr>
            <a:r>
              <a:rPr lang="en-US" sz="4800" b="1" dirty="0">
                <a:solidFill>
                  <a:srgbClr val="011703"/>
                </a:solidFill>
                <a:effectLst>
                  <a:outerShdw blurRad="38100" dist="38100" dir="2700000" algn="tl">
                    <a:srgbClr val="C0C0C0"/>
                  </a:outerShdw>
                </a:effectLst>
                <a:latin typeface="Calibri" pitchFamily="34" charset="0"/>
              </a:rPr>
              <a:t>Investigation</a:t>
            </a:r>
          </a:p>
          <a:p>
            <a:pPr eaLnBrk="1" hangingPunct="1">
              <a:spcBef>
                <a:spcPct val="20000"/>
              </a:spcBef>
              <a:buFont typeface="Arial" pitchFamily="34" charset="0"/>
              <a:buChar char="•"/>
              <a:defRPr/>
            </a:pPr>
            <a:r>
              <a:rPr lang="en-US" sz="4800" b="1" dirty="0">
                <a:solidFill>
                  <a:srgbClr val="011703"/>
                </a:solidFill>
                <a:effectLst>
                  <a:outerShdw blurRad="38100" dist="38100" dir="2700000" algn="tl">
                    <a:srgbClr val="C0C0C0"/>
                  </a:outerShdw>
                </a:effectLst>
                <a:latin typeface="Calibri" pitchFamily="34" charset="0"/>
              </a:rPr>
              <a:t>Recommendation</a:t>
            </a:r>
          </a:p>
          <a:p>
            <a:pPr eaLnBrk="1" hangingPunct="1">
              <a:spcBef>
                <a:spcPct val="20000"/>
              </a:spcBef>
              <a:buFont typeface="Arial" pitchFamily="34" charset="0"/>
              <a:buChar char="•"/>
              <a:defRPr/>
            </a:pPr>
            <a:r>
              <a:rPr lang="en-US" sz="4800" b="1" dirty="0">
                <a:solidFill>
                  <a:srgbClr val="011703"/>
                </a:solidFill>
                <a:effectLst>
                  <a:outerShdw blurRad="38100" dist="38100" dir="2700000" algn="tl">
                    <a:srgbClr val="C0C0C0"/>
                  </a:outerShdw>
                </a:effectLst>
                <a:latin typeface="Calibri" pitchFamily="34" charset="0"/>
              </a:rPr>
              <a:t>Implementation</a:t>
            </a:r>
          </a:p>
          <a:p>
            <a:pPr eaLnBrk="1" hangingPunct="1">
              <a:spcBef>
                <a:spcPct val="20000"/>
              </a:spcBef>
              <a:buFont typeface="Arial" pitchFamily="34" charset="0"/>
              <a:buChar char="•"/>
              <a:defRPr/>
            </a:pPr>
            <a:r>
              <a:rPr lang="en-US" sz="4800" b="1" dirty="0">
                <a:solidFill>
                  <a:srgbClr val="011703"/>
                </a:solidFill>
                <a:effectLst>
                  <a:outerShdw blurRad="38100" dist="38100" dir="2700000" algn="tl">
                    <a:srgbClr val="C0C0C0"/>
                  </a:outerShdw>
                </a:effectLst>
                <a:latin typeface="Calibri" pitchFamily="34" charset="0"/>
              </a:rPr>
              <a:t>Review and Adjust </a:t>
            </a:r>
          </a:p>
        </p:txBody>
      </p:sp>
    </p:spTree>
    <p:extLst>
      <p:ext uri="{BB962C8B-B14F-4D97-AF65-F5344CB8AC3E}">
        <p14:creationId xmlns:p14="http://schemas.microsoft.com/office/powerpoint/2010/main" val="4630140"/>
      </p:ext>
    </p:extLst>
  </p:cSld>
  <p:clrMapOvr>
    <a:masterClrMapping/>
  </p:clrMapOvr>
  <p:transition spd="slow">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br>
              <a:rPr lang="en-US" sz="3600" b="1">
                <a:solidFill>
                  <a:srgbClr val="FF0000"/>
                </a:solidFill>
                <a:effectLst>
                  <a:outerShdw blurRad="38100" dist="38100" dir="2700000" algn="tl">
                    <a:srgbClr val="C0C0C0"/>
                  </a:outerShdw>
                </a:effectLst>
                <a:latin typeface="Aharoni" pitchFamily="2" charset="-79"/>
                <a:cs typeface="Aharoni" pitchFamily="2" charset="-79"/>
              </a:rPr>
            </a:br>
            <a:br>
              <a:rPr lang="en-US" sz="3600" b="1">
                <a:solidFill>
                  <a:srgbClr val="FF0000"/>
                </a:solidFill>
                <a:effectLst>
                  <a:outerShdw blurRad="38100" dist="38100" dir="2700000" algn="tl">
                    <a:srgbClr val="C0C0C0"/>
                  </a:outerShdw>
                </a:effectLst>
                <a:latin typeface="Aharoni" pitchFamily="2" charset="-79"/>
                <a:cs typeface="Aharoni" pitchFamily="2" charset="-79"/>
              </a:rPr>
            </a:br>
            <a:endParaRPr lang="en-US" sz="3600" b="1">
              <a:solidFill>
                <a:srgbClr val="FF0000"/>
              </a:solidFill>
              <a:effectLst>
                <a:outerShdw blurRad="38100" dist="38100" dir="2700000" algn="tl">
                  <a:srgbClr val="C0C0C0"/>
                </a:outerShdw>
              </a:effectLst>
              <a:latin typeface="Arial Black" pitchFamily="34" charset="0"/>
              <a:cs typeface="Aharoni" pitchFamily="2" charset="-79"/>
            </a:endParaRPr>
          </a:p>
        </p:txBody>
      </p:sp>
      <p:pic>
        <p:nvPicPr>
          <p:cNvPr id="10445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28600"/>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57200" y="1752600"/>
            <a:ext cx="8229600" cy="1143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5400" b="1" dirty="0">
                <a:solidFill>
                  <a:srgbClr val="011703"/>
                </a:solidFill>
                <a:effectLst>
                  <a:outerShdw blurRad="38100" dist="38100" dir="2700000" algn="tl">
                    <a:srgbClr val="C0C0C0"/>
                  </a:outerShdw>
                </a:effectLst>
                <a:latin typeface="Calibri" pitchFamily="34" charset="0"/>
              </a:rPr>
              <a:t>Process, Process, Process</a:t>
            </a:r>
          </a:p>
        </p:txBody>
      </p:sp>
      <p:sp>
        <p:nvSpPr>
          <p:cNvPr id="7" name="Content Placeholder 2"/>
          <p:cNvSpPr txBox="1">
            <a:spLocks/>
          </p:cNvSpPr>
          <p:nvPr/>
        </p:nvSpPr>
        <p:spPr>
          <a:xfrm>
            <a:off x="381000" y="3048000"/>
            <a:ext cx="8305800" cy="3276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indent="0"/>
            <a:r>
              <a:rPr lang="en-US" sz="4000" b="1" dirty="0"/>
              <a:t>13.10 How important to you 		    is using a good financial 	    decision making process?  	    Explain</a:t>
            </a:r>
            <a:r>
              <a:rPr lang="en-US" b="1" dirty="0"/>
              <a:t>.</a:t>
            </a:r>
            <a:endParaRPr lang="en-US" sz="4800" b="1" dirty="0">
              <a:solidFill>
                <a:srgbClr val="011703"/>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850335026"/>
      </p:ext>
    </p:extLst>
  </p:cSld>
  <p:clrMapOvr>
    <a:masterClrMapping/>
  </p:clrMapOvr>
  <p:transition spd="slow">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Seven steps to an </a:t>
            </a:r>
            <a:br>
              <a:rPr lang="en-US" dirty="0">
                <a:solidFill>
                  <a:srgbClr val="000818"/>
                </a:solidFill>
                <a:effectLst>
                  <a:outerShdw blurRad="38100" dist="38100" dir="2700000" algn="tl">
                    <a:srgbClr val="000000">
                      <a:alpha val="43137"/>
                    </a:srgbClr>
                  </a:outerShdw>
                </a:effectLst>
              </a:rPr>
            </a:br>
            <a:r>
              <a:rPr lang="en-US" dirty="0" err="1">
                <a:solidFill>
                  <a:srgbClr val="000818"/>
                </a:solidFill>
                <a:effectLst>
                  <a:outerShdw blurRad="38100" dist="38100" dir="2700000" algn="tl">
                    <a:srgbClr val="000000">
                      <a:alpha val="43137"/>
                    </a:srgbClr>
                  </a:outerShdw>
                </a:effectLst>
              </a:rPr>
              <a:t>abc</a:t>
            </a:r>
            <a:r>
              <a:rPr lang="en-US" dirty="0">
                <a:solidFill>
                  <a:srgbClr val="000818"/>
                </a:solidFill>
                <a:effectLst>
                  <a:outerShdw blurRad="38100" dist="38100" dir="2700000" algn="tl">
                    <a:srgbClr val="000000">
                      <a:alpha val="43137"/>
                    </a:srgbClr>
                  </a:outerShdw>
                </a:effectLst>
              </a:rPr>
              <a:t> plan</a:t>
            </a:r>
          </a:p>
        </p:txBody>
      </p:sp>
      <p:sp>
        <p:nvSpPr>
          <p:cNvPr id="3" name="Subtitle 2"/>
          <p:cNvSpPr>
            <a:spLocks noGrp="1"/>
          </p:cNvSpPr>
          <p:nvPr>
            <p:ph type="body" idx="1"/>
          </p:nvPr>
        </p:nvSpPr>
        <p:spPr>
          <a:xfrm>
            <a:off x="914400" y="914401"/>
            <a:ext cx="7772400" cy="685800"/>
          </a:xfrm>
        </p:spPr>
        <p:txBody>
          <a:bodyPr/>
          <a:lstStyle/>
          <a:p>
            <a:r>
              <a:rPr lang="en-US" b="1" dirty="0">
                <a:solidFill>
                  <a:schemeClr val="tx1"/>
                </a:solidFill>
              </a:rPr>
              <a:t>Chapter Fourteen:</a:t>
            </a: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971800"/>
            <a:ext cx="3124200" cy="33491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231622"/>
      </p:ext>
    </p:extLst>
  </p:cSld>
  <p:clrMapOvr>
    <a:masterClrMapping/>
  </p:clrMapOvr>
  <p:transition spd="slow">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11703"/>
                </a:solidFill>
                <a:effectLst>
                  <a:outerShdw blurRad="38100" dist="38100" dir="2700000" algn="tl">
                    <a:srgbClr val="C0C0C0"/>
                  </a:outerShdw>
                </a:effectLst>
                <a:latin typeface="Calibri" pitchFamily="34" charset="0"/>
              </a:rPr>
              <a:t>Seven Steps to an ABC Plan</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lnSpcReduction="10000"/>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en-US" sz="3000" b="1" dirty="0">
                <a:solidFill>
                  <a:srgbClr val="011703"/>
                </a:solidFill>
                <a:effectLst>
                  <a:outerShdw blurRad="38100" dist="38100" dir="2700000" algn="tl">
                    <a:srgbClr val="C0C0C0"/>
                  </a:outerShdw>
                </a:effectLst>
                <a:latin typeface="Calibri" pitchFamily="34" charset="0"/>
              </a:rPr>
              <a:t>Step One – Get Your Assets Together (App. One)</a:t>
            </a:r>
          </a:p>
          <a:p>
            <a:pPr eaLnBrk="1" hangingPunct="1">
              <a:lnSpc>
                <a:spcPct val="90000"/>
              </a:lnSpc>
              <a:defRPr/>
            </a:pPr>
            <a:r>
              <a:rPr lang="en-US" sz="3000" b="1" dirty="0">
                <a:solidFill>
                  <a:srgbClr val="011703"/>
                </a:solidFill>
                <a:effectLst>
                  <a:outerShdw blurRad="38100" dist="38100" dir="2700000" algn="tl">
                    <a:srgbClr val="C0C0C0"/>
                  </a:outerShdw>
                </a:effectLst>
                <a:latin typeface="Calibri" pitchFamily="34" charset="0"/>
              </a:rPr>
              <a:t>Step Two – Write Down Retirement Goals and Budgets</a:t>
            </a:r>
          </a:p>
          <a:p>
            <a:pPr eaLnBrk="1" hangingPunct="1">
              <a:lnSpc>
                <a:spcPct val="90000"/>
              </a:lnSpc>
              <a:defRPr/>
            </a:pPr>
            <a:r>
              <a:rPr lang="en-US" sz="3000" b="1" dirty="0">
                <a:solidFill>
                  <a:srgbClr val="011703"/>
                </a:solidFill>
                <a:effectLst>
                  <a:outerShdw blurRad="38100" dist="38100" dir="2700000" algn="tl">
                    <a:srgbClr val="C0C0C0"/>
                  </a:outerShdw>
                </a:effectLst>
                <a:latin typeface="Calibri" pitchFamily="34" charset="0"/>
              </a:rPr>
              <a:t>Step Three – ABC Your Assets (Know your Risk Tolerance, App. Three)</a:t>
            </a:r>
          </a:p>
          <a:p>
            <a:pPr eaLnBrk="1" hangingPunct="1">
              <a:lnSpc>
                <a:spcPct val="90000"/>
              </a:lnSpc>
              <a:defRPr/>
            </a:pPr>
            <a:r>
              <a:rPr lang="en-US" sz="3000" b="1" dirty="0">
                <a:solidFill>
                  <a:srgbClr val="011703"/>
                </a:solidFill>
                <a:effectLst>
                  <a:outerShdw blurRad="38100" dist="38100" dir="2700000" algn="tl">
                    <a:srgbClr val="C0C0C0"/>
                  </a:outerShdw>
                </a:effectLst>
                <a:latin typeface="Calibri" pitchFamily="34" charset="0"/>
              </a:rPr>
              <a:t>Step Four – Choose an Advisor</a:t>
            </a:r>
          </a:p>
          <a:p>
            <a:pPr eaLnBrk="1" hangingPunct="1">
              <a:lnSpc>
                <a:spcPct val="90000"/>
              </a:lnSpc>
              <a:defRPr/>
            </a:pPr>
            <a:r>
              <a:rPr lang="en-US" sz="3000" b="1" dirty="0">
                <a:solidFill>
                  <a:srgbClr val="011703"/>
                </a:solidFill>
                <a:effectLst>
                  <a:outerShdw blurRad="38100" dist="38100" dir="2700000" algn="tl">
                    <a:srgbClr val="C0C0C0"/>
                  </a:outerShdw>
                </a:effectLst>
                <a:latin typeface="Calibri" pitchFamily="34" charset="0"/>
              </a:rPr>
              <a:t>Step Five – Process, Process, Process</a:t>
            </a:r>
          </a:p>
          <a:p>
            <a:pPr eaLnBrk="1" hangingPunct="1">
              <a:lnSpc>
                <a:spcPct val="90000"/>
              </a:lnSpc>
              <a:defRPr/>
            </a:pPr>
            <a:r>
              <a:rPr lang="en-US" sz="3000" b="1" dirty="0">
                <a:solidFill>
                  <a:srgbClr val="011703"/>
                </a:solidFill>
                <a:effectLst>
                  <a:outerShdw blurRad="38100" dist="38100" dir="2700000" algn="tl">
                    <a:srgbClr val="C0C0C0"/>
                  </a:outerShdw>
                </a:effectLst>
                <a:latin typeface="Calibri" pitchFamily="34" charset="0"/>
              </a:rPr>
              <a:t>Step Six – Review and Adjust</a:t>
            </a:r>
          </a:p>
          <a:p>
            <a:pPr eaLnBrk="1" hangingPunct="1">
              <a:lnSpc>
                <a:spcPct val="90000"/>
              </a:lnSpc>
              <a:defRPr/>
            </a:pPr>
            <a:r>
              <a:rPr lang="en-US" sz="3000" b="1" dirty="0">
                <a:solidFill>
                  <a:srgbClr val="011703"/>
                </a:solidFill>
                <a:effectLst>
                  <a:outerShdw blurRad="38100" dist="38100" dir="2700000" algn="tl">
                    <a:srgbClr val="C0C0C0"/>
                  </a:outerShdw>
                </a:effectLst>
                <a:latin typeface="Calibri" pitchFamily="34" charset="0"/>
              </a:rPr>
              <a:t>Step Seven – Sleep at Night! </a:t>
            </a:r>
          </a:p>
        </p:txBody>
      </p:sp>
    </p:spTree>
    <p:extLst>
      <p:ext uri="{BB962C8B-B14F-4D97-AF65-F5344CB8AC3E}">
        <p14:creationId xmlns:p14="http://schemas.microsoft.com/office/powerpoint/2010/main" val="2875739247"/>
      </p:ext>
    </p:extLst>
  </p:cSld>
  <p:clrMapOvr>
    <a:masterClrMapping/>
  </p:clrMapOvr>
  <p:transition spd="slow">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28600"/>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1981200"/>
            <a:ext cx="8077200" cy="452431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800" b="1" dirty="0">
                <a:solidFill>
                  <a:srgbClr val="011703"/>
                </a:solidFill>
                <a:effectLst>
                  <a:outerShdw blurRad="38100" dist="38100" dir="2700000" algn="tl">
                    <a:srgbClr val="C0C0C0"/>
                  </a:outerShdw>
                </a:effectLst>
                <a:latin typeface="Calibri" pitchFamily="34" charset="0"/>
              </a:rPr>
              <a:t>In what ways have you resonated with the Financial ABC’s of Retirement Planning?</a:t>
            </a:r>
          </a:p>
          <a:p>
            <a:pPr eaLnBrk="1" hangingPunct="1">
              <a:defRPr/>
            </a:pPr>
            <a:endParaRPr lang="en-US" sz="4800" b="1" dirty="0">
              <a:solidFill>
                <a:srgbClr val="011703"/>
              </a:solidFill>
              <a:effectLst>
                <a:outerShdw blurRad="38100" dist="38100" dir="2700000" algn="tl">
                  <a:srgbClr val="C0C0C0"/>
                </a:outerShdw>
              </a:effectLst>
              <a:latin typeface="Calibri" pitchFamily="34" charset="0"/>
            </a:endParaRPr>
          </a:p>
          <a:p>
            <a:pPr algn="ctr" eaLnBrk="1" hangingPunct="1">
              <a:defRPr/>
            </a:pPr>
            <a:r>
              <a:rPr lang="en-US" sz="4800" b="1" dirty="0">
                <a:solidFill>
                  <a:srgbClr val="011703"/>
                </a:solidFill>
                <a:effectLst>
                  <a:outerShdw blurRad="38100" dist="38100" dir="2700000" algn="tl">
                    <a:srgbClr val="C0C0C0"/>
                  </a:outerShdw>
                </a:effectLst>
                <a:latin typeface="Calibri" pitchFamily="34" charset="0"/>
              </a:rPr>
              <a:t>Please complete our Evaluation Form…</a:t>
            </a:r>
          </a:p>
        </p:txBody>
      </p:sp>
    </p:spTree>
    <p:extLst>
      <p:ext uri="{BB962C8B-B14F-4D97-AF65-F5344CB8AC3E}">
        <p14:creationId xmlns:p14="http://schemas.microsoft.com/office/powerpoint/2010/main" val="1752664382"/>
      </p:ext>
    </p:extLst>
  </p:cSld>
  <p:clrMapOvr>
    <a:masterClrMapping/>
  </p:clrMapOvr>
  <p:transition spd="slow">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a:bodyPr>
          <a:lstStyle/>
          <a:p>
            <a:pPr algn="ctr" eaLnBrk="1" fontAlgn="auto" hangingPunct="1">
              <a:spcAft>
                <a:spcPts val="0"/>
              </a:spcAft>
              <a:buFont typeface="Arial" pitchFamily="34" charset="0"/>
              <a:buNone/>
              <a:defRPr/>
            </a:pPr>
            <a:r>
              <a:rPr lang="en-US" sz="4400" b="1" i="1" dirty="0">
                <a:ea typeface="+mn-ea"/>
              </a:rPr>
              <a:t>Dave Vick</a:t>
            </a:r>
          </a:p>
          <a:p>
            <a:pPr algn="ctr" eaLnBrk="1" fontAlgn="auto" hangingPunct="1">
              <a:spcAft>
                <a:spcPts val="0"/>
              </a:spcAft>
              <a:buFont typeface="Arial" pitchFamily="34" charset="0"/>
              <a:buNone/>
              <a:defRPr/>
            </a:pPr>
            <a:r>
              <a:rPr lang="en-US" sz="3600" b="1" i="1" dirty="0" err="1">
                <a:solidFill>
                  <a:srgbClr val="002060"/>
                </a:solidFill>
                <a:ea typeface="+mn-ea"/>
              </a:rPr>
              <a:t>dave@vickassociates</a:t>
            </a:r>
            <a:r>
              <a:rPr lang="en-US" sz="3600" b="1" i="1" dirty="0">
                <a:solidFill>
                  <a:srgbClr val="002060"/>
                </a:solidFill>
                <a:ea typeface="+mn-ea"/>
              </a:rPr>
              <a:t> .com</a:t>
            </a:r>
          </a:p>
          <a:p>
            <a:pPr algn="ctr" fontAlgn="auto">
              <a:spcAft>
                <a:spcPts val="0"/>
              </a:spcAft>
              <a:defRPr/>
            </a:pPr>
            <a:r>
              <a:rPr lang="en-US" sz="3600" b="1" i="1" dirty="0"/>
              <a:t>480-758-4582</a:t>
            </a:r>
          </a:p>
          <a:p>
            <a:pPr algn="ctr" fontAlgn="auto">
              <a:spcAft>
                <a:spcPts val="0"/>
              </a:spcAft>
              <a:defRPr/>
            </a:pPr>
            <a:r>
              <a:rPr lang="en-US" sz="3600" b="1" i="1" dirty="0"/>
              <a:t>Vick &amp; Associates, Inc.</a:t>
            </a:r>
          </a:p>
          <a:p>
            <a:pPr algn="ctr" fontAlgn="auto">
              <a:spcAft>
                <a:spcPts val="0"/>
              </a:spcAft>
              <a:defRPr/>
            </a:pPr>
            <a:r>
              <a:rPr lang="en-US" sz="3600" b="1" i="1" dirty="0"/>
              <a:t>8700 E. Vista Bonita Drive</a:t>
            </a:r>
          </a:p>
          <a:p>
            <a:pPr algn="ctr" fontAlgn="auto">
              <a:spcAft>
                <a:spcPts val="0"/>
              </a:spcAft>
              <a:defRPr/>
            </a:pPr>
            <a:r>
              <a:rPr lang="en-US" sz="3600" b="1" i="1" dirty="0"/>
              <a:t>Suite 240</a:t>
            </a:r>
          </a:p>
          <a:p>
            <a:pPr algn="ctr" fontAlgn="auto">
              <a:spcAft>
                <a:spcPts val="0"/>
              </a:spcAft>
              <a:defRPr/>
            </a:pPr>
            <a:r>
              <a:rPr lang="en-US" sz="3600" b="1" i="1"/>
              <a:t>Scottsdale, AZ  85255</a:t>
            </a:r>
            <a:endParaRPr lang="en-US" sz="3600" b="1" i="1" dirty="0"/>
          </a:p>
        </p:txBody>
      </p:sp>
    </p:spTree>
    <p:extLst>
      <p:ext uri="{BB962C8B-B14F-4D97-AF65-F5344CB8AC3E}">
        <p14:creationId xmlns:p14="http://schemas.microsoft.com/office/powerpoint/2010/main" val="101310055"/>
      </p:ext>
    </p:extLst>
  </p:cSld>
  <p:clrMapOvr>
    <a:masterClrMapping/>
  </p:clrMapOvr>
  <p:transition spd="slow">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6" y="5181600"/>
            <a:ext cx="73914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800" b="1" dirty="0">
                <a:solidFill>
                  <a:srgbClr val="011703"/>
                </a:solidFill>
                <a:effectLst>
                  <a:outerShdw blurRad="38100" dist="38100" dir="2700000" algn="tl">
                    <a:srgbClr val="C0C0C0"/>
                  </a:outerShdw>
                </a:effectLst>
                <a:latin typeface="Calibri" pitchFamily="34" charset="0"/>
              </a:rPr>
              <a:t>Thank you for Attending!</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0500" b="10871"/>
          <a:stretch/>
        </p:blipFill>
        <p:spPr>
          <a:xfrm>
            <a:off x="0" y="1828800"/>
            <a:ext cx="9230799" cy="2960516"/>
          </a:xfrm>
          <a:prstGeom prst="rect">
            <a:avLst/>
          </a:prstGeom>
        </p:spPr>
      </p:pic>
    </p:spTree>
    <p:extLst>
      <p:ext uri="{BB962C8B-B14F-4D97-AF65-F5344CB8AC3E}">
        <p14:creationId xmlns:p14="http://schemas.microsoft.com/office/powerpoint/2010/main" val="342196171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“They are who we thought they were!”</a:t>
            </a:r>
          </a:p>
        </p:txBody>
      </p:sp>
      <p:sp>
        <p:nvSpPr>
          <p:cNvPr id="3" name="Subtitle 2"/>
          <p:cNvSpPr>
            <a:spLocks noGrp="1"/>
          </p:cNvSpPr>
          <p:nvPr>
            <p:ph type="body" idx="1"/>
          </p:nvPr>
        </p:nvSpPr>
        <p:spPr>
          <a:xfrm>
            <a:off x="914400" y="914401"/>
            <a:ext cx="7772400" cy="685800"/>
          </a:xfrm>
        </p:spPr>
        <p:txBody>
          <a:bodyPr/>
          <a:lstStyle/>
          <a:p>
            <a:r>
              <a:rPr lang="en-US" b="1" dirty="0">
                <a:solidFill>
                  <a:schemeClr val="tx1"/>
                </a:solidFill>
              </a:rPr>
              <a:t>Chapter Seven:</a:t>
            </a: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
        <p:nvSpPr>
          <p:cNvPr id="5" name="Title 1"/>
          <p:cNvSpPr txBox="1">
            <a:spLocks/>
          </p:cNvSpPr>
          <p:nvPr/>
        </p:nvSpPr>
        <p:spPr bwMode="auto">
          <a:xfrm>
            <a:off x="914400" y="4995862"/>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cap="none" dirty="0">
                <a:solidFill>
                  <a:srgbClr val="0EE703"/>
                </a:solidFill>
                <a:effectLst>
                  <a:outerShdw blurRad="38100" dist="38100" dir="2700000" algn="tl">
                    <a:srgbClr val="000000">
                      <a:alpha val="43137"/>
                    </a:srgbClr>
                  </a:outerShdw>
                </a:effectLst>
              </a:rPr>
              <a:t>Green</a:t>
            </a:r>
            <a:r>
              <a:rPr lang="en-US" cap="none" dirty="0">
                <a:solidFill>
                  <a:schemeClr val="tx1"/>
                </a:solidFill>
                <a:effectLst>
                  <a:outerShdw blurRad="38100" dist="38100" dir="2700000" algn="tl">
                    <a:srgbClr val="000000">
                      <a:alpha val="43137"/>
                    </a:srgbClr>
                  </a:outerShdw>
                </a:effectLst>
              </a:rPr>
              <a:t> Money Premium</a:t>
            </a:r>
          </a:p>
        </p:txBody>
      </p:sp>
    </p:spTree>
    <p:extLst>
      <p:ext uri="{BB962C8B-B14F-4D97-AF65-F5344CB8AC3E}">
        <p14:creationId xmlns:p14="http://schemas.microsoft.com/office/powerpoint/2010/main" val="94490543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Dennis Green After Da Bears Los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759141" y="1600200"/>
            <a:ext cx="5732463" cy="4267200"/>
          </a:xfrm>
        </p:spPr>
      </p:pic>
      <p:pic>
        <p:nvPicPr>
          <p:cNvPr id="5222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9098" y="0"/>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510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3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fontScale="90000"/>
          </a:bodyPr>
          <a:lstStyle/>
          <a:p>
            <a:pP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latin typeface="Arial Black" pitchFamily="34" charset="0"/>
                <a:ea typeface="+mj-ea"/>
              </a:rPr>
              <a:t>Fixed Income or Fixed Principal Assets</a:t>
            </a:r>
            <a:r>
              <a:rPr lang="en-US" b="1" dirty="0">
                <a:solidFill>
                  <a:schemeClr val="tx1"/>
                </a:solidFill>
                <a:effectLst>
                  <a:outerShdw blurRad="38100" dist="38100" dir="2700000" algn="tl">
                    <a:srgbClr val="000000">
                      <a:alpha val="43137"/>
                    </a:srgbClr>
                  </a:outerShdw>
                </a:effectLst>
                <a:latin typeface="Arial Black" pitchFamily="34" charset="0"/>
                <a:ea typeface="+mj-ea"/>
              </a:rPr>
              <a:t>?</a:t>
            </a:r>
            <a:endParaRPr lang="en-US" dirty="0">
              <a:solidFill>
                <a:schemeClr val="tx1"/>
              </a:solidFill>
              <a:latin typeface="Arial Black" pitchFamily="34" charset="0"/>
              <a:ea typeface="+mj-ea"/>
            </a:endParaRPr>
          </a:p>
        </p:txBody>
      </p:sp>
      <p:sp>
        <p:nvSpPr>
          <p:cNvPr id="3" name="Content Placeholder 2"/>
          <p:cNvSpPr>
            <a:spLocks noGrp="1"/>
          </p:cNvSpPr>
          <p:nvPr>
            <p:ph idx="1"/>
          </p:nvPr>
        </p:nvSpPr>
        <p:spPr>
          <a:xfrm>
            <a:off x="457200" y="990600"/>
            <a:ext cx="8382000" cy="4343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91440" lvl="1" indent="0">
              <a:buNone/>
            </a:pPr>
            <a:r>
              <a:rPr lang="en-US" sz="3200" dirty="0"/>
              <a:t>“This may come as a surprise to some, but bonds can lose value.  Just ask those who held ENRON bonds, WorldCom bonds, Lehman Brothers, or Bear Stearns bonds.”</a:t>
            </a:r>
          </a:p>
          <a:p>
            <a:pPr marL="91440" lvl="1" indent="0">
              <a:buNone/>
            </a:pPr>
            <a:r>
              <a:rPr lang="en-US" sz="1400" b="1" i="1" dirty="0">
                <a:latin typeface="Calibri" pitchFamily="34" charset="0"/>
              </a:rPr>
              <a:t>“Bat-Socks, Vegas &amp; Conservative Investing” by David P. Vick</a:t>
            </a:r>
          </a:p>
          <a:p>
            <a:pPr marL="457200" lvl="1" indent="0">
              <a:buNone/>
            </a:pPr>
            <a:endParaRPr lang="en-US" sz="3200" b="1" dirty="0"/>
          </a:p>
          <a:p>
            <a:pPr marL="457200" lvl="1" indent="0">
              <a:buNone/>
            </a:pPr>
            <a:r>
              <a:rPr lang="en-US" sz="3200" b="1" dirty="0"/>
              <a:t>7.2  In the past, have you thought bonds guaranteed principal? Explain</a:t>
            </a:r>
            <a:endParaRPr lang="en-US" sz="3200" dirty="0"/>
          </a:p>
        </p:txBody>
      </p:sp>
    </p:spTree>
    <p:extLst>
      <p:ext uri="{BB962C8B-B14F-4D97-AF65-F5344CB8AC3E}">
        <p14:creationId xmlns:p14="http://schemas.microsoft.com/office/powerpoint/2010/main" val="23229517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fontScale="90000"/>
          </a:bodyPr>
          <a:lstStyle/>
          <a:p>
            <a:pP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latin typeface="Arial Black" pitchFamily="34" charset="0"/>
                <a:ea typeface="+mj-ea"/>
              </a:rPr>
              <a:t>Fixed Income or Fixed Principal Assets</a:t>
            </a:r>
            <a:r>
              <a:rPr lang="en-US" b="1" dirty="0">
                <a:solidFill>
                  <a:schemeClr val="tx1"/>
                </a:solidFill>
                <a:effectLst>
                  <a:outerShdw blurRad="38100" dist="38100" dir="2700000" algn="tl">
                    <a:srgbClr val="000000">
                      <a:alpha val="43137"/>
                    </a:srgbClr>
                  </a:outerShdw>
                </a:effectLst>
                <a:latin typeface="Arial Black" pitchFamily="34" charset="0"/>
                <a:ea typeface="+mj-ea"/>
              </a:rPr>
              <a:t>?</a:t>
            </a:r>
            <a:endParaRPr lang="en-US" dirty="0">
              <a:solidFill>
                <a:schemeClr val="tx1"/>
              </a:solidFill>
              <a:latin typeface="Arial Black" pitchFamily="34" charset="0"/>
              <a:ea typeface="+mj-ea"/>
            </a:endParaRPr>
          </a:p>
        </p:txBody>
      </p:sp>
      <p:sp>
        <p:nvSpPr>
          <p:cNvPr id="3" name="Content Placeholder 2"/>
          <p:cNvSpPr>
            <a:spLocks noGrp="1"/>
          </p:cNvSpPr>
          <p:nvPr>
            <p:ph idx="1"/>
          </p:nvPr>
        </p:nvSpPr>
        <p:spPr>
          <a:xfrm>
            <a:off x="457200" y="990600"/>
            <a:ext cx="83820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What are Fixed Income Assets?</a:t>
            </a:r>
          </a:p>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Do Fixed Income Assets have Protection of Principal?</a:t>
            </a:r>
          </a:p>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Have you or anyone you know ever lost money in bonds?</a:t>
            </a:r>
          </a:p>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What is a </a:t>
            </a:r>
            <a:r>
              <a:rPr lang="ja-JP" altLang="en-US" sz="4000" b="1" dirty="0">
                <a:solidFill>
                  <a:srgbClr val="011703"/>
                </a:solidFill>
                <a:latin typeface="Calibri" pitchFamily="34" charset="0"/>
                <a:ea typeface="Arial Unicode MS" pitchFamily="34" charset="-128"/>
                <a:cs typeface="Arial Unicode MS" pitchFamily="34" charset="-128"/>
                <a:hlinkClick r:id="rId3" action="ppaction://hlinkfile"/>
              </a:rPr>
              <a:t>‘</a:t>
            </a:r>
            <a:r>
              <a:rPr lang="en-US" altLang="ja-JP" sz="4000" b="1" dirty="0">
                <a:solidFill>
                  <a:srgbClr val="011703"/>
                </a:solidFill>
                <a:latin typeface="Calibri" pitchFamily="34" charset="0"/>
                <a:ea typeface="Arial Unicode MS" pitchFamily="34" charset="-128"/>
                <a:cs typeface="Arial Unicode MS" pitchFamily="34" charset="-128"/>
                <a:hlinkClick r:id="rId3" action="ppaction://hlinkfile"/>
              </a:rPr>
              <a:t>Bond Bubble</a:t>
            </a:r>
            <a:r>
              <a:rPr lang="ja-JP" altLang="en-US" sz="4000" b="1" dirty="0">
                <a:solidFill>
                  <a:srgbClr val="011703"/>
                </a:solidFill>
                <a:latin typeface="Calibri" pitchFamily="34" charset="0"/>
                <a:ea typeface="Arial Unicode MS" pitchFamily="34" charset="-128"/>
                <a:cs typeface="Arial Unicode MS" pitchFamily="34" charset="-128"/>
                <a:hlinkClick r:id="rId3" action="ppaction://hlinkfile"/>
              </a:rPr>
              <a:t>’</a:t>
            </a:r>
            <a:r>
              <a:rPr lang="en-US" altLang="ja-JP" sz="4000" b="1" dirty="0">
                <a:solidFill>
                  <a:srgbClr val="011703"/>
                </a:solidFill>
                <a:latin typeface="Calibri" pitchFamily="34" charset="0"/>
                <a:ea typeface="Arial Unicode MS" pitchFamily="34" charset="-128"/>
                <a:cs typeface="Arial Unicode MS" pitchFamily="34" charset="-128"/>
              </a:rPr>
              <a:t>?</a:t>
            </a:r>
            <a:endParaRPr lang="en-US" sz="4000" b="1" dirty="0">
              <a:solidFill>
                <a:srgbClr val="011703"/>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0265338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fontScale="90000"/>
          </a:bodyPr>
          <a:lstStyle/>
          <a:p>
            <a:pP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latin typeface="Arial Black" pitchFamily="34" charset="0"/>
                <a:ea typeface="+mj-ea"/>
              </a:rPr>
              <a:t>Fixed Income or Fixed Principal Assets</a:t>
            </a:r>
            <a:r>
              <a:rPr lang="en-US" b="1" dirty="0">
                <a:solidFill>
                  <a:schemeClr val="tx1"/>
                </a:solidFill>
                <a:effectLst>
                  <a:outerShdw blurRad="38100" dist="38100" dir="2700000" algn="tl">
                    <a:srgbClr val="000000">
                      <a:alpha val="43137"/>
                    </a:srgbClr>
                  </a:outerShdw>
                </a:effectLst>
                <a:latin typeface="Arial Black" pitchFamily="34" charset="0"/>
                <a:ea typeface="+mj-ea"/>
              </a:rPr>
              <a:t>?</a:t>
            </a:r>
            <a:endParaRPr lang="en-US" dirty="0">
              <a:solidFill>
                <a:schemeClr val="tx1"/>
              </a:solidFill>
              <a:latin typeface="Arial Black" pitchFamily="34" charset="0"/>
              <a:ea typeface="+mj-ea"/>
            </a:endParaRPr>
          </a:p>
        </p:txBody>
      </p:sp>
      <p:sp>
        <p:nvSpPr>
          <p:cNvPr id="3" name="Content Placeholder 2"/>
          <p:cNvSpPr>
            <a:spLocks noGrp="1"/>
          </p:cNvSpPr>
          <p:nvPr>
            <p:ph idx="1"/>
          </p:nvPr>
        </p:nvSpPr>
        <p:spPr>
          <a:xfrm>
            <a:off x="457200" y="990600"/>
            <a:ext cx="83820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What are Fixed Income Assets?</a:t>
            </a:r>
          </a:p>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Do Fixed Income Assets have Protection of Principal?</a:t>
            </a:r>
          </a:p>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Have you or anyone you know ever lost money in bonds?</a:t>
            </a:r>
          </a:p>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What is the </a:t>
            </a:r>
            <a:r>
              <a:rPr lang="ja-JP" altLang="en-US" sz="4000" b="1" dirty="0">
                <a:solidFill>
                  <a:srgbClr val="011703"/>
                </a:solidFill>
                <a:latin typeface="Calibri" pitchFamily="34" charset="0"/>
                <a:ea typeface="Arial Unicode MS" pitchFamily="34" charset="-128"/>
                <a:cs typeface="Arial Unicode MS" pitchFamily="34" charset="-128"/>
                <a:hlinkClick r:id="rId3" action="ppaction://hlinkfile"/>
              </a:rPr>
              <a:t>‘</a:t>
            </a:r>
            <a:r>
              <a:rPr lang="en-US" altLang="ja-JP" sz="4000" b="1" dirty="0">
                <a:solidFill>
                  <a:srgbClr val="011703"/>
                </a:solidFill>
                <a:latin typeface="Calibri" pitchFamily="34" charset="0"/>
                <a:ea typeface="Arial Unicode MS" pitchFamily="34" charset="-128"/>
                <a:cs typeface="Arial Unicode MS" pitchFamily="34" charset="-128"/>
                <a:hlinkClick r:id="rId3" action="ppaction://hlinkfile"/>
              </a:rPr>
              <a:t>Bond Bubble</a:t>
            </a:r>
            <a:r>
              <a:rPr lang="ja-JP" altLang="en-US" sz="4000" b="1" dirty="0">
                <a:solidFill>
                  <a:srgbClr val="011703"/>
                </a:solidFill>
                <a:latin typeface="Calibri" pitchFamily="34" charset="0"/>
                <a:ea typeface="Arial Unicode MS" pitchFamily="34" charset="-128"/>
                <a:cs typeface="Arial Unicode MS" pitchFamily="34" charset="-128"/>
                <a:hlinkClick r:id="rId3" action="ppaction://hlinkfile"/>
              </a:rPr>
              <a:t>’</a:t>
            </a:r>
            <a:r>
              <a:rPr lang="en-US" altLang="ja-JP" sz="4000" b="1" dirty="0">
                <a:solidFill>
                  <a:srgbClr val="011703"/>
                </a:solidFill>
                <a:latin typeface="Calibri" pitchFamily="34" charset="0"/>
                <a:ea typeface="Arial Unicode MS" pitchFamily="34" charset="-128"/>
                <a:cs typeface="Arial Unicode MS" pitchFamily="34" charset="-128"/>
              </a:rPr>
              <a:t>?</a:t>
            </a:r>
            <a:endParaRPr lang="en-US" sz="4000" b="1" dirty="0">
              <a:solidFill>
                <a:srgbClr val="011703"/>
              </a:solidFill>
              <a:latin typeface="Calibri" pitchFamily="34" charset="0"/>
              <a:ea typeface="Arial Unicode MS" pitchFamily="34" charset="-128"/>
              <a:cs typeface="Arial Unicode MS" pitchFamily="34" charset="-128"/>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2286000"/>
            <a:ext cx="8001000" cy="343751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455522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lgn="ctr" eaLnBrk="1" hangingPunct="1">
              <a:buFont typeface="Arial" pitchFamily="34" charset="0"/>
              <a:buNone/>
              <a:defRPr/>
            </a:pPr>
            <a:endParaRPr lang="en-US" sz="6600" b="1" dirty="0">
              <a:solidFill>
                <a:srgbClr val="FFFF00"/>
              </a:solidFill>
              <a:latin typeface="Calibri" pitchFamily="34" charset="0"/>
            </a:endParaRPr>
          </a:p>
          <a:p>
            <a:pPr marL="0" indent="0" algn="ctr" eaLnBrk="1" hangingPunct="1">
              <a:buFont typeface="Arial" pitchFamily="34" charset="0"/>
              <a:buNone/>
              <a:defRPr/>
            </a:pPr>
            <a:r>
              <a:rPr lang="en-US" sz="4000" b="1" dirty="0">
                <a:solidFill>
                  <a:srgbClr val="4A452A"/>
                </a:solidFill>
                <a:effectLst>
                  <a:outerShdw blurRad="38100" dist="38100" dir="2700000" algn="tl">
                    <a:srgbClr val="C0C0C0"/>
                  </a:outerShdw>
                </a:effectLst>
                <a:latin typeface="Calibri" pitchFamily="34" charset="0"/>
              </a:rPr>
              <a:t>Is Protecting Your Principal, or some of your Principal, important to you?</a:t>
            </a:r>
          </a:p>
        </p:txBody>
      </p:sp>
      <p:pic>
        <p:nvPicPr>
          <p:cNvPr id="5427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6981" y="0"/>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29134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97011"/>
            <a:ext cx="89916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03300"/>
                </a:solidFill>
                <a:effectLst>
                  <a:outerShdw blurRad="38100" dist="38100" dir="2700000" algn="tl">
                    <a:srgbClr val="000000">
                      <a:alpha val="43137"/>
                    </a:srgbClr>
                  </a:outerShdw>
                </a:effectLst>
                <a:latin typeface="Arial Black" pitchFamily="34" charset="0"/>
                <a:cs typeface="Times New Roman" pitchFamily="18" charset="0"/>
              </a:rPr>
              <a:t>Three Green Money Rules:</a:t>
            </a:r>
            <a:endParaRPr lang="en-US" sz="44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Content Placeholder 4"/>
          <p:cNvSpPr>
            <a:spLocks noGrp="1"/>
          </p:cNvSpPr>
          <p:nvPr>
            <p:ph idx="1"/>
          </p:nvPr>
        </p:nvSpPr>
        <p:spPr>
          <a:xfrm>
            <a:off x="685800" y="2438400"/>
            <a:ext cx="7010400" cy="4114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marL="0" indent="0" eaLnBrk="1" fontAlgn="auto" hangingPunct="1">
              <a:spcAft>
                <a:spcPts val="0"/>
              </a:spcAft>
              <a:buFont typeface="Arial" pitchFamily="34" charset="0"/>
              <a:buNone/>
              <a:defRPr/>
            </a:pPr>
            <a:r>
              <a:rPr lang="en-US" b="1" i="1" dirty="0">
                <a:ln w="11430"/>
                <a:effectLst>
                  <a:outerShdw blurRad="50800" dist="39000" dir="5460000" algn="tl">
                    <a:srgbClr val="000000">
                      <a:alpha val="38000"/>
                    </a:srgbClr>
                  </a:outerShdw>
                </a:effectLst>
                <a:ea typeface="+mn-ea"/>
              </a:rPr>
              <a:t>Green Money Rule #1: </a:t>
            </a:r>
          </a:p>
          <a:p>
            <a:pPr marL="0" indent="0" eaLnBrk="1" fontAlgn="auto" hangingPunct="1">
              <a:spcAft>
                <a:spcPts val="0"/>
              </a:spcAft>
              <a:buFont typeface="Arial" pitchFamily="34" charset="0"/>
              <a:buNone/>
              <a:defRPr/>
            </a:pPr>
            <a:r>
              <a:rPr lang="en-US" sz="3600" b="1" i="1" dirty="0">
                <a:ln w="11430"/>
                <a:effectLst>
                  <a:outerShdw blurRad="50800" dist="39000" dir="5460000" algn="tl">
                    <a:srgbClr val="000000">
                      <a:alpha val="38000"/>
                    </a:srgbClr>
                  </a:outerShdw>
                </a:effectLst>
                <a:ea typeface="+mn-ea"/>
              </a:rPr>
              <a:t>It Protects Your Principal </a:t>
            </a:r>
          </a:p>
          <a:p>
            <a:pPr marL="0" indent="0" eaLnBrk="1" fontAlgn="auto" hangingPunct="1">
              <a:spcAft>
                <a:spcPts val="0"/>
              </a:spcAft>
              <a:buFont typeface="Arial" pitchFamily="34" charset="0"/>
              <a:buNone/>
              <a:defRPr/>
            </a:pPr>
            <a:endParaRPr lang="en-US" b="1" i="1" dirty="0">
              <a:ln w="11430"/>
              <a:effectLst>
                <a:outerShdw blurRad="50800" dist="39000" dir="5460000" algn="tl">
                  <a:srgbClr val="000000">
                    <a:alpha val="38000"/>
                  </a:srgbClr>
                </a:outerShdw>
              </a:effectLst>
              <a:ea typeface="+mn-ea"/>
            </a:endParaRPr>
          </a:p>
          <a:p>
            <a:pPr marL="0" indent="0" eaLnBrk="1" fontAlgn="auto" hangingPunct="1">
              <a:spcAft>
                <a:spcPts val="0"/>
              </a:spcAft>
              <a:buFont typeface="Arial" pitchFamily="34" charset="0"/>
              <a:buNone/>
              <a:defRPr/>
            </a:pPr>
            <a:r>
              <a:rPr lang="en-US" b="1" i="1" dirty="0">
                <a:ln w="11430"/>
                <a:effectLst>
                  <a:outerShdw blurRad="50800" dist="39000" dir="5460000" algn="tl">
                    <a:srgbClr val="000000">
                      <a:alpha val="38000"/>
                    </a:srgbClr>
                  </a:outerShdw>
                </a:effectLst>
                <a:ea typeface="+mn-ea"/>
              </a:rPr>
              <a:t>Green Money Rule #2: </a:t>
            </a:r>
          </a:p>
          <a:p>
            <a:pPr marL="0" indent="0" eaLnBrk="1" fontAlgn="auto" hangingPunct="1">
              <a:spcAft>
                <a:spcPts val="0"/>
              </a:spcAft>
              <a:buFont typeface="Arial" pitchFamily="34" charset="0"/>
              <a:buNone/>
              <a:defRPr/>
            </a:pPr>
            <a:r>
              <a:rPr lang="en-US" sz="3600" b="1" i="1" dirty="0">
                <a:ln w="11430"/>
                <a:effectLst>
                  <a:outerShdw blurRad="50800" dist="39000" dir="5460000" algn="tl">
                    <a:srgbClr val="000000">
                      <a:alpha val="38000"/>
                    </a:srgbClr>
                  </a:outerShdw>
                </a:effectLst>
                <a:ea typeface="+mn-ea"/>
              </a:rPr>
              <a:t>It Protects Your Gains</a:t>
            </a:r>
          </a:p>
          <a:p>
            <a:pPr marL="0" indent="0" eaLnBrk="1" fontAlgn="auto" hangingPunct="1">
              <a:spcAft>
                <a:spcPts val="0"/>
              </a:spcAft>
              <a:buFont typeface="Arial" pitchFamily="34" charset="0"/>
              <a:buNone/>
              <a:defRPr/>
            </a:pPr>
            <a:endParaRPr lang="en-US" b="1" i="1" dirty="0">
              <a:ln w="11430"/>
              <a:effectLst>
                <a:outerShdw blurRad="50800" dist="39000" dir="5460000" algn="tl">
                  <a:srgbClr val="000000">
                    <a:alpha val="38000"/>
                  </a:srgbClr>
                </a:outerShdw>
              </a:effectLst>
              <a:ea typeface="+mn-ea"/>
            </a:endParaRPr>
          </a:p>
          <a:p>
            <a:pPr marL="0" indent="0" eaLnBrk="1" fontAlgn="auto" hangingPunct="1">
              <a:spcAft>
                <a:spcPts val="0"/>
              </a:spcAft>
              <a:buFont typeface="Arial" pitchFamily="34" charset="0"/>
              <a:buNone/>
              <a:defRPr/>
            </a:pPr>
            <a:r>
              <a:rPr lang="en-US" b="1" i="1" dirty="0">
                <a:ln w="11430"/>
                <a:effectLst>
                  <a:outerShdw blurRad="50800" dist="39000" dir="5460000" algn="tl">
                    <a:srgbClr val="000000">
                      <a:alpha val="38000"/>
                    </a:srgbClr>
                  </a:outerShdw>
                </a:effectLst>
                <a:ea typeface="+mn-ea"/>
              </a:rPr>
              <a:t>Green Money Rule #3: </a:t>
            </a:r>
          </a:p>
          <a:p>
            <a:pPr marL="0" indent="0" eaLnBrk="1" fontAlgn="auto" hangingPunct="1">
              <a:spcAft>
                <a:spcPts val="0"/>
              </a:spcAft>
              <a:buFont typeface="Arial" pitchFamily="34" charset="0"/>
              <a:buNone/>
              <a:defRPr/>
            </a:pPr>
            <a:r>
              <a:rPr lang="en-US" sz="3600" b="1" i="1" dirty="0">
                <a:ln w="11430"/>
                <a:effectLst>
                  <a:outerShdw blurRad="50800" dist="39000" dir="5460000" algn="tl">
                    <a:srgbClr val="000000">
                      <a:alpha val="38000"/>
                    </a:srgbClr>
                  </a:outerShdw>
                </a:effectLst>
                <a:ea typeface="+mn-ea"/>
              </a:rPr>
              <a:t>It Protects Your Income </a:t>
            </a:r>
            <a:endParaRPr lang="en-US" sz="4000" dirty="0">
              <a:ea typeface="+mn-ea"/>
            </a:endParaRPr>
          </a:p>
        </p:txBody>
      </p:sp>
      <p:pic>
        <p:nvPicPr>
          <p:cNvPr id="5530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255"/>
            <a:ext cx="5785945" cy="130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4159" y="3048000"/>
            <a:ext cx="8686800" cy="954107"/>
          </a:xfrm>
          <a:prstGeom prst="rect">
            <a:avLst/>
          </a:prstGeom>
          <a:solidFill>
            <a:srgbClr val="008000"/>
          </a:solidFill>
        </p:spPr>
        <p:txBody>
          <a:bodyPr wrap="square" rtlCol="0">
            <a:spAutoFit/>
          </a:bodyPr>
          <a:lstStyle/>
          <a:p>
            <a:pPr marL="0" lvl="1"/>
            <a:r>
              <a:rPr lang="en-US" sz="2800" b="1" dirty="0">
                <a:solidFill>
                  <a:schemeClr val="bg1"/>
                </a:solidFill>
              </a:rPr>
              <a:t>7.3  How do the Green Money Rules help when forming a balanced, conservative portfolio?</a:t>
            </a:r>
            <a:endParaRPr lang="en-US" sz="2800" dirty="0">
              <a:solidFill>
                <a:schemeClr val="bg1"/>
              </a:solidFill>
            </a:endParaRPr>
          </a:p>
        </p:txBody>
      </p:sp>
    </p:spTree>
    <p:extLst>
      <p:ext uri="{BB962C8B-B14F-4D97-AF65-F5344CB8AC3E}">
        <p14:creationId xmlns:p14="http://schemas.microsoft.com/office/powerpoint/2010/main" val="31799031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685800" y="990600"/>
            <a:ext cx="7696200" cy="5257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indent="0"/>
            <a:r>
              <a:rPr lang="en-US" sz="4000" b="1" dirty="0"/>
              <a:t>What is an Annuity? </a:t>
            </a:r>
            <a:r>
              <a:rPr lang="en-US" sz="3200" dirty="0"/>
              <a:t>(p. 55)</a:t>
            </a:r>
            <a:endParaRPr lang="en-US" sz="4000" b="1" dirty="0"/>
          </a:p>
          <a:p>
            <a:pPr marL="0" indent="0"/>
            <a:r>
              <a:rPr lang="en-US" sz="4000" i="1" dirty="0"/>
              <a:t>“</a:t>
            </a:r>
            <a:r>
              <a:rPr lang="en-US" sz="4000" dirty="0"/>
              <a:t>An annuity, technically, is a contract with an insurance company for an income payment either now or in the future.  The word annuity means “payment.””</a:t>
            </a:r>
          </a:p>
          <a:p>
            <a:pPr marL="0" lvl="1" indent="0">
              <a:buClr>
                <a:schemeClr val="accent2">
                  <a:lumMod val="50000"/>
                </a:schemeClr>
              </a:buClr>
              <a:buNone/>
            </a:pPr>
            <a:r>
              <a:rPr lang="en-US" sz="1400" b="1" i="1" dirty="0">
                <a:latin typeface="Calibri" pitchFamily="34" charset="0"/>
              </a:rPr>
              <a:t>“Bat-Socks, Vegas &amp; Conservative Investing” by David P. Vick</a:t>
            </a:r>
          </a:p>
          <a:p>
            <a:pPr marL="0" indent="0"/>
            <a:endParaRPr lang="en-US" sz="4000" b="1" i="1" dirty="0">
              <a:solidFill>
                <a:srgbClr val="008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1787290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228600" y="990600"/>
            <a:ext cx="8229600" cy="5257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indent="0"/>
            <a:r>
              <a:rPr lang="en-US" sz="4000" b="1" dirty="0"/>
              <a:t>What is an Annuity?</a:t>
            </a:r>
          </a:p>
          <a:p>
            <a:pPr marL="0" indent="0"/>
            <a:r>
              <a:rPr lang="en-US" sz="3200" dirty="0"/>
              <a:t>Different types of annuities:</a:t>
            </a:r>
          </a:p>
          <a:p>
            <a:pPr marL="0" indent="0"/>
            <a:r>
              <a:rPr lang="en-US" sz="3200" dirty="0"/>
              <a:t>Immediate Annuity </a:t>
            </a:r>
          </a:p>
          <a:p>
            <a:pPr marL="0" indent="0"/>
            <a:r>
              <a:rPr lang="en-US" sz="3200" dirty="0"/>
              <a:t>Deferred Annuity</a:t>
            </a:r>
          </a:p>
          <a:p>
            <a:pPr marL="0" indent="0"/>
            <a:r>
              <a:rPr lang="en-US" sz="3200" dirty="0"/>
              <a:t>Single Premium Deferred Annuity (SPDA)</a:t>
            </a:r>
          </a:p>
          <a:p>
            <a:pPr marL="0" indent="0"/>
            <a:r>
              <a:rPr lang="en-US" sz="3200" dirty="0"/>
              <a:t>Flexible Premium Deferred Annuity (FPDA)</a:t>
            </a:r>
          </a:p>
          <a:p>
            <a:pPr marL="0" indent="0"/>
            <a:r>
              <a:rPr lang="en-US" sz="3200" dirty="0"/>
              <a:t>Fixed Annuity</a:t>
            </a:r>
          </a:p>
          <a:p>
            <a:pPr marL="0" indent="0"/>
            <a:r>
              <a:rPr lang="en-US" sz="3200" dirty="0"/>
              <a:t>Fixed Indexed Annuity</a:t>
            </a:r>
          </a:p>
          <a:p>
            <a:pPr marL="0" indent="0"/>
            <a:r>
              <a:rPr lang="en-US" sz="3200" dirty="0"/>
              <a:t>Variable Annuity  </a:t>
            </a:r>
            <a:endParaRPr lang="en-US" sz="3200" b="1" i="1" dirty="0">
              <a:solidFill>
                <a:srgbClr val="008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12937685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a:bodyPr>
          <a:lstStyle/>
          <a:p>
            <a:pPr algn="ctr" eaLnBrk="1" fontAlgn="auto" hangingPunct="1">
              <a:spcAft>
                <a:spcPts val="0"/>
              </a:spcAft>
              <a:buFont typeface="Arial" pitchFamily="34" charset="0"/>
              <a:buNone/>
              <a:defRPr/>
            </a:pPr>
            <a:r>
              <a:rPr lang="en-US" sz="4400" b="1" i="1" dirty="0">
                <a:ea typeface="+mn-ea"/>
              </a:rPr>
              <a:t>Dave Vick</a:t>
            </a:r>
          </a:p>
          <a:p>
            <a:pPr algn="ctr" eaLnBrk="1" fontAlgn="auto" hangingPunct="1">
              <a:spcAft>
                <a:spcPts val="0"/>
              </a:spcAft>
              <a:buFont typeface="Arial" pitchFamily="34" charset="0"/>
              <a:buNone/>
              <a:defRPr/>
            </a:pPr>
            <a:r>
              <a:rPr lang="en-US" sz="3600" b="1" i="1" dirty="0" err="1">
                <a:solidFill>
                  <a:srgbClr val="002060"/>
                </a:solidFill>
                <a:ea typeface="+mn-ea"/>
              </a:rPr>
              <a:t>dave@vickassociates</a:t>
            </a:r>
            <a:r>
              <a:rPr lang="en-US" sz="3600" b="1" i="1" dirty="0">
                <a:solidFill>
                  <a:srgbClr val="002060"/>
                </a:solidFill>
                <a:ea typeface="+mn-ea"/>
              </a:rPr>
              <a:t> .com</a:t>
            </a:r>
          </a:p>
          <a:p>
            <a:pPr algn="ctr" fontAlgn="auto">
              <a:spcAft>
                <a:spcPts val="0"/>
              </a:spcAft>
              <a:defRPr/>
            </a:pPr>
            <a:r>
              <a:rPr lang="en-US" sz="3600" b="1" i="1" dirty="0"/>
              <a:t>480-758-4582</a:t>
            </a:r>
          </a:p>
          <a:p>
            <a:pPr algn="ctr" fontAlgn="auto">
              <a:spcAft>
                <a:spcPts val="0"/>
              </a:spcAft>
              <a:defRPr/>
            </a:pPr>
            <a:r>
              <a:rPr lang="en-US" sz="3600" b="1" i="1" dirty="0"/>
              <a:t>Vick &amp; Associates, Inc.</a:t>
            </a:r>
          </a:p>
          <a:p>
            <a:pPr algn="ctr" fontAlgn="auto">
              <a:spcAft>
                <a:spcPts val="0"/>
              </a:spcAft>
              <a:defRPr/>
            </a:pPr>
            <a:r>
              <a:rPr lang="en-US" sz="3600" b="1" i="1" dirty="0"/>
              <a:t>8700 E. Vista Bonita Drive</a:t>
            </a:r>
          </a:p>
          <a:p>
            <a:pPr algn="ctr" fontAlgn="auto">
              <a:spcAft>
                <a:spcPts val="0"/>
              </a:spcAft>
              <a:defRPr/>
            </a:pPr>
            <a:r>
              <a:rPr lang="en-US" sz="3600" b="1" i="1" dirty="0"/>
              <a:t>Suite 240</a:t>
            </a:r>
          </a:p>
          <a:p>
            <a:pPr algn="ctr" fontAlgn="auto">
              <a:spcAft>
                <a:spcPts val="0"/>
              </a:spcAft>
              <a:defRPr/>
            </a:pPr>
            <a:r>
              <a:rPr lang="en-US" sz="3600" b="1" i="1" dirty="0"/>
              <a:t>Scottsdale, AZ  85255</a:t>
            </a:r>
          </a:p>
        </p:txBody>
      </p:sp>
    </p:spTree>
    <p:extLst>
      <p:ext uri="{BB962C8B-B14F-4D97-AF65-F5344CB8AC3E}">
        <p14:creationId xmlns:p14="http://schemas.microsoft.com/office/powerpoint/2010/main" val="307416254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533400" y="990600"/>
            <a:ext cx="7543800" cy="5105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r>
              <a:rPr lang="en-US" sz="4000" b="1" dirty="0"/>
              <a:t>Variable Annuities </a:t>
            </a:r>
            <a:r>
              <a:rPr lang="en-US" sz="3200" dirty="0"/>
              <a:t>(p. 56)</a:t>
            </a:r>
          </a:p>
          <a:p>
            <a:pPr marL="0" indent="0"/>
            <a:r>
              <a:rPr lang="en-US" sz="4000" i="1" dirty="0"/>
              <a:t>Offers market returns with some protections.</a:t>
            </a:r>
          </a:p>
          <a:p>
            <a:pPr marL="0" indent="0"/>
            <a:r>
              <a:rPr lang="en-US" sz="3600" dirty="0"/>
              <a:t>“…the variable annuity puts the risk of the principal on the investor, while the fixed annuity puts the risk on the insurance company.”</a:t>
            </a:r>
          </a:p>
          <a:p>
            <a:pPr marL="0" lvl="1" indent="0">
              <a:buClr>
                <a:schemeClr val="accent2">
                  <a:lumMod val="50000"/>
                </a:schemeClr>
              </a:buClr>
              <a:buNone/>
            </a:pPr>
            <a:r>
              <a:rPr lang="en-US" sz="1400" b="1" i="1" dirty="0">
                <a:latin typeface="Calibri" pitchFamily="34" charset="0"/>
              </a:rPr>
              <a:t>“Bat-Socks, Vegas &amp; Conservative Investing” by David P. Vick</a:t>
            </a:r>
          </a:p>
          <a:p>
            <a:pPr marL="0" indent="0"/>
            <a:endParaRPr lang="en-US" sz="3600" dirty="0"/>
          </a:p>
          <a:p>
            <a:pPr marL="0" indent="0" eaLnBrk="1" hangingPunct="1">
              <a:defRPr/>
            </a:pPr>
            <a:endParaRPr lang="en-US" sz="4000" b="1" i="1" dirty="0">
              <a:solidFill>
                <a:srgbClr val="008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33171694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533400" y="990600"/>
            <a:ext cx="7543800" cy="5105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r>
              <a:rPr lang="en-US" sz="4000" b="1" dirty="0"/>
              <a:t>Variable Annuities </a:t>
            </a:r>
            <a:r>
              <a:rPr lang="en-US" sz="3200" dirty="0"/>
              <a:t>(P. 56)</a:t>
            </a:r>
            <a:endParaRPr lang="en-US" sz="4000" dirty="0"/>
          </a:p>
          <a:p>
            <a:pPr marL="0" indent="0"/>
            <a:r>
              <a:rPr lang="en-US" sz="2800" dirty="0"/>
              <a:t>The company offers you the option to choose from a varied amount of </a:t>
            </a:r>
            <a:r>
              <a:rPr lang="en-US" sz="2800" u="sng" dirty="0"/>
              <a:t>side accounts which are much like mutual funds.  </a:t>
            </a:r>
            <a:r>
              <a:rPr lang="en-US" sz="2800" dirty="0"/>
              <a:t>In fact, though they are not technically mutual funds,…You will pay management fees inside these funds along with other fees and expenses typical of variable annuities.   These </a:t>
            </a:r>
            <a:r>
              <a:rPr lang="en-US" sz="2800" u="sng" dirty="0"/>
              <a:t>expenses range from 1.25% to 5%</a:t>
            </a:r>
            <a:r>
              <a:rPr lang="en-US" sz="2800" dirty="0"/>
              <a:t> depending on the amount options you choose for your variable annuity.”</a:t>
            </a:r>
          </a:p>
          <a:p>
            <a:pPr marL="0" lvl="1" indent="0">
              <a:buClr>
                <a:schemeClr val="accent2">
                  <a:lumMod val="50000"/>
                </a:schemeClr>
              </a:buClr>
              <a:buNone/>
            </a:pPr>
            <a:r>
              <a:rPr lang="en-US" sz="1400" b="1" i="1" dirty="0">
                <a:latin typeface="Calibri" pitchFamily="34" charset="0"/>
              </a:rPr>
              <a:t>“Bat-Socks, Vegas &amp; Conservative Investing” by David P. Vick</a:t>
            </a:r>
          </a:p>
          <a:p>
            <a:pPr marL="0" indent="0"/>
            <a:endParaRPr lang="en-US" sz="2800" b="1" i="1" dirty="0">
              <a:solidFill>
                <a:srgbClr val="008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412105399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533400" y="990600"/>
            <a:ext cx="7543800" cy="5105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r>
              <a:rPr lang="en-US" sz="4000" b="1" dirty="0"/>
              <a:t>Variable Annuities </a:t>
            </a:r>
            <a:r>
              <a:rPr lang="en-US" sz="3200" dirty="0"/>
              <a:t>(P. 56)</a:t>
            </a:r>
            <a:endParaRPr lang="en-US" sz="4000" dirty="0"/>
          </a:p>
          <a:p>
            <a:pPr marL="0" indent="0"/>
            <a:endParaRPr lang="en-US" sz="2800" u="sng" dirty="0"/>
          </a:p>
          <a:p>
            <a:pPr marL="0" indent="0"/>
            <a:r>
              <a:rPr lang="en-US" sz="2800" u="sng" dirty="0"/>
              <a:t>Sample variable annuity expenses:</a:t>
            </a:r>
          </a:p>
          <a:p>
            <a:r>
              <a:rPr lang="en-US" sz="2800" dirty="0"/>
              <a:t>M&amp;E Charges			1.25%</a:t>
            </a:r>
          </a:p>
          <a:p>
            <a:r>
              <a:rPr lang="en-US" sz="2800" dirty="0"/>
              <a:t>Enhanced Death Benefit	 .75%</a:t>
            </a:r>
          </a:p>
          <a:p>
            <a:r>
              <a:rPr lang="en-US" sz="2800" dirty="0"/>
              <a:t>Income Benefit			 .75%</a:t>
            </a:r>
          </a:p>
          <a:p>
            <a:r>
              <a:rPr lang="en-US" sz="2800" u="sng" dirty="0"/>
              <a:t>Fund Management Fees	 .65%</a:t>
            </a:r>
            <a:endParaRPr lang="en-US" sz="2800" dirty="0"/>
          </a:p>
          <a:p>
            <a:r>
              <a:rPr lang="en-US" sz="2800" dirty="0"/>
              <a:t>Total					 3.4%</a:t>
            </a:r>
          </a:p>
          <a:p>
            <a:pPr marL="0" indent="0"/>
            <a:endParaRPr lang="en-US" sz="2800" dirty="0"/>
          </a:p>
          <a:p>
            <a:pPr marL="0" lvl="1" indent="0">
              <a:buClr>
                <a:schemeClr val="accent2">
                  <a:lumMod val="50000"/>
                </a:schemeClr>
              </a:buClr>
              <a:buNone/>
            </a:pPr>
            <a:r>
              <a:rPr lang="en-US" sz="1400" b="1" i="1" dirty="0">
                <a:latin typeface="Calibri" pitchFamily="34" charset="0"/>
              </a:rPr>
              <a:t>“Bat-Socks, Vegas &amp; Conservative Investing” by David P. Vick</a:t>
            </a:r>
          </a:p>
          <a:p>
            <a:pPr marL="0" indent="0"/>
            <a:endParaRPr lang="en-US" sz="2800" b="1" i="1" dirty="0">
              <a:solidFill>
                <a:srgbClr val="008000"/>
              </a:solidFill>
              <a:effectLst>
                <a:outerShdw blurRad="38100" dist="38100" dir="2700000" algn="tl">
                  <a:srgbClr val="C0C0C0"/>
                </a:outerShdw>
              </a:effectLst>
              <a:latin typeface="Calibri" pitchFamily="34" charset="0"/>
            </a:endParaRPr>
          </a:p>
        </p:txBody>
      </p:sp>
      <p:sp>
        <p:nvSpPr>
          <p:cNvPr id="4" name="TextBox 3"/>
          <p:cNvSpPr txBox="1"/>
          <p:nvPr/>
        </p:nvSpPr>
        <p:spPr>
          <a:xfrm>
            <a:off x="228600" y="2590800"/>
            <a:ext cx="8686800" cy="2308324"/>
          </a:xfrm>
          <a:prstGeom prst="rect">
            <a:avLst/>
          </a:prstGeom>
          <a:solidFill>
            <a:srgbClr val="C00000"/>
          </a:solidFill>
        </p:spPr>
        <p:txBody>
          <a:bodyPr wrap="square" rtlCol="0">
            <a:spAutoFit/>
          </a:bodyPr>
          <a:lstStyle/>
          <a:p>
            <a:pPr marL="0" lvl="1"/>
            <a:r>
              <a:rPr lang="en-US" sz="3600" b="1" dirty="0">
                <a:solidFill>
                  <a:schemeClr val="bg1"/>
                </a:solidFill>
              </a:rPr>
              <a:t>7.4-5  In what ways might it be an 	advantage or disadvantage to use 	a variable annuity in your 	portfolio?</a:t>
            </a:r>
            <a:endParaRPr lang="en-US" sz="3600" dirty="0">
              <a:solidFill>
                <a:schemeClr val="bg1"/>
              </a:solidFill>
            </a:endParaRPr>
          </a:p>
        </p:txBody>
      </p:sp>
    </p:spTree>
    <p:extLst>
      <p:ext uri="{BB962C8B-B14F-4D97-AF65-F5344CB8AC3E}">
        <p14:creationId xmlns:p14="http://schemas.microsoft.com/office/powerpoint/2010/main" val="20979983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609600" y="990600"/>
            <a:ext cx="7467600" cy="5638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r>
              <a:rPr lang="en-US" sz="3600" b="1" dirty="0"/>
              <a:t>Fixed Annuities  </a:t>
            </a:r>
            <a:r>
              <a:rPr lang="en-US" sz="2800" dirty="0"/>
              <a:t>(P. 57)</a:t>
            </a:r>
            <a:endParaRPr lang="en-US" sz="3600" dirty="0"/>
          </a:p>
          <a:p>
            <a:pPr marL="0" indent="0" eaLnBrk="1" hangingPunct="1">
              <a:defRPr/>
            </a:pPr>
            <a:r>
              <a:rPr lang="en-US" sz="3200" dirty="0"/>
              <a:t>“…the main characteristic of a Fixed Annuity is the </a:t>
            </a:r>
            <a:r>
              <a:rPr lang="en-US" sz="3200" u="sng" dirty="0"/>
              <a:t>protection of your principal</a:t>
            </a:r>
            <a:r>
              <a:rPr lang="en-US" sz="3200" dirty="0"/>
              <a:t>…The insurance company in a traditional fixed annuity announces the interest it will credit for the year in advance, </a:t>
            </a:r>
            <a:r>
              <a:rPr lang="en-US" sz="3200" u="sng" dirty="0"/>
              <a:t>much like a bank announces its interest rate on CD’s</a:t>
            </a:r>
            <a:r>
              <a:rPr lang="en-US" sz="3200" dirty="0"/>
              <a:t>.  It is compounded and tax-deferred...”</a:t>
            </a:r>
          </a:p>
          <a:p>
            <a:pPr marL="0" indent="0" eaLnBrk="1" hangingPunct="1">
              <a:defRPr/>
            </a:pPr>
            <a:endParaRPr lang="en-US" sz="3200" dirty="0"/>
          </a:p>
          <a:p>
            <a:pPr marL="0" lvl="1" indent="0" eaLnBrk="1" hangingPunct="1">
              <a:buClr>
                <a:schemeClr val="accent2">
                  <a:lumMod val="50000"/>
                </a:schemeClr>
              </a:buClr>
              <a:buNone/>
              <a:defRPr/>
            </a:pPr>
            <a:r>
              <a:rPr lang="en-US" sz="1400" b="1" i="1" dirty="0">
                <a:latin typeface="Calibri" pitchFamily="34" charset="0"/>
              </a:rPr>
              <a:t>“Bat-Socks, Vegas &amp; Conservative Investing” by David P. Vick</a:t>
            </a:r>
          </a:p>
          <a:p>
            <a:pPr marL="0" indent="0" eaLnBrk="1" hangingPunct="1">
              <a:defRPr/>
            </a:pPr>
            <a:endParaRPr lang="en-US" sz="3600" b="1" i="1" dirty="0">
              <a:solidFill>
                <a:srgbClr val="008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08174756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609600" y="990600"/>
            <a:ext cx="7924800" cy="5638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r>
              <a:rPr lang="en-US" sz="3600" b="1" dirty="0"/>
              <a:t>Fixed Indexed Annuities  </a:t>
            </a:r>
            <a:r>
              <a:rPr lang="en-US" sz="2800" dirty="0"/>
              <a:t>(P. 57)</a:t>
            </a:r>
            <a:endParaRPr lang="en-US" sz="3600" dirty="0"/>
          </a:p>
          <a:p>
            <a:pPr marL="0" indent="0" eaLnBrk="1" hangingPunct="1">
              <a:defRPr/>
            </a:pPr>
            <a:r>
              <a:rPr lang="en-US" sz="3200" dirty="0"/>
              <a:t>“An indexed annuity’s </a:t>
            </a:r>
            <a:r>
              <a:rPr lang="en-US" sz="3200" u="sng" dirty="0"/>
              <a:t>interest rate is tied to an index such as the S&amp;P 500</a:t>
            </a:r>
            <a:r>
              <a:rPr lang="en-US" sz="3200" dirty="0"/>
              <a:t>.  If the index goes up, the owner of the annuity is credited with a portion of the increase in the index and those </a:t>
            </a:r>
            <a:r>
              <a:rPr lang="en-US" sz="3200" u="sng" dirty="0"/>
              <a:t>gains are retained </a:t>
            </a:r>
            <a:r>
              <a:rPr lang="en-US" sz="3200" dirty="0"/>
              <a:t>in the contract.  If the index goes down, both the principal and previous years gains are retained, and </a:t>
            </a:r>
            <a:r>
              <a:rPr lang="en-US" sz="3200" u="sng" dirty="0"/>
              <a:t>the owner of the annuity loses no ground</a:t>
            </a:r>
            <a:r>
              <a:rPr lang="en-US" sz="3200" dirty="0"/>
              <a:t>.” </a:t>
            </a:r>
          </a:p>
          <a:p>
            <a:pPr marL="0" lvl="1" indent="0" eaLnBrk="1" hangingPunct="1">
              <a:buClr>
                <a:schemeClr val="accent2">
                  <a:lumMod val="50000"/>
                </a:schemeClr>
              </a:buClr>
              <a:buNone/>
              <a:defRPr/>
            </a:pPr>
            <a:r>
              <a:rPr lang="en-US" sz="1400" b="1" i="1" dirty="0">
                <a:latin typeface="Calibri" pitchFamily="34" charset="0"/>
              </a:rPr>
              <a:t>“Bat-Socks, Vegas &amp; Conservative Investing” by David P. Vick</a:t>
            </a:r>
          </a:p>
          <a:p>
            <a:pPr marL="0" indent="0" eaLnBrk="1" hangingPunct="1">
              <a:defRPr/>
            </a:pPr>
            <a:endParaRPr lang="en-US" sz="3600" b="1" i="1" dirty="0">
              <a:solidFill>
                <a:srgbClr val="008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247185495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6019800" y="4343400"/>
            <a:ext cx="1143000" cy="3524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Aft>
                <a:spcPts val="1000"/>
              </a:spcAft>
            </a:pPr>
            <a:r>
              <a:rPr lang="en-US" sz="1400" b="1">
                <a:latin typeface="Calibri" pitchFamily="34" charset="0"/>
              </a:rPr>
              <a:t>Year Four</a:t>
            </a:r>
          </a:p>
        </p:txBody>
      </p:sp>
      <p:sp>
        <p:nvSpPr>
          <p:cNvPr id="57347" name="Text Box 4"/>
          <p:cNvSpPr txBox="1">
            <a:spLocks noChangeArrowheads="1"/>
          </p:cNvSpPr>
          <p:nvPr/>
        </p:nvSpPr>
        <p:spPr bwMode="auto">
          <a:xfrm>
            <a:off x="1981200" y="4343400"/>
            <a:ext cx="985838" cy="3429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Aft>
                <a:spcPts val="1000"/>
              </a:spcAft>
            </a:pPr>
            <a:r>
              <a:rPr lang="en-US" sz="1400" b="1">
                <a:latin typeface="Calibri" pitchFamily="34" charset="0"/>
              </a:rPr>
              <a:t>Year One</a:t>
            </a:r>
          </a:p>
        </p:txBody>
      </p:sp>
      <p:sp>
        <p:nvSpPr>
          <p:cNvPr id="57348" name="Text Box 5"/>
          <p:cNvSpPr txBox="1">
            <a:spLocks noChangeArrowheads="1"/>
          </p:cNvSpPr>
          <p:nvPr/>
        </p:nvSpPr>
        <p:spPr bwMode="auto">
          <a:xfrm>
            <a:off x="3276600" y="4343400"/>
            <a:ext cx="1066800" cy="3429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Aft>
                <a:spcPts val="1000"/>
              </a:spcAft>
            </a:pPr>
            <a:r>
              <a:rPr lang="en-US" sz="1400" b="1">
                <a:latin typeface="Calibri" pitchFamily="34" charset="0"/>
              </a:rPr>
              <a:t>Year Two</a:t>
            </a:r>
          </a:p>
        </p:txBody>
      </p:sp>
      <p:sp>
        <p:nvSpPr>
          <p:cNvPr id="57349" name="Text Box 6"/>
          <p:cNvSpPr txBox="1">
            <a:spLocks noChangeArrowheads="1"/>
          </p:cNvSpPr>
          <p:nvPr/>
        </p:nvSpPr>
        <p:spPr bwMode="auto">
          <a:xfrm>
            <a:off x="4648200" y="4343400"/>
            <a:ext cx="1112838" cy="3429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Aft>
                <a:spcPts val="1000"/>
              </a:spcAft>
            </a:pPr>
            <a:r>
              <a:rPr lang="en-US" sz="1400" b="1">
                <a:latin typeface="Calibri" pitchFamily="34" charset="0"/>
              </a:rPr>
              <a:t>Year Three</a:t>
            </a:r>
          </a:p>
        </p:txBody>
      </p:sp>
      <p:sp>
        <p:nvSpPr>
          <p:cNvPr id="57350" name="Line 7"/>
          <p:cNvSpPr>
            <a:spLocks noChangeShapeType="1"/>
          </p:cNvSpPr>
          <p:nvPr/>
        </p:nvSpPr>
        <p:spPr bwMode="auto">
          <a:xfrm>
            <a:off x="1760538" y="1600200"/>
            <a:ext cx="0" cy="2743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1" name="Line 8"/>
          <p:cNvSpPr>
            <a:spLocks noChangeShapeType="1"/>
          </p:cNvSpPr>
          <p:nvPr/>
        </p:nvSpPr>
        <p:spPr bwMode="auto">
          <a:xfrm>
            <a:off x="1760538" y="4343400"/>
            <a:ext cx="58293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2" name="Line 9"/>
          <p:cNvSpPr>
            <a:spLocks noChangeShapeType="1"/>
          </p:cNvSpPr>
          <p:nvPr/>
        </p:nvSpPr>
        <p:spPr bwMode="auto">
          <a:xfrm>
            <a:off x="3152775" y="1600200"/>
            <a:ext cx="0" cy="2743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3" name="Line 10"/>
          <p:cNvSpPr>
            <a:spLocks noChangeShapeType="1"/>
          </p:cNvSpPr>
          <p:nvPr/>
        </p:nvSpPr>
        <p:spPr bwMode="auto">
          <a:xfrm>
            <a:off x="4562475" y="1600200"/>
            <a:ext cx="0" cy="2743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4" name="Line 11"/>
          <p:cNvSpPr>
            <a:spLocks noChangeShapeType="1"/>
          </p:cNvSpPr>
          <p:nvPr/>
        </p:nvSpPr>
        <p:spPr bwMode="auto">
          <a:xfrm>
            <a:off x="7361238" y="1600200"/>
            <a:ext cx="0" cy="2743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9" name="Text Box 12"/>
          <p:cNvSpPr txBox="1">
            <a:spLocks noChangeArrowheads="1"/>
          </p:cNvSpPr>
          <p:nvPr/>
        </p:nvSpPr>
        <p:spPr bwMode="auto">
          <a:xfrm>
            <a:off x="533400" y="5665076"/>
            <a:ext cx="8077200" cy="762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1000"/>
              </a:spcAft>
            </a:pPr>
            <a:r>
              <a:rPr lang="en-US" sz="1400">
                <a:latin typeface="Calibri" pitchFamily="34" charset="0"/>
              </a:rPr>
              <a:t>Items to Consider:</a:t>
            </a:r>
          </a:p>
          <a:p>
            <a:pPr eaLnBrk="1" hangingPunct="1">
              <a:spcAft>
                <a:spcPts val="1000"/>
              </a:spcAft>
            </a:pPr>
            <a:r>
              <a:rPr lang="en-US" sz="1400">
                <a:latin typeface="Calibri" pitchFamily="34" charset="0"/>
              </a:rPr>
              <a:t>___Surrender Duration  ___Liquidity Options   ___Caps   ___Income Riders   ___Crediting Methods ___Other</a:t>
            </a:r>
          </a:p>
        </p:txBody>
      </p:sp>
      <p:sp>
        <p:nvSpPr>
          <p:cNvPr id="57356" name="Line 13"/>
          <p:cNvSpPr>
            <a:spLocks noChangeShapeType="1"/>
          </p:cNvSpPr>
          <p:nvPr/>
        </p:nvSpPr>
        <p:spPr bwMode="auto">
          <a:xfrm>
            <a:off x="5915025" y="1600200"/>
            <a:ext cx="0" cy="2743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15" name="Straight Arrow Connector 14"/>
          <p:cNvCxnSpPr>
            <a:stCxn id="57351" idx="0"/>
          </p:cNvCxnSpPr>
          <p:nvPr/>
        </p:nvCxnSpPr>
        <p:spPr>
          <a:xfrm rot="5400000" flipH="1" flipV="1">
            <a:off x="1908969" y="3128169"/>
            <a:ext cx="1066800" cy="136366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1752600" y="3276600"/>
            <a:ext cx="1371600" cy="1588"/>
          </a:xfrm>
          <a:prstGeom prst="line">
            <a:avLst/>
          </a:prstGeom>
          <a:ln w="762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2057400" y="2743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a:latin typeface="Calibri" pitchFamily="34" charset="0"/>
              </a:rPr>
              <a:t>10%</a:t>
            </a:r>
          </a:p>
        </p:txBody>
      </p:sp>
      <p:cxnSp>
        <p:nvCxnSpPr>
          <p:cNvPr id="20" name="Straight Connector 19"/>
          <p:cNvCxnSpPr>
            <a:cxnSpLocks noChangeShapeType="1"/>
          </p:cNvCxnSpPr>
          <p:nvPr/>
        </p:nvCxnSpPr>
        <p:spPr bwMode="auto">
          <a:xfrm>
            <a:off x="1760538" y="3810000"/>
            <a:ext cx="1371600" cy="1588"/>
          </a:xfrm>
          <a:prstGeom prst="line">
            <a:avLst/>
          </a:prstGeom>
          <a:noFill/>
          <a:ln w="76200">
            <a:solidFill>
              <a:srgbClr val="00B05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1" name="TextBox 20"/>
          <p:cNvSpPr txBox="1">
            <a:spLocks noChangeArrowheads="1"/>
          </p:cNvSpPr>
          <p:nvPr/>
        </p:nvSpPr>
        <p:spPr bwMode="auto">
          <a:xfrm>
            <a:off x="228600" y="35052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b="1" dirty="0">
                <a:latin typeface="Calibri" pitchFamily="34" charset="0"/>
              </a:rPr>
              <a:t>5% cap</a:t>
            </a:r>
          </a:p>
        </p:txBody>
      </p:sp>
      <p:cxnSp>
        <p:nvCxnSpPr>
          <p:cNvPr id="23" name="Straight Arrow Connector 22"/>
          <p:cNvCxnSpPr/>
          <p:nvPr/>
        </p:nvCxnSpPr>
        <p:spPr>
          <a:xfrm rot="16200000" flipH="1">
            <a:off x="2705100" y="3771900"/>
            <a:ext cx="2362200" cy="1371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3200400" y="5105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a:solidFill>
                  <a:srgbClr val="FF0000"/>
                </a:solidFill>
                <a:latin typeface="Calibri" pitchFamily="34" charset="0"/>
              </a:rPr>
              <a:t>-40%</a:t>
            </a:r>
          </a:p>
        </p:txBody>
      </p:sp>
      <p:cxnSp>
        <p:nvCxnSpPr>
          <p:cNvPr id="26" name="Straight Connector 25"/>
          <p:cNvCxnSpPr>
            <a:cxnSpLocks noChangeShapeType="1"/>
          </p:cNvCxnSpPr>
          <p:nvPr/>
        </p:nvCxnSpPr>
        <p:spPr bwMode="auto">
          <a:xfrm>
            <a:off x="3152775" y="3808413"/>
            <a:ext cx="1447800" cy="1587"/>
          </a:xfrm>
          <a:prstGeom prst="line">
            <a:avLst/>
          </a:prstGeom>
          <a:noFill/>
          <a:ln w="76200">
            <a:solidFill>
              <a:srgbClr val="00B05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7" name="TextBox 26"/>
          <p:cNvSpPr txBox="1">
            <a:spLocks noChangeArrowheads="1"/>
          </p:cNvSpPr>
          <p:nvPr/>
        </p:nvSpPr>
        <p:spPr bwMode="auto">
          <a:xfrm>
            <a:off x="3581400" y="32004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a:latin typeface="Calibri" pitchFamily="34" charset="0"/>
              </a:rPr>
              <a:t>0%</a:t>
            </a:r>
          </a:p>
        </p:txBody>
      </p:sp>
      <p:cxnSp>
        <p:nvCxnSpPr>
          <p:cNvPr id="29" name="Straight Arrow Connector 28"/>
          <p:cNvCxnSpPr/>
          <p:nvPr/>
        </p:nvCxnSpPr>
        <p:spPr>
          <a:xfrm flipV="1">
            <a:off x="4572000" y="5257800"/>
            <a:ext cx="1371600" cy="3048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4876800" y="4876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a:latin typeface="Calibri" pitchFamily="34" charset="0"/>
              </a:rPr>
              <a:t>6%</a:t>
            </a:r>
          </a:p>
        </p:txBody>
      </p:sp>
      <p:cxnSp>
        <p:nvCxnSpPr>
          <p:cNvPr id="32" name="Straight Connector 31"/>
          <p:cNvCxnSpPr>
            <a:cxnSpLocks noChangeShapeType="1"/>
          </p:cNvCxnSpPr>
          <p:nvPr/>
        </p:nvCxnSpPr>
        <p:spPr bwMode="auto">
          <a:xfrm>
            <a:off x="4600575" y="3797300"/>
            <a:ext cx="1371600" cy="1588"/>
          </a:xfrm>
          <a:prstGeom prst="line">
            <a:avLst/>
          </a:prstGeom>
          <a:noFill/>
          <a:ln w="76200">
            <a:solidFill>
              <a:srgbClr val="00B05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a:off x="5991225" y="3781425"/>
            <a:ext cx="1447800" cy="1588"/>
          </a:xfrm>
          <a:prstGeom prst="line">
            <a:avLst/>
          </a:prstGeom>
          <a:noFill/>
          <a:ln w="76200">
            <a:solidFill>
              <a:srgbClr val="00B05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a:off x="4572000" y="3200400"/>
            <a:ext cx="2819400" cy="1588"/>
          </a:xfrm>
          <a:prstGeom prst="line">
            <a:avLst/>
          </a:prstGeom>
          <a:noFill/>
          <a:ln w="76200">
            <a:solidFill>
              <a:srgbClr val="00B05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37" name="TextBox 36"/>
          <p:cNvSpPr txBox="1">
            <a:spLocks noChangeArrowheads="1"/>
          </p:cNvSpPr>
          <p:nvPr/>
        </p:nvSpPr>
        <p:spPr bwMode="auto">
          <a:xfrm>
            <a:off x="4953000" y="3278188"/>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dirty="0">
                <a:latin typeface="Calibri" pitchFamily="34" charset="0"/>
              </a:rPr>
              <a:t>5%</a:t>
            </a:r>
          </a:p>
        </p:txBody>
      </p:sp>
      <p:sp>
        <p:nvSpPr>
          <p:cNvPr id="38" name="TextBox 37"/>
          <p:cNvSpPr txBox="1">
            <a:spLocks noChangeArrowheads="1"/>
          </p:cNvSpPr>
          <p:nvPr/>
        </p:nvSpPr>
        <p:spPr bwMode="auto">
          <a:xfrm>
            <a:off x="4814888" y="2557463"/>
            <a:ext cx="914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dirty="0">
                <a:latin typeface="Calibri" pitchFamily="34" charset="0"/>
              </a:rPr>
              <a:t>10%+</a:t>
            </a:r>
          </a:p>
        </p:txBody>
      </p:sp>
      <p:cxnSp>
        <p:nvCxnSpPr>
          <p:cNvPr id="41" name="Straight Arrow Connector 40"/>
          <p:cNvCxnSpPr/>
          <p:nvPr/>
        </p:nvCxnSpPr>
        <p:spPr>
          <a:xfrm flipV="1">
            <a:off x="5867400" y="4724400"/>
            <a:ext cx="1524000" cy="533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a:spLocks noChangeArrowheads="1"/>
          </p:cNvSpPr>
          <p:nvPr/>
        </p:nvSpPr>
        <p:spPr bwMode="auto">
          <a:xfrm>
            <a:off x="6096000" y="271145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dirty="0">
                <a:latin typeface="Calibri" pitchFamily="34" charset="0"/>
              </a:rPr>
              <a:t>5%</a:t>
            </a:r>
          </a:p>
        </p:txBody>
      </p:sp>
      <p:cxnSp>
        <p:nvCxnSpPr>
          <p:cNvPr id="45" name="Straight Connector 44"/>
          <p:cNvCxnSpPr>
            <a:cxnSpLocks noChangeShapeType="1"/>
          </p:cNvCxnSpPr>
          <p:nvPr/>
        </p:nvCxnSpPr>
        <p:spPr bwMode="auto">
          <a:xfrm>
            <a:off x="5967413" y="2578100"/>
            <a:ext cx="1447800" cy="1588"/>
          </a:xfrm>
          <a:prstGeom prst="line">
            <a:avLst/>
          </a:prstGeom>
          <a:noFill/>
          <a:ln w="76200">
            <a:solidFill>
              <a:srgbClr val="00B05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46" name="TextBox 45"/>
          <p:cNvSpPr txBox="1">
            <a:spLocks noChangeArrowheads="1"/>
          </p:cNvSpPr>
          <p:nvPr/>
        </p:nvSpPr>
        <p:spPr bwMode="auto">
          <a:xfrm>
            <a:off x="6172200" y="14478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dirty="0">
                <a:latin typeface="Calibri" pitchFamily="34" charset="0"/>
              </a:rPr>
              <a:t>15%+</a:t>
            </a:r>
          </a:p>
        </p:txBody>
      </p:sp>
      <p:sp>
        <p:nvSpPr>
          <p:cNvPr id="49" name="TextBox 48"/>
          <p:cNvSpPr txBox="1">
            <a:spLocks noChangeArrowheads="1"/>
          </p:cNvSpPr>
          <p:nvPr/>
        </p:nvSpPr>
        <p:spPr bwMode="auto">
          <a:xfrm>
            <a:off x="6477000" y="5181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a:latin typeface="Calibri" pitchFamily="34" charset="0"/>
              </a:rPr>
              <a:t>15%</a:t>
            </a:r>
          </a:p>
        </p:txBody>
      </p:sp>
      <p:sp>
        <p:nvSpPr>
          <p:cNvPr id="57378" name="TextBox 34"/>
          <p:cNvSpPr txBox="1">
            <a:spLocks noChangeArrowheads="1"/>
          </p:cNvSpPr>
          <p:nvPr/>
        </p:nvSpPr>
        <p:spPr bwMode="auto">
          <a:xfrm>
            <a:off x="1042988" y="985837"/>
            <a:ext cx="75438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a:latin typeface="Calibri" pitchFamily="34" charset="0"/>
              </a:rPr>
              <a:t>An FIA Simple Four Year Graph</a:t>
            </a:r>
          </a:p>
        </p:txBody>
      </p:sp>
      <p:pic>
        <p:nvPicPr>
          <p:cNvPr id="57379" name="Picture 4" descr="abc_logos_v3a3 planning process black.jpg"/>
          <p:cNvPicPr>
            <a:picLocks noChangeAspect="1"/>
          </p:cNvPicPr>
          <p:nvPr/>
        </p:nvPicPr>
        <p:blipFill>
          <a:blip r:embed="rId3" cstate="email">
            <a:extLst>
              <a:ext uri="{28A0092B-C50C-407E-A947-70E740481C1C}">
                <a14:useLocalDpi xmlns:a14="http://schemas.microsoft.com/office/drawing/2010/main" val="0"/>
              </a:ext>
            </a:extLst>
          </a:blip>
          <a:srcRect t="47289" r="15547" b="3899"/>
          <a:stretch>
            <a:fillRect/>
          </a:stretch>
        </p:blipFill>
        <p:spPr bwMode="auto">
          <a:xfrm>
            <a:off x="2971800" y="0"/>
            <a:ext cx="3276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89048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500"/>
                                        <p:tgtEl>
                                          <p:spTgt spid="2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left)">
                                      <p:cBhvr>
                                        <p:cTn id="82" dur="500"/>
                                        <p:tgtEl>
                                          <p:spTgt spid="3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p:cTn id="94" dur="500" fill="hold"/>
                                        <p:tgtEl>
                                          <p:spTgt spid="38"/>
                                        </p:tgtEl>
                                        <p:attrNameLst>
                                          <p:attrName>ppt_w</p:attrName>
                                        </p:attrNameLst>
                                      </p:cBhvr>
                                      <p:tavLst>
                                        <p:tav tm="0">
                                          <p:val>
                                            <p:fltVal val="0"/>
                                          </p:val>
                                        </p:tav>
                                        <p:tav tm="100000">
                                          <p:val>
                                            <p:strVal val="#ppt_w"/>
                                          </p:val>
                                        </p:tav>
                                      </p:tavLst>
                                    </p:anim>
                                    <p:anim calcmode="lin" valueType="num">
                                      <p:cBhvr>
                                        <p:cTn id="95" dur="500" fill="hold"/>
                                        <p:tgtEl>
                                          <p:spTgt spid="38"/>
                                        </p:tgtEl>
                                        <p:attrNameLst>
                                          <p:attrName>ppt_h</p:attrName>
                                        </p:attrNameLst>
                                      </p:cBhvr>
                                      <p:tavLst>
                                        <p:tav tm="0">
                                          <p:val>
                                            <p:fltVal val="0"/>
                                          </p:val>
                                        </p:tav>
                                        <p:tav tm="100000">
                                          <p:val>
                                            <p:strVal val="#ppt_h"/>
                                          </p:val>
                                        </p:tav>
                                      </p:tavLst>
                                    </p:anim>
                                    <p:animEffect transition="in" filter="fade">
                                      <p:cBhvr>
                                        <p:cTn id="96" dur="500"/>
                                        <p:tgtEl>
                                          <p:spTgt spid="38"/>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nodeType="click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wipe(left)">
                                      <p:cBhvr>
                                        <p:cTn id="101" dur="500"/>
                                        <p:tgtEl>
                                          <p:spTgt spid="41"/>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3" presetClass="entr" presetSubtype="0" fill="hold" grpId="0" nodeType="click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nodeType="click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wipe(left)">
                                      <p:cBhvr>
                                        <p:cTn id="120" dur="500"/>
                                        <p:tgtEl>
                                          <p:spTgt spid="45"/>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53" presetClass="entr" presetSubtype="0" fill="hold" grpId="0" nodeType="clickEffect">
                                  <p:stCondLst>
                                    <p:cond delay="0"/>
                                  </p:stCondLst>
                                  <p:childTnLst>
                                    <p:set>
                                      <p:cBhvr>
                                        <p:cTn id="124" dur="1" fill="hold">
                                          <p:stCondLst>
                                            <p:cond delay="0"/>
                                          </p:stCondLst>
                                        </p:cTn>
                                        <p:tgtEl>
                                          <p:spTgt spid="46"/>
                                        </p:tgtEl>
                                        <p:attrNameLst>
                                          <p:attrName>style.visibility</p:attrName>
                                        </p:attrNameLst>
                                      </p:cBhvr>
                                      <p:to>
                                        <p:strVal val="visible"/>
                                      </p:to>
                                    </p:set>
                                    <p:anim calcmode="lin" valueType="num">
                                      <p:cBhvr>
                                        <p:cTn id="125" dur="500" fill="hold"/>
                                        <p:tgtEl>
                                          <p:spTgt spid="46"/>
                                        </p:tgtEl>
                                        <p:attrNameLst>
                                          <p:attrName>ppt_w</p:attrName>
                                        </p:attrNameLst>
                                      </p:cBhvr>
                                      <p:tavLst>
                                        <p:tav tm="0">
                                          <p:val>
                                            <p:fltVal val="0"/>
                                          </p:val>
                                        </p:tav>
                                        <p:tav tm="100000">
                                          <p:val>
                                            <p:strVal val="#ppt_w"/>
                                          </p:val>
                                        </p:tav>
                                      </p:tavLst>
                                    </p:anim>
                                    <p:anim calcmode="lin" valueType="num">
                                      <p:cBhvr>
                                        <p:cTn id="126" dur="500" fill="hold"/>
                                        <p:tgtEl>
                                          <p:spTgt spid="46"/>
                                        </p:tgtEl>
                                        <p:attrNameLst>
                                          <p:attrName>ppt_h</p:attrName>
                                        </p:attrNameLst>
                                      </p:cBhvr>
                                      <p:tavLst>
                                        <p:tav tm="0">
                                          <p:val>
                                            <p:fltVal val="0"/>
                                          </p:val>
                                        </p:tav>
                                        <p:tav tm="100000">
                                          <p:val>
                                            <p:strVal val="#ppt_h"/>
                                          </p:val>
                                        </p:tav>
                                      </p:tavLst>
                                    </p:anim>
                                    <p:animEffect transition="in" filter="fade">
                                      <p:cBhvr>
                                        <p:cTn id="127" dur="500"/>
                                        <p:tgtEl>
                                          <p:spTgt spid="46"/>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3259"/>
                                        </p:tgtEl>
                                        <p:attrNameLst>
                                          <p:attrName>style.visibility</p:attrName>
                                        </p:attrNameLst>
                                      </p:cBhvr>
                                      <p:to>
                                        <p:strVal val="visible"/>
                                      </p:to>
                                    </p:set>
                                    <p:animEffect transition="in" filter="fade">
                                      <p:cBhvr>
                                        <p:cTn id="132" dur="1000"/>
                                        <p:tgtEl>
                                          <p:spTgt spid="53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9" grpId="0" animBg="1"/>
      <p:bldP spid="18" grpId="0"/>
      <p:bldP spid="21" grpId="0"/>
      <p:bldP spid="24" grpId="0"/>
      <p:bldP spid="27" grpId="0"/>
      <p:bldP spid="30" grpId="0"/>
      <p:bldP spid="37" grpId="0"/>
      <p:bldP spid="38" grpId="0"/>
      <p:bldP spid="43" grpId="0"/>
      <p:bldP spid="46"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a:xfrm>
            <a:off x="0" y="0"/>
            <a:ext cx="9144000" cy="914400"/>
          </a:xfrm>
        </p:spPr>
        <p:txBody>
          <a:bodyPr/>
          <a:lstStyle/>
          <a:p>
            <a:pPr eaLnBrk="1" hangingPunct="1"/>
            <a:r>
              <a:rPr lang="en-US" sz="3600" b="1" i="1" dirty="0">
                <a:effectLst>
                  <a:outerShdw blurRad="38100" dist="38100" dir="2700000" algn="tl">
                    <a:srgbClr val="000000">
                      <a:alpha val="43137"/>
                    </a:srgbClr>
                  </a:outerShdw>
                </a:effectLst>
                <a:latin typeface="Arial Black" pitchFamily="34" charset="0"/>
                <a:ea typeface="ＭＳ Ｐゴシック" pitchFamily="34" charset="-128"/>
              </a:rPr>
              <a:t>Actual FIA Historical Performance*</a:t>
            </a:r>
          </a:p>
        </p:txBody>
      </p:sp>
      <p:sp>
        <p:nvSpPr>
          <p:cNvPr id="59397" name="TextBox 7"/>
          <p:cNvSpPr txBox="1">
            <a:spLocks noChangeArrowheads="1"/>
          </p:cNvSpPr>
          <p:nvPr/>
        </p:nvSpPr>
        <p:spPr bwMode="auto">
          <a:xfrm>
            <a:off x="537029" y="6163582"/>
            <a:ext cx="8153400"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000" dirty="0">
                <a:latin typeface="Calibri" pitchFamily="34" charset="0"/>
              </a:rPr>
              <a:t>*DISCLOSURE: This is a Hypothetical Graph that reflects the actual interest crediting methods used by a specific insurance company from a time period beginning  09/30/1998 and ending on 09/30/2013. Individual results may vary and be dependent upon crediting methods, caps and participation rates. This is for illustration purposes only to show how a Fixed Index Annuity may have performed over a specific period of time.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686799" cy="540158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369885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a:solidFill>
                  <a:srgbClr val="003300"/>
                </a:solidFill>
                <a:effectLst>
                  <a:outerShdw blurRad="38100" dist="38100" dir="2700000" algn="tl">
                    <a:srgbClr val="C0C0C0"/>
                  </a:outerShdw>
                </a:effectLst>
                <a:latin typeface="Arial Black" pitchFamily="34" charset="0"/>
              </a:rPr>
              <a:t>FIA Basics</a:t>
            </a:r>
            <a:endParaRPr lang="en-US" sz="4400" dirty="0">
              <a:solidFill>
                <a:srgbClr val="003300"/>
              </a:solidFill>
              <a:effectLst>
                <a:outerShdw blurRad="38100" dist="38100" dir="2700000" algn="tl">
                  <a:srgbClr val="C0C0C0"/>
                </a:outerShdw>
              </a:effectLst>
              <a:latin typeface="Arial Black" pitchFamily="34" charset="0"/>
            </a:endParaRPr>
          </a:p>
        </p:txBody>
      </p:sp>
      <p:pic>
        <p:nvPicPr>
          <p:cNvPr id="6" name="Content Placeholder 3"/>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0"/>
                    </a14:imgEffect>
                    <a14:imgEffect>
                      <a14:brightnessContrast bright="20000"/>
                    </a14:imgEffect>
                  </a14:imgLayer>
                </a14:imgProps>
              </a:ext>
            </a:extLst>
          </a:blip>
          <a:srcRect l="3906" r="2344"/>
          <a:stretch>
            <a:fillRect/>
          </a:stretch>
        </p:blipFill>
        <p:spPr bwMode="auto">
          <a:xfrm>
            <a:off x="762000" y="914400"/>
            <a:ext cx="7352633" cy="4940351"/>
          </a:xfrm>
          <a:prstGeom prst="rect">
            <a:avLst/>
          </a:prstGeom>
          <a:noFill/>
          <a:ln w="9525">
            <a:solidFill>
              <a:srgbClr val="000000"/>
            </a:solidFill>
            <a:miter lim="800000"/>
            <a:headEnd/>
            <a:tailEnd/>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2000" y="990600"/>
            <a:ext cx="7352632" cy="5486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en-US" sz="3200" b="1" i="1" dirty="0">
                <a:solidFill>
                  <a:srgbClr val="002060"/>
                </a:solidFill>
                <a:effectLst>
                  <a:outerShdw blurRad="38100" dist="38100" dir="2700000" algn="tl">
                    <a:srgbClr val="C0C0C0"/>
                  </a:outerShdw>
                </a:effectLst>
                <a:latin typeface="Calibri" pitchFamily="34" charset="0"/>
              </a:rPr>
              <a:t>7.6  How does the structure of an Indexed Annuity protect your principal and retain your gains?</a:t>
            </a:r>
          </a:p>
          <a:p>
            <a:pPr eaLnBrk="1" hangingPunct="1">
              <a:lnSpc>
                <a:spcPct val="90000"/>
              </a:lnSpc>
              <a:defRPr/>
            </a:pPr>
            <a:r>
              <a:rPr lang="en-US" sz="3200" b="1" i="1" dirty="0">
                <a:solidFill>
                  <a:srgbClr val="002060"/>
                </a:solidFill>
                <a:effectLst>
                  <a:outerShdw blurRad="38100" dist="38100" dir="2700000" algn="tl">
                    <a:srgbClr val="C0C0C0"/>
                  </a:outerShdw>
                </a:effectLst>
                <a:latin typeface="Calibri" pitchFamily="34" charset="0"/>
              </a:rPr>
              <a:t>7.7  Would you be upset with </a:t>
            </a:r>
            <a:r>
              <a:rPr lang="ja-JP" altLang="en-US" sz="3200" b="1" i="1" dirty="0">
                <a:solidFill>
                  <a:srgbClr val="002060"/>
                </a:solidFill>
                <a:effectLst>
                  <a:outerShdw blurRad="38100" dist="38100" dir="2700000" algn="tl">
                    <a:srgbClr val="C0C0C0"/>
                  </a:outerShdw>
                </a:effectLst>
                <a:latin typeface="Calibri" pitchFamily="34" charset="0"/>
              </a:rPr>
              <a:t>“</a:t>
            </a:r>
            <a:r>
              <a:rPr lang="en-US" altLang="ja-JP" sz="3200" b="1" i="1" dirty="0">
                <a:solidFill>
                  <a:srgbClr val="002060"/>
                </a:solidFill>
                <a:effectLst>
                  <a:outerShdw blurRad="38100" dist="38100" dir="2700000" algn="tl">
                    <a:srgbClr val="C0C0C0"/>
                  </a:outerShdw>
                </a:effectLst>
                <a:latin typeface="Calibri" pitchFamily="34" charset="0"/>
              </a:rPr>
              <a:t>0%</a:t>
            </a:r>
            <a:r>
              <a:rPr lang="ja-JP" altLang="en-US" sz="3200" b="1" i="1" dirty="0">
                <a:solidFill>
                  <a:srgbClr val="002060"/>
                </a:solidFill>
                <a:effectLst>
                  <a:outerShdw blurRad="38100" dist="38100" dir="2700000" algn="tl">
                    <a:srgbClr val="C0C0C0"/>
                  </a:outerShdw>
                </a:effectLst>
                <a:latin typeface="Calibri" pitchFamily="34" charset="0"/>
              </a:rPr>
              <a:t>”</a:t>
            </a:r>
            <a:r>
              <a:rPr lang="en-US" altLang="ja-JP" sz="3200" b="1" i="1" dirty="0">
                <a:solidFill>
                  <a:srgbClr val="002060"/>
                </a:solidFill>
                <a:effectLst>
                  <a:outerShdw blurRad="38100" dist="38100" dir="2700000" algn="tl">
                    <a:srgbClr val="C0C0C0"/>
                  </a:outerShdw>
                </a:effectLst>
                <a:latin typeface="Calibri" pitchFamily="34" charset="0"/>
              </a:rPr>
              <a:t> in year two?</a:t>
            </a:r>
          </a:p>
          <a:p>
            <a:pPr eaLnBrk="1" hangingPunct="1">
              <a:lnSpc>
                <a:spcPct val="90000"/>
              </a:lnSpc>
              <a:defRPr/>
            </a:pPr>
            <a:r>
              <a:rPr lang="en-US" sz="3200" b="1" i="1" dirty="0">
                <a:solidFill>
                  <a:srgbClr val="002060"/>
                </a:solidFill>
                <a:effectLst>
                  <a:outerShdw blurRad="38100" dist="38100" dir="2700000" algn="tl">
                    <a:srgbClr val="C0C0C0"/>
                  </a:outerShdw>
                </a:effectLst>
                <a:latin typeface="Calibri" pitchFamily="34" charset="0"/>
              </a:rPr>
              <a:t>7.8  Would you be upset if you did not get a greater return in year four when the market went up 15%?</a:t>
            </a:r>
          </a:p>
        </p:txBody>
      </p:sp>
    </p:spTree>
    <p:extLst>
      <p:ext uri="{BB962C8B-B14F-4D97-AF65-F5344CB8AC3E}">
        <p14:creationId xmlns:p14="http://schemas.microsoft.com/office/powerpoint/2010/main" val="4188669838"/>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900" b="1" dirty="0">
                <a:effectLst>
                  <a:outerShdw blurRad="38100" dist="38100" dir="2700000" algn="tl">
                    <a:srgbClr val="C0C0C0"/>
                  </a:outerShdw>
                </a:effectLst>
                <a:latin typeface="Agency FB" charset="0"/>
              </a:rPr>
              <a:t>FIA CREDITING METHODS</a:t>
            </a:r>
          </a:p>
        </p:txBody>
      </p:sp>
      <p:sp>
        <p:nvSpPr>
          <p:cNvPr id="3" name="Content Placeholder 2"/>
          <p:cNvSpPr>
            <a:spLocks noGrp="1"/>
          </p:cNvSpPr>
          <p:nvPr>
            <p:ph idx="1"/>
          </p:nvPr>
        </p:nvSpPr>
        <p:spPr>
          <a:xfrm>
            <a:off x="457200" y="990600"/>
            <a:ext cx="8077200" cy="5257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3600" b="1" dirty="0">
                <a:ea typeface="+mn-ea"/>
              </a:rPr>
              <a:t>FIA Guarantees </a:t>
            </a:r>
            <a:r>
              <a:rPr lang="en-US" dirty="0">
                <a:ea typeface="+mn-ea"/>
              </a:rPr>
              <a:t> (p. 58)</a:t>
            </a:r>
          </a:p>
          <a:p>
            <a:r>
              <a:rPr lang="en-US" dirty="0"/>
              <a:t>“Fixed Indexed annuities are </a:t>
            </a:r>
            <a:r>
              <a:rPr lang="en-US" u="sng" dirty="0"/>
              <a:t>guaranteed by the issuing insurance company </a:t>
            </a:r>
            <a:r>
              <a:rPr lang="en-US" dirty="0"/>
              <a:t>who provides a contractually stated guarantee in each annuity.” </a:t>
            </a:r>
            <a:endParaRPr lang="en-US" b="1" i="1" dirty="0"/>
          </a:p>
          <a:p>
            <a:pPr marL="0" lvl="1" indent="0">
              <a:buClr>
                <a:schemeClr val="accent2">
                  <a:lumMod val="50000"/>
                </a:schemeClr>
              </a:buClr>
              <a:buNone/>
            </a:pPr>
            <a:r>
              <a:rPr lang="en-US" sz="1400" b="1" i="1" dirty="0">
                <a:latin typeface="Calibri" pitchFamily="34" charset="0"/>
              </a:rPr>
              <a:t>“Bat-Socks, Vegas &amp; Conservative Investing” by David P. Vick</a:t>
            </a:r>
          </a:p>
          <a:p>
            <a:r>
              <a:rPr lang="en-US" b="1" i="1" dirty="0"/>
              <a:t>FIA Guarantee Example:</a:t>
            </a:r>
            <a:endParaRPr lang="en-US" dirty="0"/>
          </a:p>
          <a:p>
            <a:r>
              <a:rPr lang="en-US" dirty="0"/>
              <a:t>Premium					$100,000</a:t>
            </a:r>
          </a:p>
          <a:p>
            <a:r>
              <a:rPr lang="en-US" dirty="0"/>
              <a:t>87% of Premium				  $87,000</a:t>
            </a:r>
          </a:p>
          <a:p>
            <a:r>
              <a:rPr lang="en-US" dirty="0"/>
              <a:t>Minimum Interest				2%</a:t>
            </a:r>
          </a:p>
          <a:p>
            <a:r>
              <a:rPr lang="en-US" u="sng" dirty="0"/>
              <a:t>Number of Contract Years 			10</a:t>
            </a:r>
          </a:p>
          <a:p>
            <a:r>
              <a:rPr lang="en-US" dirty="0"/>
              <a:t>Minimum Guaranteed Balance	$106,053</a:t>
            </a:r>
          </a:p>
          <a:p>
            <a:pPr eaLnBrk="1" fontAlgn="auto" hangingPunct="1">
              <a:spcAft>
                <a:spcPts val="0"/>
              </a:spcAft>
              <a:defRPr/>
            </a:pPr>
            <a:endParaRPr lang="en-US" sz="3600" b="1" dirty="0">
              <a:ea typeface="+mn-ea"/>
            </a:endParaRPr>
          </a:p>
        </p:txBody>
      </p:sp>
    </p:spTree>
    <p:extLst>
      <p:ext uri="{BB962C8B-B14F-4D97-AF65-F5344CB8AC3E}">
        <p14:creationId xmlns:p14="http://schemas.microsoft.com/office/powerpoint/2010/main" val="2386809920"/>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900" b="1" dirty="0">
                <a:effectLst>
                  <a:outerShdw blurRad="38100" dist="38100" dir="2700000" algn="tl">
                    <a:srgbClr val="C0C0C0"/>
                  </a:outerShdw>
                </a:effectLst>
                <a:latin typeface="Agency FB" charset="0"/>
              </a:rPr>
              <a:t>FIA CREDITING METHODS</a:t>
            </a:r>
          </a:p>
        </p:txBody>
      </p:sp>
      <p:sp>
        <p:nvSpPr>
          <p:cNvPr id="3" name="Content Placeholder 2"/>
          <p:cNvSpPr>
            <a:spLocks noGrp="1"/>
          </p:cNvSpPr>
          <p:nvPr>
            <p:ph idx="1"/>
          </p:nvPr>
        </p:nvSpPr>
        <p:spPr>
          <a:xfrm>
            <a:off x="304800" y="990600"/>
            <a:ext cx="83820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3600" b="1" dirty="0">
                <a:ea typeface="+mn-ea"/>
              </a:rPr>
              <a:t>Annual Point to Point with a Cap</a:t>
            </a:r>
          </a:p>
          <a:p>
            <a:pPr eaLnBrk="1" fontAlgn="auto" hangingPunct="1">
              <a:spcAft>
                <a:spcPts val="0"/>
              </a:spcAft>
              <a:defRPr/>
            </a:pPr>
            <a:r>
              <a:rPr lang="en-US" sz="3600" b="1" dirty="0">
                <a:ea typeface="+mn-ea"/>
              </a:rPr>
              <a:t>Annual Point to Point with Participation Rate</a:t>
            </a:r>
          </a:p>
          <a:p>
            <a:pPr eaLnBrk="1" fontAlgn="auto" hangingPunct="1">
              <a:spcAft>
                <a:spcPts val="0"/>
              </a:spcAft>
              <a:defRPr/>
            </a:pPr>
            <a:r>
              <a:rPr lang="en-US" sz="3600" b="1" dirty="0">
                <a:ea typeface="+mn-ea"/>
              </a:rPr>
              <a:t>Monthly Point to Point with a Cap</a:t>
            </a:r>
          </a:p>
          <a:p>
            <a:pPr eaLnBrk="1" fontAlgn="auto" hangingPunct="1">
              <a:spcAft>
                <a:spcPts val="0"/>
              </a:spcAft>
              <a:defRPr/>
            </a:pPr>
            <a:r>
              <a:rPr lang="en-US" sz="3600" b="1" dirty="0">
                <a:ea typeface="+mn-ea"/>
              </a:rPr>
              <a:t>Monthly Average with a Cap or Participation Rate</a:t>
            </a:r>
          </a:p>
          <a:p>
            <a:pPr eaLnBrk="1" fontAlgn="auto" hangingPunct="1">
              <a:spcAft>
                <a:spcPts val="0"/>
              </a:spcAft>
              <a:defRPr/>
            </a:pPr>
            <a:r>
              <a:rPr lang="en-US" sz="3600" b="1" dirty="0">
                <a:ea typeface="+mn-ea"/>
              </a:rPr>
              <a:t>Multi-Year with a Mix of Interest and Percent of the Market</a:t>
            </a:r>
          </a:p>
        </p:txBody>
      </p:sp>
      <p:sp>
        <p:nvSpPr>
          <p:cNvPr id="4" name="TextBox 3"/>
          <p:cNvSpPr txBox="1"/>
          <p:nvPr/>
        </p:nvSpPr>
        <p:spPr>
          <a:xfrm>
            <a:off x="228600" y="2362200"/>
            <a:ext cx="8610600" cy="1077218"/>
          </a:xfrm>
          <a:prstGeom prst="rect">
            <a:avLst/>
          </a:prstGeom>
          <a:solidFill>
            <a:srgbClr val="0CC01D"/>
          </a:solidFill>
        </p:spPr>
        <p:txBody>
          <a:bodyPr wrap="square" rtlCol="0">
            <a:spAutoFit/>
          </a:bodyPr>
          <a:lstStyle/>
          <a:p>
            <a:pPr marL="0" lvl="1"/>
            <a:r>
              <a:rPr lang="en-US" sz="3200" b="1" dirty="0">
                <a:solidFill>
                  <a:schemeClr val="bg1"/>
                </a:solidFill>
              </a:rPr>
              <a:t>7.10  Which of the crediting methods most  	 appeal to you?</a:t>
            </a:r>
            <a:endParaRPr lang="en-US" sz="3200" dirty="0">
              <a:solidFill>
                <a:schemeClr val="bg1"/>
              </a:solidFill>
            </a:endParaRPr>
          </a:p>
        </p:txBody>
      </p:sp>
    </p:spTree>
    <p:extLst>
      <p:ext uri="{BB962C8B-B14F-4D97-AF65-F5344CB8AC3E}">
        <p14:creationId xmlns:p14="http://schemas.microsoft.com/office/powerpoint/2010/main" val="24807755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00818"/>
                </a:solidFill>
                <a:effectLst>
                  <a:outerShdw blurRad="38100" dist="38100" dir="2700000" algn="tl">
                    <a:srgbClr val="C0C0C0"/>
                  </a:outerShdw>
                </a:effectLst>
                <a:latin typeface="Calibri" pitchFamily="34" charset="0"/>
              </a:rPr>
              <a:t>Disclaimer (insurance only)</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60000"/>
              </a:lnSpc>
              <a:buFont typeface="Arial" pitchFamily="34" charset="0"/>
              <a:buNone/>
              <a:defRPr/>
            </a:pPr>
            <a:r>
              <a:rPr lang="en-US" sz="2000" dirty="0">
                <a:latin typeface="Verdana" pitchFamily="34" charset="0"/>
              </a:rPr>
              <a:t>	</a:t>
            </a:r>
            <a:r>
              <a:rPr lang="en-US" dirty="0">
                <a:latin typeface="Calibri" pitchFamily="34" charset="0"/>
              </a:rPr>
              <a:t>The Financial ABCs of Retirement Planning Workshop is an educational program, and is not intended to sell investment or insurance products, nor is it intended to provide tax or legal advice. Consult with your tax advisor and/or legal counsel for suitability for your specific situation.</a:t>
            </a:r>
          </a:p>
          <a:p>
            <a:pPr eaLnBrk="1" hangingPunct="1">
              <a:lnSpc>
                <a:spcPct val="60000"/>
              </a:lnSpc>
              <a:buFont typeface="Arial" pitchFamily="34" charset="0"/>
              <a:buNone/>
              <a:defRPr/>
            </a:pPr>
            <a:endParaRPr lang="en-US" dirty="0">
              <a:latin typeface="Calibri" pitchFamily="34" charset="0"/>
            </a:endParaRPr>
          </a:p>
          <a:p>
            <a:pPr eaLnBrk="1" hangingPunct="1">
              <a:lnSpc>
                <a:spcPct val="60000"/>
              </a:lnSpc>
              <a:buFont typeface="Arial" pitchFamily="34" charset="0"/>
              <a:buNone/>
              <a:defRPr/>
            </a:pPr>
            <a:r>
              <a:rPr lang="en-US" dirty="0">
                <a:latin typeface="Calibri" pitchFamily="34" charset="0"/>
              </a:rPr>
              <a:t>	Hypothetical and/or actual historical returns contained in this presentation are for informational purposes only and are not intended to be an offer, solicitation, or recommendation. Rates of return are not guaranteed and are for illustrative purposes only.</a:t>
            </a:r>
          </a:p>
          <a:p>
            <a:pPr eaLnBrk="1" hangingPunct="1">
              <a:lnSpc>
                <a:spcPct val="60000"/>
              </a:lnSpc>
              <a:buFont typeface="Arial" pitchFamily="34" charset="0"/>
              <a:buNone/>
              <a:defRPr/>
            </a:pPr>
            <a:endParaRPr lang="en-US" dirty="0">
              <a:latin typeface="Calibri" pitchFamily="34" charset="0"/>
            </a:endParaRPr>
          </a:p>
          <a:p>
            <a:pPr eaLnBrk="1" hangingPunct="1">
              <a:lnSpc>
                <a:spcPct val="60000"/>
              </a:lnSpc>
              <a:buFont typeface="Arial" pitchFamily="34" charset="0"/>
              <a:buNone/>
              <a:defRPr/>
            </a:pPr>
            <a:r>
              <a:rPr lang="en-US" dirty="0">
                <a:latin typeface="Calibri" pitchFamily="34" charset="0"/>
              </a:rPr>
              <a:t>	Projected rates do not reflect the actual or expected performance within any example or financial product.</a:t>
            </a:r>
          </a:p>
          <a:p>
            <a:pPr eaLnBrk="1" hangingPunct="1">
              <a:lnSpc>
                <a:spcPct val="60000"/>
              </a:lnSpc>
              <a:buFont typeface="Arial" pitchFamily="34" charset="0"/>
              <a:buNone/>
              <a:defRPr/>
            </a:pPr>
            <a:endParaRPr lang="en-US" dirty="0">
              <a:latin typeface="Calibri" pitchFamily="34" charset="0"/>
            </a:endParaRPr>
          </a:p>
          <a:p>
            <a:pPr eaLnBrk="1" hangingPunct="1">
              <a:lnSpc>
                <a:spcPct val="60000"/>
              </a:lnSpc>
              <a:defRPr/>
            </a:pPr>
            <a:r>
              <a:rPr lang="en-US" dirty="0">
                <a:latin typeface="Calibri" pitchFamily="34" charset="0"/>
              </a:rPr>
              <a:t>	Dave Vick is an Investment Advisor Representative with </a:t>
            </a:r>
            <a:r>
              <a:rPr lang="en-US" dirty="0" err="1">
                <a:latin typeface="Calibri" pitchFamily="34" charset="0"/>
              </a:rPr>
              <a:t>Redhawk</a:t>
            </a:r>
            <a:r>
              <a:rPr lang="en-US" dirty="0">
                <a:latin typeface="Calibri" pitchFamily="34" charset="0"/>
              </a:rPr>
              <a:t> Wealth Advisors, an SEC Registered Investment Advisor.   Insurance and annuity products are offered through Vick &amp; Associates, Inc. </a:t>
            </a:r>
          </a:p>
        </p:txBody>
      </p:sp>
    </p:spTree>
    <p:extLst>
      <p:ext uri="{BB962C8B-B14F-4D97-AF65-F5344CB8AC3E}">
        <p14:creationId xmlns:p14="http://schemas.microsoft.com/office/powerpoint/2010/main" val="1964019315"/>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457200" y="990600"/>
            <a:ext cx="76200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i="1" dirty="0">
                <a:solidFill>
                  <a:srgbClr val="003300"/>
                </a:solidFill>
                <a:effectLst>
                  <a:outerShdw blurRad="38100" dist="38100" dir="2700000" algn="tl">
                    <a:srgbClr val="C0C0C0"/>
                  </a:outerShdw>
                </a:effectLst>
                <a:latin typeface="Calibri" pitchFamily="34" charset="0"/>
              </a:rPr>
              <a:t>Taxes</a:t>
            </a:r>
          </a:p>
          <a:p>
            <a:pPr eaLnBrk="1" hangingPunct="1">
              <a:defRPr/>
            </a:pPr>
            <a:r>
              <a:rPr lang="en-US" sz="4000" b="1" i="1" dirty="0">
                <a:solidFill>
                  <a:srgbClr val="003300"/>
                </a:solidFill>
                <a:effectLst>
                  <a:outerShdw blurRad="38100" dist="38100" dir="2700000" algn="tl">
                    <a:srgbClr val="C0C0C0"/>
                  </a:outerShdw>
                </a:effectLst>
                <a:latin typeface="Calibri" pitchFamily="34" charset="0"/>
              </a:rPr>
              <a:t>Fees with FIAs</a:t>
            </a:r>
          </a:p>
          <a:p>
            <a:pPr eaLnBrk="1" hangingPunct="1">
              <a:defRPr/>
            </a:pPr>
            <a:r>
              <a:rPr lang="en-US" sz="4000" b="1" i="1" dirty="0">
                <a:solidFill>
                  <a:srgbClr val="003300"/>
                </a:solidFill>
                <a:effectLst>
                  <a:outerShdw blurRad="38100" dist="38100" dir="2700000" algn="tl">
                    <a:srgbClr val="C0C0C0"/>
                  </a:outerShdw>
                </a:effectLst>
                <a:latin typeface="Calibri" pitchFamily="34" charset="0"/>
              </a:rPr>
              <a:t>Liquidity with FIAs</a:t>
            </a:r>
          </a:p>
          <a:p>
            <a:pPr marL="457200" lvl="1" indent="0" eaLnBrk="1" hangingPunct="1">
              <a:buNone/>
              <a:defRPr/>
            </a:pPr>
            <a:r>
              <a:rPr lang="en-US" sz="3200" b="1" i="1" dirty="0">
                <a:solidFill>
                  <a:srgbClr val="003300"/>
                </a:solidFill>
                <a:effectLst>
                  <a:outerShdw blurRad="38100" dist="38100" dir="2700000" algn="tl">
                    <a:srgbClr val="C0C0C0"/>
                  </a:outerShdw>
                </a:effectLst>
                <a:latin typeface="Calibri" pitchFamily="34" charset="0"/>
              </a:rPr>
              <a:t>7.12  Compare an Indexed Annuity</a:t>
            </a:r>
            <a:r>
              <a:rPr lang="ja-JP" altLang="en-US" sz="3200" b="1" i="1" dirty="0">
                <a:solidFill>
                  <a:srgbClr val="003300"/>
                </a:solidFill>
                <a:effectLst>
                  <a:outerShdw blurRad="38100" dist="38100" dir="2700000" algn="tl">
                    <a:srgbClr val="C0C0C0"/>
                  </a:outerShdw>
                </a:effectLst>
                <a:latin typeface="Calibri" pitchFamily="34" charset="0"/>
              </a:rPr>
              <a:t>’</a:t>
            </a:r>
            <a:r>
              <a:rPr lang="en-US" altLang="ja-JP" sz="3200" b="1" i="1" dirty="0">
                <a:solidFill>
                  <a:srgbClr val="003300"/>
                </a:solidFill>
                <a:effectLst>
                  <a:outerShdw blurRad="38100" dist="38100" dir="2700000" algn="tl">
                    <a:srgbClr val="C0C0C0"/>
                  </a:outerShdw>
                </a:effectLst>
                <a:latin typeface="Calibri" pitchFamily="34" charset="0"/>
              </a:rPr>
              <a:t>s liquidity to other assets?</a:t>
            </a:r>
            <a:endParaRPr lang="en-US" altLang="ja-JP" sz="2800" b="1" i="1" dirty="0">
              <a:solidFill>
                <a:srgbClr val="0033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140932032"/>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381000" y="990600"/>
            <a:ext cx="7696200" cy="5486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i="1" dirty="0">
                <a:solidFill>
                  <a:srgbClr val="003300"/>
                </a:solidFill>
                <a:effectLst>
                  <a:outerShdw blurRad="38100" dist="38100" dir="2700000" algn="tl">
                    <a:srgbClr val="C0C0C0"/>
                  </a:outerShdw>
                </a:effectLst>
                <a:latin typeface="Calibri" pitchFamily="34" charset="0"/>
              </a:rPr>
              <a:t>Diversified Portfolio of FIAs </a:t>
            </a:r>
            <a:r>
              <a:rPr lang="en-US" sz="2800" dirty="0">
                <a:solidFill>
                  <a:srgbClr val="003300"/>
                </a:solidFill>
                <a:latin typeface="Calibri" pitchFamily="34" charset="0"/>
              </a:rPr>
              <a:t>(p. 62)</a:t>
            </a:r>
          </a:p>
          <a:p>
            <a:pPr eaLnBrk="1" hangingPunct="1">
              <a:defRPr/>
            </a:pPr>
            <a:endParaRPr lang="en-US" sz="2800" b="1" i="1" dirty="0">
              <a:solidFill>
                <a:srgbClr val="003300"/>
              </a:solidFill>
              <a:effectLst>
                <a:outerShdw blurRad="38100" dist="38100" dir="2700000" algn="tl">
                  <a:srgbClr val="C0C0C0"/>
                </a:outerShdw>
              </a:effectLst>
              <a:latin typeface="Calibri" pitchFamily="34" charset="0"/>
            </a:endParaRPr>
          </a:p>
          <a:p>
            <a:pPr eaLnBrk="1" hangingPunct="1">
              <a:defRPr/>
            </a:pPr>
            <a:r>
              <a:rPr lang="en-US" sz="2800" b="1" i="1" dirty="0">
                <a:solidFill>
                  <a:srgbClr val="003300"/>
                </a:solidFill>
                <a:effectLst>
                  <a:outerShdw blurRad="38100" dist="38100" dir="2700000" algn="tl">
                    <a:srgbClr val="C0C0C0"/>
                  </a:outerShdw>
                </a:effectLst>
                <a:latin typeface="Calibri" pitchFamily="34" charset="0"/>
              </a:rPr>
              <a:t>	</a:t>
            </a:r>
            <a:endParaRPr lang="en-US" sz="4000" b="1" i="1" dirty="0">
              <a:solidFill>
                <a:srgbClr val="003300"/>
              </a:solidFill>
              <a:effectLst>
                <a:outerShdw blurRad="38100" dist="38100" dir="2700000" algn="tl">
                  <a:srgbClr val="C0C0C0"/>
                </a:outerShdw>
              </a:effectLst>
              <a:latin typeface="Calibri" pitchFamily="34" charset="0"/>
            </a:endParaRPr>
          </a:p>
        </p:txBody>
      </p:sp>
      <p:sp>
        <p:nvSpPr>
          <p:cNvPr id="4" name="Rectangle 3"/>
          <p:cNvSpPr/>
          <p:nvPr/>
        </p:nvSpPr>
        <p:spPr>
          <a:xfrm>
            <a:off x="378372" y="1676400"/>
            <a:ext cx="7620000" cy="3539430"/>
          </a:xfrm>
          <a:prstGeom prst="rect">
            <a:avLst/>
          </a:prstGeom>
        </p:spPr>
        <p:txBody>
          <a:bodyPr wrap="square">
            <a:spAutoFit/>
          </a:bodyPr>
          <a:lstStyle/>
          <a:p>
            <a:r>
              <a:rPr lang="en-US" sz="2800" dirty="0"/>
              <a:t> </a:t>
            </a:r>
          </a:p>
          <a:p>
            <a:r>
              <a:rPr lang="en-US" sz="2800" dirty="0"/>
              <a:t>Two reasons why diversifying FIAs could be a good idea?</a:t>
            </a:r>
          </a:p>
          <a:p>
            <a:pPr marL="457200" lvl="0" indent="-457200">
              <a:buFont typeface="Arial" panose="020B0604020202020204" pitchFamily="34" charset="0"/>
              <a:buChar char="•"/>
            </a:pPr>
            <a:r>
              <a:rPr lang="en-US" sz="2800" dirty="0"/>
              <a:t>We don’t know which index will perform better in any given year.</a:t>
            </a:r>
          </a:p>
          <a:p>
            <a:pPr marL="457200" lvl="0" indent="-457200">
              <a:buFont typeface="Arial" panose="020B0604020202020204" pitchFamily="34" charset="0"/>
              <a:buChar char="•"/>
            </a:pPr>
            <a:r>
              <a:rPr lang="en-US" sz="2800" dirty="0"/>
              <a:t>We don’t know which crediting method will perform better in any given year.</a:t>
            </a:r>
          </a:p>
          <a:p>
            <a:endParaRPr lang="en-US" sz="2800" dirty="0"/>
          </a:p>
        </p:txBody>
      </p:sp>
    </p:spTree>
    <p:extLst>
      <p:ext uri="{BB962C8B-B14F-4D97-AF65-F5344CB8AC3E}">
        <p14:creationId xmlns:p14="http://schemas.microsoft.com/office/powerpoint/2010/main" val="1566264167"/>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381000" y="838200"/>
            <a:ext cx="7696200" cy="5486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i="1" dirty="0">
                <a:solidFill>
                  <a:srgbClr val="003300"/>
                </a:solidFill>
                <a:effectLst>
                  <a:outerShdw blurRad="38100" dist="38100" dir="2700000" algn="tl">
                    <a:srgbClr val="C0C0C0"/>
                  </a:outerShdw>
                </a:effectLst>
                <a:latin typeface="Calibri" pitchFamily="34" charset="0"/>
              </a:rPr>
              <a:t>Diversified Portfolio of FIAs </a:t>
            </a:r>
            <a:r>
              <a:rPr lang="en-US" sz="2800" dirty="0">
                <a:solidFill>
                  <a:srgbClr val="003300"/>
                </a:solidFill>
                <a:latin typeface="Calibri" pitchFamily="34" charset="0"/>
              </a:rPr>
              <a:t>(p. 62)</a:t>
            </a:r>
          </a:p>
          <a:p>
            <a:pPr eaLnBrk="1" hangingPunct="1">
              <a:defRPr/>
            </a:pPr>
            <a:endParaRPr lang="en-US" sz="2800" b="1" i="1" dirty="0">
              <a:solidFill>
                <a:srgbClr val="003300"/>
              </a:solidFill>
              <a:effectLst>
                <a:outerShdw blurRad="38100" dist="38100" dir="2700000" algn="tl">
                  <a:srgbClr val="C0C0C0"/>
                </a:outerShdw>
              </a:effectLst>
              <a:latin typeface="Calibri" pitchFamily="34" charset="0"/>
            </a:endParaRPr>
          </a:p>
          <a:p>
            <a:pPr eaLnBrk="1" hangingPunct="1">
              <a:defRPr/>
            </a:pPr>
            <a:r>
              <a:rPr lang="en-US" sz="2800" b="1" i="1" dirty="0">
                <a:solidFill>
                  <a:srgbClr val="003300"/>
                </a:solidFill>
                <a:effectLst>
                  <a:outerShdw blurRad="38100" dist="38100" dir="2700000" algn="tl">
                    <a:srgbClr val="C0C0C0"/>
                  </a:outerShdw>
                </a:effectLst>
                <a:latin typeface="Calibri" pitchFamily="34" charset="0"/>
              </a:rPr>
              <a:t>	</a:t>
            </a:r>
            <a:endParaRPr lang="en-US" sz="4000" b="1" i="1" dirty="0">
              <a:solidFill>
                <a:srgbClr val="003300"/>
              </a:solidFill>
              <a:effectLst>
                <a:outerShdw blurRad="38100" dist="38100" dir="2700000" algn="tl">
                  <a:srgbClr val="C0C0C0"/>
                </a:outerShdw>
              </a:effectLst>
              <a:latin typeface="Calibri" pitchFamily="34" charset="0"/>
            </a:endParaRPr>
          </a:p>
        </p:txBody>
      </p:sp>
      <p:sp>
        <p:nvSpPr>
          <p:cNvPr id="4" name="Rectangle 3"/>
          <p:cNvSpPr/>
          <p:nvPr/>
        </p:nvSpPr>
        <p:spPr>
          <a:xfrm>
            <a:off x="381000" y="1447800"/>
            <a:ext cx="7848600" cy="5262979"/>
          </a:xfrm>
          <a:prstGeom prst="rect">
            <a:avLst/>
          </a:prstGeom>
        </p:spPr>
        <p:txBody>
          <a:bodyPr wrap="square">
            <a:spAutoFit/>
          </a:bodyPr>
          <a:lstStyle/>
          <a:p>
            <a:r>
              <a:rPr lang="en-US" sz="2400" dirty="0"/>
              <a:t>W</a:t>
            </a:r>
            <a:r>
              <a:rPr lang="en-US" sz="2800" dirty="0"/>
              <a:t>hile carriers provide differences in indexes that can include “volatility control” or stocks/bonds, precious metals, and more, you might also want to consider the following:</a:t>
            </a:r>
          </a:p>
          <a:p>
            <a:pPr marL="285750" lvl="0" indent="-285750">
              <a:buFont typeface="Arial" panose="020B0604020202020204" pitchFamily="34" charset="0"/>
              <a:buChar char="•"/>
            </a:pPr>
            <a:r>
              <a:rPr lang="en-US" sz="2800" dirty="0"/>
              <a:t>Strength of the carriers</a:t>
            </a:r>
          </a:p>
          <a:p>
            <a:pPr marL="285750" lvl="0" indent="-285750">
              <a:buFont typeface="Arial" panose="020B0604020202020204" pitchFamily="34" charset="0"/>
              <a:buChar char="•"/>
            </a:pPr>
            <a:r>
              <a:rPr lang="en-US" sz="2800" dirty="0"/>
              <a:t>American Company or Foreign Domiciled</a:t>
            </a:r>
          </a:p>
          <a:p>
            <a:pPr marL="285750" lvl="0" indent="-285750">
              <a:buFont typeface="Arial" panose="020B0604020202020204" pitchFamily="34" charset="0"/>
              <a:buChar char="•"/>
            </a:pPr>
            <a:r>
              <a:rPr lang="en-US" sz="2800" dirty="0"/>
              <a:t>Length of contracts</a:t>
            </a:r>
          </a:p>
          <a:p>
            <a:pPr marL="285750" lvl="0" indent="-285750">
              <a:buFont typeface="Arial" panose="020B0604020202020204" pitchFamily="34" charset="0"/>
              <a:buChar char="•"/>
            </a:pPr>
            <a:r>
              <a:rPr lang="en-US" sz="2800" dirty="0"/>
              <a:t>Quality of home office service</a:t>
            </a:r>
          </a:p>
          <a:p>
            <a:pPr marL="285750" lvl="0" indent="-285750">
              <a:buFont typeface="Arial" panose="020B0604020202020204" pitchFamily="34" charset="0"/>
              <a:buChar char="•"/>
            </a:pPr>
            <a:r>
              <a:rPr lang="en-US" sz="2800" dirty="0"/>
              <a:t>Guaranteed Withdrawal Benefits</a:t>
            </a:r>
          </a:p>
          <a:p>
            <a:pPr marL="285750" lvl="0" indent="-285750">
              <a:buFont typeface="Arial" panose="020B0604020202020204" pitchFamily="34" charset="0"/>
              <a:buChar char="•"/>
            </a:pPr>
            <a:r>
              <a:rPr lang="en-US" sz="2800" dirty="0"/>
              <a:t>Additional riders for Long Term Care &amp; Terminal Illness</a:t>
            </a:r>
          </a:p>
          <a:p>
            <a:pPr marL="285750" lvl="0" indent="-285750">
              <a:buFont typeface="Arial" panose="020B0604020202020204" pitchFamily="34" charset="0"/>
              <a:buChar char="•"/>
            </a:pPr>
            <a:r>
              <a:rPr lang="en-US" sz="2800" dirty="0"/>
              <a:t>Death Benefits</a:t>
            </a:r>
          </a:p>
        </p:txBody>
      </p:sp>
    </p:spTree>
    <p:extLst>
      <p:ext uri="{BB962C8B-B14F-4D97-AF65-F5344CB8AC3E}">
        <p14:creationId xmlns:p14="http://schemas.microsoft.com/office/powerpoint/2010/main" val="764449147"/>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381000" y="990600"/>
            <a:ext cx="7696200" cy="5486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i="1" dirty="0">
                <a:solidFill>
                  <a:srgbClr val="003300"/>
                </a:solidFill>
                <a:effectLst>
                  <a:outerShdw blurRad="38100" dist="38100" dir="2700000" algn="tl">
                    <a:srgbClr val="C0C0C0"/>
                  </a:outerShdw>
                </a:effectLst>
                <a:latin typeface="Calibri" pitchFamily="34" charset="0"/>
              </a:rPr>
              <a:t>Diversified Portfolio of FIAs </a:t>
            </a:r>
            <a:r>
              <a:rPr lang="en-US" sz="2800" dirty="0">
                <a:solidFill>
                  <a:srgbClr val="003300"/>
                </a:solidFill>
                <a:latin typeface="Calibri" pitchFamily="34" charset="0"/>
              </a:rPr>
              <a:t>(p. 62)</a:t>
            </a:r>
          </a:p>
          <a:p>
            <a:pPr eaLnBrk="1" hangingPunct="1">
              <a:defRPr/>
            </a:pPr>
            <a:endParaRPr lang="en-US" sz="2800" b="1" i="1" dirty="0">
              <a:solidFill>
                <a:srgbClr val="003300"/>
              </a:solidFill>
              <a:effectLst>
                <a:outerShdw blurRad="38100" dist="38100" dir="2700000" algn="tl">
                  <a:srgbClr val="C0C0C0"/>
                </a:outerShdw>
              </a:effectLst>
              <a:latin typeface="Calibri" pitchFamily="34" charset="0"/>
            </a:endParaRPr>
          </a:p>
          <a:p>
            <a:pPr eaLnBrk="1" hangingPunct="1">
              <a:defRPr/>
            </a:pPr>
            <a:r>
              <a:rPr lang="en-US" sz="2800" b="1" i="1" dirty="0">
                <a:solidFill>
                  <a:srgbClr val="003300"/>
                </a:solidFill>
                <a:effectLst>
                  <a:outerShdw blurRad="38100" dist="38100" dir="2700000" algn="tl">
                    <a:srgbClr val="C0C0C0"/>
                  </a:outerShdw>
                </a:effectLst>
                <a:latin typeface="Calibri" pitchFamily="34" charset="0"/>
              </a:rPr>
              <a:t>	</a:t>
            </a:r>
            <a:endParaRPr lang="en-US" sz="4000" b="1" i="1" dirty="0">
              <a:solidFill>
                <a:srgbClr val="003300"/>
              </a:solidFill>
              <a:effectLst>
                <a:outerShdw blurRad="38100" dist="38100" dir="2700000" algn="tl">
                  <a:srgbClr val="C0C0C0"/>
                </a:outerShdw>
              </a:effectLst>
              <a:latin typeface="Calibri" pitchFamily="34" charset="0"/>
            </a:endParaRPr>
          </a:p>
        </p:txBody>
      </p:sp>
      <p:sp>
        <p:nvSpPr>
          <p:cNvPr id="4" name="Rectangle 3"/>
          <p:cNvSpPr/>
          <p:nvPr/>
        </p:nvSpPr>
        <p:spPr>
          <a:xfrm>
            <a:off x="381000" y="2133600"/>
            <a:ext cx="7620000" cy="2554545"/>
          </a:xfrm>
          <a:prstGeom prst="rect">
            <a:avLst/>
          </a:prstGeom>
        </p:spPr>
        <p:txBody>
          <a:bodyPr wrap="square">
            <a:spAutoFit/>
          </a:bodyPr>
          <a:lstStyle/>
          <a:p>
            <a:r>
              <a:rPr lang="en-US" sz="3200" dirty="0"/>
              <a:t>There are benefits to a single contract as well, like </a:t>
            </a:r>
            <a:r>
              <a:rPr lang="en-US" sz="3200" b="1" dirty="0"/>
              <a:t>simplicity and receiving statements from one source</a:t>
            </a:r>
            <a:r>
              <a:rPr lang="en-US" sz="3200" dirty="0"/>
              <a:t>. After all, </a:t>
            </a:r>
            <a:r>
              <a:rPr lang="en-US" sz="3200" i="1" dirty="0"/>
              <a:t>the older we get the more we tend to forget.</a:t>
            </a:r>
            <a:endParaRPr lang="en-US" sz="3200" dirty="0"/>
          </a:p>
        </p:txBody>
      </p:sp>
    </p:spTree>
    <p:extLst>
      <p:ext uri="{BB962C8B-B14F-4D97-AF65-F5344CB8AC3E}">
        <p14:creationId xmlns:p14="http://schemas.microsoft.com/office/powerpoint/2010/main" val="4090800639"/>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fontAlgn="auto">
              <a:spcAft>
                <a:spcPts val="0"/>
              </a:spcAft>
              <a:defRPr/>
            </a:pPr>
            <a:r>
              <a:rPr lang="en-US" sz="3200" b="1" i="1" dirty="0">
                <a:solidFill>
                  <a:srgbClr val="003300"/>
                </a:solidFill>
                <a:effectLst>
                  <a:outerShdw blurRad="38100" dist="38100" dir="2700000" algn="tl">
                    <a:srgbClr val="000000">
                      <a:alpha val="43137"/>
                    </a:srgbClr>
                  </a:outerShdw>
                </a:effectLst>
                <a:ea typeface="+mn-ea"/>
              </a:rPr>
              <a:t>Planning for Income - </a:t>
            </a:r>
            <a:r>
              <a:rPr lang="en-US" sz="3200" b="1" i="1" dirty="0">
                <a:solidFill>
                  <a:srgbClr val="003300"/>
                </a:solidFill>
                <a:effectLst>
                  <a:outerShdw blurRad="38100" dist="38100" dir="2700000" algn="tl">
                    <a:srgbClr val="000000">
                      <a:alpha val="43137"/>
                    </a:srgbClr>
                  </a:outerShdw>
                </a:effectLst>
              </a:rPr>
              <a:t>Pension Payments</a:t>
            </a:r>
            <a:r>
              <a:rPr lang="en-US" sz="3200" b="1" i="1" dirty="0">
                <a:solidFill>
                  <a:srgbClr val="003300"/>
                </a:solidFill>
                <a:effectLst>
                  <a:outerShdw blurRad="38100" dist="38100" dir="2700000" algn="tl">
                    <a:srgbClr val="000000">
                      <a:alpha val="43137"/>
                    </a:srgbClr>
                  </a:outerShdw>
                </a:effectLst>
                <a:ea typeface="+mn-ea"/>
              </a:rPr>
              <a:t> </a:t>
            </a:r>
          </a:p>
          <a:p>
            <a:pPr eaLnBrk="1" fontAlgn="auto" hangingPunct="1">
              <a:spcAft>
                <a:spcPts val="0"/>
              </a:spcAft>
              <a:defRPr/>
            </a:pPr>
            <a:endParaRPr lang="en-US" sz="3200" b="1" i="1" dirty="0">
              <a:solidFill>
                <a:srgbClr val="003300"/>
              </a:solidFill>
              <a:effectLst>
                <a:outerShdw blurRad="38100" dist="38100" dir="2700000" algn="tl">
                  <a:srgbClr val="000000">
                    <a:alpha val="43137"/>
                  </a:srgbClr>
                </a:outerShdw>
              </a:effectLst>
              <a:ea typeface="+mn-ea"/>
            </a:endParaRPr>
          </a:p>
          <a:p>
            <a:pPr eaLnBrk="1" fontAlgn="auto" hangingPunct="1">
              <a:spcAft>
                <a:spcPts val="0"/>
              </a:spcAft>
              <a:defRPr/>
            </a:pPr>
            <a:r>
              <a:rPr lang="en-US" sz="3200" dirty="0"/>
              <a:t>“Basically, there are two ways to get money out of an annuity. You either </a:t>
            </a:r>
            <a:r>
              <a:rPr lang="en-US" sz="3200" u="sng" dirty="0"/>
              <a:t>“annuitize” or “withdraw.”</a:t>
            </a:r>
            <a:r>
              <a:rPr lang="en-US" sz="3200" dirty="0"/>
              <a:t>  The major difference is </a:t>
            </a:r>
            <a:r>
              <a:rPr lang="en-US" sz="3200" u="sng" dirty="0"/>
              <a:t>what happens to the account value </a:t>
            </a:r>
            <a:r>
              <a:rPr lang="en-US" sz="3200" dirty="0"/>
              <a:t>when you choose either of these two options.”</a:t>
            </a:r>
          </a:p>
          <a:p>
            <a:pPr marL="0" lvl="1" indent="0" fontAlgn="auto">
              <a:spcAft>
                <a:spcPts val="0"/>
              </a:spcAft>
              <a:buClr>
                <a:schemeClr val="accent2">
                  <a:lumMod val="50000"/>
                </a:schemeClr>
              </a:buClr>
              <a:buNone/>
              <a:defRPr/>
            </a:pPr>
            <a:r>
              <a:rPr lang="en-US" sz="1400" b="1" i="1" dirty="0">
                <a:latin typeface="Calibri" pitchFamily="34" charset="0"/>
              </a:rPr>
              <a:t>“Bat-Socks, Vegas &amp; Conservative Investing” by David P. Vick</a:t>
            </a:r>
            <a:endParaRPr lang="en-US" sz="3600" b="1" i="1" dirty="0">
              <a:solidFill>
                <a:srgbClr val="003300"/>
              </a:solidFill>
              <a:effectLst>
                <a:outerShdw blurRad="38100" dist="38100" dir="2700000" algn="tl">
                  <a:srgbClr val="C0C0C0"/>
                </a:outerShdw>
              </a:effectLst>
              <a:latin typeface="Calibri" pitchFamily="34" charset="0"/>
            </a:endParaRPr>
          </a:p>
          <a:p>
            <a:pPr fontAlgn="auto">
              <a:spcAft>
                <a:spcPts val="0"/>
              </a:spcAft>
              <a:defRPr/>
            </a:pPr>
            <a:r>
              <a:rPr lang="en-US" sz="3200" dirty="0"/>
              <a:t> </a:t>
            </a:r>
            <a:endParaRPr lang="en-US" sz="3200" dirty="0">
              <a:solidFill>
                <a:srgbClr val="003300"/>
              </a:solidFill>
              <a:effectLst>
                <a:outerShdw blurRad="38100" dist="38100" dir="2700000" algn="tl">
                  <a:srgbClr val="000000">
                    <a:alpha val="43137"/>
                  </a:srgbClr>
                </a:outerShdw>
              </a:effectLst>
              <a:ea typeface="+mn-ea"/>
            </a:endParaRPr>
          </a:p>
        </p:txBody>
      </p:sp>
    </p:spTree>
    <p:extLst>
      <p:ext uri="{BB962C8B-B14F-4D97-AF65-F5344CB8AC3E}">
        <p14:creationId xmlns:p14="http://schemas.microsoft.com/office/powerpoint/2010/main" val="926767976"/>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990600" y="990600"/>
            <a:ext cx="70104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3200" b="1" i="1" dirty="0">
                <a:solidFill>
                  <a:srgbClr val="003300"/>
                </a:solidFill>
                <a:effectLst>
                  <a:outerShdw blurRad="38100" dist="38100" dir="2700000" algn="tl">
                    <a:srgbClr val="000000">
                      <a:alpha val="43137"/>
                    </a:srgbClr>
                  </a:outerShdw>
                </a:effectLst>
                <a:ea typeface="+mn-ea"/>
              </a:rPr>
              <a:t>Guaranteed Withdrawal Benefits</a:t>
            </a:r>
          </a:p>
          <a:p>
            <a:pPr lvl="0"/>
            <a:r>
              <a:rPr lang="en-US" sz="2400" b="1" dirty="0"/>
              <a:t>Accumulation Value</a:t>
            </a:r>
            <a:endParaRPr lang="en-US" sz="2400" dirty="0"/>
          </a:p>
          <a:p>
            <a:r>
              <a:rPr lang="en-US" sz="2400" dirty="0"/>
              <a:t>The current value of your annuity’s cash account which includes any bonus and all interest credits to date, less any withdrawals.</a:t>
            </a:r>
          </a:p>
          <a:p>
            <a:pPr lvl="0"/>
            <a:r>
              <a:rPr lang="en-US" sz="2400" b="1" dirty="0"/>
              <a:t>Income Account Value</a:t>
            </a:r>
            <a:endParaRPr lang="en-US" sz="2400" dirty="0"/>
          </a:p>
          <a:p>
            <a:r>
              <a:rPr lang="en-US" sz="2400" dirty="0"/>
              <a:t>The current value of your annuity’s income account which includes any bonus and all interest credits to date, less any withdrawals.  Note: there is no cash value here.</a:t>
            </a:r>
          </a:p>
        </p:txBody>
      </p:sp>
    </p:spTree>
    <p:extLst>
      <p:ext uri="{BB962C8B-B14F-4D97-AF65-F5344CB8AC3E}">
        <p14:creationId xmlns:p14="http://schemas.microsoft.com/office/powerpoint/2010/main" val="3987153695"/>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990600" y="990600"/>
            <a:ext cx="70104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3200" b="1" i="1" dirty="0">
                <a:solidFill>
                  <a:srgbClr val="003300"/>
                </a:solidFill>
                <a:effectLst>
                  <a:outerShdw blurRad="38100" dist="38100" dir="2700000" algn="tl">
                    <a:srgbClr val="000000">
                      <a:alpha val="43137"/>
                    </a:srgbClr>
                  </a:outerShdw>
                </a:effectLst>
                <a:ea typeface="+mn-ea"/>
              </a:rPr>
              <a:t>Guaranteed Withdrawal Benefits</a:t>
            </a:r>
          </a:p>
          <a:p>
            <a:pPr lvl="0"/>
            <a:r>
              <a:rPr lang="en-US" sz="2400" b="1" dirty="0"/>
              <a:t>Current Surrender Value</a:t>
            </a:r>
            <a:endParaRPr lang="en-US" sz="2400" dirty="0"/>
          </a:p>
          <a:p>
            <a:r>
              <a:rPr lang="en-US" sz="2400" dirty="0"/>
              <a:t>The current value of your annuity’s cash account which includes any bonus and all interest credits to date, less any withdrawals, and minus any surrender charges that would apply if you chose to liquidate.</a:t>
            </a:r>
          </a:p>
          <a:p>
            <a:pPr lvl="0"/>
            <a:r>
              <a:rPr lang="en-US" sz="2400" b="1" dirty="0"/>
              <a:t>Guaranteed Minimum Surrender Value</a:t>
            </a:r>
            <a:endParaRPr lang="en-US" sz="2400" dirty="0"/>
          </a:p>
          <a:p>
            <a:r>
              <a:rPr lang="en-US" sz="2400" dirty="0"/>
              <a:t>The current value of your annuity’s cash account which includes any bonus and the </a:t>
            </a:r>
            <a:r>
              <a:rPr lang="en-US" sz="2400" i="1" dirty="0"/>
              <a:t>minimum guaranteed </a:t>
            </a:r>
            <a:r>
              <a:rPr lang="en-US" sz="2400" dirty="0"/>
              <a:t>interest credits to date, less any withdrawals, and minus any surrender charges that would apply if you chose to liquidate.”</a:t>
            </a:r>
            <a:endParaRPr lang="en-US" sz="3200" dirty="0">
              <a:solidFill>
                <a:srgbClr val="003300"/>
              </a:solidFill>
              <a:effectLst>
                <a:outerShdw blurRad="38100" dist="38100" dir="2700000" algn="tl">
                  <a:srgbClr val="000000">
                    <a:alpha val="43137"/>
                  </a:srgbClr>
                </a:outerShdw>
              </a:effectLst>
              <a:ea typeface="+mn-ea"/>
            </a:endParaRPr>
          </a:p>
        </p:txBody>
      </p:sp>
    </p:spTree>
    <p:extLst>
      <p:ext uri="{BB962C8B-B14F-4D97-AF65-F5344CB8AC3E}">
        <p14:creationId xmlns:p14="http://schemas.microsoft.com/office/powerpoint/2010/main" val="72864634"/>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609600" y="990600"/>
            <a:ext cx="80772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3200" b="1" i="1" dirty="0">
                <a:solidFill>
                  <a:srgbClr val="003300"/>
                </a:solidFill>
                <a:effectLst>
                  <a:outerShdw blurRad="38100" dist="38100" dir="2700000" algn="tl">
                    <a:srgbClr val="000000">
                      <a:alpha val="43137"/>
                    </a:srgbClr>
                  </a:outerShdw>
                </a:effectLst>
                <a:ea typeface="+mn-ea"/>
              </a:rPr>
              <a:t>Guaranteed Withdrawal Benefits</a:t>
            </a:r>
          </a:p>
          <a:p>
            <a:endParaRPr lang="en-US" b="1" dirty="0"/>
          </a:p>
          <a:p>
            <a:r>
              <a:rPr lang="en-US" b="1" dirty="0"/>
              <a:t>Guaranteed Withdrawal Percentage:</a:t>
            </a:r>
            <a:endParaRPr lang="en-US" sz="2400" dirty="0"/>
          </a:p>
          <a:p>
            <a:r>
              <a:rPr lang="en-US" dirty="0"/>
              <a:t>Ages 60 – 69	4-5%</a:t>
            </a:r>
            <a:endParaRPr lang="en-US" sz="2400" dirty="0"/>
          </a:p>
          <a:p>
            <a:r>
              <a:rPr lang="en-US" dirty="0"/>
              <a:t>Ages 70 – 79	5-6%</a:t>
            </a:r>
            <a:endParaRPr lang="en-US" sz="2400" dirty="0"/>
          </a:p>
          <a:p>
            <a:r>
              <a:rPr lang="en-US" dirty="0"/>
              <a:t>Ages 80 &amp; up	6-7%</a:t>
            </a:r>
          </a:p>
          <a:p>
            <a:endParaRPr lang="en-US" dirty="0"/>
          </a:p>
          <a:p>
            <a:r>
              <a:rPr lang="en-US" sz="1000" i="1" dirty="0"/>
              <a:t>Disclosure: Past performance is no guarantee future results.  Crediting rates including caps for FIA’s can change and are determined by the insurance companies at the time of issue.  Future performance cannot be predicted or guaranteed.  FIA’s are not registered as a security with the SEC and is not invested directly in any stock, bond, or security investment.  FIA products, features, and benefits vary by state.  </a:t>
            </a:r>
            <a:endParaRPr lang="en-US" sz="1000" dirty="0"/>
          </a:p>
          <a:p>
            <a:r>
              <a:rPr lang="en-US" sz="1000" i="1" dirty="0"/>
              <a:t>Annuity Contracts are products of the insurance industry and are not guaranteed by any bank or insured by the FDIC. When purchasing a fixed indexed annuity, you own an annuity contract backed by the insurance company, you are not purchasing shares of stocks or indexes. Product features such as interest rates, caps, and participation rates may vary by product and state and may be subject to change. Surrender charges may apply for early withdrawals. Be sure to review the specific product disclosure for more details. Guarantees are based on the financial strength and claims paying ability of the insurance company.</a:t>
            </a:r>
            <a:endParaRPr lang="en-US" sz="1000" dirty="0"/>
          </a:p>
          <a:p>
            <a:r>
              <a:rPr lang="en-US" sz="1000" i="1" dirty="0"/>
              <a:t>This information is not intended to give tax, legal, or investment advice. Please seek advice from a qualified professional on these matters.</a:t>
            </a:r>
            <a:endParaRPr lang="en-US" sz="1000" dirty="0"/>
          </a:p>
          <a:p>
            <a:r>
              <a:rPr lang="en-US" sz="1000" i="1" dirty="0"/>
              <a:t> Lifetime income benefit riders are used to calculate lifetime payments only. The income account value is not available for cash surrender or in a death benefit. Excess withdrawals may reduce lifetime income and may incur surrender charges. Fees may apply. Guarantees based on the financial strength and claims paying ability of the insurance company. See specific product disclosure for more details.</a:t>
            </a:r>
            <a:endParaRPr lang="en-US" sz="1000" dirty="0"/>
          </a:p>
          <a:p>
            <a:endParaRPr lang="en-US" sz="2400" dirty="0"/>
          </a:p>
          <a:p>
            <a:r>
              <a:rPr lang="en-US" dirty="0"/>
              <a:t> </a:t>
            </a:r>
            <a:endParaRPr lang="en-US" sz="2400" dirty="0"/>
          </a:p>
        </p:txBody>
      </p:sp>
    </p:spTree>
    <p:extLst>
      <p:ext uri="{BB962C8B-B14F-4D97-AF65-F5344CB8AC3E}">
        <p14:creationId xmlns:p14="http://schemas.microsoft.com/office/powerpoint/2010/main" val="2794185976"/>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838200" y="990600"/>
            <a:ext cx="72390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3200" b="1" i="1" dirty="0">
                <a:solidFill>
                  <a:srgbClr val="003300"/>
                </a:solidFill>
                <a:effectLst>
                  <a:outerShdw blurRad="38100" dist="38100" dir="2700000" algn="tl">
                    <a:srgbClr val="000000">
                      <a:alpha val="43137"/>
                    </a:srgbClr>
                  </a:outerShdw>
                </a:effectLst>
                <a:ea typeface="+mn-ea"/>
              </a:rPr>
              <a:t>Guaranteed Withdrawal Benefits</a:t>
            </a:r>
          </a:p>
          <a:p>
            <a:r>
              <a:rPr lang="en-US" sz="2400" b="1" dirty="0"/>
              <a:t>Guaranteed Withdrawal Benefit (GWB) Example:</a:t>
            </a:r>
            <a:endParaRPr lang="en-US" sz="2400" dirty="0"/>
          </a:p>
          <a:p>
            <a:r>
              <a:rPr lang="en-US" sz="2400" dirty="0"/>
              <a:t>Guaranteed Income Account Growth Rate:  6.5%</a:t>
            </a:r>
          </a:p>
          <a:p>
            <a:r>
              <a:rPr lang="en-US" sz="2400" dirty="0"/>
              <a:t>Bonus:  8%</a:t>
            </a:r>
          </a:p>
          <a:p>
            <a:r>
              <a:rPr lang="en-US" sz="2400" dirty="0"/>
              <a:t>Premium:  $100,000</a:t>
            </a:r>
          </a:p>
          <a:p>
            <a:r>
              <a:rPr lang="en-US" sz="2400" dirty="0"/>
              <a:t>Age at Issue:  60</a:t>
            </a:r>
          </a:p>
          <a:p>
            <a:r>
              <a:rPr lang="en-US" sz="2400" dirty="0"/>
              <a:t>Age Withdrawals Chosen:  70</a:t>
            </a:r>
          </a:p>
          <a:p>
            <a:r>
              <a:rPr lang="en-US" sz="2400" dirty="0"/>
              <a:t>Guaranteed Withdrawal Percent:  6%</a:t>
            </a:r>
          </a:p>
          <a:p>
            <a:r>
              <a:rPr lang="en-US" sz="2400" dirty="0"/>
              <a:t>Income Account Value:  $202,731</a:t>
            </a:r>
          </a:p>
          <a:p>
            <a:r>
              <a:rPr lang="en-US" sz="2400" dirty="0"/>
              <a:t>Guaranteed Annual Withdrawal Benefit:  $12,164</a:t>
            </a:r>
          </a:p>
          <a:p>
            <a:pPr marL="0" indent="0" eaLnBrk="1" fontAlgn="auto" hangingPunct="1">
              <a:spcAft>
                <a:spcPts val="0"/>
              </a:spcAft>
              <a:buFont typeface="Arial" pitchFamily="34" charset="0"/>
              <a:buNone/>
              <a:defRPr/>
            </a:pPr>
            <a:endParaRPr lang="en-US" sz="2400" dirty="0">
              <a:solidFill>
                <a:srgbClr val="003300"/>
              </a:solidFill>
              <a:effectLst>
                <a:outerShdw blurRad="38100" dist="38100" dir="2700000" algn="tl">
                  <a:srgbClr val="000000">
                    <a:alpha val="43137"/>
                  </a:srgbClr>
                </a:outerShdw>
              </a:effectLst>
              <a:ea typeface="+mn-ea"/>
            </a:endParaRPr>
          </a:p>
        </p:txBody>
      </p:sp>
    </p:spTree>
    <p:extLst>
      <p:ext uri="{BB962C8B-B14F-4D97-AF65-F5344CB8AC3E}">
        <p14:creationId xmlns:p14="http://schemas.microsoft.com/office/powerpoint/2010/main" val="2794185976"/>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1066800" y="990600"/>
            <a:ext cx="70104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3200" b="1" i="1" dirty="0">
                <a:solidFill>
                  <a:srgbClr val="003300"/>
                </a:solidFill>
                <a:effectLst>
                  <a:outerShdw blurRad="38100" dist="38100" dir="2700000" algn="tl">
                    <a:srgbClr val="000000">
                      <a:alpha val="43137"/>
                    </a:srgbClr>
                  </a:outerShdw>
                </a:effectLst>
                <a:ea typeface="+mn-ea"/>
              </a:rPr>
              <a:t>7.16  In what ways would you 	   	see a GWB enhancing your 	situation?</a:t>
            </a:r>
          </a:p>
          <a:p>
            <a:pPr marL="0" indent="0" eaLnBrk="1" fontAlgn="auto" hangingPunct="1">
              <a:spcAft>
                <a:spcPts val="0"/>
              </a:spcAft>
              <a:buFont typeface="Arial" pitchFamily="34" charset="0"/>
              <a:buNone/>
              <a:defRPr/>
            </a:pPr>
            <a:endParaRPr lang="en-US" sz="3200" dirty="0">
              <a:solidFill>
                <a:srgbClr val="003300"/>
              </a:solidFill>
              <a:effectLst>
                <a:outerShdw blurRad="38100" dist="38100" dir="2700000" algn="tl">
                  <a:srgbClr val="000000">
                    <a:alpha val="43137"/>
                  </a:srgbClr>
                </a:outerShdw>
              </a:effectLst>
              <a:ea typeface="+mn-ea"/>
            </a:endParaRPr>
          </a:p>
        </p:txBody>
      </p:sp>
    </p:spTree>
    <p:extLst>
      <p:ext uri="{BB962C8B-B14F-4D97-AF65-F5344CB8AC3E}">
        <p14:creationId xmlns:p14="http://schemas.microsoft.com/office/powerpoint/2010/main" val="279418597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818"/>
                </a:solidFill>
                <a:effectLst>
                  <a:outerShdw blurRad="38100" dist="38100" dir="2700000" algn="tl">
                    <a:srgbClr val="000000">
                      <a:alpha val="43137"/>
                    </a:srgbClr>
                  </a:outerShdw>
                </a:effectLst>
              </a:rPr>
              <a:t>Course Introduction:</a:t>
            </a:r>
          </a:p>
        </p:txBody>
      </p:sp>
      <p:sp>
        <p:nvSpPr>
          <p:cNvPr id="3" name="Content Placeholder 2"/>
          <p:cNvSpPr>
            <a:spLocks noGrp="1"/>
          </p:cNvSpPr>
          <p:nvPr>
            <p:ph idx="1"/>
          </p:nvPr>
        </p:nvSpPr>
        <p:spPr>
          <a:xfrm>
            <a:off x="457200" y="990600"/>
            <a:ext cx="8229600" cy="5334000"/>
          </a:xfrm>
        </p:spPr>
        <p:txBody>
          <a:bodyPr/>
          <a:lstStyle/>
          <a:p>
            <a:pPr>
              <a:spcAft>
                <a:spcPts val="0"/>
              </a:spcAft>
              <a:buClr>
                <a:srgbClr val="000818"/>
              </a:buClr>
              <a:defRPr/>
            </a:pPr>
            <a:r>
              <a:rPr lang="en-US" sz="3200" kern="0" dirty="0">
                <a:latin typeface="+mn-lt"/>
                <a:cs typeface="Arial" pitchFamily="34" charset="0"/>
              </a:rPr>
              <a:t>This is a course that dives deep into the concepts of retirement planning from a financially conservative point of view.  We will use the book, “Bat-Socks, Vegas and Conservative Investing,” and it’s accompanying workbook, “The Financial ABC’s of Retirement Planning,” as our guide through this vantage point. There are other retirement topics that are important, however our focus for this class is a financially conservative point of view.</a:t>
            </a:r>
          </a:p>
        </p:txBody>
      </p:sp>
    </p:spTree>
    <p:extLst>
      <p:ext uri="{BB962C8B-B14F-4D97-AF65-F5344CB8AC3E}">
        <p14:creationId xmlns:p14="http://schemas.microsoft.com/office/powerpoint/2010/main" val="3495243744"/>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Dave Vick’s FIA Video</a:t>
            </a:r>
          </a:p>
        </p:txBody>
      </p:sp>
      <p:sp>
        <p:nvSpPr>
          <p:cNvPr id="4" name="Slide Number Placeholder 3"/>
          <p:cNvSpPr>
            <a:spLocks noGrp="1"/>
          </p:cNvSpPr>
          <p:nvPr>
            <p:ph type="sldNum" sz="quarter" idx="12"/>
          </p:nvPr>
        </p:nvSpPr>
        <p:spPr/>
        <p:txBody>
          <a:bodyPr/>
          <a:lstStyle/>
          <a:p>
            <a:pPr>
              <a:defRPr/>
            </a:pPr>
            <a:fld id="{2F6ACCB0-D480-F745-8F85-2F39A86640BA}" type="slidenum">
              <a:rPr lang="en-US" smtClean="0"/>
              <a:pPr>
                <a:defRPr/>
              </a:pPr>
              <a:t>40</a:t>
            </a:fld>
            <a:endParaRPr lang="en-US"/>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914400"/>
            <a:ext cx="805815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fontScale="55000" lnSpcReduction="20000"/>
          </a:bodyPr>
          <a:lstStyle/>
          <a:p>
            <a:pPr marL="0" indent="0" eaLnBrk="1" fontAlgn="auto" hangingPunct="1">
              <a:spcAft>
                <a:spcPts val="0"/>
              </a:spcAft>
              <a:buFont typeface="Arial" pitchFamily="34" charset="0"/>
              <a:buNone/>
              <a:defRPr/>
            </a:pPr>
            <a:endParaRPr lang="en-US" b="1" i="1" dirty="0">
              <a:solidFill>
                <a:srgbClr val="FFFF00"/>
              </a:solidFill>
              <a:effectLst>
                <a:outerShdw blurRad="38100" dist="38100" dir="2700000" algn="tl">
                  <a:srgbClr val="000000">
                    <a:alpha val="43137"/>
                  </a:srgbClr>
                </a:outerShdw>
              </a:effectLst>
              <a:ea typeface="+mn-ea"/>
            </a:endParaRPr>
          </a:p>
          <a:p>
            <a:pPr marL="0" indent="0" eaLnBrk="1" fontAlgn="auto" hangingPunct="1">
              <a:spcAft>
                <a:spcPts val="0"/>
              </a:spcAft>
              <a:buFont typeface="Arial" pitchFamily="34" charset="0"/>
              <a:buNone/>
              <a:defRPr/>
            </a:pPr>
            <a:endParaRPr lang="en-US" b="1" i="1" dirty="0">
              <a:solidFill>
                <a:srgbClr val="FFFF00"/>
              </a:solidFill>
              <a:effectLst>
                <a:outerShdw blurRad="38100" dist="38100" dir="2700000" algn="tl">
                  <a:srgbClr val="000000">
                    <a:alpha val="43137"/>
                  </a:srgbClr>
                </a:outerShdw>
              </a:effectLst>
              <a:ea typeface="+mn-ea"/>
            </a:endParaRPr>
          </a:p>
          <a:p>
            <a:pPr marL="0" indent="0" algn="ctr" eaLnBrk="1" fontAlgn="auto" hangingPunct="1">
              <a:spcAft>
                <a:spcPts val="0"/>
              </a:spcAft>
              <a:buFont typeface="Arial" pitchFamily="34" charset="0"/>
              <a:buNone/>
              <a:defRPr/>
            </a:pPr>
            <a:endParaRPr lang="en-US" sz="4400" b="1" i="1" dirty="0">
              <a:solidFill>
                <a:srgbClr val="FFFF00"/>
              </a:solidFill>
              <a:effectLst>
                <a:outerShdw blurRad="38100" dist="38100" dir="2700000" algn="tl">
                  <a:srgbClr val="000000">
                    <a:alpha val="43137"/>
                  </a:srgbClr>
                </a:outerShdw>
              </a:effectLst>
              <a:ea typeface="+mn-ea"/>
            </a:endParaRPr>
          </a:p>
          <a:p>
            <a:pPr marL="0" indent="0" algn="ctr" eaLnBrk="1" fontAlgn="auto" hangingPunct="1">
              <a:spcAft>
                <a:spcPts val="0"/>
              </a:spcAft>
              <a:buFont typeface="Arial" pitchFamily="34" charset="0"/>
              <a:buNone/>
              <a:defRPr/>
            </a:pPr>
            <a:r>
              <a:rPr lang="en-US" sz="6200" b="1" i="1" dirty="0">
                <a:solidFill>
                  <a:srgbClr val="003300"/>
                </a:solidFill>
                <a:effectLst>
                  <a:outerShdw blurRad="38100" dist="38100" dir="2700000" algn="tl">
                    <a:srgbClr val="000000">
                      <a:alpha val="43137"/>
                    </a:srgbClr>
                  </a:outerShdw>
                </a:effectLst>
                <a:ea typeface="+mn-ea"/>
              </a:rPr>
              <a:t>What is your take on the value of Green Money Column B?</a:t>
            </a:r>
          </a:p>
          <a:p>
            <a:pPr marL="0" indent="0" algn="ctr" eaLnBrk="1" fontAlgn="auto" hangingPunct="1">
              <a:spcAft>
                <a:spcPts val="0"/>
              </a:spcAft>
              <a:buFont typeface="Arial" pitchFamily="34" charset="0"/>
              <a:buNone/>
              <a:defRPr/>
            </a:pPr>
            <a:endParaRPr lang="en-US" sz="6200" b="1" i="1" dirty="0">
              <a:solidFill>
                <a:srgbClr val="003300"/>
              </a:solidFill>
              <a:effectLst>
                <a:outerShdw blurRad="38100" dist="38100" dir="2700000" algn="tl">
                  <a:srgbClr val="000000">
                    <a:alpha val="43137"/>
                  </a:srgbClr>
                </a:outerShdw>
              </a:effectLst>
              <a:ea typeface="+mn-ea"/>
            </a:endParaRPr>
          </a:p>
          <a:p>
            <a:pPr marL="0" indent="0" algn="ctr" eaLnBrk="1" fontAlgn="auto" hangingPunct="1">
              <a:spcAft>
                <a:spcPts val="0"/>
              </a:spcAft>
              <a:buFont typeface="Arial" pitchFamily="34" charset="0"/>
              <a:buNone/>
              <a:defRPr/>
            </a:pPr>
            <a:r>
              <a:rPr lang="en-US" sz="6200" b="1" i="1" dirty="0">
                <a:solidFill>
                  <a:srgbClr val="003300"/>
                </a:solidFill>
                <a:effectLst>
                  <a:outerShdw blurRad="38100" dist="38100" dir="2700000" algn="tl">
                    <a:srgbClr val="000000">
                      <a:alpha val="43137"/>
                    </a:srgbClr>
                  </a:outerShdw>
                </a:effectLst>
                <a:ea typeface="+mn-ea"/>
              </a:rPr>
              <a:t>Do you think it is important to protect a portion of your assets or income?</a:t>
            </a:r>
          </a:p>
          <a:p>
            <a:pPr marL="0" indent="0" algn="ctr" eaLnBrk="1" fontAlgn="auto" hangingPunct="1">
              <a:spcAft>
                <a:spcPts val="0"/>
              </a:spcAft>
              <a:buFont typeface="Arial" pitchFamily="34" charset="0"/>
              <a:buNone/>
              <a:defRPr/>
            </a:pPr>
            <a:endParaRPr lang="en-US" sz="6200" b="1" i="1" dirty="0">
              <a:solidFill>
                <a:srgbClr val="003300"/>
              </a:solidFill>
              <a:effectLst>
                <a:outerShdw blurRad="38100" dist="38100" dir="2700000" algn="tl">
                  <a:srgbClr val="000000">
                    <a:alpha val="43137"/>
                  </a:srgbClr>
                </a:outerShdw>
              </a:effectLst>
              <a:ea typeface="+mn-ea"/>
            </a:endParaRPr>
          </a:p>
          <a:p>
            <a:pPr eaLnBrk="1" fontAlgn="auto" hangingPunct="1">
              <a:spcAft>
                <a:spcPts val="0"/>
              </a:spcAft>
              <a:defRPr/>
            </a:pPr>
            <a:endParaRPr lang="en-US" sz="5200" dirty="0">
              <a:solidFill>
                <a:srgbClr val="003300"/>
              </a:solidFill>
              <a:effectLst>
                <a:outerShdw blurRad="38100" dist="38100" dir="2700000" algn="tl">
                  <a:srgbClr val="000000">
                    <a:alpha val="43137"/>
                  </a:srgbClr>
                </a:outerShdw>
              </a:effectLst>
              <a:ea typeface="+mn-ea"/>
            </a:endParaRPr>
          </a:p>
          <a:p>
            <a:pPr eaLnBrk="1" fontAlgn="auto" hangingPunct="1">
              <a:spcAft>
                <a:spcPts val="0"/>
              </a:spcAft>
              <a:defRPr/>
            </a:pPr>
            <a:endParaRPr lang="en-US" sz="5200" dirty="0">
              <a:ea typeface="+mn-ea"/>
            </a:endParaRPr>
          </a:p>
        </p:txBody>
      </p:sp>
      <p:pic>
        <p:nvPicPr>
          <p:cNvPr id="63495"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76200"/>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748900"/>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“how’s the weather?”</a:t>
            </a:r>
          </a:p>
        </p:txBody>
      </p:sp>
      <p:sp>
        <p:nvSpPr>
          <p:cNvPr id="3" name="Subtitle 2"/>
          <p:cNvSpPr>
            <a:spLocks noGrp="1"/>
          </p:cNvSpPr>
          <p:nvPr>
            <p:ph type="body" idx="1"/>
          </p:nvPr>
        </p:nvSpPr>
        <p:spPr>
          <a:xfrm>
            <a:off x="914400" y="914401"/>
            <a:ext cx="7772400" cy="685800"/>
          </a:xfrm>
        </p:spPr>
        <p:txBody>
          <a:bodyPr/>
          <a:lstStyle/>
          <a:p>
            <a:r>
              <a:rPr lang="en-US" b="1" dirty="0">
                <a:solidFill>
                  <a:schemeClr val="tx1"/>
                </a:solidFill>
              </a:rPr>
              <a:t>Chapter Eight:</a:t>
            </a: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
        <p:nvSpPr>
          <p:cNvPr id="5" name="Title 1"/>
          <p:cNvSpPr txBox="1">
            <a:spLocks/>
          </p:cNvSpPr>
          <p:nvPr/>
        </p:nvSpPr>
        <p:spPr bwMode="auto">
          <a:xfrm>
            <a:off x="914400" y="4995862"/>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cap="none" dirty="0">
                <a:solidFill>
                  <a:srgbClr val="FF0000"/>
                </a:solidFill>
                <a:effectLst>
                  <a:outerShdw blurRad="38100" dist="38100" dir="2700000" algn="tl">
                    <a:srgbClr val="000000">
                      <a:alpha val="43137"/>
                    </a:srgbClr>
                  </a:outerShdw>
                </a:effectLst>
              </a:rPr>
              <a:t>Red</a:t>
            </a:r>
            <a:r>
              <a:rPr lang="en-US" cap="none" dirty="0">
                <a:solidFill>
                  <a:schemeClr val="tx1"/>
                </a:solidFill>
                <a:effectLst>
                  <a:outerShdw blurRad="38100" dist="38100" dir="2700000" algn="tl">
                    <a:srgbClr val="000000">
                      <a:alpha val="43137"/>
                    </a:srgbClr>
                  </a:outerShdw>
                </a:effectLst>
              </a:rPr>
              <a:t> Money Investing </a:t>
            </a:r>
          </a:p>
        </p:txBody>
      </p:sp>
      <p:pic>
        <p:nvPicPr>
          <p:cNvPr id="6" name="Picture 2"/>
          <p:cNvPicPr>
            <a:picLocks noChangeAspect="1" noChangeArrowheads="1"/>
          </p:cNvPicPr>
          <p:nvPr/>
        </p:nvPicPr>
        <p:blipFill>
          <a:blip r:embed="rId4" cstate="print">
            <a:extLst/>
          </a:blip>
          <a:srcRect/>
          <a:stretch>
            <a:fillRect/>
          </a:stretch>
        </p:blipFill>
        <p:spPr bwMode="auto">
          <a:xfrm>
            <a:off x="1295400" y="2514600"/>
            <a:ext cx="4289464" cy="23410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pic>
    </p:spTree>
    <p:extLst>
      <p:ext uri="{BB962C8B-B14F-4D97-AF65-F5344CB8AC3E}">
        <p14:creationId xmlns:p14="http://schemas.microsoft.com/office/powerpoint/2010/main" val="373820618"/>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b="1" i="1" dirty="0">
                <a:solidFill>
                  <a:srgbClr val="FF0000"/>
                </a:solidFill>
                <a:effectLst>
                  <a:outerShdw blurRad="38100" dist="38100" dir="2700000" algn="tl">
                    <a:srgbClr val="C0C0C0"/>
                  </a:outerShdw>
                </a:effectLst>
                <a:latin typeface="Arial Black" pitchFamily="34" charset="0"/>
              </a:rPr>
              <a:t>Red Money Language </a:t>
            </a:r>
          </a:p>
        </p:txBody>
      </p:sp>
      <p:sp>
        <p:nvSpPr>
          <p:cNvPr id="3" name="Content Placeholder 2"/>
          <p:cNvSpPr>
            <a:spLocks noGrp="1"/>
          </p:cNvSpPr>
          <p:nvPr>
            <p:ph idx="1"/>
          </p:nvPr>
        </p:nvSpPr>
        <p:spPr>
          <a:xfrm>
            <a:off x="533400" y="990600"/>
            <a:ext cx="7848600" cy="52197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lnSpcReduction="10000"/>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000" b="1" dirty="0">
                <a:solidFill>
                  <a:srgbClr val="000818"/>
                </a:solidFill>
                <a:effectLst>
                  <a:outerShdw blurRad="38100" dist="38100" dir="2700000" algn="tl">
                    <a:srgbClr val="C0C0C0"/>
                  </a:outerShdw>
                </a:effectLst>
                <a:latin typeface="Arial Black" pitchFamily="34" charset="0"/>
              </a:rPr>
              <a:t>Systematic Risk, Volatility, and Variance</a:t>
            </a:r>
          </a:p>
          <a:p>
            <a:pPr marL="457200" lvl="1" indent="0" eaLnBrk="1" hangingPunct="1">
              <a:buNone/>
              <a:defRPr/>
            </a:pPr>
            <a:r>
              <a:rPr lang="en-US" sz="2800" dirty="0"/>
              <a:t>“…the risk or uncertainty associated with the entire market, or an entire segment of a market, “systematic risk.” (1)  In other words, investing in the market in general is uncertain all the time.”</a:t>
            </a:r>
          </a:p>
          <a:p>
            <a:pPr marL="457200" lvl="1" indent="0" eaLnBrk="1" hangingPunct="1">
              <a:buNone/>
              <a:defRPr/>
            </a:pPr>
            <a:r>
              <a:rPr lang="en-US" sz="1500" b="1" i="1" dirty="0">
                <a:latin typeface="Calibri" pitchFamily="34" charset="0"/>
              </a:rPr>
              <a:t>“Bat-Socks, Vegas &amp; Conservative Investing” by David P. Vick</a:t>
            </a:r>
            <a:endParaRPr lang="en-US" sz="1500" b="1" i="1" dirty="0">
              <a:solidFill>
                <a:srgbClr val="003300"/>
              </a:solidFill>
              <a:effectLst>
                <a:outerShdw blurRad="38100" dist="38100" dir="2700000" algn="tl">
                  <a:srgbClr val="C0C0C0"/>
                </a:outerShdw>
              </a:effectLst>
              <a:latin typeface="Calibri" pitchFamily="34" charset="0"/>
            </a:endParaRPr>
          </a:p>
          <a:p>
            <a:pPr marL="457200" lvl="1" indent="0" eaLnBrk="1" hangingPunct="1">
              <a:buNone/>
              <a:defRPr/>
            </a:pPr>
            <a:endParaRPr lang="en-US" sz="2800" dirty="0"/>
          </a:p>
          <a:p>
            <a:pPr marL="457200" lvl="1" indent="0" eaLnBrk="1" hangingPunct="1">
              <a:buNone/>
              <a:defRPr/>
            </a:pPr>
            <a:endParaRPr lang="en-US" sz="3200" b="1" dirty="0"/>
          </a:p>
          <a:p>
            <a:pPr marL="457200" lvl="1" indent="0" eaLnBrk="1" hangingPunct="1">
              <a:buNone/>
              <a:defRPr/>
            </a:pPr>
            <a:r>
              <a:rPr lang="en-US" sz="3200" b="1" dirty="0"/>
              <a:t>8.2  How does “systematic risk” make you feel?</a:t>
            </a:r>
            <a:endParaRPr lang="en-US" sz="3200" dirty="0"/>
          </a:p>
          <a:p>
            <a:pPr marL="457200" lvl="1" indent="0" eaLnBrk="1" hangingPunct="1">
              <a:buNone/>
              <a:defRPr/>
            </a:pPr>
            <a:endParaRPr lang="en-US" sz="3000" b="1" dirty="0">
              <a:solidFill>
                <a:srgbClr val="FFFF00"/>
              </a:solidFill>
              <a:effectLst>
                <a:outerShdw blurRad="38100" dist="38100" dir="2700000" algn="tl">
                  <a:srgbClr val="C0C0C0"/>
                </a:outerShdw>
              </a:effectLst>
              <a:latin typeface="Calibri" pitchFamily="34" charset="0"/>
            </a:endParaRPr>
          </a:p>
          <a:p>
            <a:pPr eaLnBrk="1" hangingPunct="1">
              <a:defRPr/>
            </a:pPr>
            <a:endParaRPr lang="en-US" sz="3000" b="1" dirty="0">
              <a:solidFill>
                <a:srgbClr val="FFFF00"/>
              </a:solidFill>
              <a:effectLst>
                <a:outerShdw blurRad="38100" dist="38100" dir="2700000" algn="tl">
                  <a:srgbClr val="C0C0C0"/>
                </a:outerShdw>
              </a:effectLst>
              <a:latin typeface="Calibri" pitchFamily="34" charset="0"/>
            </a:endParaRPr>
          </a:p>
          <a:p>
            <a:pPr eaLnBrk="1" hangingPunct="1">
              <a:defRPr/>
            </a:pPr>
            <a:endParaRPr lang="en-US" sz="3000" dirty="0">
              <a:effectLst>
                <a:outerShdw blurRad="38100" dist="38100" dir="2700000" algn="tl">
                  <a:srgbClr val="C0C0C0"/>
                </a:outerShdw>
              </a:effectLst>
              <a:latin typeface="Calibri" pitchFamily="34" charset="0"/>
            </a:endParaRPr>
          </a:p>
        </p:txBody>
      </p:sp>
      <p:sp>
        <p:nvSpPr>
          <p:cNvPr id="66570" name="TextBox 3"/>
          <p:cNvSpPr txBox="1">
            <a:spLocks noChangeArrowheads="1"/>
          </p:cNvSpPr>
          <p:nvPr/>
        </p:nvSpPr>
        <p:spPr bwMode="auto">
          <a:xfrm>
            <a:off x="6248400" y="6019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cs typeface="Arial" pitchFamily="34" charset="0"/>
              </a:rPr>
              <a:t>p. 69</a:t>
            </a:r>
          </a:p>
        </p:txBody>
      </p:sp>
    </p:spTree>
    <p:extLst>
      <p:ext uri="{BB962C8B-B14F-4D97-AF65-F5344CB8AC3E}">
        <p14:creationId xmlns:p14="http://schemas.microsoft.com/office/powerpoint/2010/main" val="22772933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b="1" i="1" dirty="0">
                <a:solidFill>
                  <a:srgbClr val="FF0000"/>
                </a:solidFill>
                <a:effectLst>
                  <a:outerShdw blurRad="38100" dist="38100" dir="2700000" algn="tl">
                    <a:srgbClr val="C0C0C0"/>
                  </a:outerShdw>
                </a:effectLst>
                <a:latin typeface="Arial Black" pitchFamily="34" charset="0"/>
              </a:rPr>
              <a:t>Red Money Language </a:t>
            </a:r>
          </a:p>
        </p:txBody>
      </p:sp>
      <p:sp>
        <p:nvSpPr>
          <p:cNvPr id="3" name="Content Placeholder 2"/>
          <p:cNvSpPr>
            <a:spLocks noGrp="1"/>
          </p:cNvSpPr>
          <p:nvPr>
            <p:ph idx="1"/>
          </p:nvPr>
        </p:nvSpPr>
        <p:spPr>
          <a:xfrm>
            <a:off x="533400" y="990600"/>
            <a:ext cx="7543800" cy="52197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lnSpcReduction="10000"/>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000" b="1" dirty="0">
                <a:solidFill>
                  <a:srgbClr val="000818"/>
                </a:solidFill>
                <a:effectLst>
                  <a:outerShdw blurRad="38100" dist="38100" dir="2700000" algn="tl">
                    <a:srgbClr val="C0C0C0"/>
                  </a:outerShdw>
                </a:effectLst>
                <a:latin typeface="Arial Black" pitchFamily="34" charset="0"/>
              </a:rPr>
              <a:t>Systematic Risk, Volatility, and Variance</a:t>
            </a:r>
          </a:p>
          <a:p>
            <a:pPr marL="457200" lvl="1" indent="0" eaLnBrk="1" hangingPunct="1">
              <a:buNone/>
              <a:defRPr/>
            </a:pPr>
            <a:r>
              <a:rPr lang="en-US" sz="2800" dirty="0"/>
              <a:t>“…Wall Street measures risk associated with the market is through “volatility.”  People who study the market look at historical returns of a stock or index and plot them on a graph.  They look to see how the dots on the graph relate to each other over time and in relationship to historical events.  The further apart the dots on the graph, the higher the volatility.  The higher the volatility, the riskier the investment.”</a:t>
            </a:r>
          </a:p>
          <a:p>
            <a:pPr marL="457200" lvl="1" indent="0" eaLnBrk="1" hangingPunct="1">
              <a:buNone/>
              <a:defRPr/>
            </a:pPr>
            <a:r>
              <a:rPr lang="en-US" sz="1500" b="1" i="1" dirty="0">
                <a:latin typeface="Calibri" pitchFamily="34" charset="0"/>
              </a:rPr>
              <a:t>“Bat-Socks, Vegas &amp; Conservative Investing” by David P. Vick</a:t>
            </a:r>
            <a:endParaRPr lang="en-US" sz="1500" b="1" i="1" dirty="0">
              <a:solidFill>
                <a:srgbClr val="003300"/>
              </a:solidFill>
              <a:effectLst>
                <a:outerShdw blurRad="38100" dist="38100" dir="2700000" algn="tl">
                  <a:srgbClr val="C0C0C0"/>
                </a:outerShdw>
              </a:effectLst>
              <a:latin typeface="Calibri" pitchFamily="34" charset="0"/>
            </a:endParaRPr>
          </a:p>
          <a:p>
            <a:pPr marL="457200" lvl="1" indent="0" eaLnBrk="1" hangingPunct="1">
              <a:buNone/>
              <a:defRPr/>
            </a:pPr>
            <a:r>
              <a:rPr lang="en-US" sz="2800" dirty="0"/>
              <a:t> </a:t>
            </a:r>
            <a:endParaRPr lang="en-US" sz="3000" b="1" dirty="0">
              <a:solidFill>
                <a:srgbClr val="FFFF00"/>
              </a:solidFill>
              <a:effectLst>
                <a:outerShdw blurRad="38100" dist="38100" dir="2700000" algn="tl">
                  <a:srgbClr val="C0C0C0"/>
                </a:outerShdw>
              </a:effectLst>
              <a:latin typeface="Calibri" pitchFamily="34" charset="0"/>
            </a:endParaRPr>
          </a:p>
          <a:p>
            <a:pPr eaLnBrk="1" hangingPunct="1">
              <a:defRPr/>
            </a:pPr>
            <a:endParaRPr lang="en-US" sz="3000" b="1" dirty="0">
              <a:solidFill>
                <a:srgbClr val="FFFF00"/>
              </a:solidFill>
              <a:effectLst>
                <a:outerShdw blurRad="38100" dist="38100" dir="2700000" algn="tl">
                  <a:srgbClr val="C0C0C0"/>
                </a:outerShdw>
              </a:effectLst>
              <a:latin typeface="Calibri" pitchFamily="34" charset="0"/>
            </a:endParaRPr>
          </a:p>
          <a:p>
            <a:pPr eaLnBrk="1" hangingPunct="1">
              <a:defRPr/>
            </a:pPr>
            <a:endParaRPr lang="en-US" sz="3000" dirty="0">
              <a:effectLst>
                <a:outerShdw blurRad="38100" dist="38100" dir="2700000" algn="tl">
                  <a:srgbClr val="C0C0C0"/>
                </a:outerShdw>
              </a:effectLst>
              <a:latin typeface="Calibri" pitchFamily="34" charset="0"/>
            </a:endParaRPr>
          </a:p>
        </p:txBody>
      </p:sp>
      <p:sp>
        <p:nvSpPr>
          <p:cNvPr id="66570" name="TextBox 3"/>
          <p:cNvSpPr txBox="1">
            <a:spLocks noChangeArrowheads="1"/>
          </p:cNvSpPr>
          <p:nvPr/>
        </p:nvSpPr>
        <p:spPr bwMode="auto">
          <a:xfrm>
            <a:off x="6248400" y="6019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cs typeface="Arial" pitchFamily="34" charset="0"/>
              </a:rPr>
              <a:t>p.70</a:t>
            </a:r>
          </a:p>
        </p:txBody>
      </p:sp>
    </p:spTree>
    <p:extLst>
      <p:ext uri="{BB962C8B-B14F-4D97-AF65-F5344CB8AC3E}">
        <p14:creationId xmlns:p14="http://schemas.microsoft.com/office/powerpoint/2010/main" val="862939819"/>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b="1" i="1" dirty="0">
                <a:solidFill>
                  <a:srgbClr val="FF0000"/>
                </a:solidFill>
                <a:effectLst>
                  <a:outerShdw blurRad="38100" dist="38100" dir="2700000" algn="tl">
                    <a:srgbClr val="C0C0C0"/>
                  </a:outerShdw>
                </a:effectLst>
                <a:latin typeface="Arial Black" pitchFamily="34" charset="0"/>
              </a:rPr>
              <a:t>Red Money Language </a:t>
            </a:r>
          </a:p>
        </p:txBody>
      </p:sp>
      <p:sp>
        <p:nvSpPr>
          <p:cNvPr id="3" name="Content Placeholder 2"/>
          <p:cNvSpPr>
            <a:spLocks noGrp="1"/>
          </p:cNvSpPr>
          <p:nvPr>
            <p:ph idx="1"/>
          </p:nvPr>
        </p:nvSpPr>
        <p:spPr>
          <a:xfrm>
            <a:off x="533400" y="990600"/>
            <a:ext cx="7543800" cy="52197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000" b="1" dirty="0">
                <a:solidFill>
                  <a:srgbClr val="000818"/>
                </a:solidFill>
                <a:effectLst>
                  <a:outerShdw blurRad="38100" dist="38100" dir="2700000" algn="tl">
                    <a:srgbClr val="C0C0C0"/>
                  </a:outerShdw>
                </a:effectLst>
                <a:latin typeface="Arial Black" pitchFamily="34" charset="0"/>
              </a:rPr>
              <a:t>Systematic Risk, Volatility, and Variance</a:t>
            </a:r>
          </a:p>
          <a:p>
            <a:pPr marL="457200" lvl="1" indent="0" eaLnBrk="1" hangingPunct="1">
              <a:buNone/>
              <a:defRPr/>
            </a:pPr>
            <a:r>
              <a:rPr lang="en-US" sz="2800" dirty="0"/>
              <a:t>“Wall Street uses “variance” to describe the difference between where the returns are from an average return of the same asset or a corresponding index.”</a:t>
            </a:r>
          </a:p>
          <a:p>
            <a:pPr marL="457200" lvl="1" indent="0" eaLnBrk="1" hangingPunct="1">
              <a:buNone/>
              <a:defRPr/>
            </a:pPr>
            <a:r>
              <a:rPr lang="en-US" sz="1400" b="1" i="1" dirty="0">
                <a:latin typeface="Calibri" pitchFamily="34" charset="0"/>
              </a:rPr>
              <a:t>“Bat-Socks, Vegas &amp; Conservative Investing” by David P. Vick</a:t>
            </a:r>
            <a:endParaRPr lang="en-US" sz="1400" b="1" i="1" dirty="0">
              <a:solidFill>
                <a:srgbClr val="003300"/>
              </a:solidFill>
              <a:effectLst>
                <a:outerShdw blurRad="38100" dist="38100" dir="2700000" algn="tl">
                  <a:srgbClr val="C0C0C0"/>
                </a:outerShdw>
              </a:effectLst>
              <a:latin typeface="Calibri" pitchFamily="34" charset="0"/>
            </a:endParaRPr>
          </a:p>
          <a:p>
            <a:pPr marL="457200" lvl="1" indent="0" eaLnBrk="1" hangingPunct="1">
              <a:buNone/>
              <a:defRPr/>
            </a:pPr>
            <a:endParaRPr lang="en-US" sz="3000" b="1" dirty="0">
              <a:solidFill>
                <a:srgbClr val="FFFF00"/>
              </a:solidFill>
              <a:effectLst>
                <a:outerShdw blurRad="38100" dist="38100" dir="2700000" algn="tl">
                  <a:srgbClr val="C0C0C0"/>
                </a:outerShdw>
              </a:effectLst>
              <a:latin typeface="Calibri" pitchFamily="34" charset="0"/>
            </a:endParaRPr>
          </a:p>
          <a:p>
            <a:pPr eaLnBrk="1" hangingPunct="1">
              <a:defRPr/>
            </a:pPr>
            <a:endParaRPr lang="en-US" sz="3000" b="1" dirty="0">
              <a:solidFill>
                <a:srgbClr val="FFFF00"/>
              </a:solidFill>
              <a:effectLst>
                <a:outerShdw blurRad="38100" dist="38100" dir="2700000" algn="tl">
                  <a:srgbClr val="C0C0C0"/>
                </a:outerShdw>
              </a:effectLst>
              <a:latin typeface="Calibri" pitchFamily="34" charset="0"/>
            </a:endParaRPr>
          </a:p>
          <a:p>
            <a:pPr eaLnBrk="1" hangingPunct="1">
              <a:defRPr/>
            </a:pPr>
            <a:endParaRPr lang="en-US" sz="3000" dirty="0">
              <a:effectLst>
                <a:outerShdw blurRad="38100" dist="38100" dir="2700000" algn="tl">
                  <a:srgbClr val="C0C0C0"/>
                </a:outerShdw>
              </a:effectLst>
              <a:latin typeface="Calibri" pitchFamily="34" charset="0"/>
            </a:endParaRPr>
          </a:p>
        </p:txBody>
      </p:sp>
      <p:sp>
        <p:nvSpPr>
          <p:cNvPr id="66570" name="TextBox 3"/>
          <p:cNvSpPr txBox="1">
            <a:spLocks noChangeArrowheads="1"/>
          </p:cNvSpPr>
          <p:nvPr/>
        </p:nvSpPr>
        <p:spPr bwMode="auto">
          <a:xfrm>
            <a:off x="6248400" y="6019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cs typeface="Arial" pitchFamily="34" charset="0"/>
              </a:rPr>
              <a:t>p.70</a:t>
            </a:r>
          </a:p>
        </p:txBody>
      </p:sp>
    </p:spTree>
    <p:extLst>
      <p:ext uri="{BB962C8B-B14F-4D97-AF65-F5344CB8AC3E}">
        <p14:creationId xmlns:p14="http://schemas.microsoft.com/office/powerpoint/2010/main" val="1926504263"/>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b="1" i="1" dirty="0">
                <a:solidFill>
                  <a:srgbClr val="FF0000"/>
                </a:solidFill>
                <a:effectLst>
                  <a:outerShdw blurRad="38100" dist="38100" dir="2700000" algn="tl">
                    <a:srgbClr val="C0C0C0"/>
                  </a:outerShdw>
                </a:effectLst>
                <a:latin typeface="Arial Black" pitchFamily="34" charset="0"/>
              </a:rPr>
              <a:t>Red Money Language </a:t>
            </a:r>
          </a:p>
        </p:txBody>
      </p:sp>
      <p:sp>
        <p:nvSpPr>
          <p:cNvPr id="3" name="Content Placeholder 2"/>
          <p:cNvSpPr>
            <a:spLocks noGrp="1"/>
          </p:cNvSpPr>
          <p:nvPr>
            <p:ph idx="1"/>
          </p:nvPr>
        </p:nvSpPr>
        <p:spPr>
          <a:xfrm>
            <a:off x="1066800" y="990600"/>
            <a:ext cx="7010400" cy="52197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lnSpcReduction="10000"/>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000" b="1" dirty="0">
                <a:solidFill>
                  <a:srgbClr val="000818"/>
                </a:solidFill>
                <a:effectLst>
                  <a:outerShdw blurRad="38100" dist="38100" dir="2700000" algn="tl">
                    <a:srgbClr val="C0C0C0"/>
                  </a:outerShdw>
                </a:effectLst>
                <a:latin typeface="Arial Black" pitchFamily="34" charset="0"/>
              </a:rPr>
              <a:t>Beta, Alpha, Standard Deviation, and R-Squared</a:t>
            </a:r>
          </a:p>
          <a:p>
            <a:pPr marL="0" lvl="1" indent="0" eaLnBrk="1" hangingPunct="1">
              <a:buNone/>
              <a:defRPr/>
            </a:pPr>
            <a:r>
              <a:rPr lang="en-US" sz="2800" dirty="0"/>
              <a:t>“Beta is a measure of risk or volatility as it relates to an index.  Let’s say a mutual fund you own has a Beta of 1 to the S&amp;P 500 Index.  This fund would then tend to go up about the same as the S&amp;P and down about the same.  If the Beta was 1.5, the fund would be 50% more volatile than the S&amp;P.  If the Beta was .5 then the fund would be 50% less volatile than the S&amp;P.”</a:t>
            </a:r>
          </a:p>
          <a:p>
            <a:pPr marL="0" lvl="1" indent="0" eaLnBrk="1" hangingPunct="1">
              <a:buNone/>
              <a:defRPr/>
            </a:pPr>
            <a:r>
              <a:rPr lang="en-US" sz="1500" b="1" i="1" dirty="0">
                <a:latin typeface="Calibri" pitchFamily="34" charset="0"/>
              </a:rPr>
              <a:t>“Bat-Socks, Vegas &amp; Conservative Investing” by David P. Vick</a:t>
            </a:r>
            <a:endParaRPr lang="en-US" sz="1500" b="1" i="1" dirty="0">
              <a:solidFill>
                <a:srgbClr val="003300"/>
              </a:solidFill>
              <a:effectLst>
                <a:outerShdw blurRad="38100" dist="38100" dir="2700000" algn="tl">
                  <a:srgbClr val="C0C0C0"/>
                </a:outerShdw>
              </a:effectLst>
              <a:latin typeface="Calibri" pitchFamily="34" charset="0"/>
            </a:endParaRPr>
          </a:p>
          <a:p>
            <a:pPr marL="0" lvl="1" indent="0" eaLnBrk="1" hangingPunct="1">
              <a:buNone/>
              <a:defRPr/>
            </a:pPr>
            <a:endParaRPr lang="en-US" sz="3000" dirty="0">
              <a:effectLst>
                <a:outerShdw blurRad="38100" dist="38100" dir="2700000" algn="tl">
                  <a:srgbClr val="C0C0C0"/>
                </a:outerShdw>
              </a:effectLst>
              <a:latin typeface="Calibri" pitchFamily="34" charset="0"/>
            </a:endParaRPr>
          </a:p>
        </p:txBody>
      </p:sp>
      <p:sp>
        <p:nvSpPr>
          <p:cNvPr id="66570" name="TextBox 3"/>
          <p:cNvSpPr txBox="1">
            <a:spLocks noChangeArrowheads="1"/>
          </p:cNvSpPr>
          <p:nvPr/>
        </p:nvSpPr>
        <p:spPr bwMode="auto">
          <a:xfrm>
            <a:off x="6248400" y="6019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cs typeface="Arial" pitchFamily="34" charset="0"/>
              </a:rPr>
              <a:t>p.70</a:t>
            </a:r>
          </a:p>
        </p:txBody>
      </p:sp>
    </p:spTree>
    <p:extLst>
      <p:ext uri="{BB962C8B-B14F-4D97-AF65-F5344CB8AC3E}">
        <p14:creationId xmlns:p14="http://schemas.microsoft.com/office/powerpoint/2010/main" val="3023802306"/>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b="1" i="1" dirty="0">
                <a:solidFill>
                  <a:srgbClr val="FF0000"/>
                </a:solidFill>
                <a:effectLst>
                  <a:outerShdw blurRad="38100" dist="38100" dir="2700000" algn="tl">
                    <a:srgbClr val="C0C0C0"/>
                  </a:outerShdw>
                </a:effectLst>
                <a:latin typeface="Arial Black" pitchFamily="34" charset="0"/>
              </a:rPr>
              <a:t>Red Money Language </a:t>
            </a:r>
          </a:p>
        </p:txBody>
      </p:sp>
      <p:sp>
        <p:nvSpPr>
          <p:cNvPr id="3" name="Content Placeholder 2"/>
          <p:cNvSpPr>
            <a:spLocks noGrp="1"/>
          </p:cNvSpPr>
          <p:nvPr>
            <p:ph idx="1"/>
          </p:nvPr>
        </p:nvSpPr>
        <p:spPr>
          <a:xfrm>
            <a:off x="1066800" y="990600"/>
            <a:ext cx="7010400" cy="52197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000" b="1" dirty="0">
                <a:solidFill>
                  <a:srgbClr val="000818"/>
                </a:solidFill>
                <a:effectLst>
                  <a:outerShdw blurRad="38100" dist="38100" dir="2700000" algn="tl">
                    <a:srgbClr val="C0C0C0"/>
                  </a:outerShdw>
                </a:effectLst>
                <a:latin typeface="Arial Black" pitchFamily="34" charset="0"/>
              </a:rPr>
              <a:t>Beta, Alpha, Standard Deviation, and R-Squared</a:t>
            </a:r>
          </a:p>
          <a:p>
            <a:pPr marL="0" indent="0"/>
            <a:r>
              <a:rPr lang="en-US" sz="2800" b="1" i="1" dirty="0"/>
              <a:t>“</a:t>
            </a:r>
            <a:r>
              <a:rPr lang="en-US" sz="2800" i="1" dirty="0"/>
              <a:t>Alpha</a:t>
            </a:r>
            <a:r>
              <a:rPr lang="en-US" sz="2800" dirty="0"/>
              <a:t>, another well-used Wall Street term, is used to measure how much the fund’s performance is better than the correlated benchmark index.  If the fund’s Alpha is 5, it outperformed its benchmark index by 5%.”  </a:t>
            </a:r>
          </a:p>
          <a:p>
            <a:pPr marL="0" lvl="1" indent="0" eaLnBrk="1" hangingPunct="1">
              <a:buClr>
                <a:schemeClr val="accent2">
                  <a:lumMod val="50000"/>
                </a:schemeClr>
              </a:buClr>
              <a:buNone/>
              <a:defRPr/>
            </a:pPr>
            <a:r>
              <a:rPr lang="en-US" sz="1500" b="1" i="1" dirty="0">
                <a:latin typeface="Calibri" pitchFamily="34" charset="0"/>
              </a:rPr>
              <a:t>“Bat-Socks, Vegas &amp; Conservative Investing” by David P. Vick</a:t>
            </a:r>
            <a:endParaRPr lang="en-US" sz="1500" b="1" i="1" dirty="0">
              <a:solidFill>
                <a:srgbClr val="003300"/>
              </a:solidFill>
              <a:effectLst>
                <a:outerShdw blurRad="38100" dist="38100" dir="2700000" algn="tl">
                  <a:srgbClr val="C0C0C0"/>
                </a:outerShdw>
              </a:effectLst>
              <a:latin typeface="Calibri" pitchFamily="34" charset="0"/>
            </a:endParaRPr>
          </a:p>
          <a:p>
            <a:pPr indent="0" eaLnBrk="1" hangingPunct="1">
              <a:defRPr/>
            </a:pPr>
            <a:endParaRPr lang="en-US" sz="2800" b="1" dirty="0">
              <a:solidFill>
                <a:srgbClr val="FFFF00"/>
              </a:solidFill>
              <a:effectLst>
                <a:outerShdw blurRad="38100" dist="38100" dir="2700000" algn="tl">
                  <a:srgbClr val="C0C0C0"/>
                </a:outerShdw>
              </a:effectLst>
              <a:latin typeface="Calibri" pitchFamily="34" charset="0"/>
            </a:endParaRPr>
          </a:p>
          <a:p>
            <a:pPr eaLnBrk="1" hangingPunct="1">
              <a:defRPr/>
            </a:pPr>
            <a:endParaRPr lang="en-US" sz="3000" dirty="0">
              <a:effectLst>
                <a:outerShdw blurRad="38100" dist="38100" dir="2700000" algn="tl">
                  <a:srgbClr val="C0C0C0"/>
                </a:outerShdw>
              </a:effectLst>
              <a:latin typeface="Calibri" pitchFamily="34" charset="0"/>
            </a:endParaRPr>
          </a:p>
        </p:txBody>
      </p:sp>
      <p:sp>
        <p:nvSpPr>
          <p:cNvPr id="66570" name="TextBox 3"/>
          <p:cNvSpPr txBox="1">
            <a:spLocks noChangeArrowheads="1"/>
          </p:cNvSpPr>
          <p:nvPr/>
        </p:nvSpPr>
        <p:spPr bwMode="auto">
          <a:xfrm>
            <a:off x="6248400" y="6019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cs typeface="Arial" pitchFamily="34" charset="0"/>
              </a:rPr>
              <a:t>p.70</a:t>
            </a:r>
          </a:p>
        </p:txBody>
      </p:sp>
    </p:spTree>
    <p:extLst>
      <p:ext uri="{BB962C8B-B14F-4D97-AF65-F5344CB8AC3E}">
        <p14:creationId xmlns:p14="http://schemas.microsoft.com/office/powerpoint/2010/main" val="1337710739"/>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b="1" i="1" dirty="0">
                <a:solidFill>
                  <a:srgbClr val="FF0000"/>
                </a:solidFill>
                <a:effectLst>
                  <a:outerShdw blurRad="38100" dist="38100" dir="2700000" algn="tl">
                    <a:srgbClr val="C0C0C0"/>
                  </a:outerShdw>
                </a:effectLst>
                <a:latin typeface="Arial Black" pitchFamily="34" charset="0"/>
              </a:rPr>
              <a:t>Red Money Language </a:t>
            </a:r>
          </a:p>
        </p:txBody>
      </p:sp>
      <p:sp>
        <p:nvSpPr>
          <p:cNvPr id="3" name="Content Placeholder 2"/>
          <p:cNvSpPr>
            <a:spLocks noGrp="1"/>
          </p:cNvSpPr>
          <p:nvPr>
            <p:ph idx="1"/>
          </p:nvPr>
        </p:nvSpPr>
        <p:spPr>
          <a:xfrm>
            <a:off x="1066800" y="990600"/>
            <a:ext cx="7010400" cy="52197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lnSpcReduction="10000"/>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000" b="1" dirty="0">
                <a:solidFill>
                  <a:srgbClr val="000818"/>
                </a:solidFill>
                <a:effectLst>
                  <a:outerShdw blurRad="38100" dist="38100" dir="2700000" algn="tl">
                    <a:srgbClr val="C0C0C0"/>
                  </a:outerShdw>
                </a:effectLst>
                <a:latin typeface="Arial Black" pitchFamily="34" charset="0"/>
              </a:rPr>
              <a:t>Beta, Alpha, Standard Deviation, and R-Squared</a:t>
            </a:r>
          </a:p>
          <a:p>
            <a:pPr marL="0" indent="0"/>
            <a:r>
              <a:rPr lang="en-US" sz="2800" b="1" i="1" dirty="0"/>
              <a:t>“</a:t>
            </a:r>
            <a:r>
              <a:rPr lang="en-US" sz="2800" i="1" dirty="0"/>
              <a:t>Standard Deviation</a:t>
            </a:r>
            <a:r>
              <a:rPr lang="en-US" sz="2800" dirty="0"/>
              <a:t> is the “wobble factor”, showing us how much a fund wobbles back and forth from its average return.  The more it wobbles, the higher the risk.  </a:t>
            </a:r>
          </a:p>
          <a:p>
            <a:pPr marL="0" indent="0"/>
            <a:r>
              <a:rPr lang="en-US" sz="2800" dirty="0"/>
              <a:t>Technically, Standard Deviation measures how a fund’s performance over time is different from its average return. (2) The greater the difference, the higher the volatility.  The higher the volatility, the more uncertainty in future returns.”</a:t>
            </a:r>
          </a:p>
          <a:p>
            <a:pPr marL="0" lvl="1" indent="0">
              <a:buClr>
                <a:schemeClr val="accent2">
                  <a:lumMod val="50000"/>
                </a:schemeClr>
              </a:buClr>
              <a:buNone/>
            </a:pPr>
            <a:r>
              <a:rPr lang="en-US" sz="1500" b="1" i="1" dirty="0">
                <a:latin typeface="Calibri" pitchFamily="34" charset="0"/>
              </a:rPr>
              <a:t>“Bat-Socks, Vegas &amp; Conservative Investing” by David P. Vick</a:t>
            </a:r>
            <a:endParaRPr lang="en-US" sz="1500" b="1" i="1" dirty="0">
              <a:solidFill>
                <a:srgbClr val="003300"/>
              </a:solidFill>
              <a:effectLst>
                <a:outerShdw blurRad="38100" dist="38100" dir="2700000" algn="tl">
                  <a:srgbClr val="C0C0C0"/>
                </a:outerShdw>
              </a:effectLst>
              <a:latin typeface="Calibri" pitchFamily="34" charset="0"/>
            </a:endParaRPr>
          </a:p>
          <a:p>
            <a:pPr indent="0"/>
            <a:endParaRPr lang="en-US" sz="2800" dirty="0"/>
          </a:p>
          <a:p>
            <a:pPr indent="0" eaLnBrk="1" hangingPunct="1">
              <a:defRPr/>
            </a:pPr>
            <a:endParaRPr lang="en-US" sz="2800" b="1" dirty="0">
              <a:solidFill>
                <a:srgbClr val="FFFF00"/>
              </a:solidFill>
              <a:effectLst>
                <a:outerShdw blurRad="38100" dist="38100" dir="2700000" algn="tl">
                  <a:srgbClr val="C0C0C0"/>
                </a:outerShdw>
              </a:effectLst>
              <a:latin typeface="Calibri" pitchFamily="34" charset="0"/>
            </a:endParaRPr>
          </a:p>
          <a:p>
            <a:pPr eaLnBrk="1" hangingPunct="1">
              <a:defRPr/>
            </a:pPr>
            <a:endParaRPr lang="en-US" sz="3000" dirty="0">
              <a:effectLst>
                <a:outerShdw blurRad="38100" dist="38100" dir="2700000" algn="tl">
                  <a:srgbClr val="C0C0C0"/>
                </a:outerShdw>
              </a:effectLst>
              <a:latin typeface="Calibri" pitchFamily="34" charset="0"/>
            </a:endParaRPr>
          </a:p>
        </p:txBody>
      </p:sp>
      <p:sp>
        <p:nvSpPr>
          <p:cNvPr id="66570" name="TextBox 3"/>
          <p:cNvSpPr txBox="1">
            <a:spLocks noChangeArrowheads="1"/>
          </p:cNvSpPr>
          <p:nvPr/>
        </p:nvSpPr>
        <p:spPr bwMode="auto">
          <a:xfrm>
            <a:off x="6248400" y="6019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cs typeface="Arial" pitchFamily="34" charset="0"/>
              </a:rPr>
              <a:t>p.70</a:t>
            </a:r>
          </a:p>
        </p:txBody>
      </p:sp>
    </p:spTree>
    <p:extLst>
      <p:ext uri="{BB962C8B-B14F-4D97-AF65-F5344CB8AC3E}">
        <p14:creationId xmlns:p14="http://schemas.microsoft.com/office/powerpoint/2010/main" val="2208452076"/>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b="1" i="1" dirty="0">
                <a:solidFill>
                  <a:srgbClr val="FF0000"/>
                </a:solidFill>
                <a:effectLst>
                  <a:outerShdw blurRad="38100" dist="38100" dir="2700000" algn="tl">
                    <a:srgbClr val="C0C0C0"/>
                  </a:outerShdw>
                </a:effectLst>
                <a:latin typeface="Arial Black" pitchFamily="34" charset="0"/>
              </a:rPr>
              <a:t>Red Money Language </a:t>
            </a:r>
          </a:p>
        </p:txBody>
      </p:sp>
      <p:sp>
        <p:nvSpPr>
          <p:cNvPr id="3" name="Content Placeholder 2"/>
          <p:cNvSpPr>
            <a:spLocks noGrp="1"/>
          </p:cNvSpPr>
          <p:nvPr>
            <p:ph idx="1"/>
          </p:nvPr>
        </p:nvSpPr>
        <p:spPr>
          <a:xfrm>
            <a:off x="1066800" y="990600"/>
            <a:ext cx="7010400" cy="52197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000" b="1" dirty="0">
                <a:solidFill>
                  <a:srgbClr val="000818"/>
                </a:solidFill>
                <a:effectLst>
                  <a:outerShdw blurRad="38100" dist="38100" dir="2700000" algn="tl">
                    <a:srgbClr val="C0C0C0"/>
                  </a:outerShdw>
                </a:effectLst>
                <a:latin typeface="Arial Black" pitchFamily="34" charset="0"/>
              </a:rPr>
              <a:t>Beta, Alpha, Standard Deviation, and R-Squared</a:t>
            </a:r>
          </a:p>
          <a:p>
            <a:pPr marL="0" indent="0"/>
            <a:r>
              <a:rPr lang="en-US" sz="2800" dirty="0"/>
              <a:t>“This measurement grades the accuracy of the assets movements that can be related to a benchmark index.  If the grade is low, 70 or less, the Beta is probably not reliable.  If the grade is higher than 85, the Beta might be considered to be more dependable.  R-Squared sheds light on the veracity of risk measurements.” </a:t>
            </a:r>
          </a:p>
          <a:p>
            <a:pPr marL="0" lvl="1" indent="0">
              <a:buClr>
                <a:schemeClr val="accent2">
                  <a:lumMod val="50000"/>
                </a:schemeClr>
              </a:buClr>
              <a:buNone/>
            </a:pPr>
            <a:r>
              <a:rPr lang="en-US" sz="1500" b="1" i="1" dirty="0">
                <a:latin typeface="Calibri" pitchFamily="34" charset="0"/>
              </a:rPr>
              <a:t>“Bat-Socks, Vegas &amp; Conservative Investing” by David P. Vick</a:t>
            </a:r>
            <a:endParaRPr lang="en-US" sz="1500" b="1" i="1" dirty="0">
              <a:solidFill>
                <a:srgbClr val="003300"/>
              </a:solidFill>
              <a:effectLst>
                <a:outerShdw blurRad="38100" dist="38100" dir="2700000" algn="tl">
                  <a:srgbClr val="C0C0C0"/>
                </a:outerShdw>
              </a:effectLst>
              <a:latin typeface="Calibri" pitchFamily="34" charset="0"/>
            </a:endParaRPr>
          </a:p>
          <a:p>
            <a:pPr indent="0"/>
            <a:endParaRPr lang="en-US" sz="2800" dirty="0"/>
          </a:p>
          <a:p>
            <a:pPr indent="0" eaLnBrk="1" hangingPunct="1">
              <a:defRPr/>
            </a:pPr>
            <a:endParaRPr lang="en-US" sz="2800" b="1" dirty="0">
              <a:solidFill>
                <a:srgbClr val="FFFF00"/>
              </a:solidFill>
              <a:effectLst>
                <a:outerShdw blurRad="38100" dist="38100" dir="2700000" algn="tl">
                  <a:srgbClr val="C0C0C0"/>
                </a:outerShdw>
              </a:effectLst>
              <a:latin typeface="Calibri" pitchFamily="34" charset="0"/>
            </a:endParaRPr>
          </a:p>
          <a:p>
            <a:pPr eaLnBrk="1" hangingPunct="1">
              <a:defRPr/>
            </a:pPr>
            <a:endParaRPr lang="en-US" sz="3000" dirty="0">
              <a:effectLst>
                <a:outerShdw blurRad="38100" dist="38100" dir="2700000" algn="tl">
                  <a:srgbClr val="C0C0C0"/>
                </a:outerShdw>
              </a:effectLst>
              <a:latin typeface="Calibri" pitchFamily="34" charset="0"/>
            </a:endParaRPr>
          </a:p>
        </p:txBody>
      </p:sp>
      <p:sp>
        <p:nvSpPr>
          <p:cNvPr id="66570" name="TextBox 3"/>
          <p:cNvSpPr txBox="1">
            <a:spLocks noChangeArrowheads="1"/>
          </p:cNvSpPr>
          <p:nvPr/>
        </p:nvSpPr>
        <p:spPr bwMode="auto">
          <a:xfrm>
            <a:off x="6248400" y="6019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cs typeface="Arial" pitchFamily="34" charset="0"/>
              </a:rPr>
              <a:t>p.70</a:t>
            </a:r>
          </a:p>
        </p:txBody>
      </p:sp>
    </p:spTree>
    <p:extLst>
      <p:ext uri="{BB962C8B-B14F-4D97-AF65-F5344CB8AC3E}">
        <p14:creationId xmlns:p14="http://schemas.microsoft.com/office/powerpoint/2010/main" val="22800369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00818"/>
                </a:solidFill>
                <a:effectLst>
                  <a:outerShdw blurRad="38100" dist="38100" dir="2700000" algn="tl">
                    <a:srgbClr val="C0C0C0"/>
                  </a:outerShdw>
                </a:effectLst>
                <a:latin typeface="Tahoma" pitchFamily="34" charset="0"/>
                <a:ea typeface="Tahoma" pitchFamily="34" charset="0"/>
                <a:cs typeface="Tahoma" pitchFamily="34" charset="0"/>
              </a:rPr>
              <a:t>Why Are We Here?</a:t>
            </a:r>
          </a:p>
        </p:txBody>
      </p:sp>
      <p:sp>
        <p:nvSpPr>
          <p:cNvPr id="4" name="Rectangle 3"/>
          <p:cNvSpPr>
            <a:spLocks noGrp="1" noChangeArrowheads="1"/>
          </p:cNvSpPr>
          <p:nvPr>
            <p:ph idx="1"/>
          </p:nvPr>
        </p:nvSpPr>
        <p:spPr>
          <a:xfrm>
            <a:off x="609600" y="990600"/>
            <a:ext cx="72390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eaLnBrk="1" hangingPunct="1">
              <a:lnSpc>
                <a:spcPct val="90000"/>
              </a:lnSpc>
              <a:buClrTx/>
              <a:buFont typeface="Arial" pitchFamily="34" charset="0"/>
              <a:buChar char="•"/>
              <a:defRPr/>
            </a:pP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Do you know how all of your assets (stocks, bonds, mutual funds, annuities, REITS, Life Insurance, etc.) work together to achieve the amount of risk you want in your total portfolio?</a:t>
            </a:r>
          </a:p>
          <a:p>
            <a:pPr marL="457200" indent="-457200" eaLnBrk="1" hangingPunct="1">
              <a:lnSpc>
                <a:spcPct val="90000"/>
              </a:lnSpc>
              <a:buClrTx/>
              <a:buFont typeface="Arial" pitchFamily="34" charset="0"/>
              <a:buChar char="•"/>
              <a:defRPr/>
            </a:pP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How does your current portfolio protect you in a bear market?</a:t>
            </a:r>
          </a:p>
          <a:p>
            <a:pPr marL="457200" indent="-457200" eaLnBrk="1" hangingPunct="1">
              <a:lnSpc>
                <a:spcPct val="90000"/>
              </a:lnSpc>
              <a:buClrTx/>
              <a:buFont typeface="Arial" pitchFamily="34" charset="0"/>
              <a:buChar char="•"/>
              <a:defRPr/>
            </a:pP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How does the average person determine which assets to use in a conservative portfolio?</a:t>
            </a:r>
          </a:p>
          <a:p>
            <a:pPr marL="457200" indent="-457200" eaLnBrk="1" hangingPunct="1">
              <a:lnSpc>
                <a:spcPct val="90000"/>
              </a:lnSpc>
              <a:buClrTx/>
              <a:buFont typeface="Arial" pitchFamily="34" charset="0"/>
              <a:buChar char="•"/>
              <a:defRPr/>
            </a:pP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What is your plan to manage risk?</a:t>
            </a:r>
          </a:p>
          <a:p>
            <a:pPr marL="457200" indent="-457200" eaLnBrk="1" hangingPunct="1">
              <a:lnSpc>
                <a:spcPct val="90000"/>
              </a:lnSpc>
              <a:buClrTx/>
              <a:buFont typeface="Arial" pitchFamily="34" charset="0"/>
              <a:buChar char="•"/>
              <a:defRPr/>
            </a:pP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Do you need a degree in finance to know how to manage risk?</a:t>
            </a:r>
          </a:p>
        </p:txBody>
      </p:sp>
    </p:spTree>
    <p:extLst>
      <p:ext uri="{BB962C8B-B14F-4D97-AF65-F5344CB8AC3E}">
        <p14:creationId xmlns:p14="http://schemas.microsoft.com/office/powerpoint/2010/main" val="1274802493"/>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38200"/>
            <a:ext cx="8458200" cy="5386090"/>
          </a:xfrm>
          <a:prstGeom prst="rect">
            <a:avLst/>
          </a:prstGeom>
          <a:noFill/>
          <a:effectLst>
            <a:innerShdw blurRad="63500" dist="50800" dir="2700000">
              <a:prstClr val="black">
                <a:alpha val="50000"/>
              </a:prstClr>
            </a:innerShdw>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1" fontAlgn="auto">
              <a:spcBef>
                <a:spcPts val="0"/>
              </a:spcBef>
              <a:spcAft>
                <a:spcPts val="0"/>
              </a:spcAft>
              <a:defRPr/>
            </a:pPr>
            <a:r>
              <a:rPr lang="en-US" sz="4000" dirty="0">
                <a:solidFill>
                  <a:srgbClr val="000818"/>
                </a:solidFill>
                <a:latin typeface="Arial Black" pitchFamily="34" charset="0"/>
                <a:ea typeface="Times New Roman"/>
                <a:cs typeface="Aharoni" pitchFamily="2" charset="-79"/>
              </a:rPr>
              <a:t>“Hulbert’s data shows that </a:t>
            </a:r>
          </a:p>
          <a:p>
            <a:pPr lvl="1" fontAlgn="auto">
              <a:spcBef>
                <a:spcPts val="0"/>
              </a:spcBef>
              <a:spcAft>
                <a:spcPts val="0"/>
              </a:spcAft>
              <a:defRPr/>
            </a:pPr>
            <a:r>
              <a:rPr lang="en-US" sz="4000" dirty="0">
                <a:solidFill>
                  <a:srgbClr val="000818"/>
                </a:solidFill>
                <a:latin typeface="Arial Black" pitchFamily="34" charset="0"/>
                <a:ea typeface="Times New Roman"/>
                <a:cs typeface="Aharoni" pitchFamily="2" charset="-79"/>
              </a:rPr>
              <a:t>more than 84 percent of mutual Funds </a:t>
            </a:r>
            <a:r>
              <a:rPr lang="en-US" sz="4000" b="1" i="1" u="sng" dirty="0">
                <a:solidFill>
                  <a:srgbClr val="000818"/>
                </a:solidFill>
                <a:latin typeface="Arial Black" pitchFamily="34" charset="0"/>
                <a:ea typeface="Times New Roman"/>
                <a:cs typeface="Aharoni" pitchFamily="2" charset="-79"/>
              </a:rPr>
              <a:t>underperform</a:t>
            </a:r>
            <a:r>
              <a:rPr lang="en-US" sz="4000" dirty="0">
                <a:solidFill>
                  <a:srgbClr val="000818"/>
                </a:solidFill>
                <a:latin typeface="Arial Black" pitchFamily="34" charset="0"/>
                <a:ea typeface="Times New Roman"/>
                <a:cs typeface="Aharoni" pitchFamily="2" charset="-79"/>
              </a:rPr>
              <a:t> </a:t>
            </a:r>
          </a:p>
          <a:p>
            <a:pPr lvl="1" fontAlgn="auto">
              <a:spcBef>
                <a:spcPts val="0"/>
              </a:spcBef>
              <a:spcAft>
                <a:spcPts val="0"/>
              </a:spcAft>
              <a:defRPr/>
            </a:pPr>
            <a:r>
              <a:rPr lang="en-US" sz="4000" dirty="0">
                <a:solidFill>
                  <a:srgbClr val="000818"/>
                </a:solidFill>
                <a:latin typeface="Arial Black" pitchFamily="34" charset="0"/>
                <a:ea typeface="Times New Roman"/>
                <a:cs typeface="Aharoni" pitchFamily="2" charset="-79"/>
              </a:rPr>
              <a:t>the market over a 5-year period. Over ten years, that number rises to 90 percent.”</a:t>
            </a:r>
          </a:p>
          <a:p>
            <a:pPr fontAlgn="auto">
              <a:spcBef>
                <a:spcPts val="0"/>
              </a:spcBef>
              <a:spcAft>
                <a:spcPts val="0"/>
              </a:spcAft>
              <a:defRPr/>
            </a:pPr>
            <a:r>
              <a:rPr lang="en-US" sz="3200" b="1" dirty="0">
                <a:ln w="11430"/>
                <a:solidFill>
                  <a:srgbClr val="000818"/>
                </a:solidFill>
                <a:latin typeface="Arial Black" pitchFamily="34" charset="0"/>
                <a:ea typeface="+mn-ea"/>
                <a:cs typeface="Aharoni" pitchFamily="2" charset="-79"/>
              </a:rPr>
              <a:t>            </a:t>
            </a:r>
          </a:p>
          <a:p>
            <a:pPr algn="ctr" fontAlgn="auto">
              <a:spcBef>
                <a:spcPts val="0"/>
              </a:spcBef>
              <a:spcAft>
                <a:spcPts val="0"/>
              </a:spcAft>
              <a:defRPr/>
            </a:pPr>
            <a:r>
              <a:rPr lang="en-US" sz="3200" b="1" dirty="0">
                <a:ln w="11430"/>
                <a:solidFill>
                  <a:srgbClr val="000818"/>
                </a:solidFill>
                <a:latin typeface="Arial Black" pitchFamily="34" charset="0"/>
                <a:ea typeface="+mn-ea"/>
                <a:cs typeface="Aharoni" pitchFamily="2" charset="-79"/>
              </a:rPr>
              <a:t>Morningstar Publications </a:t>
            </a:r>
          </a:p>
        </p:txBody>
      </p:sp>
    </p:spTree>
    <p:extLst>
      <p:ext uri="{BB962C8B-B14F-4D97-AF65-F5344CB8AC3E}">
        <p14:creationId xmlns:p14="http://schemas.microsoft.com/office/powerpoint/2010/main" val="2962726254"/>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47800"/>
            <a:ext cx="8458200" cy="4647426"/>
          </a:xfrm>
          <a:prstGeom prst="rect">
            <a:avLst/>
          </a:prstGeom>
          <a:noFill/>
          <a:effectLst>
            <a:innerShdw blurRad="63500" dist="50800" dir="2700000">
              <a:prstClr val="black">
                <a:alpha val="50000"/>
              </a:prstClr>
            </a:innerShdw>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latin typeface="Arial Black" pitchFamily="34" charset="0"/>
                <a:cs typeface="Aharoni" pitchFamily="2" charset="-79"/>
              </a:rPr>
              <a:t>Huffington Post</a:t>
            </a:r>
            <a:endParaRPr lang="en-US" b="1" dirty="0">
              <a:ln w="11430"/>
              <a:latin typeface="Arial Black" pitchFamily="34" charset="0"/>
              <a:cs typeface="Aharoni" pitchFamily="2" charset="-79"/>
            </a:endParaRPr>
          </a:p>
          <a:p>
            <a:r>
              <a:rPr lang="en-US" dirty="0">
                <a:ln w="11430"/>
                <a:latin typeface="Arial Black" pitchFamily="34" charset="0"/>
                <a:cs typeface="Aharoni" pitchFamily="2" charset="-79"/>
              </a:rPr>
              <a:t>3/12/12</a:t>
            </a:r>
          </a:p>
          <a:p>
            <a:endParaRPr lang="en-US" dirty="0"/>
          </a:p>
          <a:p>
            <a:r>
              <a:rPr lang="en-US" dirty="0"/>
              <a:t>About 84 percent of U.S. stock funds that are actively managed, rather than passively tracking an index, underperformed versus the Standard &amp; Poor's indexes representing the market segment the funds invest in. That's according to S&amp;P Indices, which on Monday released its 10th annual fund performance scorecard.</a:t>
            </a:r>
          </a:p>
          <a:p>
            <a:r>
              <a:rPr lang="en-US" dirty="0"/>
              <a:t>The market researcher found that fund performance was better over the past several years than in 2011, although a majority of funds still fell short. Over three years, from 2009 through 2011, about 56 percent of stock funds underperformed relative to S&amp;P benchmarks. Over five years, 61 percent underperformed.</a:t>
            </a:r>
          </a:p>
          <a:p>
            <a:r>
              <a:rPr lang="en-US" dirty="0"/>
              <a:t>Going back 10 years, the average percentage of funds underperforming has been about 57 percent.</a:t>
            </a:r>
          </a:p>
          <a:p>
            <a:endParaRPr lang="en-US" dirty="0"/>
          </a:p>
          <a:p>
            <a:r>
              <a:rPr lang="en-US" sz="1200" dirty="0"/>
              <a:t>http://www.huffingtonpost.com/2012/03/12/stock-market-mutual-fund-fail_n_1340665.html </a:t>
            </a:r>
          </a:p>
        </p:txBody>
      </p:sp>
      <p:sp>
        <p:nvSpPr>
          <p:cNvPr id="2" name="Title 1"/>
          <p:cNvSpPr>
            <a:spLocks noGrp="1"/>
          </p:cNvSpPr>
          <p:nvPr>
            <p:ph type="title"/>
          </p:nvPr>
        </p:nvSpPr>
        <p:spPr>
          <a:xfrm>
            <a:off x="304800" y="0"/>
            <a:ext cx="8458200" cy="1455683"/>
          </a:xfrm>
        </p:spPr>
        <p:txBody>
          <a:bodyPr/>
          <a:lstStyle/>
          <a:p>
            <a:r>
              <a:rPr lang="en-US" sz="3200" b="1" dirty="0"/>
              <a:t>Stock Market: 84 Percent Of Stock Funds Underperformed In 2011, Reaching Decade Lows</a:t>
            </a:r>
            <a:endParaRPr lang="en-US" dirty="0"/>
          </a:p>
        </p:txBody>
      </p:sp>
    </p:spTree>
    <p:extLst>
      <p:ext uri="{BB962C8B-B14F-4D97-AF65-F5344CB8AC3E}">
        <p14:creationId xmlns:p14="http://schemas.microsoft.com/office/powerpoint/2010/main" val="7956192"/>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400" b="1" dirty="0">
                <a:solidFill>
                  <a:srgbClr val="000818"/>
                </a:solidFill>
                <a:effectLst>
                  <a:outerShdw blurRad="38100" dist="38100" dir="2700000" algn="tl">
                    <a:srgbClr val="C0C0C0"/>
                  </a:outerShdw>
                </a:effectLst>
                <a:latin typeface="Calibri" pitchFamily="34" charset="0"/>
              </a:rPr>
              <a:t>Stock Type Risk vs. Bond Type Risk</a:t>
            </a:r>
          </a:p>
        </p:txBody>
      </p:sp>
      <p:sp>
        <p:nvSpPr>
          <p:cNvPr id="3" name="Content Placeholder 2"/>
          <p:cNvSpPr>
            <a:spLocks noGrp="1"/>
          </p:cNvSpPr>
          <p:nvPr>
            <p:ph idx="1"/>
          </p:nvPr>
        </p:nvSpPr>
        <p:spPr>
          <a:xfrm>
            <a:off x="685800" y="990600"/>
            <a:ext cx="7391400" cy="4648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200" dirty="0"/>
              <a:t>“…the question for Column C Red Risk Money is this: what percent of your Red Risk Money do you want in stock-type risk and what percent do you want in bond-type risk?”</a:t>
            </a:r>
          </a:p>
          <a:p>
            <a:pPr eaLnBrk="1" hangingPunct="1">
              <a:defRPr/>
            </a:pPr>
            <a:r>
              <a:rPr lang="en-US" sz="1500" b="1" i="1" dirty="0">
                <a:latin typeface="Calibri" pitchFamily="34" charset="0"/>
              </a:rPr>
              <a:t>“Bat-Socks, Vegas &amp; Conservative Investing” by David P. Vick</a:t>
            </a:r>
            <a:endParaRPr lang="en-US" sz="3200" b="1" dirty="0">
              <a:solidFill>
                <a:srgbClr val="FF0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792689058"/>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400" b="1" dirty="0">
                <a:solidFill>
                  <a:srgbClr val="000818"/>
                </a:solidFill>
                <a:effectLst>
                  <a:outerShdw blurRad="38100" dist="38100" dir="2700000" algn="tl">
                    <a:srgbClr val="C0C0C0"/>
                  </a:outerShdw>
                </a:effectLst>
                <a:latin typeface="Calibri" pitchFamily="34" charset="0"/>
              </a:rPr>
              <a:t>Stock Type Risk vs. Bond Type Risk</a:t>
            </a:r>
          </a:p>
        </p:txBody>
      </p:sp>
      <p:sp>
        <p:nvSpPr>
          <p:cNvPr id="3" name="Content Placeholder 2"/>
          <p:cNvSpPr>
            <a:spLocks noGrp="1"/>
          </p:cNvSpPr>
          <p:nvPr>
            <p:ph idx="1"/>
          </p:nvPr>
        </p:nvSpPr>
        <p:spPr>
          <a:xfrm>
            <a:off x="685800" y="990600"/>
            <a:ext cx="7391400" cy="4648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lnSpcReduction="2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buFont typeface="Arial" pitchFamily="34" charset="0"/>
              <a:buNone/>
              <a:defRPr/>
            </a:pPr>
            <a:r>
              <a:rPr lang="ja-JP" altLang="en-US" sz="3200" b="1" dirty="0">
                <a:solidFill>
                  <a:srgbClr val="FF0000"/>
                </a:solidFill>
                <a:effectLst>
                  <a:outerShdw blurRad="38100" dist="38100" dir="2700000" algn="tl">
                    <a:srgbClr val="C0C0C0"/>
                  </a:outerShdw>
                </a:effectLst>
                <a:latin typeface="Calibri" pitchFamily="34" charset="0"/>
              </a:rPr>
              <a:t>“</a:t>
            </a:r>
            <a:r>
              <a:rPr lang="en-US" altLang="ja-JP" sz="3200" b="1" dirty="0">
                <a:solidFill>
                  <a:srgbClr val="FF0000"/>
                </a:solidFill>
                <a:effectLst>
                  <a:outerShdw blurRad="38100" dist="38100" dir="2700000" algn="tl">
                    <a:srgbClr val="C0C0C0"/>
                  </a:outerShdw>
                </a:effectLst>
                <a:latin typeface="Calibri" pitchFamily="34" charset="0"/>
              </a:rPr>
              <a:t>I also have a rule for Red Money that unless you have over two million dollars in investible assets you probably want to stay away from individual stocks… Unless you are market savvy you don</a:t>
            </a:r>
            <a:r>
              <a:rPr lang="ja-JP" altLang="en-US" sz="3200" b="1" dirty="0">
                <a:solidFill>
                  <a:srgbClr val="FF0000"/>
                </a:solidFill>
                <a:effectLst>
                  <a:outerShdw blurRad="38100" dist="38100" dir="2700000" algn="tl">
                    <a:srgbClr val="C0C0C0"/>
                  </a:outerShdw>
                </a:effectLst>
                <a:latin typeface="Calibri" pitchFamily="34" charset="0"/>
              </a:rPr>
              <a:t>’</a:t>
            </a:r>
            <a:r>
              <a:rPr lang="en-US" altLang="ja-JP" sz="3200" b="1" dirty="0">
                <a:solidFill>
                  <a:srgbClr val="FF0000"/>
                </a:solidFill>
                <a:effectLst>
                  <a:outerShdw blurRad="38100" dist="38100" dir="2700000" algn="tl">
                    <a:srgbClr val="C0C0C0"/>
                  </a:outerShdw>
                </a:effectLst>
                <a:latin typeface="Calibri" pitchFamily="34" charset="0"/>
              </a:rPr>
              <a:t>t want in this game as a conservative investor.</a:t>
            </a:r>
            <a:r>
              <a:rPr lang="ja-JP" altLang="en-US" sz="3200" b="1" dirty="0">
                <a:solidFill>
                  <a:srgbClr val="FF0000"/>
                </a:solidFill>
                <a:effectLst>
                  <a:outerShdw blurRad="38100" dist="38100" dir="2700000" algn="tl">
                    <a:srgbClr val="C0C0C0"/>
                  </a:outerShdw>
                </a:effectLst>
                <a:latin typeface="Calibri" pitchFamily="34" charset="0"/>
              </a:rPr>
              <a:t>”</a:t>
            </a:r>
            <a:r>
              <a:rPr lang="en-US" altLang="ja-JP" sz="3200" b="1" dirty="0">
                <a:solidFill>
                  <a:srgbClr val="FF0000"/>
                </a:solidFill>
                <a:effectLst>
                  <a:outerShdw blurRad="38100" dist="38100" dir="2700000" algn="tl">
                    <a:srgbClr val="C0C0C0"/>
                  </a:outerShdw>
                </a:effectLst>
                <a:latin typeface="Calibri" pitchFamily="34" charset="0"/>
              </a:rPr>
              <a:t> </a:t>
            </a:r>
          </a:p>
          <a:p>
            <a:pPr marL="0" lvl="1" indent="0" eaLnBrk="1" hangingPunct="1">
              <a:buClr>
                <a:schemeClr val="accent2">
                  <a:lumMod val="50000"/>
                </a:schemeClr>
              </a:buClr>
              <a:buNone/>
              <a:defRPr/>
            </a:pPr>
            <a:r>
              <a:rPr lang="en-US" sz="1500" b="1" i="1" dirty="0">
                <a:latin typeface="Calibri" pitchFamily="34" charset="0"/>
              </a:rPr>
              <a:t>“Bat-Socks, Vegas &amp; Conservative Investing” by David P. Vick</a:t>
            </a:r>
            <a:endParaRPr lang="en-US" sz="1500" b="1" i="1" dirty="0">
              <a:solidFill>
                <a:srgbClr val="003300"/>
              </a:solidFill>
              <a:effectLst>
                <a:outerShdw blurRad="38100" dist="38100" dir="2700000" algn="tl">
                  <a:srgbClr val="C0C0C0"/>
                </a:outerShdw>
              </a:effectLst>
              <a:latin typeface="Calibri" pitchFamily="34" charset="0"/>
            </a:endParaRPr>
          </a:p>
          <a:p>
            <a:pPr marL="0" indent="0" eaLnBrk="1" hangingPunct="1">
              <a:buFont typeface="Arial" pitchFamily="34" charset="0"/>
              <a:buNone/>
              <a:defRPr/>
            </a:pPr>
            <a:endParaRPr lang="en-US" altLang="ja-JP" sz="3200" b="1" dirty="0">
              <a:solidFill>
                <a:srgbClr val="FF0000"/>
              </a:solidFill>
              <a:effectLst>
                <a:outerShdw blurRad="38100" dist="38100" dir="2700000" algn="tl">
                  <a:srgbClr val="C0C0C0"/>
                </a:outerShdw>
              </a:effectLst>
              <a:latin typeface="Calibri" pitchFamily="34" charset="0"/>
            </a:endParaRPr>
          </a:p>
          <a:p>
            <a:pPr marL="0" indent="0" eaLnBrk="1" hangingPunct="1">
              <a:buFont typeface="Arial" pitchFamily="34" charset="0"/>
              <a:buNone/>
              <a:defRPr/>
            </a:pPr>
            <a:endParaRPr lang="en-US" sz="3200" b="1" dirty="0">
              <a:solidFill>
                <a:srgbClr val="FF0000"/>
              </a:solidFill>
              <a:effectLst>
                <a:outerShdw blurRad="38100" dist="38100" dir="2700000" algn="tl">
                  <a:srgbClr val="C0C0C0"/>
                </a:outerShdw>
              </a:effectLst>
              <a:latin typeface="Calibri" pitchFamily="34" charset="0"/>
            </a:endParaRPr>
          </a:p>
          <a:p>
            <a:pPr marL="0" indent="0" eaLnBrk="1" hangingPunct="1">
              <a:buFont typeface="Arial" pitchFamily="34" charset="0"/>
              <a:buNone/>
              <a:defRPr/>
            </a:pPr>
            <a:r>
              <a:rPr lang="en-US" sz="3200" b="1" dirty="0">
                <a:solidFill>
                  <a:srgbClr val="FF0000"/>
                </a:solidFill>
                <a:effectLst>
                  <a:outerShdw blurRad="38100" dist="38100" dir="2700000" algn="tl">
                    <a:srgbClr val="C0C0C0"/>
                  </a:outerShdw>
                </a:effectLst>
                <a:latin typeface="Calibri" pitchFamily="34" charset="0"/>
              </a:rPr>
              <a:t>8.10  Do you agree or disagree with this 	statement? Why?</a:t>
            </a:r>
          </a:p>
        </p:txBody>
      </p:sp>
    </p:spTree>
    <p:extLst>
      <p:ext uri="{BB962C8B-B14F-4D97-AF65-F5344CB8AC3E}">
        <p14:creationId xmlns:p14="http://schemas.microsoft.com/office/powerpoint/2010/main" val="33691049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00818"/>
                </a:solidFill>
                <a:effectLst>
                  <a:outerShdw blurRad="38100" dist="38100" dir="2700000" algn="tl">
                    <a:srgbClr val="C0C0C0"/>
                  </a:outerShdw>
                </a:effectLst>
                <a:latin typeface="Calibri" pitchFamily="34" charset="0"/>
              </a:rPr>
              <a:t>WHO CHOOSES YOUR ASSETS?</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300" b="1" dirty="0">
                <a:solidFill>
                  <a:srgbClr val="000818"/>
                </a:solidFill>
                <a:effectLst>
                  <a:outerShdw blurRad="38100" dist="38100" dir="2700000" algn="tl">
                    <a:srgbClr val="C0C0C0"/>
                  </a:outerShdw>
                </a:effectLst>
                <a:latin typeface="Calibri" pitchFamily="34" charset="0"/>
              </a:rPr>
              <a:t>Yourself, through self-directed accounts?</a:t>
            </a:r>
          </a:p>
          <a:p>
            <a:pPr eaLnBrk="1" hangingPunct="1">
              <a:defRPr/>
            </a:pPr>
            <a:r>
              <a:rPr lang="en-US" sz="3300" b="1" dirty="0">
                <a:solidFill>
                  <a:srgbClr val="000818"/>
                </a:solidFill>
                <a:effectLst>
                  <a:outerShdw blurRad="38100" dist="38100" dir="2700000" algn="tl">
                    <a:srgbClr val="C0C0C0"/>
                  </a:outerShdw>
                </a:effectLst>
                <a:latin typeface="Calibri" pitchFamily="34" charset="0"/>
              </a:rPr>
              <a:t>Financial Advisor/Broker?</a:t>
            </a:r>
          </a:p>
          <a:p>
            <a:pPr eaLnBrk="1" hangingPunct="1">
              <a:defRPr/>
            </a:pPr>
            <a:r>
              <a:rPr lang="en-US" sz="3300" b="1" dirty="0">
                <a:solidFill>
                  <a:srgbClr val="000818"/>
                </a:solidFill>
                <a:effectLst>
                  <a:outerShdw blurRad="38100" dist="38100" dir="2700000" algn="tl">
                    <a:srgbClr val="C0C0C0"/>
                  </a:outerShdw>
                </a:effectLst>
                <a:latin typeface="Calibri" pitchFamily="34" charset="0"/>
              </a:rPr>
              <a:t>Charles Swab, Fidelity Investments, etc.? </a:t>
            </a:r>
          </a:p>
          <a:p>
            <a:pPr eaLnBrk="1" hangingPunct="1">
              <a:defRPr/>
            </a:pPr>
            <a:r>
              <a:rPr lang="en-US" sz="3300" b="1" dirty="0">
                <a:solidFill>
                  <a:srgbClr val="000818"/>
                </a:solidFill>
                <a:effectLst>
                  <a:outerShdw blurRad="38100" dist="38100" dir="2700000" algn="tl">
                    <a:srgbClr val="C0C0C0"/>
                  </a:outerShdw>
                </a:effectLst>
                <a:latin typeface="Calibri" pitchFamily="34" charset="0"/>
              </a:rPr>
              <a:t>Registered Investment Advisor?</a:t>
            </a:r>
          </a:p>
          <a:p>
            <a:pPr eaLnBrk="1" hangingPunct="1">
              <a:defRPr/>
            </a:pPr>
            <a:r>
              <a:rPr lang="en-US" sz="3300" b="1" dirty="0">
                <a:solidFill>
                  <a:srgbClr val="000818"/>
                </a:solidFill>
                <a:effectLst>
                  <a:outerShdw blurRad="38100" dist="38100" dir="2700000" algn="tl">
                    <a:srgbClr val="C0C0C0"/>
                  </a:outerShdw>
                </a:effectLst>
                <a:latin typeface="Calibri" pitchFamily="34" charset="0"/>
              </a:rPr>
              <a:t>Why? </a:t>
            </a:r>
          </a:p>
        </p:txBody>
      </p:sp>
    </p:spTree>
    <p:extLst>
      <p:ext uri="{BB962C8B-B14F-4D97-AF65-F5344CB8AC3E}">
        <p14:creationId xmlns:p14="http://schemas.microsoft.com/office/powerpoint/2010/main" val="2098692308"/>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00818"/>
                </a:solidFill>
                <a:effectLst>
                  <a:outerShdw blurRad="38100" dist="38100" dir="2700000" algn="tl">
                    <a:srgbClr val="C0C0C0"/>
                  </a:outerShdw>
                </a:effectLst>
                <a:latin typeface="Calibri" pitchFamily="34" charset="0"/>
              </a:rPr>
              <a:t>Buy and Hold vs. Tactical Management</a:t>
            </a:r>
          </a:p>
        </p:txBody>
      </p:sp>
      <p:sp>
        <p:nvSpPr>
          <p:cNvPr id="3" name="Content Placeholder 2"/>
          <p:cNvSpPr>
            <a:spLocks noGrp="1"/>
          </p:cNvSpPr>
          <p:nvPr>
            <p:ph idx="1"/>
          </p:nvPr>
        </p:nvSpPr>
        <p:spPr>
          <a:xfrm>
            <a:off x="1066800" y="990600"/>
            <a:ext cx="7010400" cy="5029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defRPr/>
            </a:pPr>
            <a:r>
              <a:rPr lang="en-US" sz="3600" dirty="0"/>
              <a:t>“There are two styles of management that you might choose from: tactical or “buy &amp; hold.”  Simply put, </a:t>
            </a:r>
            <a:r>
              <a:rPr lang="en-US" sz="3600" u="sng" dirty="0"/>
              <a:t>tactical management is active, daily management</a:t>
            </a:r>
            <a:r>
              <a:rPr lang="en-US" sz="3600" dirty="0"/>
              <a:t>.  In a “buy &amp; hold” style, the manager chooses the sectors of the market, how much to weight each sector and then uses the best fund managers available.”</a:t>
            </a:r>
          </a:p>
          <a:p>
            <a:pPr marL="0" indent="0" eaLnBrk="1" hangingPunct="1">
              <a:defRPr/>
            </a:pPr>
            <a:r>
              <a:rPr lang="en-US" sz="1500" b="1" i="1" dirty="0">
                <a:latin typeface="Calibri" pitchFamily="34" charset="0"/>
              </a:rPr>
              <a:t>“Bat-Socks, Vegas &amp; Conservative Investing” by David P. Vick</a:t>
            </a:r>
            <a:endParaRPr lang="en-US" sz="1500" b="1" dirty="0">
              <a:solidFill>
                <a:srgbClr val="FF0000"/>
              </a:solidFill>
              <a:effectLst>
                <a:outerShdw blurRad="38100" dist="38100" dir="2700000" algn="tl">
                  <a:srgbClr val="C0C0C0"/>
                </a:outerShdw>
              </a:effectLst>
              <a:latin typeface="Calibri" pitchFamily="34" charset="0"/>
            </a:endParaRPr>
          </a:p>
          <a:p>
            <a:pPr marL="0" indent="0" eaLnBrk="1" hangingPunct="1">
              <a:defRPr/>
            </a:pPr>
            <a:endParaRPr lang="en-US" sz="3600" b="1" dirty="0">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656893151"/>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defRPr/>
            </a:pPr>
            <a:r>
              <a:rPr lang="en-US" sz="3600" b="1" dirty="0">
                <a:effectLst>
                  <a:outerShdw blurRad="38100" dist="38100" dir="2700000" algn="tl">
                    <a:srgbClr val="C0C0C0"/>
                  </a:outerShdw>
                </a:effectLst>
                <a:latin typeface="Calibri" pitchFamily="34" charset="0"/>
              </a:rPr>
              <a:t>8.13  What are the positives and 	negatives about the “</a:t>
            </a:r>
            <a:r>
              <a:rPr lang="en-US" altLang="ja-JP" sz="3600" b="1" dirty="0">
                <a:effectLst>
                  <a:outerShdw blurRad="38100" dist="38100" dir="2700000" algn="tl">
                    <a:srgbClr val="C0C0C0"/>
                  </a:outerShdw>
                </a:effectLst>
                <a:latin typeface="Calibri" pitchFamily="34" charset="0"/>
              </a:rPr>
              <a:t>Buy and 	Hold</a:t>
            </a:r>
            <a:r>
              <a:rPr lang="ja-JP" altLang="en-US" sz="3600" b="1" dirty="0">
                <a:effectLst>
                  <a:outerShdw blurRad="38100" dist="38100" dir="2700000" algn="tl">
                    <a:srgbClr val="C0C0C0"/>
                  </a:outerShdw>
                </a:effectLst>
                <a:latin typeface="Calibri" pitchFamily="34" charset="0"/>
              </a:rPr>
              <a:t>”</a:t>
            </a:r>
            <a:r>
              <a:rPr lang="en-US" altLang="ja-JP" sz="3600" b="1" dirty="0">
                <a:effectLst>
                  <a:outerShdw blurRad="38100" dist="38100" dir="2700000" algn="tl">
                    <a:srgbClr val="C0C0C0"/>
                  </a:outerShdw>
                </a:effectLst>
                <a:latin typeface="Calibri" pitchFamily="34" charset="0"/>
              </a:rPr>
              <a:t> Style?</a:t>
            </a:r>
          </a:p>
        </p:txBody>
      </p:sp>
      <p:sp>
        <p:nvSpPr>
          <p:cNvPr id="5"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00818"/>
                </a:solidFill>
                <a:effectLst>
                  <a:outerShdw blurRad="38100" dist="38100" dir="2700000" algn="tl">
                    <a:srgbClr val="C0C0C0"/>
                  </a:outerShdw>
                </a:effectLst>
                <a:latin typeface="Calibri" pitchFamily="34" charset="0"/>
              </a:rPr>
              <a:t>Buy and Hold vs. Tactical Management</a:t>
            </a:r>
          </a:p>
        </p:txBody>
      </p:sp>
    </p:spTree>
    <p:extLst>
      <p:ext uri="{BB962C8B-B14F-4D97-AF65-F5344CB8AC3E}">
        <p14:creationId xmlns:p14="http://schemas.microsoft.com/office/powerpoint/2010/main" val="3884778268"/>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sz="4800" b="1" dirty="0">
                <a:effectLst>
                  <a:outerShdw blurRad="38100" dist="38100" dir="2700000" algn="tl">
                    <a:srgbClr val="000000">
                      <a:alpha val="43137"/>
                    </a:srgbClr>
                  </a:outerShdw>
                </a:effectLst>
                <a:latin typeface="+mj-lt"/>
              </a:rPr>
              <a:t>What is Tactical</a:t>
            </a:r>
          </a:p>
        </p:txBody>
      </p:sp>
      <p:sp>
        <p:nvSpPr>
          <p:cNvPr id="4" name="Content Placeholder 3"/>
          <p:cNvSpPr>
            <a:spLocks noGrp="1"/>
          </p:cNvSpPr>
          <p:nvPr>
            <p:ph idx="1"/>
          </p:nvPr>
        </p:nvSpPr>
        <p:spPr>
          <a:xfrm>
            <a:off x="381000" y="990600"/>
            <a:ext cx="8305800" cy="2438400"/>
          </a:xfrm>
        </p:spPr>
        <p:txBody>
          <a:bodyPr/>
          <a:lstStyle/>
          <a:p>
            <a:r>
              <a:rPr lang="en-US" b="1" dirty="0"/>
              <a:t>Tacking</a:t>
            </a:r>
            <a:r>
              <a:rPr lang="en-US" dirty="0"/>
              <a:t> or </a:t>
            </a:r>
            <a:r>
              <a:rPr lang="en-US" b="1" dirty="0"/>
              <a:t>coming about</a:t>
            </a:r>
            <a:r>
              <a:rPr lang="en-US" dirty="0"/>
              <a:t> is a sailing maneuver by which a sailing vessel (which is sailing approximately into the wind) turns its bow through the wind so that the direction from which the wind blows changes from one side to the other. </a:t>
            </a:r>
          </a:p>
        </p:txBody>
      </p:sp>
      <p:pic>
        <p:nvPicPr>
          <p:cNvPr id="12" name="Picture 11" descr="http://upload.wikimedia.org/wikipedia/commons/thumb/9/9d/Tacking.svg/360px-Tacking.svg.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352800"/>
            <a:ext cx="6400800" cy="2895599"/>
          </a:xfrm>
          <a:prstGeom prst="rect">
            <a:avLst/>
          </a:prstGeom>
          <a:noFill/>
          <a:ln>
            <a:noFill/>
          </a:ln>
        </p:spPr>
      </p:pic>
    </p:spTree>
    <p:extLst>
      <p:ext uri="{BB962C8B-B14F-4D97-AF65-F5344CB8AC3E}">
        <p14:creationId xmlns:p14="http://schemas.microsoft.com/office/powerpoint/2010/main" val="918393770"/>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7" name="Content Placeholder 3"/>
          <p:cNvGraphicFramePr>
            <a:graphicFrameLocks/>
          </p:cNvGraphicFramePr>
          <p:nvPr>
            <p:extLst>
              <p:ext uri="{D42A27DB-BD31-4B8C-83A1-F6EECF244321}">
                <p14:modId xmlns:p14="http://schemas.microsoft.com/office/powerpoint/2010/main" val="1367069303"/>
              </p:ext>
            </p:extLst>
          </p:nvPr>
        </p:nvGraphicFramePr>
        <p:xfrm>
          <a:off x="782638" y="1333500"/>
          <a:ext cx="7578725" cy="4762500"/>
        </p:xfrm>
        <a:graphic>
          <a:graphicData uri="http://schemas.openxmlformats.org/presentationml/2006/ole">
            <mc:AlternateContent xmlns:mc="http://schemas.openxmlformats.org/markup-compatibility/2006">
              <mc:Choice xmlns:v="urn:schemas-microsoft-com:vml" Requires="v">
                <p:oleObj spid="_x0000_s6163" r:id="rId4" imgW="7584081" imgH="4761389" progId="Excel.Sheet.8">
                  <p:embed/>
                </p:oleObj>
              </mc:Choice>
              <mc:Fallback>
                <p:oleObj r:id="rId4" imgW="7584081" imgH="4761389" progId="Excel.Sheet.8">
                  <p:embed/>
                  <p:pic>
                    <p:nvPicPr>
                      <p:cNvPr id="0"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8" y="1333500"/>
                        <a:ext cx="7578725" cy="476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0" y="76200"/>
            <a:ext cx="9144000" cy="990600"/>
          </a:xfrm>
        </p:spPr>
        <p:txBody>
          <a:bodyPr/>
          <a:lstStyle/>
          <a:p>
            <a:r>
              <a:rPr lang="en-US" dirty="0">
                <a:effectLst>
                  <a:outerShdw blurRad="38100" dist="38100" dir="2700000" algn="tl">
                    <a:srgbClr val="000000">
                      <a:alpha val="43137"/>
                    </a:srgbClr>
                  </a:outerShdw>
                </a:effectLst>
              </a:rPr>
              <a:t>Strategic Allocation, Tactical Management</a:t>
            </a:r>
          </a:p>
        </p:txBody>
      </p:sp>
    </p:spTree>
    <p:extLst>
      <p:ext uri="{BB962C8B-B14F-4D97-AF65-F5344CB8AC3E}">
        <p14:creationId xmlns:p14="http://schemas.microsoft.com/office/powerpoint/2010/main" val="3778880654"/>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1" name="Content Placeholder 3"/>
          <p:cNvGraphicFramePr>
            <a:graphicFrameLocks/>
          </p:cNvGraphicFramePr>
          <p:nvPr>
            <p:extLst>
              <p:ext uri="{D42A27DB-BD31-4B8C-83A1-F6EECF244321}">
                <p14:modId xmlns:p14="http://schemas.microsoft.com/office/powerpoint/2010/main" val="1237054892"/>
              </p:ext>
            </p:extLst>
          </p:nvPr>
        </p:nvGraphicFramePr>
        <p:xfrm>
          <a:off x="782638" y="1333500"/>
          <a:ext cx="7578725" cy="4762500"/>
        </p:xfrm>
        <a:graphic>
          <a:graphicData uri="http://schemas.openxmlformats.org/presentationml/2006/ole">
            <mc:AlternateContent xmlns:mc="http://schemas.openxmlformats.org/markup-compatibility/2006">
              <mc:Choice xmlns:v="urn:schemas-microsoft-com:vml" Requires="v">
                <p:oleObj spid="_x0000_s5139" r:id="rId4" imgW="7584081" imgH="4761389" progId="Excel.Sheet.8">
                  <p:embed/>
                </p:oleObj>
              </mc:Choice>
              <mc:Fallback>
                <p:oleObj r:id="rId4" imgW="7584081" imgH="4761389" progId="Excel.Sheet.8">
                  <p:embed/>
                  <p:pic>
                    <p:nvPicPr>
                      <p:cNvPr id="0"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8" y="1333500"/>
                        <a:ext cx="7578725" cy="476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z="4800" b="1" dirty="0">
                <a:effectLst>
                  <a:outerShdw blurRad="38100" dist="38100" dir="2700000" algn="tl">
                    <a:srgbClr val="000000">
                      <a:alpha val="43137"/>
                    </a:srgbClr>
                  </a:outerShdw>
                </a:effectLst>
                <a:latin typeface="+mj-lt"/>
              </a:rPr>
              <a:t>All in or all out signal</a:t>
            </a:r>
          </a:p>
        </p:txBody>
      </p:sp>
    </p:spTree>
    <p:extLst>
      <p:ext uri="{BB962C8B-B14F-4D97-AF65-F5344CB8AC3E}">
        <p14:creationId xmlns:p14="http://schemas.microsoft.com/office/powerpoint/2010/main" val="268594383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fontScale="90000"/>
          </a:bodyPr>
          <a:lstStyle/>
          <a:p>
            <a:pPr eaLnBrk="1" fontAlgn="auto" hangingPunct="1">
              <a:spcAft>
                <a:spcPts val="0"/>
              </a:spcAft>
              <a:defRPr/>
            </a:pPr>
            <a:r>
              <a:rPr lang="en-US" b="1" i="1" dirty="0">
                <a:solidFill>
                  <a:srgbClr val="011703"/>
                </a:solidFill>
                <a:effectLst>
                  <a:outerShdw blurRad="38100" dist="38100" dir="2700000" algn="tl">
                    <a:srgbClr val="000000">
                      <a:alpha val="43137"/>
                    </a:srgbClr>
                  </a:outerShdw>
                </a:effectLst>
                <a:latin typeface="Arial Black" pitchFamily="34" charset="0"/>
                <a:ea typeface="+mj-ea"/>
              </a:rPr>
              <a:t>What Did You Get Out of Last Week?</a:t>
            </a:r>
          </a:p>
        </p:txBody>
      </p:sp>
      <p:sp>
        <p:nvSpPr>
          <p:cNvPr id="3" name="Content Placeholder 2"/>
          <p:cNvSpPr>
            <a:spLocks noGrp="1"/>
          </p:cNvSpPr>
          <p:nvPr>
            <p:ph idx="1"/>
          </p:nvPr>
        </p:nvSpPr>
        <p:spPr>
          <a:xfrm>
            <a:off x="228600" y="838200"/>
            <a:ext cx="8686800" cy="5410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71500" indent="-571500" eaLnBrk="1" hangingPunct="1">
              <a:buClrTx/>
              <a:buFont typeface="Arial" pitchFamily="34" charset="0"/>
              <a:buChar char="•"/>
              <a:defRPr/>
            </a:pPr>
            <a:r>
              <a:rPr lang="en-US" sz="3600" b="1" dirty="0">
                <a:solidFill>
                  <a:srgbClr val="002060"/>
                </a:solidFill>
                <a:latin typeface="Calibri" pitchFamily="34" charset="0"/>
              </a:rPr>
              <a:t>What is Conservative Investing</a:t>
            </a:r>
          </a:p>
          <a:p>
            <a:pPr marL="571500" indent="-571500" eaLnBrk="1" hangingPunct="1">
              <a:buClrTx/>
              <a:buFont typeface="Arial" pitchFamily="34" charset="0"/>
              <a:buChar char="•"/>
              <a:defRPr/>
            </a:pPr>
            <a:r>
              <a:rPr lang="en-US" sz="3600" b="1" dirty="0">
                <a:solidFill>
                  <a:srgbClr val="002060"/>
                </a:solidFill>
                <a:latin typeface="Calibri" pitchFamily="34" charset="0"/>
              </a:rPr>
              <a:t>Perilous Times to be an Investor</a:t>
            </a:r>
          </a:p>
          <a:p>
            <a:pPr marL="571500" indent="-571500" eaLnBrk="1" hangingPunct="1">
              <a:buClrTx/>
              <a:buFont typeface="Arial" pitchFamily="34" charset="0"/>
              <a:buChar char="•"/>
              <a:defRPr/>
            </a:pPr>
            <a:r>
              <a:rPr lang="en-US" sz="3600" b="1" dirty="0">
                <a:solidFill>
                  <a:srgbClr val="002060"/>
                </a:solidFill>
                <a:latin typeface="Calibri" pitchFamily="34" charset="0"/>
              </a:rPr>
              <a:t>Wall Street (Investment Community) Disconnect</a:t>
            </a:r>
          </a:p>
          <a:p>
            <a:pPr marL="571500" indent="-571500" eaLnBrk="1" hangingPunct="1">
              <a:buClrTx/>
              <a:buFont typeface="Arial" pitchFamily="34" charset="0"/>
              <a:buChar char="•"/>
              <a:defRPr/>
            </a:pPr>
            <a:r>
              <a:rPr lang="en-US" sz="3600" b="1" dirty="0">
                <a:solidFill>
                  <a:srgbClr val="002060"/>
                </a:solidFill>
                <a:latin typeface="Calibri" pitchFamily="34" charset="0"/>
              </a:rPr>
              <a:t>Technology has Created a New </a:t>
            </a:r>
            <a:r>
              <a:rPr lang="ja-JP" altLang="en-US" sz="3600" b="1" dirty="0">
                <a:solidFill>
                  <a:srgbClr val="002060"/>
                </a:solidFill>
                <a:latin typeface="Calibri" pitchFamily="34" charset="0"/>
              </a:rPr>
              <a:t>‘</a:t>
            </a:r>
            <a:r>
              <a:rPr lang="en-US" altLang="ja-JP" sz="3600" b="1" dirty="0">
                <a:solidFill>
                  <a:srgbClr val="002060"/>
                </a:solidFill>
                <a:latin typeface="Calibri" pitchFamily="34" charset="0"/>
              </a:rPr>
              <a:t>Ball Game</a:t>
            </a:r>
            <a:r>
              <a:rPr lang="ja-JP" altLang="en-US" sz="3600" b="1" dirty="0">
                <a:solidFill>
                  <a:srgbClr val="002060"/>
                </a:solidFill>
                <a:latin typeface="Calibri" pitchFamily="34" charset="0"/>
              </a:rPr>
              <a:t>’</a:t>
            </a:r>
            <a:endParaRPr lang="en-US" altLang="ja-JP" sz="3600" b="1" dirty="0">
              <a:solidFill>
                <a:srgbClr val="002060"/>
              </a:solidFill>
              <a:latin typeface="Calibri" pitchFamily="34" charset="0"/>
            </a:endParaRPr>
          </a:p>
          <a:p>
            <a:pPr marL="571500" indent="-571500" eaLnBrk="1" hangingPunct="1">
              <a:buClrTx/>
              <a:buFont typeface="Arial" pitchFamily="34" charset="0"/>
              <a:buChar char="•"/>
              <a:defRPr/>
            </a:pPr>
            <a:r>
              <a:rPr lang="en-US" sz="3600" b="1" dirty="0">
                <a:solidFill>
                  <a:srgbClr val="002060"/>
                </a:solidFill>
                <a:latin typeface="Calibri" pitchFamily="34" charset="0"/>
              </a:rPr>
              <a:t>We Can</a:t>
            </a:r>
            <a:r>
              <a:rPr lang="ja-JP" altLang="en-US" sz="3600" b="1" dirty="0">
                <a:solidFill>
                  <a:srgbClr val="002060"/>
                </a:solidFill>
                <a:latin typeface="Calibri" pitchFamily="34" charset="0"/>
              </a:rPr>
              <a:t>’</a:t>
            </a:r>
            <a:r>
              <a:rPr lang="en-US" altLang="ja-JP" sz="3600" b="1" dirty="0">
                <a:solidFill>
                  <a:srgbClr val="002060"/>
                </a:solidFill>
                <a:latin typeface="Calibri" pitchFamily="34" charset="0"/>
              </a:rPr>
              <a:t>t Keep on Doing the Same Thing</a:t>
            </a:r>
          </a:p>
          <a:p>
            <a:pPr marL="571500" indent="-571500" eaLnBrk="1" hangingPunct="1">
              <a:buClrTx/>
              <a:buFont typeface="Arial" pitchFamily="34" charset="0"/>
              <a:buChar char="•"/>
              <a:defRPr/>
            </a:pPr>
            <a:r>
              <a:rPr lang="en-US" sz="3600" b="1" dirty="0">
                <a:solidFill>
                  <a:srgbClr val="002060"/>
                </a:solidFill>
                <a:latin typeface="Calibri" pitchFamily="34" charset="0"/>
              </a:rPr>
              <a:t>Perhaps There is a Need for a New Model</a:t>
            </a:r>
            <a:endParaRPr lang="en-US" sz="3600" b="1" dirty="0">
              <a:latin typeface="Calibri" pitchFamily="34" charset="0"/>
            </a:endParaRPr>
          </a:p>
          <a:p>
            <a:pPr eaLnBrk="1" hangingPunct="1">
              <a:defRPr/>
            </a:pPr>
            <a:endParaRPr lang="en-US" sz="3600" b="1" dirty="0">
              <a:latin typeface="Calibri" pitchFamily="34" charset="0"/>
            </a:endParaRPr>
          </a:p>
        </p:txBody>
      </p:sp>
    </p:spTree>
    <p:extLst>
      <p:ext uri="{BB962C8B-B14F-4D97-AF65-F5344CB8AC3E}">
        <p14:creationId xmlns:p14="http://schemas.microsoft.com/office/powerpoint/2010/main" val="548537620"/>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3893971298"/>
              </p:ext>
            </p:extLst>
          </p:nvPr>
        </p:nvGraphicFramePr>
        <p:xfrm>
          <a:off x="833438" y="1384300"/>
          <a:ext cx="7477125" cy="46609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4800" b="1" dirty="0">
                <a:effectLst>
                  <a:outerShdw blurRad="38100" dist="38100" dir="2700000" algn="tl">
                    <a:srgbClr val="000000">
                      <a:alpha val="43137"/>
                    </a:srgbClr>
                  </a:outerShdw>
                </a:effectLst>
                <a:latin typeface="+mj-lt"/>
              </a:rPr>
              <a:t>All in or all out signal</a:t>
            </a:r>
          </a:p>
        </p:txBody>
      </p:sp>
    </p:spTree>
    <p:extLst>
      <p:ext uri="{BB962C8B-B14F-4D97-AF65-F5344CB8AC3E}">
        <p14:creationId xmlns:p14="http://schemas.microsoft.com/office/powerpoint/2010/main" val="2574277960"/>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800" b="1" dirty="0">
                <a:solidFill>
                  <a:srgbClr val="000818"/>
                </a:solidFill>
                <a:effectLst>
                  <a:outerShdw blurRad="38100" dist="38100" dir="2700000" algn="tl">
                    <a:srgbClr val="C0C0C0"/>
                  </a:outerShdw>
                </a:effectLst>
                <a:latin typeface="Calibri" pitchFamily="34" charset="0"/>
              </a:rPr>
              <a:t>Tactical Management Style</a:t>
            </a:r>
          </a:p>
        </p:txBody>
      </p:sp>
      <p:sp>
        <p:nvSpPr>
          <p:cNvPr id="3" name="Content Placeholder 2"/>
          <p:cNvSpPr>
            <a:spLocks noGrp="1"/>
          </p:cNvSpPr>
          <p:nvPr>
            <p:ph idx="1"/>
          </p:nvPr>
        </p:nvSpPr>
        <p:spPr>
          <a:xfrm>
            <a:off x="609600" y="990600"/>
            <a:ext cx="43434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eaLnBrk="1" hangingPunct="1">
              <a:buFont typeface="Arial" pitchFamily="34" charset="0"/>
              <a:buChar char="•"/>
              <a:defRPr/>
            </a:pPr>
            <a:r>
              <a:rPr lang="en-US" sz="3200" i="1" dirty="0">
                <a:solidFill>
                  <a:srgbClr val="000818"/>
                </a:solidFill>
                <a:latin typeface="Calibri" pitchFamily="34" charset="0"/>
              </a:rPr>
              <a:t>How does tactical management  differ from </a:t>
            </a:r>
            <a:r>
              <a:rPr lang="en-US" altLang="ja-JP" sz="3200" i="1" dirty="0">
                <a:solidFill>
                  <a:srgbClr val="000818"/>
                </a:solidFill>
                <a:latin typeface="Calibri" pitchFamily="34" charset="0"/>
              </a:rPr>
              <a:t>Buy and Hold</a:t>
            </a:r>
            <a:r>
              <a:rPr lang="ja-JP" altLang="en-US" sz="3200" i="1" dirty="0">
                <a:solidFill>
                  <a:srgbClr val="000818"/>
                </a:solidFill>
                <a:latin typeface="Calibri" pitchFamily="34" charset="0"/>
              </a:rPr>
              <a:t>’</a:t>
            </a:r>
            <a:r>
              <a:rPr lang="en-US" altLang="ja-JP" sz="3200" i="1" dirty="0">
                <a:solidFill>
                  <a:srgbClr val="000818"/>
                </a:solidFill>
                <a:latin typeface="Calibri" pitchFamily="34" charset="0"/>
              </a:rPr>
              <a:t> Strategy?</a:t>
            </a:r>
          </a:p>
          <a:p>
            <a:pPr marL="457200" indent="-457200" eaLnBrk="1" hangingPunct="1">
              <a:buFont typeface="Arial" pitchFamily="34" charset="0"/>
              <a:buChar char="•"/>
              <a:defRPr/>
            </a:pPr>
            <a:r>
              <a:rPr lang="en-US" sz="3200" i="1" dirty="0">
                <a:solidFill>
                  <a:srgbClr val="000818"/>
                </a:solidFill>
                <a:latin typeface="Calibri" pitchFamily="34" charset="0"/>
              </a:rPr>
              <a:t>Do you feel that Tactical Management may be the future of investing, as the author suggested? </a:t>
            </a:r>
          </a:p>
        </p:txBody>
      </p:sp>
      <p:pic>
        <p:nvPicPr>
          <p:cNvPr id="4" name="Picture 2" descr="C:\Users\Dave\AppData\Local\Microsoft\Windows\Temporary Internet Files\Content.IE5\4E0F8UKV\MP900443747[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1295400"/>
            <a:ext cx="28575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640013"/>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pPr algn="ctr">
              <a:defRPr/>
            </a:pPr>
            <a:endParaRPr lang="en-US" b="1" i="1" dirty="0">
              <a:solidFill>
                <a:srgbClr val="FF0000"/>
              </a:solidFill>
              <a:effectLst>
                <a:outerShdw blurRad="38100" dist="38100" dir="2700000" algn="tl">
                  <a:srgbClr val="C0C0C0"/>
                </a:outerShdw>
              </a:effectLst>
              <a:latin typeface="Calibri" pitchFamily="34" charset="0"/>
            </a:endParaRPr>
          </a:p>
          <a:p>
            <a:pPr algn="ctr">
              <a:defRPr/>
            </a:pPr>
            <a:endParaRPr lang="en-US" b="1" i="1" dirty="0">
              <a:solidFill>
                <a:srgbClr val="FF0000"/>
              </a:solidFill>
              <a:effectLst>
                <a:outerShdw blurRad="38100" dist="38100" dir="2700000" algn="tl">
                  <a:srgbClr val="C0C0C0"/>
                </a:outerShdw>
              </a:effectLst>
              <a:latin typeface="Calibri" pitchFamily="34" charset="0"/>
            </a:endParaRPr>
          </a:p>
          <a:p>
            <a:pPr algn="ctr">
              <a:defRPr/>
            </a:pPr>
            <a:r>
              <a:rPr lang="en-US" sz="4400" b="1" i="1" dirty="0">
                <a:solidFill>
                  <a:srgbClr val="FF0000"/>
                </a:solidFill>
                <a:effectLst>
                  <a:outerShdw blurRad="38100" dist="38100" dir="2700000" algn="tl">
                    <a:srgbClr val="C0C0C0"/>
                  </a:outerShdw>
                </a:effectLst>
                <a:latin typeface="Calibri" pitchFamily="34" charset="0"/>
              </a:rPr>
              <a:t>What is the value of Red Money when planning for retirement?</a:t>
            </a:r>
          </a:p>
          <a:p>
            <a:endParaRPr lang="en-US" dirty="0"/>
          </a:p>
        </p:txBody>
      </p:sp>
      <p:pic>
        <p:nvPicPr>
          <p:cNvPr id="5" name="Picture 4"/>
          <p:cNvPicPr>
            <a:picLocks noChangeAspect="1"/>
          </p:cNvPicPr>
          <p:nvPr/>
        </p:nvPicPr>
        <p:blipFill>
          <a:blip r:embed="rId2" cstate="print"/>
          <a:srcRect/>
          <a:stretch>
            <a:fillRect/>
          </a:stretch>
        </p:blipFill>
        <p:spPr bwMode="auto">
          <a:xfrm>
            <a:off x="1447800" y="76200"/>
            <a:ext cx="6432550" cy="14478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901917"/>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A negative neighbor</a:t>
            </a:r>
          </a:p>
        </p:txBody>
      </p:sp>
      <p:sp>
        <p:nvSpPr>
          <p:cNvPr id="3" name="Subtitle 2"/>
          <p:cNvSpPr>
            <a:spLocks noGrp="1"/>
          </p:cNvSpPr>
          <p:nvPr>
            <p:ph type="body" idx="1"/>
          </p:nvPr>
        </p:nvSpPr>
        <p:spPr>
          <a:xfrm>
            <a:off x="914400" y="914401"/>
            <a:ext cx="7772400" cy="685800"/>
          </a:xfrm>
        </p:spPr>
        <p:txBody>
          <a:bodyPr/>
          <a:lstStyle/>
          <a:p>
            <a:r>
              <a:rPr lang="en-US" b="1" dirty="0">
                <a:solidFill>
                  <a:schemeClr val="tx1"/>
                </a:solidFill>
              </a:rPr>
              <a:t>Chapter Nine:</a:t>
            </a: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
        <p:nvSpPr>
          <p:cNvPr id="5" name="Title 1"/>
          <p:cNvSpPr txBox="1">
            <a:spLocks/>
          </p:cNvSpPr>
          <p:nvPr/>
        </p:nvSpPr>
        <p:spPr bwMode="auto">
          <a:xfrm>
            <a:off x="228600" y="5014254"/>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cap="none" dirty="0">
                <a:solidFill>
                  <a:srgbClr val="FF0000"/>
                </a:solidFill>
                <a:effectLst>
                  <a:outerShdw blurRad="38100" dist="38100" dir="2700000" algn="tl">
                    <a:srgbClr val="000000">
                      <a:alpha val="43137"/>
                    </a:srgbClr>
                  </a:outerShdw>
                </a:effectLst>
              </a:rPr>
              <a:t>What if it happened again?</a:t>
            </a:r>
            <a:endParaRPr lang="en-US" cap="none"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3012240"/>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800" b="1" dirty="0">
                <a:solidFill>
                  <a:srgbClr val="000818"/>
                </a:solidFill>
                <a:effectLst>
                  <a:outerShdw blurRad="38100" dist="38100" dir="2700000" algn="tl">
                    <a:srgbClr val="C0C0C0"/>
                  </a:outerShdw>
                </a:effectLst>
                <a:latin typeface="Calibri" pitchFamily="34" charset="0"/>
              </a:rPr>
              <a:t>WHAT IF IT HAPPENS AGAIN?</a:t>
            </a:r>
          </a:p>
        </p:txBody>
      </p:sp>
      <p:sp>
        <p:nvSpPr>
          <p:cNvPr id="3" name="Content Placeholder 2"/>
          <p:cNvSpPr>
            <a:spLocks noGrp="1"/>
          </p:cNvSpPr>
          <p:nvPr>
            <p:ph idx="1"/>
          </p:nvPr>
        </p:nvSpPr>
        <p:spPr>
          <a:xfrm>
            <a:off x="1066800" y="1371600"/>
            <a:ext cx="70104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lnSpcReduction="1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buFont typeface="Arial" pitchFamily="34" charset="0"/>
              <a:buNone/>
              <a:defRPr/>
            </a:pPr>
            <a:r>
              <a:rPr lang="ja-JP" altLang="en-US" sz="3700" b="1" i="1" dirty="0">
                <a:solidFill>
                  <a:srgbClr val="000818"/>
                </a:solidFill>
                <a:effectLst>
                  <a:outerShdw blurRad="38100" dist="38100" dir="2700000" algn="tl">
                    <a:srgbClr val="C0C0C0"/>
                  </a:outerShdw>
                </a:effectLst>
                <a:latin typeface="AR ESSENCE" charset="0"/>
              </a:rPr>
              <a:t>“</a:t>
            </a:r>
            <a:r>
              <a:rPr lang="en-US" altLang="ja-JP" sz="4100" b="1" i="1" dirty="0">
                <a:solidFill>
                  <a:srgbClr val="000818"/>
                </a:solidFill>
                <a:effectLst>
                  <a:outerShdw blurRad="38100" dist="38100" dir="2700000" algn="tl">
                    <a:srgbClr val="C0C0C0"/>
                  </a:outerShdw>
                </a:effectLst>
                <a:latin typeface="AR ESSENCE" charset="0"/>
              </a:rPr>
              <a:t>The way to make money is to buy when blood is running in the streets.</a:t>
            </a:r>
            <a:r>
              <a:rPr lang="ja-JP" altLang="en-US" sz="4100" b="1" i="1" dirty="0">
                <a:solidFill>
                  <a:srgbClr val="000818"/>
                </a:solidFill>
                <a:effectLst>
                  <a:outerShdw blurRad="38100" dist="38100" dir="2700000" algn="tl">
                    <a:srgbClr val="C0C0C0"/>
                  </a:outerShdw>
                </a:effectLst>
                <a:latin typeface="AR ESSENCE" charset="0"/>
              </a:rPr>
              <a:t>”</a:t>
            </a:r>
            <a:r>
              <a:rPr lang="en-US" altLang="ja-JP" sz="4100" b="1" i="1" dirty="0">
                <a:solidFill>
                  <a:srgbClr val="000818"/>
                </a:solidFill>
                <a:effectLst>
                  <a:outerShdw blurRad="38100" dist="38100" dir="2700000" algn="tl">
                    <a:srgbClr val="C0C0C0"/>
                  </a:outerShdw>
                </a:effectLst>
                <a:latin typeface="AR ESSENCE" charset="0"/>
              </a:rPr>
              <a:t> John D. Rockefeller</a:t>
            </a:r>
          </a:p>
          <a:p>
            <a:pPr marL="0" indent="0" eaLnBrk="1" hangingPunct="1">
              <a:buFont typeface="Arial" pitchFamily="34" charset="0"/>
              <a:buNone/>
              <a:defRPr/>
            </a:pPr>
            <a:endParaRPr lang="en-US" sz="2200" b="1" i="1" dirty="0">
              <a:solidFill>
                <a:srgbClr val="000818"/>
              </a:solidFill>
              <a:effectLst>
                <a:outerShdw blurRad="38100" dist="38100" dir="2700000" algn="tl">
                  <a:srgbClr val="C0C0C0"/>
                </a:outerShdw>
              </a:effectLst>
              <a:latin typeface="AR ESSENCE" charset="0"/>
            </a:endParaRPr>
          </a:p>
          <a:p>
            <a:pPr marL="0" indent="0" eaLnBrk="1" hangingPunct="1">
              <a:buFont typeface="Arial" pitchFamily="34" charset="0"/>
              <a:buNone/>
              <a:defRPr/>
            </a:pPr>
            <a:r>
              <a:rPr lang="ja-JP" altLang="en-US" sz="4100" b="1" i="1" dirty="0">
                <a:solidFill>
                  <a:srgbClr val="000818"/>
                </a:solidFill>
                <a:effectLst>
                  <a:outerShdw blurRad="38100" dist="38100" dir="2700000" algn="tl">
                    <a:srgbClr val="C0C0C0"/>
                  </a:outerShdw>
                </a:effectLst>
                <a:latin typeface="AR ESSENCE" charset="0"/>
              </a:rPr>
              <a:t>“</a:t>
            </a:r>
            <a:r>
              <a:rPr lang="en-US" altLang="ja-JP" sz="4100" b="1" i="1" dirty="0">
                <a:solidFill>
                  <a:srgbClr val="000818"/>
                </a:solidFill>
                <a:effectLst>
                  <a:outerShdw blurRad="38100" dist="38100" dir="2700000" algn="tl">
                    <a:srgbClr val="C0C0C0"/>
                  </a:outerShdw>
                </a:effectLst>
                <a:latin typeface="AR ESSENCE" charset="0"/>
              </a:rPr>
              <a:t>We simply attempt to be fearful when others are greedy and to be greedy with others are fearful</a:t>
            </a:r>
            <a:r>
              <a:rPr lang="ja-JP" altLang="en-US" sz="4100" b="1" i="1" dirty="0">
                <a:solidFill>
                  <a:srgbClr val="000818"/>
                </a:solidFill>
                <a:effectLst>
                  <a:outerShdw blurRad="38100" dist="38100" dir="2700000" algn="tl">
                    <a:srgbClr val="C0C0C0"/>
                  </a:outerShdw>
                </a:effectLst>
                <a:latin typeface="AR ESSENCE" charset="0"/>
              </a:rPr>
              <a:t>”</a:t>
            </a:r>
            <a:r>
              <a:rPr lang="en-US" altLang="ja-JP" sz="4100" b="1" i="1" dirty="0">
                <a:solidFill>
                  <a:srgbClr val="000818"/>
                </a:solidFill>
                <a:effectLst>
                  <a:outerShdw blurRad="38100" dist="38100" dir="2700000" algn="tl">
                    <a:srgbClr val="C0C0C0"/>
                  </a:outerShdw>
                </a:effectLst>
                <a:latin typeface="AR ESSENCE" charset="0"/>
              </a:rPr>
              <a:t> Warren Buffett</a:t>
            </a:r>
            <a:endParaRPr lang="en-US" sz="4100" b="1" i="1" dirty="0">
              <a:solidFill>
                <a:srgbClr val="000818"/>
              </a:solidFill>
              <a:effectLst>
                <a:outerShdw blurRad="38100" dist="38100" dir="2700000" algn="tl">
                  <a:srgbClr val="C0C0C0"/>
                </a:outerShdw>
              </a:effectLst>
              <a:latin typeface="AR ESSENCE" charset="0"/>
            </a:endParaRPr>
          </a:p>
        </p:txBody>
      </p:sp>
    </p:spTree>
    <p:extLst>
      <p:ext uri="{BB962C8B-B14F-4D97-AF65-F5344CB8AC3E}">
        <p14:creationId xmlns:p14="http://schemas.microsoft.com/office/powerpoint/2010/main" val="3957362858"/>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b="1" i="1" dirty="0">
                <a:ln w="11430"/>
                <a:solidFill>
                  <a:srgbClr val="000818"/>
                </a:solidFill>
                <a:effectLst>
                  <a:outerShdw blurRad="50800" dist="39000" dir="5460000" algn="tl">
                    <a:srgbClr val="000000">
                      <a:alpha val="38000"/>
                    </a:srgbClr>
                  </a:outerShdw>
                </a:effectLst>
              </a:rPr>
              <a:t>The Anatomy of a Bear</a:t>
            </a:r>
            <a:endParaRPr lang="en-US" i="1" dirty="0">
              <a:solidFill>
                <a:srgbClr val="000818"/>
              </a:solidFill>
            </a:endParaRPr>
          </a:p>
        </p:txBody>
      </p:sp>
      <p:sp>
        <p:nvSpPr>
          <p:cNvPr id="13315" name="Rectangle 3"/>
          <p:cNvSpPr>
            <a:spLocks noGrp="1" noChangeArrowheads="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eaLnBrk="1" hangingPunct="1">
              <a:lnSpc>
                <a:spcPct val="90000"/>
              </a:lnSpc>
              <a:buClrTx/>
              <a:buFont typeface="Arial" pitchFamily="34" charset="0"/>
              <a:buChar char="•"/>
              <a:defRPr/>
            </a:pPr>
            <a:r>
              <a:rPr lang="en-US" sz="3200" b="1" dirty="0">
                <a:solidFill>
                  <a:srgbClr val="000818"/>
                </a:solidFill>
                <a:effectLst>
                  <a:outerShdw blurRad="38100" dist="38100" dir="2700000" algn="tl">
                    <a:srgbClr val="C0C0C0"/>
                  </a:outerShdw>
                </a:effectLst>
                <a:latin typeface="Calibri" pitchFamily="34" charset="0"/>
              </a:rPr>
              <a:t>Every 3 years you have a bear market.</a:t>
            </a:r>
          </a:p>
          <a:p>
            <a:pPr marL="457200" indent="-457200" eaLnBrk="1" hangingPunct="1">
              <a:lnSpc>
                <a:spcPct val="90000"/>
              </a:lnSpc>
              <a:buClrTx/>
              <a:buFont typeface="Arial" pitchFamily="34" charset="0"/>
              <a:buChar char="•"/>
              <a:defRPr/>
            </a:pPr>
            <a:r>
              <a:rPr lang="en-US" sz="3200" b="1" dirty="0">
                <a:solidFill>
                  <a:srgbClr val="000818"/>
                </a:solidFill>
                <a:effectLst>
                  <a:outerShdw blurRad="38100" dist="38100" dir="2700000" algn="tl">
                    <a:srgbClr val="C0C0C0"/>
                  </a:outerShdw>
                </a:effectLst>
                <a:latin typeface="Calibri" pitchFamily="34" charset="0"/>
              </a:rPr>
              <a:t>Every 8 years you have a significant bear market.</a:t>
            </a:r>
          </a:p>
          <a:p>
            <a:pPr marL="457200" indent="-457200" eaLnBrk="1" hangingPunct="1">
              <a:lnSpc>
                <a:spcPct val="90000"/>
              </a:lnSpc>
              <a:buClrTx/>
              <a:buFont typeface="Arial" pitchFamily="34" charset="0"/>
              <a:buChar char="•"/>
              <a:defRPr/>
            </a:pPr>
            <a:r>
              <a:rPr lang="en-US" sz="3200" b="1" dirty="0">
                <a:solidFill>
                  <a:srgbClr val="000818"/>
                </a:solidFill>
                <a:effectLst>
                  <a:outerShdw blurRad="38100" dist="38100" dir="2700000" algn="tl">
                    <a:srgbClr val="C0C0C0"/>
                  </a:outerShdw>
                </a:effectLst>
                <a:latin typeface="Calibri" pitchFamily="34" charset="0"/>
              </a:rPr>
              <a:t>If you hold your money for 17 years you won</a:t>
            </a:r>
            <a:r>
              <a:rPr lang="ja-JP" altLang="en-US" sz="3200" b="1" dirty="0">
                <a:solidFill>
                  <a:srgbClr val="000818"/>
                </a:solidFill>
                <a:effectLst>
                  <a:outerShdw blurRad="38100" dist="38100" dir="2700000" algn="tl">
                    <a:srgbClr val="C0C0C0"/>
                  </a:outerShdw>
                </a:effectLst>
                <a:latin typeface="Calibri" pitchFamily="34" charset="0"/>
              </a:rPr>
              <a:t>’</a:t>
            </a:r>
            <a:r>
              <a:rPr lang="en-US" altLang="ja-JP" sz="3200" b="1" dirty="0">
                <a:solidFill>
                  <a:srgbClr val="000818"/>
                </a:solidFill>
                <a:effectLst>
                  <a:outerShdw blurRad="38100" dist="38100" dir="2700000" algn="tl">
                    <a:srgbClr val="C0C0C0"/>
                  </a:outerShdw>
                </a:effectLst>
                <a:latin typeface="Calibri" pitchFamily="34" charset="0"/>
              </a:rPr>
              <a:t>t have a problem.</a:t>
            </a:r>
          </a:p>
        </p:txBody>
      </p:sp>
      <p:sp>
        <p:nvSpPr>
          <p:cNvPr id="76811" name="Text Box 6"/>
          <p:cNvSpPr txBox="1">
            <a:spLocks noChangeArrowheads="1"/>
          </p:cNvSpPr>
          <p:nvPr/>
        </p:nvSpPr>
        <p:spPr bwMode="auto">
          <a:xfrm>
            <a:off x="922283" y="6537434"/>
            <a:ext cx="449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ja-JP" altLang="en-US" sz="1400" b="1" i="1" dirty="0">
                <a:solidFill>
                  <a:srgbClr val="000818"/>
                </a:solidFill>
              </a:rPr>
              <a:t>“</a:t>
            </a:r>
            <a:r>
              <a:rPr lang="en-US" altLang="ja-JP" sz="1400" b="1" i="1" dirty="0">
                <a:solidFill>
                  <a:srgbClr val="000818"/>
                </a:solidFill>
              </a:rPr>
              <a:t>The Anatomy of a Bear</a:t>
            </a:r>
            <a:r>
              <a:rPr lang="ja-JP" altLang="en-US" sz="1400" b="1" i="1" dirty="0">
                <a:solidFill>
                  <a:srgbClr val="000818"/>
                </a:solidFill>
              </a:rPr>
              <a:t>”</a:t>
            </a:r>
            <a:r>
              <a:rPr lang="en-US" altLang="ja-JP" sz="1400" b="1" i="1" dirty="0">
                <a:solidFill>
                  <a:srgbClr val="000818"/>
                </a:solidFill>
              </a:rPr>
              <a:t> Napier 2005</a:t>
            </a:r>
            <a:endParaRPr lang="en-US" sz="1400" b="1" i="1" dirty="0">
              <a:solidFill>
                <a:srgbClr val="000818"/>
              </a:solidFill>
            </a:endParaRPr>
          </a:p>
        </p:txBody>
      </p:sp>
      <p:pic>
        <p:nvPicPr>
          <p:cNvPr id="9" name="Picture 8"/>
          <p:cNvPicPr>
            <a:picLocks noChangeAspect="1" noChangeArrowheads="1"/>
          </p:cNvPicPr>
          <p:nvPr/>
        </p:nvPicPr>
        <p:blipFill>
          <a:blip r:embed="rId2" cstate="print">
            <a:extLst/>
          </a:blip>
          <a:srcRect/>
          <a:stretch>
            <a:fillRect/>
          </a:stretch>
        </p:blipFill>
        <p:spPr bwMode="auto">
          <a:xfrm>
            <a:off x="4800600" y="4572000"/>
            <a:ext cx="1903841" cy="18198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649728184"/>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0886" y="0"/>
            <a:ext cx="9154886" cy="1143000"/>
          </a:xfrm>
        </p:spPr>
        <p:txBody>
          <a:bodyPr/>
          <a:lstStyle/>
          <a:p>
            <a:pPr algn="ctr" eaLnBrk="1" hangingPunct="1"/>
            <a:r>
              <a:rPr lang="en-US" sz="3600" b="1" dirty="0"/>
              <a:t>What if a bear market happens again? </a:t>
            </a:r>
            <a:r>
              <a:rPr lang="en-US" sz="3600" b="1" i="1" dirty="0"/>
              <a:t>1969 through 1978</a:t>
            </a:r>
          </a:p>
        </p:txBody>
      </p:sp>
      <p:pic>
        <p:nvPicPr>
          <p:cNvPr id="40964" name="Picture 6" descr="C:\Users\Dave\AppData\Local\tkLABS\Financial Snapshot\actualsize.png"/>
          <p:cNvPicPr>
            <a:picLocks noChangeAspect="1" noChangeArrowheads="1"/>
          </p:cNvPicPr>
          <p:nvPr/>
        </p:nvPicPr>
        <p:blipFill>
          <a:blip r:embed="rId3" cstate="print">
            <a:extLst>
              <a:ext uri="{28A0092B-C50C-407E-A947-70E740481C1C}">
                <a14:useLocalDpi xmlns:a14="http://schemas.microsoft.com/office/drawing/2010/main" val="0"/>
              </a:ext>
            </a:extLst>
          </a:blip>
          <a:srcRect t="24570" r="43190"/>
          <a:stretch>
            <a:fillRect/>
          </a:stretch>
        </p:blipFill>
        <p:spPr bwMode="auto">
          <a:xfrm>
            <a:off x="201613" y="1371600"/>
            <a:ext cx="8789987"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043434"/>
      </p:ext>
    </p:extLst>
  </p:cSld>
  <p:clrMapOvr>
    <a:masterClrMapping/>
  </p:clrMapOvr>
  <p:transition>
    <p:dissolv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1143000"/>
          </a:xfrm>
        </p:spPr>
        <p:txBody>
          <a:bodyPr/>
          <a:lstStyle/>
          <a:p>
            <a:pPr algn="ctr" eaLnBrk="1" hangingPunct="1"/>
            <a:r>
              <a:rPr lang="en-US" sz="3600" b="1" dirty="0"/>
              <a:t>What if a bear market happens again? </a:t>
            </a:r>
            <a:r>
              <a:rPr lang="en-US" sz="3600" b="1" i="1" dirty="0"/>
              <a:t>1969 through 1978</a:t>
            </a:r>
          </a:p>
        </p:txBody>
      </p:sp>
      <p:pic>
        <p:nvPicPr>
          <p:cNvPr id="41988" name="Picture 2" descr="C:\Users\Dave\AppData\Local\tkLABS\Financial Snapshot\actualsize.png"/>
          <p:cNvPicPr>
            <a:picLocks noChangeAspect="1" noChangeArrowheads="1"/>
          </p:cNvPicPr>
          <p:nvPr/>
        </p:nvPicPr>
        <p:blipFill>
          <a:blip r:embed="rId3" cstate="print">
            <a:extLst>
              <a:ext uri="{28A0092B-C50C-407E-A947-70E740481C1C}">
                <a14:useLocalDpi xmlns:a14="http://schemas.microsoft.com/office/drawing/2010/main" val="0"/>
              </a:ext>
            </a:extLst>
          </a:blip>
          <a:srcRect t="23994" r="43190"/>
          <a:stretch>
            <a:fillRect/>
          </a:stretch>
        </p:blipFill>
        <p:spPr bwMode="auto">
          <a:xfrm>
            <a:off x="1524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4600" y="3638550"/>
            <a:ext cx="3657600" cy="646113"/>
          </a:xfrm>
          <a:prstGeom prst="rect">
            <a:avLst/>
          </a:prstGeom>
          <a:solidFill>
            <a:schemeClr val="tx1">
              <a:lumMod val="85000"/>
            </a:schemeClr>
          </a:solidFill>
          <a:ln w="28575">
            <a:solidFill>
              <a:schemeClr val="bg1"/>
            </a:solidFill>
          </a:ln>
        </p:spPr>
        <p:txBody>
          <a:bodyPr>
            <a:spAutoFit/>
          </a:bodyPr>
          <a:lstStyle/>
          <a:p>
            <a:pPr algn="ctr" fontAlgn="auto">
              <a:spcBef>
                <a:spcPts val="0"/>
              </a:spcBef>
              <a:spcAft>
                <a:spcPts val="0"/>
              </a:spcAft>
              <a:defRPr/>
            </a:pPr>
            <a:r>
              <a:rPr lang="en-US" sz="3600" b="1" dirty="0">
                <a:solidFill>
                  <a:schemeClr val="bg1"/>
                </a:solidFill>
                <a:effectLst>
                  <a:outerShdw blurRad="38100" dist="38100" dir="2700000" algn="tl">
                    <a:srgbClr val="000000">
                      <a:alpha val="43137"/>
                    </a:srgbClr>
                  </a:outerShdw>
                </a:effectLst>
                <a:latin typeface="Cambria" pitchFamily="18" charset="0"/>
              </a:rPr>
              <a:t>$126,219</a:t>
            </a:r>
          </a:p>
        </p:txBody>
      </p:sp>
    </p:spTree>
    <p:extLst>
      <p:ext uri="{BB962C8B-B14F-4D97-AF65-F5344CB8AC3E}">
        <p14:creationId xmlns:p14="http://schemas.microsoft.com/office/powerpoint/2010/main" val="220444951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32657"/>
            <a:ext cx="9144000" cy="1143000"/>
          </a:xfrm>
        </p:spPr>
        <p:txBody>
          <a:bodyPr/>
          <a:lstStyle/>
          <a:p>
            <a:pPr algn="ctr" eaLnBrk="1" hangingPunct="1"/>
            <a:r>
              <a:rPr lang="en-US" sz="3600" b="1" dirty="0"/>
              <a:t>What if a bear market happens again? </a:t>
            </a:r>
            <a:r>
              <a:rPr lang="en-US" sz="3600" b="1" i="1" dirty="0"/>
              <a:t>2000 through 2009</a:t>
            </a:r>
          </a:p>
        </p:txBody>
      </p:sp>
      <p:pic>
        <p:nvPicPr>
          <p:cNvPr id="43012" name="Picture 2" descr="C:\Users\Dave\AppData\Local\tkLABS\Financial Snapshot\actualsize.png"/>
          <p:cNvPicPr>
            <a:picLocks noChangeAspect="1" noChangeArrowheads="1"/>
          </p:cNvPicPr>
          <p:nvPr/>
        </p:nvPicPr>
        <p:blipFill>
          <a:blip r:embed="rId3" cstate="print">
            <a:extLst>
              <a:ext uri="{28A0092B-C50C-407E-A947-70E740481C1C}">
                <a14:useLocalDpi xmlns:a14="http://schemas.microsoft.com/office/drawing/2010/main" val="0"/>
              </a:ext>
            </a:extLst>
          </a:blip>
          <a:srcRect t="24107" r="43147"/>
          <a:stretch>
            <a:fillRect/>
          </a:stretch>
        </p:blipFill>
        <p:spPr bwMode="auto">
          <a:xfrm>
            <a:off x="228600" y="13716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986040"/>
      </p:ext>
    </p:extLst>
  </p:cSld>
  <p:clrMapOvr>
    <a:masterClrMapping/>
  </p:clrMapOvr>
  <p:transition>
    <p:dissolv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9144000" cy="1143000"/>
          </a:xfrm>
        </p:spPr>
        <p:txBody>
          <a:bodyPr/>
          <a:lstStyle/>
          <a:p>
            <a:pPr algn="ctr" eaLnBrk="1" hangingPunct="1"/>
            <a:r>
              <a:rPr lang="en-US" sz="3600" b="1" dirty="0"/>
              <a:t>What if a bear market happens again? </a:t>
            </a:r>
            <a:r>
              <a:rPr lang="en-US" sz="3600" b="1" i="1" dirty="0"/>
              <a:t>2000 through 2009</a:t>
            </a:r>
          </a:p>
        </p:txBody>
      </p:sp>
      <p:pic>
        <p:nvPicPr>
          <p:cNvPr id="44036" name="Picture 2" descr="C:\Users\Dave\AppData\Local\tkLABS\Financial Snapshot\actualsize.png"/>
          <p:cNvPicPr>
            <a:picLocks noChangeAspect="1" noChangeArrowheads="1"/>
          </p:cNvPicPr>
          <p:nvPr/>
        </p:nvPicPr>
        <p:blipFill>
          <a:blip r:embed="rId3" cstate="print">
            <a:extLst>
              <a:ext uri="{28A0092B-C50C-407E-A947-70E740481C1C}">
                <a14:useLocalDpi xmlns:a14="http://schemas.microsoft.com/office/drawing/2010/main" val="0"/>
              </a:ext>
            </a:extLst>
          </a:blip>
          <a:srcRect t="23810" r="43147"/>
          <a:stretch>
            <a:fillRect/>
          </a:stretch>
        </p:blipFill>
        <p:spPr bwMode="auto">
          <a:xfrm>
            <a:off x="250825" y="1447800"/>
            <a:ext cx="86645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4600" y="3638550"/>
            <a:ext cx="3657600" cy="646113"/>
          </a:xfrm>
          <a:prstGeom prst="rect">
            <a:avLst/>
          </a:prstGeom>
          <a:solidFill>
            <a:schemeClr val="tx1">
              <a:lumMod val="85000"/>
            </a:schemeClr>
          </a:solidFill>
          <a:ln w="28575">
            <a:solidFill>
              <a:schemeClr val="bg1"/>
            </a:solidFill>
          </a:ln>
        </p:spPr>
        <p:txBody>
          <a:bodyPr>
            <a:spAutoFit/>
          </a:bodyPr>
          <a:lstStyle/>
          <a:p>
            <a:pPr algn="ctr" fontAlgn="auto">
              <a:spcBef>
                <a:spcPts val="0"/>
              </a:spcBef>
              <a:spcAft>
                <a:spcPts val="0"/>
              </a:spcAft>
              <a:defRPr/>
            </a:pPr>
            <a:r>
              <a:rPr lang="en-US" sz="3600" b="1" dirty="0">
                <a:solidFill>
                  <a:schemeClr val="bg1"/>
                </a:solidFill>
                <a:effectLst>
                  <a:outerShdw blurRad="38100" dist="38100" dir="2700000" algn="tl">
                    <a:srgbClr val="000000">
                      <a:alpha val="43137"/>
                    </a:srgbClr>
                  </a:outerShdw>
                </a:effectLst>
                <a:latin typeface="Cambria" pitchFamily="18" charset="0"/>
              </a:rPr>
              <a:t>$190,448</a:t>
            </a:r>
          </a:p>
        </p:txBody>
      </p:sp>
      <p:sp>
        <p:nvSpPr>
          <p:cNvPr id="2" name="TextBox 1"/>
          <p:cNvSpPr txBox="1"/>
          <p:nvPr/>
        </p:nvSpPr>
        <p:spPr>
          <a:xfrm>
            <a:off x="152400" y="2819400"/>
            <a:ext cx="8763000" cy="1754326"/>
          </a:xfrm>
          <a:prstGeom prst="rect">
            <a:avLst/>
          </a:prstGeom>
          <a:solidFill>
            <a:srgbClr val="FF0000"/>
          </a:solidFill>
          <a:ln>
            <a:solidFill>
              <a:schemeClr val="tx1"/>
            </a:solidFill>
          </a:ln>
        </p:spPr>
        <p:txBody>
          <a:bodyPr wrap="square" rtlCol="0">
            <a:spAutoFit/>
          </a:bodyPr>
          <a:lstStyle/>
          <a:p>
            <a:pPr marL="0" lvl="1"/>
            <a:r>
              <a:rPr lang="en-US" sz="3600" b="1" dirty="0">
                <a:solidFill>
                  <a:schemeClr val="bg1"/>
                </a:solidFill>
              </a:rPr>
              <a:t>9.3  What if the next ten years saw a 	20% loss in the market, how would 	it affect your retirement?</a:t>
            </a:r>
            <a:endParaRPr lang="en-US" dirty="0">
              <a:solidFill>
                <a:schemeClr val="bg1"/>
              </a:solidFill>
            </a:endParaRPr>
          </a:p>
        </p:txBody>
      </p:sp>
    </p:spTree>
    <p:extLst>
      <p:ext uri="{BB962C8B-B14F-4D97-AF65-F5344CB8AC3E}">
        <p14:creationId xmlns:p14="http://schemas.microsoft.com/office/powerpoint/2010/main" val="375919247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91400" cy="914400"/>
          </a:xfrm>
        </p:spPr>
        <p:txBody>
          <a:bodyPr/>
          <a:lstStyle/>
          <a:p>
            <a:r>
              <a:rPr lang="en-US" dirty="0"/>
              <a:t>Review ABC Model: ABC Video</a:t>
            </a:r>
          </a:p>
        </p:txBody>
      </p:sp>
      <p:sp>
        <p:nvSpPr>
          <p:cNvPr id="4" name="Slide Number Placeholder 3"/>
          <p:cNvSpPr>
            <a:spLocks noGrp="1"/>
          </p:cNvSpPr>
          <p:nvPr>
            <p:ph type="sldNum" sz="quarter" idx="12"/>
          </p:nvPr>
        </p:nvSpPr>
        <p:spPr/>
        <p:txBody>
          <a:bodyPr/>
          <a:lstStyle/>
          <a:p>
            <a:pPr>
              <a:defRPr/>
            </a:pPr>
            <a:fld id="{2F6ACCB0-D480-F745-8F85-2F39A86640BA}" type="slidenum">
              <a:rPr lang="en-US" smtClean="0"/>
              <a:pPr>
                <a:defRPr/>
              </a:pPr>
              <a:t>7</a:t>
            </a:fld>
            <a:endParaRPr lang="en-US"/>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1295400"/>
            <a:ext cx="7791450" cy="435597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721947313"/>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381000"/>
            <a:ext cx="7391400" cy="914400"/>
          </a:xfrm>
        </p:spPr>
        <p:txBody>
          <a:bodyPr/>
          <a:lstStyle/>
          <a:p>
            <a:r>
              <a:rPr lang="en-US" dirty="0"/>
              <a:t>Dave Vick Video:</a:t>
            </a:r>
            <a:br>
              <a:rPr lang="en-US" dirty="0"/>
            </a:br>
            <a:r>
              <a:rPr lang="en-US" dirty="0"/>
              <a:t>What if we do it again?</a:t>
            </a:r>
          </a:p>
        </p:txBody>
      </p:sp>
      <p:sp>
        <p:nvSpPr>
          <p:cNvPr id="4" name="Slide Number Placeholder 3"/>
          <p:cNvSpPr>
            <a:spLocks noGrp="1"/>
          </p:cNvSpPr>
          <p:nvPr>
            <p:ph type="sldNum" sz="quarter" idx="12"/>
          </p:nvPr>
        </p:nvSpPr>
        <p:spPr/>
        <p:txBody>
          <a:bodyPr/>
          <a:lstStyle/>
          <a:p>
            <a:pPr>
              <a:defRPr/>
            </a:pPr>
            <a:fld id="{2F6ACCB0-D480-F745-8F85-2F39A86640BA}" type="slidenum">
              <a:rPr lang="en-US" smtClean="0"/>
              <a:pPr>
                <a:defRPr/>
              </a:pPr>
              <a:t>70</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690688"/>
            <a:ext cx="600075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14400" y="5486400"/>
            <a:ext cx="5334000" cy="276999"/>
          </a:xfrm>
          <a:prstGeom prst="rect">
            <a:avLst/>
          </a:prstGeom>
          <a:noFill/>
        </p:spPr>
        <p:txBody>
          <a:bodyPr wrap="square" rtlCol="0">
            <a:spAutoFit/>
          </a:bodyPr>
          <a:lstStyle/>
          <a:p>
            <a:r>
              <a:rPr lang="en-US" sz="1200" dirty="0"/>
              <a:t>http://www.planningwithabc.org</a:t>
            </a:r>
          </a:p>
        </p:txBody>
      </p:sp>
    </p:spTree>
    <p:extLst>
      <p:ext uri="{BB962C8B-B14F-4D97-AF65-F5344CB8AC3E}">
        <p14:creationId xmlns:p14="http://schemas.microsoft.com/office/powerpoint/2010/main" val="1139085452"/>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00818"/>
                </a:solidFill>
                <a:effectLst>
                  <a:outerShdw blurRad="38100" dist="38100" dir="2700000" algn="tl">
                    <a:srgbClr val="C0C0C0"/>
                  </a:outerShdw>
                </a:effectLst>
                <a:latin typeface="Arial Black" pitchFamily="34" charset="0"/>
              </a:rPr>
              <a:t>What Do You Think?</a:t>
            </a:r>
          </a:p>
        </p:txBody>
      </p:sp>
      <p:sp>
        <p:nvSpPr>
          <p:cNvPr id="3" name="Content Placeholder 2"/>
          <p:cNvSpPr>
            <a:spLocks noGrp="1"/>
          </p:cNvSpPr>
          <p:nvPr>
            <p:ph idx="1"/>
          </p:nvPr>
        </p:nvSpPr>
        <p:spPr>
          <a:xfrm>
            <a:off x="685800" y="990600"/>
            <a:ext cx="73914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lnSpcReduction="1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lnSpc>
                <a:spcPct val="90000"/>
              </a:lnSpc>
              <a:buFont typeface="Arial" pitchFamily="34" charset="0"/>
              <a:buNone/>
              <a:defRPr/>
            </a:pPr>
            <a:endParaRPr lang="en-US" sz="3200" b="1" i="1" dirty="0">
              <a:solidFill>
                <a:srgbClr val="FF0000"/>
              </a:solidFill>
              <a:effectLst>
                <a:outerShdw blurRad="38100" dist="38100" dir="2700000" algn="tl">
                  <a:srgbClr val="C0C0C0"/>
                </a:outerShdw>
              </a:effectLst>
              <a:latin typeface="Calibri" pitchFamily="34" charset="0"/>
            </a:endParaRPr>
          </a:p>
          <a:p>
            <a:pPr marL="0" indent="0" eaLnBrk="1" hangingPunct="1">
              <a:lnSpc>
                <a:spcPct val="90000"/>
              </a:lnSpc>
              <a:buFont typeface="Arial" pitchFamily="34" charset="0"/>
              <a:buNone/>
              <a:defRPr/>
            </a:pPr>
            <a:r>
              <a:rPr lang="en-US" sz="3600" b="1" i="1" dirty="0">
                <a:solidFill>
                  <a:srgbClr val="000818"/>
                </a:solidFill>
                <a:effectLst>
                  <a:outerShdw blurRad="38100" dist="38100" dir="2700000" algn="tl">
                    <a:srgbClr val="C0C0C0"/>
                  </a:outerShdw>
                </a:effectLst>
                <a:latin typeface="Calibri" pitchFamily="34" charset="0"/>
              </a:rPr>
              <a:t>9.4  Do you see the markets over the next 	decade doing better,  or worse, or 	about the same as the decade?</a:t>
            </a:r>
          </a:p>
          <a:p>
            <a:pPr marL="0" indent="0" eaLnBrk="1" hangingPunct="1">
              <a:lnSpc>
                <a:spcPct val="90000"/>
              </a:lnSpc>
              <a:buFont typeface="Arial" pitchFamily="34" charset="0"/>
              <a:buNone/>
              <a:defRPr/>
            </a:pPr>
            <a:endParaRPr lang="en-US" sz="3600" b="1" i="1" dirty="0">
              <a:solidFill>
                <a:srgbClr val="000818"/>
              </a:solidFill>
              <a:effectLst>
                <a:outerShdw blurRad="38100" dist="38100" dir="2700000" algn="tl">
                  <a:srgbClr val="C0C0C0"/>
                </a:outerShdw>
              </a:effectLst>
              <a:latin typeface="Calibri" pitchFamily="34" charset="0"/>
            </a:endParaRPr>
          </a:p>
          <a:p>
            <a:pPr marL="0" indent="0" eaLnBrk="1" hangingPunct="1">
              <a:lnSpc>
                <a:spcPct val="90000"/>
              </a:lnSpc>
              <a:buFont typeface="Arial" pitchFamily="34" charset="0"/>
              <a:buNone/>
              <a:defRPr/>
            </a:pPr>
            <a:r>
              <a:rPr lang="en-US" sz="3600" b="1" i="1" dirty="0">
                <a:solidFill>
                  <a:srgbClr val="000818"/>
                </a:solidFill>
                <a:effectLst>
                  <a:outerShdw blurRad="38100" dist="38100" dir="2700000" algn="tl">
                    <a:srgbClr val="C0C0C0"/>
                  </a:outerShdw>
                </a:effectLst>
                <a:latin typeface="Calibri" pitchFamily="34" charset="0"/>
              </a:rPr>
              <a:t>9.5  Considering the ABC Model</a:t>
            </a:r>
            <a:r>
              <a:rPr lang="ja-JP" altLang="en-US" sz="3600" b="1" i="1" dirty="0">
                <a:solidFill>
                  <a:srgbClr val="000818"/>
                </a:solidFill>
                <a:effectLst>
                  <a:outerShdw blurRad="38100" dist="38100" dir="2700000" algn="tl">
                    <a:srgbClr val="C0C0C0"/>
                  </a:outerShdw>
                </a:effectLst>
                <a:latin typeface="Calibri" pitchFamily="34" charset="0"/>
              </a:rPr>
              <a:t>’</a:t>
            </a:r>
            <a:r>
              <a:rPr lang="en-US" altLang="ja-JP" sz="3600" b="1" i="1" dirty="0">
                <a:solidFill>
                  <a:srgbClr val="000818"/>
                </a:solidFill>
                <a:effectLst>
                  <a:outerShdw blurRad="38100" dist="38100" dir="2700000" algn="tl">
                    <a:srgbClr val="C0C0C0"/>
                  </a:outerShdw>
                </a:effectLst>
                <a:latin typeface="Calibri" pitchFamily="34" charset="0"/>
              </a:rPr>
              <a:t>s 	performance in a bear market, is it 	something that you would use in 	your portfolio? </a:t>
            </a:r>
          </a:p>
          <a:p>
            <a:pPr marL="0" indent="0" eaLnBrk="1" hangingPunct="1">
              <a:lnSpc>
                <a:spcPct val="90000"/>
              </a:lnSpc>
              <a:defRPr/>
            </a:pPr>
            <a:endParaRPr lang="en-US" sz="3200" dirty="0">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2261893607"/>
      </p:ext>
    </p:extLst>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The cowboy preacher</a:t>
            </a:r>
          </a:p>
        </p:txBody>
      </p:sp>
      <p:sp>
        <p:nvSpPr>
          <p:cNvPr id="3" name="Subtitle 2"/>
          <p:cNvSpPr>
            <a:spLocks noGrp="1"/>
          </p:cNvSpPr>
          <p:nvPr>
            <p:ph type="body" idx="1"/>
          </p:nvPr>
        </p:nvSpPr>
        <p:spPr>
          <a:xfrm>
            <a:off x="914400" y="914401"/>
            <a:ext cx="7772400" cy="685800"/>
          </a:xfrm>
        </p:spPr>
        <p:txBody>
          <a:bodyPr/>
          <a:lstStyle/>
          <a:p>
            <a:r>
              <a:rPr lang="en-US" b="1" dirty="0">
                <a:solidFill>
                  <a:schemeClr val="tx1"/>
                </a:solidFill>
              </a:rPr>
              <a:t>Chapter Ten:</a:t>
            </a: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
        <p:nvSpPr>
          <p:cNvPr id="5" name="Title 1"/>
          <p:cNvSpPr txBox="1">
            <a:spLocks/>
          </p:cNvSpPr>
          <p:nvPr/>
        </p:nvSpPr>
        <p:spPr bwMode="auto">
          <a:xfrm>
            <a:off x="228600" y="5014254"/>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cap="none" dirty="0">
                <a:solidFill>
                  <a:srgbClr val="000818"/>
                </a:solidFill>
                <a:effectLst>
                  <a:outerShdw blurRad="38100" dist="38100" dir="2700000" algn="tl">
                    <a:srgbClr val="000000">
                      <a:alpha val="43137"/>
                    </a:srgbClr>
                  </a:outerShdw>
                </a:effectLst>
              </a:rPr>
              <a:t>The Retirees Biggest Need:</a:t>
            </a:r>
          </a:p>
          <a:p>
            <a:r>
              <a:rPr lang="en-US" cap="none" dirty="0">
                <a:solidFill>
                  <a:srgbClr val="000818"/>
                </a:solidFill>
                <a:effectLst>
                  <a:outerShdw blurRad="38100" dist="38100" dir="2700000" algn="tl">
                    <a:srgbClr val="000000">
                      <a:alpha val="43137"/>
                    </a:srgbClr>
                  </a:outerShdw>
                </a:effectLst>
              </a:rPr>
              <a:t>Income Planning</a:t>
            </a:r>
          </a:p>
        </p:txBody>
      </p:sp>
    </p:spTree>
    <p:extLst>
      <p:ext uri="{BB962C8B-B14F-4D97-AF65-F5344CB8AC3E}">
        <p14:creationId xmlns:p14="http://schemas.microsoft.com/office/powerpoint/2010/main" val="4009795445"/>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i="1" dirty="0">
                <a:solidFill>
                  <a:srgbClr val="000818"/>
                </a:solidFill>
                <a:effectLst>
                  <a:outerShdw blurRad="38100" dist="38100" dir="2700000" algn="tl">
                    <a:srgbClr val="C0C0C0"/>
                  </a:outerShdw>
                </a:effectLst>
                <a:latin typeface="Aharoni" pitchFamily="2" charset="-79"/>
                <a:cs typeface="Aharoni" pitchFamily="2" charset="-79"/>
              </a:rPr>
              <a:t>THE BIGGEST NEED… INCOME</a:t>
            </a:r>
          </a:p>
        </p:txBody>
      </p:sp>
      <p:sp>
        <p:nvSpPr>
          <p:cNvPr id="3" name="Content Placeholder 2"/>
          <p:cNvSpPr>
            <a:spLocks noGrp="1"/>
          </p:cNvSpPr>
          <p:nvPr>
            <p:ph idx="1"/>
          </p:nvPr>
        </p:nvSpPr>
        <p:spPr>
          <a:xfrm>
            <a:off x="381000" y="990600"/>
            <a:ext cx="8382000" cy="5410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defRPr/>
            </a:pPr>
            <a:r>
              <a:rPr lang="en-US" sz="3200" dirty="0"/>
              <a:t>“In 1933, Congress passed the Social Security bill that enabled people who were age 65 to receive income checks monthly from the government starting in 1935.  It was originally intended as a supplement to income for the elderly, yet has turned into the major source of income for many retirees.  It is interesting to note the </a:t>
            </a:r>
            <a:r>
              <a:rPr lang="en-US" sz="3200" b="1" dirty="0"/>
              <a:t>average retirement age in 1910 was 74 years old, and the average in 2006 was age 62.”</a:t>
            </a:r>
          </a:p>
          <a:p>
            <a:pPr marL="0" indent="0" eaLnBrk="1" hangingPunct="1">
              <a:defRPr/>
            </a:pPr>
            <a:r>
              <a:rPr lang="en-US" sz="1400" b="1" i="1" dirty="0">
                <a:latin typeface="Calibri" pitchFamily="34" charset="0"/>
              </a:rPr>
              <a:t>“Bat-Socks, Vegas &amp; Conservative Investing” by David P. Vick</a:t>
            </a:r>
            <a:endParaRPr lang="en-US" sz="1400" b="1" dirty="0">
              <a:solidFill>
                <a:srgbClr val="FF0000"/>
              </a:solidFill>
              <a:effectLst>
                <a:outerShdw blurRad="38100" dist="38100" dir="2700000" algn="tl">
                  <a:srgbClr val="C0C0C0"/>
                </a:outerShdw>
              </a:effectLst>
              <a:latin typeface="Calibri" pitchFamily="34" charset="0"/>
            </a:endParaRPr>
          </a:p>
          <a:p>
            <a:pPr marL="0" indent="0" eaLnBrk="1" hangingPunct="1">
              <a:defRPr/>
            </a:pPr>
            <a:r>
              <a:rPr lang="en-US" sz="3200" dirty="0"/>
              <a:t> </a:t>
            </a:r>
            <a:endParaRPr lang="en-US" sz="3200" b="1" dirty="0">
              <a:solidFill>
                <a:srgbClr val="000818"/>
              </a:solidFill>
              <a:cs typeface="Arial" pitchFamily="34" charset="0"/>
            </a:endParaRPr>
          </a:p>
        </p:txBody>
      </p:sp>
      <p:sp>
        <p:nvSpPr>
          <p:cNvPr id="4" name="TextBox 3"/>
          <p:cNvSpPr txBox="1"/>
          <p:nvPr/>
        </p:nvSpPr>
        <p:spPr>
          <a:xfrm>
            <a:off x="6705600" y="6400800"/>
            <a:ext cx="1066800" cy="369332"/>
          </a:xfrm>
          <a:prstGeom prst="rect">
            <a:avLst/>
          </a:prstGeom>
          <a:noFill/>
        </p:spPr>
        <p:txBody>
          <a:bodyPr wrap="square" rtlCol="0">
            <a:spAutoFit/>
          </a:bodyPr>
          <a:lstStyle/>
          <a:p>
            <a:r>
              <a:rPr lang="en-US" dirty="0"/>
              <a:t>p. 83</a:t>
            </a:r>
          </a:p>
        </p:txBody>
      </p:sp>
    </p:spTree>
    <p:extLst>
      <p:ext uri="{BB962C8B-B14F-4D97-AF65-F5344CB8AC3E}">
        <p14:creationId xmlns:p14="http://schemas.microsoft.com/office/powerpoint/2010/main" val="1091457391"/>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i="1" dirty="0">
                <a:solidFill>
                  <a:srgbClr val="000818"/>
                </a:solidFill>
                <a:effectLst>
                  <a:outerShdw blurRad="38100" dist="38100" dir="2700000" algn="tl">
                    <a:srgbClr val="C0C0C0"/>
                  </a:outerShdw>
                </a:effectLst>
                <a:latin typeface="Aharoni" pitchFamily="2" charset="-79"/>
                <a:cs typeface="Aharoni" pitchFamily="2" charset="-79"/>
              </a:rPr>
              <a:t>THE BIGGEST NEED… INCOME</a:t>
            </a:r>
          </a:p>
        </p:txBody>
      </p:sp>
      <p:sp>
        <p:nvSpPr>
          <p:cNvPr id="3" name="Content Placeholder 2"/>
          <p:cNvSpPr>
            <a:spLocks noGrp="1"/>
          </p:cNvSpPr>
          <p:nvPr>
            <p:ph idx="1"/>
          </p:nvPr>
        </p:nvSpPr>
        <p:spPr>
          <a:xfrm>
            <a:off x="381000" y="990600"/>
            <a:ext cx="8382000" cy="5410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defRPr/>
            </a:pPr>
            <a:r>
              <a:rPr lang="en-US" sz="3200" dirty="0"/>
              <a:t>“…according to government actuarial tables a male age 62 is expected to live to just about 80 years old.  If he reaches 75 he’s expected to reach age 85, and if he reaches age 85 he’s </a:t>
            </a:r>
            <a:r>
              <a:rPr lang="en-US" sz="3200" b="1" dirty="0"/>
              <a:t>expected to live until age 90 plus</a:t>
            </a:r>
            <a:r>
              <a:rPr lang="en-US" sz="3200" dirty="0"/>
              <a:t>.  Women of those ages (never ask though) are expected to live another year and a half to two years longer than their male counter parts.” </a:t>
            </a:r>
          </a:p>
          <a:p>
            <a:pPr marL="0" indent="0" eaLnBrk="1" hangingPunct="1">
              <a:defRPr/>
            </a:pPr>
            <a:r>
              <a:rPr lang="en-US" sz="1400" b="1" i="1" dirty="0">
                <a:latin typeface="Calibri" pitchFamily="34" charset="0"/>
              </a:rPr>
              <a:t>“Bat-Socks, Vegas &amp; Conservative Investing” by David P. Vick</a:t>
            </a:r>
            <a:endParaRPr lang="en-US" sz="1400" b="1" dirty="0">
              <a:solidFill>
                <a:srgbClr val="FF0000"/>
              </a:solidFill>
              <a:effectLst>
                <a:outerShdw blurRad="38100" dist="38100" dir="2700000" algn="tl">
                  <a:srgbClr val="C0C0C0"/>
                </a:outerShdw>
              </a:effectLst>
              <a:latin typeface="Calibri" pitchFamily="34" charset="0"/>
            </a:endParaRPr>
          </a:p>
          <a:p>
            <a:pPr marL="0" indent="0" eaLnBrk="1" hangingPunct="1">
              <a:defRPr/>
            </a:pPr>
            <a:r>
              <a:rPr lang="en-US" sz="3200" dirty="0"/>
              <a:t> </a:t>
            </a:r>
            <a:endParaRPr lang="en-US" sz="3200" b="1" dirty="0">
              <a:solidFill>
                <a:srgbClr val="000818"/>
              </a:solidFill>
              <a:cs typeface="Arial" pitchFamily="34" charset="0"/>
            </a:endParaRPr>
          </a:p>
        </p:txBody>
      </p:sp>
      <p:sp>
        <p:nvSpPr>
          <p:cNvPr id="4" name="TextBox 3"/>
          <p:cNvSpPr txBox="1"/>
          <p:nvPr/>
        </p:nvSpPr>
        <p:spPr>
          <a:xfrm>
            <a:off x="6705600" y="6400800"/>
            <a:ext cx="1066800" cy="369332"/>
          </a:xfrm>
          <a:prstGeom prst="rect">
            <a:avLst/>
          </a:prstGeom>
          <a:noFill/>
        </p:spPr>
        <p:txBody>
          <a:bodyPr wrap="square" rtlCol="0">
            <a:spAutoFit/>
          </a:bodyPr>
          <a:lstStyle/>
          <a:p>
            <a:r>
              <a:rPr lang="en-US" dirty="0"/>
              <a:t>p. 83</a:t>
            </a:r>
          </a:p>
        </p:txBody>
      </p:sp>
    </p:spTree>
    <p:extLst>
      <p:ext uri="{BB962C8B-B14F-4D97-AF65-F5344CB8AC3E}">
        <p14:creationId xmlns:p14="http://schemas.microsoft.com/office/powerpoint/2010/main" val="3428559239"/>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i="1" dirty="0">
                <a:solidFill>
                  <a:srgbClr val="000818"/>
                </a:solidFill>
                <a:effectLst>
                  <a:outerShdw blurRad="38100" dist="38100" dir="2700000" algn="tl">
                    <a:srgbClr val="C0C0C0"/>
                  </a:outerShdw>
                </a:effectLst>
                <a:latin typeface="Aharoni" pitchFamily="2" charset="-79"/>
                <a:cs typeface="Aharoni" pitchFamily="2" charset="-79"/>
              </a:rPr>
              <a:t>THE BIGGEST NEED… INCOME</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600" b="1" dirty="0">
                <a:solidFill>
                  <a:srgbClr val="000818"/>
                </a:solidFill>
                <a:cs typeface="Arial" pitchFamily="34" charset="0"/>
              </a:rPr>
              <a:t>10.3  What is your plan to make 	your income last up to 	three decades?</a:t>
            </a:r>
          </a:p>
          <a:p>
            <a:pPr eaLnBrk="1" hangingPunct="1">
              <a:defRPr/>
            </a:pPr>
            <a:r>
              <a:rPr lang="en-US" sz="3600" b="1" dirty="0">
                <a:solidFill>
                  <a:srgbClr val="000818"/>
                </a:solidFill>
                <a:cs typeface="Arial" pitchFamily="34" charset="0"/>
              </a:rPr>
              <a:t>10.4 </a:t>
            </a:r>
            <a:r>
              <a:rPr lang="en-US" sz="3600" b="1" dirty="0">
                <a:solidFill>
                  <a:srgbClr val="000818"/>
                </a:solidFill>
              </a:rPr>
              <a:t>How would your income 	plan account for the threat 	of market losses?</a:t>
            </a:r>
            <a:endParaRPr lang="en-US" sz="3600" dirty="0">
              <a:solidFill>
                <a:srgbClr val="000818"/>
              </a:solidFill>
            </a:endParaRPr>
          </a:p>
        </p:txBody>
      </p:sp>
      <p:sp>
        <p:nvSpPr>
          <p:cNvPr id="5" name="TextBox 4"/>
          <p:cNvSpPr txBox="1"/>
          <p:nvPr/>
        </p:nvSpPr>
        <p:spPr>
          <a:xfrm>
            <a:off x="6705600" y="6400800"/>
            <a:ext cx="1066800" cy="369332"/>
          </a:xfrm>
          <a:prstGeom prst="rect">
            <a:avLst/>
          </a:prstGeom>
          <a:noFill/>
        </p:spPr>
        <p:txBody>
          <a:bodyPr wrap="square" rtlCol="0">
            <a:spAutoFit/>
          </a:bodyPr>
          <a:lstStyle/>
          <a:p>
            <a:r>
              <a:rPr lang="en-US" dirty="0"/>
              <a:t>p. 83</a:t>
            </a:r>
          </a:p>
        </p:txBody>
      </p:sp>
    </p:spTree>
    <p:extLst>
      <p:ext uri="{BB962C8B-B14F-4D97-AF65-F5344CB8AC3E}">
        <p14:creationId xmlns:p14="http://schemas.microsoft.com/office/powerpoint/2010/main" val="3842017177"/>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381000"/>
            <a:ext cx="7391400" cy="914400"/>
          </a:xfrm>
        </p:spPr>
        <p:txBody>
          <a:bodyPr/>
          <a:lstStyle/>
          <a:p>
            <a:r>
              <a:rPr lang="en-US" dirty="0"/>
              <a:t>Dave Vick Video:</a:t>
            </a:r>
            <a:br>
              <a:rPr lang="en-US" dirty="0"/>
            </a:br>
            <a:r>
              <a:rPr lang="en-US" dirty="0"/>
              <a:t>Accumulation vs. Distribution</a:t>
            </a:r>
          </a:p>
        </p:txBody>
      </p:sp>
      <p:sp>
        <p:nvSpPr>
          <p:cNvPr id="4" name="Slide Number Placeholder 3"/>
          <p:cNvSpPr>
            <a:spLocks noGrp="1"/>
          </p:cNvSpPr>
          <p:nvPr>
            <p:ph type="sldNum" sz="quarter" idx="12"/>
          </p:nvPr>
        </p:nvSpPr>
        <p:spPr/>
        <p:txBody>
          <a:bodyPr/>
          <a:lstStyle/>
          <a:p>
            <a:pPr>
              <a:defRPr/>
            </a:pPr>
            <a:fld id="{2F6ACCB0-D480-F745-8F85-2F39A86640BA}" type="slidenum">
              <a:rPr lang="en-US" smtClean="0"/>
              <a:pPr>
                <a:defRPr/>
              </a:pPr>
              <a:t>76</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704975"/>
            <a:ext cx="588645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14400" y="5486400"/>
            <a:ext cx="5334000" cy="276999"/>
          </a:xfrm>
          <a:prstGeom prst="rect">
            <a:avLst/>
          </a:prstGeom>
          <a:noFill/>
        </p:spPr>
        <p:txBody>
          <a:bodyPr wrap="square" rtlCol="0">
            <a:spAutoFit/>
          </a:bodyPr>
          <a:lstStyle/>
          <a:p>
            <a:r>
              <a:rPr lang="en-US" sz="1200" dirty="0"/>
              <a:t>http://www.planningwithabc.org</a:t>
            </a:r>
          </a:p>
        </p:txBody>
      </p:sp>
    </p:spTree>
    <p:extLst>
      <p:ext uri="{BB962C8B-B14F-4D97-AF65-F5344CB8AC3E}">
        <p14:creationId xmlns:p14="http://schemas.microsoft.com/office/powerpoint/2010/main" val="120224199"/>
      </p:ext>
    </p:extLst>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3600" b="1" dirty="0">
                <a:solidFill>
                  <a:srgbClr val="000818"/>
                </a:solidFill>
                <a:effectLst>
                  <a:outerShdw blurRad="38100" dist="38100" dir="2700000" algn="tl">
                    <a:srgbClr val="C0C0C0"/>
                  </a:outerShdw>
                </a:effectLst>
                <a:latin typeface="Calibri" pitchFamily="34" charset="0"/>
              </a:rPr>
              <a:t>Accumulation on $500,000 </a:t>
            </a:r>
            <a:br>
              <a:rPr lang="en-US" sz="3600" b="1" dirty="0">
                <a:solidFill>
                  <a:srgbClr val="000818"/>
                </a:solidFill>
                <a:effectLst>
                  <a:outerShdw blurRad="38100" dist="38100" dir="2700000" algn="tl">
                    <a:srgbClr val="C0C0C0"/>
                  </a:outerShdw>
                </a:effectLst>
                <a:latin typeface="Calibri" pitchFamily="34" charset="0"/>
              </a:rPr>
            </a:br>
            <a:r>
              <a:rPr lang="en-US" sz="3600" b="1" dirty="0">
                <a:solidFill>
                  <a:srgbClr val="000818"/>
                </a:solidFill>
                <a:effectLst>
                  <a:outerShdw blurRad="38100" dist="38100" dir="2700000" algn="tl">
                    <a:srgbClr val="C0C0C0"/>
                  </a:outerShdw>
                </a:effectLst>
                <a:latin typeface="Calibri" pitchFamily="34" charset="0"/>
              </a:rPr>
              <a:t>Inverse Returns Effect</a:t>
            </a:r>
          </a:p>
        </p:txBody>
      </p:sp>
      <p:sp>
        <p:nvSpPr>
          <p:cNvPr id="3" name="Content Placeholder 2"/>
          <p:cNvSpPr>
            <a:spLocks noGrp="1"/>
          </p:cNvSpPr>
          <p:nvPr>
            <p:ph idx="1"/>
          </p:nvPr>
        </p:nvSpPr>
        <p:spPr>
          <a:xfrm>
            <a:off x="533400" y="1066800"/>
            <a:ext cx="8077200" cy="5334000"/>
          </a:xfrm>
          <a:solidFill>
            <a:schemeClr val="bg1"/>
          </a:solidFill>
        </p:spPr>
        <p:txBody>
          <a:bodyPr/>
          <a:lstStyle/>
          <a:p>
            <a:r>
              <a:rPr lang="en-US" sz="2000" b="1" dirty="0"/>
              <a:t>Hypothetical Index - </a:t>
            </a:r>
            <a:r>
              <a:rPr lang="en-US" sz="2000" dirty="0"/>
              <a:t>Beginning Value $500,000</a:t>
            </a:r>
          </a:p>
          <a:p>
            <a:r>
              <a:rPr lang="en-US" sz="2000" dirty="0"/>
              <a:t>	</a:t>
            </a:r>
            <a:r>
              <a:rPr lang="en-US" sz="2000" i="1" dirty="0"/>
              <a:t>Annual		End of Year	Inverse		End of Year</a:t>
            </a:r>
            <a:endParaRPr lang="en-US" sz="2000" dirty="0"/>
          </a:p>
          <a:p>
            <a:r>
              <a:rPr lang="en-US" sz="2000" i="1" u="sng" dirty="0"/>
              <a:t>Year	Return		Value		Return		Value  </a:t>
            </a:r>
            <a:endParaRPr lang="en-US" sz="2000" dirty="0"/>
          </a:p>
          <a:p>
            <a:r>
              <a:rPr lang="en-US" sz="2000" dirty="0"/>
              <a:t>1	 28%		$640,000	-38%		$310,000</a:t>
            </a:r>
          </a:p>
          <a:p>
            <a:r>
              <a:rPr lang="en-US" sz="2000" dirty="0"/>
              <a:t>2	-10%		$576,000	-12%		$272,800</a:t>
            </a:r>
          </a:p>
          <a:p>
            <a:r>
              <a:rPr lang="en-US" sz="2000" dirty="0"/>
              <a:t>3	 15%		$662,400	   2%		$278,256</a:t>
            </a:r>
          </a:p>
          <a:p>
            <a:r>
              <a:rPr lang="en-US" sz="2000" dirty="0"/>
              <a:t>4	 17%		$775,008	 15%		$319,994</a:t>
            </a:r>
          </a:p>
          <a:p>
            <a:r>
              <a:rPr lang="en-US" sz="2000" dirty="0"/>
              <a:t>5	   1%		$782,758	 26%		$403,193</a:t>
            </a:r>
          </a:p>
          <a:p>
            <a:r>
              <a:rPr lang="en-US" sz="2000" dirty="0"/>
              <a:t>6	 26%		$986,275	   1%		$407,225</a:t>
            </a:r>
          </a:p>
          <a:p>
            <a:r>
              <a:rPr lang="en-US" sz="2000" dirty="0"/>
              <a:t>7	 15%	         $1,134,216	 17%		$479,453</a:t>
            </a:r>
          </a:p>
          <a:p>
            <a:r>
              <a:rPr lang="en-US" sz="2000" dirty="0"/>
              <a:t>8	   2%	         $1,156,901	 15%		$547,921</a:t>
            </a:r>
          </a:p>
          <a:p>
            <a:r>
              <a:rPr lang="en-US" sz="2000" dirty="0"/>
              <a:t>9	-12%	         $1,018,073	-10%		$493,129</a:t>
            </a:r>
          </a:p>
          <a:p>
            <a:r>
              <a:rPr lang="en-US" sz="2000" dirty="0"/>
              <a:t>10	-38%	          </a:t>
            </a:r>
            <a:r>
              <a:rPr lang="en-US" sz="2000" b="1" dirty="0"/>
              <a:t>$631,205	 </a:t>
            </a:r>
            <a:r>
              <a:rPr lang="en-US" sz="2000" dirty="0"/>
              <a:t>28%		</a:t>
            </a:r>
            <a:r>
              <a:rPr lang="en-US" sz="2000" b="1" dirty="0"/>
              <a:t>$631,205</a:t>
            </a:r>
            <a:endParaRPr lang="en-US" sz="2000" dirty="0"/>
          </a:p>
        </p:txBody>
      </p:sp>
      <p:sp>
        <p:nvSpPr>
          <p:cNvPr id="4" name="Rectangle 3"/>
          <p:cNvSpPr/>
          <p:nvPr/>
        </p:nvSpPr>
        <p:spPr>
          <a:xfrm>
            <a:off x="5181600" y="1524000"/>
            <a:ext cx="3352800"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3034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3600" b="1" dirty="0">
                <a:solidFill>
                  <a:srgbClr val="000818"/>
                </a:solidFill>
                <a:effectLst>
                  <a:outerShdw blurRad="38100" dist="38100" dir="2700000" algn="tl">
                    <a:srgbClr val="C0C0C0"/>
                  </a:outerShdw>
                </a:effectLst>
                <a:latin typeface="Calibri" pitchFamily="34" charset="0"/>
              </a:rPr>
              <a:t>Income on $500,000 </a:t>
            </a:r>
            <a:br>
              <a:rPr lang="en-US" sz="3600" b="1" dirty="0">
                <a:solidFill>
                  <a:srgbClr val="000818"/>
                </a:solidFill>
                <a:effectLst>
                  <a:outerShdw blurRad="38100" dist="38100" dir="2700000" algn="tl">
                    <a:srgbClr val="C0C0C0"/>
                  </a:outerShdw>
                </a:effectLst>
                <a:latin typeface="Calibri" pitchFamily="34" charset="0"/>
              </a:rPr>
            </a:br>
            <a:r>
              <a:rPr lang="en-US" sz="3600" b="1" dirty="0">
                <a:solidFill>
                  <a:srgbClr val="000818"/>
                </a:solidFill>
                <a:effectLst>
                  <a:outerShdw blurRad="38100" dist="38100" dir="2700000" algn="tl">
                    <a:srgbClr val="C0C0C0"/>
                  </a:outerShdw>
                </a:effectLst>
                <a:latin typeface="Calibri" pitchFamily="34" charset="0"/>
              </a:rPr>
              <a:t>Inverse Returns Effect</a:t>
            </a:r>
          </a:p>
        </p:txBody>
      </p:sp>
      <p:sp>
        <p:nvSpPr>
          <p:cNvPr id="5" name="Content Placeholder 2"/>
          <p:cNvSpPr>
            <a:spLocks noGrp="1"/>
          </p:cNvSpPr>
          <p:nvPr>
            <p:ph idx="1"/>
          </p:nvPr>
        </p:nvSpPr>
        <p:spPr>
          <a:xfrm>
            <a:off x="533400" y="1066800"/>
            <a:ext cx="8077200" cy="5334000"/>
          </a:xfrm>
          <a:solidFill>
            <a:schemeClr val="bg1"/>
          </a:solidFill>
        </p:spPr>
        <p:txBody>
          <a:bodyPr/>
          <a:lstStyle/>
          <a:p>
            <a:r>
              <a:rPr lang="en-US" sz="2000" b="1" dirty="0"/>
              <a:t>Hypothetical Index -</a:t>
            </a:r>
            <a:r>
              <a:rPr lang="en-US" sz="2000" dirty="0"/>
              <a:t>Beginning Value $500,000 	</a:t>
            </a:r>
          </a:p>
          <a:p>
            <a:r>
              <a:rPr lang="en-US" sz="2000" dirty="0"/>
              <a:t>Withdrawal $35,000	Inflation 3%</a:t>
            </a:r>
          </a:p>
          <a:p>
            <a:r>
              <a:rPr lang="en-US" sz="2000" dirty="0"/>
              <a:t>	</a:t>
            </a:r>
            <a:r>
              <a:rPr lang="en-US" sz="2000" i="1" dirty="0"/>
              <a:t>Annual		Annual		End of Year	</a:t>
            </a:r>
            <a:endParaRPr lang="en-US" sz="2000" dirty="0"/>
          </a:p>
          <a:p>
            <a:r>
              <a:rPr lang="en-US" sz="2000" i="1" u="sng" dirty="0"/>
              <a:t>Year	Return		Withdrawal	Value</a:t>
            </a:r>
            <a:endParaRPr lang="en-US" sz="2000" dirty="0"/>
          </a:p>
          <a:p>
            <a:r>
              <a:rPr lang="en-US" sz="2000" dirty="0"/>
              <a:t>1	 28%		$35,000		$605,000</a:t>
            </a:r>
          </a:p>
          <a:p>
            <a:r>
              <a:rPr lang="en-US" sz="2000" dirty="0"/>
              <a:t>2	-10%		$36,050		$508,450</a:t>
            </a:r>
          </a:p>
          <a:p>
            <a:r>
              <a:rPr lang="en-US" sz="2000" dirty="0"/>
              <a:t>3	 15%		$37,132		$547,586</a:t>
            </a:r>
          </a:p>
          <a:p>
            <a:r>
              <a:rPr lang="en-US" sz="2000" dirty="0"/>
              <a:t>4	 17%		$38,245		$602,430</a:t>
            </a:r>
          </a:p>
          <a:p>
            <a:r>
              <a:rPr lang="en-US" sz="2000" dirty="0"/>
              <a:t>5	   1%		$39,393		$569,062</a:t>
            </a:r>
          </a:p>
          <a:p>
            <a:r>
              <a:rPr lang="en-US" sz="2000" dirty="0"/>
              <a:t>6	 26%		$40,575		$676,443</a:t>
            </a:r>
          </a:p>
          <a:p>
            <a:r>
              <a:rPr lang="en-US" sz="2000" dirty="0"/>
              <a:t>7	 15%		$41,792		$736,118</a:t>
            </a:r>
          </a:p>
          <a:p>
            <a:r>
              <a:rPr lang="en-US" sz="2000" dirty="0"/>
              <a:t>8	   2%		$43,046		$707,795</a:t>
            </a:r>
          </a:p>
          <a:p>
            <a:r>
              <a:rPr lang="en-US" sz="2000" dirty="0"/>
              <a:t>9	-12%		$44,337		$578,522</a:t>
            </a:r>
          </a:p>
          <a:p>
            <a:r>
              <a:rPr lang="en-US" sz="2000" dirty="0"/>
              <a:t>10	-38%		</a:t>
            </a:r>
            <a:r>
              <a:rPr lang="en-US" sz="2000" b="1" dirty="0"/>
              <a:t>$45,667         $313,017</a:t>
            </a:r>
            <a:endParaRPr lang="en-US" sz="2000" dirty="0"/>
          </a:p>
        </p:txBody>
      </p:sp>
    </p:spTree>
    <p:extLst>
      <p:ext uri="{BB962C8B-B14F-4D97-AF65-F5344CB8AC3E}">
        <p14:creationId xmlns:p14="http://schemas.microsoft.com/office/powerpoint/2010/main" val="3767838397"/>
      </p:ext>
    </p:extLst>
  </p:cSld>
  <p:clrMapOvr>
    <a:masterClrMapping/>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3600" b="1" dirty="0">
                <a:solidFill>
                  <a:srgbClr val="000818"/>
                </a:solidFill>
                <a:effectLst>
                  <a:outerShdw blurRad="38100" dist="38100" dir="2700000" algn="tl">
                    <a:srgbClr val="C0C0C0"/>
                  </a:outerShdw>
                </a:effectLst>
                <a:latin typeface="Calibri" pitchFamily="34" charset="0"/>
              </a:rPr>
              <a:t>Income on $500,000 </a:t>
            </a:r>
            <a:br>
              <a:rPr lang="en-US" sz="3600" b="1" dirty="0">
                <a:solidFill>
                  <a:srgbClr val="000818"/>
                </a:solidFill>
                <a:effectLst>
                  <a:outerShdw blurRad="38100" dist="38100" dir="2700000" algn="tl">
                    <a:srgbClr val="C0C0C0"/>
                  </a:outerShdw>
                </a:effectLst>
                <a:latin typeface="Calibri" pitchFamily="34" charset="0"/>
              </a:rPr>
            </a:br>
            <a:r>
              <a:rPr lang="en-US" sz="3600" b="1" dirty="0">
                <a:solidFill>
                  <a:srgbClr val="000818"/>
                </a:solidFill>
                <a:effectLst>
                  <a:outerShdw blurRad="38100" dist="38100" dir="2700000" algn="tl">
                    <a:srgbClr val="C0C0C0"/>
                  </a:outerShdw>
                </a:effectLst>
                <a:latin typeface="Calibri" pitchFamily="34" charset="0"/>
              </a:rPr>
              <a:t>Inverse Returns Effect</a:t>
            </a:r>
          </a:p>
        </p:txBody>
      </p:sp>
      <p:sp>
        <p:nvSpPr>
          <p:cNvPr id="5" name="Content Placeholder 2"/>
          <p:cNvSpPr>
            <a:spLocks noGrp="1"/>
          </p:cNvSpPr>
          <p:nvPr>
            <p:ph idx="1"/>
          </p:nvPr>
        </p:nvSpPr>
        <p:spPr>
          <a:xfrm>
            <a:off x="533400" y="1066800"/>
            <a:ext cx="8077200" cy="5334000"/>
          </a:xfrm>
          <a:solidFill>
            <a:schemeClr val="bg1"/>
          </a:solidFill>
        </p:spPr>
        <p:txBody>
          <a:bodyPr/>
          <a:lstStyle/>
          <a:p>
            <a:r>
              <a:rPr lang="en-US" sz="2000" b="1" dirty="0"/>
              <a:t>Hypothetical Index</a:t>
            </a:r>
            <a:endParaRPr lang="en-US" sz="2000" dirty="0"/>
          </a:p>
          <a:p>
            <a:r>
              <a:rPr lang="en-US" sz="2000" dirty="0"/>
              <a:t>Beginning Value $500,000 	Withdrawal $35,000	Inflation 3%</a:t>
            </a:r>
          </a:p>
          <a:p>
            <a:r>
              <a:rPr lang="en-US" sz="2000" dirty="0"/>
              <a:t>	</a:t>
            </a:r>
            <a:r>
              <a:rPr lang="en-US" sz="2000" i="1" dirty="0"/>
              <a:t>Annual		Annual		End of Year	</a:t>
            </a:r>
            <a:endParaRPr lang="en-US" sz="2000" dirty="0"/>
          </a:p>
          <a:p>
            <a:r>
              <a:rPr lang="en-US" sz="2000" i="1" u="sng" dirty="0"/>
              <a:t>Year	Return		Withdrawal	Value</a:t>
            </a:r>
            <a:endParaRPr lang="en-US" sz="2000" dirty="0"/>
          </a:p>
          <a:p>
            <a:r>
              <a:rPr lang="en-US" sz="2000" dirty="0"/>
              <a:t>1	-38%		$35,000		$275,000</a:t>
            </a:r>
          </a:p>
          <a:p>
            <a:r>
              <a:rPr lang="en-US" sz="2000" dirty="0"/>
              <a:t>2	-12%		$36,050		$205,950</a:t>
            </a:r>
          </a:p>
          <a:p>
            <a:r>
              <a:rPr lang="en-US" sz="2000" dirty="0"/>
              <a:t>3	   2%		$37,132		$172,938</a:t>
            </a:r>
          </a:p>
          <a:p>
            <a:r>
              <a:rPr lang="en-US" sz="2000" dirty="0"/>
              <a:t>4	 15%		$38,245		$160,633</a:t>
            </a:r>
          </a:p>
          <a:p>
            <a:r>
              <a:rPr lang="en-US" sz="2000" dirty="0"/>
              <a:t>5	 26%		$39,393		$163,004</a:t>
            </a:r>
          </a:p>
          <a:p>
            <a:r>
              <a:rPr lang="en-US" sz="2000" dirty="0"/>
              <a:t>6	   1%		$40,575		$124,060</a:t>
            </a:r>
          </a:p>
          <a:p>
            <a:r>
              <a:rPr lang="en-US" sz="2000" dirty="0"/>
              <a:t>7	 17%		$41,792		$103,358</a:t>
            </a:r>
          </a:p>
          <a:p>
            <a:r>
              <a:rPr lang="en-US" sz="2000" dirty="0"/>
              <a:t>8	 15%		$43,046	  	  $75,816</a:t>
            </a:r>
          </a:p>
          <a:p>
            <a:r>
              <a:rPr lang="en-US" sz="2000" dirty="0"/>
              <a:t>9	-10%		$44,337	  	  $23,898</a:t>
            </a:r>
          </a:p>
          <a:p>
            <a:r>
              <a:rPr lang="en-US" sz="2000" dirty="0"/>
              <a:t>10	 28%		</a:t>
            </a:r>
            <a:r>
              <a:rPr lang="en-US" sz="2000" b="1" dirty="0"/>
              <a:t>$45,667         -$15,078</a:t>
            </a:r>
            <a:endParaRPr lang="en-US" sz="2000" dirty="0"/>
          </a:p>
        </p:txBody>
      </p:sp>
    </p:spTree>
    <p:extLst>
      <p:ext uri="{BB962C8B-B14F-4D97-AF65-F5344CB8AC3E}">
        <p14:creationId xmlns:p14="http://schemas.microsoft.com/office/powerpoint/2010/main" val="280868326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Who’s the king?</a:t>
            </a:r>
          </a:p>
        </p:txBody>
      </p:sp>
      <p:sp>
        <p:nvSpPr>
          <p:cNvPr id="3" name="Subtitle 2"/>
          <p:cNvSpPr>
            <a:spLocks noGrp="1"/>
          </p:cNvSpPr>
          <p:nvPr>
            <p:ph type="body" idx="1"/>
          </p:nvPr>
        </p:nvSpPr>
        <p:spPr>
          <a:xfrm>
            <a:off x="914400" y="914401"/>
            <a:ext cx="7772400" cy="685800"/>
          </a:xfrm>
        </p:spPr>
        <p:txBody>
          <a:bodyPr/>
          <a:lstStyle/>
          <a:p>
            <a:r>
              <a:rPr lang="en-US" b="1" dirty="0">
                <a:solidFill>
                  <a:schemeClr val="tx1"/>
                </a:solidFill>
              </a:rPr>
              <a:t>Chapter Six:</a:t>
            </a: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
        <p:nvSpPr>
          <p:cNvPr id="5" name="Title 1"/>
          <p:cNvSpPr txBox="1">
            <a:spLocks/>
          </p:cNvSpPr>
          <p:nvPr/>
        </p:nvSpPr>
        <p:spPr bwMode="auto">
          <a:xfrm>
            <a:off x="914400" y="4995862"/>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cap="none" dirty="0">
                <a:solidFill>
                  <a:srgbClr val="FFFF00"/>
                </a:solidFill>
                <a:effectLst>
                  <a:outerShdw blurRad="38100" dist="38100" dir="2700000" algn="tl">
                    <a:srgbClr val="000000">
                      <a:alpha val="43137"/>
                    </a:srgbClr>
                  </a:outerShdw>
                </a:effectLst>
              </a:rPr>
              <a:t>Yellow</a:t>
            </a:r>
            <a:r>
              <a:rPr lang="en-US" cap="none" dirty="0">
                <a:solidFill>
                  <a:schemeClr val="tx1"/>
                </a:solidFill>
                <a:effectLst>
                  <a:outerShdw blurRad="38100" dist="38100" dir="2700000" algn="tl">
                    <a:srgbClr val="000000">
                      <a:alpha val="43137"/>
                    </a:srgbClr>
                  </a:outerShdw>
                </a:effectLst>
              </a:rPr>
              <a:t> Money Savings</a:t>
            </a:r>
          </a:p>
        </p:txBody>
      </p:sp>
    </p:spTree>
    <p:extLst>
      <p:ext uri="{BB962C8B-B14F-4D97-AF65-F5344CB8AC3E}">
        <p14:creationId xmlns:p14="http://schemas.microsoft.com/office/powerpoint/2010/main" val="15570119"/>
      </p:ext>
    </p:extLst>
  </p:cSld>
  <p:clrMapOvr>
    <a:masterClrMapping/>
  </p:clrMapOvr>
  <p:transition spd="slow">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800" b="1" dirty="0">
                <a:solidFill>
                  <a:srgbClr val="011703"/>
                </a:solidFill>
                <a:effectLst>
                  <a:outerShdw blurRad="38100" dist="38100" dir="2700000" algn="tl">
                    <a:srgbClr val="C0C0C0"/>
                  </a:outerShdw>
                </a:effectLst>
                <a:latin typeface="Calibri" pitchFamily="34" charset="0"/>
              </a:rPr>
              <a:t>Green Money Income Plans</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sz="3200" b="1" u="sng" dirty="0">
              <a:solidFill>
                <a:srgbClr val="011703"/>
              </a:solidFill>
              <a:effectLst>
                <a:outerShdw blurRad="38100" dist="38100" dir="2700000" algn="tl">
                  <a:srgbClr val="C0C0C0"/>
                </a:outerShdw>
              </a:effectLst>
              <a:latin typeface="Calibri" pitchFamily="34" charset="0"/>
            </a:endParaRPr>
          </a:p>
          <a:p>
            <a:pPr eaLnBrk="1" hangingPunct="1">
              <a:defRPr/>
            </a:pPr>
            <a:endParaRPr lang="en-US" sz="3200" b="1" u="sng" dirty="0">
              <a:solidFill>
                <a:srgbClr val="011703"/>
              </a:solidFill>
              <a:effectLst>
                <a:outerShdw blurRad="38100" dist="38100" dir="2700000" algn="tl">
                  <a:srgbClr val="C0C0C0"/>
                </a:outerShdw>
              </a:effectLst>
              <a:latin typeface="Calibri" pitchFamily="34" charset="0"/>
            </a:endParaRPr>
          </a:p>
          <a:p>
            <a:pPr eaLnBrk="1" hangingPunct="1">
              <a:defRPr/>
            </a:pPr>
            <a:endParaRPr lang="en-US" sz="3200" b="1" u="sng" dirty="0">
              <a:solidFill>
                <a:srgbClr val="011703"/>
              </a:solidFill>
              <a:effectLst>
                <a:outerShdw blurRad="38100" dist="38100" dir="2700000" algn="tl">
                  <a:srgbClr val="C0C0C0"/>
                </a:outerShdw>
              </a:effectLst>
              <a:latin typeface="Calibri" pitchFamily="34" charset="0"/>
            </a:endParaRPr>
          </a:p>
          <a:p>
            <a:pPr eaLnBrk="1" hangingPunct="1">
              <a:defRPr/>
            </a:pPr>
            <a:r>
              <a:rPr lang="en-US" sz="3200" b="1" u="sng" dirty="0">
                <a:solidFill>
                  <a:srgbClr val="011703"/>
                </a:solidFill>
                <a:effectLst>
                  <a:outerShdw blurRad="38100" dist="38100" dir="2700000" algn="tl">
                    <a:srgbClr val="C0C0C0"/>
                  </a:outerShdw>
                </a:effectLst>
                <a:latin typeface="Calibri" pitchFamily="34" charset="0"/>
              </a:rPr>
              <a:t>Split Annuities </a:t>
            </a:r>
            <a:r>
              <a:rPr lang="en-US" sz="3200" b="1" dirty="0">
                <a:solidFill>
                  <a:srgbClr val="011703"/>
                </a:solidFill>
                <a:effectLst>
                  <a:outerShdw blurRad="38100" dist="38100" dir="2700000" algn="tl">
                    <a:srgbClr val="C0C0C0"/>
                  </a:outerShdw>
                </a:effectLst>
                <a:latin typeface="Calibri" pitchFamily="34" charset="0"/>
              </a:rPr>
              <a:t>– What are they? What is appealing about them? What is not?</a:t>
            </a:r>
          </a:p>
          <a:p>
            <a:pPr eaLnBrk="1" hangingPunct="1">
              <a:defRPr/>
            </a:pPr>
            <a:r>
              <a:rPr lang="en-US" sz="3200" b="1" u="sng" dirty="0">
                <a:solidFill>
                  <a:srgbClr val="011703"/>
                </a:solidFill>
                <a:effectLst>
                  <a:outerShdw blurRad="38100" dist="38100" dir="2700000" algn="tl">
                    <a:srgbClr val="C0C0C0"/>
                  </a:outerShdw>
                </a:effectLst>
                <a:latin typeface="Calibri" pitchFamily="34" charset="0"/>
              </a:rPr>
              <a:t>Guaranteed Withdrawal Benefits </a:t>
            </a:r>
            <a:r>
              <a:rPr lang="en-US" sz="3200" dirty="0">
                <a:solidFill>
                  <a:srgbClr val="011703"/>
                </a:solidFill>
                <a:latin typeface="Calibri" pitchFamily="34" charset="0"/>
              </a:rPr>
              <a:t>– </a:t>
            </a:r>
            <a:r>
              <a:rPr lang="en-US" sz="3200" b="1" dirty="0">
                <a:solidFill>
                  <a:srgbClr val="011703"/>
                </a:solidFill>
                <a:effectLst>
                  <a:outerShdw blurRad="38100" dist="38100" dir="2700000" algn="tl">
                    <a:srgbClr val="C0C0C0"/>
                  </a:outerShdw>
                </a:effectLst>
                <a:latin typeface="Calibri" pitchFamily="34" charset="0"/>
              </a:rPr>
              <a:t>Again, what are they? Why would they be good? What could be the downside?</a:t>
            </a:r>
          </a:p>
        </p:txBody>
      </p:sp>
      <p:pic>
        <p:nvPicPr>
          <p:cNvPr id="8909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9396" y="941614"/>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417530"/>
      </p:ext>
    </p:extLst>
  </p:cSld>
  <p:clrMapOvr>
    <a:masterClrMapping/>
  </p:clrMapOvr>
  <p:transition spd="slow">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rtlCol="0">
            <a:normAutofit/>
          </a:bodyPr>
          <a:lstStyle/>
          <a:p>
            <a:pPr eaLnBrk="1" fontAlgn="auto" hangingPunct="1">
              <a:spcAft>
                <a:spcPts val="0"/>
              </a:spcAft>
              <a:defRPr/>
            </a:pPr>
            <a:r>
              <a:rPr lang="en-US" b="1" dirty="0">
                <a:solidFill>
                  <a:srgbClr val="011703"/>
                </a:solidFill>
                <a:effectLst>
                  <a:outerShdw blurRad="38100" dist="38100" dir="2700000" algn="tl">
                    <a:srgbClr val="000000">
                      <a:alpha val="43137"/>
                    </a:srgbClr>
                  </a:outerShdw>
                </a:effectLst>
                <a:latin typeface="Arial Black" pitchFamily="34" charset="0"/>
              </a:rPr>
              <a:t>Split Annuity $500,000</a:t>
            </a:r>
          </a:p>
        </p:txBody>
      </p:sp>
      <p:pic>
        <p:nvPicPr>
          <p:cNvPr id="90118" name="Picture 4"/>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a:xfrm>
            <a:off x="1603829" y="2688436"/>
            <a:ext cx="2591162" cy="1905266"/>
          </a:xfrm>
        </p:spPr>
      </p:pic>
      <p:pic>
        <p:nvPicPr>
          <p:cNvPr id="901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2590800"/>
            <a:ext cx="2438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295400" y="1388346"/>
            <a:ext cx="3124199" cy="46166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fontAlgn="auto">
              <a:spcBef>
                <a:spcPts val="0"/>
              </a:spcBef>
              <a:spcAft>
                <a:spcPts val="0"/>
              </a:spcAft>
              <a:defRPr/>
            </a:pPr>
            <a:r>
              <a:rPr lang="en-US" sz="2400" b="1" dirty="0">
                <a:effectLst>
                  <a:outerShdw blurRad="38100" dist="38100" dir="2700000" algn="tl">
                    <a:srgbClr val="000000">
                      <a:alpha val="43137"/>
                    </a:srgbClr>
                  </a:outerShdw>
                </a:effectLst>
                <a:latin typeface="+mn-lt"/>
              </a:rPr>
              <a:t>10 Year Income Bucket</a:t>
            </a:r>
          </a:p>
        </p:txBody>
      </p:sp>
      <p:sp>
        <p:nvSpPr>
          <p:cNvPr id="5" name="TextBox 4"/>
          <p:cNvSpPr txBox="1"/>
          <p:nvPr/>
        </p:nvSpPr>
        <p:spPr>
          <a:xfrm>
            <a:off x="5067300" y="1388346"/>
            <a:ext cx="3124200" cy="46166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fontAlgn="auto">
              <a:spcBef>
                <a:spcPts val="0"/>
              </a:spcBef>
              <a:spcAft>
                <a:spcPts val="0"/>
              </a:spcAft>
              <a:defRPr/>
            </a:pPr>
            <a:r>
              <a:rPr lang="en-US" sz="2400" b="1" dirty="0">
                <a:effectLst>
                  <a:outerShdw blurRad="38100" dist="38100" dir="2700000" algn="tl">
                    <a:srgbClr val="000000">
                      <a:alpha val="43137"/>
                    </a:srgbClr>
                  </a:outerShdw>
                </a:effectLst>
                <a:latin typeface="+mn-lt"/>
              </a:rPr>
              <a:t>10 Year Growth Bucket</a:t>
            </a:r>
          </a:p>
        </p:txBody>
      </p:sp>
      <p:sp>
        <p:nvSpPr>
          <p:cNvPr id="6" name="Down Arrow 5"/>
          <p:cNvSpPr/>
          <p:nvPr/>
        </p:nvSpPr>
        <p:spPr>
          <a:xfrm>
            <a:off x="2305050" y="2489200"/>
            <a:ext cx="990600" cy="5334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Down Arrow 9"/>
          <p:cNvSpPr/>
          <p:nvPr/>
        </p:nvSpPr>
        <p:spPr>
          <a:xfrm>
            <a:off x="6134100" y="2459038"/>
            <a:ext cx="990600" cy="53498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064941" y="2012914"/>
            <a:ext cx="1470818" cy="46166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fontAlgn="auto">
              <a:spcBef>
                <a:spcPts val="0"/>
              </a:spcBef>
              <a:spcAft>
                <a:spcPts val="0"/>
              </a:spcAft>
              <a:defRPr/>
            </a:pPr>
            <a:r>
              <a:rPr lang="en-US" sz="2400" b="1" dirty="0">
                <a:effectLst>
                  <a:outerShdw blurRad="38100" dist="38100" dir="2700000" algn="tl">
                    <a:srgbClr val="000000">
                      <a:alpha val="43137"/>
                    </a:srgbClr>
                  </a:outerShdw>
                </a:effectLst>
                <a:latin typeface="+mn-lt"/>
              </a:rPr>
              <a:t>$215,000</a:t>
            </a:r>
          </a:p>
        </p:txBody>
      </p:sp>
      <p:sp>
        <p:nvSpPr>
          <p:cNvPr id="8" name="Bent-Up Arrow 7"/>
          <p:cNvSpPr/>
          <p:nvPr/>
        </p:nvSpPr>
        <p:spPr>
          <a:xfrm rot="10800000">
            <a:off x="1500982" y="4222750"/>
            <a:ext cx="609600" cy="457200"/>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192313" y="4918719"/>
            <a:ext cx="4249057" cy="1015663"/>
          </a:xfrm>
          <a:prstGeom prst="rect">
            <a:avLst/>
          </a:prstGeom>
          <a:solidFill>
            <a:schemeClr val="bg1">
              <a:lumMod val="75000"/>
            </a:schemeClr>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mn-lt"/>
              </a:rPr>
              <a:t>$2,106 per month, or</a:t>
            </a:r>
          </a:p>
          <a:p>
            <a:pPr algn="ctr" fontAlgn="auto">
              <a:spcBef>
                <a:spcPts val="0"/>
              </a:spcBef>
              <a:spcAft>
                <a:spcPts val="0"/>
              </a:spcAft>
              <a:defRPr/>
            </a:pPr>
            <a:r>
              <a:rPr lang="en-US" sz="2000" b="1" dirty="0">
                <a:effectLst>
                  <a:outerShdw blurRad="38100" dist="38100" dir="2700000" algn="tl">
                    <a:srgbClr val="000000">
                      <a:alpha val="43137"/>
                    </a:srgbClr>
                  </a:outerShdw>
                </a:effectLst>
                <a:latin typeface="+mn-lt"/>
              </a:rPr>
              <a:t>$25,271 per year for 10 years. Value after 10 years $0.00</a:t>
            </a:r>
          </a:p>
        </p:txBody>
      </p:sp>
      <p:sp>
        <p:nvSpPr>
          <p:cNvPr id="14" name="TextBox 13"/>
          <p:cNvSpPr txBox="1"/>
          <p:nvPr/>
        </p:nvSpPr>
        <p:spPr>
          <a:xfrm>
            <a:off x="5902778" y="1997373"/>
            <a:ext cx="1371600" cy="46166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fontAlgn="auto">
              <a:spcBef>
                <a:spcPts val="0"/>
              </a:spcBef>
              <a:spcAft>
                <a:spcPts val="0"/>
              </a:spcAft>
              <a:defRPr/>
            </a:pPr>
            <a:r>
              <a:rPr lang="en-US" sz="2400" b="1" dirty="0">
                <a:effectLst>
                  <a:outerShdw blurRad="38100" dist="38100" dir="2700000" algn="tl">
                    <a:srgbClr val="000000">
                      <a:alpha val="43137"/>
                    </a:srgbClr>
                  </a:outerShdw>
                </a:effectLst>
                <a:latin typeface="+mn-lt"/>
              </a:rPr>
              <a:t>$285,000</a:t>
            </a:r>
          </a:p>
        </p:txBody>
      </p:sp>
      <p:sp>
        <p:nvSpPr>
          <p:cNvPr id="11" name="TextBox 10"/>
          <p:cNvSpPr txBox="1"/>
          <p:nvPr/>
        </p:nvSpPr>
        <p:spPr>
          <a:xfrm>
            <a:off x="5715000" y="3110290"/>
            <a:ext cx="1828800" cy="12003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fontAlgn="auto">
              <a:spcBef>
                <a:spcPts val="0"/>
              </a:spcBef>
              <a:spcAft>
                <a:spcPts val="0"/>
              </a:spcAft>
              <a:defRPr/>
            </a:pPr>
            <a:r>
              <a:rPr lang="en-US" sz="2400" b="1" dirty="0">
                <a:solidFill>
                  <a:srgbClr val="FFFF00"/>
                </a:solidFill>
                <a:effectLst>
                  <a:outerShdw blurRad="38100" dist="38100" dir="2700000" algn="tl">
                    <a:srgbClr val="000000">
                      <a:alpha val="43137"/>
                    </a:srgbClr>
                  </a:outerShdw>
                </a:effectLst>
                <a:latin typeface="+mn-lt"/>
              </a:rPr>
              <a:t>Plus 8% Bonus,</a:t>
            </a:r>
          </a:p>
          <a:p>
            <a:pPr algn="ctr" fontAlgn="auto">
              <a:spcBef>
                <a:spcPts val="0"/>
              </a:spcBef>
              <a:spcAft>
                <a:spcPts val="0"/>
              </a:spcAft>
              <a:defRPr/>
            </a:pPr>
            <a:r>
              <a:rPr lang="en-US" sz="2400" b="1" dirty="0">
                <a:solidFill>
                  <a:srgbClr val="FFFF00"/>
                </a:solidFill>
                <a:effectLst>
                  <a:outerShdw blurRad="38100" dist="38100" dir="2700000" algn="tl">
                    <a:srgbClr val="000000">
                      <a:alpha val="43137"/>
                    </a:srgbClr>
                  </a:outerShdw>
                </a:effectLst>
                <a:latin typeface="+mn-lt"/>
              </a:rPr>
              <a:t>GWB 6.5%</a:t>
            </a:r>
          </a:p>
        </p:txBody>
      </p:sp>
      <p:sp>
        <p:nvSpPr>
          <p:cNvPr id="17" name="Bent-Up Arrow 16"/>
          <p:cNvSpPr/>
          <p:nvPr/>
        </p:nvSpPr>
        <p:spPr>
          <a:xfrm rot="10800000" flipH="1">
            <a:off x="7270750" y="4222750"/>
            <a:ext cx="728663" cy="457200"/>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p:nvPr/>
        </p:nvSpPr>
        <p:spPr>
          <a:xfrm>
            <a:off x="4630057" y="4908645"/>
            <a:ext cx="4361543" cy="1015663"/>
          </a:xfrm>
          <a:prstGeom prst="rect">
            <a:avLst/>
          </a:prstGeom>
          <a:solidFill>
            <a:schemeClr val="bg1">
              <a:lumMod val="75000"/>
            </a:schemeClr>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mn-lt"/>
              </a:rPr>
              <a:t>Guaranteed Income Account Value: $577,783. Could yield between $28,000 to $40,000 for life. </a:t>
            </a:r>
          </a:p>
        </p:txBody>
      </p:sp>
    </p:spTree>
    <p:extLst>
      <p:ext uri="{BB962C8B-B14F-4D97-AF65-F5344CB8AC3E}">
        <p14:creationId xmlns:p14="http://schemas.microsoft.com/office/powerpoint/2010/main" val="3033425715"/>
      </p:ext>
    </p:extLst>
  </p:cSld>
  <p:clrMapOvr>
    <a:masterClrMapping/>
  </p:clrMapOvr>
  <p:transition spd="slow">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rtlCol="0">
            <a:normAutofit fontScale="90000"/>
          </a:bodyPr>
          <a:lstStyle/>
          <a:p>
            <a:pPr eaLnBrk="1" fontAlgn="auto" hangingPunct="1">
              <a:spcAft>
                <a:spcPts val="0"/>
              </a:spcAft>
              <a:defRPr/>
            </a:pPr>
            <a:r>
              <a:rPr lang="en-US" b="1" dirty="0">
                <a:solidFill>
                  <a:srgbClr val="011703"/>
                </a:solidFill>
                <a:effectLst>
                  <a:outerShdw blurRad="38100" dist="38100" dir="2700000" algn="tl">
                    <a:srgbClr val="000000">
                      <a:alpha val="43137"/>
                    </a:srgbClr>
                  </a:outerShdw>
                </a:effectLst>
              </a:rPr>
              <a:t>Maximum Income, but Delayed?</a:t>
            </a:r>
          </a:p>
        </p:txBody>
      </p:sp>
      <p:pic>
        <p:nvPicPr>
          <p:cNvPr id="911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1524000"/>
            <a:ext cx="4709908" cy="3468707"/>
          </a:xfrm>
        </p:spPr>
      </p:pic>
      <p:sp>
        <p:nvSpPr>
          <p:cNvPr id="5" name="Bent-Up Arrow 4"/>
          <p:cNvSpPr/>
          <p:nvPr/>
        </p:nvSpPr>
        <p:spPr>
          <a:xfrm rot="10800000">
            <a:off x="1821542" y="4466770"/>
            <a:ext cx="1524000" cy="1019630"/>
          </a:xfrm>
          <a:prstGeom prst="ben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p:nvPr/>
        </p:nvSpPr>
        <p:spPr>
          <a:xfrm rot="1483197">
            <a:off x="2870808" y="1645429"/>
            <a:ext cx="4171356" cy="2862322"/>
          </a:xfrm>
          <a:prstGeom prst="rect">
            <a:avLst/>
          </a:prstGeom>
          <a:noFill/>
          <a:ln>
            <a:noFill/>
          </a:ln>
          <a:effectLst>
            <a:outerShdw blurRad="190500" dist="228600" dir="2700000" algn="ctr">
              <a:srgbClr val="000000">
                <a:alpha val="30000"/>
              </a:srgbClr>
            </a:outerShdw>
          </a:effectLst>
          <a:scene3d>
            <a:camera prst="isometricLeftDown"/>
            <a:lightRig rig="glow" dir="t">
              <a:rot lat="0" lon="0" rev="4800000"/>
            </a:lightRig>
          </a:scene3d>
          <a:sp3d prstMaterial="matte">
            <a:bevelT w="127000" h="63500"/>
          </a:sp3d>
        </p:spPr>
        <p:txBody>
          <a:bodyPr>
            <a:spAutoFit/>
          </a:bodyPr>
          <a:lstStyle/>
          <a:p>
            <a:pPr fontAlgn="auto">
              <a:spcBef>
                <a:spcPts val="0"/>
              </a:spcBef>
              <a:spcAft>
                <a:spcPts val="0"/>
              </a:spcAft>
              <a:defRPr/>
            </a:pPr>
            <a:r>
              <a:rPr lang="en-US" sz="6000" b="1" dirty="0">
                <a:solidFill>
                  <a:srgbClr val="FFFF00"/>
                </a:solidFill>
                <a:effectLst>
                  <a:outerShdw blurRad="38100" dist="38100" dir="2700000" algn="tl">
                    <a:srgbClr val="000000">
                      <a:alpha val="43137"/>
                    </a:srgbClr>
                  </a:outerShdw>
                </a:effectLst>
                <a:latin typeface="+mn-lt"/>
              </a:rPr>
              <a:t>$500,000</a:t>
            </a:r>
          </a:p>
          <a:p>
            <a:pPr fontAlgn="auto">
              <a:spcBef>
                <a:spcPts val="0"/>
              </a:spcBef>
              <a:spcAft>
                <a:spcPts val="0"/>
              </a:spcAft>
              <a:defRPr/>
            </a:pPr>
            <a:r>
              <a:rPr lang="en-US" sz="6000" b="1" dirty="0">
                <a:solidFill>
                  <a:srgbClr val="FFFF00"/>
                </a:solidFill>
                <a:effectLst>
                  <a:outerShdw blurRad="38100" dist="38100" dir="2700000" algn="tl">
                    <a:srgbClr val="000000">
                      <a:alpha val="43137"/>
                    </a:srgbClr>
                  </a:outerShdw>
                </a:effectLst>
                <a:latin typeface="+mn-lt"/>
              </a:rPr>
              <a:t>8% Bonus</a:t>
            </a:r>
          </a:p>
          <a:p>
            <a:pPr fontAlgn="auto">
              <a:spcBef>
                <a:spcPts val="0"/>
              </a:spcBef>
              <a:spcAft>
                <a:spcPts val="0"/>
              </a:spcAft>
              <a:defRPr/>
            </a:pPr>
            <a:r>
              <a:rPr lang="en-US" sz="6000" b="1" dirty="0">
                <a:solidFill>
                  <a:srgbClr val="FFFF00"/>
                </a:solidFill>
                <a:effectLst>
                  <a:outerShdw blurRad="38100" dist="38100" dir="2700000" algn="tl">
                    <a:srgbClr val="000000">
                      <a:alpha val="43137"/>
                    </a:srgbClr>
                  </a:outerShdw>
                </a:effectLst>
                <a:latin typeface="+mn-lt"/>
              </a:rPr>
              <a:t>6.5% GWB </a:t>
            </a:r>
          </a:p>
        </p:txBody>
      </p:sp>
      <p:sp>
        <p:nvSpPr>
          <p:cNvPr id="7" name="TextBox 6"/>
          <p:cNvSpPr txBox="1"/>
          <p:nvPr/>
        </p:nvSpPr>
        <p:spPr>
          <a:xfrm>
            <a:off x="1066800" y="5504543"/>
            <a:ext cx="7086600" cy="830997"/>
          </a:xfrm>
          <a:prstGeom prst="rect">
            <a:avLst/>
          </a:prstGeom>
          <a:solidFill>
            <a:schemeClr val="bg1">
              <a:lumMod val="75000"/>
            </a:schemeClr>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fontAlgn="auto">
              <a:spcBef>
                <a:spcPts val="0"/>
              </a:spcBef>
              <a:spcAft>
                <a:spcPts val="0"/>
              </a:spcAft>
              <a:defRPr/>
            </a:pPr>
            <a:r>
              <a:rPr lang="en-US" sz="2400" b="1" dirty="0">
                <a:effectLst>
                  <a:outerShdw blurRad="38100" dist="38100" dir="2700000" algn="tl">
                    <a:srgbClr val="000000">
                      <a:alpha val="43137"/>
                    </a:srgbClr>
                  </a:outerShdw>
                </a:effectLst>
                <a:latin typeface="+mn-lt"/>
              </a:rPr>
              <a:t>10th Year Guaranteed Income Account: $1,013,654 (Pays out between $35,000 - $70,000 per year for Life) </a:t>
            </a:r>
          </a:p>
        </p:txBody>
      </p:sp>
    </p:spTree>
    <p:extLst>
      <p:ext uri="{BB962C8B-B14F-4D97-AF65-F5344CB8AC3E}">
        <p14:creationId xmlns:p14="http://schemas.microsoft.com/office/powerpoint/2010/main" val="3324793616"/>
      </p:ext>
    </p:extLst>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br>
              <a:rPr lang="en-US" sz="3600" b="1" dirty="0">
                <a:solidFill>
                  <a:srgbClr val="FF0000"/>
                </a:solidFill>
                <a:effectLst>
                  <a:outerShdw blurRad="38100" dist="38100" dir="2700000" algn="tl">
                    <a:srgbClr val="C0C0C0"/>
                  </a:outerShdw>
                </a:effectLst>
                <a:latin typeface="Aharoni" pitchFamily="2" charset="-79"/>
                <a:cs typeface="Aharoni" pitchFamily="2" charset="-79"/>
              </a:rPr>
            </a:br>
            <a:br>
              <a:rPr lang="en-US" sz="3600" b="1" dirty="0">
                <a:solidFill>
                  <a:srgbClr val="FF0000"/>
                </a:solidFill>
                <a:effectLst>
                  <a:outerShdw blurRad="38100" dist="38100" dir="2700000" algn="tl">
                    <a:srgbClr val="C0C0C0"/>
                  </a:outerShdw>
                </a:effectLst>
                <a:latin typeface="Aharoni" pitchFamily="2" charset="-79"/>
                <a:cs typeface="Aharoni" pitchFamily="2" charset="-79"/>
              </a:rPr>
            </a:br>
            <a:br>
              <a:rPr lang="en-US" sz="3600" b="1" dirty="0">
                <a:solidFill>
                  <a:srgbClr val="FF0000"/>
                </a:solidFill>
                <a:effectLst>
                  <a:outerShdw blurRad="38100" dist="38100" dir="2700000" algn="tl">
                    <a:srgbClr val="C0C0C0"/>
                  </a:outerShdw>
                </a:effectLst>
                <a:latin typeface="Aharoni" pitchFamily="2" charset="-79"/>
                <a:cs typeface="Aharoni" pitchFamily="2" charset="-79"/>
              </a:rPr>
            </a:br>
            <a:br>
              <a:rPr lang="en-US" sz="3600" b="1" dirty="0">
                <a:solidFill>
                  <a:srgbClr val="FF0000"/>
                </a:solidFill>
                <a:effectLst>
                  <a:outerShdw blurRad="38100" dist="38100" dir="2700000" algn="tl">
                    <a:srgbClr val="C0C0C0"/>
                  </a:outerShdw>
                </a:effectLst>
                <a:latin typeface="Aharoni" pitchFamily="2" charset="-79"/>
                <a:cs typeface="Aharoni" pitchFamily="2" charset="-79"/>
              </a:rPr>
            </a:br>
            <a:endParaRPr lang="en-US" sz="3600" b="1" dirty="0">
              <a:solidFill>
                <a:srgbClr val="011703"/>
              </a:solidFill>
              <a:effectLst>
                <a:outerShdw blurRad="38100" dist="38100" dir="2700000" algn="tl">
                  <a:srgbClr val="C0C0C0"/>
                </a:outerShdw>
              </a:effectLst>
              <a:latin typeface="Aharoni" pitchFamily="2" charset="-79"/>
              <a:cs typeface="Aharoni" pitchFamily="2" charset="-79"/>
            </a:endParaRPr>
          </a:p>
        </p:txBody>
      </p:sp>
      <p:sp>
        <p:nvSpPr>
          <p:cNvPr id="5" name="Content Placeholder 4"/>
          <p:cNvSpPr>
            <a:spLocks noGrp="1"/>
          </p:cNvSpPr>
          <p:nvPr>
            <p:ph idx="1"/>
          </p:nvPr>
        </p:nvSpPr>
        <p:spPr>
          <a:xfrm>
            <a:off x="381000" y="1513114"/>
            <a:ext cx="7635875" cy="4735286"/>
          </a:xfrm>
        </p:spPr>
        <p:txBody>
          <a:bodyPr/>
          <a:lstStyle/>
          <a:p>
            <a:pPr marL="0" lvl="1" indent="0">
              <a:buClr>
                <a:schemeClr val="accent2">
                  <a:lumMod val="50000"/>
                </a:schemeClr>
              </a:buClr>
              <a:buNone/>
            </a:pPr>
            <a:r>
              <a:rPr lang="en-US" sz="3200" b="1" dirty="0">
                <a:effectLst>
                  <a:outerShdw blurRad="38100" dist="38100" dir="2700000" algn="tl">
                    <a:srgbClr val="C0C0C0"/>
                  </a:outerShdw>
                </a:effectLst>
                <a:latin typeface="Arial" pitchFamily="34" charset="0"/>
                <a:cs typeface="Arial" pitchFamily="34" charset="0"/>
              </a:rPr>
              <a:t>Key Questions: </a:t>
            </a:r>
            <a:br>
              <a:rPr lang="en-US" sz="3200" b="1" dirty="0">
                <a:effectLst>
                  <a:outerShdw blurRad="38100" dist="38100" dir="2700000" algn="tl">
                    <a:srgbClr val="C0C0C0"/>
                  </a:outerShdw>
                </a:effectLst>
                <a:latin typeface="Arial" pitchFamily="34" charset="0"/>
                <a:cs typeface="Arial" pitchFamily="34" charset="0"/>
              </a:rPr>
            </a:br>
            <a:r>
              <a:rPr lang="en-US" sz="3200" b="1" dirty="0">
                <a:effectLst>
                  <a:outerShdw blurRad="38100" dist="38100" dir="2700000" algn="tl">
                    <a:srgbClr val="C0C0C0"/>
                  </a:outerShdw>
                </a:effectLst>
                <a:latin typeface="Arial" pitchFamily="34" charset="0"/>
                <a:cs typeface="Arial" pitchFamily="34" charset="0"/>
              </a:rPr>
              <a:t>10.7  </a:t>
            </a:r>
            <a:r>
              <a:rPr lang="en-US" sz="3200" b="1" dirty="0">
                <a:latin typeface="Arial" pitchFamily="34" charset="0"/>
                <a:cs typeface="Arial" pitchFamily="34" charset="0"/>
              </a:rPr>
              <a:t>Is guaranteeing income  	  	important to you in retirement?  	 	Explain?</a:t>
            </a:r>
            <a:endParaRPr lang="en-US" sz="3200" dirty="0">
              <a:latin typeface="Arial" pitchFamily="34" charset="0"/>
              <a:cs typeface="Arial" pitchFamily="34" charset="0"/>
            </a:endParaRPr>
          </a:p>
          <a:p>
            <a:r>
              <a:rPr lang="en-US" sz="3200" b="1" dirty="0">
                <a:effectLst>
                  <a:outerShdw blurRad="38100" dist="38100" dir="2700000" algn="tl">
                    <a:srgbClr val="C0C0C0"/>
                  </a:outerShdw>
                </a:effectLst>
                <a:latin typeface="Arial" pitchFamily="34" charset="0"/>
                <a:cs typeface="Arial" pitchFamily="34" charset="0"/>
              </a:rPr>
              <a:t>10.8  </a:t>
            </a:r>
            <a:r>
              <a:rPr lang="en-US" sz="3200" b="1" dirty="0">
                <a:latin typeface="Arial" pitchFamily="34" charset="0"/>
                <a:cs typeface="Arial" pitchFamily="34" charset="0"/>
              </a:rPr>
              <a:t>What do you like most about the 	Split Annuity concepts?</a:t>
            </a:r>
          </a:p>
          <a:p>
            <a:r>
              <a:rPr lang="en-US" sz="3200" b="1" dirty="0">
                <a:latin typeface="Arial" pitchFamily="34" charset="0"/>
                <a:cs typeface="Arial" pitchFamily="34" charset="0"/>
              </a:rPr>
              <a:t>10.9  What do you like most about the 	Split Annuity concepts?</a:t>
            </a:r>
          </a:p>
          <a:p>
            <a:endParaRPr lang="en-US" sz="3200" dirty="0"/>
          </a:p>
        </p:txBody>
      </p:sp>
      <p:pic>
        <p:nvPicPr>
          <p:cNvPr id="9216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76200"/>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24965"/>
      </p:ext>
    </p:extLst>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I should have listened</a:t>
            </a:r>
          </a:p>
        </p:txBody>
      </p:sp>
      <p:sp>
        <p:nvSpPr>
          <p:cNvPr id="3" name="Subtitle 2"/>
          <p:cNvSpPr>
            <a:spLocks noGrp="1"/>
          </p:cNvSpPr>
          <p:nvPr>
            <p:ph type="body" idx="1"/>
          </p:nvPr>
        </p:nvSpPr>
        <p:spPr>
          <a:xfrm>
            <a:off x="914400" y="914401"/>
            <a:ext cx="7772400" cy="685800"/>
          </a:xfrm>
        </p:spPr>
        <p:txBody>
          <a:bodyPr/>
          <a:lstStyle/>
          <a:p>
            <a:r>
              <a:rPr lang="en-US" b="1" dirty="0">
                <a:solidFill>
                  <a:schemeClr val="tx1"/>
                </a:solidFill>
              </a:rPr>
              <a:t>Chapter Eleven:</a:t>
            </a: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
        <p:nvSpPr>
          <p:cNvPr id="5" name="Title 1"/>
          <p:cNvSpPr txBox="1">
            <a:spLocks/>
          </p:cNvSpPr>
          <p:nvPr/>
        </p:nvSpPr>
        <p:spPr bwMode="auto">
          <a:xfrm>
            <a:off x="228600" y="5014254"/>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cap="none" dirty="0">
                <a:solidFill>
                  <a:schemeClr val="tx1"/>
                </a:solidFill>
                <a:effectLst>
                  <a:outerShdw blurRad="38100" dist="38100" dir="2700000" algn="tl">
                    <a:srgbClr val="000000">
                      <a:alpha val="43137"/>
                    </a:srgbClr>
                  </a:outerShdw>
                </a:effectLst>
              </a:rPr>
              <a:t>Problems with 401(k) Plans</a:t>
            </a:r>
          </a:p>
        </p:txBody>
      </p:sp>
    </p:spTree>
    <p:extLst>
      <p:ext uri="{BB962C8B-B14F-4D97-AF65-F5344CB8AC3E}">
        <p14:creationId xmlns:p14="http://schemas.microsoft.com/office/powerpoint/2010/main" val="1761315279"/>
      </p:ext>
    </p:extLst>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3914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3600" b="1" dirty="0">
                <a:solidFill>
                  <a:srgbClr val="011703"/>
                </a:solidFill>
                <a:effectLst>
                  <a:outerShdw blurRad="38100" dist="38100" dir="2700000" algn="tl">
                    <a:srgbClr val="C0C0C0"/>
                  </a:outerShdw>
                </a:effectLst>
                <a:latin typeface="Aharoni" pitchFamily="2" charset="-79"/>
                <a:cs typeface="Aharoni" pitchFamily="2" charset="-79"/>
              </a:rPr>
              <a:t>I Should Have Listened – Seven Problems with Your </a:t>
            </a:r>
            <a:r>
              <a:rPr lang="en-US" sz="3600" b="1" dirty="0">
                <a:solidFill>
                  <a:srgbClr val="011703"/>
                </a:solidFill>
                <a:effectLst>
                  <a:outerShdw blurRad="38100" dist="38100" dir="2700000" algn="tl">
                    <a:srgbClr val="C0C0C0"/>
                  </a:outerShdw>
                </a:effectLst>
                <a:latin typeface="Arial Black" pitchFamily="34" charset="0"/>
                <a:cs typeface="Aharoni" pitchFamily="2" charset="-79"/>
              </a:rPr>
              <a:t>401</a:t>
            </a:r>
            <a:r>
              <a:rPr lang="en-US" sz="3600" b="1" dirty="0">
                <a:solidFill>
                  <a:srgbClr val="011703"/>
                </a:solidFill>
                <a:effectLst>
                  <a:outerShdw blurRad="38100" dist="38100" dir="2700000" algn="tl">
                    <a:srgbClr val="C0C0C0"/>
                  </a:outerShdw>
                </a:effectLst>
                <a:latin typeface="Aharoni" pitchFamily="2" charset="-79"/>
                <a:cs typeface="Aharoni" pitchFamily="2" charset="-79"/>
              </a:rPr>
              <a:t>(k)</a:t>
            </a:r>
          </a:p>
        </p:txBody>
      </p:sp>
      <p:sp>
        <p:nvSpPr>
          <p:cNvPr id="3" name="Content Placeholder 2"/>
          <p:cNvSpPr>
            <a:spLocks noGrp="1"/>
          </p:cNvSpPr>
          <p:nvPr>
            <p:ph idx="1"/>
          </p:nvPr>
        </p:nvSpPr>
        <p:spPr>
          <a:xfrm>
            <a:off x="457200" y="1143000"/>
            <a:ext cx="7620000" cy="5105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en-US" sz="3200" b="1" dirty="0">
                <a:effectLst>
                  <a:outerShdw blurRad="38100" dist="38100" dir="2700000" algn="tl">
                    <a:srgbClr val="C0C0C0"/>
                  </a:outerShdw>
                </a:effectLst>
                <a:latin typeface="Calibri" pitchFamily="34" charset="0"/>
              </a:rPr>
              <a:t>Problem #1 – Is your 401(k) compliant? Is it at risk by IRS Standards?</a:t>
            </a:r>
          </a:p>
          <a:p>
            <a:pPr eaLnBrk="1" hangingPunct="1">
              <a:lnSpc>
                <a:spcPct val="90000"/>
              </a:lnSpc>
              <a:defRPr/>
            </a:pPr>
            <a:r>
              <a:rPr lang="en-US" sz="3200" b="1" dirty="0">
                <a:effectLst>
                  <a:outerShdw blurRad="38100" dist="38100" dir="2700000" algn="tl">
                    <a:srgbClr val="C0C0C0"/>
                  </a:outerShdw>
                </a:effectLst>
                <a:latin typeface="Calibri" pitchFamily="34" charset="0"/>
              </a:rPr>
              <a:t>Problem #2 – Roth Accounts in a 401(k) have issues. Do you have a DRAC? </a:t>
            </a:r>
          </a:p>
          <a:p>
            <a:pPr eaLnBrk="1" hangingPunct="1">
              <a:lnSpc>
                <a:spcPct val="90000"/>
              </a:lnSpc>
              <a:defRPr/>
            </a:pPr>
            <a:r>
              <a:rPr lang="en-US" sz="3200" b="1" dirty="0">
                <a:effectLst>
                  <a:outerShdw blurRad="38100" dist="38100" dir="2700000" algn="tl">
                    <a:srgbClr val="C0C0C0"/>
                  </a:outerShdw>
                </a:effectLst>
                <a:latin typeface="Calibri" pitchFamily="34" charset="0"/>
              </a:rPr>
              <a:t>Problem #3 – Limited Choices. Does your plan have the choices you wish they had? What choices would you like to add to your plan? Are you confident in choosing assets? What</a:t>
            </a:r>
            <a:r>
              <a:rPr lang="ja-JP" altLang="en-US" sz="3200" b="1" dirty="0">
                <a:effectLst>
                  <a:outerShdw blurRad="38100" dist="38100" dir="2700000" algn="tl">
                    <a:srgbClr val="C0C0C0"/>
                  </a:outerShdw>
                </a:effectLst>
                <a:latin typeface="Calibri" pitchFamily="34" charset="0"/>
              </a:rPr>
              <a:t>’</a:t>
            </a:r>
            <a:r>
              <a:rPr lang="en-US" altLang="ja-JP" sz="3200" b="1" dirty="0">
                <a:effectLst>
                  <a:outerShdw blurRad="38100" dist="38100" dir="2700000" algn="tl">
                    <a:srgbClr val="C0C0C0"/>
                  </a:outerShdw>
                </a:effectLst>
                <a:latin typeface="Calibri" pitchFamily="34" charset="0"/>
              </a:rPr>
              <a:t>s your experience? </a:t>
            </a:r>
            <a:endParaRPr lang="en-US" sz="3200" b="1" dirty="0">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491475725"/>
      </p:ext>
    </p:extLst>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7543800" cy="4876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en-US" sz="3200" b="1" dirty="0">
                <a:effectLst>
                  <a:outerShdw blurRad="38100" dist="38100" dir="2700000" algn="tl">
                    <a:srgbClr val="C0C0C0"/>
                  </a:outerShdw>
                </a:effectLst>
                <a:latin typeface="Calibri" pitchFamily="34" charset="0"/>
              </a:rPr>
              <a:t>Problem #4 – The 20% withholding trap</a:t>
            </a:r>
          </a:p>
          <a:p>
            <a:pPr eaLnBrk="1" hangingPunct="1">
              <a:lnSpc>
                <a:spcPct val="90000"/>
              </a:lnSpc>
              <a:defRPr/>
            </a:pPr>
            <a:r>
              <a:rPr lang="en-US" sz="3200" b="1" i="1" dirty="0">
                <a:solidFill>
                  <a:srgbClr val="FF0000"/>
                </a:solidFill>
                <a:effectLst>
                  <a:outerShdw blurRad="38100" dist="38100" dir="2700000" algn="tl">
                    <a:srgbClr val="C0C0C0"/>
                  </a:outerShdw>
                </a:effectLst>
                <a:latin typeface="Calibri" pitchFamily="34" charset="0"/>
              </a:rPr>
              <a:t>Problem # 5 – Limited Beneficiary Options. When was the last time you checked the beneficiaries on your qualified plans? How would you arrange them?</a:t>
            </a:r>
          </a:p>
          <a:p>
            <a:pPr eaLnBrk="1" hangingPunct="1">
              <a:lnSpc>
                <a:spcPct val="90000"/>
              </a:lnSpc>
              <a:defRPr/>
            </a:pPr>
            <a:r>
              <a:rPr lang="en-US" sz="3200" b="1" i="1" dirty="0">
                <a:solidFill>
                  <a:srgbClr val="FF0000"/>
                </a:solidFill>
                <a:effectLst>
                  <a:outerShdw blurRad="38100" dist="38100" dir="2700000" algn="tl">
                    <a:srgbClr val="C0C0C0"/>
                  </a:outerShdw>
                </a:effectLst>
                <a:latin typeface="Calibri" pitchFamily="34" charset="0"/>
              </a:rPr>
              <a:t>Problem #6 – Required Minimum Distribution Errors. Rules, Rules, Rules?  </a:t>
            </a:r>
          </a:p>
          <a:p>
            <a:pPr eaLnBrk="1" hangingPunct="1">
              <a:lnSpc>
                <a:spcPct val="90000"/>
              </a:lnSpc>
              <a:defRPr/>
            </a:pPr>
            <a:r>
              <a:rPr lang="en-US" sz="3200" b="1" i="1" dirty="0">
                <a:solidFill>
                  <a:srgbClr val="FF0000"/>
                </a:solidFill>
                <a:effectLst>
                  <a:outerShdw blurRad="38100" dist="38100" dir="2700000" algn="tl">
                    <a:srgbClr val="C0C0C0"/>
                  </a:outerShdw>
                </a:effectLst>
                <a:latin typeface="Calibri" pitchFamily="34" charset="0"/>
              </a:rPr>
              <a:t>Problem # 7 – 401(k)s: The Non-Stretch Plan. Do you desire to leave Qualified $ to family? </a:t>
            </a:r>
          </a:p>
          <a:p>
            <a:pPr eaLnBrk="1" hangingPunct="1">
              <a:lnSpc>
                <a:spcPct val="90000"/>
              </a:lnSpc>
              <a:defRPr/>
            </a:pPr>
            <a:endParaRPr lang="en-US" sz="3200" b="1" dirty="0">
              <a:effectLst>
                <a:outerShdw blurRad="38100" dist="38100" dir="2700000" algn="tl">
                  <a:srgbClr val="C0C0C0"/>
                </a:outerShdw>
              </a:effectLst>
              <a:latin typeface="Calibri" pitchFamily="34" charset="0"/>
            </a:endParaRPr>
          </a:p>
        </p:txBody>
      </p:sp>
      <p:sp>
        <p:nvSpPr>
          <p:cNvPr id="5" name="Title 1"/>
          <p:cNvSpPr>
            <a:spLocks noGrp="1"/>
          </p:cNvSpPr>
          <p:nvPr>
            <p:ph type="title"/>
          </p:nvPr>
        </p:nvSpPr>
        <p:spPr>
          <a:xfrm>
            <a:off x="838200" y="76200"/>
            <a:ext cx="73914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3600" b="1" dirty="0">
                <a:solidFill>
                  <a:srgbClr val="011703"/>
                </a:solidFill>
                <a:effectLst>
                  <a:outerShdw blurRad="38100" dist="38100" dir="2700000" algn="tl">
                    <a:srgbClr val="C0C0C0"/>
                  </a:outerShdw>
                </a:effectLst>
                <a:latin typeface="Aharoni" pitchFamily="2" charset="-79"/>
                <a:cs typeface="Aharoni" pitchFamily="2" charset="-79"/>
              </a:rPr>
              <a:t>I Should Have Listened – Seven Problems with Your </a:t>
            </a:r>
            <a:r>
              <a:rPr lang="en-US" sz="3600" b="1" dirty="0">
                <a:solidFill>
                  <a:srgbClr val="011703"/>
                </a:solidFill>
                <a:effectLst>
                  <a:outerShdw blurRad="38100" dist="38100" dir="2700000" algn="tl">
                    <a:srgbClr val="C0C0C0"/>
                  </a:outerShdw>
                </a:effectLst>
                <a:latin typeface="Arial Black" pitchFamily="34" charset="0"/>
                <a:cs typeface="Aharoni" pitchFamily="2" charset="-79"/>
              </a:rPr>
              <a:t>401</a:t>
            </a:r>
            <a:r>
              <a:rPr lang="en-US" sz="3600" b="1" dirty="0">
                <a:solidFill>
                  <a:srgbClr val="011703"/>
                </a:solidFill>
                <a:effectLst>
                  <a:outerShdw blurRad="38100" dist="38100" dir="2700000" algn="tl">
                    <a:srgbClr val="C0C0C0"/>
                  </a:outerShdw>
                </a:effectLst>
                <a:latin typeface="Aharoni" pitchFamily="2" charset="-79"/>
                <a:cs typeface="Aharoni" pitchFamily="2" charset="-79"/>
              </a:rPr>
              <a:t>(k)</a:t>
            </a:r>
          </a:p>
        </p:txBody>
      </p:sp>
    </p:spTree>
    <p:extLst>
      <p:ext uri="{BB962C8B-B14F-4D97-AF65-F5344CB8AC3E}">
        <p14:creationId xmlns:p14="http://schemas.microsoft.com/office/powerpoint/2010/main" val="2586925957"/>
      </p:ext>
    </p:extLst>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3600" b="1" dirty="0">
                <a:solidFill>
                  <a:srgbClr val="011703"/>
                </a:solidFill>
                <a:effectLst>
                  <a:outerShdw blurRad="38100" dist="38100" dir="2700000" algn="tl">
                    <a:srgbClr val="C0C0C0"/>
                  </a:outerShdw>
                </a:effectLst>
                <a:latin typeface="Arial Black" pitchFamily="34" charset="0"/>
                <a:cs typeface="Aharoni" pitchFamily="2" charset="-79"/>
              </a:rPr>
              <a:t>Understanding Your 401(k) Options</a:t>
            </a:r>
          </a:p>
        </p:txBody>
      </p:sp>
      <p:sp>
        <p:nvSpPr>
          <p:cNvPr id="3" name="Content Placeholder 2"/>
          <p:cNvSpPr>
            <a:spLocks noGrp="1"/>
          </p:cNvSpPr>
          <p:nvPr>
            <p:ph idx="1"/>
          </p:nvPr>
        </p:nvSpPr>
        <p:spPr>
          <a:xfrm>
            <a:off x="609600" y="990600"/>
            <a:ext cx="7467600" cy="5486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buFont typeface="Arial" pitchFamily="34" charset="0"/>
              <a:buNone/>
              <a:defRPr/>
            </a:pPr>
            <a:r>
              <a:rPr lang="en-US" sz="3000" b="1" dirty="0">
                <a:solidFill>
                  <a:srgbClr val="011703"/>
                </a:solidFill>
                <a:effectLst>
                  <a:outerShdw blurRad="38100" dist="38100" dir="2700000" algn="tl">
                    <a:srgbClr val="C0C0C0"/>
                  </a:outerShdw>
                </a:effectLst>
                <a:latin typeface="Calibri" pitchFamily="34" charset="0"/>
              </a:rPr>
              <a:t>Consider In-Service, Non-Hardship Withdrawals to:</a:t>
            </a:r>
          </a:p>
          <a:p>
            <a:pPr marL="0" indent="0" eaLnBrk="1" hangingPunct="1">
              <a:buClrTx/>
              <a:buFont typeface="Calibri" pitchFamily="34" charset="0"/>
              <a:buAutoNum type="arabicPeriod"/>
              <a:defRPr/>
            </a:pPr>
            <a:r>
              <a:rPr lang="en-US" sz="3000" b="1" dirty="0">
                <a:solidFill>
                  <a:srgbClr val="011703"/>
                </a:solidFill>
                <a:effectLst>
                  <a:outerShdw blurRad="38100" dist="38100" dir="2700000" algn="tl">
                    <a:srgbClr val="C0C0C0"/>
                  </a:outerShdw>
                </a:effectLst>
                <a:latin typeface="Calibri" pitchFamily="34" charset="0"/>
              </a:rPr>
              <a:t>Create Better Income Solutions</a:t>
            </a:r>
          </a:p>
          <a:p>
            <a:pPr marL="0" indent="0" eaLnBrk="1" hangingPunct="1">
              <a:buClrTx/>
              <a:buFont typeface="Calibri" pitchFamily="34" charset="0"/>
              <a:buAutoNum type="arabicPeriod"/>
              <a:defRPr/>
            </a:pPr>
            <a:r>
              <a:rPr lang="en-US" sz="3000" b="1" dirty="0">
                <a:solidFill>
                  <a:srgbClr val="011703"/>
                </a:solidFill>
                <a:effectLst>
                  <a:outerShdw blurRad="38100" dist="38100" dir="2700000" algn="tl">
                    <a:srgbClr val="C0C0C0"/>
                  </a:outerShdw>
                </a:effectLst>
                <a:latin typeface="Calibri" pitchFamily="34" charset="0"/>
              </a:rPr>
              <a:t>More Investment Options</a:t>
            </a:r>
          </a:p>
          <a:p>
            <a:pPr marL="0" indent="0" eaLnBrk="1" hangingPunct="1">
              <a:buClrTx/>
              <a:buFont typeface="Calibri" pitchFamily="34" charset="0"/>
              <a:buAutoNum type="arabicPeriod"/>
              <a:defRPr/>
            </a:pPr>
            <a:r>
              <a:rPr lang="en-US" sz="3000" b="1" dirty="0">
                <a:solidFill>
                  <a:srgbClr val="011703"/>
                </a:solidFill>
                <a:effectLst>
                  <a:outerShdw blurRad="38100" dist="38100" dir="2700000" algn="tl">
                    <a:srgbClr val="C0C0C0"/>
                  </a:outerShdw>
                </a:effectLst>
                <a:latin typeface="Calibri" pitchFamily="34" charset="0"/>
              </a:rPr>
              <a:t>Plan Consolidations</a:t>
            </a:r>
          </a:p>
          <a:p>
            <a:pPr marL="0" indent="0" eaLnBrk="1" hangingPunct="1">
              <a:buClrTx/>
              <a:buFont typeface="Calibri" pitchFamily="34" charset="0"/>
              <a:buAutoNum type="arabicPeriod"/>
              <a:defRPr/>
            </a:pPr>
            <a:r>
              <a:rPr lang="en-US" sz="3000" b="1" dirty="0">
                <a:solidFill>
                  <a:srgbClr val="011703"/>
                </a:solidFill>
                <a:effectLst>
                  <a:outerShdw blurRad="38100" dist="38100" dir="2700000" algn="tl">
                    <a:srgbClr val="C0C0C0"/>
                  </a:outerShdw>
                </a:effectLst>
                <a:latin typeface="Calibri" pitchFamily="34" charset="0"/>
              </a:rPr>
              <a:t>More Beneficiary Options</a:t>
            </a:r>
          </a:p>
          <a:p>
            <a:pPr marL="0" indent="0" eaLnBrk="1" hangingPunct="1">
              <a:buClrTx/>
              <a:buFont typeface="Calibri" pitchFamily="34" charset="0"/>
              <a:buAutoNum type="arabicPeriod"/>
              <a:defRPr/>
            </a:pPr>
            <a:r>
              <a:rPr lang="en-US" sz="3000" b="1" dirty="0">
                <a:solidFill>
                  <a:srgbClr val="011703"/>
                </a:solidFill>
                <a:effectLst>
                  <a:outerShdw blurRad="38100" dist="38100" dir="2700000" algn="tl">
                    <a:srgbClr val="C0C0C0"/>
                  </a:outerShdw>
                </a:effectLst>
                <a:latin typeface="Calibri" pitchFamily="34" charset="0"/>
              </a:rPr>
              <a:t>Stretch IRA </a:t>
            </a:r>
          </a:p>
          <a:p>
            <a:pPr marL="0" indent="0" eaLnBrk="1" hangingPunct="1">
              <a:buClrTx/>
              <a:buFont typeface="Calibri" pitchFamily="34" charset="0"/>
              <a:buAutoNum type="arabicPeriod"/>
              <a:defRPr/>
            </a:pPr>
            <a:r>
              <a:rPr lang="en-US" sz="3000" b="1" dirty="0">
                <a:solidFill>
                  <a:srgbClr val="011703"/>
                </a:solidFill>
                <a:effectLst>
                  <a:outerShdw blurRad="38100" dist="38100" dir="2700000" algn="tl">
                    <a:srgbClr val="C0C0C0"/>
                  </a:outerShdw>
                </a:effectLst>
                <a:latin typeface="Calibri" pitchFamily="34" charset="0"/>
              </a:rPr>
              <a:t>Protect Principal</a:t>
            </a:r>
          </a:p>
          <a:p>
            <a:pPr marL="0" indent="0" eaLnBrk="1" hangingPunct="1">
              <a:buClrTx/>
              <a:buFont typeface="Calibri" pitchFamily="34" charset="0"/>
              <a:buAutoNum type="arabicPeriod"/>
              <a:defRPr/>
            </a:pPr>
            <a:r>
              <a:rPr lang="en-US" sz="3000" b="1" dirty="0">
                <a:solidFill>
                  <a:srgbClr val="011703"/>
                </a:solidFill>
                <a:effectLst>
                  <a:outerShdw blurRad="38100" dist="38100" dir="2700000" algn="tl">
                    <a:srgbClr val="C0C0C0"/>
                  </a:outerShdw>
                </a:effectLst>
                <a:latin typeface="Calibri" pitchFamily="34" charset="0"/>
              </a:rPr>
              <a:t>Get Professional help</a:t>
            </a:r>
          </a:p>
        </p:txBody>
      </p:sp>
    </p:spTree>
    <p:extLst>
      <p:ext uri="{BB962C8B-B14F-4D97-AF65-F5344CB8AC3E}">
        <p14:creationId xmlns:p14="http://schemas.microsoft.com/office/powerpoint/2010/main" val="2668629431"/>
      </p:ext>
    </p:extLst>
  </p:cSld>
  <p:clrMapOvr>
    <a:masterClrMapping/>
  </p:clrMapOvr>
  <p:transition spd="slow">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br>
              <a:rPr lang="en-US" sz="3600" b="1" dirty="0">
                <a:solidFill>
                  <a:srgbClr val="FF0000"/>
                </a:solidFill>
                <a:effectLst>
                  <a:outerShdw blurRad="38100" dist="38100" dir="2700000" algn="tl">
                    <a:srgbClr val="C0C0C0"/>
                  </a:outerShdw>
                </a:effectLst>
                <a:latin typeface="Aharoni" pitchFamily="2" charset="-79"/>
                <a:cs typeface="Aharoni" pitchFamily="2" charset="-79"/>
              </a:rPr>
            </a:br>
            <a:br>
              <a:rPr lang="en-US" sz="3600" b="1" dirty="0">
                <a:solidFill>
                  <a:srgbClr val="FF0000"/>
                </a:solidFill>
                <a:effectLst>
                  <a:outerShdw blurRad="38100" dist="38100" dir="2700000" algn="tl">
                    <a:srgbClr val="C0C0C0"/>
                  </a:outerShdw>
                </a:effectLst>
                <a:latin typeface="Aharoni" pitchFamily="2" charset="-79"/>
                <a:cs typeface="Aharoni" pitchFamily="2" charset="-79"/>
              </a:rPr>
            </a:br>
            <a:endParaRPr lang="en-US" sz="3600" b="1" dirty="0">
              <a:solidFill>
                <a:srgbClr val="FF0000"/>
              </a:solidFill>
              <a:effectLst>
                <a:outerShdw blurRad="38100" dist="38100" dir="2700000" algn="tl">
                  <a:srgbClr val="C0C0C0"/>
                </a:outerShdw>
              </a:effectLst>
              <a:latin typeface="Arial Black" pitchFamily="34" charset="0"/>
              <a:cs typeface="Aharoni" pitchFamily="2" charset="-79"/>
            </a:endParaRPr>
          </a:p>
        </p:txBody>
      </p:sp>
      <p:sp>
        <p:nvSpPr>
          <p:cNvPr id="5" name="Content Placeholder 4"/>
          <p:cNvSpPr>
            <a:spLocks noGrp="1"/>
          </p:cNvSpPr>
          <p:nvPr>
            <p:ph idx="1"/>
          </p:nvPr>
        </p:nvSpPr>
        <p:spPr>
          <a:xfrm>
            <a:off x="685800" y="990600"/>
            <a:ext cx="7772400" cy="4267200"/>
          </a:xfrm>
        </p:spPr>
        <p:txBody>
          <a:bodyPr/>
          <a:lstStyle/>
          <a:p>
            <a:endParaRPr lang="en-US" b="1" dirty="0">
              <a:solidFill>
                <a:srgbClr val="FF0000"/>
              </a:solidFill>
              <a:effectLst>
                <a:outerShdw blurRad="38100" dist="38100" dir="2700000" algn="tl">
                  <a:srgbClr val="C0C0C0"/>
                </a:outerShdw>
              </a:effectLst>
              <a:latin typeface="Aharoni" pitchFamily="2" charset="-79"/>
              <a:cs typeface="Aharoni" pitchFamily="2" charset="-79"/>
            </a:endParaRPr>
          </a:p>
          <a:p>
            <a:endParaRPr lang="en-US" b="1" dirty="0">
              <a:solidFill>
                <a:srgbClr val="FF0000"/>
              </a:solidFill>
              <a:effectLst>
                <a:outerShdw blurRad="38100" dist="38100" dir="2700000" algn="tl">
                  <a:srgbClr val="C0C0C0"/>
                </a:outerShdw>
              </a:effectLst>
              <a:latin typeface="Aharoni" pitchFamily="2" charset="-79"/>
              <a:cs typeface="Aharoni" pitchFamily="2" charset="-79"/>
            </a:endParaRPr>
          </a:p>
          <a:p>
            <a:pPr algn="ctr"/>
            <a:r>
              <a:rPr lang="en-US" sz="4000" b="1" dirty="0">
                <a:solidFill>
                  <a:srgbClr val="011703"/>
                </a:solidFill>
                <a:effectLst>
                  <a:outerShdw blurRad="38100" dist="38100" dir="2700000" algn="tl">
                    <a:srgbClr val="C0C0C0"/>
                  </a:outerShdw>
                </a:effectLst>
                <a:latin typeface="+mn-lt"/>
                <a:cs typeface="Aharoni" pitchFamily="2" charset="-79"/>
              </a:rPr>
              <a:t>Key Question: </a:t>
            </a:r>
            <a:br>
              <a:rPr lang="en-US" sz="4000" b="1" dirty="0">
                <a:solidFill>
                  <a:srgbClr val="011703"/>
                </a:solidFill>
                <a:effectLst>
                  <a:outerShdw blurRad="38100" dist="38100" dir="2700000" algn="tl">
                    <a:srgbClr val="C0C0C0"/>
                  </a:outerShdw>
                </a:effectLst>
                <a:latin typeface="+mn-lt"/>
                <a:cs typeface="Aharoni" pitchFamily="2" charset="-79"/>
              </a:rPr>
            </a:br>
            <a:r>
              <a:rPr lang="en-US" sz="4000" b="1" dirty="0">
                <a:solidFill>
                  <a:srgbClr val="011703"/>
                </a:solidFill>
                <a:effectLst>
                  <a:outerShdw blurRad="38100" dist="38100" dir="2700000" algn="tl">
                    <a:srgbClr val="C0C0C0"/>
                  </a:outerShdw>
                </a:effectLst>
                <a:latin typeface="+mn-lt"/>
                <a:cs typeface="Aharoni" pitchFamily="2" charset="-79"/>
              </a:rPr>
              <a:t>Is Having More Options and Control of your 401(k)  Important to you Right Now? In Retirement?</a:t>
            </a:r>
            <a:endParaRPr lang="en-US" sz="4000" dirty="0">
              <a:solidFill>
                <a:srgbClr val="011703"/>
              </a:solidFill>
              <a:latin typeface="+mn-lt"/>
            </a:endParaRPr>
          </a:p>
        </p:txBody>
      </p:sp>
      <p:pic>
        <p:nvPicPr>
          <p:cNvPr id="9728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28600"/>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979397"/>
      </p:ext>
    </p:extLst>
  </p:cSld>
  <p:clrMapOvr>
    <a:masterClrMapping/>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You need a </a:t>
            </a:r>
            <a:r>
              <a:rPr lang="en-US" dirty="0" err="1">
                <a:solidFill>
                  <a:srgbClr val="000818"/>
                </a:solidFill>
                <a:effectLst>
                  <a:outerShdw blurRad="38100" dist="38100" dir="2700000" algn="tl">
                    <a:srgbClr val="000000">
                      <a:alpha val="43137"/>
                    </a:srgbClr>
                  </a:outerShdw>
                </a:effectLst>
              </a:rPr>
              <a:t>sherpa</a:t>
            </a:r>
            <a:endParaRPr lang="en-US" dirty="0">
              <a:solidFill>
                <a:srgbClr val="000818"/>
              </a:solidFill>
              <a:effectLst>
                <a:outerShdw blurRad="38100" dist="38100" dir="2700000" algn="tl">
                  <a:srgbClr val="000000">
                    <a:alpha val="43137"/>
                  </a:srgbClr>
                </a:outerShdw>
              </a:effectLst>
            </a:endParaRPr>
          </a:p>
        </p:txBody>
      </p:sp>
      <p:sp>
        <p:nvSpPr>
          <p:cNvPr id="3" name="Subtitle 2"/>
          <p:cNvSpPr>
            <a:spLocks noGrp="1"/>
          </p:cNvSpPr>
          <p:nvPr>
            <p:ph type="body" idx="1"/>
          </p:nvPr>
        </p:nvSpPr>
        <p:spPr>
          <a:xfrm>
            <a:off x="914400" y="914401"/>
            <a:ext cx="7772400" cy="685800"/>
          </a:xfrm>
        </p:spPr>
        <p:txBody>
          <a:bodyPr/>
          <a:lstStyle/>
          <a:p>
            <a:r>
              <a:rPr lang="en-US" b="1" dirty="0">
                <a:solidFill>
                  <a:schemeClr val="tx1"/>
                </a:solidFill>
              </a:rPr>
              <a:t>Chapter Twelve:</a:t>
            </a: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762000" y="2764221"/>
            <a:ext cx="5257800" cy="3592186"/>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87170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990600"/>
            <a:ext cx="8610600" cy="5867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4000" b="1" dirty="0">
                <a:solidFill>
                  <a:srgbClr val="000818"/>
                </a:solidFill>
                <a:effectLst>
                  <a:outerShdw blurRad="38100" dist="38100" dir="2700000" algn="tl">
                    <a:srgbClr val="000000">
                      <a:alpha val="43137"/>
                    </a:srgbClr>
                  </a:outerShdw>
                </a:effectLst>
                <a:ea typeface="+mn-ea"/>
              </a:rPr>
              <a:t>The goal of </a:t>
            </a:r>
            <a:r>
              <a:rPr lang="en-US" sz="4000" b="1" dirty="0">
                <a:solidFill>
                  <a:srgbClr val="FFFF00"/>
                </a:solidFill>
                <a:effectLst>
                  <a:outerShdw blurRad="38100" dist="38100" dir="2700000" algn="tl">
                    <a:srgbClr val="000000">
                      <a:alpha val="43137"/>
                    </a:srgbClr>
                  </a:outerShdw>
                </a:effectLst>
                <a:ea typeface="+mn-ea"/>
              </a:rPr>
              <a:t>Yellow</a:t>
            </a:r>
            <a:r>
              <a:rPr lang="en-US" sz="4000" b="1" dirty="0">
                <a:solidFill>
                  <a:srgbClr val="000818"/>
                </a:solidFill>
                <a:effectLst>
                  <a:outerShdw blurRad="38100" dist="38100" dir="2700000" algn="tl">
                    <a:srgbClr val="000000">
                      <a:alpha val="43137"/>
                    </a:srgbClr>
                  </a:outerShdw>
                </a:effectLst>
                <a:ea typeface="+mn-ea"/>
              </a:rPr>
              <a:t> Money?</a:t>
            </a:r>
          </a:p>
          <a:p>
            <a:pPr eaLnBrk="1" fontAlgn="auto" hangingPunct="1">
              <a:spcAft>
                <a:spcPts val="0"/>
              </a:spcAft>
              <a:defRPr/>
            </a:pPr>
            <a:r>
              <a:rPr lang="en-US" sz="4000" b="1" dirty="0">
                <a:solidFill>
                  <a:srgbClr val="000818"/>
                </a:solidFill>
                <a:effectLst>
                  <a:outerShdw blurRad="38100" dist="38100" dir="2700000" algn="tl">
                    <a:srgbClr val="000000">
                      <a:alpha val="43137"/>
                    </a:srgbClr>
                  </a:outerShdw>
                </a:effectLst>
                <a:ea typeface="+mn-ea"/>
              </a:rPr>
              <a:t>How much Liquidity is right for you?</a:t>
            </a:r>
          </a:p>
          <a:p>
            <a:pPr eaLnBrk="1" fontAlgn="auto" hangingPunct="1">
              <a:spcAft>
                <a:spcPts val="0"/>
              </a:spcAft>
              <a:defRPr/>
            </a:pPr>
            <a:r>
              <a:rPr lang="en-US" sz="4000" b="1" dirty="0">
                <a:solidFill>
                  <a:srgbClr val="000818"/>
                </a:solidFill>
                <a:effectLst>
                  <a:outerShdw blurRad="38100" dist="38100" dir="2700000" algn="tl">
                    <a:srgbClr val="000000">
                      <a:alpha val="43137"/>
                    </a:srgbClr>
                  </a:outerShdw>
                </a:effectLst>
                <a:ea typeface="+mn-ea"/>
              </a:rPr>
              <a:t>The Two Yellow Money Categories</a:t>
            </a:r>
          </a:p>
          <a:p>
            <a:pPr lvl="1" eaLnBrk="1" fontAlgn="auto" hangingPunct="1">
              <a:spcAft>
                <a:spcPts val="0"/>
              </a:spcAft>
              <a:defRPr/>
            </a:pPr>
            <a:r>
              <a:rPr lang="en-US" sz="3600" b="1" dirty="0">
                <a:solidFill>
                  <a:srgbClr val="000818"/>
                </a:solidFill>
                <a:effectLst>
                  <a:outerShdw blurRad="38100" dist="38100" dir="2700000" algn="tl">
                    <a:srgbClr val="000000">
                      <a:alpha val="43137"/>
                    </a:srgbClr>
                  </a:outerShdw>
                </a:effectLst>
                <a:ea typeface="+mn-ea"/>
              </a:rPr>
              <a:t>Accessible with no penalties</a:t>
            </a:r>
          </a:p>
          <a:p>
            <a:pPr lvl="1" eaLnBrk="1" fontAlgn="auto" hangingPunct="1">
              <a:spcAft>
                <a:spcPts val="0"/>
              </a:spcAft>
              <a:defRPr/>
            </a:pPr>
            <a:r>
              <a:rPr lang="en-US" sz="3600" b="1" dirty="0">
                <a:solidFill>
                  <a:srgbClr val="000818"/>
                </a:solidFill>
                <a:effectLst>
                  <a:outerShdw blurRad="38100" dist="38100" dir="2700000" algn="tl">
                    <a:srgbClr val="000000">
                      <a:alpha val="43137"/>
                    </a:srgbClr>
                  </a:outerShdw>
                </a:effectLst>
                <a:ea typeface="+mn-ea"/>
              </a:rPr>
              <a:t>Accessible with minimal penalties</a:t>
            </a:r>
          </a:p>
          <a:p>
            <a:pPr eaLnBrk="1" fontAlgn="auto" hangingPunct="1">
              <a:spcAft>
                <a:spcPts val="0"/>
              </a:spcAft>
              <a:defRPr/>
            </a:pPr>
            <a:endParaRPr lang="en-US" sz="4000" dirty="0">
              <a:solidFill>
                <a:srgbClr val="FFFF00"/>
              </a:solidFill>
              <a:effectLst>
                <a:outerShdw blurRad="38100" dist="38100" dir="2700000" algn="tl">
                  <a:srgbClr val="000000">
                    <a:alpha val="43137"/>
                  </a:srgbClr>
                </a:outerShdw>
              </a:effectLst>
              <a:ea typeface="+mn-ea"/>
            </a:endParaRPr>
          </a:p>
        </p:txBody>
      </p:sp>
      <p:pic>
        <p:nvPicPr>
          <p:cNvPr id="4915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4962" y="0"/>
            <a:ext cx="59340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608446"/>
      </p:ext>
    </p:extLst>
  </p:cSld>
  <p:clrMapOvr>
    <a:masterClrMapping/>
  </p:clrMapOvr>
  <p:transition spd="slow">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dirty="0">
                <a:solidFill>
                  <a:srgbClr val="011703"/>
                </a:solidFill>
                <a:effectLst>
                  <a:outerShdw blurRad="38100" dist="38100" dir="2700000" algn="tl">
                    <a:srgbClr val="C0C0C0"/>
                  </a:outerShdw>
                </a:effectLst>
                <a:latin typeface="Arial Black" pitchFamily="34" charset="0"/>
              </a:rPr>
              <a:t>You Probably Need a Sherpa</a:t>
            </a:r>
          </a:p>
        </p:txBody>
      </p:sp>
      <p:sp>
        <p:nvSpPr>
          <p:cNvPr id="4" name="TextBox 3"/>
          <p:cNvSpPr txBox="1"/>
          <p:nvPr/>
        </p:nvSpPr>
        <p:spPr>
          <a:xfrm>
            <a:off x="457200" y="1127194"/>
            <a:ext cx="8077200" cy="34163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indent="0"/>
            <a:r>
              <a:rPr lang="en-US" sz="3200" b="1" dirty="0"/>
              <a:t>12.1  What are the qualities you look for 	in an advisor?</a:t>
            </a:r>
          </a:p>
          <a:p>
            <a:pPr marL="0" lvl="1" indent="0"/>
            <a:endParaRPr lang="en-US" sz="3200" b="1" dirty="0"/>
          </a:p>
          <a:p>
            <a:pPr marL="0" lvl="1" indent="0"/>
            <a:r>
              <a:rPr lang="en-US" sz="3200" b="1" dirty="0"/>
              <a:t>12.2  What are your expectations for 	communication with your financial 	advisor?</a:t>
            </a:r>
            <a:endParaRPr lang="en-US" sz="3200" dirty="0"/>
          </a:p>
          <a:p>
            <a:pPr marL="0" lvl="1" indent="0"/>
            <a:endParaRPr lang="en-US" dirty="0"/>
          </a:p>
        </p:txBody>
      </p:sp>
      <p:pic>
        <p:nvPicPr>
          <p:cNvPr id="6" name="Picture 2"/>
          <p:cNvPicPr>
            <a:picLocks noChangeAspect="1" noChangeArrowheads="1"/>
          </p:cNvPicPr>
          <p:nvPr/>
        </p:nvPicPr>
        <p:blipFill>
          <a:blip r:embed="rId3" cstate="print"/>
          <a:srcRect/>
          <a:stretch>
            <a:fillRect/>
          </a:stretch>
        </p:blipFill>
        <p:spPr bwMode="auto">
          <a:xfrm>
            <a:off x="2593258" y="4267200"/>
            <a:ext cx="3429000" cy="234273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649197"/>
      </p:ext>
    </p:extLst>
  </p:cSld>
  <p:clrMapOvr>
    <a:masterClrMapping/>
  </p:clrMapOvr>
  <p:transition spd="slow">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dirty="0">
                <a:solidFill>
                  <a:srgbClr val="011703"/>
                </a:solidFill>
                <a:effectLst>
                  <a:outerShdw blurRad="38100" dist="38100" dir="2700000" algn="tl">
                    <a:srgbClr val="C0C0C0"/>
                  </a:outerShdw>
                </a:effectLst>
                <a:latin typeface="Arial Black" pitchFamily="34" charset="0"/>
              </a:rPr>
              <a:t>You Probably Need a Sherpa</a:t>
            </a:r>
          </a:p>
        </p:txBody>
      </p:sp>
      <p:sp>
        <p:nvSpPr>
          <p:cNvPr id="4" name="TextBox 3"/>
          <p:cNvSpPr txBox="1"/>
          <p:nvPr/>
        </p:nvSpPr>
        <p:spPr>
          <a:xfrm>
            <a:off x="457200" y="1127194"/>
            <a:ext cx="8077200" cy="431656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4000" b="1" dirty="0"/>
              <a:t>Business Temperaments</a:t>
            </a:r>
          </a:p>
          <a:p>
            <a:endParaRPr lang="en-US" sz="1050" b="1" dirty="0"/>
          </a:p>
          <a:p>
            <a:pPr marL="457200" indent="-457200">
              <a:buFont typeface="+mj-lt"/>
              <a:buAutoNum type="arabicPeriod"/>
            </a:pPr>
            <a:r>
              <a:rPr lang="en-US" sz="3200" b="1" dirty="0"/>
              <a:t>Relational/Relationa</a:t>
            </a:r>
            <a:r>
              <a:rPr lang="en-US" sz="3200" dirty="0"/>
              <a:t>l</a:t>
            </a:r>
          </a:p>
          <a:p>
            <a:pPr marL="457200" indent="-457200">
              <a:buFont typeface="+mj-lt"/>
              <a:buAutoNum type="arabicPeriod"/>
            </a:pPr>
            <a:endParaRPr lang="en-US" sz="3200" dirty="0"/>
          </a:p>
          <a:p>
            <a:pPr marL="457200" indent="-457200">
              <a:buFont typeface="+mj-lt"/>
              <a:buAutoNum type="arabicPeriod"/>
            </a:pPr>
            <a:r>
              <a:rPr lang="en-US" sz="3200" b="1" dirty="0"/>
              <a:t>Relational/Business</a:t>
            </a:r>
          </a:p>
          <a:p>
            <a:pPr marL="457200" indent="-457200">
              <a:buFont typeface="+mj-lt"/>
              <a:buAutoNum type="arabicPeriod"/>
            </a:pPr>
            <a:endParaRPr lang="en-US" sz="3200" b="1" dirty="0"/>
          </a:p>
          <a:p>
            <a:pPr marL="457200" indent="-457200">
              <a:buFont typeface="+mj-lt"/>
              <a:buAutoNum type="arabicPeriod"/>
            </a:pPr>
            <a:r>
              <a:rPr lang="en-US" sz="3200" b="1" dirty="0"/>
              <a:t>Business/Relational</a:t>
            </a:r>
          </a:p>
          <a:p>
            <a:pPr marL="457200" indent="-457200">
              <a:buFont typeface="+mj-lt"/>
              <a:buAutoNum type="arabicPeriod"/>
            </a:pPr>
            <a:endParaRPr lang="en-US" sz="3200" b="1" dirty="0"/>
          </a:p>
          <a:p>
            <a:pPr marL="457200" indent="-457200">
              <a:buFont typeface="+mj-lt"/>
              <a:buAutoNum type="arabicPeriod"/>
            </a:pPr>
            <a:r>
              <a:rPr lang="en-US" sz="3200" b="1" dirty="0"/>
              <a:t>Business/Business</a:t>
            </a:r>
            <a:endParaRPr lang="en-US" sz="3200" dirty="0"/>
          </a:p>
        </p:txBody>
      </p:sp>
      <p:sp>
        <p:nvSpPr>
          <p:cNvPr id="3" name="TextBox 2"/>
          <p:cNvSpPr txBox="1"/>
          <p:nvPr/>
        </p:nvSpPr>
        <p:spPr>
          <a:xfrm>
            <a:off x="152400" y="2286000"/>
            <a:ext cx="8686800" cy="1938992"/>
          </a:xfrm>
          <a:prstGeom prst="rect">
            <a:avLst/>
          </a:prstGeom>
          <a:solidFill>
            <a:schemeClr val="tx1"/>
          </a:solidFill>
          <a:ln>
            <a:solidFill>
              <a:schemeClr val="tx1"/>
            </a:solidFill>
          </a:ln>
        </p:spPr>
        <p:txBody>
          <a:bodyPr wrap="square" rtlCol="0">
            <a:spAutoFit/>
          </a:bodyPr>
          <a:lstStyle/>
          <a:p>
            <a:pPr marL="0" lvl="1"/>
            <a:r>
              <a:rPr lang="en-US" sz="4000" b="1" dirty="0">
                <a:solidFill>
                  <a:schemeClr val="bg1"/>
                </a:solidFill>
              </a:rPr>
              <a:t>12.5  What type of business 	   </a:t>
            </a:r>
          </a:p>
          <a:p>
            <a:pPr marL="0" lvl="1"/>
            <a:r>
              <a:rPr lang="en-US" sz="4000" b="1" dirty="0">
                <a:solidFill>
                  <a:schemeClr val="bg1"/>
                </a:solidFill>
              </a:rPr>
              <a:t>         temperament do you think  </a:t>
            </a:r>
          </a:p>
          <a:p>
            <a:pPr marL="0" lvl="1"/>
            <a:r>
              <a:rPr lang="en-US" sz="4000" b="1" dirty="0">
                <a:solidFill>
                  <a:schemeClr val="bg1"/>
                </a:solidFill>
              </a:rPr>
              <a:t>         you are?  Explain.</a:t>
            </a:r>
            <a:endParaRPr lang="en-US" sz="4000" dirty="0">
              <a:solidFill>
                <a:schemeClr val="bg1"/>
              </a:solidFill>
            </a:endParaRPr>
          </a:p>
        </p:txBody>
      </p:sp>
    </p:spTree>
    <p:extLst>
      <p:ext uri="{BB962C8B-B14F-4D97-AF65-F5344CB8AC3E}">
        <p14:creationId xmlns:p14="http://schemas.microsoft.com/office/powerpoint/2010/main" val="3469033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dirty="0">
                <a:solidFill>
                  <a:srgbClr val="011703"/>
                </a:solidFill>
                <a:effectLst>
                  <a:outerShdw blurRad="38100" dist="38100" dir="2700000" algn="tl">
                    <a:srgbClr val="C0C0C0"/>
                  </a:outerShdw>
                </a:effectLst>
                <a:latin typeface="Arial Black" pitchFamily="34" charset="0"/>
              </a:rPr>
              <a:t>You Probably Need a Sherpa</a:t>
            </a:r>
          </a:p>
        </p:txBody>
      </p:sp>
      <p:pic>
        <p:nvPicPr>
          <p:cNvPr id="1026" name="Picture 2"/>
          <p:cNvPicPr>
            <a:picLocks noChangeAspect="1" noChangeArrowheads="1"/>
          </p:cNvPicPr>
          <p:nvPr/>
        </p:nvPicPr>
        <p:blipFill>
          <a:blip r:embed="rId3" cstate="print"/>
          <a:srcRect/>
          <a:stretch>
            <a:fillRect/>
          </a:stretch>
        </p:blipFill>
        <p:spPr bwMode="auto">
          <a:xfrm>
            <a:off x="5134429" y="1676400"/>
            <a:ext cx="3733800" cy="25908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 y="1127194"/>
            <a:ext cx="4419600" cy="563231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defRPr/>
            </a:pPr>
            <a:r>
              <a:rPr lang="en-US" sz="3600" b="1" i="1" dirty="0">
                <a:solidFill>
                  <a:srgbClr val="011703"/>
                </a:solidFill>
                <a:effectLst>
                  <a:outerShdw blurRad="38100" dist="38100" dir="2700000" algn="tl">
                    <a:srgbClr val="C0C0C0"/>
                  </a:outerShdw>
                </a:effectLst>
                <a:latin typeface="Calibri" pitchFamily="34" charset="0"/>
              </a:rPr>
              <a:t>Trust</a:t>
            </a:r>
          </a:p>
          <a:p>
            <a:pPr eaLnBrk="1" hangingPunct="1">
              <a:buFont typeface="Arial" pitchFamily="34" charset="0"/>
              <a:buChar char="•"/>
              <a:defRPr/>
            </a:pPr>
            <a:r>
              <a:rPr lang="ja-JP" altLang="en-US" sz="3600" b="1" i="1" dirty="0">
                <a:solidFill>
                  <a:srgbClr val="011703"/>
                </a:solidFill>
                <a:effectLst>
                  <a:outerShdw blurRad="38100" dist="38100" dir="2700000" algn="tl">
                    <a:srgbClr val="C0C0C0"/>
                  </a:outerShdw>
                </a:effectLst>
                <a:latin typeface="Calibri" pitchFamily="34" charset="0"/>
              </a:rPr>
              <a:t>‘</a:t>
            </a:r>
            <a:r>
              <a:rPr lang="en-US" altLang="ja-JP" sz="3600" b="1" i="1" dirty="0">
                <a:solidFill>
                  <a:srgbClr val="011703"/>
                </a:solidFill>
                <a:effectLst>
                  <a:outerShdw blurRad="38100" dist="38100" dir="2700000" algn="tl">
                    <a:srgbClr val="C0C0C0"/>
                  </a:outerShdw>
                </a:effectLst>
                <a:latin typeface="Calibri" pitchFamily="34" charset="0"/>
              </a:rPr>
              <a:t>Likeability</a:t>
            </a:r>
            <a:r>
              <a:rPr lang="ja-JP" altLang="en-US" sz="3600" b="1" i="1" dirty="0">
                <a:solidFill>
                  <a:srgbClr val="011703"/>
                </a:solidFill>
                <a:effectLst>
                  <a:outerShdw blurRad="38100" dist="38100" dir="2700000" algn="tl">
                    <a:srgbClr val="C0C0C0"/>
                  </a:outerShdw>
                </a:effectLst>
                <a:latin typeface="Calibri" pitchFamily="34" charset="0"/>
              </a:rPr>
              <a:t>’</a:t>
            </a:r>
            <a:endParaRPr lang="en-US" altLang="ja-JP" sz="3600" b="1" i="1" dirty="0">
              <a:solidFill>
                <a:srgbClr val="011703"/>
              </a:solidFill>
              <a:effectLst>
                <a:outerShdw blurRad="38100" dist="38100" dir="2700000" algn="tl">
                  <a:srgbClr val="C0C0C0"/>
                </a:outerShdw>
              </a:effectLst>
              <a:latin typeface="Calibri" pitchFamily="34" charset="0"/>
            </a:endParaRPr>
          </a:p>
          <a:p>
            <a:pPr eaLnBrk="1" hangingPunct="1">
              <a:buFont typeface="Arial" pitchFamily="34" charset="0"/>
              <a:buChar char="•"/>
              <a:defRPr/>
            </a:pPr>
            <a:r>
              <a:rPr lang="en-US" sz="3600" b="1" i="1" dirty="0">
                <a:solidFill>
                  <a:srgbClr val="011703"/>
                </a:solidFill>
                <a:effectLst>
                  <a:outerShdw blurRad="38100" dist="38100" dir="2700000" algn="tl">
                    <a:srgbClr val="C0C0C0"/>
                  </a:outerShdw>
                </a:effectLst>
                <a:latin typeface="Calibri" pitchFamily="34" charset="0"/>
              </a:rPr>
              <a:t>Competence</a:t>
            </a:r>
          </a:p>
          <a:p>
            <a:pPr eaLnBrk="1" hangingPunct="1">
              <a:buFont typeface="Arial" pitchFamily="34" charset="0"/>
              <a:buChar char="•"/>
              <a:defRPr/>
            </a:pPr>
            <a:r>
              <a:rPr lang="en-US" sz="3600" b="1" i="1" dirty="0">
                <a:solidFill>
                  <a:srgbClr val="011703"/>
                </a:solidFill>
                <a:effectLst>
                  <a:outerShdw blurRad="38100" dist="38100" dir="2700000" algn="tl">
                    <a:srgbClr val="C0C0C0"/>
                  </a:outerShdw>
                </a:effectLst>
                <a:latin typeface="Calibri" pitchFamily="34" charset="0"/>
              </a:rPr>
              <a:t>Understands the ABCs</a:t>
            </a:r>
          </a:p>
          <a:p>
            <a:pPr eaLnBrk="1" hangingPunct="1">
              <a:buFont typeface="Arial" pitchFamily="34" charset="0"/>
              <a:buChar char="•"/>
              <a:defRPr/>
            </a:pPr>
            <a:r>
              <a:rPr lang="en-US" sz="3600" b="1" i="1" dirty="0">
                <a:solidFill>
                  <a:srgbClr val="011703"/>
                </a:solidFill>
                <a:effectLst>
                  <a:outerShdw blurRad="38100" dist="38100" dir="2700000" algn="tl">
                    <a:srgbClr val="C0C0C0"/>
                  </a:outerShdw>
                </a:effectLst>
                <a:latin typeface="Calibri" pitchFamily="34" charset="0"/>
              </a:rPr>
              <a:t>Longevity – are they going to be around when you need them?</a:t>
            </a:r>
          </a:p>
          <a:p>
            <a:pPr eaLnBrk="1" hangingPunct="1">
              <a:buFont typeface="Arial" pitchFamily="34" charset="0"/>
              <a:buChar char="•"/>
              <a:defRPr/>
            </a:pPr>
            <a:r>
              <a:rPr lang="en-US" sz="3600" b="1" i="1" dirty="0">
                <a:solidFill>
                  <a:srgbClr val="011703"/>
                </a:solidFill>
                <a:effectLst>
                  <a:outerShdw blurRad="38100" dist="38100" dir="2700000" algn="tl">
                    <a:srgbClr val="C0C0C0"/>
                  </a:outerShdw>
                </a:effectLst>
                <a:latin typeface="Calibri" pitchFamily="34" charset="0"/>
              </a:rPr>
              <a:t>Client-Partner?</a:t>
            </a:r>
          </a:p>
        </p:txBody>
      </p:sp>
    </p:spTree>
    <p:extLst>
      <p:ext uri="{BB962C8B-B14F-4D97-AF65-F5344CB8AC3E}">
        <p14:creationId xmlns:p14="http://schemas.microsoft.com/office/powerpoint/2010/main" val="218162240"/>
      </p:ext>
    </p:extLst>
  </p:cSld>
  <p:clrMapOvr>
    <a:masterClrMapping/>
  </p:clrMapOvr>
  <p:transition spd="slow">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dirty="0">
                <a:solidFill>
                  <a:srgbClr val="011703"/>
                </a:solidFill>
                <a:effectLst>
                  <a:outerShdw blurRad="38100" dist="38100" dir="2700000" algn="tl">
                    <a:srgbClr val="C0C0C0"/>
                  </a:outerShdw>
                </a:effectLst>
                <a:latin typeface="Arial Black" pitchFamily="34" charset="0"/>
              </a:rPr>
              <a:t>You Probably Need a Sherpa</a:t>
            </a:r>
          </a:p>
        </p:txBody>
      </p:sp>
      <p:sp>
        <p:nvSpPr>
          <p:cNvPr id="4" name="TextBox 3"/>
          <p:cNvSpPr txBox="1"/>
          <p:nvPr/>
        </p:nvSpPr>
        <p:spPr>
          <a:xfrm>
            <a:off x="457200" y="762000"/>
            <a:ext cx="7772400" cy="600164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dirty="0"/>
              <a:t>Questions You Might Ask a Potential Advisor</a:t>
            </a:r>
            <a:endParaRPr lang="en-US" sz="1800" dirty="0"/>
          </a:p>
          <a:p>
            <a:pPr marL="800100" lvl="1" indent="-342900">
              <a:buFont typeface="Arial" pitchFamily="34" charset="0"/>
              <a:buChar char="•"/>
            </a:pPr>
            <a:r>
              <a:rPr lang="en-US" dirty="0"/>
              <a:t>What is your area of specialty?  Do you have an area of focus?</a:t>
            </a:r>
          </a:p>
          <a:p>
            <a:pPr marL="800100" lvl="1" indent="-342900">
              <a:buFont typeface="Arial" pitchFamily="34" charset="0"/>
              <a:buChar char="•"/>
            </a:pPr>
            <a:r>
              <a:rPr lang="en-US" dirty="0"/>
              <a:t>What is your investment philosophy?</a:t>
            </a:r>
          </a:p>
          <a:p>
            <a:pPr marL="800100" lvl="1" indent="-342900">
              <a:buFont typeface="Arial" pitchFamily="34" charset="0"/>
              <a:buChar char="•"/>
            </a:pPr>
            <a:r>
              <a:rPr lang="en-US" dirty="0"/>
              <a:t>How long have you been a planner? </a:t>
            </a:r>
          </a:p>
          <a:p>
            <a:pPr marL="800100" lvl="1" indent="-342900">
              <a:buFont typeface="Arial" pitchFamily="34" charset="0"/>
              <a:buChar char="•"/>
            </a:pPr>
            <a:r>
              <a:rPr lang="en-US" dirty="0"/>
              <a:t>If you haven’t been in the business long, who do you have as a mentor or back-up planner to help you plan?</a:t>
            </a:r>
          </a:p>
          <a:p>
            <a:pPr marL="800100" lvl="1" indent="-342900">
              <a:buFont typeface="Arial" pitchFamily="34" charset="0"/>
              <a:buChar char="•"/>
            </a:pPr>
            <a:r>
              <a:rPr lang="en-US" dirty="0"/>
              <a:t>What licenses do you hold?  Why those licenses?</a:t>
            </a:r>
          </a:p>
          <a:p>
            <a:pPr marL="800100" lvl="1" indent="-342900">
              <a:buFont typeface="Arial" pitchFamily="34" charset="0"/>
              <a:buChar char="•"/>
            </a:pPr>
            <a:r>
              <a:rPr lang="en-US" dirty="0"/>
              <a:t>Do you have a planning team that includes attorneys or accountants or other advisors?</a:t>
            </a:r>
          </a:p>
          <a:p>
            <a:pPr marL="800100" lvl="1" indent="-342900">
              <a:buFont typeface="Arial" pitchFamily="34" charset="0"/>
              <a:buChar char="•"/>
            </a:pPr>
            <a:r>
              <a:rPr lang="en-US" dirty="0"/>
              <a:t>Can I speak with 3-4 of your clients?</a:t>
            </a:r>
          </a:p>
          <a:p>
            <a:pPr marL="800100" lvl="1" indent="-342900">
              <a:buFont typeface="Arial" pitchFamily="34" charset="0"/>
              <a:buChar char="•"/>
            </a:pPr>
            <a:r>
              <a:rPr lang="en-US" dirty="0"/>
              <a:t>Are you familiar with the ABC Model of Investing and do you use it in your planning?</a:t>
            </a:r>
          </a:p>
          <a:p>
            <a:pPr marL="800100" lvl="1" indent="-342900">
              <a:buFont typeface="Arial" pitchFamily="34" charset="0"/>
              <a:buChar char="•"/>
            </a:pPr>
            <a:r>
              <a:rPr lang="en-US" dirty="0"/>
              <a:t>How do you make use of Fixed Index Annuities in your practice?</a:t>
            </a:r>
          </a:p>
        </p:txBody>
      </p:sp>
    </p:spTree>
    <p:extLst>
      <p:ext uri="{BB962C8B-B14F-4D97-AF65-F5344CB8AC3E}">
        <p14:creationId xmlns:p14="http://schemas.microsoft.com/office/powerpoint/2010/main" val="2335449519"/>
      </p:ext>
    </p:extLst>
  </p:cSld>
  <p:clrMapOvr>
    <a:masterClrMapping/>
  </p:clrMapOvr>
  <p:transition spd="slow">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dirty="0">
                <a:solidFill>
                  <a:srgbClr val="011703"/>
                </a:solidFill>
                <a:effectLst>
                  <a:outerShdw blurRad="38100" dist="38100" dir="2700000" algn="tl">
                    <a:srgbClr val="C0C0C0"/>
                  </a:outerShdw>
                </a:effectLst>
                <a:latin typeface="Arial Black" pitchFamily="34" charset="0"/>
              </a:rPr>
              <a:t>You Probably Need a Sherpa</a:t>
            </a:r>
          </a:p>
        </p:txBody>
      </p:sp>
      <p:sp>
        <p:nvSpPr>
          <p:cNvPr id="4" name="TextBox 3"/>
          <p:cNvSpPr txBox="1"/>
          <p:nvPr/>
        </p:nvSpPr>
        <p:spPr>
          <a:xfrm>
            <a:off x="457200" y="762000"/>
            <a:ext cx="8229600" cy="65556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dirty="0"/>
              <a:t>Questions You Might Ask a Potential Advisor</a:t>
            </a:r>
            <a:endParaRPr lang="en-US" sz="1800" dirty="0"/>
          </a:p>
          <a:p>
            <a:pPr marL="800100" lvl="1" indent="-342900">
              <a:buFont typeface="Arial" pitchFamily="34" charset="0"/>
              <a:buChar char="•"/>
            </a:pPr>
            <a:r>
              <a:rPr lang="en-US" dirty="0"/>
              <a:t>Do you consider yourself a “safe money specialist?”</a:t>
            </a:r>
            <a:endParaRPr lang="en-US" sz="2000" dirty="0"/>
          </a:p>
          <a:p>
            <a:pPr marL="800100" lvl="1" indent="-342900">
              <a:buFont typeface="Arial" pitchFamily="34" charset="0"/>
              <a:buChar char="•"/>
            </a:pPr>
            <a:r>
              <a:rPr lang="en-US" dirty="0"/>
              <a:t>Tell me about the manner in which you communicate with your clients. </a:t>
            </a:r>
            <a:endParaRPr lang="en-US" sz="2000" dirty="0"/>
          </a:p>
          <a:p>
            <a:pPr marL="1257300" lvl="2" indent="-342900">
              <a:buFont typeface="Arial" pitchFamily="34" charset="0"/>
              <a:buChar char="•"/>
            </a:pPr>
            <a:r>
              <a:rPr lang="en-US" dirty="0"/>
              <a:t>Do you have client events?</a:t>
            </a:r>
            <a:endParaRPr lang="en-US" sz="2000" dirty="0"/>
          </a:p>
          <a:p>
            <a:pPr marL="1257300" lvl="2" indent="-342900">
              <a:buFont typeface="Arial" pitchFamily="34" charset="0"/>
              <a:buChar char="•"/>
            </a:pPr>
            <a:r>
              <a:rPr lang="en-US" dirty="0"/>
              <a:t>Do you have a newsletter?</a:t>
            </a:r>
            <a:endParaRPr lang="en-US" sz="2000" dirty="0"/>
          </a:p>
          <a:p>
            <a:pPr marL="800100" lvl="1" indent="-342900">
              <a:buFont typeface="Arial" pitchFamily="34" charset="0"/>
              <a:buChar char="•"/>
            </a:pPr>
            <a:r>
              <a:rPr lang="en-US" dirty="0"/>
              <a:t>Do you conduct regular reviews with your clients, and if so, how often?</a:t>
            </a:r>
            <a:endParaRPr lang="en-US" sz="2000" dirty="0"/>
          </a:p>
          <a:p>
            <a:pPr marL="800100" lvl="1" indent="-342900">
              <a:buFont typeface="Arial" pitchFamily="34" charset="0"/>
              <a:buChar char="•"/>
            </a:pPr>
            <a:r>
              <a:rPr lang="en-US" dirty="0"/>
              <a:t>If I have a question after I become a client of yours, whom do I speak with?</a:t>
            </a:r>
            <a:endParaRPr lang="en-US" sz="2000" dirty="0"/>
          </a:p>
          <a:p>
            <a:pPr marL="800100" lvl="1" indent="-342900">
              <a:buFont typeface="Arial" pitchFamily="34" charset="0"/>
              <a:buChar char="•"/>
            </a:pPr>
            <a:r>
              <a:rPr lang="en-US" dirty="0"/>
              <a:t>What types of assets do you use in planning?</a:t>
            </a:r>
            <a:endParaRPr lang="en-US" sz="2000" dirty="0"/>
          </a:p>
          <a:p>
            <a:pPr marL="800100" lvl="1" indent="-342900">
              <a:buFont typeface="Arial" pitchFamily="34" charset="0"/>
              <a:buChar char="•"/>
            </a:pPr>
            <a:r>
              <a:rPr lang="en-US" dirty="0"/>
              <a:t>Can I visit your next client event?</a:t>
            </a:r>
            <a:endParaRPr lang="en-US" sz="2000" dirty="0"/>
          </a:p>
          <a:p>
            <a:pPr marL="800100" lvl="1" indent="-342900">
              <a:buFont typeface="Arial" pitchFamily="34" charset="0"/>
              <a:buChar char="•"/>
            </a:pPr>
            <a:r>
              <a:rPr lang="en-US" dirty="0"/>
              <a:t>Are there any fees in working with you?</a:t>
            </a:r>
            <a:endParaRPr lang="en-US" sz="2000" dirty="0"/>
          </a:p>
          <a:p>
            <a:pPr marL="800100" lvl="1" indent="-342900">
              <a:buFont typeface="Arial" pitchFamily="34" charset="0"/>
              <a:buChar char="•"/>
            </a:pPr>
            <a:r>
              <a:rPr lang="en-US" dirty="0"/>
              <a:t>Tell me about the planning process.</a:t>
            </a:r>
            <a:endParaRPr lang="en-US" sz="2000" dirty="0"/>
          </a:p>
          <a:p>
            <a:pPr marL="800100" lvl="1" indent="-342900">
              <a:buFont typeface="Arial" pitchFamily="34" charset="0"/>
              <a:buChar char="•"/>
            </a:pPr>
            <a:r>
              <a:rPr lang="en-US" dirty="0"/>
              <a:t>Have you ever had any regulatory actions taken against you?</a:t>
            </a:r>
            <a:endParaRPr lang="en-US" sz="2000" dirty="0"/>
          </a:p>
          <a:p>
            <a:pPr marL="0" indent="0" eaLnBrk="1" hangingPunct="1">
              <a:defRPr/>
            </a:pPr>
            <a:endParaRPr lang="en-US" sz="3600" b="1" i="1" dirty="0">
              <a:solidFill>
                <a:srgbClr val="011703"/>
              </a:solidFill>
              <a:effectLst>
                <a:outerShdw blurRad="38100" dist="38100" dir="2700000" algn="tl">
                  <a:srgbClr val="C0C0C0"/>
                </a:outerShdw>
              </a:effectLst>
              <a:latin typeface="Calibri" pitchFamily="34" charset="0"/>
            </a:endParaRPr>
          </a:p>
        </p:txBody>
      </p:sp>
      <p:sp>
        <p:nvSpPr>
          <p:cNvPr id="3" name="TextBox 2"/>
          <p:cNvSpPr txBox="1"/>
          <p:nvPr/>
        </p:nvSpPr>
        <p:spPr>
          <a:xfrm>
            <a:off x="228600" y="2209800"/>
            <a:ext cx="8686800" cy="1569660"/>
          </a:xfrm>
          <a:prstGeom prst="rect">
            <a:avLst/>
          </a:prstGeom>
          <a:solidFill>
            <a:schemeClr val="tx1"/>
          </a:solidFill>
          <a:ln>
            <a:solidFill>
              <a:schemeClr val="tx1"/>
            </a:solidFill>
          </a:ln>
        </p:spPr>
        <p:txBody>
          <a:bodyPr wrap="square" rtlCol="0">
            <a:spAutoFit/>
          </a:bodyPr>
          <a:lstStyle/>
          <a:p>
            <a:pPr marL="0" lvl="1"/>
            <a:r>
              <a:rPr lang="en-US" sz="3200" b="1" dirty="0">
                <a:solidFill>
                  <a:schemeClr val="bg1"/>
                </a:solidFill>
              </a:rPr>
              <a:t>12.8  Which questions do you think are 	important.  What other questions might 	you ask a potential advisor?</a:t>
            </a:r>
            <a:endParaRPr lang="en-US" dirty="0">
              <a:solidFill>
                <a:schemeClr val="bg1"/>
              </a:solidFill>
            </a:endParaRPr>
          </a:p>
        </p:txBody>
      </p:sp>
    </p:spTree>
    <p:extLst>
      <p:ext uri="{BB962C8B-B14F-4D97-AF65-F5344CB8AC3E}">
        <p14:creationId xmlns:p14="http://schemas.microsoft.com/office/powerpoint/2010/main" val="20230235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DEAL OR NO DEAL</a:t>
            </a:r>
          </a:p>
        </p:txBody>
      </p:sp>
      <p:sp>
        <p:nvSpPr>
          <p:cNvPr id="3" name="Subtitle 2"/>
          <p:cNvSpPr>
            <a:spLocks noGrp="1"/>
          </p:cNvSpPr>
          <p:nvPr>
            <p:ph type="body" idx="1"/>
          </p:nvPr>
        </p:nvSpPr>
        <p:spPr>
          <a:xfrm>
            <a:off x="914400" y="914401"/>
            <a:ext cx="7772400" cy="685800"/>
          </a:xfrm>
        </p:spPr>
        <p:txBody>
          <a:bodyPr/>
          <a:lstStyle/>
          <a:p>
            <a:r>
              <a:rPr lang="en-US" b="1" dirty="0">
                <a:solidFill>
                  <a:schemeClr val="tx1"/>
                </a:solidFill>
              </a:rPr>
              <a:t>Chapter Thirteen:</a:t>
            </a: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1143000" y="2514600"/>
            <a:ext cx="4110893" cy="367506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21920288"/>
      </p:ext>
    </p:extLst>
  </p:cSld>
  <p:clrMapOvr>
    <a:masterClrMapping/>
  </p:clrMapOvr>
  <p:transition spd="slow">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3600" dirty="0">
                <a:solidFill>
                  <a:srgbClr val="011703"/>
                </a:solidFill>
                <a:effectLst>
                  <a:outerShdw blurRad="38100" dist="38100" dir="2700000" algn="tl">
                    <a:srgbClr val="C0C0C0"/>
                  </a:outerShdw>
                </a:effectLst>
                <a:latin typeface="Arial Black" pitchFamily="34" charset="0"/>
              </a:rPr>
              <a:t>Deal or No Deal</a:t>
            </a:r>
          </a:p>
        </p:txBody>
      </p:sp>
      <p:sp>
        <p:nvSpPr>
          <p:cNvPr id="3" name="Content Placeholder 2"/>
          <p:cNvSpPr>
            <a:spLocks noGrp="1"/>
          </p:cNvSpPr>
          <p:nvPr>
            <p:ph idx="1"/>
          </p:nvPr>
        </p:nvSpPr>
        <p:spPr>
          <a:xfrm>
            <a:off x="1066800" y="990600"/>
            <a:ext cx="7010400" cy="19050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lvl="1" indent="0">
              <a:buNone/>
            </a:pPr>
            <a:r>
              <a:rPr lang="en-US" sz="3600" b="1" dirty="0"/>
              <a:t>13.1  What key elements are involved for you when making a financial decision?  </a:t>
            </a:r>
            <a:endParaRPr lang="en-US" sz="3600" dirty="0"/>
          </a:p>
          <a:p>
            <a:pPr eaLnBrk="1" hangingPunct="1">
              <a:buFont typeface="Arial" pitchFamily="34" charset="0"/>
              <a:buNone/>
              <a:defRPr/>
            </a:pPr>
            <a:endParaRPr lang="en-US" sz="3200" dirty="0">
              <a:solidFill>
                <a:srgbClr val="011703"/>
              </a:solidFill>
              <a:latin typeface="Calibri" pitchFamily="34" charset="0"/>
            </a:endParaRPr>
          </a:p>
        </p:txBody>
      </p:sp>
      <p:sp>
        <p:nvSpPr>
          <p:cNvPr id="6" name="Arc 5"/>
          <p:cNvSpPr/>
          <p:nvPr/>
        </p:nvSpPr>
        <p:spPr>
          <a:xfrm>
            <a:off x="2667000" y="5410200"/>
            <a:ext cx="4267200" cy="2286000"/>
          </a:xfrm>
          <a:prstGeom prst="arc">
            <a:avLst>
              <a:gd name="adj1" fmla="val 10996532"/>
              <a:gd name="adj2" fmla="val 21364359"/>
            </a:avLst>
          </a:prstGeom>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12" name="Picture 2"/>
          <p:cNvPicPr>
            <a:picLocks noChangeAspect="1" noChangeArrowheads="1"/>
          </p:cNvPicPr>
          <p:nvPr/>
        </p:nvPicPr>
        <p:blipFill>
          <a:blip r:embed="rId2" cstate="print"/>
          <a:srcRect/>
          <a:stretch>
            <a:fillRect/>
          </a:stretch>
        </p:blipFill>
        <p:spPr bwMode="auto">
          <a:xfrm>
            <a:off x="2667000" y="2895600"/>
            <a:ext cx="3886200" cy="347419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2517266"/>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600" dirty="0">
                <a:solidFill>
                  <a:srgbClr val="011703"/>
                </a:solidFill>
                <a:effectLst>
                  <a:outerShdw blurRad="38100" dist="38100" dir="2700000" algn="tl">
                    <a:srgbClr val="C0C0C0"/>
                  </a:outerShdw>
                </a:effectLst>
                <a:latin typeface="Arial Black" pitchFamily="34" charset="0"/>
              </a:rPr>
              <a:t>Three Elements of a Financial Decision</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2800" b="1" u="sng" dirty="0">
                <a:solidFill>
                  <a:srgbClr val="011703"/>
                </a:solidFill>
                <a:effectLst>
                  <a:outerShdw blurRad="38100" dist="38100" dir="2700000" algn="tl">
                    <a:srgbClr val="C0C0C0"/>
                  </a:outerShdw>
                </a:effectLst>
                <a:latin typeface="Calibri" pitchFamily="34" charset="0"/>
              </a:rPr>
              <a:t>Logic</a:t>
            </a:r>
            <a:r>
              <a:rPr lang="en-US" sz="2800" b="1" dirty="0">
                <a:solidFill>
                  <a:srgbClr val="011703"/>
                </a:solidFill>
                <a:effectLst>
                  <a:outerShdw blurRad="38100" dist="38100" dir="2700000" algn="tl">
                    <a:srgbClr val="C0C0C0"/>
                  </a:outerShdw>
                </a:effectLst>
                <a:latin typeface="Calibri" pitchFamily="34" charset="0"/>
              </a:rPr>
              <a:t> – In what ways does your current plan make sense to you?</a:t>
            </a:r>
          </a:p>
          <a:p>
            <a:pPr eaLnBrk="1" hangingPunct="1">
              <a:defRPr/>
            </a:pPr>
            <a:r>
              <a:rPr lang="en-US" sz="2800" b="1" u="sng" dirty="0">
                <a:solidFill>
                  <a:srgbClr val="011703"/>
                </a:solidFill>
                <a:effectLst>
                  <a:outerShdw blurRad="38100" dist="38100" dir="2700000" algn="tl">
                    <a:srgbClr val="C0C0C0"/>
                  </a:outerShdw>
                </a:effectLst>
                <a:latin typeface="Calibri" pitchFamily="34" charset="0"/>
              </a:rPr>
              <a:t>Belief/biases</a:t>
            </a:r>
            <a:r>
              <a:rPr lang="en-US" sz="2800" b="1" dirty="0">
                <a:solidFill>
                  <a:srgbClr val="011703"/>
                </a:solidFill>
                <a:effectLst>
                  <a:outerShdw blurRad="38100" dist="38100" dir="2700000" algn="tl">
                    <a:srgbClr val="C0C0C0"/>
                  </a:outerShdw>
                </a:effectLst>
                <a:latin typeface="Calibri" pitchFamily="34" charset="0"/>
              </a:rPr>
              <a:t> – Are you aware of any bias you hold regarding your investments? Media Bias? Do you have any beliefs about assets or groups of assets that need to be changed?</a:t>
            </a:r>
          </a:p>
          <a:p>
            <a:pPr eaLnBrk="1" hangingPunct="1">
              <a:defRPr/>
            </a:pPr>
            <a:r>
              <a:rPr lang="en-US" sz="2800" b="1" u="sng" dirty="0">
                <a:solidFill>
                  <a:srgbClr val="011703"/>
                </a:solidFill>
                <a:effectLst>
                  <a:outerShdw blurRad="38100" dist="38100" dir="2700000" algn="tl">
                    <a:srgbClr val="C0C0C0"/>
                  </a:outerShdw>
                </a:effectLst>
                <a:latin typeface="Calibri" pitchFamily="34" charset="0"/>
              </a:rPr>
              <a:t>Emotions - </a:t>
            </a:r>
          </a:p>
          <a:p>
            <a:pPr eaLnBrk="1" hangingPunct="1">
              <a:buFont typeface="Arial" pitchFamily="34" charset="0"/>
              <a:buNone/>
              <a:defRPr/>
            </a:pPr>
            <a:endParaRPr lang="en-US" sz="3200" dirty="0">
              <a:solidFill>
                <a:srgbClr val="011703"/>
              </a:solidFill>
              <a:latin typeface="Calibri" pitchFamily="34" charset="0"/>
            </a:endParaRPr>
          </a:p>
        </p:txBody>
      </p:sp>
      <p:sp>
        <p:nvSpPr>
          <p:cNvPr id="6" name="Arc 5"/>
          <p:cNvSpPr/>
          <p:nvPr/>
        </p:nvSpPr>
        <p:spPr>
          <a:xfrm>
            <a:off x="2667000" y="5410200"/>
            <a:ext cx="4267200" cy="2286000"/>
          </a:xfrm>
          <a:prstGeom prst="arc">
            <a:avLst>
              <a:gd name="adj1" fmla="val 10996532"/>
              <a:gd name="adj2" fmla="val 21364359"/>
            </a:avLst>
          </a:prstGeom>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Arc 7"/>
          <p:cNvSpPr/>
          <p:nvPr/>
        </p:nvSpPr>
        <p:spPr>
          <a:xfrm>
            <a:off x="1981200" y="4860770"/>
            <a:ext cx="4876800" cy="3429000"/>
          </a:xfrm>
          <a:prstGeom prst="arc">
            <a:avLst>
              <a:gd name="adj1" fmla="val 11051231"/>
              <a:gd name="adj2" fmla="val 21494386"/>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ln w="76200">
                <a:solidFill>
                  <a:schemeClr val="tx1"/>
                </a:solidFill>
              </a:ln>
            </a:endParaRPr>
          </a:p>
        </p:txBody>
      </p:sp>
      <p:sp>
        <p:nvSpPr>
          <p:cNvPr id="9" name="TextBox 8"/>
          <p:cNvSpPr txBox="1"/>
          <p:nvPr/>
        </p:nvSpPr>
        <p:spPr>
          <a:xfrm>
            <a:off x="3962400" y="4468812"/>
            <a:ext cx="1219200" cy="369887"/>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a:effectLst>
                  <a:outerShdw blurRad="38100" dist="38100" dir="2700000" algn="tl">
                    <a:srgbClr val="C0C0C0"/>
                  </a:outerShdw>
                </a:effectLst>
                <a:latin typeface="Calibri" pitchFamily="34" charset="0"/>
              </a:rPr>
              <a:t>Greed</a:t>
            </a:r>
          </a:p>
        </p:txBody>
      </p:sp>
      <p:sp>
        <p:nvSpPr>
          <p:cNvPr id="10" name="TextBox 9"/>
          <p:cNvSpPr txBox="1"/>
          <p:nvPr/>
        </p:nvSpPr>
        <p:spPr>
          <a:xfrm>
            <a:off x="1066800" y="6069012"/>
            <a:ext cx="1143000" cy="369887"/>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a:effectLst>
                  <a:outerShdw blurRad="38100" dist="38100" dir="2700000" algn="tl">
                    <a:srgbClr val="C0C0C0"/>
                  </a:outerShdw>
                </a:effectLst>
                <a:latin typeface="Calibri" pitchFamily="34" charset="0"/>
              </a:rPr>
              <a:t>Despair</a:t>
            </a:r>
          </a:p>
        </p:txBody>
      </p:sp>
      <p:sp>
        <p:nvSpPr>
          <p:cNvPr id="11" name="TextBox 10"/>
          <p:cNvSpPr txBox="1"/>
          <p:nvPr/>
        </p:nvSpPr>
        <p:spPr>
          <a:xfrm>
            <a:off x="6858000" y="6173787"/>
            <a:ext cx="1143000" cy="369887"/>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a:effectLst>
                  <a:outerShdw blurRad="38100" dist="38100" dir="2700000" algn="tl">
                    <a:srgbClr val="C0C0C0"/>
                  </a:outerShdw>
                </a:effectLst>
                <a:latin typeface="Calibri" pitchFamily="34" charset="0"/>
              </a:rPr>
              <a:t>Despair</a:t>
            </a:r>
          </a:p>
        </p:txBody>
      </p:sp>
      <p:sp>
        <p:nvSpPr>
          <p:cNvPr id="4" name="TextBox 3"/>
          <p:cNvSpPr txBox="1"/>
          <p:nvPr/>
        </p:nvSpPr>
        <p:spPr>
          <a:xfrm>
            <a:off x="1676400" y="4648199"/>
            <a:ext cx="1371600" cy="36988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a:effectLst>
                  <a:outerShdw blurRad="38100" dist="38100" dir="2700000" algn="tl">
                    <a:srgbClr val="C0C0C0"/>
                  </a:outerShdw>
                </a:effectLst>
                <a:latin typeface="Calibri" pitchFamily="34" charset="0"/>
              </a:rPr>
              <a:t>Confidence</a:t>
            </a:r>
          </a:p>
        </p:txBody>
      </p:sp>
      <p:sp>
        <p:nvSpPr>
          <p:cNvPr id="5" name="TextBox 4"/>
          <p:cNvSpPr txBox="1"/>
          <p:nvPr/>
        </p:nvSpPr>
        <p:spPr>
          <a:xfrm>
            <a:off x="6781800" y="5638799"/>
            <a:ext cx="1295400" cy="36988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a:effectLst>
                  <a:outerShdw blurRad="38100" dist="38100" dir="2700000" algn="tl">
                    <a:srgbClr val="C0C0C0"/>
                  </a:outerShdw>
                </a:effectLst>
                <a:latin typeface="Calibri" pitchFamily="34" charset="0"/>
              </a:rPr>
              <a:t>Denial</a:t>
            </a:r>
          </a:p>
        </p:txBody>
      </p:sp>
    </p:spTree>
    <p:extLst>
      <p:ext uri="{BB962C8B-B14F-4D97-AF65-F5344CB8AC3E}">
        <p14:creationId xmlns:p14="http://schemas.microsoft.com/office/powerpoint/2010/main" val="18685728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C:\Users\Dave\Desktop\Shiney Penny\Roadshows 2012\WallStreetCheatShe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40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844615"/>
      </p:ext>
    </p:extLst>
  </p:cSld>
  <p:clrMapOvr>
    <a:masterClrMapping/>
  </p:clrMapOvr>
  <p:transition spd="slow">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br>
              <a:rPr lang="en-US" sz="3600" b="1" dirty="0">
                <a:solidFill>
                  <a:srgbClr val="FF0000"/>
                </a:solidFill>
                <a:effectLst>
                  <a:outerShdw blurRad="38100" dist="38100" dir="2700000" algn="tl">
                    <a:srgbClr val="C0C0C0"/>
                  </a:outerShdw>
                </a:effectLst>
                <a:latin typeface="Aharoni" pitchFamily="2" charset="-79"/>
                <a:cs typeface="Aharoni" pitchFamily="2" charset="-79"/>
              </a:rPr>
            </a:br>
            <a:br>
              <a:rPr lang="en-US" sz="3600" b="1" dirty="0">
                <a:solidFill>
                  <a:srgbClr val="FF0000"/>
                </a:solidFill>
                <a:effectLst>
                  <a:outerShdw blurRad="38100" dist="38100" dir="2700000" algn="tl">
                    <a:srgbClr val="C0C0C0"/>
                  </a:outerShdw>
                </a:effectLst>
                <a:latin typeface="Aharoni" pitchFamily="2" charset="-79"/>
                <a:cs typeface="Aharoni" pitchFamily="2" charset="-79"/>
              </a:rPr>
            </a:br>
            <a:endParaRPr lang="en-US" sz="4300" b="1" dirty="0">
              <a:solidFill>
                <a:srgbClr val="FF0000"/>
              </a:solidFill>
              <a:effectLst>
                <a:outerShdw blurRad="38100" dist="38100" dir="2700000" algn="tl">
                  <a:srgbClr val="C0C0C0"/>
                </a:outerShdw>
              </a:effectLst>
              <a:latin typeface="Arial Black" pitchFamily="34" charset="0"/>
              <a:cs typeface="Aharoni" pitchFamily="2" charset="-79"/>
            </a:endParaRPr>
          </a:p>
        </p:txBody>
      </p:sp>
      <p:sp>
        <p:nvSpPr>
          <p:cNvPr id="5" name="Content Placeholder 4"/>
          <p:cNvSpPr>
            <a:spLocks noGrp="1"/>
          </p:cNvSpPr>
          <p:nvPr>
            <p:ph idx="1"/>
          </p:nvPr>
        </p:nvSpPr>
        <p:spPr>
          <a:noFill/>
        </p:spPr>
        <p:txBody>
          <a:bodyPr/>
          <a:lstStyle/>
          <a:p>
            <a:endParaRPr lang="en-US" b="1" dirty="0">
              <a:solidFill>
                <a:srgbClr val="FF0000"/>
              </a:solidFill>
              <a:effectLst>
                <a:outerShdw blurRad="38100" dist="38100" dir="2700000" algn="tl">
                  <a:srgbClr val="C0C0C0"/>
                </a:outerShdw>
              </a:effectLst>
              <a:latin typeface="Aharoni" pitchFamily="2" charset="-79"/>
              <a:cs typeface="Aharoni" pitchFamily="2" charset="-79"/>
            </a:endParaRPr>
          </a:p>
          <a:p>
            <a:pPr algn="ctr"/>
            <a:endParaRPr lang="en-US" sz="4000" b="1" dirty="0">
              <a:effectLst>
                <a:outerShdw blurRad="38100" dist="38100" dir="2700000" algn="tl">
                  <a:srgbClr val="C0C0C0"/>
                </a:outerShdw>
              </a:effectLst>
              <a:latin typeface="Aharoni" pitchFamily="2" charset="-79"/>
              <a:cs typeface="Aharoni" pitchFamily="2" charset="-79"/>
            </a:endParaRPr>
          </a:p>
          <a:p>
            <a:pPr algn="ctr"/>
            <a:r>
              <a:rPr lang="en-US" sz="4000" b="1" dirty="0">
                <a:effectLst>
                  <a:outerShdw blurRad="38100" dist="38100" dir="2700000" algn="tl">
                    <a:srgbClr val="C0C0C0"/>
                  </a:outerShdw>
                </a:effectLst>
                <a:latin typeface="+mj-lt"/>
                <a:cs typeface="Aharoni" pitchFamily="2" charset="-79"/>
              </a:rPr>
              <a:t>Key Question: </a:t>
            </a:r>
            <a:br>
              <a:rPr lang="en-US" sz="4000" b="1" dirty="0">
                <a:effectLst>
                  <a:outerShdw blurRad="38100" dist="38100" dir="2700000" algn="tl">
                    <a:srgbClr val="C0C0C0"/>
                  </a:outerShdw>
                </a:effectLst>
                <a:latin typeface="+mj-lt"/>
                <a:cs typeface="Aharoni" pitchFamily="2" charset="-79"/>
              </a:rPr>
            </a:br>
            <a:r>
              <a:rPr lang="en-US" sz="4000" b="1" dirty="0">
                <a:effectLst>
                  <a:outerShdw blurRad="38100" dist="38100" dir="2700000" algn="tl">
                    <a:srgbClr val="C0C0C0"/>
                  </a:outerShdw>
                </a:effectLst>
                <a:latin typeface="+mj-lt"/>
                <a:cs typeface="Aharoni" pitchFamily="2" charset="-79"/>
              </a:rPr>
              <a:t>In what ways do you think an ABC Plan can help you avoid the emotional ups and downs of investing?</a:t>
            </a:r>
            <a:endParaRPr lang="en-US" sz="4000" dirty="0">
              <a:latin typeface="+mj-lt"/>
            </a:endParaRPr>
          </a:p>
        </p:txBody>
      </p:sp>
      <p:pic>
        <p:nvPicPr>
          <p:cNvPr id="10343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28600"/>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988595"/>
      </p:ext>
    </p:extLst>
  </p:cSld>
  <p:clrMapOvr>
    <a:masterClrMapping/>
  </p:clrMapOvr>
  <p:transition spd="slow">
    <p:fade/>
  </p:transition>
</p:sld>
</file>

<file path=ppt/theme/theme1.xml><?xml version="1.0" encoding="utf-8"?>
<a:theme xmlns:a="http://schemas.openxmlformats.org/drawingml/2006/main" name="1_Office Theme">
  <a:themeElements>
    <a:clrScheme name="Custom 9">
      <a:dk1>
        <a:srgbClr val="40362C"/>
      </a:dk1>
      <a:lt1>
        <a:sysClr val="window" lastClr="FFFFFF"/>
      </a:lt1>
      <a:dk2>
        <a:srgbClr val="715A48"/>
      </a:dk2>
      <a:lt2>
        <a:srgbClr val="A7A19A"/>
      </a:lt2>
      <a:accent1>
        <a:srgbClr val="ED2700"/>
      </a:accent1>
      <a:accent2>
        <a:srgbClr val="7EDE2C"/>
      </a:accent2>
      <a:accent3>
        <a:srgbClr val="F4E520"/>
      </a:accent3>
      <a:accent4>
        <a:srgbClr val="1F497D"/>
      </a:accent4>
      <a:accent5>
        <a:srgbClr val="E37424"/>
      </a:accent5>
      <a:accent6>
        <a:srgbClr val="4F6282"/>
      </a:accent6>
      <a:hlink>
        <a:srgbClr val="1F497D"/>
      </a:hlink>
      <a:folHlink>
        <a:srgbClr val="715A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9">
      <a:dk1>
        <a:srgbClr val="40362C"/>
      </a:dk1>
      <a:lt1>
        <a:sysClr val="window" lastClr="FFFFFF"/>
      </a:lt1>
      <a:dk2>
        <a:srgbClr val="715A48"/>
      </a:dk2>
      <a:lt2>
        <a:srgbClr val="A7A19A"/>
      </a:lt2>
      <a:accent1>
        <a:srgbClr val="ED2700"/>
      </a:accent1>
      <a:accent2>
        <a:srgbClr val="7EDE2C"/>
      </a:accent2>
      <a:accent3>
        <a:srgbClr val="F4E520"/>
      </a:accent3>
      <a:accent4>
        <a:srgbClr val="1F497D"/>
      </a:accent4>
      <a:accent5>
        <a:srgbClr val="E37424"/>
      </a:accent5>
      <a:accent6>
        <a:srgbClr val="4F6282"/>
      </a:accent6>
      <a:hlink>
        <a:srgbClr val="1F497D"/>
      </a:hlink>
      <a:folHlink>
        <a:srgbClr val="715A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9">
      <a:dk1>
        <a:srgbClr val="40362C"/>
      </a:dk1>
      <a:lt1>
        <a:sysClr val="window" lastClr="FFFFFF"/>
      </a:lt1>
      <a:dk2>
        <a:srgbClr val="715A48"/>
      </a:dk2>
      <a:lt2>
        <a:srgbClr val="A7A19A"/>
      </a:lt2>
      <a:accent1>
        <a:srgbClr val="ED2700"/>
      </a:accent1>
      <a:accent2>
        <a:srgbClr val="7EDE2C"/>
      </a:accent2>
      <a:accent3>
        <a:srgbClr val="F4E520"/>
      </a:accent3>
      <a:accent4>
        <a:srgbClr val="1F497D"/>
      </a:accent4>
      <a:accent5>
        <a:srgbClr val="E37424"/>
      </a:accent5>
      <a:accent6>
        <a:srgbClr val="4F6282"/>
      </a:accent6>
      <a:hlink>
        <a:srgbClr val="1F497D"/>
      </a:hlink>
      <a:folHlink>
        <a:srgbClr val="715A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Custom 9">
      <a:dk1>
        <a:srgbClr val="40362C"/>
      </a:dk1>
      <a:lt1>
        <a:sysClr val="window" lastClr="FFFFFF"/>
      </a:lt1>
      <a:dk2>
        <a:srgbClr val="715A48"/>
      </a:dk2>
      <a:lt2>
        <a:srgbClr val="A7A19A"/>
      </a:lt2>
      <a:accent1>
        <a:srgbClr val="ED2700"/>
      </a:accent1>
      <a:accent2>
        <a:srgbClr val="7EDE2C"/>
      </a:accent2>
      <a:accent3>
        <a:srgbClr val="F4E520"/>
      </a:accent3>
      <a:accent4>
        <a:srgbClr val="1F497D"/>
      </a:accent4>
      <a:accent5>
        <a:srgbClr val="E37424"/>
      </a:accent5>
      <a:accent6>
        <a:srgbClr val="4F6282"/>
      </a:accent6>
      <a:hlink>
        <a:srgbClr val="1F497D"/>
      </a:hlink>
      <a:folHlink>
        <a:srgbClr val="715A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Custom 9">
      <a:dk1>
        <a:srgbClr val="40362C"/>
      </a:dk1>
      <a:lt1>
        <a:sysClr val="window" lastClr="FFFFFF"/>
      </a:lt1>
      <a:dk2>
        <a:srgbClr val="715A48"/>
      </a:dk2>
      <a:lt2>
        <a:srgbClr val="A7A19A"/>
      </a:lt2>
      <a:accent1>
        <a:srgbClr val="ED2700"/>
      </a:accent1>
      <a:accent2>
        <a:srgbClr val="7EDE2C"/>
      </a:accent2>
      <a:accent3>
        <a:srgbClr val="F4E520"/>
      </a:accent3>
      <a:accent4>
        <a:srgbClr val="1F497D"/>
      </a:accent4>
      <a:accent5>
        <a:srgbClr val="E37424"/>
      </a:accent5>
      <a:accent6>
        <a:srgbClr val="4F6282"/>
      </a:accent6>
      <a:hlink>
        <a:srgbClr val="1F497D"/>
      </a:hlink>
      <a:folHlink>
        <a:srgbClr val="715A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Custom 9">
      <a:dk1>
        <a:srgbClr val="40362C"/>
      </a:dk1>
      <a:lt1>
        <a:sysClr val="window" lastClr="FFFFFF"/>
      </a:lt1>
      <a:dk2>
        <a:srgbClr val="715A48"/>
      </a:dk2>
      <a:lt2>
        <a:srgbClr val="A7A19A"/>
      </a:lt2>
      <a:accent1>
        <a:srgbClr val="ED2700"/>
      </a:accent1>
      <a:accent2>
        <a:srgbClr val="7EDE2C"/>
      </a:accent2>
      <a:accent3>
        <a:srgbClr val="F4E520"/>
      </a:accent3>
      <a:accent4>
        <a:srgbClr val="1F497D"/>
      </a:accent4>
      <a:accent5>
        <a:srgbClr val="E37424"/>
      </a:accent5>
      <a:accent6>
        <a:srgbClr val="4F6282"/>
      </a:accent6>
      <a:hlink>
        <a:srgbClr val="1F497D"/>
      </a:hlink>
      <a:folHlink>
        <a:srgbClr val="715A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ABCWorkshop_Week1.pptx</Template>
  <TotalTime>33604</TotalTime>
  <Words>7847</Words>
  <Application>Microsoft Office PowerPoint</Application>
  <PresentationFormat>On-screen Show (4:3)</PresentationFormat>
  <Paragraphs>775</Paragraphs>
  <Slides>106</Slides>
  <Notes>56</Notes>
  <HiddenSlides>0</HiddenSlides>
  <MMClips>1</MMClips>
  <ScaleCrop>false</ScaleCrop>
  <HeadingPairs>
    <vt:vector size="8" baseType="variant">
      <vt:variant>
        <vt:lpstr>Fonts Used</vt:lpstr>
      </vt:variant>
      <vt:variant>
        <vt:i4>12</vt:i4>
      </vt:variant>
      <vt:variant>
        <vt:lpstr>Theme</vt:lpstr>
      </vt:variant>
      <vt:variant>
        <vt:i4>6</vt:i4>
      </vt:variant>
      <vt:variant>
        <vt:lpstr>Embedded OLE Servers</vt:lpstr>
      </vt:variant>
      <vt:variant>
        <vt:i4>1</vt:i4>
      </vt:variant>
      <vt:variant>
        <vt:lpstr>Slide Titles</vt:lpstr>
      </vt:variant>
      <vt:variant>
        <vt:i4>106</vt:i4>
      </vt:variant>
    </vt:vector>
  </HeadingPairs>
  <TitlesOfParts>
    <vt:vector size="125" baseType="lpstr">
      <vt:lpstr>ＭＳ Ｐゴシック</vt:lpstr>
      <vt:lpstr>Agency FB</vt:lpstr>
      <vt:lpstr>Aharoni</vt:lpstr>
      <vt:lpstr>AR ESSENCE</vt:lpstr>
      <vt:lpstr>Arial</vt:lpstr>
      <vt:lpstr>Arial Black</vt:lpstr>
      <vt:lpstr>Arial Unicode MS</vt:lpstr>
      <vt:lpstr>Calibri</vt:lpstr>
      <vt:lpstr>Cambria</vt:lpstr>
      <vt:lpstr>Tahoma</vt:lpstr>
      <vt:lpstr>Times New Roman</vt:lpstr>
      <vt:lpstr>Verdana</vt:lpstr>
      <vt:lpstr>1_Office Theme</vt:lpstr>
      <vt:lpstr>3_Office Theme</vt:lpstr>
      <vt:lpstr>2_Office Theme</vt:lpstr>
      <vt:lpstr>4_Office Theme</vt:lpstr>
      <vt:lpstr>5_Office Theme</vt:lpstr>
      <vt:lpstr>6_Office Theme</vt:lpstr>
      <vt:lpstr>Microsoft Excel 97-2003 Worksheet</vt:lpstr>
      <vt:lpstr> </vt:lpstr>
      <vt:lpstr>Contact information:</vt:lpstr>
      <vt:lpstr>Disclaimer (insurance only)</vt:lpstr>
      <vt:lpstr>Course Introduction:</vt:lpstr>
      <vt:lpstr>Why Are We Here?</vt:lpstr>
      <vt:lpstr>What Did You Get Out of Last Week?</vt:lpstr>
      <vt:lpstr>Review ABC Model: ABC Video</vt:lpstr>
      <vt:lpstr>Who’s the king?</vt:lpstr>
      <vt:lpstr>PowerPoint Presentation</vt:lpstr>
      <vt:lpstr>PowerPoint Presentation</vt:lpstr>
      <vt:lpstr>“They are who we thought they were!”</vt:lpstr>
      <vt:lpstr>PowerPoint Presentation</vt:lpstr>
      <vt:lpstr>Fixed Income or Fixed Principal Assets?</vt:lpstr>
      <vt:lpstr>Fixed Income or Fixed Principal Assets?</vt:lpstr>
      <vt:lpstr>Fixed Income or Fixed Principal Assets?</vt:lpstr>
      <vt:lpstr>PowerPoint Presentation</vt:lpstr>
      <vt:lpstr>Three Green Money Rules:</vt:lpstr>
      <vt:lpstr>Types of ‘Green Money’ Assets</vt:lpstr>
      <vt:lpstr>Types of ‘Green Money’ Assets</vt:lpstr>
      <vt:lpstr>Types of ‘Green Money’ Assets</vt:lpstr>
      <vt:lpstr>Types of ‘Green Money’ Assets</vt:lpstr>
      <vt:lpstr>Types of ‘Green Money’ Assets</vt:lpstr>
      <vt:lpstr>Types of ‘Green Money’ Assets</vt:lpstr>
      <vt:lpstr>Types of ‘Green Money’ Assets</vt:lpstr>
      <vt:lpstr>PowerPoint Presentation</vt:lpstr>
      <vt:lpstr>Actual FIA Historical Performance*</vt:lpstr>
      <vt:lpstr>FIA Basics</vt:lpstr>
      <vt:lpstr>FIA CREDITING METHODS</vt:lpstr>
      <vt:lpstr>FIA CREDITING METHODS</vt:lpstr>
      <vt:lpstr>Additional FIA Points  </vt:lpstr>
      <vt:lpstr>Additional FIA Points  </vt:lpstr>
      <vt:lpstr>Additional FIA Points  </vt:lpstr>
      <vt:lpstr>Additional FIA Points  </vt:lpstr>
      <vt:lpstr>Additional FIA Points  </vt:lpstr>
      <vt:lpstr>Additional FIA Points  </vt:lpstr>
      <vt:lpstr>Additional FIA Points  </vt:lpstr>
      <vt:lpstr>Additional FIA Points  </vt:lpstr>
      <vt:lpstr>Additional FIA Points  </vt:lpstr>
      <vt:lpstr>Additional FIA Points  </vt:lpstr>
      <vt:lpstr>Review Dave Vick’s FIA Video</vt:lpstr>
      <vt:lpstr>PowerPoint Presentation</vt:lpstr>
      <vt:lpstr>“how’s the weather?”</vt:lpstr>
      <vt:lpstr>Red Money Language </vt:lpstr>
      <vt:lpstr>Red Money Language </vt:lpstr>
      <vt:lpstr>Red Money Language </vt:lpstr>
      <vt:lpstr>Red Money Language </vt:lpstr>
      <vt:lpstr>Red Money Language </vt:lpstr>
      <vt:lpstr>Red Money Language </vt:lpstr>
      <vt:lpstr>Red Money Language </vt:lpstr>
      <vt:lpstr>PowerPoint Presentation</vt:lpstr>
      <vt:lpstr>Stock Market: 84 Percent Of Stock Funds Underperformed In 2011, Reaching Decade Lows</vt:lpstr>
      <vt:lpstr>Stock Type Risk vs. Bond Type Risk</vt:lpstr>
      <vt:lpstr>Stock Type Risk vs. Bond Type Risk</vt:lpstr>
      <vt:lpstr>WHO CHOOSES YOUR ASSETS?</vt:lpstr>
      <vt:lpstr>Buy and Hold vs. Tactical Management</vt:lpstr>
      <vt:lpstr>Buy and Hold vs. Tactical Management</vt:lpstr>
      <vt:lpstr>What is Tactical</vt:lpstr>
      <vt:lpstr>Strategic Allocation, Tactical Management</vt:lpstr>
      <vt:lpstr>All in or all out signal</vt:lpstr>
      <vt:lpstr>All in or all out signal</vt:lpstr>
      <vt:lpstr>Tactical Management Style</vt:lpstr>
      <vt:lpstr>PowerPoint Presentation</vt:lpstr>
      <vt:lpstr>A negative neighbor</vt:lpstr>
      <vt:lpstr>WHAT IF IT HAPPENS AGAIN?</vt:lpstr>
      <vt:lpstr>The Anatomy of a Bear</vt:lpstr>
      <vt:lpstr>What if a bear market happens again? 1969 through 1978</vt:lpstr>
      <vt:lpstr>What if a bear market happens again? 1969 through 1978</vt:lpstr>
      <vt:lpstr>What if a bear market happens again? 2000 through 2009</vt:lpstr>
      <vt:lpstr>What if a bear market happens again? 2000 through 2009</vt:lpstr>
      <vt:lpstr>Dave Vick Video: What if we do it again?</vt:lpstr>
      <vt:lpstr>What Do You Think?</vt:lpstr>
      <vt:lpstr>The cowboy preacher</vt:lpstr>
      <vt:lpstr>THE BIGGEST NEED… INCOME</vt:lpstr>
      <vt:lpstr>THE BIGGEST NEED… INCOME</vt:lpstr>
      <vt:lpstr>THE BIGGEST NEED… INCOME</vt:lpstr>
      <vt:lpstr>Dave Vick Video: Accumulation vs. Distribution</vt:lpstr>
      <vt:lpstr>Accumulation on $500,000  Inverse Returns Effect</vt:lpstr>
      <vt:lpstr>Income on $500,000  Inverse Returns Effect</vt:lpstr>
      <vt:lpstr>Income on $500,000  Inverse Returns Effect</vt:lpstr>
      <vt:lpstr>Green Money Income Plans</vt:lpstr>
      <vt:lpstr>Split Annuity $500,000</vt:lpstr>
      <vt:lpstr>Maximum Income, but Delayed?</vt:lpstr>
      <vt:lpstr>    </vt:lpstr>
      <vt:lpstr>I should have listened</vt:lpstr>
      <vt:lpstr>I Should Have Listened – Seven Problems with Your 401(k)</vt:lpstr>
      <vt:lpstr>I Should Have Listened – Seven Problems with Your 401(k)</vt:lpstr>
      <vt:lpstr>Understanding Your 401(k) Options</vt:lpstr>
      <vt:lpstr>  </vt:lpstr>
      <vt:lpstr>You need a sherpa</vt:lpstr>
      <vt:lpstr>You Probably Need a Sherpa</vt:lpstr>
      <vt:lpstr>You Probably Need a Sherpa</vt:lpstr>
      <vt:lpstr>You Probably Need a Sherpa</vt:lpstr>
      <vt:lpstr>You Probably Need a Sherpa</vt:lpstr>
      <vt:lpstr>You Probably Need a Sherpa</vt:lpstr>
      <vt:lpstr>DEAL OR NO DEAL</vt:lpstr>
      <vt:lpstr>Deal or No Deal</vt:lpstr>
      <vt:lpstr>Three Elements of a Financial Decision</vt:lpstr>
      <vt:lpstr>PowerPoint Presentation</vt:lpstr>
      <vt:lpstr>  </vt:lpstr>
      <vt:lpstr>  </vt:lpstr>
      <vt:lpstr>  </vt:lpstr>
      <vt:lpstr>Seven steps to an  abc plan</vt:lpstr>
      <vt:lpstr>Seven Steps to an ABC Plan</vt:lpstr>
      <vt:lpstr>PowerPoint Presentation</vt:lpstr>
      <vt:lpstr>Contact information:</vt:lpstr>
      <vt:lpstr>Thank you for Attending!</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Tom Jones</cp:lastModifiedBy>
  <cp:revision>472</cp:revision>
  <cp:lastPrinted>2011-04-07T19:01:16Z</cp:lastPrinted>
  <dcterms:created xsi:type="dcterms:W3CDTF">2013-08-23T17:40:00Z</dcterms:created>
  <dcterms:modified xsi:type="dcterms:W3CDTF">2017-01-13T17:54:26Z</dcterms:modified>
</cp:coreProperties>
</file>