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08" r:id="rId3"/>
    <p:sldMasterId id="2147483732" r:id="rId4"/>
    <p:sldMasterId id="2147483744" r:id="rId5"/>
  </p:sldMasterIdLst>
  <p:notesMasterIdLst>
    <p:notesMasterId r:id="rId68"/>
  </p:notesMasterIdLst>
  <p:sldIdLst>
    <p:sldId id="508" r:id="rId6"/>
    <p:sldId id="510" r:id="rId7"/>
    <p:sldId id="511" r:id="rId8"/>
    <p:sldId id="614" r:id="rId9"/>
    <p:sldId id="707" r:id="rId10"/>
    <p:sldId id="617" r:id="rId11"/>
    <p:sldId id="514" r:id="rId12"/>
    <p:sldId id="649" r:id="rId13"/>
    <p:sldId id="636" r:id="rId14"/>
    <p:sldId id="635" r:id="rId15"/>
    <p:sldId id="618" r:id="rId16"/>
    <p:sldId id="517" r:id="rId17"/>
    <p:sldId id="518" r:id="rId18"/>
    <p:sldId id="519" r:id="rId19"/>
    <p:sldId id="712" r:id="rId20"/>
    <p:sldId id="625" r:id="rId21"/>
    <p:sldId id="650" r:id="rId22"/>
    <p:sldId id="520" r:id="rId23"/>
    <p:sldId id="626" r:id="rId24"/>
    <p:sldId id="628" r:id="rId25"/>
    <p:sldId id="715" r:id="rId26"/>
    <p:sldId id="651" r:id="rId27"/>
    <p:sldId id="627" r:id="rId28"/>
    <p:sldId id="629" r:id="rId29"/>
    <p:sldId id="630" r:id="rId30"/>
    <p:sldId id="631" r:id="rId31"/>
    <p:sldId id="521" r:id="rId32"/>
    <p:sldId id="652" r:id="rId33"/>
    <p:sldId id="619" r:id="rId34"/>
    <p:sldId id="523" r:id="rId35"/>
    <p:sldId id="524" r:id="rId36"/>
    <p:sldId id="637" r:id="rId37"/>
    <p:sldId id="620" r:id="rId38"/>
    <p:sldId id="526" r:id="rId39"/>
    <p:sldId id="527" r:id="rId40"/>
    <p:sldId id="638" r:id="rId41"/>
    <p:sldId id="653" r:id="rId42"/>
    <p:sldId id="657" r:id="rId43"/>
    <p:sldId id="621" r:id="rId44"/>
    <p:sldId id="724" r:id="rId45"/>
    <p:sldId id="530" r:id="rId46"/>
    <p:sldId id="622" r:id="rId47"/>
    <p:sldId id="532" r:id="rId48"/>
    <p:sldId id="725" r:id="rId49"/>
    <p:sldId id="718" r:id="rId50"/>
    <p:sldId id="623" r:id="rId51"/>
    <p:sldId id="534" r:id="rId52"/>
    <p:sldId id="535" r:id="rId53"/>
    <p:sldId id="719" r:id="rId54"/>
    <p:sldId id="656" r:id="rId55"/>
    <p:sldId id="624" r:id="rId56"/>
    <p:sldId id="632" r:id="rId57"/>
    <p:sldId id="658" r:id="rId58"/>
    <p:sldId id="660" r:id="rId59"/>
    <p:sldId id="659" r:id="rId60"/>
    <p:sldId id="662" r:id="rId61"/>
    <p:sldId id="661" r:id="rId62"/>
    <p:sldId id="722" r:id="rId63"/>
    <p:sldId id="723" r:id="rId64"/>
    <p:sldId id="540" r:id="rId65"/>
    <p:sldId id="612" r:id="rId66"/>
    <p:sldId id="613" r:id="rId6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818"/>
    <a:srgbClr val="0CC01D"/>
    <a:srgbClr val="008000"/>
    <a:srgbClr val="011703"/>
    <a:srgbClr val="003300"/>
    <a:srgbClr val="0EE70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94849" autoAdjust="0"/>
  </p:normalViewPr>
  <p:slideViewPr>
    <p:cSldViewPr>
      <p:cViewPr varScale="1">
        <p:scale>
          <a:sx n="54" d="100"/>
          <a:sy n="54" d="100"/>
        </p:scale>
        <p:origin x="1476" y="60"/>
      </p:cViewPr>
      <p:guideLst>
        <p:guide orient="horz" pos="2160"/>
        <p:guide pos="2880"/>
      </p:guideLst>
    </p:cSldViewPr>
  </p:slideViewPr>
  <p:outlineViewPr>
    <p:cViewPr>
      <p:scale>
        <a:sx n="33" d="100"/>
        <a:sy n="33" d="100"/>
      </p:scale>
      <p:origin x="0" y="28140"/>
    </p:cViewPr>
  </p:outlineViewPr>
  <p:notesTextViewPr>
    <p:cViewPr>
      <p:scale>
        <a:sx n="1" d="1"/>
        <a:sy n="1" d="1"/>
      </p:scale>
      <p:origin x="0" y="0"/>
    </p:cViewPr>
  </p:notesTextViewPr>
  <p:sorterViewPr>
    <p:cViewPr>
      <p:scale>
        <a:sx n="70" d="100"/>
        <a:sy n="70" d="100"/>
      </p:scale>
      <p:origin x="0" y="15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Calibri" charset="0"/>
                <a:cs typeface="Arial" charset="0"/>
              </a:defRPr>
            </a:lvl1pPr>
          </a:lstStyle>
          <a:p>
            <a:pPr>
              <a:defRPr/>
            </a:pPr>
            <a:fld id="{9417AA51-5677-534C-812F-1F8AD93DA6E2}" type="datetimeFigureOut">
              <a:rPr lang="en-US"/>
              <a:pPr>
                <a:defRPr/>
              </a:pPr>
              <a:t>1/13/2017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Calibri" charset="0"/>
                <a:cs typeface="Arial" charset="0"/>
              </a:defRPr>
            </a:lvl1pPr>
          </a:lstStyle>
          <a:p>
            <a:pPr>
              <a:defRPr/>
            </a:pPr>
            <a:fld id="{0EF6D767-89DE-0747-997A-B2DE8A163465}" type="slidenum">
              <a:rPr lang="en-US"/>
              <a:pPr>
                <a:defRPr/>
              </a:pPr>
              <a:t>‹#›</a:t>
            </a:fld>
            <a:endParaRPr lang="en-US"/>
          </a:p>
        </p:txBody>
      </p:sp>
    </p:spTree>
    <p:extLst>
      <p:ext uri="{BB962C8B-B14F-4D97-AF65-F5344CB8AC3E}">
        <p14:creationId xmlns:p14="http://schemas.microsoft.com/office/powerpoint/2010/main" val="1818126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F6D767-89DE-0747-997A-B2DE8A163465}" type="slidenum">
              <a:rPr lang="en-US" smtClean="0"/>
              <a:pPr>
                <a:defRPr/>
              </a:pPr>
              <a:t>6</a:t>
            </a:fld>
            <a:endParaRPr lang="en-US"/>
          </a:p>
        </p:txBody>
      </p:sp>
    </p:spTree>
    <p:extLst>
      <p:ext uri="{BB962C8B-B14F-4D97-AF65-F5344CB8AC3E}">
        <p14:creationId xmlns:p14="http://schemas.microsoft.com/office/powerpoint/2010/main" val="354650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19</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20</a:t>
            </a:fld>
            <a:endParaRPr 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CE706C4-97C5-4D8E-83A4-BDA9A42B727E}" type="slidenum">
              <a:rPr lang="en-US" altLang="en-US" sz="1300" smtClean="0"/>
              <a:pPr eaLnBrk="1" hangingPunct="1">
                <a:spcBef>
                  <a:spcPct val="0"/>
                </a:spcBef>
              </a:pPr>
              <a:t>21</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23</a:t>
            </a:fld>
            <a:endParaRPr 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24</a:t>
            </a:fld>
            <a:endParaRPr lang="en-US">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25</a:t>
            </a:fld>
            <a:endParaRPr lang="en-US">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26</a:t>
            </a:fld>
            <a:endParaRPr lang="en-US">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Things at the bottom of each bear…4 bear bottoms…when is the bottom, bear market every 3 years, stinker every 8 years, hold money for 17 years, you wont have problems, what</a:t>
            </a:r>
            <a:r>
              <a:rPr lang="en-US" altLang="en-US">
                <a:ea typeface="ＭＳ Ｐゴシック" pitchFamily="34" charset="-128"/>
              </a:rPr>
              <a:t>’</a:t>
            </a:r>
            <a:r>
              <a:rPr lang="en-US">
                <a:ea typeface="ＭＳ Ｐゴシック" pitchFamily="34" charset="-128"/>
              </a:rPr>
              <a:t>s wrong with that</a:t>
            </a:r>
          </a:p>
          <a:p>
            <a:r>
              <a:rPr lang="en-US">
                <a:ea typeface="ＭＳ Ｐゴシック" pitchFamily="34" charset="-128"/>
              </a:rPr>
              <a:t>Current bear trend 2000…bottom in 2014, start new cycle. Large interest rates cycle through as well…long time between. Russell Napier, Anatomy of a Bear</a:t>
            </a:r>
          </a:p>
          <a:p>
            <a:r>
              <a:rPr lang="en-US">
                <a:ea typeface="ＭＳ Ｐゴシック" pitchFamily="34" charset="-128"/>
              </a:rPr>
              <a:t>What came out of that…Federal Reserve, IRS…Huge recession through 1921…govt Nationalized the Railroads…two big averages; like the S&amp;P and Dow…what would happen if you nationalized all the companies in the dow…What is that like today…huge changes as result of bear markets…have no idea where this will take us…where is your money? What kind of investor…how we survive as conservative investors in times like these.</a:t>
            </a:r>
          </a:p>
          <a:p>
            <a:endParaRPr lang="en-US">
              <a:ea typeface="ＭＳ Ｐゴシック" pitchFamily="34" charset="-128"/>
            </a:endParaRPr>
          </a:p>
          <a:p>
            <a:r>
              <a:rPr lang="en-US">
                <a:ea typeface="ＭＳ Ｐゴシック" pitchFamily="34" charset="-128"/>
              </a:rPr>
              <a:t>If everything you knew about your money turned out not to be true, when would you want to know.</a:t>
            </a:r>
          </a:p>
          <a:p>
            <a:endParaRPr lang="en-US">
              <a:ea typeface="ＭＳ Ｐゴシック" pitchFamily="34" charset="-128"/>
            </a:endParaRPr>
          </a:p>
          <a:p>
            <a:r>
              <a:rPr lang="en-US">
                <a:ea typeface="ＭＳ Ｐゴシック" pitchFamily="34" charset="-128"/>
              </a:rPr>
              <a:t>Over next 10 years are going to be more like the last decade, less like, or just the same? How many say it is going to be like it or worse? Where is yoiur money? Even if you get your money back, you lose the purchasing power…in 10 years you need 50% more money for same buying power.</a:t>
            </a:r>
          </a:p>
          <a:p>
            <a:endParaRPr lang="en-US">
              <a:ea typeface="ＭＳ Ｐゴシック" pitchFamily="34" charset="-128"/>
            </a:endParaRPr>
          </a:p>
          <a:p>
            <a:r>
              <a:rPr lang="en-US">
                <a:ea typeface="ＭＳ Ｐゴシック" pitchFamily="34" charset="-128"/>
              </a:rPr>
              <a:t>So what does that mean? I don</a:t>
            </a:r>
            <a:r>
              <a:rPr lang="en-US" altLang="en-US">
                <a:ea typeface="ＭＳ Ｐゴシック" pitchFamily="34" charset="-128"/>
              </a:rPr>
              <a:t>’</a:t>
            </a:r>
            <a:r>
              <a:rPr lang="en-US">
                <a:ea typeface="ＭＳ Ｐゴシック" pitchFamily="34" charset="-128"/>
              </a:rPr>
              <a:t>t know, but I do look at speed of information, I look at recent trends, and I look at what we can predict, and I ask, is this the new norm. If you decided it was, how would you invest as you go forward? Maybe better way to handle than we</a:t>
            </a:r>
            <a:r>
              <a:rPr lang="en-US" altLang="en-US">
                <a:ea typeface="ＭＳ Ｐゴシック" pitchFamily="34" charset="-128"/>
              </a:rPr>
              <a:t>’</a:t>
            </a:r>
            <a:r>
              <a:rPr lang="en-US">
                <a:ea typeface="ＭＳ Ｐゴシック" pitchFamily="34" charset="-128"/>
              </a:rPr>
              <a:t>ve been handling.</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E5EE2C4-D92C-48D8-8EDC-1AC1D3F76FBF}" type="slidenum">
              <a:rPr lang="en-US" smtClean="0">
                <a:latin typeface="Calibri" pitchFamily="34" charset="0"/>
              </a:rPr>
              <a:pPr eaLnBrk="1" hangingPunct="1"/>
              <a:t>27</a:t>
            </a:fld>
            <a:endParaRPr lang="en-US">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Things at the bottom of each bear…4 bear bottoms…when is the bottom, bear market every 3 years, stinker every 8 years, hold money for 17 years, you wont have problems, what</a:t>
            </a:r>
            <a:r>
              <a:rPr lang="en-US" altLang="en-US">
                <a:ea typeface="ＭＳ Ｐゴシック" pitchFamily="34" charset="-128"/>
              </a:rPr>
              <a:t>’</a:t>
            </a:r>
            <a:r>
              <a:rPr lang="en-US">
                <a:ea typeface="ＭＳ Ｐゴシック" pitchFamily="34" charset="-128"/>
              </a:rPr>
              <a:t>s wrong with that</a:t>
            </a:r>
          </a:p>
          <a:p>
            <a:r>
              <a:rPr lang="en-US">
                <a:ea typeface="ＭＳ Ｐゴシック" pitchFamily="34" charset="-128"/>
              </a:rPr>
              <a:t>Current bear trend 2000…bottom in 2014, start new cycle. Large interest rates cycle through as well…long time between. Russell Napier, Anatomy of a Bear</a:t>
            </a:r>
          </a:p>
          <a:p>
            <a:r>
              <a:rPr lang="en-US">
                <a:ea typeface="ＭＳ Ｐゴシック" pitchFamily="34" charset="-128"/>
              </a:rPr>
              <a:t>What came out of that…Federal Reserve, IRS…Huge recession through 1921…govt Nationalized the Railroads…two big averages; like the S&amp;P and Dow…what would happen if you nationalized all the companies in the dow…What is that like today…huge changes as result of bear markets…have no idea where this will take us…where is your money? What kind of investor…how we survive as conservative investors in times like these.</a:t>
            </a:r>
          </a:p>
          <a:p>
            <a:endParaRPr lang="en-US">
              <a:ea typeface="ＭＳ Ｐゴシック" pitchFamily="34" charset="-128"/>
            </a:endParaRPr>
          </a:p>
          <a:p>
            <a:r>
              <a:rPr lang="en-US">
                <a:ea typeface="ＭＳ Ｐゴシック" pitchFamily="34" charset="-128"/>
              </a:rPr>
              <a:t>If everything you knew about your money turned out not to be true, when would you want to know.</a:t>
            </a:r>
          </a:p>
          <a:p>
            <a:endParaRPr lang="en-US">
              <a:ea typeface="ＭＳ Ｐゴシック" pitchFamily="34" charset="-128"/>
            </a:endParaRPr>
          </a:p>
          <a:p>
            <a:r>
              <a:rPr lang="en-US">
                <a:ea typeface="ＭＳ Ｐゴシック" pitchFamily="34" charset="-128"/>
              </a:rPr>
              <a:t>Over next 10 years are going to be more like the last decade, less like, or just the same? How many say it is going to be like it or worse? Where is yoiur money? Even if you get your money back, you lose the purchasing power…in 10 years you need 50% more money for same buying power.</a:t>
            </a:r>
          </a:p>
          <a:p>
            <a:endParaRPr lang="en-US">
              <a:ea typeface="ＭＳ Ｐゴシック" pitchFamily="34" charset="-128"/>
            </a:endParaRPr>
          </a:p>
          <a:p>
            <a:r>
              <a:rPr lang="en-US">
                <a:ea typeface="ＭＳ Ｐゴシック" pitchFamily="34" charset="-128"/>
              </a:rPr>
              <a:t>So what does that mean? I don</a:t>
            </a:r>
            <a:r>
              <a:rPr lang="en-US" altLang="en-US">
                <a:ea typeface="ＭＳ Ｐゴシック" pitchFamily="34" charset="-128"/>
              </a:rPr>
              <a:t>’</a:t>
            </a:r>
            <a:r>
              <a:rPr lang="en-US">
                <a:ea typeface="ＭＳ Ｐゴシック" pitchFamily="34" charset="-128"/>
              </a:rPr>
              <a:t>t know, but I do look at speed of information, I look at recent trends, and I look at what we can predict, and I ask, is this the new norm. If you decided it was, how would you invest as you go forward? Maybe better way to handle than we</a:t>
            </a:r>
            <a:r>
              <a:rPr lang="en-US" altLang="en-US">
                <a:ea typeface="ＭＳ Ｐゴシック" pitchFamily="34" charset="-128"/>
              </a:rPr>
              <a:t>’</a:t>
            </a:r>
            <a:r>
              <a:rPr lang="en-US">
                <a:ea typeface="ＭＳ Ｐゴシック" pitchFamily="34" charset="-128"/>
              </a:rPr>
              <a:t>ve been handling.</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E5EE2C4-D92C-48D8-8EDC-1AC1D3F76FBF}" type="slidenum">
              <a:rPr lang="en-US" smtClean="0">
                <a:latin typeface="Calibri" pitchFamily="34" charset="0"/>
              </a:rPr>
              <a:pPr eaLnBrk="1" hangingPunct="1"/>
              <a:t>28</a:t>
            </a:fld>
            <a:endParaRPr lang="en-US">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F6D767-89DE-0747-997A-B2DE8A163465}" type="slidenum">
              <a:rPr lang="en-US" smtClean="0"/>
              <a:pPr>
                <a:defRPr/>
              </a:pPr>
              <a:t>29</a:t>
            </a:fld>
            <a:endParaRPr lang="en-US"/>
          </a:p>
        </p:txBody>
      </p:sp>
    </p:spTree>
    <p:extLst>
      <p:ext uri="{BB962C8B-B14F-4D97-AF65-F5344CB8AC3E}">
        <p14:creationId xmlns:p14="http://schemas.microsoft.com/office/powerpoint/2010/main" val="354650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F6D767-89DE-0747-997A-B2DE8A163465}" type="slidenum">
              <a:rPr lang="en-US" smtClean="0"/>
              <a:pPr>
                <a:defRPr/>
              </a:pPr>
              <a:t>11</a:t>
            </a:fld>
            <a:endParaRPr lang="en-US"/>
          </a:p>
        </p:txBody>
      </p:sp>
    </p:spTree>
    <p:extLst>
      <p:ext uri="{BB962C8B-B14F-4D97-AF65-F5344CB8AC3E}">
        <p14:creationId xmlns:p14="http://schemas.microsoft.com/office/powerpoint/2010/main" val="354650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Myth or maxim? Most people believe it. The author thinks this is a tax reality made into a Wall Street myth. If you had a gain of 5, you realize gain. If you lose 5, and sell it, what have you done…realized the loss. For tax purposes this is the truth.</a:t>
            </a:r>
          </a:p>
          <a:p>
            <a:endParaRPr lang="en-US">
              <a:ea typeface="ＭＳ Ｐゴシック" pitchFamily="34" charset="-128"/>
            </a:endParaRPr>
          </a:p>
          <a:p>
            <a:r>
              <a:rPr lang="en-US">
                <a:ea typeface="ＭＳ Ｐゴシック" pitchFamily="34" charset="-128"/>
              </a:rPr>
              <a:t>Everyw week I have people come into my office and we look at them…last month you had 400,000 and now you have $350,000. Did you put the money in a CD? Wife says he lost it. So lets look at that, last month you had xx, this month you have how much. How much does it say you have. Wouldn</a:t>
            </a:r>
            <a:r>
              <a:rPr lang="en-US" altLang="en-US">
                <a:ea typeface="ＭＳ Ｐゴシック" pitchFamily="34" charset="-128"/>
              </a:rPr>
              <a:t>’</a:t>
            </a:r>
            <a:r>
              <a:rPr lang="en-US">
                <a:ea typeface="ＭＳ Ｐゴシック" pitchFamily="34" charset="-128"/>
              </a:rPr>
              <a:t>t it be smarter investing to say I have what I have today? Would nt you rather deal with reality in investing? Wall street doesn</a:t>
            </a:r>
            <a:r>
              <a:rPr lang="en-US" altLang="en-US">
                <a:ea typeface="ＭＳ Ｐゴシック" pitchFamily="34" charset="-128"/>
              </a:rPr>
              <a:t>’</a:t>
            </a:r>
            <a:r>
              <a:rPr lang="en-US">
                <a:ea typeface="ＭＳ Ｐゴシック" pitchFamily="34" charset="-128"/>
              </a:rPr>
              <a:t>t want you to believe this is real…unless you made money. I have what I have…it that</a:t>
            </a:r>
            <a:r>
              <a:rPr lang="en-US" altLang="en-US">
                <a:ea typeface="ＭＳ Ｐゴシック" pitchFamily="34" charset="-128"/>
              </a:rPr>
              <a:t>’</a:t>
            </a:r>
            <a:r>
              <a:rPr lang="en-US">
                <a:ea typeface="ＭＳ Ｐゴシック" pitchFamily="34" charset="-128"/>
              </a:rPr>
              <a:t>s the truth, wouldn</a:t>
            </a:r>
            <a:r>
              <a:rPr lang="en-US" altLang="en-US">
                <a:ea typeface="ＭＳ Ｐゴシック" pitchFamily="34" charset="-128"/>
              </a:rPr>
              <a:t>’</a:t>
            </a:r>
            <a:r>
              <a:rPr lang="en-US">
                <a:ea typeface="ＭＳ Ｐゴシック" pitchFamily="34" charset="-128"/>
              </a:rPr>
              <a:t>t it be a better plan to start with that number when crafting a new plan. That</a:t>
            </a:r>
            <a:r>
              <a:rPr lang="fr-FR" altLang="en-US">
                <a:ea typeface="ＭＳ Ｐゴシック" pitchFamily="34" charset="-128"/>
              </a:rPr>
              <a:t>’</a:t>
            </a:r>
            <a:r>
              <a:rPr lang="en-US" altLang="ja-JP">
                <a:ea typeface="ＭＳ Ｐゴシック" pitchFamily="34" charset="-128"/>
              </a:rPr>
              <a:t>s what the author thinks…what do you thin.</a:t>
            </a:r>
            <a:endParaRPr lang="en-US">
              <a:ea typeface="ＭＳ Ｐゴシック" pitchFamily="34" charset="-128"/>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E026A42-0F10-4F6A-BE48-D7B16AE1E0ED}" type="slidenum">
              <a:rPr lang="en-US" smtClean="0">
                <a:latin typeface="Calibri" pitchFamily="34" charset="0"/>
              </a:rPr>
              <a:pPr eaLnBrk="1" hangingPunct="1"/>
              <a:t>30</a:t>
            </a:fld>
            <a:endParaRPr lang="en-US">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Myth or Maxim. Name me a bunch of big firms. Merrill Lynch, Lehman, Goldman Sachs (like having the casino teach you to play blackjack, or IRS how to do taxes). Where will they make more money; that</a:t>
            </a:r>
            <a:r>
              <a:rPr lang="en-US" altLang="en-US">
                <a:ea typeface="ＭＳ Ｐゴシック" pitchFamily="34" charset="-128"/>
              </a:rPr>
              <a:t>’</a:t>
            </a:r>
            <a:r>
              <a:rPr lang="en-US">
                <a:ea typeface="ＭＳ Ｐゴシック" pitchFamily="34" charset="-128"/>
              </a:rPr>
              <a:t>s what they will sell you. So that eliminates all of the independent advisors who are beholden to no one. Everyone is biased. Media outlets; Cramer, Bob Brinker, Dave Ramsey, Suze Orman. Are these people the best place for you to get advice? They know your situation, right. They know what you want and need, right. What is their number one priority: creating controversy. And that</a:t>
            </a:r>
            <a:r>
              <a:rPr lang="en-US" altLang="en-US">
                <a:ea typeface="ＭＳ Ｐゴシック" pitchFamily="34" charset="-128"/>
              </a:rPr>
              <a:t>’</a:t>
            </a:r>
            <a:r>
              <a:rPr lang="en-US">
                <a:ea typeface="ＭＳ Ｐゴシック" pitchFamily="34" charset="-128"/>
              </a:rPr>
              <a:t>s where you are getting your advice because you don</a:t>
            </a:r>
            <a:r>
              <a:rPr lang="en-US" altLang="en-US">
                <a:ea typeface="ＭＳ Ｐゴシック" pitchFamily="34" charset="-128"/>
              </a:rPr>
              <a:t>’</a:t>
            </a:r>
            <a:r>
              <a:rPr lang="en-US">
                <a:ea typeface="ＭＳ Ｐゴシック" pitchFamily="34" charset="-128"/>
              </a:rPr>
              <a:t>t trust that guy down the block.</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31</a:t>
            </a:fld>
            <a:endParaRPr lang="en-US">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Myth or Maxim. Name me a bunch of big firms. Merrill Lynch, Lehman, Goldman Sachs (like having the casino teach you to play blackjack, or IRS how to do taxes). Where will they make more money; that</a:t>
            </a:r>
            <a:r>
              <a:rPr lang="en-US" altLang="en-US">
                <a:ea typeface="ＭＳ Ｐゴシック" pitchFamily="34" charset="-128"/>
              </a:rPr>
              <a:t>’</a:t>
            </a:r>
            <a:r>
              <a:rPr lang="en-US">
                <a:ea typeface="ＭＳ Ｐゴシック" pitchFamily="34" charset="-128"/>
              </a:rPr>
              <a:t>s what they will sell you. So that eliminates all of the independent advisors who are beholden to no one. Everyone is biased. Media outlets; Cramer, Bob Brinker, Dave Ramsey, Suze Orman. Are these people the best place for you to get advice? They know your situation, right. They know what you want and need, right. What is their number one priority: creating controversy. And that</a:t>
            </a:r>
            <a:r>
              <a:rPr lang="en-US" altLang="en-US">
                <a:ea typeface="ＭＳ Ｐゴシック" pitchFamily="34" charset="-128"/>
              </a:rPr>
              <a:t>’</a:t>
            </a:r>
            <a:r>
              <a:rPr lang="en-US">
                <a:ea typeface="ＭＳ Ｐゴシック" pitchFamily="34" charset="-128"/>
              </a:rPr>
              <a:t>s where you are getting your advice because you don</a:t>
            </a:r>
            <a:r>
              <a:rPr lang="en-US" altLang="en-US">
                <a:ea typeface="ＭＳ Ｐゴシック" pitchFamily="34" charset="-128"/>
              </a:rPr>
              <a:t>’</a:t>
            </a:r>
            <a:r>
              <a:rPr lang="en-US">
                <a:ea typeface="ＭＳ Ｐゴシック" pitchFamily="34" charset="-128"/>
              </a:rPr>
              <a:t>t trust that guy down the block.</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32</a:t>
            </a:fld>
            <a:endParaRPr lang="en-US">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33</a:t>
            </a:fld>
            <a:endParaRPr lang="en-US">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ea typeface="ＭＳ Ｐゴシック" pitchFamily="34" charset="-128"/>
              </a:rPr>
              <a:t>Here’s what the editor of Investment Advisor magazine, an industry journal written to advisors, says about this myth.  He says “Euthanize Wealth Management Practices”… they’ve FAILED!</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4501332-5A86-4EB8-8533-0149CBB6DEF4}" type="slidenum">
              <a:rPr lang="en-US" smtClean="0">
                <a:cs typeface="Arial" pitchFamily="34" charset="0"/>
              </a:rPr>
              <a:pPr eaLnBrk="1" hangingPunct="1"/>
              <a:t>34</a:t>
            </a:fld>
            <a:endParaRPr lang="en-US">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ea typeface="ＭＳ Ｐゴシック" pitchFamily="34" charset="-128"/>
              </a:rPr>
              <a:t>Here’s what he says about the broken Wall Street system that many of you still take advice from.  Read the slide.</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658776C-5632-4069-8869-259707E2401D}" type="slidenum">
              <a:rPr lang="en-US" smtClean="0">
                <a:cs typeface="Arial" pitchFamily="34" charset="0"/>
              </a:rPr>
              <a:pPr eaLnBrk="1" hangingPunct="1"/>
              <a:t>35</a:t>
            </a:fld>
            <a:endParaRPr lang="en-US">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37</a:t>
            </a:fld>
            <a:endParaRPr lang="en-US">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38</a:t>
            </a:fld>
            <a:endParaRPr lang="en-US">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39</a:t>
            </a:fld>
            <a:endParaRPr lang="en-US">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itchFamily="34" charset="-128"/>
              </a:rPr>
              <a:t>Look at bottom of page 27. Are you comfortable with buy and hold…speed of information.</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1DE1088-0B64-4EC9-9652-82EA2DF850A6}" type="slidenum">
              <a:rPr lang="en-US" altLang="en-US" sz="1300" smtClean="0"/>
              <a:pPr eaLnBrk="1" hangingPunct="1">
                <a:spcBef>
                  <a:spcPct val="0"/>
                </a:spcBef>
              </a:pPr>
              <a:t>40</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Paradigm shifts and what the heck just happened</a:t>
            </a:r>
          </a:p>
          <a:p>
            <a:r>
              <a:rPr lang="en-US">
                <a:ea typeface="ＭＳ Ｐゴシック" pitchFamily="34" charset="-128"/>
              </a:rPr>
              <a:t>Standing on Dow, day RR was elected, looking back 30 years,</a:t>
            </a:r>
          </a:p>
          <a:p>
            <a:r>
              <a:rPr lang="en-US">
                <a:ea typeface="ＭＳ Ｐゴシック" pitchFamily="34" charset="-128"/>
              </a:rPr>
              <a:t>Bottom of Dow in 1932…27 years before it comes back</a:t>
            </a:r>
          </a:p>
          <a:p>
            <a:r>
              <a:rPr lang="en-US">
                <a:ea typeface="ＭＳ Ｐゴシック" pitchFamily="34" charset="-128"/>
              </a:rPr>
              <a:t>Looking back at Dow.</a:t>
            </a:r>
          </a:p>
          <a:p>
            <a:endParaRPr lang="en-US">
              <a:ea typeface="ＭＳ Ｐゴシック" pitchFamily="34" charset="-128"/>
            </a:endParaRPr>
          </a:p>
          <a:p>
            <a:r>
              <a:rPr lang="en-US">
                <a:ea typeface="ＭＳ Ｐゴシック" pitchFamily="34" charset="-128"/>
              </a:rPr>
              <a:t>Now year President Obama took office…what do I see? Wall</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1CF09D-80B9-4F8C-8CD7-8E2C36AD4B8A}" type="slidenum">
              <a:rPr lang="en-US" smtClean="0">
                <a:latin typeface="Calibri" pitchFamily="34" charset="0"/>
              </a:rPr>
              <a:pPr eaLnBrk="1" hangingPunct="1"/>
              <a:t>12</a:t>
            </a:fld>
            <a:endParaRPr lang="en-US">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88A403A-FF3D-4888-A9C6-76FC02F0F9BA}" type="slidenum">
              <a:rPr lang="en-US" smtClean="0">
                <a:latin typeface="Calibri" pitchFamily="34" charset="0"/>
              </a:rPr>
              <a:pPr eaLnBrk="1" hangingPunct="1"/>
              <a:t>41</a:t>
            </a:fld>
            <a:endParaRPr lang="en-US">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Bob Brinker does it his whole show (recommends specific funds)…really, that</a:t>
            </a:r>
            <a:r>
              <a:rPr lang="en-US" altLang="en-US" dirty="0">
                <a:ea typeface="ＭＳ Ｐゴシック" pitchFamily="34" charset="-128"/>
              </a:rPr>
              <a:t>’</a:t>
            </a:r>
            <a:r>
              <a:rPr lang="en-US" dirty="0">
                <a:ea typeface="ＭＳ Ｐゴシック" pitchFamily="34" charset="-128"/>
              </a:rPr>
              <a:t>s the answer to what we</a:t>
            </a:r>
            <a:r>
              <a:rPr lang="en-US" altLang="en-US" dirty="0">
                <a:ea typeface="ＭＳ Ｐゴシック" pitchFamily="34" charset="-128"/>
              </a:rPr>
              <a:t>’</a:t>
            </a:r>
            <a:r>
              <a:rPr lang="en-US" dirty="0">
                <a:ea typeface="ＭＳ Ｐゴシック" pitchFamily="34" charset="-128"/>
              </a:rPr>
              <a:t>ve just gone through? Is that the best you can do? What happened to the indexes in 2008? Are you sick and tired of being sick and tired?</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42</a:t>
            </a:fld>
            <a:endParaRPr lang="en-US">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ea typeface="ＭＳ Ｐゴシック" pitchFamily="34" charset="-128"/>
              </a:rPr>
              <a:t>Take a look at the first decade of the 21</a:t>
            </a:r>
            <a:r>
              <a:rPr lang="en-US" baseline="30000" dirty="0">
                <a:ea typeface="ＭＳ Ｐゴシック" pitchFamily="34" charset="-128"/>
              </a:rPr>
              <a:t>st</a:t>
            </a:r>
            <a:r>
              <a:rPr lang="en-US" dirty="0">
                <a:ea typeface="ＭＳ Ｐゴシック" pitchFamily="34" charset="-128"/>
              </a:rPr>
              <a:t> century and we</a:t>
            </a:r>
            <a:r>
              <a:rPr lang="en-US" baseline="0" dirty="0">
                <a:ea typeface="ＭＳ Ｐゴシック" pitchFamily="34" charset="-128"/>
              </a:rPr>
              <a:t> begin to wonder at the wisdom of just buying an index fund.  That strategy would have netted you a greater than 23% loss!</a:t>
            </a:r>
            <a:endParaRPr lang="en-US" dirty="0">
              <a:ea typeface="ＭＳ Ｐゴシック" pitchFamily="34" charset="-128"/>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D22D19E-47F8-4125-BC68-4B8D55439AE3}" type="slidenum">
              <a:rPr lang="en-US" smtClean="0">
                <a:cs typeface="Arial" pitchFamily="34" charset="0"/>
              </a:rPr>
              <a:pPr eaLnBrk="1" hangingPunct="1"/>
              <a:t>43</a:t>
            </a:fld>
            <a:endParaRPr lang="en-US">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itchFamily="34" charset="-128"/>
              </a:rPr>
              <a:t>Let’s fast forward to the last 10 years.  We  have a gain of 2.3% a year!  CD’s would have returned more than that and with none of the sleepless nights!</a:t>
            </a: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3587652-58DF-4205-8964-1681A24FAF4B}" type="slidenum">
              <a:rPr lang="en-US" altLang="en-US" sz="1300" smtClean="0">
                <a:latin typeface="Arial" charset="0"/>
              </a:rPr>
              <a:pPr eaLnBrk="1" hangingPunct="1">
                <a:spcBef>
                  <a:spcPct val="0"/>
                </a:spcBef>
              </a:pPr>
              <a:t>44</a:t>
            </a:fld>
            <a:endParaRPr lang="en-US" altLang="en-US" sz="13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1450A05-CE83-43EA-9AFB-2694EE095405}" type="slidenum">
              <a:rPr lang="en-US" altLang="en-US" sz="1300" smtClean="0"/>
              <a:pPr eaLnBrk="1" hangingPunct="1">
                <a:spcBef>
                  <a:spcPct val="0"/>
                </a:spcBef>
              </a:pPr>
              <a:t>45</a:t>
            </a:fld>
            <a:endParaRPr lang="en-US"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Bob Brinker does it his whole show (recommends specific funds)…really, that</a:t>
            </a:r>
            <a:r>
              <a:rPr lang="en-US" altLang="en-US" dirty="0">
                <a:ea typeface="ＭＳ Ｐゴシック" pitchFamily="34" charset="-128"/>
              </a:rPr>
              <a:t>’</a:t>
            </a:r>
            <a:r>
              <a:rPr lang="en-US" dirty="0">
                <a:ea typeface="ＭＳ Ｐゴシック" pitchFamily="34" charset="-128"/>
              </a:rPr>
              <a:t>s the answer to what we</a:t>
            </a:r>
            <a:r>
              <a:rPr lang="en-US" altLang="en-US" dirty="0">
                <a:ea typeface="ＭＳ Ｐゴシック" pitchFamily="34" charset="-128"/>
              </a:rPr>
              <a:t>’</a:t>
            </a:r>
            <a:r>
              <a:rPr lang="en-US" dirty="0">
                <a:ea typeface="ＭＳ Ｐゴシック" pitchFamily="34" charset="-128"/>
              </a:rPr>
              <a:t>ve just gone through? Is that the best you can do? What happened to the indexes in 2008? Are you sick and tired of being sick and tired?</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46</a:t>
            </a:fld>
            <a:endParaRPr lang="en-US">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ea typeface="ＭＳ Ｐゴシック" pitchFamily="34" charset="-128"/>
              </a:rPr>
              <a:t>People who hold this position would have you believe that these assets are so horrible they are like great white sharks, they’ll jump out of the water and swallow you whole!</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7784260-2563-4F02-BA11-C49DF17CF058}" type="slidenum">
              <a:rPr lang="en-US" smtClean="0">
                <a:cs typeface="Arial" pitchFamily="34" charset="0"/>
              </a:rPr>
              <a:pPr eaLnBrk="1" hangingPunct="1"/>
              <a:t>47</a:t>
            </a:fld>
            <a:endParaRPr lang="en-US">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ea typeface="ＭＳ Ｐゴシック" pitchFamily="34" charset="-128"/>
              </a:rPr>
              <a:t>While I know there is a lot of negative press out there in the media about index annuities, I’m fairly confident that much of it is a result of a business war waged between the insurance industry and the securities industry over money.  Which means that much of what is written has a bias toward one industry or another.  So, it would be nice to have a comment from a reliable source that doesn’t have a “dog in the fight” so to speak.  Professor David Babbel from the Wharton School of Business at the University of Pennsylvania is just such a voice.  </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18796DB-4387-4B8D-BC1F-C74DB6E3A3D7}" type="slidenum">
              <a:rPr lang="en-US" smtClean="0">
                <a:cs typeface="Arial" pitchFamily="34" charset="0"/>
              </a:rPr>
              <a:pPr eaLnBrk="1" hangingPunct="1"/>
              <a:t>48</a:t>
            </a:fld>
            <a:endParaRPr lang="en-US">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6FC69491-98B1-4D20-8187-3FC72FD5C8C5}" type="slidenum">
              <a:rPr lang="en-US" altLang="en-US" sz="1300" smtClean="0"/>
              <a:pPr eaLnBrk="1" hangingPunct="1">
                <a:spcBef>
                  <a:spcPct val="0"/>
                </a:spcBef>
              </a:pPr>
              <a:t>49</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EAEFE4-6306-418D-88B2-840F91B239AA}" type="slidenum">
              <a:rPr lang="en-US" smtClean="0">
                <a:latin typeface="Calibri" pitchFamily="34" charset="0"/>
              </a:rPr>
              <a:pPr eaLnBrk="1" hangingPunct="1"/>
              <a:t>50</a:t>
            </a:fld>
            <a:endParaRPr 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What the heck just happened.</a:t>
            </a:r>
          </a:p>
          <a:p>
            <a:r>
              <a:rPr lang="en-US">
                <a:ea typeface="ＭＳ Ｐゴシック" pitchFamily="34" charset="-128"/>
              </a:rPr>
              <a:t>Questions, is it a paradigm shift of our society, our culture, our investing mentality?</a:t>
            </a:r>
          </a:p>
          <a:p>
            <a:r>
              <a:rPr lang="en-US">
                <a:ea typeface="ＭＳ Ｐゴシック" pitchFamily="34" charset="-128"/>
              </a:rPr>
              <a:t>M times…looks like an M, bottom in March of 09</a:t>
            </a:r>
          </a:p>
          <a:p>
            <a:r>
              <a:rPr lang="en-US">
                <a:ea typeface="ＭＳ Ｐゴシック" pitchFamily="34" charset="-128"/>
              </a:rPr>
              <a:t>Is that the norm? Don</a:t>
            </a:r>
            <a:r>
              <a:rPr lang="en-US" altLang="en-US">
                <a:ea typeface="ＭＳ Ｐゴシック" pitchFamily="34" charset="-128"/>
              </a:rPr>
              <a:t>’</a:t>
            </a:r>
            <a:r>
              <a:rPr lang="en-US">
                <a:ea typeface="ＭＳ Ｐゴシック" pitchFamily="34" charset="-128"/>
              </a:rPr>
              <a:t>t kknow</a:t>
            </a:r>
          </a:p>
          <a:p>
            <a:r>
              <a:rPr lang="en-US">
                <a:ea typeface="ＭＳ Ｐゴシック" pitchFamily="34" charset="-128"/>
              </a:rPr>
              <a:t>Go back in history…gambling in 1950s, 60s…positive or negative</a:t>
            </a:r>
          </a:p>
          <a:p>
            <a:r>
              <a:rPr lang="en-US">
                <a:ea typeface="ＭＳ Ｐゴシック" pitchFamily="34" charset="-128"/>
              </a:rPr>
              <a:t>Today, what is the outlook…positive, most popular shows on cable TV Gambling</a:t>
            </a:r>
          </a:p>
          <a:p>
            <a:r>
              <a:rPr lang="en-US">
                <a:ea typeface="ＭＳ Ｐゴシック" pitchFamily="34" charset="-128"/>
              </a:rPr>
              <a:t>Celebrity apprentice…Gambling Champion</a:t>
            </a:r>
          </a:p>
          <a:p>
            <a:r>
              <a:rPr lang="en-US">
                <a:ea typeface="ＭＳ Ｐゴシック" pitchFamily="34" charset="-128"/>
              </a:rPr>
              <a:t>Look at page 19 in your workbook</a:t>
            </a:r>
          </a:p>
          <a:p>
            <a:r>
              <a:rPr lang="en-US">
                <a:ea typeface="ＭＳ Ｐゴシック" pitchFamily="34" charset="-128"/>
              </a:rPr>
              <a:t>Person to read definition of investing…how does that feel…all of it back with return, or some of it…downside?</a:t>
            </a:r>
          </a:p>
          <a:p>
            <a:r>
              <a:rPr lang="en-US">
                <a:ea typeface="ＭＳ Ｐゴシック" pitchFamily="34" charset="-128"/>
              </a:rPr>
              <a:t>Person to read gambling…think of your 401k…which definition most resembles the 401k?  That</a:t>
            </a:r>
            <a:r>
              <a:rPr lang="fr-FR" altLang="en-US">
                <a:ea typeface="ＭＳ Ｐゴシック" pitchFamily="34" charset="-128"/>
              </a:rPr>
              <a:t>’</a:t>
            </a:r>
            <a:r>
              <a:rPr lang="en-US" altLang="ja-JP">
                <a:ea typeface="ＭＳ Ｐゴシック" pitchFamily="34" charset="-128"/>
              </a:rPr>
              <a:t>s where we are.</a:t>
            </a:r>
          </a:p>
          <a:p>
            <a:r>
              <a:rPr lang="en-US">
                <a:ea typeface="ＭＳ Ｐゴシック" pitchFamily="34" charset="-128"/>
              </a:rPr>
              <a:t>Look at stats in book…</a:t>
            </a:r>
          </a:p>
          <a:p>
            <a:r>
              <a:rPr lang="en-US">
                <a:ea typeface="ＭＳ Ｐゴシック" pitchFamily="34" charset="-128"/>
              </a:rPr>
              <a:t>What the heck just happened?</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C1A9A82-753B-4F0C-8899-E8F3CF9A4013}" type="slidenum">
              <a:rPr lang="en-US" smtClean="0">
                <a:latin typeface="Calibri" pitchFamily="34" charset="0"/>
              </a:rPr>
              <a:pPr eaLnBrk="1" hangingPunct="1"/>
              <a:t>13</a:t>
            </a:fld>
            <a:endParaRPr lang="en-US">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F6D767-89DE-0747-997A-B2DE8A163465}" type="slidenum">
              <a:rPr lang="en-US" smtClean="0"/>
              <a:pPr>
                <a:defRPr/>
              </a:pPr>
              <a:t>51</a:t>
            </a:fld>
            <a:endParaRPr lang="en-US"/>
          </a:p>
        </p:txBody>
      </p:sp>
    </p:spTree>
    <p:extLst>
      <p:ext uri="{BB962C8B-B14F-4D97-AF65-F5344CB8AC3E}">
        <p14:creationId xmlns:p14="http://schemas.microsoft.com/office/powerpoint/2010/main" val="3546509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B45D03F-D607-4814-9CC8-7471211A7FE2}" type="slidenum">
              <a:rPr lang="en-US" smtClean="0">
                <a:latin typeface="Calibri" pitchFamily="34" charset="0"/>
              </a:rPr>
              <a:pPr eaLnBrk="1" hangingPunct="1"/>
              <a:t>52</a:t>
            </a:fld>
            <a:endParaRPr lang="en-US">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charset="0"/>
                <a:cs typeface="ＭＳ Ｐゴシック" charset="0"/>
              </a:rPr>
              <a:t>Typically, Ma &amp; Pa </a:t>
            </a:r>
            <a:r>
              <a:rPr lang="en-US" sz="1200" kern="1200" dirty="0" err="1">
                <a:solidFill>
                  <a:schemeClr val="tx1"/>
                </a:solidFill>
                <a:effectLst/>
                <a:latin typeface="+mn-lt"/>
                <a:ea typeface="ＭＳ Ｐゴシック" charset="0"/>
                <a:cs typeface="ＭＳ Ｐゴシック" charset="0"/>
              </a:rPr>
              <a:t>Lunchbucket</a:t>
            </a:r>
            <a:r>
              <a:rPr lang="en-US" sz="1200" kern="1200" dirty="0">
                <a:solidFill>
                  <a:schemeClr val="tx1"/>
                </a:solidFill>
                <a:effectLst/>
                <a:latin typeface="+mn-lt"/>
                <a:ea typeface="ＭＳ Ｐゴシック" charset="0"/>
                <a:cs typeface="ＭＳ Ｐゴシック" charset="0"/>
              </a:rPr>
              <a:t> are conservative investors who would like a plan designed specifically around their risk tolerance.  What they actually receive is a diversified portfolio of market assets and asset classes managed in a “buy and hold” strategy with little movement over the years.  Ma &amp; Pa’s “unique” portfolio consists of a basket of proprietary mutual funds, a variable annuity and possibly some blue chip stock, maybe even a bond or two.  The mutual funds will be C-shares, which allow the broker to make a 1% trailer commission on Ma &amp; Pa’s assets with no motivation to change them over the years.  They may receive one or two B-share funds, which carry penalties if you sell out of them too early, so you will be discouraged from leaving his services.</a:t>
            </a:r>
            <a:endParaRPr lang="en-US" dirty="0">
              <a:ea typeface="ＭＳ Ｐゴシック"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B45D03F-D607-4814-9CC8-7471211A7FE2}" type="slidenum">
              <a:rPr lang="en-US" smtClean="0">
                <a:latin typeface="Calibri" pitchFamily="34" charset="0"/>
              </a:rPr>
              <a:pPr eaLnBrk="1" hangingPunct="1"/>
              <a:t>53</a:t>
            </a:fld>
            <a:endParaRPr lang="en-US">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charset="0"/>
                <a:cs typeface="ＭＳ Ｐゴシック" charset="0"/>
              </a:rPr>
              <a:t>The second problem with Wall Street is it is too complicated.  Wall Street forces you to rely on the professional to not just acquire the investments needed, but to decide </a:t>
            </a:r>
            <a:r>
              <a:rPr lang="en-US" sz="1200" i="1" kern="1200" dirty="0">
                <a:solidFill>
                  <a:schemeClr val="tx1"/>
                </a:solidFill>
                <a:effectLst/>
                <a:latin typeface="+mn-lt"/>
                <a:ea typeface="ＭＳ Ｐゴシック" charset="0"/>
                <a:cs typeface="ＭＳ Ｐゴシック" charset="0"/>
              </a:rPr>
              <a:t>for</a:t>
            </a:r>
            <a:r>
              <a:rPr lang="en-US" sz="1200" kern="1200" dirty="0">
                <a:solidFill>
                  <a:schemeClr val="tx1"/>
                </a:solidFill>
                <a:effectLst/>
                <a:latin typeface="+mn-lt"/>
                <a:ea typeface="ＭＳ Ｐゴシック" charset="0"/>
                <a:cs typeface="ＭＳ Ｐゴシック" charset="0"/>
              </a:rPr>
              <a:t> you what conservative looks like in a plan. The professional broker is swimming in the water saying, “Jump in!”  Understandably, most conservative investors do not have a clue when it comes to evaluating and choosing stocks, bonds, mutual funds, annuities, or even know what a REIT is.  They don’t even know the majority of money markets are not FDIC insured!  They are standing at the edge of the investing dock, anxiously wondering if this chattering teethed broker in the water knows what he’s talking about with no way of being sure</a:t>
            </a:r>
            <a:endParaRPr lang="en-US" dirty="0">
              <a:ea typeface="ＭＳ Ｐゴシック"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B45D03F-D607-4814-9CC8-7471211A7FE2}" type="slidenum">
              <a:rPr lang="en-US" smtClean="0">
                <a:latin typeface="Calibri" pitchFamily="34" charset="0"/>
              </a:rPr>
              <a:pPr eaLnBrk="1" hangingPunct="1"/>
              <a:t>54</a:t>
            </a:fld>
            <a:endParaRPr lang="en-US">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B45D03F-D607-4814-9CC8-7471211A7FE2}" type="slidenum">
              <a:rPr lang="en-US" smtClean="0">
                <a:latin typeface="Calibri" pitchFamily="34" charset="0"/>
              </a:rPr>
              <a:pPr eaLnBrk="1" hangingPunct="1"/>
              <a:t>55</a:t>
            </a:fld>
            <a:endParaRPr lang="en-US">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B45D03F-D607-4814-9CC8-7471211A7FE2}" type="slidenum">
              <a:rPr lang="en-US" smtClean="0">
                <a:latin typeface="Calibri" pitchFamily="34" charset="0"/>
              </a:rPr>
              <a:pPr eaLnBrk="1" hangingPunct="1"/>
              <a:t>56</a:t>
            </a:fld>
            <a:endParaRPr lang="en-US">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B45D03F-D607-4814-9CC8-7471211A7FE2}" type="slidenum">
              <a:rPr lang="en-US" smtClean="0">
                <a:latin typeface="Calibri" pitchFamily="34" charset="0"/>
              </a:rPr>
              <a:pPr eaLnBrk="1" hangingPunct="1"/>
              <a:t>57</a:t>
            </a:fld>
            <a:endParaRPr lang="en-US">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CFAB052-46E1-49EB-93B9-1CAD1E96F3BF}" type="slidenum">
              <a:rPr lang="en-US" altLang="en-US" sz="1300" smtClean="0"/>
              <a:pPr eaLnBrk="1" hangingPunct="1">
                <a:spcBef>
                  <a:spcPct val="0"/>
                </a:spcBef>
              </a:pPr>
              <a:t>58</a:t>
            </a:fld>
            <a:endParaRPr lang="en-US" altLang="en-US"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CFAB052-46E1-49EB-93B9-1CAD1E96F3BF}" type="slidenum">
              <a:rPr lang="en-US" altLang="en-US" sz="1300" smtClean="0"/>
              <a:pPr eaLnBrk="1" hangingPunct="1">
                <a:spcBef>
                  <a:spcPct val="0"/>
                </a:spcBef>
              </a:pPr>
              <a:t>59</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ＭＳ Ｐゴシック" pitchFamily="34" charset="-128"/>
              </a:rPr>
              <a:t>What the heck just happened.</a:t>
            </a:r>
          </a:p>
          <a:p>
            <a:r>
              <a:rPr lang="en-US">
                <a:ea typeface="ＭＳ Ｐゴシック" pitchFamily="34" charset="-128"/>
              </a:rPr>
              <a:t>Questions, is it a paradigm shift of our society, our culture, our investing mentality?</a:t>
            </a:r>
          </a:p>
          <a:p>
            <a:r>
              <a:rPr lang="en-US">
                <a:ea typeface="ＭＳ Ｐゴシック" pitchFamily="34" charset="-128"/>
              </a:rPr>
              <a:t>M times…looks like an M, bottom in March of 09</a:t>
            </a:r>
          </a:p>
          <a:p>
            <a:r>
              <a:rPr lang="en-US">
                <a:ea typeface="ＭＳ Ｐゴシック" pitchFamily="34" charset="-128"/>
              </a:rPr>
              <a:t>Is that the norm? Don</a:t>
            </a:r>
            <a:r>
              <a:rPr lang="en-US" altLang="en-US">
                <a:ea typeface="ＭＳ Ｐゴシック" pitchFamily="34" charset="-128"/>
              </a:rPr>
              <a:t>’</a:t>
            </a:r>
            <a:r>
              <a:rPr lang="en-US">
                <a:ea typeface="ＭＳ Ｐゴシック" pitchFamily="34" charset="-128"/>
              </a:rPr>
              <a:t>t kknow</a:t>
            </a:r>
          </a:p>
          <a:p>
            <a:r>
              <a:rPr lang="en-US">
                <a:ea typeface="ＭＳ Ｐゴシック" pitchFamily="34" charset="-128"/>
              </a:rPr>
              <a:t>Go back in history…gambling in 1950s, 60s…positive or negative</a:t>
            </a:r>
          </a:p>
          <a:p>
            <a:r>
              <a:rPr lang="en-US">
                <a:ea typeface="ＭＳ Ｐゴシック" pitchFamily="34" charset="-128"/>
              </a:rPr>
              <a:t>Today, what is the outlook…positive, most popular shows on cable TV Gambling</a:t>
            </a:r>
          </a:p>
          <a:p>
            <a:r>
              <a:rPr lang="en-US">
                <a:ea typeface="ＭＳ Ｐゴシック" pitchFamily="34" charset="-128"/>
              </a:rPr>
              <a:t>Celebrity apprentice…Gambling Champion</a:t>
            </a:r>
          </a:p>
          <a:p>
            <a:r>
              <a:rPr lang="en-US">
                <a:ea typeface="ＭＳ Ｐゴシック" pitchFamily="34" charset="-128"/>
              </a:rPr>
              <a:t>Look at page 19 in your workbook</a:t>
            </a:r>
          </a:p>
          <a:p>
            <a:r>
              <a:rPr lang="en-US">
                <a:ea typeface="ＭＳ Ｐゴシック" pitchFamily="34" charset="-128"/>
              </a:rPr>
              <a:t>Person to read definition of investing…how does that feel…all of it back with return, or some of it…downside?</a:t>
            </a:r>
          </a:p>
          <a:p>
            <a:r>
              <a:rPr lang="en-US">
                <a:ea typeface="ＭＳ Ｐゴシック" pitchFamily="34" charset="-128"/>
              </a:rPr>
              <a:t>Person to read gambling…think of your 401k…which definition most resembles the 401k?  That</a:t>
            </a:r>
            <a:r>
              <a:rPr lang="fr-FR" altLang="en-US">
                <a:ea typeface="ＭＳ Ｐゴシック" pitchFamily="34" charset="-128"/>
              </a:rPr>
              <a:t>’</a:t>
            </a:r>
            <a:r>
              <a:rPr lang="en-US" altLang="ja-JP">
                <a:ea typeface="ＭＳ Ｐゴシック" pitchFamily="34" charset="-128"/>
              </a:rPr>
              <a:t>s where we are.</a:t>
            </a:r>
          </a:p>
          <a:p>
            <a:r>
              <a:rPr lang="en-US">
                <a:ea typeface="ＭＳ Ｐゴシック" pitchFamily="34" charset="-128"/>
              </a:rPr>
              <a:t>Look at stats in book…</a:t>
            </a:r>
          </a:p>
          <a:p>
            <a:r>
              <a:rPr lang="en-US">
                <a:ea typeface="ＭＳ Ｐゴシック" pitchFamily="34" charset="-128"/>
              </a:rPr>
              <a:t>What the heck just happened?</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214A9DF-E85C-477F-9E83-C5F95E693E45}" type="slidenum">
              <a:rPr lang="en-US" smtClean="0">
                <a:latin typeface="Calibri" pitchFamily="34" charset="0"/>
              </a:rPr>
              <a:pPr eaLnBrk="1" hangingPunct="1"/>
              <a:t>14</a:t>
            </a:fld>
            <a:endParaRPr 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Looking at the DOW</a:t>
            </a:r>
            <a:r>
              <a:rPr lang="en-US" baseline="0" dirty="0">
                <a:ea typeface="ＭＳ Ｐゴシック" pitchFamily="34" charset="-128"/>
              </a:rPr>
              <a:t> graph since 2009 we see the point of volatility made even clearer. The graph now looks like a W with the DOW now over 16000. The question is What’s Next?  We know there’ll be a correction, but when? Will it be small or large? What’s the trend? </a:t>
            </a:r>
            <a:r>
              <a:rPr lang="en-US" baseline="0">
                <a:ea typeface="ＭＳ Ｐゴシック" pitchFamily="34" charset="-128"/>
              </a:rPr>
              <a:t>What do you think?</a:t>
            </a:r>
            <a:endParaRPr lang="en-US" dirty="0">
              <a:ea typeface="ＭＳ Ｐゴシック" pitchFamily="34" charset="-128"/>
            </a:endParaRP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83" indent="-285725" eaLnBrk="0" hangingPunct="0">
              <a:defRPr>
                <a:solidFill>
                  <a:schemeClr val="tx1"/>
                </a:solidFill>
                <a:latin typeface="Arial" pitchFamily="34" charset="0"/>
                <a:ea typeface="ＭＳ Ｐゴシック" pitchFamily="34" charset="-128"/>
              </a:defRPr>
            </a:lvl2pPr>
            <a:lvl3pPr marL="1142898" indent="-228580" eaLnBrk="0" hangingPunct="0">
              <a:defRPr>
                <a:solidFill>
                  <a:schemeClr val="tx1"/>
                </a:solidFill>
                <a:latin typeface="Arial" pitchFamily="34" charset="0"/>
                <a:ea typeface="ＭＳ Ｐゴシック" pitchFamily="34" charset="-128"/>
              </a:defRPr>
            </a:lvl3pPr>
            <a:lvl4pPr marL="1600057" indent="-228580" eaLnBrk="0" hangingPunct="0">
              <a:defRPr>
                <a:solidFill>
                  <a:schemeClr val="tx1"/>
                </a:solidFill>
                <a:latin typeface="Arial" pitchFamily="34" charset="0"/>
                <a:ea typeface="ＭＳ Ｐゴシック" pitchFamily="34" charset="-128"/>
              </a:defRPr>
            </a:lvl4pPr>
            <a:lvl5pPr marL="2057217" indent="-228580" eaLnBrk="0" hangingPunct="0">
              <a:defRPr>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536" indent="-22858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94" indent="-22858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214A9DF-E85C-477F-9E83-C5F95E693E45}" type="slidenum">
              <a:rPr lang="en-US" smtClean="0">
                <a:solidFill>
                  <a:prstClr val="black"/>
                </a:solidFill>
                <a:latin typeface="Calibri" pitchFamily="34" charset="0"/>
              </a:rPr>
              <a:pPr eaLnBrk="1" hangingPunct="1"/>
              <a:t>15</a:t>
            </a:fld>
            <a:endParaRPr lang="en-US">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16</a:t>
            </a:fld>
            <a:endParaRPr lang="en-US">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17</a:t>
            </a:fld>
            <a:endParaRPr 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B25EA0-89B5-491E-A108-F726CC00E2E8}" type="slidenum">
              <a:rPr lang="en-US" smtClean="0">
                <a:latin typeface="Calibri" pitchFamily="34" charset="0"/>
              </a:rPr>
              <a:pPr eaLnBrk="1" hangingPunct="1"/>
              <a:t>18</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FD144F-2A25-C747-8BF8-B37C4034BBCB}"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7D1BC7-2081-284F-8E28-C92F0016E18B}" type="slidenum">
              <a:rPr lang="en-US"/>
              <a:pPr>
                <a:defRPr/>
              </a:pPr>
              <a:t>‹#›</a:t>
            </a:fld>
            <a:endParaRPr lang="en-US"/>
          </a:p>
        </p:txBody>
      </p:sp>
    </p:spTree>
    <p:extLst>
      <p:ext uri="{BB962C8B-B14F-4D97-AF65-F5344CB8AC3E}">
        <p14:creationId xmlns:p14="http://schemas.microsoft.com/office/powerpoint/2010/main" val="90948634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DA1D5C1-B855-DD44-9067-7EADC8E9E13C}"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32EB0-3E00-2542-81D2-59BE84813036}" type="slidenum">
              <a:rPr lang="en-US"/>
              <a:pPr>
                <a:defRPr/>
              </a:pPr>
              <a:t>‹#›</a:t>
            </a:fld>
            <a:endParaRPr lang="en-US"/>
          </a:p>
        </p:txBody>
      </p:sp>
    </p:spTree>
    <p:extLst>
      <p:ext uri="{BB962C8B-B14F-4D97-AF65-F5344CB8AC3E}">
        <p14:creationId xmlns:p14="http://schemas.microsoft.com/office/powerpoint/2010/main" val="177533764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6D7E67B-D15B-4549-80E4-2B0895685236}"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6F2B00-88C4-7947-86F2-89CF1C95587D}" type="slidenum">
              <a:rPr lang="en-US"/>
              <a:pPr>
                <a:defRPr/>
              </a:pPr>
              <a:t>‹#›</a:t>
            </a:fld>
            <a:endParaRPr lang="en-US"/>
          </a:p>
        </p:txBody>
      </p:sp>
    </p:spTree>
    <p:extLst>
      <p:ext uri="{BB962C8B-B14F-4D97-AF65-F5344CB8AC3E}">
        <p14:creationId xmlns:p14="http://schemas.microsoft.com/office/powerpoint/2010/main" val="236745009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FD144F-2A25-C747-8BF8-B37C4034BBCB}"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7D1BC7-2081-284F-8E28-C92F0016E18B}" type="slidenum">
              <a:rPr lang="en-US"/>
              <a:pPr>
                <a:defRPr/>
              </a:pPr>
              <a:t>‹#›</a:t>
            </a:fld>
            <a:endParaRPr lang="en-US"/>
          </a:p>
        </p:txBody>
      </p:sp>
    </p:spTree>
    <p:extLst>
      <p:ext uri="{BB962C8B-B14F-4D97-AF65-F5344CB8AC3E}">
        <p14:creationId xmlns:p14="http://schemas.microsoft.com/office/powerpoint/2010/main" val="380408540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92AEAA8-EF28-9E4B-A1D4-69DBDB7D8E4F}"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6ACCB0-D480-F745-8F85-2F39A86640BA}" type="slidenum">
              <a:rPr lang="en-US"/>
              <a:pPr>
                <a:defRPr/>
              </a:pPr>
              <a:t>‹#›</a:t>
            </a:fld>
            <a:endParaRPr lang="en-US"/>
          </a:p>
        </p:txBody>
      </p:sp>
    </p:spTree>
    <p:extLst>
      <p:ext uri="{BB962C8B-B14F-4D97-AF65-F5344CB8AC3E}">
        <p14:creationId xmlns:p14="http://schemas.microsoft.com/office/powerpoint/2010/main" val="229924520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93F8F39-8400-4340-A963-CAD6024C2205}"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B95742-4A28-1D48-8821-D9F024BF6DE8}" type="slidenum">
              <a:rPr lang="en-US"/>
              <a:pPr>
                <a:defRPr/>
              </a:pPr>
              <a:t>‹#›</a:t>
            </a:fld>
            <a:endParaRPr lang="en-US"/>
          </a:p>
        </p:txBody>
      </p:sp>
    </p:spTree>
    <p:extLst>
      <p:ext uri="{BB962C8B-B14F-4D97-AF65-F5344CB8AC3E}">
        <p14:creationId xmlns:p14="http://schemas.microsoft.com/office/powerpoint/2010/main" val="29464665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5E95EB-174C-244C-A622-A003167F55A6}"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02BFD4-75F7-E043-ABFF-A4DE1E66F813}" type="slidenum">
              <a:rPr lang="en-US"/>
              <a:pPr>
                <a:defRPr/>
              </a:pPr>
              <a:t>‹#›</a:t>
            </a:fld>
            <a:endParaRPr lang="en-US"/>
          </a:p>
        </p:txBody>
      </p:sp>
    </p:spTree>
    <p:extLst>
      <p:ext uri="{BB962C8B-B14F-4D97-AF65-F5344CB8AC3E}">
        <p14:creationId xmlns:p14="http://schemas.microsoft.com/office/powerpoint/2010/main" val="99066750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F16C596-3F4E-D146-BBCA-DB729CEDE134}" type="datetime1">
              <a:rPr lang="en-US" smtClean="0"/>
              <a:t>1/13/2017</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3F79F2-5DFF-6D48-A700-2E554DC1B4E5}" type="slidenum">
              <a:rPr lang="en-US"/>
              <a:pPr>
                <a:defRPr/>
              </a:pPr>
              <a:t>‹#›</a:t>
            </a:fld>
            <a:endParaRPr lang="en-US"/>
          </a:p>
        </p:txBody>
      </p:sp>
    </p:spTree>
    <p:extLst>
      <p:ext uri="{BB962C8B-B14F-4D97-AF65-F5344CB8AC3E}">
        <p14:creationId xmlns:p14="http://schemas.microsoft.com/office/powerpoint/2010/main" val="216333661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FA609A-F0FA-314C-82CB-19179DBAD581}" type="datetime1">
              <a:rPr lang="en-US" smtClean="0"/>
              <a:t>1/13/2017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AE7B1B-588C-264F-AFA7-4BC2457D8D31}" type="slidenum">
              <a:rPr lang="en-US"/>
              <a:pPr>
                <a:defRPr/>
              </a:pPr>
              <a:t>‹#›</a:t>
            </a:fld>
            <a:endParaRPr lang="en-US"/>
          </a:p>
        </p:txBody>
      </p:sp>
    </p:spTree>
    <p:extLst>
      <p:ext uri="{BB962C8B-B14F-4D97-AF65-F5344CB8AC3E}">
        <p14:creationId xmlns:p14="http://schemas.microsoft.com/office/powerpoint/2010/main" val="203554788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2C6B2-3AA0-1140-8616-AAEDDAD4942E}" type="datetime1">
              <a:rPr lang="en-US" smtClean="0"/>
              <a:t>1/13/2017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9B563B-2BC5-2943-B8DB-9CF43C17F3F1}" type="slidenum">
              <a:rPr lang="en-US"/>
              <a:pPr>
                <a:defRPr/>
              </a:pPr>
              <a:t>‹#›</a:t>
            </a:fld>
            <a:endParaRPr lang="en-US"/>
          </a:p>
        </p:txBody>
      </p:sp>
    </p:spTree>
    <p:extLst>
      <p:ext uri="{BB962C8B-B14F-4D97-AF65-F5344CB8AC3E}">
        <p14:creationId xmlns:p14="http://schemas.microsoft.com/office/powerpoint/2010/main" val="231096121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B31E39A-FB8D-8641-93E3-574D949048AD}"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DC059E-CF00-3642-A3FB-5240A3519896}" type="slidenum">
              <a:rPr lang="en-US"/>
              <a:pPr>
                <a:defRPr/>
              </a:pPr>
              <a:t>‹#›</a:t>
            </a:fld>
            <a:endParaRPr lang="en-US"/>
          </a:p>
        </p:txBody>
      </p:sp>
    </p:spTree>
    <p:extLst>
      <p:ext uri="{BB962C8B-B14F-4D97-AF65-F5344CB8AC3E}">
        <p14:creationId xmlns:p14="http://schemas.microsoft.com/office/powerpoint/2010/main" val="19723488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92AEAA8-EF28-9E4B-A1D4-69DBDB7D8E4F}"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6ACCB0-D480-F745-8F85-2F39A86640BA}" type="slidenum">
              <a:rPr lang="en-US"/>
              <a:pPr>
                <a:defRPr/>
              </a:pPr>
              <a:t>‹#›</a:t>
            </a:fld>
            <a:endParaRPr lang="en-US"/>
          </a:p>
        </p:txBody>
      </p:sp>
    </p:spTree>
    <p:extLst>
      <p:ext uri="{BB962C8B-B14F-4D97-AF65-F5344CB8AC3E}">
        <p14:creationId xmlns:p14="http://schemas.microsoft.com/office/powerpoint/2010/main" val="251203354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6484949-FE57-D144-8EB2-384B1EF6A4E9}"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837ADD-C177-9B49-A77E-A7420DB9B20C}" type="slidenum">
              <a:rPr lang="en-US"/>
              <a:pPr>
                <a:defRPr/>
              </a:pPr>
              <a:t>‹#›</a:t>
            </a:fld>
            <a:endParaRPr lang="en-US"/>
          </a:p>
        </p:txBody>
      </p:sp>
    </p:spTree>
    <p:extLst>
      <p:ext uri="{BB962C8B-B14F-4D97-AF65-F5344CB8AC3E}">
        <p14:creationId xmlns:p14="http://schemas.microsoft.com/office/powerpoint/2010/main" val="99229024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DA1D5C1-B855-DD44-9067-7EADC8E9E13C}"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32EB0-3E00-2542-81D2-59BE84813036}" type="slidenum">
              <a:rPr lang="en-US"/>
              <a:pPr>
                <a:defRPr/>
              </a:pPr>
              <a:t>‹#›</a:t>
            </a:fld>
            <a:endParaRPr lang="en-US"/>
          </a:p>
        </p:txBody>
      </p:sp>
    </p:spTree>
    <p:extLst>
      <p:ext uri="{BB962C8B-B14F-4D97-AF65-F5344CB8AC3E}">
        <p14:creationId xmlns:p14="http://schemas.microsoft.com/office/powerpoint/2010/main" val="235668426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6D7E67B-D15B-4549-80E4-2B0895685236}"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6F2B00-88C4-7947-86F2-89CF1C95587D}" type="slidenum">
              <a:rPr lang="en-US"/>
              <a:pPr>
                <a:defRPr/>
              </a:pPr>
              <a:t>‹#›</a:t>
            </a:fld>
            <a:endParaRPr lang="en-US"/>
          </a:p>
        </p:txBody>
      </p:sp>
    </p:spTree>
    <p:extLst>
      <p:ext uri="{BB962C8B-B14F-4D97-AF65-F5344CB8AC3E}">
        <p14:creationId xmlns:p14="http://schemas.microsoft.com/office/powerpoint/2010/main" val="348981998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5791200"/>
            <a:ext cx="9144000" cy="1066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38200" y="133350"/>
            <a:ext cx="67437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BC_BG_01.gif"/>
          <p:cNvPicPr>
            <a:picLocks noChangeAspect="1"/>
          </p:cNvPicPr>
          <p:nvPr userDrawn="1"/>
        </p:nvPicPr>
        <p:blipFill>
          <a:blip r:embed="rId3">
            <a:extLst>
              <a:ext uri="{28A0092B-C50C-407E-A947-70E740481C1C}">
                <a14:useLocalDpi xmlns:a14="http://schemas.microsoft.com/office/drawing/2010/main" val="0"/>
              </a:ext>
            </a:extLst>
          </a:blip>
          <a:srcRect b="69009"/>
          <a:stretch>
            <a:fillRect/>
          </a:stretch>
        </p:blipFill>
        <p:spPr bwMode="auto">
          <a:xfrm>
            <a:off x="838200" y="2971800"/>
            <a:ext cx="74676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BC_BG_01.gif"/>
          <p:cNvPicPr>
            <a:picLocks noChangeAspect="1"/>
          </p:cNvPicPr>
          <p:nvPr userDrawn="1"/>
        </p:nvPicPr>
        <p:blipFill>
          <a:blip r:embed="rId3">
            <a:extLst>
              <a:ext uri="{28A0092B-C50C-407E-A947-70E740481C1C}">
                <a14:useLocalDpi xmlns:a14="http://schemas.microsoft.com/office/drawing/2010/main" val="0"/>
              </a:ext>
            </a:extLst>
          </a:blip>
          <a:srcRect t="55186"/>
          <a:stretch>
            <a:fillRect/>
          </a:stretch>
        </p:blipFill>
        <p:spPr bwMode="auto">
          <a:xfrm>
            <a:off x="838200" y="4394200"/>
            <a:ext cx="7467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0600" y="3276600"/>
            <a:ext cx="7086600" cy="1698625"/>
          </a:xfrm>
        </p:spPr>
        <p:txBody>
          <a:bodyPr/>
          <a:lstStyle>
            <a:lvl1pPr>
              <a:defRPr sz="5400">
                <a:solidFill>
                  <a:srgbClr val="3F7312"/>
                </a:solidFill>
              </a:defRPr>
            </a:lvl1pPr>
          </a:lstStyle>
          <a:p>
            <a:r>
              <a:rPr lang="en-US"/>
              <a:t>Click to edit Master title style</a:t>
            </a:r>
            <a:endParaRPr lang="en-US" dirty="0"/>
          </a:p>
        </p:txBody>
      </p:sp>
      <p:sp>
        <p:nvSpPr>
          <p:cNvPr id="3" name="Subtitle 2"/>
          <p:cNvSpPr>
            <a:spLocks noGrp="1"/>
          </p:cNvSpPr>
          <p:nvPr>
            <p:ph type="subTitle" idx="1"/>
          </p:nvPr>
        </p:nvSpPr>
        <p:spPr>
          <a:xfrm>
            <a:off x="990600" y="5105400"/>
            <a:ext cx="6781800" cy="8382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DD84612-B553-8340-865C-B9B36B8549BD}" type="datetime1">
              <a:rPr lang="en-US" smtClean="0">
                <a:solidFill>
                  <a:srgbClr val="40362C"/>
                </a:solidFill>
              </a:rPr>
              <a:pPr>
                <a:defRPr/>
              </a:pPr>
              <a:t>1/13/2017</a:t>
            </a:fld>
            <a:endParaRPr lang="en-US">
              <a:solidFill>
                <a:srgbClr val="40362C"/>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10" name="Slide Number Placeholder 5"/>
          <p:cNvSpPr>
            <a:spLocks noGrp="1"/>
          </p:cNvSpPr>
          <p:nvPr>
            <p:ph type="sldNum" sz="quarter" idx="12"/>
          </p:nvPr>
        </p:nvSpPr>
        <p:spPr/>
        <p:txBody>
          <a:bodyPr/>
          <a:lstStyle>
            <a:lvl1pPr>
              <a:defRPr/>
            </a:lvl1pPr>
          </a:lstStyle>
          <a:p>
            <a:pPr>
              <a:defRPr/>
            </a:pPr>
            <a:fld id="{4F5E7571-BEBE-6E48-BE3B-0E006A32F87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6345748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9AE508E-1CC0-6C45-832B-3BD6C7D04A16}" type="datetime1">
              <a:rPr lang="en-US" smtClean="0">
                <a:solidFill>
                  <a:srgbClr val="40362C"/>
                </a:solidFill>
              </a:rPr>
              <a:pPr>
                <a:defRPr/>
              </a:pPr>
              <a:t>1/13/2017</a:t>
            </a:fld>
            <a:endParaRPr lang="en-US">
              <a:solidFill>
                <a:srgbClr val="40362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6" name="Slide Number Placeholder 5"/>
          <p:cNvSpPr>
            <a:spLocks noGrp="1"/>
          </p:cNvSpPr>
          <p:nvPr>
            <p:ph type="sldNum" sz="quarter" idx="12"/>
          </p:nvPr>
        </p:nvSpPr>
        <p:spPr/>
        <p:txBody>
          <a:bodyPr/>
          <a:lstStyle>
            <a:lvl1pPr>
              <a:defRPr/>
            </a:lvl1pPr>
          </a:lstStyle>
          <a:p>
            <a:pPr>
              <a:defRPr/>
            </a:pPr>
            <a:fld id="{C408FFC5-795F-2941-A95A-0EAC1F61224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8787548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390B752-A986-8B45-AFB1-3BAB6FFCDE98}" type="datetime1">
              <a:rPr lang="en-US" smtClean="0">
                <a:solidFill>
                  <a:srgbClr val="40362C"/>
                </a:solidFill>
              </a:rPr>
              <a:pPr>
                <a:defRPr/>
              </a:pPr>
              <a:t>1/13/2017</a:t>
            </a:fld>
            <a:endParaRPr lang="en-US">
              <a:solidFill>
                <a:srgbClr val="40362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6" name="Slide Number Placeholder 5"/>
          <p:cNvSpPr>
            <a:spLocks noGrp="1"/>
          </p:cNvSpPr>
          <p:nvPr>
            <p:ph type="sldNum" sz="quarter" idx="12"/>
          </p:nvPr>
        </p:nvSpPr>
        <p:spPr/>
        <p:txBody>
          <a:bodyPr/>
          <a:lstStyle>
            <a:lvl1pPr>
              <a:defRPr/>
            </a:lvl1pPr>
          </a:lstStyle>
          <a:p>
            <a:pPr>
              <a:defRPr/>
            </a:pPr>
            <a:fld id="{51F346D7-9F88-DF4D-95BF-DF7B3146665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3874605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7A6004F-1E84-2C4F-9FBA-C77C9736DECC}" type="datetime1">
              <a:rPr lang="en-US" smtClean="0">
                <a:solidFill>
                  <a:srgbClr val="40362C"/>
                </a:solidFill>
              </a:rPr>
              <a:pPr>
                <a:defRPr/>
              </a:pPr>
              <a:t>1/13/2017</a:t>
            </a:fld>
            <a:endParaRPr lang="en-US">
              <a:solidFill>
                <a:srgbClr val="40362C"/>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7" name="Slide Number Placeholder 5"/>
          <p:cNvSpPr>
            <a:spLocks noGrp="1"/>
          </p:cNvSpPr>
          <p:nvPr>
            <p:ph type="sldNum" sz="quarter" idx="12"/>
          </p:nvPr>
        </p:nvSpPr>
        <p:spPr/>
        <p:txBody>
          <a:bodyPr/>
          <a:lstStyle>
            <a:lvl1pPr>
              <a:defRPr/>
            </a:lvl1pPr>
          </a:lstStyle>
          <a:p>
            <a:pPr>
              <a:defRPr/>
            </a:pPr>
            <a:fld id="{9FABDAD9-A618-074D-9B75-413699DD6E0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5035300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78867BA-729B-6246-86C1-61F6D1380828}" type="datetime1">
              <a:rPr lang="en-US" smtClean="0">
                <a:solidFill>
                  <a:srgbClr val="40362C"/>
                </a:solidFill>
              </a:rPr>
              <a:pPr>
                <a:defRPr/>
              </a:pPr>
              <a:t>1/13/2017</a:t>
            </a:fld>
            <a:endParaRPr lang="en-US">
              <a:solidFill>
                <a:srgbClr val="40362C"/>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9" name="Slide Number Placeholder 5"/>
          <p:cNvSpPr>
            <a:spLocks noGrp="1"/>
          </p:cNvSpPr>
          <p:nvPr>
            <p:ph type="sldNum" sz="quarter" idx="12"/>
          </p:nvPr>
        </p:nvSpPr>
        <p:spPr/>
        <p:txBody>
          <a:bodyPr/>
          <a:lstStyle>
            <a:lvl1pPr>
              <a:defRPr/>
            </a:lvl1pPr>
          </a:lstStyle>
          <a:p>
            <a:pPr>
              <a:defRPr/>
            </a:pPr>
            <a:fld id="{F41D62D8-B4C3-8140-8C72-7B9B2232333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8267859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E01BF35-C1F6-8F4E-8818-0C17FF20CE67}" type="datetime1">
              <a:rPr lang="en-US" smtClean="0">
                <a:solidFill>
                  <a:srgbClr val="40362C"/>
                </a:solidFill>
              </a:rPr>
              <a:pPr>
                <a:defRPr/>
              </a:pPr>
              <a:t>1/13/2017</a:t>
            </a:fld>
            <a:endParaRPr lang="en-US">
              <a:solidFill>
                <a:srgbClr val="40362C"/>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5" name="Slide Number Placeholder 5"/>
          <p:cNvSpPr>
            <a:spLocks noGrp="1"/>
          </p:cNvSpPr>
          <p:nvPr>
            <p:ph type="sldNum" sz="quarter" idx="12"/>
          </p:nvPr>
        </p:nvSpPr>
        <p:spPr/>
        <p:txBody>
          <a:bodyPr/>
          <a:lstStyle>
            <a:lvl1pPr>
              <a:defRPr/>
            </a:lvl1pPr>
          </a:lstStyle>
          <a:p>
            <a:pPr>
              <a:defRPr/>
            </a:pPr>
            <a:fld id="{D60DBC8D-E4D1-0B4F-9222-250287306CC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1507369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219312E-8880-FD47-A329-D7F954A607FF}" type="datetime1">
              <a:rPr lang="en-US" smtClean="0">
                <a:solidFill>
                  <a:srgbClr val="40362C"/>
                </a:solidFill>
              </a:rPr>
              <a:pPr>
                <a:defRPr/>
              </a:pPr>
              <a:t>1/13/2017</a:t>
            </a:fld>
            <a:endParaRPr lang="en-US">
              <a:solidFill>
                <a:srgbClr val="40362C"/>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4" name="Slide Number Placeholder 5"/>
          <p:cNvSpPr>
            <a:spLocks noGrp="1"/>
          </p:cNvSpPr>
          <p:nvPr>
            <p:ph type="sldNum" sz="quarter" idx="12"/>
          </p:nvPr>
        </p:nvSpPr>
        <p:spPr/>
        <p:txBody>
          <a:bodyPr/>
          <a:lstStyle>
            <a:lvl1pPr>
              <a:defRPr/>
            </a:lvl1pPr>
          </a:lstStyle>
          <a:p>
            <a:pPr>
              <a:defRPr/>
            </a:pPr>
            <a:fld id="{A3D6FD18-0C1F-C64B-B3D7-02219ACE29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447852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93F8F39-8400-4340-A963-CAD6024C2205}"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B95742-4A28-1D48-8821-D9F024BF6DE8}" type="slidenum">
              <a:rPr lang="en-US"/>
              <a:pPr>
                <a:defRPr/>
              </a:pPr>
              <a:t>‹#›</a:t>
            </a:fld>
            <a:endParaRPr lang="en-US"/>
          </a:p>
        </p:txBody>
      </p:sp>
    </p:spTree>
    <p:extLst>
      <p:ext uri="{BB962C8B-B14F-4D97-AF65-F5344CB8AC3E}">
        <p14:creationId xmlns:p14="http://schemas.microsoft.com/office/powerpoint/2010/main" val="70784774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5B91D8D-8D9F-414B-BB6D-212FB4646C6A}" type="datetime1">
              <a:rPr lang="en-US" smtClean="0">
                <a:solidFill>
                  <a:srgbClr val="40362C"/>
                </a:solidFill>
              </a:rPr>
              <a:pPr>
                <a:defRPr/>
              </a:pPr>
              <a:t>1/13/2017</a:t>
            </a:fld>
            <a:endParaRPr lang="en-US">
              <a:solidFill>
                <a:srgbClr val="40362C"/>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7" name="Slide Number Placeholder 5"/>
          <p:cNvSpPr>
            <a:spLocks noGrp="1"/>
          </p:cNvSpPr>
          <p:nvPr>
            <p:ph type="sldNum" sz="quarter" idx="12"/>
          </p:nvPr>
        </p:nvSpPr>
        <p:spPr/>
        <p:txBody>
          <a:bodyPr/>
          <a:lstStyle>
            <a:lvl1pPr>
              <a:defRPr/>
            </a:lvl1pPr>
          </a:lstStyle>
          <a:p>
            <a:pPr>
              <a:defRPr/>
            </a:pPr>
            <a:fld id="{DD3A0561-A002-F943-8E49-FB26946A72E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6648295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6A857BA-5C3A-5A4F-95AB-A4A51362A459}" type="datetime1">
              <a:rPr lang="en-US" smtClean="0">
                <a:solidFill>
                  <a:srgbClr val="40362C"/>
                </a:solidFill>
              </a:rPr>
              <a:pPr>
                <a:defRPr/>
              </a:pPr>
              <a:t>1/13/2017</a:t>
            </a:fld>
            <a:endParaRPr lang="en-US">
              <a:solidFill>
                <a:srgbClr val="40362C"/>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7" name="Slide Number Placeholder 5"/>
          <p:cNvSpPr>
            <a:spLocks noGrp="1"/>
          </p:cNvSpPr>
          <p:nvPr>
            <p:ph type="sldNum" sz="quarter" idx="12"/>
          </p:nvPr>
        </p:nvSpPr>
        <p:spPr/>
        <p:txBody>
          <a:bodyPr/>
          <a:lstStyle>
            <a:lvl1pPr>
              <a:defRPr/>
            </a:lvl1pPr>
          </a:lstStyle>
          <a:p>
            <a:pPr>
              <a:defRPr/>
            </a:pPr>
            <a:fld id="{16988207-1171-6F40-804F-8E222DECC2E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37457159"/>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FD8F54B-E04A-804B-914D-94224661CAC8}" type="datetime1">
              <a:rPr lang="en-US" smtClean="0">
                <a:solidFill>
                  <a:srgbClr val="40362C"/>
                </a:solidFill>
              </a:rPr>
              <a:pPr>
                <a:defRPr/>
              </a:pPr>
              <a:t>1/13/2017</a:t>
            </a:fld>
            <a:endParaRPr lang="en-US">
              <a:solidFill>
                <a:srgbClr val="40362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6" name="Slide Number Placeholder 5"/>
          <p:cNvSpPr>
            <a:spLocks noGrp="1"/>
          </p:cNvSpPr>
          <p:nvPr>
            <p:ph type="sldNum" sz="quarter" idx="12"/>
          </p:nvPr>
        </p:nvSpPr>
        <p:spPr/>
        <p:txBody>
          <a:bodyPr/>
          <a:lstStyle>
            <a:lvl1pPr>
              <a:defRPr/>
            </a:lvl1pPr>
          </a:lstStyle>
          <a:p>
            <a:pPr>
              <a:defRPr/>
            </a:pPr>
            <a:fld id="{208697F4-A2E1-8348-B145-144CB3485C9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580054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40A895D-8049-6748-9428-42DF5F2DEB37}" type="datetime1">
              <a:rPr lang="en-US" smtClean="0">
                <a:solidFill>
                  <a:srgbClr val="40362C"/>
                </a:solidFill>
              </a:rPr>
              <a:pPr>
                <a:defRPr/>
              </a:pPr>
              <a:t>1/13/2017</a:t>
            </a:fld>
            <a:endParaRPr lang="en-US">
              <a:solidFill>
                <a:srgbClr val="40362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40362C"/>
              </a:solidFill>
            </a:endParaRPr>
          </a:p>
        </p:txBody>
      </p:sp>
      <p:sp>
        <p:nvSpPr>
          <p:cNvPr id="6" name="Slide Number Placeholder 5"/>
          <p:cNvSpPr>
            <a:spLocks noGrp="1"/>
          </p:cNvSpPr>
          <p:nvPr>
            <p:ph type="sldNum" sz="quarter" idx="12"/>
          </p:nvPr>
        </p:nvSpPr>
        <p:spPr/>
        <p:txBody>
          <a:bodyPr/>
          <a:lstStyle>
            <a:lvl1pPr>
              <a:defRPr/>
            </a:lvl1pPr>
          </a:lstStyle>
          <a:p>
            <a:pPr>
              <a:defRPr/>
            </a:pPr>
            <a:fld id="{37612E5F-5AB8-024C-9B9F-DA173851C3F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1173684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FD144F-2A25-C747-8BF8-B37C4034BBCB}"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7D1BC7-2081-284F-8E28-C92F0016E18B}" type="slidenum">
              <a:rPr lang="en-US"/>
              <a:pPr>
                <a:defRPr/>
              </a:pPr>
              <a:t>‹#›</a:t>
            </a:fld>
            <a:endParaRPr lang="en-US"/>
          </a:p>
        </p:txBody>
      </p:sp>
    </p:spTree>
    <p:extLst>
      <p:ext uri="{BB962C8B-B14F-4D97-AF65-F5344CB8AC3E}">
        <p14:creationId xmlns:p14="http://schemas.microsoft.com/office/powerpoint/2010/main" val="14284065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92AEAA8-EF28-9E4B-A1D4-69DBDB7D8E4F}"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6ACCB0-D480-F745-8F85-2F39A86640BA}" type="slidenum">
              <a:rPr lang="en-US"/>
              <a:pPr>
                <a:defRPr/>
              </a:pPr>
              <a:t>‹#›</a:t>
            </a:fld>
            <a:endParaRPr lang="en-US"/>
          </a:p>
        </p:txBody>
      </p:sp>
    </p:spTree>
    <p:extLst>
      <p:ext uri="{BB962C8B-B14F-4D97-AF65-F5344CB8AC3E}">
        <p14:creationId xmlns:p14="http://schemas.microsoft.com/office/powerpoint/2010/main" val="209050410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93F8F39-8400-4340-A963-CAD6024C2205}"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B95742-4A28-1D48-8821-D9F024BF6DE8}" type="slidenum">
              <a:rPr lang="en-US"/>
              <a:pPr>
                <a:defRPr/>
              </a:pPr>
              <a:t>‹#›</a:t>
            </a:fld>
            <a:endParaRPr lang="en-US"/>
          </a:p>
        </p:txBody>
      </p:sp>
    </p:spTree>
    <p:extLst>
      <p:ext uri="{BB962C8B-B14F-4D97-AF65-F5344CB8AC3E}">
        <p14:creationId xmlns:p14="http://schemas.microsoft.com/office/powerpoint/2010/main" val="244999984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5E95EB-174C-244C-A622-A003167F55A6}"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02BFD4-75F7-E043-ABFF-A4DE1E66F813}" type="slidenum">
              <a:rPr lang="en-US"/>
              <a:pPr>
                <a:defRPr/>
              </a:pPr>
              <a:t>‹#›</a:t>
            </a:fld>
            <a:endParaRPr lang="en-US"/>
          </a:p>
        </p:txBody>
      </p:sp>
    </p:spTree>
    <p:extLst>
      <p:ext uri="{BB962C8B-B14F-4D97-AF65-F5344CB8AC3E}">
        <p14:creationId xmlns:p14="http://schemas.microsoft.com/office/powerpoint/2010/main" val="349883867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F16C596-3F4E-D146-BBCA-DB729CEDE134}" type="datetime1">
              <a:rPr lang="en-US" smtClean="0"/>
              <a:t>1/13/2017</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3F79F2-5DFF-6D48-A700-2E554DC1B4E5}" type="slidenum">
              <a:rPr lang="en-US"/>
              <a:pPr>
                <a:defRPr/>
              </a:pPr>
              <a:t>‹#›</a:t>
            </a:fld>
            <a:endParaRPr lang="en-US"/>
          </a:p>
        </p:txBody>
      </p:sp>
    </p:spTree>
    <p:extLst>
      <p:ext uri="{BB962C8B-B14F-4D97-AF65-F5344CB8AC3E}">
        <p14:creationId xmlns:p14="http://schemas.microsoft.com/office/powerpoint/2010/main" val="220025334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FA609A-F0FA-314C-82CB-19179DBAD581}" type="datetime1">
              <a:rPr lang="en-US" smtClean="0"/>
              <a:t>1/13/2017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AE7B1B-588C-264F-AFA7-4BC2457D8D31}" type="slidenum">
              <a:rPr lang="en-US"/>
              <a:pPr>
                <a:defRPr/>
              </a:pPr>
              <a:t>‹#›</a:t>
            </a:fld>
            <a:endParaRPr lang="en-US"/>
          </a:p>
        </p:txBody>
      </p:sp>
    </p:spTree>
    <p:extLst>
      <p:ext uri="{BB962C8B-B14F-4D97-AF65-F5344CB8AC3E}">
        <p14:creationId xmlns:p14="http://schemas.microsoft.com/office/powerpoint/2010/main" val="184543997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5E95EB-174C-244C-A622-A003167F55A6}"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02BFD4-75F7-E043-ABFF-A4DE1E66F813}" type="slidenum">
              <a:rPr lang="en-US"/>
              <a:pPr>
                <a:defRPr/>
              </a:pPr>
              <a:t>‹#›</a:t>
            </a:fld>
            <a:endParaRPr lang="en-US"/>
          </a:p>
        </p:txBody>
      </p:sp>
    </p:spTree>
    <p:extLst>
      <p:ext uri="{BB962C8B-B14F-4D97-AF65-F5344CB8AC3E}">
        <p14:creationId xmlns:p14="http://schemas.microsoft.com/office/powerpoint/2010/main" val="351823548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2C6B2-3AA0-1140-8616-AAEDDAD4942E}" type="datetime1">
              <a:rPr lang="en-US" smtClean="0"/>
              <a:t>1/13/2017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9B563B-2BC5-2943-B8DB-9CF43C17F3F1}" type="slidenum">
              <a:rPr lang="en-US"/>
              <a:pPr>
                <a:defRPr/>
              </a:pPr>
              <a:t>‹#›</a:t>
            </a:fld>
            <a:endParaRPr lang="en-US"/>
          </a:p>
        </p:txBody>
      </p:sp>
    </p:spTree>
    <p:extLst>
      <p:ext uri="{BB962C8B-B14F-4D97-AF65-F5344CB8AC3E}">
        <p14:creationId xmlns:p14="http://schemas.microsoft.com/office/powerpoint/2010/main" val="61958651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B31E39A-FB8D-8641-93E3-574D949048AD}"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DC059E-CF00-3642-A3FB-5240A3519896}" type="slidenum">
              <a:rPr lang="en-US"/>
              <a:pPr>
                <a:defRPr/>
              </a:pPr>
              <a:t>‹#›</a:t>
            </a:fld>
            <a:endParaRPr lang="en-US"/>
          </a:p>
        </p:txBody>
      </p:sp>
    </p:spTree>
    <p:extLst>
      <p:ext uri="{BB962C8B-B14F-4D97-AF65-F5344CB8AC3E}">
        <p14:creationId xmlns:p14="http://schemas.microsoft.com/office/powerpoint/2010/main" val="230560079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6484949-FE57-D144-8EB2-384B1EF6A4E9}"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837ADD-C177-9B49-A77E-A7420DB9B20C}" type="slidenum">
              <a:rPr lang="en-US"/>
              <a:pPr>
                <a:defRPr/>
              </a:pPr>
              <a:t>‹#›</a:t>
            </a:fld>
            <a:endParaRPr lang="en-US"/>
          </a:p>
        </p:txBody>
      </p:sp>
    </p:spTree>
    <p:extLst>
      <p:ext uri="{BB962C8B-B14F-4D97-AF65-F5344CB8AC3E}">
        <p14:creationId xmlns:p14="http://schemas.microsoft.com/office/powerpoint/2010/main" val="1383735622"/>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DA1D5C1-B855-DD44-9067-7EADC8E9E13C}"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32EB0-3E00-2542-81D2-59BE84813036}" type="slidenum">
              <a:rPr lang="en-US"/>
              <a:pPr>
                <a:defRPr/>
              </a:pPr>
              <a:t>‹#›</a:t>
            </a:fld>
            <a:endParaRPr lang="en-US"/>
          </a:p>
        </p:txBody>
      </p:sp>
    </p:spTree>
    <p:extLst>
      <p:ext uri="{BB962C8B-B14F-4D97-AF65-F5344CB8AC3E}">
        <p14:creationId xmlns:p14="http://schemas.microsoft.com/office/powerpoint/2010/main" val="7485845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6D7E67B-D15B-4549-80E4-2B0895685236}"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6F2B00-88C4-7947-86F2-89CF1C95587D}" type="slidenum">
              <a:rPr lang="en-US"/>
              <a:pPr>
                <a:defRPr/>
              </a:pPr>
              <a:t>‹#›</a:t>
            </a:fld>
            <a:endParaRPr lang="en-US"/>
          </a:p>
        </p:txBody>
      </p:sp>
    </p:spTree>
    <p:extLst>
      <p:ext uri="{BB962C8B-B14F-4D97-AF65-F5344CB8AC3E}">
        <p14:creationId xmlns:p14="http://schemas.microsoft.com/office/powerpoint/2010/main" val="168033756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FD144F-2A25-C747-8BF8-B37C4034BBCB}"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7D1BC7-2081-284F-8E28-C92F0016E18B}" type="slidenum">
              <a:rPr lang="en-US"/>
              <a:pPr>
                <a:defRPr/>
              </a:pPr>
              <a:t>‹#›</a:t>
            </a:fld>
            <a:endParaRPr lang="en-US"/>
          </a:p>
        </p:txBody>
      </p:sp>
    </p:spTree>
    <p:extLst>
      <p:ext uri="{BB962C8B-B14F-4D97-AF65-F5344CB8AC3E}">
        <p14:creationId xmlns:p14="http://schemas.microsoft.com/office/powerpoint/2010/main" val="14284065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92AEAA8-EF28-9E4B-A1D4-69DBDB7D8E4F}"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6ACCB0-D480-F745-8F85-2F39A86640BA}" type="slidenum">
              <a:rPr lang="en-US"/>
              <a:pPr>
                <a:defRPr/>
              </a:pPr>
              <a:t>‹#›</a:t>
            </a:fld>
            <a:endParaRPr lang="en-US"/>
          </a:p>
        </p:txBody>
      </p:sp>
    </p:spTree>
    <p:extLst>
      <p:ext uri="{BB962C8B-B14F-4D97-AF65-F5344CB8AC3E}">
        <p14:creationId xmlns:p14="http://schemas.microsoft.com/office/powerpoint/2010/main" val="209050410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93F8F39-8400-4340-A963-CAD6024C2205}"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B95742-4A28-1D48-8821-D9F024BF6DE8}" type="slidenum">
              <a:rPr lang="en-US"/>
              <a:pPr>
                <a:defRPr/>
              </a:pPr>
              <a:t>‹#›</a:t>
            </a:fld>
            <a:endParaRPr lang="en-US"/>
          </a:p>
        </p:txBody>
      </p:sp>
    </p:spTree>
    <p:extLst>
      <p:ext uri="{BB962C8B-B14F-4D97-AF65-F5344CB8AC3E}">
        <p14:creationId xmlns:p14="http://schemas.microsoft.com/office/powerpoint/2010/main" val="244999984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55E95EB-174C-244C-A622-A003167F55A6}"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02BFD4-75F7-E043-ABFF-A4DE1E66F813}" type="slidenum">
              <a:rPr lang="en-US"/>
              <a:pPr>
                <a:defRPr/>
              </a:pPr>
              <a:t>‹#›</a:t>
            </a:fld>
            <a:endParaRPr lang="en-US"/>
          </a:p>
        </p:txBody>
      </p:sp>
    </p:spTree>
    <p:extLst>
      <p:ext uri="{BB962C8B-B14F-4D97-AF65-F5344CB8AC3E}">
        <p14:creationId xmlns:p14="http://schemas.microsoft.com/office/powerpoint/2010/main" val="349883867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F16C596-3F4E-D146-BBCA-DB729CEDE134}" type="datetime1">
              <a:rPr lang="en-US" smtClean="0"/>
              <a:t>1/13/2017</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3F79F2-5DFF-6D48-A700-2E554DC1B4E5}" type="slidenum">
              <a:rPr lang="en-US"/>
              <a:pPr>
                <a:defRPr/>
              </a:pPr>
              <a:t>‹#›</a:t>
            </a:fld>
            <a:endParaRPr lang="en-US"/>
          </a:p>
        </p:txBody>
      </p:sp>
    </p:spTree>
    <p:extLst>
      <p:ext uri="{BB962C8B-B14F-4D97-AF65-F5344CB8AC3E}">
        <p14:creationId xmlns:p14="http://schemas.microsoft.com/office/powerpoint/2010/main" val="220025334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F16C596-3F4E-D146-BBCA-DB729CEDE134}" type="datetime1">
              <a:rPr lang="en-US" smtClean="0"/>
              <a:t>1/13/2017</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3F79F2-5DFF-6D48-A700-2E554DC1B4E5}" type="slidenum">
              <a:rPr lang="en-US"/>
              <a:pPr>
                <a:defRPr/>
              </a:pPr>
              <a:t>‹#›</a:t>
            </a:fld>
            <a:endParaRPr lang="en-US"/>
          </a:p>
        </p:txBody>
      </p:sp>
    </p:spTree>
    <p:extLst>
      <p:ext uri="{BB962C8B-B14F-4D97-AF65-F5344CB8AC3E}">
        <p14:creationId xmlns:p14="http://schemas.microsoft.com/office/powerpoint/2010/main" val="861003471"/>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FA609A-F0FA-314C-82CB-19179DBAD581}" type="datetime1">
              <a:rPr lang="en-US" smtClean="0"/>
              <a:t>1/13/2017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AE7B1B-588C-264F-AFA7-4BC2457D8D31}" type="slidenum">
              <a:rPr lang="en-US"/>
              <a:pPr>
                <a:defRPr/>
              </a:pPr>
              <a:t>‹#›</a:t>
            </a:fld>
            <a:endParaRPr lang="en-US"/>
          </a:p>
        </p:txBody>
      </p:sp>
    </p:spTree>
    <p:extLst>
      <p:ext uri="{BB962C8B-B14F-4D97-AF65-F5344CB8AC3E}">
        <p14:creationId xmlns:p14="http://schemas.microsoft.com/office/powerpoint/2010/main" val="184543997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2C6B2-3AA0-1140-8616-AAEDDAD4942E}" type="datetime1">
              <a:rPr lang="en-US" smtClean="0"/>
              <a:t>1/13/2017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9B563B-2BC5-2943-B8DB-9CF43C17F3F1}" type="slidenum">
              <a:rPr lang="en-US"/>
              <a:pPr>
                <a:defRPr/>
              </a:pPr>
              <a:t>‹#›</a:t>
            </a:fld>
            <a:endParaRPr lang="en-US"/>
          </a:p>
        </p:txBody>
      </p:sp>
    </p:spTree>
    <p:extLst>
      <p:ext uri="{BB962C8B-B14F-4D97-AF65-F5344CB8AC3E}">
        <p14:creationId xmlns:p14="http://schemas.microsoft.com/office/powerpoint/2010/main" val="619586510"/>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B31E39A-FB8D-8641-93E3-574D949048AD}"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DC059E-CF00-3642-A3FB-5240A3519896}" type="slidenum">
              <a:rPr lang="en-US"/>
              <a:pPr>
                <a:defRPr/>
              </a:pPr>
              <a:t>‹#›</a:t>
            </a:fld>
            <a:endParaRPr lang="en-US"/>
          </a:p>
        </p:txBody>
      </p:sp>
    </p:spTree>
    <p:extLst>
      <p:ext uri="{BB962C8B-B14F-4D97-AF65-F5344CB8AC3E}">
        <p14:creationId xmlns:p14="http://schemas.microsoft.com/office/powerpoint/2010/main" val="230560079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6484949-FE57-D144-8EB2-384B1EF6A4E9}"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837ADD-C177-9B49-A77E-A7420DB9B20C}" type="slidenum">
              <a:rPr lang="en-US"/>
              <a:pPr>
                <a:defRPr/>
              </a:pPr>
              <a:t>‹#›</a:t>
            </a:fld>
            <a:endParaRPr lang="en-US"/>
          </a:p>
        </p:txBody>
      </p:sp>
    </p:spTree>
    <p:extLst>
      <p:ext uri="{BB962C8B-B14F-4D97-AF65-F5344CB8AC3E}">
        <p14:creationId xmlns:p14="http://schemas.microsoft.com/office/powerpoint/2010/main" val="138373562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DA1D5C1-B855-DD44-9067-7EADC8E9E13C}"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32EB0-3E00-2542-81D2-59BE84813036}" type="slidenum">
              <a:rPr lang="en-US"/>
              <a:pPr>
                <a:defRPr/>
              </a:pPr>
              <a:t>‹#›</a:t>
            </a:fld>
            <a:endParaRPr lang="en-US"/>
          </a:p>
        </p:txBody>
      </p:sp>
    </p:spTree>
    <p:extLst>
      <p:ext uri="{BB962C8B-B14F-4D97-AF65-F5344CB8AC3E}">
        <p14:creationId xmlns:p14="http://schemas.microsoft.com/office/powerpoint/2010/main" val="74858456"/>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6D7E67B-D15B-4549-80E4-2B0895685236}" type="datetime1">
              <a:rPr lang="en-US" smtClean="0"/>
              <a:t>1/13/2017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6F2B00-88C4-7947-86F2-89CF1C95587D}" type="slidenum">
              <a:rPr lang="en-US"/>
              <a:pPr>
                <a:defRPr/>
              </a:pPr>
              <a:t>‹#›</a:t>
            </a:fld>
            <a:endParaRPr lang="en-US"/>
          </a:p>
        </p:txBody>
      </p:sp>
    </p:spTree>
    <p:extLst>
      <p:ext uri="{BB962C8B-B14F-4D97-AF65-F5344CB8AC3E}">
        <p14:creationId xmlns:p14="http://schemas.microsoft.com/office/powerpoint/2010/main" val="168033756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FA609A-F0FA-314C-82CB-19179DBAD581}" type="datetime1">
              <a:rPr lang="en-US" smtClean="0"/>
              <a:t>1/13/2017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AE7B1B-588C-264F-AFA7-4BC2457D8D31}" type="slidenum">
              <a:rPr lang="en-US"/>
              <a:pPr>
                <a:defRPr/>
              </a:pPr>
              <a:t>‹#›</a:t>
            </a:fld>
            <a:endParaRPr lang="en-US"/>
          </a:p>
        </p:txBody>
      </p:sp>
    </p:spTree>
    <p:extLst>
      <p:ext uri="{BB962C8B-B14F-4D97-AF65-F5344CB8AC3E}">
        <p14:creationId xmlns:p14="http://schemas.microsoft.com/office/powerpoint/2010/main" val="343289046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2C6B2-3AA0-1140-8616-AAEDDAD4942E}" type="datetime1">
              <a:rPr lang="en-US" smtClean="0"/>
              <a:t>1/13/2017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9B563B-2BC5-2943-B8DB-9CF43C17F3F1}" type="slidenum">
              <a:rPr lang="en-US"/>
              <a:pPr>
                <a:defRPr/>
              </a:pPr>
              <a:t>‹#›</a:t>
            </a:fld>
            <a:endParaRPr lang="en-US"/>
          </a:p>
        </p:txBody>
      </p:sp>
    </p:spTree>
    <p:extLst>
      <p:ext uri="{BB962C8B-B14F-4D97-AF65-F5344CB8AC3E}">
        <p14:creationId xmlns:p14="http://schemas.microsoft.com/office/powerpoint/2010/main" val="309073718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B31E39A-FB8D-8641-93E3-574D949048AD}"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DC059E-CF00-3642-A3FB-5240A3519896}" type="slidenum">
              <a:rPr lang="en-US"/>
              <a:pPr>
                <a:defRPr/>
              </a:pPr>
              <a:t>‹#›</a:t>
            </a:fld>
            <a:endParaRPr lang="en-US"/>
          </a:p>
        </p:txBody>
      </p:sp>
    </p:spTree>
    <p:extLst>
      <p:ext uri="{BB962C8B-B14F-4D97-AF65-F5344CB8AC3E}">
        <p14:creationId xmlns:p14="http://schemas.microsoft.com/office/powerpoint/2010/main" val="353006006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6484949-FE57-D144-8EB2-384B1EF6A4E9}" type="datetime1">
              <a:rPr lang="en-US" smtClean="0"/>
              <a:t>1/13/2017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837ADD-C177-9B49-A77E-A7420DB9B20C}" type="slidenum">
              <a:rPr lang="en-US"/>
              <a:pPr>
                <a:defRPr/>
              </a:pPr>
              <a:t>‹#›</a:t>
            </a:fld>
            <a:endParaRPr lang="en-US"/>
          </a:p>
        </p:txBody>
      </p:sp>
    </p:spTree>
    <p:extLst>
      <p:ext uri="{BB962C8B-B14F-4D97-AF65-F5344CB8AC3E}">
        <p14:creationId xmlns:p14="http://schemas.microsoft.com/office/powerpoint/2010/main" val="41168465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7A19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6" name="Title Placeholder 1"/>
          <p:cNvSpPr>
            <a:spLocks noGrp="1"/>
          </p:cNvSpPr>
          <p:nvPr>
            <p:ph type="title"/>
          </p:nvPr>
        </p:nvSpPr>
        <p:spPr bwMode="auto">
          <a:xfrm>
            <a:off x="838200" y="0"/>
            <a:ext cx="739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7" name="Text Placeholder 2"/>
          <p:cNvSpPr>
            <a:spLocks noGrp="1"/>
          </p:cNvSpPr>
          <p:nvPr>
            <p:ph type="body" idx="1"/>
          </p:nvPr>
        </p:nvSpPr>
        <p:spPr bwMode="auto">
          <a:xfrm>
            <a:off x="1066800" y="990600"/>
            <a:ext cx="701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40080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600" b="1" smtClean="0">
                <a:solidFill>
                  <a:schemeClr val="bg1"/>
                </a:solidFill>
                <a:latin typeface="Arial"/>
                <a:cs typeface="Arial"/>
              </a:defRPr>
            </a:lvl1pPr>
          </a:lstStyle>
          <a:p>
            <a:pPr>
              <a:defRPr/>
            </a:pPr>
            <a:fld id="{29EA69D0-051A-D74D-AFC2-F684D20A679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fade/>
  </p:transition>
  <p:hf hdr="0" ftr="0" dt="0"/>
  <p:txStyles>
    <p:titleStyle>
      <a:lvl1pPr algn="l" rtl="0" eaLnBrk="1" fontAlgn="base" hangingPunct="1">
        <a:spcBef>
          <a:spcPct val="0"/>
        </a:spcBef>
        <a:spcAft>
          <a:spcPct val="0"/>
        </a:spcAft>
        <a:defRPr sz="3800" kern="1200">
          <a:solidFill>
            <a:schemeClr val="tx1">
              <a:lumMod val="75000"/>
            </a:schemeClr>
          </a:solidFill>
          <a:latin typeface="Tahoma"/>
          <a:ea typeface="ＭＳ Ｐゴシック" charset="0"/>
          <a:cs typeface="Tahoma"/>
        </a:defRPr>
      </a:lvl1pPr>
      <a:lvl2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2pPr>
      <a:lvl3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3pPr>
      <a:lvl4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4pPr>
      <a:lvl5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l" rtl="0" eaLnBrk="1" fontAlgn="base" hangingPunct="1">
        <a:spcBef>
          <a:spcPct val="0"/>
        </a:spcBef>
        <a:spcAft>
          <a:spcPts val="600"/>
        </a:spcAft>
        <a:buClr>
          <a:schemeClr val="accent2">
            <a:lumMod val="50000"/>
          </a:schemeClr>
        </a:buClr>
        <a:buFont typeface="Arial"/>
        <a:buNone/>
        <a:defRPr sz="2800" kern="1200">
          <a:solidFill>
            <a:schemeClr val="tx1"/>
          </a:solidFill>
          <a:latin typeface="Tahoma"/>
          <a:ea typeface="ＭＳ Ｐゴシック" charset="0"/>
          <a:cs typeface="Tahoma"/>
        </a:defRPr>
      </a:lvl1pPr>
      <a:lvl2pPr marL="742950" indent="-285750" algn="l" rtl="0" eaLnBrk="1" fontAlgn="base" hangingPunct="1">
        <a:spcBef>
          <a:spcPct val="0"/>
        </a:spcBef>
        <a:spcAft>
          <a:spcPts val="600"/>
        </a:spcAft>
        <a:buFont typeface="Arial" charset="0"/>
        <a:buChar char="–"/>
        <a:defRPr sz="2400" kern="1200">
          <a:solidFill>
            <a:schemeClr val="tx1"/>
          </a:solidFill>
          <a:latin typeface="Tahoma"/>
          <a:ea typeface="ＭＳ Ｐゴシック" charset="0"/>
          <a:cs typeface="Tahoma"/>
        </a:defRPr>
      </a:lvl2pPr>
      <a:lvl3pPr marL="1143000" indent="-228600" algn="l" rtl="0" eaLnBrk="1" fontAlgn="base" hangingPunct="1">
        <a:spcBef>
          <a:spcPct val="0"/>
        </a:spcBef>
        <a:spcAft>
          <a:spcPts val="600"/>
        </a:spcAft>
        <a:buFont typeface="Arial" charset="0"/>
        <a:buChar char="•"/>
        <a:defRPr sz="2000" kern="1200">
          <a:solidFill>
            <a:schemeClr val="tx1"/>
          </a:solidFill>
          <a:latin typeface="Tahoma"/>
          <a:ea typeface="ＭＳ Ｐゴシック" charset="0"/>
          <a:cs typeface="Tahoma"/>
        </a:defRPr>
      </a:lvl3pPr>
      <a:lvl4pPr marL="16002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4pPr>
      <a:lvl5pPr marL="20574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7A19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6" name="Title Placeholder 1"/>
          <p:cNvSpPr>
            <a:spLocks noGrp="1"/>
          </p:cNvSpPr>
          <p:nvPr>
            <p:ph type="title"/>
          </p:nvPr>
        </p:nvSpPr>
        <p:spPr bwMode="auto">
          <a:xfrm>
            <a:off x="381000" y="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7" name="Text Placeholder 2"/>
          <p:cNvSpPr>
            <a:spLocks noGrp="1"/>
          </p:cNvSpPr>
          <p:nvPr>
            <p:ph type="body" idx="1"/>
          </p:nvPr>
        </p:nvSpPr>
        <p:spPr bwMode="auto">
          <a:xfrm>
            <a:off x="533400" y="9906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781800" y="64008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600" b="1" smtClean="0">
                <a:solidFill>
                  <a:schemeClr val="bg1"/>
                </a:solidFill>
                <a:latin typeface="Arial"/>
                <a:cs typeface="Arial"/>
              </a:defRPr>
            </a:lvl1pPr>
          </a:lstStyle>
          <a:p>
            <a:pPr>
              <a:defRPr/>
            </a:pPr>
            <a:fld id="{29EA69D0-051A-D74D-AFC2-F684D20A6798}" type="slidenum">
              <a:rPr lang="en-US" smtClean="0"/>
              <a:pPr>
                <a:defRPr/>
              </a:pPr>
              <a:t>‹#›</a:t>
            </a:fld>
            <a:endParaRPr lang="en-US" dirty="0"/>
          </a:p>
        </p:txBody>
      </p:sp>
    </p:spTree>
    <p:extLst>
      <p:ext uri="{BB962C8B-B14F-4D97-AF65-F5344CB8AC3E}">
        <p14:creationId xmlns:p14="http://schemas.microsoft.com/office/powerpoint/2010/main" val="17491319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fade/>
  </p:transition>
  <p:hf hdr="0" ftr="0" dt="0"/>
  <p:txStyles>
    <p:titleStyle>
      <a:lvl1pPr algn="l" rtl="0" eaLnBrk="1" fontAlgn="base" hangingPunct="1">
        <a:spcBef>
          <a:spcPct val="0"/>
        </a:spcBef>
        <a:spcAft>
          <a:spcPct val="0"/>
        </a:spcAft>
        <a:defRPr sz="3800" kern="1200">
          <a:solidFill>
            <a:schemeClr val="tx1">
              <a:lumMod val="75000"/>
            </a:schemeClr>
          </a:solidFill>
          <a:latin typeface="Tahoma"/>
          <a:ea typeface="ＭＳ Ｐゴシック" charset="0"/>
          <a:cs typeface="Tahoma"/>
        </a:defRPr>
      </a:lvl1pPr>
      <a:lvl2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2pPr>
      <a:lvl3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3pPr>
      <a:lvl4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4pPr>
      <a:lvl5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l" rtl="0" eaLnBrk="1" fontAlgn="base" hangingPunct="1">
        <a:spcBef>
          <a:spcPct val="0"/>
        </a:spcBef>
        <a:spcAft>
          <a:spcPts val="600"/>
        </a:spcAft>
        <a:buClr>
          <a:schemeClr val="accent2">
            <a:lumMod val="50000"/>
          </a:schemeClr>
        </a:buClr>
        <a:buFont typeface="Arial"/>
        <a:buNone/>
        <a:defRPr sz="2800" kern="1200">
          <a:solidFill>
            <a:schemeClr val="tx1"/>
          </a:solidFill>
          <a:latin typeface="Tahoma"/>
          <a:ea typeface="ＭＳ Ｐゴシック" charset="0"/>
          <a:cs typeface="Tahoma"/>
        </a:defRPr>
      </a:lvl1pPr>
      <a:lvl2pPr marL="742950" indent="-285750" algn="l" rtl="0" eaLnBrk="1" fontAlgn="base" hangingPunct="1">
        <a:spcBef>
          <a:spcPct val="0"/>
        </a:spcBef>
        <a:spcAft>
          <a:spcPts val="600"/>
        </a:spcAft>
        <a:buFont typeface="Arial" charset="0"/>
        <a:buChar char="–"/>
        <a:defRPr sz="2400" kern="1200">
          <a:solidFill>
            <a:schemeClr val="tx1"/>
          </a:solidFill>
          <a:latin typeface="Tahoma"/>
          <a:ea typeface="ＭＳ Ｐゴシック" charset="0"/>
          <a:cs typeface="Tahoma"/>
        </a:defRPr>
      </a:lvl2pPr>
      <a:lvl3pPr marL="1143000" indent="-228600" algn="l" rtl="0" eaLnBrk="1" fontAlgn="base" hangingPunct="1">
        <a:spcBef>
          <a:spcPct val="0"/>
        </a:spcBef>
        <a:spcAft>
          <a:spcPts val="600"/>
        </a:spcAft>
        <a:buFont typeface="Arial" charset="0"/>
        <a:buChar char="•"/>
        <a:defRPr sz="2000" kern="1200">
          <a:solidFill>
            <a:schemeClr val="tx1"/>
          </a:solidFill>
          <a:latin typeface="Tahoma"/>
          <a:ea typeface="ＭＳ Ｐゴシック" charset="0"/>
          <a:cs typeface="Tahoma"/>
        </a:defRPr>
      </a:lvl3pPr>
      <a:lvl4pPr marL="16002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4pPr>
      <a:lvl5pPr marL="20574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7A19A"/>
        </a:solidFill>
        <a:effectLst/>
      </p:bgPr>
    </p:bg>
    <p:spTree>
      <p:nvGrpSpPr>
        <p:cNvPr id="1" name=""/>
        <p:cNvGrpSpPr/>
        <p:nvPr/>
      </p:nvGrpSpPr>
      <p:grpSpPr>
        <a:xfrm>
          <a:off x="0" y="0"/>
          <a:ext cx="0" cy="0"/>
          <a:chOff x="0" y="0"/>
          <a:chExt cx="0" cy="0"/>
        </a:xfrm>
      </p:grpSpPr>
      <p:pic>
        <p:nvPicPr>
          <p:cNvPr id="1026" name="Picture 1" descr="ABC_Footer_01.jpg"/>
          <p:cNvPicPr>
            <a:picLocks noChangeAspect="1"/>
          </p:cNvPicPr>
          <p:nvPr/>
        </p:nvPicPr>
        <p:blipFill>
          <a:blip r:embed="rId13" cstate="email">
            <a:extLst>
              <a:ext uri="{28A0092B-C50C-407E-A947-70E740481C1C}">
                <a14:useLocalDpi xmlns:a14="http://schemas.microsoft.com/office/drawing/2010/main" val="0"/>
              </a:ext>
            </a:extLst>
          </a:blip>
          <a:srcRect b="13097"/>
          <a:stretch>
            <a:fillRect/>
          </a:stretch>
        </p:blipFill>
        <p:spPr bwMode="auto">
          <a:xfrm>
            <a:off x="0" y="5846763"/>
            <a:ext cx="9144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524000"/>
            <a:ext cx="8229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57200" y="640080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600" b="1" smtClean="0">
                <a:solidFill>
                  <a:schemeClr val="bg1"/>
                </a:solidFill>
                <a:latin typeface="Arial"/>
                <a:cs typeface="Arial"/>
              </a:defRPr>
            </a:lvl1pPr>
          </a:lstStyle>
          <a:p>
            <a:pPr>
              <a:defRPr/>
            </a:pPr>
            <a:fld id="{0A036DB8-60B6-C24D-8491-CC6A934CAA3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6815235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hf hdr="0" ftr="0" dt="0"/>
  <p:txStyles>
    <p:titleStyle>
      <a:lvl1pPr algn="l" rtl="0" eaLnBrk="1" fontAlgn="base" hangingPunct="1">
        <a:spcBef>
          <a:spcPct val="0"/>
        </a:spcBef>
        <a:spcAft>
          <a:spcPct val="0"/>
        </a:spcAft>
        <a:defRPr sz="3800" kern="1200">
          <a:solidFill>
            <a:schemeClr val="tx1"/>
          </a:solidFill>
          <a:latin typeface="Tahoma"/>
          <a:ea typeface="ＭＳ Ｐゴシック" charset="0"/>
          <a:cs typeface="Tahoma"/>
        </a:defRPr>
      </a:lvl1pPr>
      <a:lvl2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2pPr>
      <a:lvl3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3pPr>
      <a:lvl4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4pPr>
      <a:lvl5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algn="l" rtl="0" eaLnBrk="1" fontAlgn="base" hangingPunct="1">
        <a:spcBef>
          <a:spcPct val="0"/>
        </a:spcBef>
        <a:spcAft>
          <a:spcPts val="600"/>
        </a:spcAft>
        <a:buClr>
          <a:schemeClr val="bg1"/>
        </a:buClr>
        <a:buFont typeface="Arial" charset="0"/>
        <a:defRPr sz="2800" kern="1200">
          <a:solidFill>
            <a:schemeClr val="tx1"/>
          </a:solidFill>
          <a:latin typeface="Tahoma"/>
          <a:ea typeface="ＭＳ Ｐゴシック" charset="0"/>
          <a:cs typeface="Tahoma"/>
        </a:defRPr>
      </a:lvl1pPr>
      <a:lvl2pPr marL="742950" indent="-285750" algn="l" rtl="0" eaLnBrk="1" fontAlgn="base" hangingPunct="1">
        <a:spcBef>
          <a:spcPct val="0"/>
        </a:spcBef>
        <a:spcAft>
          <a:spcPts val="600"/>
        </a:spcAft>
        <a:buFont typeface="Arial" charset="0"/>
        <a:buChar char="–"/>
        <a:defRPr sz="2400" kern="1200">
          <a:solidFill>
            <a:schemeClr val="tx1"/>
          </a:solidFill>
          <a:latin typeface="Tahoma"/>
          <a:ea typeface="ＭＳ Ｐゴシック" charset="0"/>
          <a:cs typeface="Tahoma"/>
        </a:defRPr>
      </a:lvl2pPr>
      <a:lvl3pPr marL="1143000" indent="-228600" algn="l" rtl="0" eaLnBrk="1" fontAlgn="base" hangingPunct="1">
        <a:spcBef>
          <a:spcPct val="0"/>
        </a:spcBef>
        <a:spcAft>
          <a:spcPts val="600"/>
        </a:spcAft>
        <a:buFont typeface="Arial" charset="0"/>
        <a:buChar char="•"/>
        <a:defRPr sz="2000" kern="1200">
          <a:solidFill>
            <a:schemeClr val="tx1"/>
          </a:solidFill>
          <a:latin typeface="Tahoma"/>
          <a:ea typeface="ＭＳ Ｐゴシック" charset="0"/>
          <a:cs typeface="Tahoma"/>
        </a:defRPr>
      </a:lvl3pPr>
      <a:lvl4pPr marL="16002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4pPr>
      <a:lvl5pPr marL="20574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A7A19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6" name="Title Placeholder 1"/>
          <p:cNvSpPr>
            <a:spLocks noGrp="1"/>
          </p:cNvSpPr>
          <p:nvPr>
            <p:ph type="title"/>
          </p:nvPr>
        </p:nvSpPr>
        <p:spPr bwMode="auto">
          <a:xfrm>
            <a:off x="838200" y="0"/>
            <a:ext cx="739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7" name="Text Placeholder 2"/>
          <p:cNvSpPr>
            <a:spLocks noGrp="1"/>
          </p:cNvSpPr>
          <p:nvPr>
            <p:ph type="body" idx="1"/>
          </p:nvPr>
        </p:nvSpPr>
        <p:spPr bwMode="auto">
          <a:xfrm>
            <a:off x="1066800" y="990600"/>
            <a:ext cx="701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40080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600" b="1" smtClean="0">
                <a:solidFill>
                  <a:schemeClr val="bg1"/>
                </a:solidFill>
                <a:latin typeface="Arial"/>
                <a:cs typeface="Arial"/>
              </a:defRPr>
            </a:lvl1pPr>
          </a:lstStyle>
          <a:p>
            <a:pPr>
              <a:defRPr/>
            </a:pPr>
            <a:fld id="{29EA69D0-051A-D74D-AFC2-F684D20A6798}" type="slidenum">
              <a:rPr lang="en-US"/>
              <a:pPr>
                <a:defRPr/>
              </a:pPr>
              <a:t>‹#›</a:t>
            </a:fld>
            <a:endParaRPr lang="en-US" dirty="0"/>
          </a:p>
        </p:txBody>
      </p:sp>
    </p:spTree>
    <p:extLst>
      <p:ext uri="{BB962C8B-B14F-4D97-AF65-F5344CB8AC3E}">
        <p14:creationId xmlns:p14="http://schemas.microsoft.com/office/powerpoint/2010/main" val="17938451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fade/>
  </p:transition>
  <p:hf hdr="0" ftr="0" dt="0"/>
  <p:txStyles>
    <p:titleStyle>
      <a:lvl1pPr algn="l" rtl="0" eaLnBrk="1" fontAlgn="base" hangingPunct="1">
        <a:spcBef>
          <a:spcPct val="0"/>
        </a:spcBef>
        <a:spcAft>
          <a:spcPct val="0"/>
        </a:spcAft>
        <a:defRPr sz="3800" kern="1200">
          <a:solidFill>
            <a:schemeClr val="tx1">
              <a:lumMod val="75000"/>
            </a:schemeClr>
          </a:solidFill>
          <a:latin typeface="Tahoma"/>
          <a:ea typeface="ＭＳ Ｐゴシック" charset="0"/>
          <a:cs typeface="Tahoma"/>
        </a:defRPr>
      </a:lvl1pPr>
      <a:lvl2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2pPr>
      <a:lvl3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3pPr>
      <a:lvl4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4pPr>
      <a:lvl5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l" rtl="0" eaLnBrk="1" fontAlgn="base" hangingPunct="1">
        <a:spcBef>
          <a:spcPct val="0"/>
        </a:spcBef>
        <a:spcAft>
          <a:spcPts val="600"/>
        </a:spcAft>
        <a:buClr>
          <a:schemeClr val="accent2">
            <a:lumMod val="50000"/>
          </a:schemeClr>
        </a:buClr>
        <a:buFont typeface="Arial"/>
        <a:buNone/>
        <a:defRPr sz="2800" kern="1200">
          <a:solidFill>
            <a:schemeClr val="tx1"/>
          </a:solidFill>
          <a:latin typeface="Tahoma"/>
          <a:ea typeface="ＭＳ Ｐゴシック" charset="0"/>
          <a:cs typeface="Tahoma"/>
        </a:defRPr>
      </a:lvl1pPr>
      <a:lvl2pPr marL="742950" indent="-285750" algn="l" rtl="0" eaLnBrk="1" fontAlgn="base" hangingPunct="1">
        <a:spcBef>
          <a:spcPct val="0"/>
        </a:spcBef>
        <a:spcAft>
          <a:spcPts val="600"/>
        </a:spcAft>
        <a:buFont typeface="Arial" charset="0"/>
        <a:buChar char="–"/>
        <a:defRPr sz="2400" kern="1200">
          <a:solidFill>
            <a:schemeClr val="tx1"/>
          </a:solidFill>
          <a:latin typeface="Tahoma"/>
          <a:ea typeface="ＭＳ Ｐゴシック" charset="0"/>
          <a:cs typeface="Tahoma"/>
        </a:defRPr>
      </a:lvl2pPr>
      <a:lvl3pPr marL="1143000" indent="-228600" algn="l" rtl="0" eaLnBrk="1" fontAlgn="base" hangingPunct="1">
        <a:spcBef>
          <a:spcPct val="0"/>
        </a:spcBef>
        <a:spcAft>
          <a:spcPts val="600"/>
        </a:spcAft>
        <a:buFont typeface="Arial" charset="0"/>
        <a:buChar char="•"/>
        <a:defRPr sz="2000" kern="1200">
          <a:solidFill>
            <a:schemeClr val="tx1"/>
          </a:solidFill>
          <a:latin typeface="Tahoma"/>
          <a:ea typeface="ＭＳ Ｐゴシック" charset="0"/>
          <a:cs typeface="Tahoma"/>
        </a:defRPr>
      </a:lvl3pPr>
      <a:lvl4pPr marL="16002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4pPr>
      <a:lvl5pPr marL="20574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A7A19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6" name="Title Placeholder 1"/>
          <p:cNvSpPr>
            <a:spLocks noGrp="1"/>
          </p:cNvSpPr>
          <p:nvPr>
            <p:ph type="title"/>
          </p:nvPr>
        </p:nvSpPr>
        <p:spPr bwMode="auto">
          <a:xfrm>
            <a:off x="838200" y="0"/>
            <a:ext cx="739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7" name="Text Placeholder 2"/>
          <p:cNvSpPr>
            <a:spLocks noGrp="1"/>
          </p:cNvSpPr>
          <p:nvPr>
            <p:ph type="body" idx="1"/>
          </p:nvPr>
        </p:nvSpPr>
        <p:spPr bwMode="auto">
          <a:xfrm>
            <a:off x="1066800" y="990600"/>
            <a:ext cx="701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40080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600" b="1" smtClean="0">
                <a:solidFill>
                  <a:schemeClr val="bg1"/>
                </a:solidFill>
                <a:latin typeface="Arial"/>
                <a:cs typeface="Arial"/>
              </a:defRPr>
            </a:lvl1pPr>
          </a:lstStyle>
          <a:p>
            <a:pPr>
              <a:defRPr/>
            </a:pPr>
            <a:fld id="{29EA69D0-051A-D74D-AFC2-F684D20A6798}" type="slidenum">
              <a:rPr lang="en-US"/>
              <a:pPr>
                <a:defRPr/>
              </a:pPr>
              <a:t>‹#›</a:t>
            </a:fld>
            <a:endParaRPr lang="en-US" dirty="0"/>
          </a:p>
        </p:txBody>
      </p:sp>
    </p:spTree>
    <p:extLst>
      <p:ext uri="{BB962C8B-B14F-4D97-AF65-F5344CB8AC3E}">
        <p14:creationId xmlns:p14="http://schemas.microsoft.com/office/powerpoint/2010/main" val="17938451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fade/>
  </p:transition>
  <p:hf hdr="0" ftr="0" dt="0"/>
  <p:txStyles>
    <p:titleStyle>
      <a:lvl1pPr algn="l" rtl="0" eaLnBrk="1" fontAlgn="base" hangingPunct="1">
        <a:spcBef>
          <a:spcPct val="0"/>
        </a:spcBef>
        <a:spcAft>
          <a:spcPct val="0"/>
        </a:spcAft>
        <a:defRPr sz="3800" kern="1200">
          <a:solidFill>
            <a:schemeClr val="tx1">
              <a:lumMod val="75000"/>
            </a:schemeClr>
          </a:solidFill>
          <a:latin typeface="Tahoma"/>
          <a:ea typeface="ＭＳ Ｐゴシック" charset="0"/>
          <a:cs typeface="Tahoma"/>
        </a:defRPr>
      </a:lvl1pPr>
      <a:lvl2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2pPr>
      <a:lvl3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3pPr>
      <a:lvl4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4pPr>
      <a:lvl5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l" rtl="0" eaLnBrk="1" fontAlgn="base" hangingPunct="1">
        <a:spcBef>
          <a:spcPct val="0"/>
        </a:spcBef>
        <a:spcAft>
          <a:spcPts val="600"/>
        </a:spcAft>
        <a:buClr>
          <a:schemeClr val="accent2">
            <a:lumMod val="50000"/>
          </a:schemeClr>
        </a:buClr>
        <a:buFont typeface="Arial"/>
        <a:buNone/>
        <a:defRPr sz="2800" kern="1200">
          <a:solidFill>
            <a:schemeClr val="tx1"/>
          </a:solidFill>
          <a:latin typeface="Tahoma"/>
          <a:ea typeface="ＭＳ Ｐゴシック" charset="0"/>
          <a:cs typeface="Tahoma"/>
        </a:defRPr>
      </a:lvl1pPr>
      <a:lvl2pPr marL="742950" indent="-285750" algn="l" rtl="0" eaLnBrk="1" fontAlgn="base" hangingPunct="1">
        <a:spcBef>
          <a:spcPct val="0"/>
        </a:spcBef>
        <a:spcAft>
          <a:spcPts val="600"/>
        </a:spcAft>
        <a:buFont typeface="Arial" charset="0"/>
        <a:buChar char="–"/>
        <a:defRPr sz="2400" kern="1200">
          <a:solidFill>
            <a:schemeClr val="tx1"/>
          </a:solidFill>
          <a:latin typeface="Tahoma"/>
          <a:ea typeface="ＭＳ Ｐゴシック" charset="0"/>
          <a:cs typeface="Tahoma"/>
        </a:defRPr>
      </a:lvl2pPr>
      <a:lvl3pPr marL="1143000" indent="-228600" algn="l" rtl="0" eaLnBrk="1" fontAlgn="base" hangingPunct="1">
        <a:spcBef>
          <a:spcPct val="0"/>
        </a:spcBef>
        <a:spcAft>
          <a:spcPts val="600"/>
        </a:spcAft>
        <a:buFont typeface="Arial" charset="0"/>
        <a:buChar char="•"/>
        <a:defRPr sz="2000" kern="1200">
          <a:solidFill>
            <a:schemeClr val="tx1"/>
          </a:solidFill>
          <a:latin typeface="Tahoma"/>
          <a:ea typeface="ＭＳ Ｐゴシック" charset="0"/>
          <a:cs typeface="Tahoma"/>
        </a:defRPr>
      </a:lvl3pPr>
      <a:lvl4pPr marL="16002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4pPr>
      <a:lvl5pPr marL="2057400" indent="-228600" algn="l" rtl="0" eaLnBrk="1" fontAlgn="base" hangingPunct="1">
        <a:spcBef>
          <a:spcPct val="0"/>
        </a:spcBef>
        <a:spcAft>
          <a:spcPts val="600"/>
        </a:spcAft>
        <a:buFont typeface="Arial" charset="0"/>
        <a:buChar char="»"/>
        <a:defRPr kern="1200">
          <a:solidFill>
            <a:schemeClr val="tx1"/>
          </a:solidFill>
          <a:latin typeface="Tahoma"/>
          <a:ea typeface="ＭＳ Ｐゴシック" charset="0"/>
          <a:cs typeface="Tahom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hyperlink" Target="mailto:dave@vickassociates.com"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hyperlink" Target="http://www.businessinsider.com/how-casinos-make-you-spend-money-2014-8#ixzz3Tk8GnJpL"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5.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3.png"/><Relationship Id="rId5" Type="http://schemas.openxmlformats.org/officeDocument/2006/relationships/hyperlink" Target="http://video.foxbusiness.com/v/1709617318001/" TargetMode="External"/><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48.xml"/><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37.xml"/><Relationship Id="rId7" Type="http://schemas.openxmlformats.org/officeDocument/2006/relationships/image" Target="../media/image31.emf"/><Relationship Id="rId2" Type="http://schemas.openxmlformats.org/officeDocument/2006/relationships/slideLayout" Target="../slideLayouts/slideLayout35.xml"/><Relationship Id="rId1" Type="http://schemas.openxmlformats.org/officeDocument/2006/relationships/tags" Target="../tags/tag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mailto:dave@vickassociates.com" TargetMode="Externa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fontAlgn="auto">
              <a:spcBef>
                <a:spcPts val="0"/>
              </a:spcBef>
              <a:spcAft>
                <a:spcPts val="0"/>
              </a:spcAft>
              <a:defRPr/>
            </a:pPr>
            <a:br>
              <a:rPr lang="en-US" sz="3600" b="1" i="1" dirty="0">
                <a:ln w="11430"/>
                <a:solidFill>
                  <a:srgbClr val="FF0000"/>
                </a:solidFill>
                <a:effectLst>
                  <a:outerShdw blurRad="50800" dist="39000" dir="5460000" algn="tl">
                    <a:srgbClr val="000000">
                      <a:alpha val="38000"/>
                    </a:srgbClr>
                  </a:outerShdw>
                </a:effectLst>
              </a:rPr>
            </a:br>
            <a:endParaRPr lang="en-US" dirty="0">
              <a:ea typeface="ＭＳ Ｐゴシック" pitchFamily="34" charset="-128"/>
            </a:endParaRPr>
          </a:p>
        </p:txBody>
      </p:sp>
      <p:sp>
        <p:nvSpPr>
          <p:cNvPr id="3" name="Subtitle 2"/>
          <p:cNvSpPr>
            <a:spLocks noGrp="1"/>
          </p:cNvSpPr>
          <p:nvPr>
            <p:ph type="subTitle" idx="1"/>
          </p:nvPr>
        </p:nvSpPr>
        <p:spPr>
          <a:xfrm>
            <a:off x="1330658" y="5029200"/>
            <a:ext cx="6400800" cy="1524000"/>
          </a:xfrm>
        </p:spPr>
        <p:txBody>
          <a:bodyPr rtlCol="0">
            <a:normAutofit/>
          </a:bodyPr>
          <a:lstStyle/>
          <a:p>
            <a:pPr fontAlgn="auto">
              <a:spcBef>
                <a:spcPts val="0"/>
              </a:spcBef>
              <a:spcAft>
                <a:spcPts val="0"/>
              </a:spcAft>
              <a:defRPr/>
            </a:pPr>
            <a:r>
              <a:rPr lang="en-US" b="1" i="1" dirty="0">
                <a:ln w="11430"/>
                <a:solidFill>
                  <a:srgbClr val="FF0000"/>
                </a:solidFill>
                <a:effectLst>
                  <a:outerShdw blurRad="50800" dist="39000" dir="5460000" algn="tl">
                    <a:srgbClr val="000000">
                      <a:alpha val="38000"/>
                    </a:srgbClr>
                  </a:outerShdw>
                </a:effectLst>
              </a:rPr>
              <a:t>Session One</a:t>
            </a:r>
          </a:p>
          <a:p>
            <a:pPr fontAlgn="auto">
              <a:spcBef>
                <a:spcPts val="0"/>
              </a:spcBef>
              <a:spcAft>
                <a:spcPts val="0"/>
              </a:spcAft>
              <a:defRPr/>
            </a:pPr>
            <a:r>
              <a:rPr lang="en-US" b="1" i="1" dirty="0">
                <a:ln w="11430"/>
                <a:solidFill>
                  <a:srgbClr val="FF0000"/>
                </a:solidFill>
                <a:effectLst>
                  <a:outerShdw blurRad="50800" dist="39000" dir="5460000" algn="tl">
                    <a:srgbClr val="000000">
                      <a:alpha val="38000"/>
                    </a:srgbClr>
                  </a:outerShdw>
                </a:effectLst>
              </a:rPr>
              <a:t>Date</a:t>
            </a:r>
          </a:p>
          <a:p>
            <a:pPr fontAlgn="auto">
              <a:spcBef>
                <a:spcPts val="0"/>
              </a:spcBef>
              <a:spcAft>
                <a:spcPts val="0"/>
              </a:spcAft>
              <a:defRPr/>
            </a:pPr>
            <a:r>
              <a:rPr lang="en-US" b="1" i="1" dirty="0">
                <a:ln w="11430"/>
                <a:solidFill>
                  <a:srgbClr val="FF0000"/>
                </a:solidFill>
                <a:effectLst>
                  <a:outerShdw blurRad="50800" dist="39000" dir="5460000" algn="tl">
                    <a:srgbClr val="000000">
                      <a:alpha val="38000"/>
                    </a:srgbClr>
                  </a:outerShdw>
                </a:effectLst>
              </a:rPr>
              <a:t>Location</a:t>
            </a:r>
            <a:endParaRPr lang="en-US" dirty="0">
              <a:ea typeface="+mn-ea"/>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500" b="10871"/>
          <a:stretch/>
        </p:blipFill>
        <p:spPr>
          <a:xfrm>
            <a:off x="-84341" y="1828800"/>
            <a:ext cx="9230799" cy="2960516"/>
          </a:xfrm>
          <a:prstGeom prst="rect">
            <a:avLst/>
          </a:prstGeom>
        </p:spPr>
      </p:pic>
    </p:spTree>
    <p:extLst>
      <p:ext uri="{BB962C8B-B14F-4D97-AF65-F5344CB8AC3E}">
        <p14:creationId xmlns:p14="http://schemas.microsoft.com/office/powerpoint/2010/main" val="22420982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4800" b="1" dirty="0">
                <a:solidFill>
                  <a:srgbClr val="000818"/>
                </a:solidFill>
                <a:effectLst>
                  <a:outerShdw blurRad="38100" dist="38100" dir="2700000" algn="tl">
                    <a:srgbClr val="C0C0C0"/>
                  </a:outerShdw>
                </a:effectLst>
                <a:latin typeface="Tahoma" pitchFamily="34" charset="0"/>
                <a:ea typeface="Tahoma" pitchFamily="34" charset="0"/>
                <a:cs typeface="Tahoma" pitchFamily="34" charset="0"/>
              </a:rPr>
              <a:t>Life in the Slow Lane</a:t>
            </a:r>
          </a:p>
        </p:txBody>
      </p:sp>
      <p:sp>
        <p:nvSpPr>
          <p:cNvPr id="6" name="Content Placeholder 5"/>
          <p:cNvSpPr>
            <a:spLocks noGrp="1"/>
          </p:cNvSpPr>
          <p:nvPr>
            <p:ph idx="1"/>
          </p:nvPr>
        </p:nvSpPr>
        <p:spPr>
          <a:xfrm>
            <a:off x="685800" y="990600"/>
            <a:ext cx="7391400" cy="5867400"/>
          </a:xfrm>
        </p:spPr>
        <p:txBody>
          <a:bodyPr/>
          <a:lstStyle/>
          <a:p>
            <a:r>
              <a:rPr lang="en-US" dirty="0"/>
              <a:t>“Simply put, conservative investing is a long-term strategy to manage risk in such a way as to conserve principal while maintaining buying power.  What are lower-risk assets?  Well, they could be anything.  </a:t>
            </a:r>
            <a:endParaRPr lang="en-US" sz="2400" dirty="0"/>
          </a:p>
          <a:p>
            <a:r>
              <a:rPr lang="en-US" dirty="0"/>
              <a:t> </a:t>
            </a:r>
            <a:endParaRPr lang="en-US" sz="2400" dirty="0"/>
          </a:p>
          <a:p>
            <a:r>
              <a:rPr lang="en-US" dirty="0"/>
              <a:t>The real question is, “how do you manage risk?” </a:t>
            </a:r>
            <a:endParaRPr lang="en-US" sz="2400" dirty="0"/>
          </a:p>
          <a:p>
            <a:r>
              <a:rPr lang="en-US" b="1" dirty="0"/>
              <a:t>1.15  What do you think the author means when he says, “The real question is how you manage risk?</a:t>
            </a:r>
            <a:endParaRPr lang="en-US" sz="2000" dirty="0"/>
          </a:p>
        </p:txBody>
      </p:sp>
    </p:spTree>
    <p:extLst>
      <p:ext uri="{BB962C8B-B14F-4D97-AF65-F5344CB8AC3E}">
        <p14:creationId xmlns:p14="http://schemas.microsoft.com/office/powerpoint/2010/main" val="1308720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left)">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0200"/>
            <a:ext cx="7772400" cy="1362075"/>
          </a:xfrm>
        </p:spPr>
        <p:txBody>
          <a:bodyPr/>
          <a:lstStyle/>
          <a:p>
            <a:r>
              <a:rPr lang="en-US" dirty="0">
                <a:solidFill>
                  <a:srgbClr val="000818"/>
                </a:solidFill>
                <a:effectLst>
                  <a:outerShdw blurRad="38100" dist="38100" dir="2700000" algn="tl">
                    <a:srgbClr val="000000">
                      <a:alpha val="43137"/>
                    </a:srgbClr>
                  </a:outerShdw>
                </a:effectLst>
              </a:rPr>
              <a:t>What the heck just happened</a:t>
            </a:r>
            <a:r>
              <a:rPr lang="en-US" dirty="0">
                <a:solidFill>
                  <a:srgbClr val="000818"/>
                </a:solidFill>
              </a:rPr>
              <a:t>?</a:t>
            </a:r>
          </a:p>
        </p:txBody>
      </p:sp>
      <p:sp>
        <p:nvSpPr>
          <p:cNvPr id="3" name="Subtitle 2"/>
          <p:cNvSpPr>
            <a:spLocks noGrp="1"/>
          </p:cNvSpPr>
          <p:nvPr>
            <p:ph type="body" idx="1"/>
          </p:nvPr>
        </p:nvSpPr>
        <p:spPr>
          <a:xfrm>
            <a:off x="914400" y="914401"/>
            <a:ext cx="7772400" cy="685800"/>
          </a:xfrm>
        </p:spPr>
        <p:txBody>
          <a:bodyPr/>
          <a:lstStyle/>
          <a:p>
            <a:r>
              <a:rPr lang="en-US" b="1" dirty="0">
                <a:solidFill>
                  <a:schemeClr val="tx1"/>
                </a:solidFill>
              </a:rPr>
              <a:t>Chapter Two:</a:t>
            </a:r>
          </a:p>
        </p:txBody>
      </p:sp>
      <p:pic>
        <p:nvPicPr>
          <p:cNvPr id="9" name="Picture 8" descr="Dice_R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19800" y="2743200"/>
            <a:ext cx="2933700" cy="2933700"/>
          </a:xfrm>
          <a:prstGeom prst="rect">
            <a:avLst/>
          </a:prstGeom>
        </p:spPr>
      </p:pic>
    </p:spTree>
    <p:extLst>
      <p:ext uri="{BB962C8B-B14F-4D97-AF65-F5344CB8AC3E}">
        <p14:creationId xmlns:p14="http://schemas.microsoft.com/office/powerpoint/2010/main" val="108471041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391400" cy="1447800"/>
          </a:xfrm>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Aft>
                <a:spcPts val="0"/>
              </a:spcAft>
              <a:defRPr/>
            </a:pPr>
            <a:r>
              <a:rPr lang="en-US" sz="3600" b="1" dirty="0">
                <a:ln w="11430"/>
                <a:solidFill>
                  <a:srgbClr val="000818"/>
                </a:solidFill>
                <a:effectLst>
                  <a:outerShdw blurRad="50800" dist="39000" dir="5460000" algn="tl">
                    <a:srgbClr val="000000">
                      <a:alpha val="38000"/>
                    </a:srgbClr>
                  </a:outerShdw>
                </a:effectLst>
                <a:latin typeface="Arial Black" pitchFamily="34" charset="0"/>
                <a:ea typeface="+mj-ea"/>
              </a:rPr>
              <a:t>What the Heck Just Happened?</a:t>
            </a:r>
            <a:r>
              <a:rPr lang="en-US" sz="3600" b="1" dirty="0">
                <a:ln w="11430"/>
                <a:solidFill>
                  <a:srgbClr val="FF0000"/>
                </a:solidFill>
                <a:effectLst>
                  <a:outerShdw blurRad="50800" dist="39000" dir="5460000" algn="tl">
                    <a:srgbClr val="000000">
                      <a:alpha val="38000"/>
                    </a:srgbClr>
                  </a:outerShdw>
                </a:effectLst>
                <a:latin typeface="Arial Black" pitchFamily="34" charset="0"/>
                <a:ea typeface="+mj-ea"/>
              </a:rPr>
              <a:t> </a:t>
            </a:r>
            <a:br>
              <a:rPr lang="en-US" sz="3600" b="1" dirty="0">
                <a:ln w="11430"/>
                <a:solidFill>
                  <a:srgbClr val="FF0000"/>
                </a:solidFill>
                <a:effectLst>
                  <a:outerShdw blurRad="50800" dist="39000" dir="5460000" algn="tl">
                    <a:srgbClr val="000000">
                      <a:alpha val="38000"/>
                    </a:srgbClr>
                  </a:outerShdw>
                </a:effectLst>
                <a:latin typeface="Arial Black" pitchFamily="34" charset="0"/>
                <a:ea typeface="+mj-ea"/>
              </a:rPr>
            </a:br>
            <a:r>
              <a:rPr lang="en-US" sz="2800" b="1" dirty="0">
                <a:ln w="11430"/>
                <a:solidFill>
                  <a:srgbClr val="FFFF00"/>
                </a:solidFill>
                <a:effectLst>
                  <a:outerShdw blurRad="50800" dist="39000" dir="5460000" algn="tl">
                    <a:srgbClr val="000000">
                      <a:alpha val="38000"/>
                    </a:srgbClr>
                  </a:outerShdw>
                </a:effectLst>
                <a:latin typeface="Arial Black" pitchFamily="34" charset="0"/>
                <a:ea typeface="+mj-ea"/>
              </a:rPr>
              <a:t>Investing Paradigm Shifts</a:t>
            </a:r>
          </a:p>
        </p:txBody>
      </p:sp>
      <p:pic>
        <p:nvPicPr>
          <p:cNvPr id="19" name="Picture 2"/>
          <p:cNvPicPr>
            <a:picLocks noGrp="1" noChangeAspect="1" noChangeArrowheads="1"/>
          </p:cNvPicPr>
          <p:nvPr>
            <p:ph idx="1"/>
          </p:nvPr>
        </p:nvPicPr>
        <p:blipFill rotWithShape="1">
          <a:blip r:embed="rId3"/>
          <a:stretch/>
        </p:blipFill>
        <p:spPr>
          <a:xfrm>
            <a:off x="381000" y="1752600"/>
            <a:ext cx="8331200" cy="3570514"/>
          </a:xfrm>
          <a:ln>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381000" y="6248400"/>
            <a:ext cx="55626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439400" y="4267200"/>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0630" y="5745480"/>
            <a:ext cx="6126629" cy="584775"/>
          </a:xfrm>
          <a:prstGeom prst="rect">
            <a:avLst/>
          </a:prstGeom>
        </p:spPr>
        <p:txBody>
          <a:bodyPr>
            <a:spAutoFit/>
          </a:bodyPr>
          <a:lstStyle/>
          <a:p>
            <a:pPr fontAlgn="auto">
              <a:spcBef>
                <a:spcPts val="0"/>
              </a:spcBef>
              <a:spcAft>
                <a:spcPts val="0"/>
              </a:spcAft>
              <a:defRPr/>
            </a:pPr>
            <a:r>
              <a:rPr lang="en-US"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a typeface="+mn-ea"/>
              </a:rPr>
              <a:t>  </a:t>
            </a:r>
            <a:r>
              <a:rPr lang="en-US" sz="3200" b="1" i="1" dirty="0">
                <a:ln w="11430"/>
                <a:solidFill>
                  <a:srgbClr val="C00000"/>
                </a:solidFill>
                <a:effectLst>
                  <a:outerShdw blurRad="50800" dist="39000" dir="5460000" algn="tl">
                    <a:srgbClr val="000000">
                      <a:alpha val="38000"/>
                    </a:srgbClr>
                  </a:outerShdw>
                </a:effectLst>
                <a:latin typeface="Arial Black" pitchFamily="34" charset="0"/>
                <a:ea typeface="+mn-ea"/>
              </a:rPr>
              <a:t>Welcome to the M Times</a:t>
            </a:r>
            <a:endParaRPr lang="en-US" sz="3200" i="1" dirty="0">
              <a:solidFill>
                <a:srgbClr val="C00000"/>
              </a:solidFill>
              <a:latin typeface="Arial Black" pitchFamily="34" charset="0"/>
              <a:ea typeface="+mn-ea"/>
            </a:endParaRPr>
          </a:p>
        </p:txBody>
      </p:sp>
    </p:spTree>
    <p:extLst>
      <p:ext uri="{BB962C8B-B14F-4D97-AF65-F5344CB8AC3E}">
        <p14:creationId xmlns:p14="http://schemas.microsoft.com/office/powerpoint/2010/main" val="242341791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l="3893" r="3418"/>
          <a:stretch>
            <a:fillRect/>
          </a:stretch>
        </p:blipFill>
        <p:spPr bwMode="auto">
          <a:xfrm>
            <a:off x="7938" y="0"/>
            <a:ext cx="9178925"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65650" y="990600"/>
            <a:ext cx="37846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Oval 1"/>
          <p:cNvSpPr/>
          <p:nvPr/>
        </p:nvSpPr>
        <p:spPr>
          <a:xfrm>
            <a:off x="609600" y="4191000"/>
            <a:ext cx="4114800"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25" name="Title 1"/>
          <p:cNvSpPr>
            <a:spLocks noGrp="1"/>
          </p:cNvSpPr>
          <p:nvPr>
            <p:ph type="title"/>
          </p:nvPr>
        </p:nvSpPr>
        <p:spPr>
          <a:xfrm>
            <a:off x="3810000" y="2514600"/>
            <a:ext cx="4572000" cy="1143000"/>
          </a:xfrm>
          <a:extLst/>
        </p:spPr>
        <p:txBody>
          <a:bodyPr/>
          <a:lstStyle/>
          <a:p>
            <a:pPr eaLnBrk="1" hangingPunct="1">
              <a:defRPr/>
            </a:pPr>
            <a:r>
              <a:rPr lang="en-US" b="1" i="1" dirty="0">
                <a:ln w="11430"/>
                <a:solidFill>
                  <a:srgbClr val="C00000"/>
                </a:solidFill>
                <a:effectLst>
                  <a:outerShdw blurRad="50800" dist="39000" dir="5460000" algn="tl">
                    <a:srgbClr val="000000">
                      <a:alpha val="38000"/>
                    </a:srgbClr>
                  </a:outerShdw>
                </a:effectLst>
                <a:latin typeface="Arial Black" pitchFamily="34" charset="0"/>
              </a:rPr>
              <a:t>Looking back from Reagan</a:t>
            </a:r>
            <a:endParaRPr lang="en-US" dirty="0">
              <a:solidFill>
                <a:srgbClr val="C00000"/>
              </a:solidFill>
              <a:ea typeface="ＭＳ Ｐゴシック" pitchFamily="34" charset="-128"/>
            </a:endParaRPr>
          </a:p>
        </p:txBody>
      </p:sp>
    </p:spTree>
    <p:extLst>
      <p:ext uri="{BB962C8B-B14F-4D97-AF65-F5344CB8AC3E}">
        <p14:creationId xmlns:p14="http://schemas.microsoft.com/office/powerpoint/2010/main" val="4235845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l="3893" r="3418"/>
          <a:stretch>
            <a:fillRect/>
          </a:stretch>
        </p:blipFill>
        <p:spPr bwMode="auto">
          <a:xfrm>
            <a:off x="7938" y="0"/>
            <a:ext cx="9178925"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191000" y="762000"/>
            <a:ext cx="4648200" cy="541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txBox="1">
            <a:spLocks/>
          </p:cNvSpPr>
          <p:nvPr/>
        </p:nvSpPr>
        <p:spPr bwMode="auto">
          <a:xfrm>
            <a:off x="838200" y="1164021"/>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r>
              <a:rPr lang="en-US" b="1" i="1" dirty="0">
                <a:ln w="11430"/>
                <a:solidFill>
                  <a:srgbClr val="C00000"/>
                </a:solidFill>
                <a:effectLst>
                  <a:outerShdw blurRad="50800" dist="39000" dir="5460000" algn="tl">
                    <a:srgbClr val="000000">
                      <a:alpha val="38000"/>
                    </a:srgbClr>
                  </a:outerShdw>
                </a:effectLst>
                <a:latin typeface="Arial Black" pitchFamily="34" charset="0"/>
              </a:rPr>
              <a:t>Looking backward from Obama</a:t>
            </a:r>
            <a:endParaRPr lang="en-US" dirty="0">
              <a:solidFill>
                <a:srgbClr val="C00000"/>
              </a:solidFill>
              <a:ea typeface="ＭＳ Ｐゴシック" pitchFamily="34" charset="-128"/>
            </a:endParaRPr>
          </a:p>
        </p:txBody>
      </p:sp>
      <p:sp>
        <p:nvSpPr>
          <p:cNvPr id="6" name="Oval 5"/>
          <p:cNvSpPr/>
          <p:nvPr/>
        </p:nvSpPr>
        <p:spPr>
          <a:xfrm>
            <a:off x="609600" y="4191000"/>
            <a:ext cx="4114800"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25" name="Title 1"/>
          <p:cNvSpPr>
            <a:spLocks noGrp="1"/>
          </p:cNvSpPr>
          <p:nvPr>
            <p:ph type="title"/>
          </p:nvPr>
        </p:nvSpPr>
        <p:spPr>
          <a:xfrm>
            <a:off x="838200" y="1371600"/>
            <a:ext cx="7086599" cy="3429000"/>
          </a:xfrm>
          <a:extLst/>
        </p:spPr>
        <p:txBody>
          <a:bodyPr/>
          <a:lstStyle/>
          <a:p>
            <a:pPr eaLnBrk="1" hangingPunct="1">
              <a:defRPr/>
            </a:pPr>
            <a:r>
              <a:rPr lang="en-US" sz="7200" b="1" i="1" dirty="0">
                <a:ln w="11430"/>
                <a:solidFill>
                  <a:srgbClr val="C00000"/>
                </a:solidFill>
                <a:effectLst>
                  <a:outerShdw blurRad="50800" dist="39000" dir="5460000" algn="tl">
                    <a:srgbClr val="000000">
                      <a:alpha val="38000"/>
                    </a:srgbClr>
                  </a:outerShdw>
                </a:effectLst>
                <a:latin typeface="Arial Black" pitchFamily="34" charset="0"/>
              </a:rPr>
              <a:t>Welcome to </a:t>
            </a:r>
            <a:br>
              <a:rPr lang="en-US" sz="7200" b="1" i="1" dirty="0">
                <a:ln w="11430"/>
                <a:solidFill>
                  <a:srgbClr val="C00000"/>
                </a:solidFill>
                <a:effectLst>
                  <a:outerShdw blurRad="50800" dist="39000" dir="5460000" algn="tl">
                    <a:srgbClr val="000000">
                      <a:alpha val="38000"/>
                    </a:srgbClr>
                  </a:outerShdw>
                </a:effectLst>
                <a:latin typeface="Arial Black" pitchFamily="34" charset="0"/>
              </a:rPr>
            </a:br>
            <a:r>
              <a:rPr lang="en-US" sz="7200" b="1" i="1" dirty="0">
                <a:ln w="11430"/>
                <a:solidFill>
                  <a:srgbClr val="C00000"/>
                </a:solidFill>
                <a:effectLst>
                  <a:outerShdw blurRad="50800" dist="39000" dir="5460000" algn="tl">
                    <a:srgbClr val="000000">
                      <a:alpha val="38000"/>
                    </a:srgbClr>
                  </a:outerShdw>
                </a:effectLst>
                <a:latin typeface="Arial Black" pitchFamily="34" charset="0"/>
              </a:rPr>
              <a:t>the M Times</a:t>
            </a:r>
            <a:endParaRPr lang="en-US" sz="7200" dirty="0">
              <a:solidFill>
                <a:srgbClr val="C00000"/>
              </a:solidFill>
              <a:ea typeface="ＭＳ Ｐゴシック" pitchFamily="34" charset="-128"/>
            </a:endParaRPr>
          </a:p>
        </p:txBody>
      </p:sp>
    </p:spTree>
    <p:extLst>
      <p:ext uri="{BB962C8B-B14F-4D97-AF65-F5344CB8AC3E}">
        <p14:creationId xmlns:p14="http://schemas.microsoft.com/office/powerpoint/2010/main" val="2326696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625"/>
                                        </p:tgtEl>
                                        <p:attrNameLst>
                                          <p:attrName>style.visibility</p:attrName>
                                        </p:attrNameLst>
                                      </p:cBhvr>
                                      <p:to>
                                        <p:strVal val="visible"/>
                                      </p:to>
                                    </p:set>
                                    <p:animEffect transition="in" filter="fade">
                                      <p:cBhvr>
                                        <p:cTn id="17" dur="2000"/>
                                        <p:tgtEl>
                                          <p:spTgt spid="26625"/>
                                        </p:tgtEl>
                                      </p:cBhvr>
                                    </p:animEffect>
                                  </p:childTnLst>
                                </p:cTn>
                              </p:par>
                              <p:par>
                                <p:cTn id="18" presetID="1" presetClass="exit" presetSubtype="0" fill="hold"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2" y="0"/>
            <a:ext cx="912702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324600" y="609600"/>
            <a:ext cx="3581400" cy="541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p:nvSpPr>
        <p:spPr>
          <a:xfrm>
            <a:off x="609600" y="4191000"/>
            <a:ext cx="6096000"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Title 1"/>
          <p:cNvSpPr txBox="1">
            <a:spLocks/>
          </p:cNvSpPr>
          <p:nvPr/>
        </p:nvSpPr>
        <p:spPr bwMode="auto">
          <a:xfrm>
            <a:off x="838200" y="1164021"/>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r>
              <a:rPr lang="en-US" sz="9600" b="1" i="1" dirty="0">
                <a:ln w="11430"/>
                <a:solidFill>
                  <a:srgbClr val="C00000"/>
                </a:solidFill>
                <a:effectLst>
                  <a:outerShdw blurRad="50800" dist="39000" dir="5460000" algn="tl">
                    <a:srgbClr val="000000">
                      <a:alpha val="38000"/>
                    </a:srgbClr>
                  </a:outerShdw>
                </a:effectLst>
                <a:latin typeface="Arial Black" pitchFamily="34" charset="0"/>
              </a:rPr>
              <a:t>W</a:t>
            </a:r>
            <a:endParaRPr lang="en-US" sz="9600" dirty="0">
              <a:solidFill>
                <a:srgbClr val="C00000"/>
              </a:solidFill>
              <a:ea typeface="ＭＳ Ｐゴシック" pitchFamily="34" charset="-128"/>
            </a:endParaRPr>
          </a:p>
        </p:txBody>
      </p:sp>
      <p:sp>
        <p:nvSpPr>
          <p:cNvPr id="7" name="Title 1"/>
          <p:cNvSpPr txBox="1">
            <a:spLocks/>
          </p:cNvSpPr>
          <p:nvPr/>
        </p:nvSpPr>
        <p:spPr bwMode="auto">
          <a:xfrm>
            <a:off x="2209800" y="1153511"/>
            <a:ext cx="388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r>
              <a:rPr lang="en-US" b="1" i="1" dirty="0">
                <a:ln w="11430"/>
                <a:solidFill>
                  <a:srgbClr val="C00000"/>
                </a:solidFill>
                <a:effectLst>
                  <a:outerShdw blurRad="50800" dist="39000" dir="5460000" algn="tl">
                    <a:srgbClr val="000000">
                      <a:alpha val="38000"/>
                    </a:srgbClr>
                  </a:outerShdw>
                </a:effectLst>
                <a:latin typeface="Arial Black" pitchFamily="34" charset="0"/>
              </a:rPr>
              <a:t>hat’s Next?</a:t>
            </a:r>
            <a:endParaRPr lang="en-US" dirty="0">
              <a:solidFill>
                <a:srgbClr val="C00000"/>
              </a:solidFill>
              <a:ea typeface="ＭＳ Ｐゴシック" pitchFamily="34" charset="-128"/>
            </a:endParaRPr>
          </a:p>
        </p:txBody>
      </p:sp>
    </p:spTree>
    <p:extLst>
      <p:ext uri="{BB962C8B-B14F-4D97-AF65-F5344CB8AC3E}">
        <p14:creationId xmlns:p14="http://schemas.microsoft.com/office/powerpoint/2010/main" val="904666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blip>
          <a:srcRect/>
          <a:stretch>
            <a:fillRect/>
          </a:stretch>
        </p:blipFill>
        <p:spPr bwMode="auto">
          <a:xfrm>
            <a:off x="6400800" y="1435511"/>
            <a:ext cx="2286496"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4341" name="Title 4"/>
          <p:cNvSpPr>
            <a:spLocks noGrp="1"/>
          </p:cNvSpPr>
          <p:nvPr>
            <p:ph type="title"/>
          </p:nvPr>
        </p:nvSpPr>
        <p:spPr>
          <a:xfrm>
            <a:off x="304800" y="0"/>
            <a:ext cx="8534400" cy="914400"/>
          </a:xfrm>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The Times They Are A </a:t>
            </a:r>
            <a:r>
              <a:rPr lang="en-US" b="1" dirty="0" err="1">
                <a:solidFill>
                  <a:srgbClr val="000818"/>
                </a:solidFill>
                <a:effectLst>
                  <a:outerShdw blurRad="38100" dist="38100" dir="2700000" algn="tl">
                    <a:srgbClr val="000000">
                      <a:alpha val="43137"/>
                    </a:srgbClr>
                  </a:outerShdw>
                </a:effectLst>
                <a:ea typeface="ＭＳ Ｐゴシック" pitchFamily="34" charset="-128"/>
              </a:rPr>
              <a:t>Changin</a:t>
            </a:r>
            <a:r>
              <a:rPr lang="en-US" b="1" dirty="0">
                <a:solidFill>
                  <a:srgbClr val="000818"/>
                </a:solidFill>
                <a:effectLst>
                  <a:outerShdw blurRad="38100" dist="38100" dir="2700000" algn="tl">
                    <a:srgbClr val="000000">
                      <a:alpha val="43137"/>
                    </a:srgbClr>
                  </a:outerShdw>
                </a:effectLst>
                <a:ea typeface="ＭＳ Ｐゴシック" pitchFamily="34" charset="-128"/>
              </a:rPr>
              <a:t>’</a:t>
            </a:r>
          </a:p>
        </p:txBody>
      </p:sp>
      <p:sp>
        <p:nvSpPr>
          <p:cNvPr id="2" name="Content Placeholder 1"/>
          <p:cNvSpPr>
            <a:spLocks noGrp="1"/>
          </p:cNvSpPr>
          <p:nvPr>
            <p:ph idx="1"/>
          </p:nvPr>
        </p:nvSpPr>
        <p:spPr>
          <a:xfrm>
            <a:off x="533400" y="1465006"/>
            <a:ext cx="7010400" cy="4267200"/>
          </a:xfrm>
        </p:spPr>
        <p:txBody>
          <a:bodyPr/>
          <a:lstStyle/>
          <a:p>
            <a:pPr marL="285750" indent="-285750" fontAlgn="auto">
              <a:spcBef>
                <a:spcPts val="0"/>
              </a:spcBef>
              <a:spcAft>
                <a:spcPts val="0"/>
              </a:spcAft>
              <a:buFont typeface="Arial" pitchFamily="34" charset="0"/>
              <a:buChar char="•"/>
              <a:defRPr/>
            </a:pPr>
            <a:r>
              <a:rPr lang="en-US" sz="3600" b="1" dirty="0">
                <a:latin typeface="Arial" pitchFamily="34" charset="0"/>
                <a:cs typeface="Arial" pitchFamily="34" charset="0"/>
              </a:rPr>
              <a:t>Gambling vs. Investing </a:t>
            </a:r>
          </a:p>
          <a:p>
            <a:pPr marL="285750" indent="-285750" fontAlgn="auto">
              <a:spcBef>
                <a:spcPts val="0"/>
              </a:spcBef>
              <a:spcAft>
                <a:spcPts val="0"/>
              </a:spcAft>
              <a:buFont typeface="Arial" pitchFamily="34" charset="0"/>
              <a:buChar char="•"/>
              <a:defRPr/>
            </a:pPr>
            <a:r>
              <a:rPr lang="en-US" sz="3600" b="1" dirty="0">
                <a:latin typeface="Arial" pitchFamily="34" charset="0"/>
                <a:cs typeface="Arial" pitchFamily="34" charset="0"/>
              </a:rPr>
              <a:t>401(K) Plans </a:t>
            </a:r>
          </a:p>
          <a:p>
            <a:pPr marL="285750" indent="-285750" fontAlgn="auto">
              <a:spcBef>
                <a:spcPts val="0"/>
              </a:spcBef>
              <a:spcAft>
                <a:spcPts val="0"/>
              </a:spcAft>
              <a:buFont typeface="Arial" pitchFamily="34" charset="0"/>
              <a:buChar char="•"/>
              <a:defRPr/>
            </a:pPr>
            <a:r>
              <a:rPr lang="en-US" sz="3600" b="1" dirty="0">
                <a:latin typeface="Arial" pitchFamily="34" charset="0"/>
                <a:cs typeface="Arial" pitchFamily="34" charset="0"/>
              </a:rPr>
              <a:t>Supply vs. Demand</a:t>
            </a:r>
          </a:p>
          <a:p>
            <a:pPr marL="285750" indent="-285750" fontAlgn="auto">
              <a:spcBef>
                <a:spcPts val="0"/>
              </a:spcBef>
              <a:spcAft>
                <a:spcPts val="0"/>
              </a:spcAft>
              <a:buFont typeface="Arial" pitchFamily="34" charset="0"/>
              <a:buChar char="•"/>
              <a:defRPr/>
            </a:pPr>
            <a:r>
              <a:rPr lang="en-US" sz="3600" b="1" dirty="0">
                <a:latin typeface="Arial" pitchFamily="34" charset="0"/>
                <a:cs typeface="Arial" pitchFamily="34" charset="0"/>
              </a:rPr>
              <a:t>Changing Technology</a:t>
            </a:r>
          </a:p>
          <a:p>
            <a:pPr marL="285750" indent="-285750" fontAlgn="auto">
              <a:spcBef>
                <a:spcPts val="0"/>
              </a:spcBef>
              <a:spcAft>
                <a:spcPts val="0"/>
              </a:spcAft>
              <a:buFont typeface="Arial" pitchFamily="34" charset="0"/>
              <a:buChar char="•"/>
              <a:defRPr/>
            </a:pPr>
            <a:r>
              <a:rPr lang="en-US" sz="3600" b="1" dirty="0">
                <a:latin typeface="Arial" pitchFamily="34" charset="0"/>
                <a:cs typeface="Arial" pitchFamily="34" charset="0"/>
              </a:rPr>
              <a:t>The Bears are Growling </a:t>
            </a:r>
          </a:p>
          <a:p>
            <a:endParaRPr lang="en-US" dirty="0"/>
          </a:p>
        </p:txBody>
      </p:sp>
    </p:spTree>
    <p:extLst>
      <p:ext uri="{BB962C8B-B14F-4D97-AF65-F5344CB8AC3E}">
        <p14:creationId xmlns:p14="http://schemas.microsoft.com/office/powerpoint/2010/main" val="282019448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Changing perceptions…</a:t>
            </a:r>
          </a:p>
        </p:txBody>
      </p:sp>
      <p:sp>
        <p:nvSpPr>
          <p:cNvPr id="2" name="Content Placeholder 1"/>
          <p:cNvSpPr>
            <a:spLocks noGrp="1"/>
          </p:cNvSpPr>
          <p:nvPr>
            <p:ph idx="1"/>
          </p:nvPr>
        </p:nvSpPr>
        <p:spPr/>
        <p:txBody>
          <a:bodyPr/>
          <a:lstStyle/>
          <a:p>
            <a:pPr marL="0" lvl="1" indent="0">
              <a:buNone/>
            </a:pPr>
            <a:r>
              <a:rPr lang="en-US" b="1" dirty="0"/>
              <a:t>2.3 What was the American perception of gambling in the 1950’s and 1960’s?  Was it positive or negative?</a:t>
            </a:r>
            <a:endParaRPr lang="en-US" sz="2000" b="1" dirty="0"/>
          </a:p>
          <a:p>
            <a:endParaRPr lang="en-US" dirty="0"/>
          </a:p>
        </p:txBody>
      </p:sp>
      <p:pic>
        <p:nvPicPr>
          <p:cNvPr id="1026" name="Picture 2" descr="the-rat-p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3581400" cy="42465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8794764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To Invest	</a:t>
            </a:r>
            <a:r>
              <a:rPr lang="en-US" sz="3200" dirty="0">
                <a:solidFill>
                  <a:srgbClr val="000818"/>
                </a:solidFill>
                <a:ea typeface="ＭＳ Ｐゴシック" pitchFamily="34" charset="-128"/>
              </a:rPr>
              <a:t>(p.19)</a:t>
            </a:r>
            <a:r>
              <a:rPr lang="en-US" b="1" dirty="0">
                <a:solidFill>
                  <a:srgbClr val="000818"/>
                </a:solidFill>
                <a:effectLst>
                  <a:outerShdw blurRad="38100" dist="38100" dir="2700000" algn="tl">
                    <a:srgbClr val="000000">
                      <a:alpha val="43137"/>
                    </a:srgbClr>
                  </a:outerShdw>
                </a:effectLst>
                <a:ea typeface="ＭＳ Ｐゴシック" pitchFamily="34" charset="-128"/>
              </a:rPr>
              <a:t>	</a:t>
            </a:r>
          </a:p>
        </p:txBody>
      </p:sp>
      <p:sp>
        <p:nvSpPr>
          <p:cNvPr id="2" name="Content Placeholder 1"/>
          <p:cNvSpPr>
            <a:spLocks noGrp="1"/>
          </p:cNvSpPr>
          <p:nvPr>
            <p:ph idx="1"/>
          </p:nvPr>
        </p:nvSpPr>
        <p:spPr>
          <a:xfrm>
            <a:off x="457200" y="990600"/>
            <a:ext cx="7620000" cy="4267200"/>
          </a:xfrm>
        </p:spPr>
        <p:txBody>
          <a:bodyPr/>
          <a:lstStyle/>
          <a:p>
            <a:r>
              <a:rPr lang="en-US" sz="3600" b="1" i="1" dirty="0"/>
              <a:t>“</a:t>
            </a:r>
            <a:r>
              <a:rPr lang="en-US" sz="3600" b="1" i="1" dirty="0" err="1"/>
              <a:t>In⋅vest</a:t>
            </a:r>
            <a:r>
              <a:rPr lang="en-US" sz="3600" b="1" i="1" dirty="0"/>
              <a:t>”  verb</a:t>
            </a:r>
            <a:r>
              <a:rPr lang="en-US" sz="3600" i="1" dirty="0"/>
              <a:t> 		</a:t>
            </a:r>
          </a:p>
          <a:p>
            <a:r>
              <a:rPr lang="en-US" sz="3600" i="1" dirty="0"/>
              <a:t>to commit (money) in order to earn a financial return.</a:t>
            </a:r>
          </a:p>
          <a:p>
            <a:pPr marL="0" lvl="1" indent="0">
              <a:buClr>
                <a:schemeClr val="accent2">
                  <a:lumMod val="50000"/>
                </a:schemeClr>
              </a:buClr>
              <a:buNone/>
            </a:pPr>
            <a:endParaRPr lang="en-US" b="1" dirty="0"/>
          </a:p>
          <a:p>
            <a:pPr marL="0" lvl="1" indent="0">
              <a:buClr>
                <a:schemeClr val="accent2">
                  <a:lumMod val="50000"/>
                </a:schemeClr>
              </a:buClr>
              <a:buNone/>
            </a:pPr>
            <a:r>
              <a:rPr lang="en-US" b="1" dirty="0"/>
              <a:t>2.4 What does the dictionary’s definition of invest imply to you?</a:t>
            </a:r>
            <a:endParaRPr lang="en-US" sz="2000" dirty="0"/>
          </a:p>
          <a:p>
            <a:endParaRPr lang="en-US" sz="3600" dirty="0"/>
          </a:p>
        </p:txBody>
      </p:sp>
      <p:pic>
        <p:nvPicPr>
          <p:cNvPr id="10" name="Picture 9" descr="Dice_R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34200" y="3657600"/>
            <a:ext cx="2019300" cy="2019300"/>
          </a:xfrm>
          <a:prstGeom prst="rect">
            <a:avLst/>
          </a:prstGeom>
        </p:spPr>
      </p:pic>
    </p:spTree>
    <p:extLst>
      <p:ext uri="{BB962C8B-B14F-4D97-AF65-F5344CB8AC3E}">
        <p14:creationId xmlns:p14="http://schemas.microsoft.com/office/powerpoint/2010/main" val="1286256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ce_R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34200" y="3657600"/>
            <a:ext cx="2019300" cy="2019300"/>
          </a:xfrm>
          <a:prstGeom prst="rect">
            <a:avLst/>
          </a:prstGeom>
        </p:spPr>
      </p:pic>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To Gamble	</a:t>
            </a:r>
            <a:r>
              <a:rPr lang="en-US" sz="3200" dirty="0">
                <a:solidFill>
                  <a:srgbClr val="000818"/>
                </a:solidFill>
                <a:ea typeface="ＭＳ Ｐゴシック" pitchFamily="34" charset="-128"/>
              </a:rPr>
              <a:t>(p.19)</a:t>
            </a:r>
            <a:r>
              <a:rPr lang="en-US" b="1" dirty="0">
                <a:solidFill>
                  <a:srgbClr val="000818"/>
                </a:solidFill>
                <a:effectLst>
                  <a:outerShdw blurRad="38100" dist="38100" dir="2700000" algn="tl">
                    <a:srgbClr val="000000">
                      <a:alpha val="43137"/>
                    </a:srgbClr>
                  </a:outerShdw>
                </a:effectLst>
                <a:ea typeface="ＭＳ Ｐゴシック" pitchFamily="34" charset="-128"/>
              </a:rPr>
              <a:t>	</a:t>
            </a:r>
          </a:p>
        </p:txBody>
      </p:sp>
      <p:sp>
        <p:nvSpPr>
          <p:cNvPr id="2" name="Content Placeholder 1"/>
          <p:cNvSpPr>
            <a:spLocks noGrp="1"/>
          </p:cNvSpPr>
          <p:nvPr>
            <p:ph idx="1"/>
          </p:nvPr>
        </p:nvSpPr>
        <p:spPr>
          <a:xfrm>
            <a:off x="457200" y="990600"/>
            <a:ext cx="7620000" cy="5638800"/>
          </a:xfrm>
        </p:spPr>
        <p:txBody>
          <a:bodyPr/>
          <a:lstStyle/>
          <a:p>
            <a:pPr indent="-91440"/>
            <a:r>
              <a:rPr lang="en-US" i="1" dirty="0"/>
              <a:t> </a:t>
            </a:r>
            <a:r>
              <a:rPr lang="en-US" b="1" i="1" dirty="0"/>
              <a:t>“</a:t>
            </a:r>
            <a:r>
              <a:rPr lang="en-US" sz="3600" b="1" i="1" dirty="0"/>
              <a:t>gam· </a:t>
            </a:r>
            <a:r>
              <a:rPr lang="en-US" sz="3600" b="1" i="1" dirty="0" err="1"/>
              <a:t>ble</a:t>
            </a:r>
            <a:r>
              <a:rPr lang="en-US" sz="3600" b="1" i="1" dirty="0"/>
              <a:t>” verb	</a:t>
            </a:r>
          </a:p>
          <a:p>
            <a:pPr indent="-91440"/>
            <a:r>
              <a:rPr lang="en-US" sz="3600" i="1" dirty="0"/>
              <a:t>a: to play a game for money or property </a:t>
            </a:r>
          </a:p>
          <a:p>
            <a:pPr indent="-91440"/>
            <a:r>
              <a:rPr lang="en-US" sz="3600" i="1" dirty="0"/>
              <a:t>b: to bet on an uncertain outcome; to stake something on a contingency: take a chance</a:t>
            </a:r>
          </a:p>
          <a:p>
            <a:pPr indent="-91440"/>
            <a:r>
              <a:rPr lang="en-US" sz="3600" dirty="0"/>
              <a:t> </a:t>
            </a:r>
          </a:p>
          <a:p>
            <a:pPr marL="0" lvl="1" indent="-91440">
              <a:buClr>
                <a:schemeClr val="accent2">
                  <a:lumMod val="50000"/>
                </a:schemeClr>
              </a:buClr>
              <a:buNone/>
            </a:pPr>
            <a:r>
              <a:rPr lang="en-US" b="1" dirty="0"/>
              <a:t>2.5 Which definition above is more in line with our current financial planning culture?  Why?</a:t>
            </a:r>
            <a:endParaRPr lang="en-US" sz="2000" dirty="0"/>
          </a:p>
          <a:p>
            <a:pPr indent="-91440"/>
            <a:endParaRPr lang="en-US" sz="3600" dirty="0"/>
          </a:p>
          <a:p>
            <a:pPr indent="-91440"/>
            <a:endParaRPr lang="en-US" sz="3600" dirty="0"/>
          </a:p>
        </p:txBody>
      </p:sp>
    </p:spTree>
    <p:extLst>
      <p:ext uri="{BB962C8B-B14F-4D97-AF65-F5344CB8AC3E}">
        <p14:creationId xmlns:p14="http://schemas.microsoft.com/office/powerpoint/2010/main" val="3308412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left)">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rtlCol="0">
            <a:normAutofit/>
          </a:bodyPr>
          <a:lstStyle/>
          <a:p>
            <a:pPr algn="ctr" fontAlgn="auto">
              <a:spcAft>
                <a:spcPts val="0"/>
              </a:spcAft>
              <a:defRPr/>
            </a:pPr>
            <a:r>
              <a:rPr lang="en-US" sz="5400" b="1" i="1" dirty="0"/>
              <a:t>Dave Vick </a:t>
            </a:r>
          </a:p>
          <a:p>
            <a:pPr algn="ctr" fontAlgn="auto">
              <a:spcAft>
                <a:spcPts val="0"/>
              </a:spcAft>
              <a:defRPr/>
            </a:pPr>
            <a:r>
              <a:rPr lang="en-US" sz="4400" b="1" i="1" dirty="0">
                <a:solidFill>
                  <a:srgbClr val="FFFF00"/>
                </a:solidFill>
                <a:hlinkClick r:id="rId2"/>
              </a:rPr>
              <a:t>dave@vickassociates.com</a:t>
            </a:r>
            <a:endParaRPr lang="en-US" sz="4400" b="1" i="1" dirty="0">
              <a:solidFill>
                <a:srgbClr val="FFFF00"/>
              </a:solidFill>
            </a:endParaRPr>
          </a:p>
          <a:p>
            <a:pPr algn="ctr" fontAlgn="auto">
              <a:spcAft>
                <a:spcPts val="0"/>
              </a:spcAft>
              <a:defRPr/>
            </a:pPr>
            <a:r>
              <a:rPr lang="en-US" sz="4400" b="1" i="1" dirty="0"/>
              <a:t>480-758-4582</a:t>
            </a:r>
          </a:p>
          <a:p>
            <a:pPr algn="ctr" fontAlgn="auto">
              <a:spcAft>
                <a:spcPts val="0"/>
              </a:spcAft>
              <a:defRPr/>
            </a:pPr>
            <a:r>
              <a:rPr lang="en-US" sz="4400" b="1" i="1" dirty="0"/>
              <a:t>Vick &amp; Associates, Inc.</a:t>
            </a:r>
          </a:p>
          <a:p>
            <a:pPr algn="ctr" fontAlgn="auto">
              <a:spcAft>
                <a:spcPts val="0"/>
              </a:spcAft>
              <a:defRPr/>
            </a:pPr>
            <a:r>
              <a:rPr lang="en-US" sz="4400" b="1" i="1" dirty="0"/>
              <a:t>8700 E. Vista Bonita Drive</a:t>
            </a:r>
          </a:p>
          <a:p>
            <a:pPr algn="ctr" fontAlgn="auto">
              <a:spcAft>
                <a:spcPts val="0"/>
              </a:spcAft>
              <a:defRPr/>
            </a:pPr>
            <a:r>
              <a:rPr lang="en-US" sz="4400" b="1" i="1" dirty="0"/>
              <a:t>Suite 240</a:t>
            </a:r>
          </a:p>
          <a:p>
            <a:pPr algn="ctr" fontAlgn="auto">
              <a:spcAft>
                <a:spcPts val="0"/>
              </a:spcAft>
              <a:defRPr/>
            </a:pPr>
            <a:r>
              <a:rPr lang="en-US" sz="4400" b="1" i="1" dirty="0"/>
              <a:t>Scottsdale, AZ  85255</a:t>
            </a:r>
          </a:p>
        </p:txBody>
      </p:sp>
    </p:spTree>
    <p:extLst>
      <p:ext uri="{BB962C8B-B14F-4D97-AF65-F5344CB8AC3E}">
        <p14:creationId xmlns:p14="http://schemas.microsoft.com/office/powerpoint/2010/main" val="165063692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Facts on Gambling		</a:t>
            </a:r>
            <a:r>
              <a:rPr lang="en-US" sz="3200" dirty="0">
                <a:solidFill>
                  <a:srgbClr val="000818"/>
                </a:solidFill>
                <a:ea typeface="ＭＳ Ｐゴシック" pitchFamily="34" charset="-128"/>
              </a:rPr>
              <a:t>(p.19)</a:t>
            </a:r>
            <a:endParaRPr lang="en-US" b="1" dirty="0">
              <a:solidFill>
                <a:srgbClr val="000818"/>
              </a:solidFill>
              <a:effectLst>
                <a:outerShdw blurRad="38100" dist="38100" dir="2700000" algn="tl">
                  <a:srgbClr val="000000">
                    <a:alpha val="43137"/>
                  </a:srgbClr>
                </a:outerShdw>
              </a:effectLst>
              <a:ea typeface="ＭＳ Ｐゴシック" pitchFamily="34" charset="-128"/>
            </a:endParaRPr>
          </a:p>
        </p:txBody>
      </p:sp>
      <p:sp>
        <p:nvSpPr>
          <p:cNvPr id="2" name="Content Placeholder 1"/>
          <p:cNvSpPr>
            <a:spLocks noGrp="1"/>
          </p:cNvSpPr>
          <p:nvPr>
            <p:ph idx="1"/>
          </p:nvPr>
        </p:nvSpPr>
        <p:spPr>
          <a:xfrm>
            <a:off x="533400" y="990600"/>
            <a:ext cx="7543800" cy="4267200"/>
          </a:xfrm>
        </p:spPr>
        <p:txBody>
          <a:bodyPr/>
          <a:lstStyle/>
          <a:p>
            <a:pPr marL="457200" lvl="0" indent="-457200">
              <a:buClr>
                <a:srgbClr val="000818"/>
              </a:buClr>
              <a:buFont typeface="Arial" pitchFamily="34" charset="0"/>
              <a:buChar char="•"/>
            </a:pPr>
            <a:r>
              <a:rPr lang="en-US" dirty="0">
                <a:solidFill>
                  <a:srgbClr val="000818"/>
                </a:solidFill>
                <a:effectLst>
                  <a:outerShdw blurRad="38100" dist="38100" dir="2700000" algn="tl">
                    <a:srgbClr val="000000">
                      <a:alpha val="43137"/>
                    </a:srgbClr>
                  </a:outerShdw>
                </a:effectLst>
              </a:rPr>
              <a:t>Gambling is a $90 billion a year industry.</a:t>
            </a:r>
          </a:p>
          <a:p>
            <a:pPr marL="457200" lvl="0" indent="-457200">
              <a:buClr>
                <a:srgbClr val="000818"/>
              </a:buClr>
              <a:buFont typeface="Arial" pitchFamily="34" charset="0"/>
              <a:buChar char="•"/>
            </a:pPr>
            <a:r>
              <a:rPr lang="en-US" dirty="0">
                <a:solidFill>
                  <a:srgbClr val="000818"/>
                </a:solidFill>
                <a:effectLst>
                  <a:outerShdw blurRad="38100" dist="38100" dir="2700000" algn="tl">
                    <a:srgbClr val="000000">
                      <a:alpha val="43137"/>
                    </a:srgbClr>
                  </a:outerShdw>
                </a:effectLst>
              </a:rPr>
              <a:t>1988— only legal in Nevada and New Jersey.</a:t>
            </a:r>
          </a:p>
          <a:p>
            <a:pPr marL="457200" lvl="0" indent="-457200">
              <a:buClr>
                <a:srgbClr val="000818"/>
              </a:buClr>
              <a:buFont typeface="Arial" pitchFamily="34" charset="0"/>
              <a:buChar char="•"/>
            </a:pPr>
            <a:r>
              <a:rPr lang="en-US" dirty="0">
                <a:solidFill>
                  <a:srgbClr val="000818"/>
                </a:solidFill>
                <a:effectLst>
                  <a:outerShdw blurRad="38100" dist="38100" dir="2700000" algn="tl">
                    <a:srgbClr val="000000">
                      <a:alpha val="43137"/>
                    </a:srgbClr>
                  </a:outerShdw>
                </a:effectLst>
              </a:rPr>
              <a:t>1994 – Operating in 23 states.</a:t>
            </a:r>
          </a:p>
          <a:p>
            <a:pPr marL="457200" lvl="0" indent="-457200">
              <a:buClr>
                <a:srgbClr val="000818"/>
              </a:buClr>
              <a:buFont typeface="Arial" pitchFamily="34" charset="0"/>
              <a:buChar char="•"/>
            </a:pPr>
            <a:r>
              <a:rPr lang="en-US" dirty="0">
                <a:solidFill>
                  <a:srgbClr val="000818"/>
                </a:solidFill>
                <a:effectLst>
                  <a:outerShdw blurRad="38100" dist="38100" dir="2700000" algn="tl">
                    <a:srgbClr val="000000">
                      <a:alpha val="43137"/>
                    </a:srgbClr>
                  </a:outerShdw>
                </a:effectLst>
              </a:rPr>
              <a:t>2000 – Over 34 million people visited Las Vegas.</a:t>
            </a:r>
          </a:p>
          <a:p>
            <a:pPr marL="457200" lvl="0" indent="-457200">
              <a:buClr>
                <a:srgbClr val="000818"/>
              </a:buClr>
              <a:buFont typeface="Arial" pitchFamily="34" charset="0"/>
              <a:buChar char="•"/>
            </a:pPr>
            <a:r>
              <a:rPr lang="en-US" dirty="0">
                <a:solidFill>
                  <a:srgbClr val="000818"/>
                </a:solidFill>
                <a:effectLst>
                  <a:outerShdw blurRad="38100" dist="38100" dir="2700000" algn="tl">
                    <a:srgbClr val="000000">
                      <a:alpha val="43137"/>
                    </a:srgbClr>
                  </a:outerShdw>
                </a:effectLst>
              </a:rPr>
              <a:t>2000 – Over 127 million </a:t>
            </a:r>
            <a:r>
              <a:rPr lang="x-none">
                <a:solidFill>
                  <a:srgbClr val="000818"/>
                </a:solidFill>
                <a:effectLst>
                  <a:outerShdw blurRad="38100" dist="38100" dir="2700000" algn="tl">
                    <a:srgbClr val="000000">
                      <a:alpha val="43137"/>
                    </a:srgbClr>
                  </a:outerShdw>
                </a:effectLst>
              </a:rPr>
              <a:t> </a:t>
            </a:r>
            <a:r>
              <a:rPr lang="en-US" dirty="0">
                <a:solidFill>
                  <a:srgbClr val="000818"/>
                </a:solidFill>
                <a:effectLst>
                  <a:outerShdw blurRad="38100" dist="38100" dir="2700000" algn="tl">
                    <a:srgbClr val="000000">
                      <a:alpha val="43137"/>
                    </a:srgbClr>
                  </a:outerShdw>
                </a:effectLst>
              </a:rPr>
              <a:t>in casinos nationally.</a:t>
            </a:r>
          </a:p>
          <a:p>
            <a:pPr marL="457200" lvl="0" indent="-457200">
              <a:buClr>
                <a:srgbClr val="000818"/>
              </a:buClr>
              <a:buFont typeface="Arial" pitchFamily="34" charset="0"/>
              <a:buChar char="•"/>
            </a:pPr>
            <a:r>
              <a:rPr lang="en-US" dirty="0">
                <a:solidFill>
                  <a:srgbClr val="000818"/>
                </a:solidFill>
                <a:effectLst>
                  <a:outerShdw blurRad="38100" dist="38100" dir="2700000" algn="tl">
                    <a:srgbClr val="000000">
                      <a:alpha val="43137"/>
                    </a:srgbClr>
                  </a:outerShdw>
                </a:effectLst>
              </a:rPr>
              <a:t>2003 – Operating in 48 states</a:t>
            </a:r>
          </a:p>
          <a:p>
            <a:pPr marL="457200" indent="-457200">
              <a:buClr>
                <a:srgbClr val="000818"/>
              </a:buClr>
              <a:buFont typeface="Arial" pitchFamily="34" charset="0"/>
              <a:buChar char="•"/>
            </a:pPr>
            <a:r>
              <a:rPr lang="en-US" dirty="0">
                <a:solidFill>
                  <a:srgbClr val="000818"/>
                </a:solidFill>
                <a:effectLst>
                  <a:outerShdw blurRad="38100" dist="38100" dir="2700000" algn="tl">
                    <a:srgbClr val="000000">
                      <a:alpha val="43137"/>
                    </a:srgbClr>
                  </a:outerShdw>
                </a:effectLst>
              </a:rPr>
              <a:t>Industry take - $750 per participant or $250 per person in U.S.  People or dollars?</a:t>
            </a:r>
          </a:p>
          <a:p>
            <a:pPr>
              <a:buClr>
                <a:srgbClr val="000818"/>
              </a:buClr>
            </a:pPr>
            <a:r>
              <a:rPr lang="en-US" sz="1800" i="1" dirty="0"/>
              <a:t>Blind Faith</a:t>
            </a:r>
            <a:r>
              <a:rPr lang="en-US" sz="1800" dirty="0"/>
              <a:t>, 2003 Ed Winslow </a:t>
            </a:r>
            <a:endParaRPr lang="en-US" sz="1800" dirty="0">
              <a:solidFill>
                <a:srgbClr val="000818"/>
              </a:solidFill>
              <a:effectLst>
                <a:outerShdw blurRad="38100" dist="38100" dir="2700000" algn="tl">
                  <a:srgbClr val="000000">
                    <a:alpha val="43137"/>
                  </a:srgbClr>
                </a:outerShdw>
              </a:effectLst>
            </a:endParaRPr>
          </a:p>
          <a:p>
            <a:pPr indent="-91440"/>
            <a:endParaRPr lang="en-US" sz="3600" dirty="0"/>
          </a:p>
        </p:txBody>
      </p:sp>
    </p:spTree>
    <p:extLst>
      <p:ext uri="{BB962C8B-B14F-4D97-AF65-F5344CB8AC3E}">
        <p14:creationId xmlns:p14="http://schemas.microsoft.com/office/powerpoint/2010/main" val="3683820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defRPr/>
            </a:pPr>
            <a:r>
              <a:rPr lang="en-US" b="1" dirty="0">
                <a:solidFill>
                  <a:srgbClr val="000818"/>
                </a:solidFill>
                <a:effectLst>
                  <a:outerShdw blurRad="38100" dist="38100" dir="2700000" algn="tl">
                    <a:srgbClr val="000000">
                      <a:alpha val="43137"/>
                    </a:srgbClr>
                  </a:outerShdw>
                </a:effectLst>
                <a:ea typeface="ＭＳ Ｐゴシック" pitchFamily="34" charset="-128"/>
              </a:rPr>
              <a:t>Gambling Today!	</a:t>
            </a:r>
          </a:p>
        </p:txBody>
      </p:sp>
      <p:sp>
        <p:nvSpPr>
          <p:cNvPr id="2" name="Content Placeholder 1"/>
          <p:cNvSpPr>
            <a:spLocks noGrp="1"/>
          </p:cNvSpPr>
          <p:nvPr>
            <p:ph idx="1"/>
          </p:nvPr>
        </p:nvSpPr>
        <p:spPr>
          <a:xfrm>
            <a:off x="533400" y="990600"/>
            <a:ext cx="7543800" cy="4267200"/>
          </a:xfrm>
        </p:spPr>
        <p:txBody>
          <a:bodyPr/>
          <a:lstStyle/>
          <a:p>
            <a:r>
              <a:rPr lang="en-US" sz="3200" b="1" dirty="0"/>
              <a:t>Business Insider Reports:</a:t>
            </a:r>
          </a:p>
          <a:p>
            <a:r>
              <a:rPr lang="en-US" sz="3200" dirty="0"/>
              <a:t>“The University of Las Vegas found that the 23 Vegas casinos bringing in over $72 million each in the 2013 fiscal year ended up with over </a:t>
            </a:r>
            <a:r>
              <a:rPr lang="en-US" sz="3200" b="1" dirty="0"/>
              <a:t>$5 billion </a:t>
            </a:r>
            <a:r>
              <a:rPr lang="en-US" sz="3200" dirty="0"/>
              <a:t>of their visitors' money, altogether. That's an average of over $630,000 a day, per casino.”</a:t>
            </a:r>
            <a:br>
              <a:rPr lang="en-US" sz="3200" dirty="0"/>
            </a:br>
            <a:br>
              <a:rPr lang="en-US" dirty="0"/>
            </a:br>
            <a:endParaRPr lang="en-US" dirty="0"/>
          </a:p>
          <a:p>
            <a:pPr eaLnBrk="1" hangingPunct="1">
              <a:buClr>
                <a:srgbClr val="000818"/>
              </a:buClr>
              <a:buFont typeface="Arial"/>
              <a:buNone/>
              <a:defRPr/>
            </a:pPr>
            <a:r>
              <a:rPr lang="en-US" sz="1800" dirty="0">
                <a:hlinkClick r:id="rId3"/>
              </a:rPr>
              <a:t>http://www.businessinsider.com/how-casinos-make-you-spend-money-2014-8#ixzz3Tk8GnJpL</a:t>
            </a:r>
            <a:endParaRPr lang="en-US" sz="3600" dirty="0"/>
          </a:p>
        </p:txBody>
      </p:sp>
    </p:spTree>
    <p:extLst>
      <p:ext uri="{BB962C8B-B14F-4D97-AF65-F5344CB8AC3E}">
        <p14:creationId xmlns:p14="http://schemas.microsoft.com/office/powerpoint/2010/main" val="1301729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Gambling’s Influence?</a:t>
            </a:r>
          </a:p>
        </p:txBody>
      </p:sp>
      <p:sp>
        <p:nvSpPr>
          <p:cNvPr id="3" name="Content Placeholder 2"/>
          <p:cNvSpPr>
            <a:spLocks noGrp="1"/>
          </p:cNvSpPr>
          <p:nvPr>
            <p:ph idx="1"/>
          </p:nvPr>
        </p:nvSpPr>
        <p:spPr/>
        <p:txBody>
          <a:bodyPr/>
          <a:lstStyle/>
          <a:p>
            <a:pPr marL="0" lvl="1" indent="0">
              <a:buClr>
                <a:schemeClr val="accent2">
                  <a:lumMod val="50000"/>
                </a:schemeClr>
              </a:buClr>
              <a:buNone/>
            </a:pPr>
            <a:endParaRPr lang="en-US" b="1" dirty="0"/>
          </a:p>
          <a:p>
            <a:pPr marL="0" lvl="1" indent="0">
              <a:buClr>
                <a:schemeClr val="accent2">
                  <a:lumMod val="50000"/>
                </a:schemeClr>
              </a:buClr>
              <a:buNone/>
            </a:pPr>
            <a:endParaRPr lang="en-US" b="1" dirty="0"/>
          </a:p>
          <a:p>
            <a:pPr marL="0" lvl="1" indent="0">
              <a:buClr>
                <a:schemeClr val="accent2">
                  <a:lumMod val="50000"/>
                </a:schemeClr>
              </a:buClr>
              <a:buNone/>
            </a:pPr>
            <a:endParaRPr lang="en-US" b="1" dirty="0"/>
          </a:p>
          <a:p>
            <a:pPr marL="0" lvl="1" indent="0">
              <a:buClr>
                <a:schemeClr val="accent2">
                  <a:lumMod val="50000"/>
                </a:schemeClr>
              </a:buClr>
              <a:buNone/>
            </a:pPr>
            <a:endParaRPr lang="en-US" b="1" dirty="0"/>
          </a:p>
          <a:p>
            <a:pPr marL="0" lvl="1" indent="0">
              <a:buClr>
                <a:schemeClr val="accent2">
                  <a:lumMod val="50000"/>
                </a:schemeClr>
              </a:buClr>
              <a:buNone/>
            </a:pPr>
            <a:endParaRPr lang="en-US" b="1" dirty="0"/>
          </a:p>
          <a:p>
            <a:pPr marL="0" lvl="1" indent="0">
              <a:buClr>
                <a:schemeClr val="accent2">
                  <a:lumMod val="50000"/>
                </a:schemeClr>
              </a:buClr>
              <a:buNone/>
            </a:pPr>
            <a:endParaRPr lang="en-US" b="1" dirty="0"/>
          </a:p>
          <a:p>
            <a:pPr marL="0" lvl="1" indent="0">
              <a:buClr>
                <a:schemeClr val="accent2">
                  <a:lumMod val="50000"/>
                </a:schemeClr>
              </a:buClr>
              <a:buNone/>
            </a:pPr>
            <a:endParaRPr lang="en-US" b="1" dirty="0"/>
          </a:p>
          <a:p>
            <a:pPr marL="0" lvl="1" indent="0">
              <a:buClr>
                <a:schemeClr val="accent2">
                  <a:lumMod val="50000"/>
                </a:schemeClr>
              </a:buClr>
              <a:buNone/>
            </a:pPr>
            <a:r>
              <a:rPr lang="en-US" b="1" dirty="0"/>
              <a:t>2.6 What changes would the conservative planner make in their portfolio when influenced by a gambling culture?</a:t>
            </a:r>
            <a:endParaRPr lang="en-US" sz="2000" dirty="0"/>
          </a:p>
          <a:p>
            <a:endParaRPr lang="en-US" dirty="0"/>
          </a:p>
        </p:txBody>
      </p:sp>
      <p:pic>
        <p:nvPicPr>
          <p:cNvPr id="2050" name="Picture 2" descr="Gamble online for six more months « Casino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75851"/>
            <a:ext cx="3429000" cy="297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83081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401(k) Plans		</a:t>
            </a:r>
            <a:r>
              <a:rPr lang="en-US" sz="3200" dirty="0">
                <a:solidFill>
                  <a:srgbClr val="000818"/>
                </a:solidFill>
                <a:ea typeface="ＭＳ Ｐゴシック" pitchFamily="34" charset="-128"/>
              </a:rPr>
              <a:t>(p.20)</a:t>
            </a:r>
            <a:endParaRPr lang="en-US" b="1" dirty="0">
              <a:solidFill>
                <a:srgbClr val="000818"/>
              </a:solidFill>
              <a:effectLst>
                <a:outerShdw blurRad="38100" dist="38100" dir="2700000" algn="tl">
                  <a:srgbClr val="000000">
                    <a:alpha val="43137"/>
                  </a:srgbClr>
                </a:outerShdw>
              </a:effectLst>
              <a:ea typeface="ＭＳ Ｐゴシック" pitchFamily="34" charset="-128"/>
            </a:endParaRPr>
          </a:p>
        </p:txBody>
      </p:sp>
      <p:sp>
        <p:nvSpPr>
          <p:cNvPr id="2" name="Content Placeholder 1"/>
          <p:cNvSpPr>
            <a:spLocks noGrp="1"/>
          </p:cNvSpPr>
          <p:nvPr>
            <p:ph idx="1"/>
          </p:nvPr>
        </p:nvSpPr>
        <p:spPr/>
        <p:txBody>
          <a:bodyPr/>
          <a:lstStyle/>
          <a:p>
            <a:pPr indent="-91440"/>
            <a:r>
              <a:rPr lang="en-US" sz="3200" dirty="0"/>
              <a:t>“…Section 401(k).  It took effect in 1980, and by 1983 more than half of large companies were setting up 401k plans, a little more than 17,000.(6)  Half way through the 1980’s, there were less than 8 million people investing in 401ks with about $100 billion invested.  By 2006, there were seventy million participants and more than $3 trillion invested.”</a:t>
            </a:r>
          </a:p>
          <a:p>
            <a:pPr indent="-91440"/>
            <a:endParaRPr lang="en-US" sz="3200" dirty="0"/>
          </a:p>
          <a:p>
            <a:pPr indent="-91440"/>
            <a:r>
              <a:rPr lang="en-US" sz="1800" i="1" dirty="0"/>
              <a:t>Bat-Socks, Vegas &amp; Conservative Investing</a:t>
            </a:r>
            <a:r>
              <a:rPr lang="en-US" sz="1800" dirty="0"/>
              <a:t>, 2012, David P. Vick</a:t>
            </a:r>
          </a:p>
        </p:txBody>
      </p:sp>
    </p:spTree>
    <p:extLst>
      <p:ext uri="{BB962C8B-B14F-4D97-AF65-F5344CB8AC3E}">
        <p14:creationId xmlns:p14="http://schemas.microsoft.com/office/powerpoint/2010/main" val="173377843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Changing Technology</a:t>
            </a:r>
          </a:p>
        </p:txBody>
      </p:sp>
      <p:sp>
        <p:nvSpPr>
          <p:cNvPr id="2" name="Content Placeholder 1"/>
          <p:cNvSpPr>
            <a:spLocks noGrp="1"/>
          </p:cNvSpPr>
          <p:nvPr>
            <p:ph idx="1"/>
          </p:nvPr>
        </p:nvSpPr>
        <p:spPr/>
        <p:txBody>
          <a:bodyPr/>
          <a:lstStyle/>
          <a:p>
            <a:pPr marL="365760" indent="-457200">
              <a:buClr>
                <a:srgbClr val="000818"/>
              </a:buClr>
              <a:buFont typeface="Arial" pitchFamily="34" charset="0"/>
              <a:buChar char="•"/>
            </a:pPr>
            <a:r>
              <a:rPr lang="en-US" sz="3600" dirty="0"/>
              <a:t>Commercialization of the Internet - 1995</a:t>
            </a:r>
          </a:p>
          <a:p>
            <a:pPr marL="365760" indent="-457200">
              <a:buClr>
                <a:srgbClr val="000818"/>
              </a:buClr>
              <a:buFont typeface="Arial" pitchFamily="34" charset="0"/>
              <a:buChar char="•"/>
            </a:pPr>
            <a:r>
              <a:rPr lang="en-US" sz="3600" dirty="0"/>
              <a:t>Investing is done at the speed of information</a:t>
            </a:r>
          </a:p>
          <a:p>
            <a:pPr marL="365760" indent="-457200">
              <a:buClr>
                <a:srgbClr val="000818"/>
              </a:buClr>
              <a:buFont typeface="Arial" pitchFamily="34" charset="0"/>
              <a:buChar char="•"/>
            </a:pPr>
            <a:r>
              <a:rPr lang="en-US" sz="3600" dirty="0"/>
              <a:t>The speed of information is the speed of the internet</a:t>
            </a:r>
          </a:p>
          <a:p>
            <a:pPr marL="365760" indent="-457200">
              <a:buClr>
                <a:srgbClr val="000818"/>
              </a:buClr>
              <a:buFont typeface="Arial" pitchFamily="34" charset="0"/>
              <a:buChar char="•"/>
            </a:pPr>
            <a:r>
              <a:rPr lang="en-US" sz="3600" dirty="0"/>
              <a:t>Millions of dollars are made or lost in Nano-seconds.</a:t>
            </a:r>
          </a:p>
        </p:txBody>
      </p:sp>
    </p:spTree>
    <p:extLst>
      <p:ext uri="{BB962C8B-B14F-4D97-AF65-F5344CB8AC3E}">
        <p14:creationId xmlns:p14="http://schemas.microsoft.com/office/powerpoint/2010/main" val="3573222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The Bears are Growling   </a:t>
            </a:r>
            <a:r>
              <a:rPr lang="en-US" sz="3200" dirty="0">
                <a:solidFill>
                  <a:srgbClr val="000818"/>
                </a:solidFill>
                <a:ea typeface="ＭＳ Ｐゴシック" pitchFamily="34" charset="-128"/>
              </a:rPr>
              <a:t>(p.20)</a:t>
            </a:r>
            <a:endParaRPr lang="en-US" b="1" dirty="0">
              <a:solidFill>
                <a:srgbClr val="000818"/>
              </a:solidFill>
              <a:effectLst>
                <a:outerShdw blurRad="38100" dist="38100" dir="2700000" algn="tl">
                  <a:srgbClr val="000000">
                    <a:alpha val="43137"/>
                  </a:srgbClr>
                </a:outerShdw>
              </a:effectLst>
              <a:ea typeface="ＭＳ Ｐゴシック" pitchFamily="34" charset="-128"/>
            </a:endParaRPr>
          </a:p>
        </p:txBody>
      </p:sp>
      <p:sp>
        <p:nvSpPr>
          <p:cNvPr id="2" name="Content Placeholder 1"/>
          <p:cNvSpPr>
            <a:spLocks noGrp="1"/>
          </p:cNvSpPr>
          <p:nvPr>
            <p:ph idx="1"/>
          </p:nvPr>
        </p:nvSpPr>
        <p:spPr>
          <a:xfrm>
            <a:off x="457200" y="990600"/>
            <a:ext cx="7620000" cy="4267200"/>
          </a:xfrm>
        </p:spPr>
        <p:txBody>
          <a:bodyPr/>
          <a:lstStyle/>
          <a:p>
            <a:pPr>
              <a:buClr>
                <a:srgbClr val="000818"/>
              </a:buClr>
            </a:pPr>
            <a:r>
              <a:rPr lang="en-US" sz="3600" dirty="0"/>
              <a:t>“In 1884 Charles Dow began publishing his “Dow Jones Averages” in the </a:t>
            </a:r>
            <a:r>
              <a:rPr lang="en-US" sz="3600" i="1" dirty="0"/>
              <a:t>Customer’s Afternoon Letter,</a:t>
            </a:r>
            <a:r>
              <a:rPr lang="en-US" sz="3600" dirty="0"/>
              <a:t> which was the forerunner of </a:t>
            </a:r>
            <a:r>
              <a:rPr lang="en-US" sz="3600" i="1" dirty="0"/>
              <a:t>The Wall Street Journal</a:t>
            </a:r>
            <a:r>
              <a:rPr lang="en-US" sz="3600" dirty="0"/>
              <a:t>.  In 1896, he changed the name to the </a:t>
            </a:r>
            <a:r>
              <a:rPr lang="en-US" sz="3600" i="1" dirty="0"/>
              <a:t>Dow Jones Industrial Average,</a:t>
            </a:r>
            <a:r>
              <a:rPr lang="en-US" sz="3600" dirty="0"/>
              <a:t> which consisted of twelve industrial stocks, a departure from the original nine railroad stocks, </a:t>
            </a:r>
          </a:p>
        </p:txBody>
      </p:sp>
    </p:spTree>
    <p:extLst>
      <p:ext uri="{BB962C8B-B14F-4D97-AF65-F5344CB8AC3E}">
        <p14:creationId xmlns:p14="http://schemas.microsoft.com/office/powerpoint/2010/main" val="104095416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le 4"/>
          <p:cNvSpPr>
            <a:spLocks noGrp="1"/>
          </p:cNvSpPr>
          <p:nvPr>
            <p:ph type="title"/>
          </p:nvPr>
        </p:nvSpPr>
        <p:spPr/>
        <p:txBody>
          <a:bodyPr/>
          <a:lstStyle/>
          <a:p>
            <a:pPr eaLnBrk="1" hangingPunct="1"/>
            <a:r>
              <a:rPr lang="en-US" b="1" dirty="0">
                <a:solidFill>
                  <a:srgbClr val="000818"/>
                </a:solidFill>
                <a:effectLst>
                  <a:outerShdw blurRad="38100" dist="38100" dir="2700000" algn="tl">
                    <a:srgbClr val="000000">
                      <a:alpha val="43137"/>
                    </a:srgbClr>
                  </a:outerShdw>
                </a:effectLst>
                <a:ea typeface="ＭＳ Ｐゴシック" pitchFamily="34" charset="-128"/>
              </a:rPr>
              <a:t>The Bears are Growling   </a:t>
            </a:r>
            <a:r>
              <a:rPr lang="en-US" sz="3200" dirty="0">
                <a:solidFill>
                  <a:srgbClr val="000818"/>
                </a:solidFill>
                <a:ea typeface="ＭＳ Ｐゴシック" pitchFamily="34" charset="-128"/>
              </a:rPr>
              <a:t>(p.20)</a:t>
            </a:r>
            <a:endParaRPr lang="en-US" b="1" dirty="0">
              <a:solidFill>
                <a:srgbClr val="000818"/>
              </a:solidFill>
              <a:effectLst>
                <a:outerShdw blurRad="38100" dist="38100" dir="2700000" algn="tl">
                  <a:srgbClr val="000000">
                    <a:alpha val="43137"/>
                  </a:srgbClr>
                </a:outerShdw>
              </a:effectLst>
              <a:ea typeface="ＭＳ Ｐゴシック" pitchFamily="34" charset="-128"/>
            </a:endParaRPr>
          </a:p>
        </p:txBody>
      </p:sp>
      <p:sp>
        <p:nvSpPr>
          <p:cNvPr id="2" name="Content Placeholder 1"/>
          <p:cNvSpPr>
            <a:spLocks noGrp="1"/>
          </p:cNvSpPr>
          <p:nvPr>
            <p:ph idx="1"/>
          </p:nvPr>
        </p:nvSpPr>
        <p:spPr/>
        <p:txBody>
          <a:bodyPr/>
          <a:lstStyle/>
          <a:p>
            <a:pPr>
              <a:buClr>
                <a:srgbClr val="000818"/>
              </a:buClr>
            </a:pPr>
            <a:r>
              <a:rPr lang="en-US" sz="3600" dirty="0"/>
              <a:t>and two industrial stocks.  The first index containing the “Rails,” as people referred to it, continued to rival the industrial average’s for the next 20 years.”</a:t>
            </a:r>
          </a:p>
          <a:p>
            <a:pPr>
              <a:buClr>
                <a:srgbClr val="000818"/>
              </a:buClr>
            </a:pPr>
            <a:endParaRPr lang="en-US" sz="3600" dirty="0"/>
          </a:p>
          <a:p>
            <a:pPr>
              <a:buClr>
                <a:srgbClr val="000818"/>
              </a:buClr>
            </a:pPr>
            <a:endParaRPr lang="en-US" sz="3600" dirty="0"/>
          </a:p>
          <a:p>
            <a:pPr>
              <a:buClr>
                <a:srgbClr val="000818"/>
              </a:buClr>
            </a:pPr>
            <a:endParaRPr lang="en-US" sz="3600" dirty="0"/>
          </a:p>
          <a:p>
            <a:pPr>
              <a:buClr>
                <a:srgbClr val="000818"/>
              </a:buClr>
            </a:pPr>
            <a:r>
              <a:rPr lang="en-US" altLang="ja-JP" sz="1800" dirty="0"/>
              <a:t>The Anatomy of a Bear</a:t>
            </a:r>
            <a:r>
              <a:rPr lang="ja-JP" altLang="en-US" sz="1800" dirty="0"/>
              <a:t>”</a:t>
            </a:r>
            <a:r>
              <a:rPr lang="en-US" altLang="ja-JP" sz="1800" dirty="0"/>
              <a:t> Napier 2005</a:t>
            </a:r>
            <a:endParaRPr lang="en-US" sz="1800" dirty="0"/>
          </a:p>
          <a:p>
            <a:pPr>
              <a:buClr>
                <a:srgbClr val="000818"/>
              </a:buClr>
            </a:pPr>
            <a:endParaRPr lang="en-US" sz="3600" dirty="0"/>
          </a:p>
        </p:txBody>
      </p:sp>
    </p:spTree>
    <p:extLst>
      <p:ext uri="{BB962C8B-B14F-4D97-AF65-F5344CB8AC3E}">
        <p14:creationId xmlns:p14="http://schemas.microsoft.com/office/powerpoint/2010/main" val="277344766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pPr eaLnBrk="1" hangingPunct="1"/>
            <a:r>
              <a:rPr lang="en-US" b="1" dirty="0">
                <a:solidFill>
                  <a:srgbClr val="C00000"/>
                </a:solidFill>
                <a:effectLst>
                  <a:outerShdw blurRad="38100" dist="38100" dir="2700000" algn="tl">
                    <a:srgbClr val="000000">
                      <a:alpha val="43137"/>
                    </a:srgbClr>
                  </a:outerShdw>
                </a:effectLst>
                <a:ea typeface="ＭＳ Ｐゴシック" pitchFamily="34" charset="-128"/>
              </a:rPr>
              <a:t>We Live in Perilous Times!</a:t>
            </a:r>
          </a:p>
        </p:txBody>
      </p:sp>
      <p:sp>
        <p:nvSpPr>
          <p:cNvPr id="13315" name="Rectangle 3"/>
          <p:cNvSpPr>
            <a:spLocks noGrp="1" noChangeArrowheads="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eaLnBrk="1" hangingPunct="1">
              <a:lnSpc>
                <a:spcPct val="90000"/>
              </a:lnSpc>
              <a:defRPr/>
            </a:pPr>
            <a:r>
              <a:rPr lang="en-US" sz="3200" b="1" dirty="0">
                <a:effectLst>
                  <a:outerShdw blurRad="38100" dist="38100" dir="2700000" algn="tl">
                    <a:srgbClr val="C0C0C0"/>
                  </a:outerShdw>
                </a:effectLst>
                <a:latin typeface="Calibri" pitchFamily="34" charset="0"/>
              </a:rPr>
              <a:t>On Average:</a:t>
            </a:r>
          </a:p>
          <a:p>
            <a:pPr marL="457200" indent="-457200" eaLnBrk="1" hangingPunct="1">
              <a:lnSpc>
                <a:spcPct val="90000"/>
              </a:lnSpc>
              <a:buFont typeface="Arial" pitchFamily="34" charset="0"/>
              <a:buChar char="•"/>
              <a:defRPr/>
            </a:pPr>
            <a:r>
              <a:rPr lang="en-US" sz="3200" b="1" dirty="0">
                <a:effectLst>
                  <a:outerShdw blurRad="38100" dist="38100" dir="2700000" algn="tl">
                    <a:srgbClr val="C0C0C0"/>
                  </a:outerShdw>
                </a:effectLst>
                <a:latin typeface="Calibri" pitchFamily="34" charset="0"/>
              </a:rPr>
              <a:t>Every 3 years you have a bear market.</a:t>
            </a:r>
          </a:p>
          <a:p>
            <a:pPr marL="457200" indent="-457200" eaLnBrk="1" hangingPunct="1">
              <a:lnSpc>
                <a:spcPct val="90000"/>
              </a:lnSpc>
              <a:buFont typeface="Arial" pitchFamily="34" charset="0"/>
              <a:buChar char="•"/>
              <a:defRPr/>
            </a:pPr>
            <a:r>
              <a:rPr lang="en-US" sz="3200" b="1" dirty="0">
                <a:effectLst>
                  <a:outerShdw blurRad="38100" dist="38100" dir="2700000" algn="tl">
                    <a:srgbClr val="C0C0C0"/>
                  </a:outerShdw>
                </a:effectLst>
                <a:latin typeface="Calibri" pitchFamily="34" charset="0"/>
              </a:rPr>
              <a:t>Every 8 years you have a significant bear market.</a:t>
            </a:r>
          </a:p>
          <a:p>
            <a:pPr marL="457200" indent="-457200" eaLnBrk="1" hangingPunct="1">
              <a:lnSpc>
                <a:spcPct val="90000"/>
              </a:lnSpc>
              <a:buFont typeface="Arial" pitchFamily="34" charset="0"/>
              <a:buChar char="•"/>
              <a:defRPr/>
            </a:pPr>
            <a:r>
              <a:rPr lang="en-US" sz="3200" b="1" dirty="0">
                <a:effectLst>
                  <a:outerShdw blurRad="38100" dist="38100" dir="2700000" algn="tl">
                    <a:srgbClr val="C0C0C0"/>
                  </a:outerShdw>
                </a:effectLst>
                <a:latin typeface="Calibri" pitchFamily="34" charset="0"/>
              </a:rPr>
              <a:t>If you hold your money for 17 years you won</a:t>
            </a:r>
            <a:r>
              <a:rPr lang="ja-JP" altLang="en-US" sz="3200" b="1" dirty="0">
                <a:effectLst>
                  <a:outerShdw blurRad="38100" dist="38100" dir="2700000" algn="tl">
                    <a:srgbClr val="C0C0C0"/>
                  </a:outerShdw>
                </a:effectLst>
                <a:latin typeface="Calibri" pitchFamily="34" charset="0"/>
              </a:rPr>
              <a:t>’</a:t>
            </a:r>
            <a:r>
              <a:rPr lang="en-US" altLang="ja-JP" sz="3200" b="1" dirty="0">
                <a:effectLst>
                  <a:outerShdw blurRad="38100" dist="38100" dir="2700000" algn="tl">
                    <a:srgbClr val="C0C0C0"/>
                  </a:outerShdw>
                </a:effectLst>
                <a:latin typeface="Calibri" pitchFamily="34" charset="0"/>
              </a:rPr>
              <a:t>t have a problem.</a:t>
            </a:r>
          </a:p>
        </p:txBody>
      </p:sp>
      <p:sp>
        <p:nvSpPr>
          <p:cNvPr id="15371" name="Text Box 6"/>
          <p:cNvSpPr txBox="1">
            <a:spLocks noChangeArrowheads="1"/>
          </p:cNvSpPr>
          <p:nvPr/>
        </p:nvSpPr>
        <p:spPr bwMode="auto">
          <a:xfrm>
            <a:off x="381000" y="6274676"/>
            <a:ext cx="449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ja-JP" altLang="en-US" sz="1400" b="1" i="1" dirty="0"/>
              <a:t>“</a:t>
            </a:r>
            <a:r>
              <a:rPr lang="en-US" altLang="ja-JP" sz="1400" b="1" i="1" dirty="0"/>
              <a:t>The Anatomy of a Bear</a:t>
            </a:r>
            <a:r>
              <a:rPr lang="ja-JP" altLang="en-US" sz="1400" b="1" i="1" dirty="0"/>
              <a:t>”</a:t>
            </a:r>
            <a:r>
              <a:rPr lang="en-US" altLang="ja-JP" sz="1400" b="1" i="1" dirty="0"/>
              <a:t> Napier 2005</a:t>
            </a:r>
            <a:endParaRPr lang="en-US" sz="1400" b="1" i="1" dirty="0"/>
          </a:p>
        </p:txBody>
      </p:sp>
      <p:pic>
        <p:nvPicPr>
          <p:cNvPr id="9" name="Picture 8"/>
          <p:cNvPicPr>
            <a:picLocks noChangeAspect="1" noChangeArrowheads="1"/>
          </p:cNvPicPr>
          <p:nvPr/>
        </p:nvPicPr>
        <p:blipFill>
          <a:blip r:embed="rId3" cstate="print">
            <a:extLst/>
          </a:blip>
          <a:srcRect/>
          <a:stretch>
            <a:fillRect/>
          </a:stretch>
        </p:blipFill>
        <p:spPr bwMode="auto">
          <a:xfrm>
            <a:off x="5066893" y="4940184"/>
            <a:ext cx="1714907" cy="16392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77018699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pPr eaLnBrk="1" hangingPunct="1"/>
            <a:r>
              <a:rPr lang="en-US" b="1" dirty="0">
                <a:solidFill>
                  <a:srgbClr val="C00000"/>
                </a:solidFill>
                <a:effectLst>
                  <a:outerShdw blurRad="38100" dist="38100" dir="2700000" algn="tl">
                    <a:srgbClr val="000000">
                      <a:alpha val="43137"/>
                    </a:srgbClr>
                  </a:outerShdw>
                </a:effectLst>
                <a:ea typeface="ＭＳ Ｐゴシック" pitchFamily="34" charset="-128"/>
              </a:rPr>
              <a:t>We Live in Perilous Times!</a:t>
            </a:r>
          </a:p>
        </p:txBody>
      </p:sp>
      <p:sp>
        <p:nvSpPr>
          <p:cNvPr id="13315" name="Rectangle 3"/>
          <p:cNvSpPr>
            <a:spLocks noGrp="1" noChangeArrowheads="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0" eaLnBrk="1" hangingPunct="1">
              <a:lnSpc>
                <a:spcPct val="90000"/>
              </a:lnSpc>
              <a:buClr>
                <a:schemeClr val="accent2">
                  <a:lumMod val="50000"/>
                </a:schemeClr>
              </a:buClr>
              <a:buNone/>
              <a:defRPr/>
            </a:pPr>
            <a:r>
              <a:rPr lang="en-US" b="1" dirty="0"/>
              <a:t>2.9  What similarities are there to the government involvement during the first 20 years of the twentieth century and the last 10 years?</a:t>
            </a:r>
            <a:endParaRPr lang="en-US" sz="2000" dirty="0"/>
          </a:p>
          <a:p>
            <a:pPr marL="0" lvl="1" indent="0" eaLnBrk="1" hangingPunct="1">
              <a:lnSpc>
                <a:spcPct val="90000"/>
              </a:lnSpc>
              <a:buClr>
                <a:schemeClr val="accent2">
                  <a:lumMod val="50000"/>
                </a:schemeClr>
              </a:buClr>
              <a:buNone/>
              <a:defRPr/>
            </a:pPr>
            <a:endParaRPr lang="en-US" sz="2000" b="1" dirty="0"/>
          </a:p>
          <a:p>
            <a:pPr marL="0" lvl="1" indent="0" eaLnBrk="1" hangingPunct="1">
              <a:lnSpc>
                <a:spcPct val="90000"/>
              </a:lnSpc>
              <a:buClr>
                <a:schemeClr val="accent2">
                  <a:lumMod val="50000"/>
                </a:schemeClr>
              </a:buClr>
              <a:buNone/>
              <a:defRPr/>
            </a:pPr>
            <a:r>
              <a:rPr lang="en-US" b="1" dirty="0"/>
              <a:t>2.11  If you are unsure of the changes that will come out of a large Bear market, how would you plan differently?</a:t>
            </a:r>
            <a:endParaRPr lang="en-US" sz="2000" dirty="0"/>
          </a:p>
          <a:p>
            <a:pPr marL="0" indent="0" eaLnBrk="1" hangingPunct="1">
              <a:lnSpc>
                <a:spcPct val="90000"/>
              </a:lnSpc>
              <a:defRPr/>
            </a:pPr>
            <a:endParaRPr lang="en-US" sz="3200" b="1" dirty="0">
              <a:effectLst>
                <a:outerShdw blurRad="38100" dist="38100" dir="2700000" algn="tl">
                  <a:srgbClr val="C0C0C0"/>
                </a:outerShdw>
              </a:effectLst>
              <a:latin typeface="Calibri" pitchFamily="34" charset="0"/>
            </a:endParaRPr>
          </a:p>
        </p:txBody>
      </p:sp>
      <p:pic>
        <p:nvPicPr>
          <p:cNvPr id="9" name="Picture 8"/>
          <p:cNvPicPr>
            <a:picLocks noChangeAspect="1" noChangeArrowheads="1"/>
          </p:cNvPicPr>
          <p:nvPr/>
        </p:nvPicPr>
        <p:blipFill>
          <a:blip r:embed="rId3" cstate="print">
            <a:extLst/>
          </a:blip>
          <a:srcRect/>
          <a:stretch>
            <a:fillRect/>
          </a:stretch>
        </p:blipFill>
        <p:spPr bwMode="auto">
          <a:xfrm>
            <a:off x="3124199" y="4191000"/>
            <a:ext cx="2350393" cy="22467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220092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0200"/>
            <a:ext cx="7772400" cy="1362075"/>
          </a:xfrm>
        </p:spPr>
        <p:txBody>
          <a:bodyPr/>
          <a:lstStyle/>
          <a:p>
            <a:r>
              <a:rPr lang="en-US" dirty="0">
                <a:solidFill>
                  <a:srgbClr val="000818"/>
                </a:solidFill>
                <a:effectLst>
                  <a:outerShdw blurRad="38100" dist="38100" dir="2700000" algn="tl">
                    <a:srgbClr val="000000">
                      <a:alpha val="43137"/>
                    </a:srgbClr>
                  </a:outerShdw>
                </a:effectLst>
              </a:rPr>
              <a:t>Santa &amp; Six Wall Street Myths</a:t>
            </a:r>
          </a:p>
        </p:txBody>
      </p:sp>
      <p:sp>
        <p:nvSpPr>
          <p:cNvPr id="3" name="Subtitle 2"/>
          <p:cNvSpPr>
            <a:spLocks noGrp="1"/>
          </p:cNvSpPr>
          <p:nvPr>
            <p:ph type="body" idx="1"/>
          </p:nvPr>
        </p:nvSpPr>
        <p:spPr>
          <a:xfrm>
            <a:off x="914400" y="914401"/>
            <a:ext cx="7772400" cy="685800"/>
          </a:xfrm>
        </p:spPr>
        <p:txBody>
          <a:bodyPr/>
          <a:lstStyle/>
          <a:p>
            <a:r>
              <a:rPr lang="en-US" b="1" dirty="0">
                <a:solidFill>
                  <a:schemeClr val="tx1"/>
                </a:solidFill>
              </a:rPr>
              <a:t>Chapter Three:</a:t>
            </a:r>
          </a:p>
        </p:txBody>
      </p:sp>
      <p:pic>
        <p:nvPicPr>
          <p:cNvPr id="9" name="Picture 8" descr="Dice_R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19800" y="2743200"/>
            <a:ext cx="2933700" cy="2933700"/>
          </a:xfrm>
          <a:prstGeom prst="rect">
            <a:avLst/>
          </a:prstGeom>
        </p:spPr>
      </p:pic>
      <p:sp>
        <p:nvSpPr>
          <p:cNvPr id="5" name="Title 1"/>
          <p:cNvSpPr txBox="1">
            <a:spLocks/>
          </p:cNvSpPr>
          <p:nvPr/>
        </p:nvSpPr>
        <p:spPr bwMode="auto">
          <a:xfrm>
            <a:off x="914400" y="4995862"/>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lumMod val="75000"/>
                  </a:schemeClr>
                </a:solidFill>
                <a:latin typeface="Tahoma"/>
                <a:ea typeface="ＭＳ Ｐゴシック" charset="0"/>
                <a:cs typeface="Tahoma"/>
              </a:defRPr>
            </a:lvl1pPr>
            <a:lvl2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2pPr>
            <a:lvl3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3pPr>
            <a:lvl4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4pPr>
            <a:lvl5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cap="none" dirty="0">
                <a:solidFill>
                  <a:schemeClr val="tx1"/>
                </a:solidFill>
                <a:effectLst>
                  <a:outerShdw blurRad="38100" dist="38100" dir="2700000" algn="tl">
                    <a:srgbClr val="000000">
                      <a:alpha val="43137"/>
                    </a:srgbClr>
                  </a:outerShdw>
                </a:effectLst>
              </a:rPr>
              <a:t>Myths or Maxims:</a:t>
            </a:r>
          </a:p>
          <a:p>
            <a:r>
              <a:rPr lang="en-US" cap="none" dirty="0">
                <a:solidFill>
                  <a:schemeClr val="tx1"/>
                </a:solidFill>
                <a:effectLst>
                  <a:outerShdw blurRad="38100" dist="38100" dir="2700000" algn="tl">
                    <a:srgbClr val="000000">
                      <a:alpha val="43137"/>
                    </a:srgbClr>
                  </a:outerShdw>
                </a:effectLst>
              </a:rPr>
              <a:t>You Decide</a:t>
            </a:r>
          </a:p>
        </p:txBody>
      </p:sp>
    </p:spTree>
    <p:extLst>
      <p:ext uri="{BB962C8B-B14F-4D97-AF65-F5344CB8AC3E}">
        <p14:creationId xmlns:p14="http://schemas.microsoft.com/office/powerpoint/2010/main" val="29540097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4400" b="1" dirty="0">
                <a:solidFill>
                  <a:srgbClr val="000818"/>
                </a:solidFill>
                <a:effectLst>
                  <a:outerShdw blurRad="38100" dist="38100" dir="2700000" algn="tl">
                    <a:srgbClr val="C0C0C0"/>
                  </a:outerShdw>
                </a:effectLst>
                <a:latin typeface="Calibri" pitchFamily="34" charset="0"/>
              </a:rPr>
              <a:t>Disclaimer</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60000"/>
              </a:lnSpc>
              <a:buFont typeface="Arial" pitchFamily="34" charset="0"/>
              <a:buNone/>
              <a:defRPr/>
            </a:pPr>
            <a:r>
              <a:rPr lang="en-US" sz="2000" dirty="0">
                <a:latin typeface="Verdana" pitchFamily="34" charset="0"/>
              </a:rPr>
              <a:t>	</a:t>
            </a:r>
            <a:r>
              <a:rPr lang="en-US" dirty="0">
                <a:latin typeface="Calibri" pitchFamily="34" charset="0"/>
              </a:rPr>
              <a:t>The Principles of Retirement Planning Workshop is an educational program, and is not intended to sell investment or insurance products, nor is it intended to provide tax or legal advice. Consult with your tax advisor and/or legal counsel for suitability for your specific situation.</a:t>
            </a:r>
          </a:p>
          <a:p>
            <a:pPr eaLnBrk="1" hangingPunct="1">
              <a:lnSpc>
                <a:spcPct val="60000"/>
              </a:lnSpc>
              <a:buFont typeface="Arial" pitchFamily="34" charset="0"/>
              <a:buNone/>
              <a:defRPr/>
            </a:pPr>
            <a:endParaRPr lang="en-US" dirty="0">
              <a:latin typeface="Calibri" pitchFamily="34" charset="0"/>
            </a:endParaRPr>
          </a:p>
          <a:p>
            <a:pPr eaLnBrk="1" hangingPunct="1">
              <a:lnSpc>
                <a:spcPct val="60000"/>
              </a:lnSpc>
              <a:buFont typeface="Arial" pitchFamily="34" charset="0"/>
              <a:buNone/>
              <a:defRPr/>
            </a:pPr>
            <a:r>
              <a:rPr lang="en-US" dirty="0">
                <a:latin typeface="Calibri" pitchFamily="34" charset="0"/>
              </a:rPr>
              <a:t>	Hypothetical and/or actual historical returns contained in this presentation are for informational purposes only and are not intended to be an offer, solicitation, or recommendation. Rates of return are not guaranteed and are for illustrative purposes only.</a:t>
            </a:r>
          </a:p>
          <a:p>
            <a:pPr eaLnBrk="1" hangingPunct="1">
              <a:lnSpc>
                <a:spcPct val="60000"/>
              </a:lnSpc>
              <a:buFont typeface="Arial" pitchFamily="34" charset="0"/>
              <a:buNone/>
              <a:defRPr/>
            </a:pPr>
            <a:endParaRPr lang="en-US" dirty="0">
              <a:latin typeface="Calibri" pitchFamily="34" charset="0"/>
            </a:endParaRPr>
          </a:p>
          <a:p>
            <a:pPr eaLnBrk="1" hangingPunct="1">
              <a:lnSpc>
                <a:spcPct val="60000"/>
              </a:lnSpc>
              <a:buFont typeface="Arial" pitchFamily="34" charset="0"/>
              <a:buNone/>
              <a:defRPr/>
            </a:pPr>
            <a:r>
              <a:rPr lang="en-US" dirty="0">
                <a:latin typeface="Calibri" pitchFamily="34" charset="0"/>
              </a:rPr>
              <a:t>	Projected rates do not reflect the actual or expected performance within any example or financial product.</a:t>
            </a:r>
          </a:p>
          <a:p>
            <a:pPr eaLnBrk="1" hangingPunct="1">
              <a:lnSpc>
                <a:spcPct val="60000"/>
              </a:lnSpc>
              <a:buFont typeface="Arial" pitchFamily="34" charset="0"/>
              <a:buNone/>
              <a:defRPr/>
            </a:pPr>
            <a:endParaRPr lang="en-US" dirty="0">
              <a:latin typeface="Calibri" pitchFamily="34" charset="0"/>
            </a:endParaRPr>
          </a:p>
          <a:p>
            <a:pPr eaLnBrk="1" hangingPunct="1">
              <a:lnSpc>
                <a:spcPct val="60000"/>
              </a:lnSpc>
              <a:buFont typeface="Arial" pitchFamily="34" charset="0"/>
              <a:buNone/>
              <a:defRPr/>
            </a:pPr>
            <a:r>
              <a:rPr lang="en-US" dirty="0">
                <a:latin typeface="Calibri" pitchFamily="34" charset="0"/>
              </a:rPr>
              <a:t>	Dave Vick is an Investment Advisor Representative with </a:t>
            </a:r>
            <a:r>
              <a:rPr lang="en-US" dirty="0" err="1">
                <a:latin typeface="Calibri" pitchFamily="34" charset="0"/>
              </a:rPr>
              <a:t>Redhawk</a:t>
            </a:r>
            <a:r>
              <a:rPr lang="en-US" dirty="0">
                <a:latin typeface="Calibri" pitchFamily="34" charset="0"/>
              </a:rPr>
              <a:t> Wealth Advisors, an SEC Registered Investment Advisor.   Insurance and annuity products are offered through Vick &amp; Associates, Inc. </a:t>
            </a:r>
          </a:p>
          <a:p>
            <a:pPr eaLnBrk="1" hangingPunct="1">
              <a:lnSpc>
                <a:spcPct val="80000"/>
              </a:lnSpc>
              <a:defRPr/>
            </a:pPr>
            <a:endParaRPr lang="en-US" sz="2000" dirty="0">
              <a:latin typeface="Calibri" pitchFamily="34" charset="0"/>
            </a:endParaRPr>
          </a:p>
        </p:txBody>
      </p:sp>
    </p:spTree>
    <p:extLst>
      <p:ext uri="{BB962C8B-B14F-4D97-AF65-F5344CB8AC3E}">
        <p14:creationId xmlns:p14="http://schemas.microsoft.com/office/powerpoint/2010/main" val="339846273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Autofit/>
          </a:bodyPr>
          <a:lstStyle>
            <a:lvl1pPr marL="514350" indent="-5143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914400" indent="-914400" eaLnBrk="1" hangingPunct="1">
              <a:buClrTx/>
              <a:buFont typeface="+mj-lt"/>
              <a:buAutoNum type="arabicPeriod"/>
              <a:defRPr/>
            </a:pPr>
            <a:r>
              <a:rPr lang="en-US" altLang="ja-JP" sz="5400" b="1" dirty="0">
                <a:solidFill>
                  <a:srgbClr val="000818"/>
                </a:solidFill>
                <a:effectLst>
                  <a:outerShdw blurRad="38100" dist="38100" dir="2700000" algn="tl">
                    <a:srgbClr val="000000">
                      <a:alpha val="43137"/>
                    </a:srgbClr>
                  </a:outerShdw>
                </a:effectLst>
                <a:cs typeface="Arial" pitchFamily="34" charset="0"/>
              </a:rPr>
              <a:t>You haven</a:t>
            </a:r>
            <a:r>
              <a:rPr lang="ja-JP" altLang="en-US" sz="5400" b="1" dirty="0">
                <a:solidFill>
                  <a:srgbClr val="000818"/>
                </a:solidFill>
                <a:effectLst>
                  <a:outerShdw blurRad="38100" dist="38100" dir="2700000" algn="tl">
                    <a:srgbClr val="000000">
                      <a:alpha val="43137"/>
                    </a:srgbClr>
                  </a:outerShdw>
                </a:effectLst>
                <a:cs typeface="Arial" pitchFamily="34" charset="0"/>
              </a:rPr>
              <a:t>’</a:t>
            </a:r>
            <a:r>
              <a:rPr lang="en-US" altLang="ja-JP" sz="5400" b="1" dirty="0">
                <a:solidFill>
                  <a:srgbClr val="000818"/>
                </a:solidFill>
                <a:effectLst>
                  <a:outerShdw blurRad="38100" dist="38100" dir="2700000" algn="tl">
                    <a:srgbClr val="000000">
                      <a:alpha val="43137"/>
                    </a:srgbClr>
                  </a:outerShdw>
                </a:effectLst>
                <a:cs typeface="Arial" pitchFamily="34" charset="0"/>
              </a:rPr>
              <a:t>t lost until you sell.</a:t>
            </a:r>
          </a:p>
          <a:p>
            <a:pPr marL="0" lvl="1" indent="0" eaLnBrk="1" hangingPunct="1">
              <a:buNone/>
              <a:defRPr/>
            </a:pPr>
            <a:endParaRPr lang="en-US" b="1" dirty="0"/>
          </a:p>
          <a:p>
            <a:pPr marL="0" lvl="1" indent="0" eaLnBrk="1" hangingPunct="1">
              <a:buNone/>
              <a:defRPr/>
            </a:pPr>
            <a:r>
              <a:rPr lang="en-US" b="1" dirty="0"/>
              <a:t>3.2  Do you sometimes suspect a broker’s motives?  If so, in what ways?</a:t>
            </a:r>
          </a:p>
          <a:p>
            <a:pPr marL="0" indent="0" eaLnBrk="1" hangingPunct="1">
              <a:buClrTx/>
              <a:defRPr/>
            </a:pPr>
            <a:endParaRPr lang="en-US" sz="5400" b="1" dirty="0">
              <a:solidFill>
                <a:srgbClr val="000818"/>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3160634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fontScale="92500" lnSpcReduction="10000"/>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640080" indent="-914400" eaLnBrk="1" hangingPunct="1">
              <a:lnSpc>
                <a:spcPct val="90000"/>
              </a:lnSpc>
              <a:buFont typeface="Arial" pitchFamily="34" charset="0"/>
              <a:buNone/>
              <a:defRPr/>
            </a:pPr>
            <a:r>
              <a:rPr lang="en-US" sz="4300" b="1" i="1" dirty="0">
                <a:solidFill>
                  <a:srgbClr val="000818"/>
                </a:solidFill>
                <a:effectLst>
                  <a:outerShdw blurRad="38100" dist="38100" dir="2700000" algn="tl">
                    <a:srgbClr val="C0C0C0"/>
                  </a:outerShdw>
                </a:effectLst>
                <a:cs typeface="Arial" pitchFamily="34" charset="0"/>
              </a:rPr>
              <a:t>2</a:t>
            </a:r>
            <a:r>
              <a:rPr lang="en-US" sz="4300" b="1" dirty="0">
                <a:solidFill>
                  <a:srgbClr val="000818"/>
                </a:solidFill>
                <a:effectLst>
                  <a:outerShdw blurRad="38100" dist="38100" dir="2700000" algn="tl">
                    <a:srgbClr val="C0C0C0"/>
                  </a:outerShdw>
                </a:effectLst>
                <a:cs typeface="Arial" pitchFamily="34" charset="0"/>
              </a:rPr>
              <a:t>. </a:t>
            </a:r>
            <a:r>
              <a:rPr lang="en-US" altLang="ja-JP" sz="4300" b="1" dirty="0">
                <a:solidFill>
                  <a:srgbClr val="000818"/>
                </a:solidFill>
                <a:effectLst>
                  <a:outerShdw blurRad="38100" dist="38100" dir="2700000" algn="tl">
                    <a:srgbClr val="C0C0C0"/>
                  </a:outerShdw>
                </a:effectLst>
                <a:cs typeface="Arial" pitchFamily="34" charset="0"/>
              </a:rPr>
              <a:t>The Large Wire Houses (</a:t>
            </a:r>
            <a:r>
              <a:rPr lang="en-US" altLang="ja-JP" sz="4300" i="1" dirty="0">
                <a:solidFill>
                  <a:srgbClr val="000818"/>
                </a:solidFill>
                <a:effectLst>
                  <a:outerShdw blurRad="38100" dist="38100" dir="2700000" algn="tl">
                    <a:srgbClr val="C0C0C0"/>
                  </a:outerShdw>
                </a:effectLst>
                <a:cs typeface="Arial" pitchFamily="34" charset="0"/>
              </a:rPr>
              <a:t>Wall Street and it</a:t>
            </a:r>
            <a:r>
              <a:rPr lang="ja-JP" altLang="en-US" sz="4300" i="1" dirty="0">
                <a:solidFill>
                  <a:srgbClr val="000818"/>
                </a:solidFill>
                <a:effectLst>
                  <a:outerShdw blurRad="38100" dist="38100" dir="2700000" algn="tl">
                    <a:srgbClr val="C0C0C0"/>
                  </a:outerShdw>
                </a:effectLst>
                <a:cs typeface="Arial" pitchFamily="34" charset="0"/>
              </a:rPr>
              <a:t>’</a:t>
            </a:r>
            <a:r>
              <a:rPr lang="en-US" altLang="ja-JP" sz="4300" i="1" dirty="0">
                <a:solidFill>
                  <a:srgbClr val="000818"/>
                </a:solidFill>
                <a:effectLst>
                  <a:outerShdw blurRad="38100" dist="38100" dir="2700000" algn="tl">
                    <a:srgbClr val="C0C0C0"/>
                  </a:outerShdw>
                </a:effectLst>
                <a:cs typeface="Arial" pitchFamily="34" charset="0"/>
              </a:rPr>
              <a:t>s big </a:t>
            </a:r>
            <a:r>
              <a:rPr lang="en-US" sz="4300" i="1" dirty="0">
                <a:solidFill>
                  <a:srgbClr val="000818"/>
                </a:solidFill>
                <a:effectLst>
                  <a:outerShdw blurRad="38100" dist="38100" dir="2700000" algn="tl">
                    <a:srgbClr val="C0C0C0"/>
                  </a:outerShdw>
                </a:effectLst>
                <a:cs typeface="Arial" pitchFamily="34" charset="0"/>
              </a:rPr>
              <a:t>firms and media outlets) </a:t>
            </a:r>
            <a:r>
              <a:rPr lang="en-US" sz="4300" b="1" dirty="0">
                <a:solidFill>
                  <a:srgbClr val="000818"/>
                </a:solidFill>
                <a:effectLst>
                  <a:outerShdw blurRad="38100" dist="38100" dir="2700000" algn="tl">
                    <a:srgbClr val="C0C0C0"/>
                  </a:outerShdw>
                </a:effectLst>
                <a:cs typeface="Arial" pitchFamily="34" charset="0"/>
              </a:rPr>
              <a:t>are the Best Place to get Professional Advice</a:t>
            </a:r>
            <a:r>
              <a:rPr lang="en-US" sz="5000" b="1" dirty="0">
                <a:solidFill>
                  <a:srgbClr val="000818"/>
                </a:solidFill>
                <a:effectLst>
                  <a:outerShdw blurRad="38100" dist="38100" dir="2700000" algn="tl">
                    <a:srgbClr val="C0C0C0"/>
                  </a:outerShdw>
                </a:effectLst>
                <a:cs typeface="Arial" pitchFamily="34" charset="0"/>
              </a:rPr>
              <a:t>.</a:t>
            </a:r>
          </a:p>
          <a:p>
            <a:pPr marL="640080" indent="-914400" eaLnBrk="1" hangingPunct="1">
              <a:lnSpc>
                <a:spcPct val="90000"/>
              </a:lnSpc>
              <a:buFont typeface="Arial" pitchFamily="34" charset="0"/>
              <a:buNone/>
              <a:defRPr/>
            </a:pPr>
            <a:endParaRPr lang="en-US" sz="5000" b="1" dirty="0">
              <a:solidFill>
                <a:srgbClr val="000818"/>
              </a:solidFill>
              <a:effectLst>
                <a:outerShdw blurRad="38100" dist="38100" dir="2700000" algn="tl">
                  <a:srgbClr val="C0C0C0"/>
                </a:outerShdw>
              </a:effectLst>
              <a:cs typeface="Arial" pitchFamily="34" charset="0"/>
            </a:endParaRPr>
          </a:p>
          <a:p>
            <a:pPr marL="0" lvl="1" indent="0" eaLnBrk="1" hangingPunct="1">
              <a:lnSpc>
                <a:spcPct val="90000"/>
              </a:lnSpc>
              <a:buClr>
                <a:schemeClr val="accent2">
                  <a:lumMod val="50000"/>
                </a:schemeClr>
              </a:buClr>
              <a:buNone/>
              <a:defRPr/>
            </a:pPr>
            <a:r>
              <a:rPr lang="en-US" b="1" dirty="0"/>
              <a:t>3.5  Why do you believe people planning for retirement would be attracted to large wire house firms?</a:t>
            </a:r>
            <a:endParaRPr lang="en-US" sz="2000" dirty="0"/>
          </a:p>
          <a:p>
            <a:pPr marL="640080" indent="-914400" eaLnBrk="1" hangingPunct="1">
              <a:lnSpc>
                <a:spcPct val="90000"/>
              </a:lnSpc>
              <a:buFont typeface="Arial" pitchFamily="34" charset="0"/>
              <a:buNone/>
              <a:defRPr/>
            </a:pPr>
            <a:endParaRPr lang="en-US" sz="5000" b="1" dirty="0">
              <a:solidFill>
                <a:srgbClr val="000818"/>
              </a:solidFill>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104879147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pic>
        <p:nvPicPr>
          <p:cNvPr id="4" name="SNLvideo052005.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27200" y="990600"/>
            <a:ext cx="5689600" cy="4267200"/>
          </a:xfrm>
        </p:spPr>
      </p:pic>
    </p:spTree>
    <p:extLst>
      <p:ext uri="{BB962C8B-B14F-4D97-AF65-F5344CB8AC3E}">
        <p14:creationId xmlns:p14="http://schemas.microsoft.com/office/powerpoint/2010/main" val="658499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914400" indent="-914400" eaLnBrk="1" hangingPunct="1">
              <a:lnSpc>
                <a:spcPct val="90000"/>
              </a:lnSpc>
              <a:buClr>
                <a:srgbClr val="000818"/>
              </a:buClr>
              <a:buFont typeface="+mj-lt"/>
              <a:buAutoNum type="arabicPeriod" startAt="3"/>
              <a:defRPr/>
            </a:pPr>
            <a:r>
              <a:rPr lang="en-US" altLang="ja-JP" sz="4800" b="1" dirty="0">
                <a:solidFill>
                  <a:srgbClr val="000818"/>
                </a:solidFill>
                <a:effectLst>
                  <a:outerShdw blurRad="38100" dist="38100" dir="2700000" algn="tl">
                    <a:srgbClr val="C0C0C0"/>
                  </a:outerShdw>
                </a:effectLst>
                <a:latin typeface="Calibri" pitchFamily="34" charset="0"/>
              </a:rPr>
              <a:t>A Diversified Portfolio of 	Stocks, Bonds, and Mutual Funds are Safe Over the Long Haul.</a:t>
            </a:r>
            <a:endParaRPr lang="en-US" sz="5000" b="1" dirty="0">
              <a:solidFill>
                <a:srgbClr val="000818"/>
              </a:solidFill>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6374189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600"/>
            <a:ext cx="7391400" cy="1676400"/>
          </a:xfrm>
        </p:spPr>
        <p:txBody>
          <a:bodyPr rtlCol="0">
            <a:noAutofit/>
          </a:bodyPr>
          <a:lstStyle/>
          <a:p>
            <a:pPr>
              <a:lnSpc>
                <a:spcPct val="90000"/>
              </a:lnSpc>
              <a:defRPr/>
            </a:pPr>
            <a:r>
              <a:rPr lang="en-US" altLang="ja-JP" sz="4000" b="1" dirty="0">
                <a:solidFill>
                  <a:srgbClr val="000818"/>
                </a:solidFill>
                <a:effectLst>
                  <a:outerShdw blurRad="38100" dist="38100" dir="2700000" algn="tl">
                    <a:srgbClr val="C0C0C0"/>
                  </a:outerShdw>
                </a:effectLst>
                <a:latin typeface="Calibri" pitchFamily="34" charset="0"/>
              </a:rPr>
              <a:t>A Diversified Portfolio of 	Stocks, Bonds, and Mutual Funds are Safe Over the Long Haul.</a:t>
            </a:r>
            <a:endParaRPr lang="en-US" sz="4400" b="1" dirty="0">
              <a:solidFill>
                <a:srgbClr val="000818"/>
              </a:solidFill>
              <a:effectLst>
                <a:outerShdw blurRad="38100" dist="38100" dir="2700000" algn="tl">
                  <a:srgbClr val="C0C0C0"/>
                </a:outerShdw>
              </a:effectLst>
              <a:cs typeface="Arial" pitchFamily="34" charset="0"/>
            </a:endParaRPr>
          </a:p>
        </p:txBody>
      </p:sp>
      <p:pic>
        <p:nvPicPr>
          <p:cNvPr id="7" name="Content Placeholder 6" descr="Investment Advisor article.jpg"/>
          <p:cNvPicPr>
            <a:picLocks noGrp="1" noChangeAspect="1"/>
          </p:cNvPicPr>
          <p:nvPr>
            <p:ph idx="1"/>
          </p:nvPr>
        </p:nvPicPr>
        <p:blipFill>
          <a:blip r:embed="rId4"/>
          <a:stretch>
            <a:fillRect/>
          </a:stretch>
        </p:blipFill>
        <p:spPr>
          <a:xfrm>
            <a:off x="972623" y="2038005"/>
            <a:ext cx="3160154" cy="4357879"/>
          </a:xfrm>
          <a:ln>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4953000" y="2133600"/>
            <a:ext cx="3581400" cy="1107996"/>
          </a:xfrm>
          <a:prstGeom prst="rect">
            <a:avLst/>
          </a:prstGeom>
          <a:noFill/>
        </p:spPr>
        <p:txBody>
          <a:bodyPr>
            <a:spAutoFit/>
          </a:bodyPr>
          <a:lstStyle/>
          <a:p>
            <a:pPr algn="ctr" fontAlgn="auto">
              <a:spcBef>
                <a:spcPts val="0"/>
              </a:spcBef>
              <a:spcAft>
                <a:spcPts val="0"/>
              </a:spcAft>
              <a:defRPr/>
            </a:pPr>
            <a:r>
              <a:rPr lang="en-US" sz="6600" b="1" cap="all" dirty="0">
                <a:ln w="9000" cmpd="sng">
                  <a:solidFill>
                    <a:schemeClr val="accent4">
                      <a:shade val="50000"/>
                      <a:satMod val="120000"/>
                    </a:schemeClr>
                  </a:solidFill>
                  <a:prstDash val="solid"/>
                </a:ln>
                <a:solidFill>
                  <a:srgbClr val="000818"/>
                </a:solidFill>
                <a:effectLst>
                  <a:outerShdw blurRad="38100" dist="38100" dir="2700000" algn="tl">
                    <a:srgbClr val="000000">
                      <a:alpha val="43137"/>
                    </a:srgbClr>
                  </a:outerShdw>
                  <a:reflection blurRad="12700" stA="28000" endPos="45000" dist="1000" dir="5400000" sy="-100000" algn="bl" rotWithShape="0"/>
                </a:effectLst>
                <a:latin typeface="+mn-lt"/>
              </a:rPr>
              <a:t>Myth #3</a:t>
            </a:r>
          </a:p>
        </p:txBody>
      </p:sp>
      <p:sp>
        <p:nvSpPr>
          <p:cNvPr id="8" name="TextBox 7"/>
          <p:cNvSpPr txBox="1">
            <a:spLocks noChangeArrowheads="1"/>
          </p:cNvSpPr>
          <p:nvPr/>
        </p:nvSpPr>
        <p:spPr bwMode="auto">
          <a:xfrm rot="-2453758">
            <a:off x="727075" y="3286125"/>
            <a:ext cx="350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7200" b="1">
                <a:solidFill>
                  <a:srgbClr val="FF0000"/>
                </a:solidFill>
                <a:latin typeface="Calibri" pitchFamily="34" charset="0"/>
              </a:rPr>
              <a:t>FAILED</a:t>
            </a:r>
          </a:p>
        </p:txBody>
      </p:sp>
      <p:sp>
        <p:nvSpPr>
          <p:cNvPr id="20487" name="TextBox 5"/>
          <p:cNvSpPr txBox="1">
            <a:spLocks noChangeArrowheads="1"/>
          </p:cNvSpPr>
          <p:nvPr/>
        </p:nvSpPr>
        <p:spPr bwMode="auto">
          <a:xfrm>
            <a:off x="609600" y="6400800"/>
            <a:ext cx="388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a:latin typeface="Calibri" pitchFamily="34" charset="0"/>
              </a:rPr>
              <a:t>Investment Advisor Magazine, July 2009</a:t>
            </a:r>
          </a:p>
        </p:txBody>
      </p:sp>
    </p:spTree>
    <p:custDataLst>
      <p:tags r:id="rId1"/>
    </p:custDataLst>
    <p:extLst>
      <p:ext uri="{BB962C8B-B14F-4D97-AF65-F5344CB8AC3E}">
        <p14:creationId xmlns:p14="http://schemas.microsoft.com/office/powerpoint/2010/main" val="4104525206"/>
      </p:ext>
    </p:extLst>
  </p:cSld>
  <p:clrMapOvr>
    <a:masterClrMapping/>
  </p:clrMapOvr>
  <p:transition advTm="287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200" b="1" dirty="0">
                <a:solidFill>
                  <a:srgbClr val="000818"/>
                </a:solidFill>
                <a:effectLst>
                  <a:outerShdw blurRad="38100" dist="38100" dir="2700000" algn="tl">
                    <a:srgbClr val="000000">
                      <a:alpha val="43137"/>
                    </a:srgbClr>
                  </a:outerShdw>
                </a:effectLst>
              </a:rPr>
              <a:t>If a theory fails it’s biggest test ever…?</a:t>
            </a:r>
          </a:p>
        </p:txBody>
      </p:sp>
      <p:sp>
        <p:nvSpPr>
          <p:cNvPr id="6" name="Content Placeholder 4"/>
          <p:cNvSpPr>
            <a:spLocks noGrp="1"/>
          </p:cNvSpPr>
          <p:nvPr>
            <p:ph idx="1"/>
          </p:nvPr>
        </p:nvSpPr>
        <p:spPr>
          <a:xfrm>
            <a:off x="304800" y="990600"/>
            <a:ext cx="8534400" cy="5562600"/>
          </a:xfrm>
        </p:spPr>
        <p:txBody>
          <a:bodyPr rtlCol="0">
            <a:normAutofit fontScale="92500" lnSpcReduction="10000"/>
          </a:bodyPr>
          <a:lstStyle/>
          <a:p>
            <a:pPr marL="0" indent="0" eaLnBrk="1" fontAlgn="auto" hangingPunct="1">
              <a:spcBef>
                <a:spcPts val="0"/>
              </a:spcBef>
              <a:spcAft>
                <a:spcPts val="0"/>
              </a:spcAft>
              <a:buFont typeface="Arial" charset="0"/>
              <a:buNone/>
              <a:defRPr/>
            </a:pPr>
            <a:r>
              <a:rPr lang="en-US" sz="1800" dirty="0">
                <a:solidFill>
                  <a:srgbClr val="000818"/>
                </a:solidFill>
              </a:rPr>
              <a:t>Listen to the editor for </a:t>
            </a:r>
            <a:r>
              <a:rPr lang="en-US" sz="1800" b="1" dirty="0">
                <a:solidFill>
                  <a:srgbClr val="000818"/>
                </a:solidFill>
              </a:rPr>
              <a:t>Investment Advisor Magazine </a:t>
            </a:r>
            <a:r>
              <a:rPr lang="en-US" sz="1800" dirty="0">
                <a:solidFill>
                  <a:srgbClr val="000818"/>
                </a:solidFill>
              </a:rPr>
              <a:t>(July 2009 emphasis mine):  </a:t>
            </a:r>
          </a:p>
          <a:p>
            <a:pPr marL="0" indent="0" eaLnBrk="1" fontAlgn="auto" hangingPunct="1">
              <a:spcBef>
                <a:spcPts val="0"/>
              </a:spcBef>
              <a:spcAft>
                <a:spcPts val="0"/>
              </a:spcAft>
              <a:buFont typeface="Arial" charset="0"/>
              <a:buNone/>
              <a:defRPr/>
            </a:pPr>
            <a:r>
              <a:rPr lang="en-US" sz="1800" dirty="0">
                <a:solidFill>
                  <a:srgbClr val="000818"/>
                </a:solidFill>
              </a:rPr>
              <a:t>	“The wealth management practices </a:t>
            </a:r>
            <a:r>
              <a:rPr lang="en-US" sz="1800" i="1" dirty="0">
                <a:solidFill>
                  <a:srgbClr val="000818"/>
                </a:solidFill>
              </a:rPr>
              <a:t>of </a:t>
            </a:r>
            <a:r>
              <a:rPr lang="en-US" sz="1800" b="1" i="1" u="sng" dirty="0">
                <a:solidFill>
                  <a:srgbClr val="000818"/>
                </a:solidFill>
              </a:rPr>
              <a:t>Wall Street firms and big banks are broken.  Again.</a:t>
            </a:r>
          </a:p>
          <a:p>
            <a:pPr marL="0" indent="0" eaLnBrk="1" fontAlgn="auto" hangingPunct="1">
              <a:spcBef>
                <a:spcPts val="0"/>
              </a:spcBef>
              <a:spcAft>
                <a:spcPts val="0"/>
              </a:spcAft>
              <a:buFont typeface="Arial" charset="0"/>
              <a:buNone/>
              <a:defRPr/>
            </a:pPr>
            <a:r>
              <a:rPr lang="en-US" sz="1800" dirty="0">
                <a:solidFill>
                  <a:srgbClr val="000818"/>
                </a:solidFill>
              </a:rPr>
              <a:t>	To understand this point, it’s important to step back and remember that regardless of which particular investment was the flavor of the month, the </a:t>
            </a:r>
            <a:r>
              <a:rPr lang="en-US" sz="1800" b="1" u="sng" dirty="0">
                <a:solidFill>
                  <a:srgbClr val="000818"/>
                </a:solidFill>
              </a:rPr>
              <a:t>common theme heard over and over again in the big investment houses over the past 30 years </a:t>
            </a:r>
            <a:r>
              <a:rPr lang="en-US" sz="1800" dirty="0">
                <a:solidFill>
                  <a:srgbClr val="000818"/>
                </a:solidFill>
              </a:rPr>
              <a:t>was that by dividing your assets among many different categories that won’t move in the same direction at the same time, you were going to reduce the overall risk.</a:t>
            </a:r>
          </a:p>
          <a:p>
            <a:pPr marL="0" indent="0" eaLnBrk="1" fontAlgn="auto" hangingPunct="1">
              <a:spcBef>
                <a:spcPts val="0"/>
              </a:spcBef>
              <a:spcAft>
                <a:spcPts val="0"/>
              </a:spcAft>
              <a:buFont typeface="Arial" charset="0"/>
              <a:buNone/>
              <a:defRPr/>
            </a:pPr>
            <a:r>
              <a:rPr lang="en-US" sz="1800" dirty="0">
                <a:solidFill>
                  <a:srgbClr val="000818"/>
                </a:solidFill>
              </a:rPr>
              <a:t>	This premise seemed to have some validity and was appealing to the average investor – until October 2008, when virtually every category except high quality short and intermediate fixed income investments got caught in the same downward draft.  Put another way, the </a:t>
            </a:r>
            <a:r>
              <a:rPr lang="en-US" sz="1800" b="1" i="1" u="sng" dirty="0">
                <a:solidFill>
                  <a:srgbClr val="000818"/>
                </a:solidFill>
              </a:rPr>
              <a:t>Wall Street wealth management model failed its biggest test.</a:t>
            </a:r>
            <a:r>
              <a:rPr lang="en-US" sz="1800" dirty="0">
                <a:solidFill>
                  <a:srgbClr val="000818"/>
                </a:solidFill>
              </a:rPr>
              <a:t>  Investors who were told that they were diversified suffered losses of double or triple the magnitude of what they were told to expect during a tough year.</a:t>
            </a:r>
          </a:p>
          <a:p>
            <a:pPr marL="0" indent="0" eaLnBrk="1" fontAlgn="auto" hangingPunct="1">
              <a:spcBef>
                <a:spcPts val="0"/>
              </a:spcBef>
              <a:spcAft>
                <a:spcPts val="0"/>
              </a:spcAft>
              <a:buFont typeface="Arial" charset="0"/>
              <a:buNone/>
              <a:defRPr/>
            </a:pPr>
            <a:r>
              <a:rPr lang="en-US" sz="1800" dirty="0">
                <a:solidFill>
                  <a:srgbClr val="000818"/>
                </a:solidFill>
              </a:rPr>
              <a:t>	What went wrong? </a:t>
            </a:r>
            <a:r>
              <a:rPr lang="en-US" sz="1800" i="1" dirty="0">
                <a:solidFill>
                  <a:srgbClr val="000818"/>
                </a:solidFill>
              </a:rPr>
              <a:t>The fixed income substitutes pushed by the major investment houses </a:t>
            </a:r>
            <a:r>
              <a:rPr lang="en-US" sz="1800" dirty="0">
                <a:solidFill>
                  <a:srgbClr val="000818"/>
                </a:solidFill>
              </a:rPr>
              <a:t>– “low volatility” hedge funds, preferred stocks, asset backed securities or other structured products, closed-end bond funds, income/mortgage REITs, and master limited partnerships - </a:t>
            </a:r>
            <a:r>
              <a:rPr lang="en-US" sz="1800" b="1" i="1" u="sng" dirty="0">
                <a:solidFill>
                  <a:srgbClr val="000818"/>
                </a:solidFill>
              </a:rPr>
              <a:t>weren’t fixed income substitutes at all.  </a:t>
            </a:r>
            <a:r>
              <a:rPr lang="en-US" sz="1800" dirty="0">
                <a:solidFill>
                  <a:srgbClr val="000818"/>
                </a:solidFill>
              </a:rPr>
              <a:t>None of them is a substitute for </a:t>
            </a:r>
            <a:r>
              <a:rPr lang="en-US" sz="1800" b="1" i="1" u="sng" dirty="0">
                <a:solidFill>
                  <a:srgbClr val="000818"/>
                </a:solidFill>
              </a:rPr>
              <a:t>the most important characteristic that investors should be looking for from the fixed income portion of their portfolios:  safety of principal.</a:t>
            </a:r>
          </a:p>
          <a:p>
            <a:pPr eaLnBrk="1" fontAlgn="auto" hangingPunct="1">
              <a:spcAft>
                <a:spcPts val="0"/>
              </a:spcAft>
              <a:buFont typeface="Arial" charset="0"/>
              <a:buNone/>
              <a:defRPr/>
            </a:pPr>
            <a:endParaRPr lang="en-US" dirty="0"/>
          </a:p>
        </p:txBody>
      </p:sp>
    </p:spTree>
    <p:custDataLst>
      <p:tags r:id="rId1"/>
    </p:custDataLst>
    <p:extLst>
      <p:ext uri="{BB962C8B-B14F-4D97-AF65-F5344CB8AC3E}">
        <p14:creationId xmlns:p14="http://schemas.microsoft.com/office/powerpoint/2010/main" val="2971684788"/>
      </p:ext>
    </p:extLst>
  </p:cSld>
  <p:clrMapOvr>
    <a:masterClrMapping/>
  </p:clrMapOvr>
  <p:transition advTm="287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8" y="-152400"/>
            <a:ext cx="9296400" cy="7114846"/>
          </a:xfrm>
        </p:spPr>
      </p:pic>
    </p:spTree>
    <p:extLst>
      <p:ext uri="{BB962C8B-B14F-4D97-AF65-F5344CB8AC3E}">
        <p14:creationId xmlns:p14="http://schemas.microsoft.com/office/powerpoint/2010/main" val="421605423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r>
              <a:rPr lang="en-US" b="1" dirty="0"/>
              <a:t>3.10  As a conservative person planning for retirement, what lessons could you learn from the severe market losses in a year like 2008? </a:t>
            </a:r>
            <a:endParaRPr lang="en-US" sz="2000" dirty="0"/>
          </a:p>
          <a:p>
            <a:pPr eaLnBrk="1" hangingPunct="1">
              <a:lnSpc>
                <a:spcPct val="90000"/>
              </a:lnSpc>
              <a:buClr>
                <a:srgbClr val="000818"/>
              </a:buClr>
              <a:defRPr/>
            </a:pPr>
            <a:endParaRPr lang="en-US" sz="5000" b="1" dirty="0">
              <a:solidFill>
                <a:srgbClr val="000818"/>
              </a:solidFill>
              <a:effectLst>
                <a:outerShdw blurRad="38100" dist="38100" dir="2700000" algn="tl">
                  <a:srgbClr val="C0C0C0"/>
                </a:outerShdw>
              </a:effectLst>
              <a:cs typeface="Arial" pitchFamily="34" charset="0"/>
            </a:endParaRPr>
          </a:p>
        </p:txBody>
      </p:sp>
      <p:pic>
        <p:nvPicPr>
          <p:cNvPr id="3074" name="Picture 2" descr="... Things You Always Wanted to Know About Investing in the Stock 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32387"/>
            <a:ext cx="3733800" cy="263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26230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endParaRPr lang="en-US" b="1" dirty="0"/>
          </a:p>
          <a:p>
            <a:pPr marL="0" lvl="1" indent="0" eaLnBrk="1" hangingPunct="1">
              <a:lnSpc>
                <a:spcPct val="90000"/>
              </a:lnSpc>
              <a:buClr>
                <a:srgbClr val="000818"/>
              </a:buClr>
              <a:buNone/>
              <a:defRPr/>
            </a:pPr>
            <a:r>
              <a:rPr lang="en-US" b="1" dirty="0"/>
              <a:t>3.10  As a conservative person planning for retirement, what lessons could you learn from the severe market losses in a year like 2008? </a:t>
            </a:r>
            <a:endParaRPr lang="en-US" sz="2000" dirty="0"/>
          </a:p>
          <a:p>
            <a:pPr eaLnBrk="1" hangingPunct="1">
              <a:lnSpc>
                <a:spcPct val="90000"/>
              </a:lnSpc>
              <a:buClr>
                <a:srgbClr val="000818"/>
              </a:buClr>
              <a:defRPr/>
            </a:pPr>
            <a:endParaRPr lang="en-US" sz="5000" b="1" dirty="0">
              <a:solidFill>
                <a:srgbClr val="000818"/>
              </a:solidFill>
              <a:effectLst>
                <a:outerShdw blurRad="38100" dist="38100" dir="2700000" algn="tl">
                  <a:srgbClr val="C0C0C0"/>
                </a:outerShdw>
              </a:effectLst>
              <a:cs typeface="Arial" pitchFamily="34" charset="0"/>
            </a:endParaRPr>
          </a:p>
        </p:txBody>
      </p:sp>
      <p:pic>
        <p:nvPicPr>
          <p:cNvPr id="3074" name="Picture 2" descr="... Things You Always Wanted to Know About Investing in the Stock 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32387"/>
            <a:ext cx="3733800" cy="263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13764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914400" indent="-914400" eaLnBrk="1" hangingPunct="1">
              <a:lnSpc>
                <a:spcPct val="90000"/>
              </a:lnSpc>
              <a:buClr>
                <a:srgbClr val="000818"/>
              </a:buClr>
              <a:buFont typeface="+mj-lt"/>
              <a:buAutoNum type="arabicPeriod" startAt="4"/>
              <a:defRPr/>
            </a:pPr>
            <a:r>
              <a:rPr lang="en-US" altLang="ja-JP" sz="4800" b="1" dirty="0">
                <a:solidFill>
                  <a:srgbClr val="000818"/>
                </a:solidFill>
                <a:effectLst>
                  <a:outerShdw blurRad="38100" dist="38100" dir="2700000" algn="tl">
                    <a:srgbClr val="C0C0C0"/>
                  </a:outerShdw>
                </a:effectLst>
                <a:latin typeface="Calibri" pitchFamily="34" charset="0"/>
              </a:rPr>
              <a:t>Buy and Hold is an effective conservative strategy.</a:t>
            </a:r>
            <a:endParaRPr lang="en-US" sz="5000" b="1" dirty="0">
              <a:solidFill>
                <a:srgbClr val="000818"/>
              </a:solidFill>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168181156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818"/>
                </a:solidFill>
              </a:rPr>
              <a:t>Course Introduction:</a:t>
            </a:r>
          </a:p>
        </p:txBody>
      </p:sp>
      <p:sp>
        <p:nvSpPr>
          <p:cNvPr id="3" name="Content Placeholder 2"/>
          <p:cNvSpPr>
            <a:spLocks noGrp="1"/>
          </p:cNvSpPr>
          <p:nvPr>
            <p:ph idx="1"/>
          </p:nvPr>
        </p:nvSpPr>
        <p:spPr/>
        <p:txBody>
          <a:bodyPr/>
          <a:lstStyle/>
          <a:p>
            <a:pPr marL="457200" indent="-457200">
              <a:lnSpc>
                <a:spcPct val="60000"/>
              </a:lnSpc>
              <a:buClr>
                <a:srgbClr val="000818"/>
              </a:buClr>
              <a:buFont typeface="Arial" pitchFamily="34" charset="0"/>
              <a:buChar char="•"/>
              <a:defRPr/>
            </a:pPr>
            <a:r>
              <a:rPr lang="en-US" sz="3600" kern="0" dirty="0">
                <a:latin typeface="+mn-lt"/>
                <a:cs typeface="Arial" pitchFamily="34" charset="0"/>
              </a:rPr>
              <a:t>Attendance is good, but participation is better.</a:t>
            </a:r>
          </a:p>
          <a:p>
            <a:pPr marL="457200" indent="-457200">
              <a:lnSpc>
                <a:spcPct val="60000"/>
              </a:lnSpc>
              <a:buClr>
                <a:srgbClr val="000818"/>
              </a:buClr>
              <a:buFont typeface="Arial" pitchFamily="34" charset="0"/>
              <a:buChar char="•"/>
              <a:defRPr/>
            </a:pPr>
            <a:r>
              <a:rPr lang="en-US" sz="3600" kern="0" dirty="0">
                <a:latin typeface="+mn-lt"/>
                <a:cs typeface="Arial" pitchFamily="34" charset="0"/>
              </a:rPr>
              <a:t>You have my dedicated time for the next three weeks.</a:t>
            </a:r>
          </a:p>
          <a:p>
            <a:pPr marL="457200" indent="-457200">
              <a:lnSpc>
                <a:spcPct val="60000"/>
              </a:lnSpc>
              <a:buClr>
                <a:srgbClr val="000818"/>
              </a:buClr>
              <a:buFont typeface="Arial" pitchFamily="34" charset="0"/>
              <a:buChar char="•"/>
              <a:defRPr/>
            </a:pPr>
            <a:r>
              <a:rPr lang="en-US" sz="3600" kern="0" dirty="0">
                <a:latin typeface="+mn-lt"/>
                <a:cs typeface="Arial" pitchFamily="34" charset="0"/>
              </a:rPr>
              <a:t>We will start and stop on time with 10 minute breaks on the hour.</a:t>
            </a:r>
          </a:p>
          <a:p>
            <a:pPr marL="457200" indent="-457200">
              <a:lnSpc>
                <a:spcPct val="60000"/>
              </a:lnSpc>
              <a:buClr>
                <a:srgbClr val="000818"/>
              </a:buClr>
              <a:buFont typeface="Arial" pitchFamily="34" charset="0"/>
              <a:buChar char="•"/>
              <a:defRPr/>
            </a:pPr>
            <a:r>
              <a:rPr lang="en-US" sz="3600" kern="0" dirty="0">
                <a:latin typeface="+mn-lt"/>
                <a:cs typeface="Arial" pitchFamily="34" charset="0"/>
              </a:rPr>
              <a:t>Course based on </a:t>
            </a:r>
            <a:r>
              <a:rPr lang="ja-JP" altLang="en-US" sz="3600" kern="0" dirty="0">
                <a:latin typeface="+mn-lt"/>
                <a:cs typeface="Arial" pitchFamily="34" charset="0"/>
              </a:rPr>
              <a:t>“</a:t>
            </a:r>
            <a:r>
              <a:rPr lang="en-US" altLang="ja-JP" sz="3600" kern="0" dirty="0">
                <a:latin typeface="+mn-lt"/>
                <a:cs typeface="Arial" pitchFamily="34" charset="0"/>
              </a:rPr>
              <a:t>Bat-Socks, Vegas &amp; Conservative Investing.</a:t>
            </a:r>
          </a:p>
          <a:p>
            <a:pPr marL="457200" indent="-457200">
              <a:lnSpc>
                <a:spcPct val="60000"/>
              </a:lnSpc>
              <a:buClr>
                <a:srgbClr val="000818"/>
              </a:buClr>
              <a:buFont typeface="Arial" pitchFamily="34" charset="0"/>
              <a:buChar char="•"/>
              <a:defRPr/>
            </a:pPr>
            <a:r>
              <a:rPr lang="en-US" sz="3600" kern="0" dirty="0">
                <a:latin typeface="+mn-lt"/>
                <a:cs typeface="Arial" pitchFamily="34" charset="0"/>
              </a:rPr>
              <a:t>Includes Principles of Retirement Planning </a:t>
            </a:r>
            <a:r>
              <a:rPr lang="en-US" altLang="ja-JP" sz="3600" kern="0" dirty="0">
                <a:latin typeface="+mn-lt"/>
                <a:cs typeface="Arial" pitchFamily="34" charset="0"/>
              </a:rPr>
              <a:t>Workbook.</a:t>
            </a:r>
          </a:p>
          <a:p>
            <a:pPr marL="457200" indent="-457200">
              <a:lnSpc>
                <a:spcPct val="60000"/>
              </a:lnSpc>
              <a:buClr>
                <a:srgbClr val="000818"/>
              </a:buClr>
              <a:buFont typeface="Arial" pitchFamily="34" charset="0"/>
              <a:buChar char="•"/>
              <a:defRPr/>
            </a:pPr>
            <a:r>
              <a:rPr lang="en-US" sz="3600" kern="0" dirty="0">
                <a:latin typeface="+mn-lt"/>
                <a:cs typeface="Arial" pitchFamily="34" charset="0"/>
              </a:rPr>
              <a:t>ABC</a:t>
            </a:r>
            <a:r>
              <a:rPr lang="ja-JP" altLang="en-US" sz="3600" kern="0" dirty="0">
                <a:latin typeface="+mn-lt"/>
                <a:cs typeface="Arial" pitchFamily="34" charset="0"/>
              </a:rPr>
              <a:t> </a:t>
            </a:r>
            <a:r>
              <a:rPr lang="en-US" altLang="ja-JP" sz="3600" kern="0" dirty="0">
                <a:latin typeface="+mn-lt"/>
                <a:cs typeface="Arial" pitchFamily="34" charset="0"/>
              </a:rPr>
              <a:t>Planning Model Concepts – DVD by the author.</a:t>
            </a:r>
          </a:p>
          <a:p>
            <a:pPr marL="457200" indent="-457200">
              <a:lnSpc>
                <a:spcPct val="60000"/>
              </a:lnSpc>
              <a:buClr>
                <a:srgbClr val="000818"/>
              </a:buClr>
              <a:buFont typeface="Arial" pitchFamily="34" charset="0"/>
              <a:buChar char="•"/>
              <a:defRPr/>
            </a:pPr>
            <a:r>
              <a:rPr lang="en-US" sz="3600" kern="0" dirty="0">
                <a:latin typeface="+mn-lt"/>
                <a:cs typeface="Arial" pitchFamily="34" charset="0"/>
              </a:rPr>
              <a:t>Fill out Workshop Goals sheet. </a:t>
            </a:r>
          </a:p>
        </p:txBody>
      </p:sp>
      <p:sp>
        <p:nvSpPr>
          <p:cNvPr id="4" name="Slide Number Placeholder 3"/>
          <p:cNvSpPr>
            <a:spLocks noGrp="1"/>
          </p:cNvSpPr>
          <p:nvPr>
            <p:ph type="sldNum" sz="quarter" idx="12"/>
          </p:nvPr>
        </p:nvSpPr>
        <p:spPr/>
        <p:txBody>
          <a:bodyPr/>
          <a:lstStyle/>
          <a:p>
            <a:pPr>
              <a:defRPr/>
            </a:pPr>
            <a:fld id="{2F6ACCB0-D480-F745-8F85-2F39A86640BA}" type="slidenum">
              <a:rPr lang="en-US" smtClean="0"/>
              <a:pPr>
                <a:defRPr/>
              </a:pPr>
              <a:t>4</a:t>
            </a:fld>
            <a:endParaRPr lang="en-US"/>
          </a:p>
        </p:txBody>
      </p:sp>
    </p:spTree>
    <p:extLst>
      <p:ext uri="{BB962C8B-B14F-4D97-AF65-F5344CB8AC3E}">
        <p14:creationId xmlns:p14="http://schemas.microsoft.com/office/powerpoint/2010/main" val="415372960"/>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p:txBody>
          <a:bodyPr/>
          <a:lstStyle/>
          <a:p>
            <a:pPr eaLnBrk="1" hangingPunct="1">
              <a:defRPr/>
            </a:pPr>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7" name="Content Placeholder 2"/>
          <p:cNvSpPr>
            <a:spLocks noGrp="1"/>
          </p:cNvSpPr>
          <p:nvPr>
            <p:ph idx="1"/>
          </p:nvPr>
        </p:nvSpPr>
        <p:spPr>
          <a:xfrm>
            <a:off x="571500" y="990600"/>
            <a:ext cx="5981700" cy="5686425"/>
          </a:xfrm>
        </p:spPr>
        <p:txBody>
          <a:bodyPr rtlCol="0">
            <a:normAutofit fontScale="62500" lnSpcReduction="20000"/>
          </a:bodyPr>
          <a:lstStyle/>
          <a:p>
            <a:pPr eaLnBrk="1" fontAlgn="auto" hangingPunct="1">
              <a:spcAft>
                <a:spcPts val="0"/>
              </a:spcAft>
              <a:buClr>
                <a:schemeClr val="accent2">
                  <a:lumMod val="50000"/>
                </a:schemeClr>
              </a:buClr>
              <a:buFont typeface="Wingdings 2" pitchFamily="18" charset="2"/>
              <a:buNone/>
              <a:defRPr/>
            </a:pPr>
            <a:r>
              <a:rPr lang="en-US" b="1" dirty="0">
                <a:solidFill>
                  <a:srgbClr val="000818"/>
                </a:solidFill>
                <a:effectLst>
                  <a:outerShdw blurRad="38100" dist="38100" dir="2700000" algn="tl">
                    <a:srgbClr val="000000">
                      <a:alpha val="43137"/>
                    </a:srgbClr>
                  </a:outerShdw>
                </a:effectLst>
              </a:rPr>
              <a:t>The reality is, if you invested $100  in the S&amp;P 500:</a:t>
            </a:r>
          </a:p>
          <a:p>
            <a:pPr marL="0" lvl="1" indent="0" eaLnBrk="1" fontAlgn="auto" hangingPunct="1">
              <a:spcAft>
                <a:spcPts val="0"/>
              </a:spcAft>
              <a:buFont typeface="Wingdings" pitchFamily="2" charset="2"/>
              <a:buNone/>
              <a:defRPr/>
            </a:pPr>
            <a:endParaRPr lang="en-US" sz="3200" b="1" dirty="0">
              <a:solidFill>
                <a:srgbClr val="000818"/>
              </a:solidFill>
              <a:effectLst>
                <a:outerShdw blurRad="38100" dist="38100" dir="2700000" algn="tl">
                  <a:srgbClr val="000000">
                    <a:alpha val="43137"/>
                  </a:srgbClr>
                </a:outerShdw>
              </a:effectLst>
            </a:endParaRPr>
          </a:p>
          <a:p>
            <a:pPr marL="0" lvl="1" indent="0" eaLnBrk="1" fontAlgn="auto" hangingPunct="1">
              <a:spcAft>
                <a:spcPts val="0"/>
              </a:spcAft>
              <a:buFont typeface="Wingdings" pitchFamily="2" charset="2"/>
              <a:buNone/>
              <a:defRPr/>
            </a:pPr>
            <a:r>
              <a:rPr lang="en-US" sz="3500" b="1" dirty="0">
                <a:solidFill>
                  <a:srgbClr val="000818"/>
                </a:solidFill>
                <a:effectLst>
                  <a:outerShdw blurRad="38100" dist="38100" dir="2700000" algn="tl">
                    <a:srgbClr val="000000">
                      <a:alpha val="43137"/>
                    </a:srgbClr>
                  </a:outerShdw>
                </a:effectLst>
              </a:rPr>
              <a:t>01/01/2000	   		$100</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12/31/2000			  $90</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12/31/2001			  $75</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12/31/2002			  $58</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12/31/2003			  $73</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12/31/2004			  $80</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12/31/2005			  $82</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12/31/2006			  $93</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12/31/2007			  $97</a:t>
            </a:r>
          </a:p>
          <a:p>
            <a:pPr marL="0" lvl="1" indent="0" eaLnBrk="1" fontAlgn="auto" hangingPunct="1">
              <a:spcAft>
                <a:spcPts val="0"/>
              </a:spcAft>
              <a:buFont typeface="Wingdings" pitchFamily="2" charset="2"/>
              <a:buNone/>
              <a:defRPr/>
            </a:pPr>
            <a:r>
              <a:rPr lang="en-US" sz="3500" b="1" dirty="0">
                <a:solidFill>
                  <a:srgbClr val="000818"/>
                </a:solidFill>
                <a:effectLst>
                  <a:outerShdw blurRad="38100" dist="38100" dir="2700000" algn="tl">
                    <a:srgbClr val="000000">
                      <a:alpha val="43137"/>
                    </a:srgbClr>
                  </a:outerShdw>
                </a:effectLst>
              </a:rPr>
              <a:t>12/31/2008			  $60</a:t>
            </a:r>
          </a:p>
          <a:p>
            <a:pPr marL="0" lvl="1" indent="0" eaLnBrk="1" fontAlgn="auto" hangingPunct="1">
              <a:spcAft>
                <a:spcPts val="0"/>
              </a:spcAft>
              <a:buFont typeface="Wingdings" pitchFamily="2" charset="2"/>
              <a:buNone/>
              <a:defRPr/>
            </a:pPr>
            <a:r>
              <a:rPr lang="en-US" sz="3500" b="1" dirty="0">
                <a:solidFill>
                  <a:srgbClr val="000818"/>
                </a:solidFill>
                <a:effectLst>
                  <a:outerShdw blurRad="38100" dist="38100" dir="2700000" algn="tl">
                    <a:srgbClr val="000000">
                      <a:alpha val="43137"/>
                    </a:srgbClr>
                  </a:outerShdw>
                </a:effectLst>
              </a:rPr>
              <a:t>12/31/2009			  $74</a:t>
            </a:r>
          </a:p>
          <a:p>
            <a:pPr marL="0" lvl="1" indent="0" eaLnBrk="1" fontAlgn="auto" hangingPunct="1">
              <a:spcAft>
                <a:spcPts val="0"/>
              </a:spcAft>
              <a:buFont typeface="Wingdings" pitchFamily="2" charset="2"/>
              <a:buNone/>
              <a:defRPr/>
            </a:pPr>
            <a:r>
              <a:rPr lang="en-US" sz="3500" b="1" dirty="0">
                <a:solidFill>
                  <a:srgbClr val="000818"/>
                </a:solidFill>
                <a:effectLst>
                  <a:outerShdw blurRad="38100" dist="38100" dir="2700000" algn="tl">
                    <a:srgbClr val="000000">
                      <a:alpha val="43137"/>
                    </a:srgbClr>
                  </a:outerShdw>
                </a:effectLst>
              </a:rPr>
              <a:t>12/31/2010			  $84</a:t>
            </a:r>
          </a:p>
          <a:p>
            <a:pPr marL="0" lvl="1" indent="0" eaLnBrk="1" fontAlgn="auto" hangingPunct="1">
              <a:spcAft>
                <a:spcPts val="0"/>
              </a:spcAft>
              <a:buFont typeface="Wingdings" pitchFamily="2" charset="2"/>
              <a:buNone/>
              <a:defRPr/>
            </a:pPr>
            <a:r>
              <a:rPr lang="en-US" sz="3500" b="1" dirty="0">
                <a:solidFill>
                  <a:srgbClr val="000818"/>
                </a:solidFill>
                <a:effectLst>
                  <a:outerShdw blurRad="38100" dist="38100" dir="2700000" algn="tl">
                    <a:srgbClr val="000000">
                      <a:alpha val="43137"/>
                    </a:srgbClr>
                  </a:outerShdw>
                </a:effectLst>
              </a:rPr>
              <a:t>12/31/2011			  $84</a:t>
            </a:r>
          </a:p>
          <a:p>
            <a:pPr marL="0" lvl="1" indent="0" eaLnBrk="1" fontAlgn="auto" hangingPunct="1">
              <a:spcAft>
                <a:spcPts val="0"/>
              </a:spcAft>
              <a:buFont typeface="Wingdings" pitchFamily="2" charset="2"/>
              <a:buNone/>
              <a:defRPr/>
            </a:pPr>
            <a:r>
              <a:rPr lang="en-US" sz="3500" b="1" dirty="0">
                <a:solidFill>
                  <a:srgbClr val="000818"/>
                </a:solidFill>
                <a:effectLst>
                  <a:outerShdw blurRad="38100" dist="38100" dir="2700000" algn="tl">
                    <a:srgbClr val="000000">
                      <a:alpha val="43137"/>
                    </a:srgbClr>
                  </a:outerShdw>
                </a:effectLst>
              </a:rPr>
              <a:t>12/31/2012	    		  $95</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12/31/2013	    		$124</a:t>
            </a:r>
          </a:p>
          <a:p>
            <a:pPr marL="0" lvl="1" indent="0" eaLnBrk="1" fontAlgn="auto" hangingPunct="1">
              <a:spcAft>
                <a:spcPts val="0"/>
              </a:spcAft>
              <a:buFont typeface="Arial" charset="0"/>
              <a:buNone/>
              <a:defRPr/>
            </a:pPr>
            <a:r>
              <a:rPr lang="en-US" sz="3500" b="1" dirty="0">
                <a:solidFill>
                  <a:srgbClr val="000818"/>
                </a:solidFill>
                <a:effectLst>
                  <a:outerShdw blurRad="38100" dist="38100" dir="2700000" algn="tl">
                    <a:srgbClr val="000000">
                      <a:alpha val="43137"/>
                    </a:srgbClr>
                  </a:outerShdw>
                </a:effectLst>
              </a:rPr>
              <a:t>12/31/2014			$131</a:t>
            </a:r>
            <a:endParaRPr lang="en-US" sz="3200" dirty="0"/>
          </a:p>
        </p:txBody>
      </p:sp>
      <p:sp>
        <p:nvSpPr>
          <p:cNvPr id="4" name="TextBox 3"/>
          <p:cNvSpPr txBox="1">
            <a:spLocks noChangeArrowheads="1"/>
          </p:cNvSpPr>
          <p:nvPr/>
        </p:nvSpPr>
        <p:spPr bwMode="auto">
          <a:xfrm>
            <a:off x="6324600" y="1752600"/>
            <a:ext cx="2362200" cy="3540125"/>
          </a:xfrm>
          <a:prstGeom prst="rect">
            <a:avLst/>
          </a:prstGeom>
          <a:noFill/>
          <a:ln>
            <a:noFill/>
          </a:ln>
          <a:extLst/>
        </p:spPr>
        <p:txBody>
          <a:bodyPr>
            <a:spAutoFit/>
          </a:bodyPr>
          <a:lstStyle>
            <a:lvl1pPr eaLnBrk="0" hangingPunct="0">
              <a:defRPr>
                <a:solidFill>
                  <a:schemeClr val="tx1"/>
                </a:solidFill>
                <a:latin typeface="Arial" pitchFamily="34" charset="0"/>
                <a:ea typeface="ＭＳ Ｐゴシック" pitchFamily="34" charset="-128"/>
              </a:defRPr>
            </a:lvl1pPr>
            <a:lvl2pPr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lvl="1" eaLnBrk="1" fontAlgn="auto" hangingPunct="1">
              <a:spcAft>
                <a:spcPts val="0"/>
              </a:spcAft>
              <a:defRPr/>
            </a:pPr>
            <a:r>
              <a:rPr lang="en-US" sz="3200" b="1" dirty="0">
                <a:effectLst>
                  <a:outerShdw blurRad="38100" dist="38100" dir="2700000" algn="tl">
                    <a:srgbClr val="000000">
                      <a:alpha val="43137"/>
                    </a:srgbClr>
                  </a:outerShdw>
                </a:effectLst>
                <a:cs typeface="ＭＳ Ｐゴシック" charset="0"/>
              </a:rPr>
              <a:t>That’s only 2.3 % a year for the last 15 years, and a pretty wild ride! </a:t>
            </a:r>
          </a:p>
        </p:txBody>
      </p:sp>
      <p:sp>
        <p:nvSpPr>
          <p:cNvPr id="102405" name="TextBox 5"/>
          <p:cNvSpPr txBox="1">
            <a:spLocks noChangeArrowheads="1"/>
          </p:cNvSpPr>
          <p:nvPr/>
        </p:nvSpPr>
        <p:spPr bwMode="auto">
          <a:xfrm>
            <a:off x="609600" y="64008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3F7312"/>
              </a:buClr>
              <a:buFont typeface="Arial" charset="0"/>
              <a:defRPr sz="2800">
                <a:solidFill>
                  <a:schemeClr val="tx1"/>
                </a:solidFill>
                <a:latin typeface="Tahoma" pitchFamily="34" charset="0"/>
                <a:ea typeface="ＭＳ Ｐゴシック" pitchFamily="34" charset="-128"/>
                <a:cs typeface="Tahoma" pitchFamily="34" charset="0"/>
              </a:defRPr>
            </a:lvl1pPr>
            <a:lvl2pPr marL="742950" indent="-285750" eaLnBrk="0" hangingPunct="0">
              <a:spcAft>
                <a:spcPts val="600"/>
              </a:spcAft>
              <a:buFont typeface="Arial" charset="0"/>
              <a:buChar char="–"/>
              <a:defRPr sz="2400">
                <a:solidFill>
                  <a:schemeClr val="tx1"/>
                </a:solidFill>
                <a:latin typeface="Tahoma" pitchFamily="34" charset="0"/>
                <a:ea typeface="ＭＳ Ｐゴシック" pitchFamily="34" charset="-128"/>
                <a:cs typeface="Tahoma" pitchFamily="34" charset="0"/>
              </a:defRPr>
            </a:lvl2pPr>
            <a:lvl3pPr marL="1143000" indent="-228600" eaLnBrk="0" hangingPunct="0">
              <a:spcAft>
                <a:spcPts val="600"/>
              </a:spcAft>
              <a:buFont typeface="Arial" charset="0"/>
              <a:buChar char="•"/>
              <a:defRPr sz="2000">
                <a:solidFill>
                  <a:schemeClr val="tx1"/>
                </a:solidFill>
                <a:latin typeface="Tahoma" pitchFamily="34" charset="0"/>
                <a:ea typeface="ＭＳ Ｐゴシック" pitchFamily="34" charset="-128"/>
                <a:cs typeface="Tahoma" pitchFamily="34" charset="0"/>
              </a:defRPr>
            </a:lvl3pPr>
            <a:lvl4pPr marL="16002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4pPr>
            <a:lvl5pPr marL="20574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5pPr>
            <a:lvl6pPr marL="25146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6pPr>
            <a:lvl7pPr marL="29718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7pPr>
            <a:lvl8pPr marL="34290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8pPr>
            <a:lvl9pPr marL="38862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9pPr>
          </a:lstStyle>
          <a:p>
            <a:pPr eaLnBrk="1" hangingPunct="1">
              <a:spcAft>
                <a:spcPct val="0"/>
              </a:spcAft>
              <a:buClrTx/>
              <a:buFontTx/>
              <a:buNone/>
            </a:pPr>
            <a:r>
              <a:rPr lang="en-US" altLang="en-US" sz="1200">
                <a:latin typeface="Calibri" pitchFamily="34" charset="0"/>
              </a:rPr>
              <a:t>Stats from YahooFinance.com  7/8/2014</a:t>
            </a:r>
          </a:p>
        </p:txBody>
      </p:sp>
    </p:spTree>
    <p:extLst>
      <p:ext uri="{BB962C8B-B14F-4D97-AF65-F5344CB8AC3E}">
        <p14:creationId xmlns:p14="http://schemas.microsoft.com/office/powerpoint/2010/main" val="278833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5"/>
          <p:cNvSpPr txBox="1">
            <a:spLocks noChangeArrowheads="1"/>
          </p:cNvSpPr>
          <p:nvPr/>
        </p:nvSpPr>
        <p:spPr bwMode="auto">
          <a:xfrm>
            <a:off x="304800" y="381000"/>
            <a:ext cx="8610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dirty="0">
                <a:solidFill>
                  <a:srgbClr val="000818"/>
                </a:solidFill>
              </a:rPr>
              <a:t>The Truth Behind 'Buy and Hold'</a:t>
            </a:r>
          </a:p>
          <a:p>
            <a:pPr eaLnBrk="1" hangingPunct="1"/>
            <a:r>
              <a:rPr lang="en-US" dirty="0">
                <a:solidFill>
                  <a:srgbClr val="000818"/>
                </a:solidFill>
              </a:rPr>
              <a:t>Fox Business News – June 27</a:t>
            </a:r>
            <a:r>
              <a:rPr lang="en-US" baseline="30000" dirty="0">
                <a:solidFill>
                  <a:srgbClr val="000818"/>
                </a:solidFill>
              </a:rPr>
              <a:t>th</a:t>
            </a:r>
            <a:r>
              <a:rPr lang="en-US" dirty="0">
                <a:solidFill>
                  <a:srgbClr val="000818"/>
                </a:solidFill>
              </a:rPr>
              <a:t>, 2012  </a:t>
            </a:r>
          </a:p>
          <a:p>
            <a:r>
              <a:rPr lang="en-US" b="1" dirty="0" err="1">
                <a:solidFill>
                  <a:srgbClr val="000818"/>
                </a:solidFill>
              </a:rPr>
              <a:t>Lubos</a:t>
            </a:r>
            <a:r>
              <a:rPr lang="en-US" b="1" dirty="0">
                <a:solidFill>
                  <a:srgbClr val="000818"/>
                </a:solidFill>
              </a:rPr>
              <a:t> Pastor of the University of Chicago Booth School of Business explains why the 'buy-and-hold' strategy adopted in the 1990's doesn’t work anymore.</a:t>
            </a:r>
            <a:r>
              <a:rPr lang="en-US" u="sng" dirty="0">
                <a:hlinkClick r:id="rId5"/>
              </a:rPr>
              <a:t> </a:t>
            </a:r>
            <a:endParaRPr lang="en-US" dirty="0"/>
          </a:p>
        </p:txBody>
      </p:sp>
      <p:pic>
        <p:nvPicPr>
          <p:cNvPr id="10" name="FoxBiz_BuyAndHold(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219200" y="2209800"/>
            <a:ext cx="7010400" cy="3943350"/>
          </a:xfrm>
        </p:spPr>
      </p:pic>
    </p:spTree>
    <p:extLst>
      <p:ext uri="{BB962C8B-B14F-4D97-AF65-F5344CB8AC3E}">
        <p14:creationId xmlns:p14="http://schemas.microsoft.com/office/powerpoint/2010/main" val="3755690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914400" indent="-914400" eaLnBrk="1" hangingPunct="1">
              <a:lnSpc>
                <a:spcPct val="90000"/>
              </a:lnSpc>
              <a:buClr>
                <a:srgbClr val="000818"/>
              </a:buClr>
              <a:buFont typeface="+mj-lt"/>
              <a:buAutoNum type="arabicPeriod" startAt="5"/>
              <a:defRPr/>
            </a:pPr>
            <a:r>
              <a:rPr lang="en-US" altLang="ja-JP" sz="4800" b="1" dirty="0">
                <a:solidFill>
                  <a:srgbClr val="000818"/>
                </a:solidFill>
                <a:effectLst>
                  <a:outerShdw blurRad="38100" dist="38100" dir="2700000" algn="tl">
                    <a:srgbClr val="C0C0C0"/>
                  </a:outerShdw>
                </a:effectLst>
                <a:latin typeface="Calibri" pitchFamily="34" charset="0"/>
              </a:rPr>
              <a:t>Just buy a No-Load Index Fund.</a:t>
            </a:r>
            <a:endParaRPr lang="en-US" sz="5000" b="1" dirty="0">
              <a:solidFill>
                <a:srgbClr val="000818"/>
              </a:solidFill>
              <a:effectLst>
                <a:outerShdw blurRad="38100" dist="38100" dir="2700000" algn="tl">
                  <a:srgbClr val="C0C0C0"/>
                </a:outerShdw>
              </a:effectLst>
              <a:cs typeface="Arial" pitchFamily="34" charset="0"/>
            </a:endParaRPr>
          </a:p>
        </p:txBody>
      </p:sp>
      <p:pic>
        <p:nvPicPr>
          <p:cNvPr id="1027" name="Picture 3" descr="C:\Users\Dave\AppData\Local\Microsoft\Windows\Temporary Internet Files\Content.IE5\HZ94P8LJ\MP900387711[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7400" y="2667000"/>
            <a:ext cx="4272897" cy="3048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8885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marL="633412" indent="-514350" eaLnBrk="1" fontAlgn="auto" hangingPunct="1">
              <a:spcAft>
                <a:spcPts val="0"/>
              </a:spcAft>
              <a:defRPr/>
            </a:pPr>
            <a:r>
              <a:rPr lang="en-US" sz="4400" b="1" dirty="0">
                <a:solidFill>
                  <a:srgbClr val="000818"/>
                </a:solidFill>
                <a:effectLst>
                  <a:outerShdw blurRad="38100" dist="38100" dir="2700000" algn="tl">
                    <a:srgbClr val="000000">
                      <a:alpha val="43137"/>
                    </a:srgbClr>
                  </a:outerShdw>
                </a:effectLst>
              </a:rPr>
              <a:t>“Just buy an index fund”</a:t>
            </a:r>
          </a:p>
        </p:txBody>
      </p:sp>
      <p:sp>
        <p:nvSpPr>
          <p:cNvPr id="14339" name="Content Placeholder 2"/>
          <p:cNvSpPr>
            <a:spLocks noGrp="1"/>
          </p:cNvSpPr>
          <p:nvPr>
            <p:ph idx="1"/>
          </p:nvPr>
        </p:nvSpPr>
        <p:spPr/>
        <p:txBody>
          <a:bodyPr rtlCol="0">
            <a:normAutofit/>
          </a:bodyPr>
          <a:lstStyle/>
          <a:p>
            <a:pPr eaLnBrk="1" fontAlgn="auto" hangingPunct="1">
              <a:spcAft>
                <a:spcPts val="0"/>
              </a:spcAft>
              <a:buFont typeface="Wingdings 2" pitchFamily="18" charset="2"/>
              <a:buNone/>
              <a:defRPr/>
            </a:pPr>
            <a:r>
              <a:rPr lang="en-US" sz="3200" b="1" dirty="0">
                <a:solidFill>
                  <a:srgbClr val="000818"/>
                </a:solidFill>
              </a:rPr>
              <a:t>S&amp;P 500 Index </a:t>
            </a:r>
          </a:p>
          <a:p>
            <a:pPr eaLnBrk="1" fontAlgn="auto" hangingPunct="1">
              <a:spcAft>
                <a:spcPts val="0"/>
              </a:spcAft>
              <a:buFont typeface="Wingdings 2" pitchFamily="18" charset="2"/>
              <a:buNone/>
              <a:defRPr/>
            </a:pPr>
            <a:endParaRPr lang="en-US" sz="3200" b="1" dirty="0">
              <a:solidFill>
                <a:srgbClr val="000818"/>
              </a:solidFill>
            </a:endParaRPr>
          </a:p>
          <a:p>
            <a:pPr fontAlgn="auto">
              <a:spcAft>
                <a:spcPts val="0"/>
              </a:spcAft>
              <a:defRPr/>
            </a:pPr>
            <a:r>
              <a:rPr lang="en-US" b="1" dirty="0">
                <a:solidFill>
                  <a:srgbClr val="000818"/>
                </a:solidFill>
              </a:rPr>
              <a:t>January 3</a:t>
            </a:r>
            <a:r>
              <a:rPr lang="en-US" b="1" baseline="30000" dirty="0">
                <a:solidFill>
                  <a:srgbClr val="000818"/>
                </a:solidFill>
              </a:rPr>
              <a:t>rd</a:t>
            </a:r>
            <a:r>
              <a:rPr lang="en-US" b="1" dirty="0">
                <a:solidFill>
                  <a:srgbClr val="000818"/>
                </a:solidFill>
              </a:rPr>
              <a:t>, 2000</a:t>
            </a:r>
          </a:p>
          <a:p>
            <a:pPr lvl="1" fontAlgn="auto">
              <a:spcAft>
                <a:spcPts val="0"/>
              </a:spcAft>
              <a:defRPr/>
            </a:pPr>
            <a:r>
              <a:rPr lang="en-US" b="1" dirty="0">
                <a:solidFill>
                  <a:srgbClr val="000818"/>
                </a:solidFill>
              </a:rPr>
              <a:t>1455.22</a:t>
            </a:r>
          </a:p>
          <a:p>
            <a:pPr fontAlgn="auto">
              <a:spcAft>
                <a:spcPts val="0"/>
              </a:spcAft>
              <a:defRPr/>
            </a:pPr>
            <a:r>
              <a:rPr lang="en-US" b="1" dirty="0">
                <a:solidFill>
                  <a:srgbClr val="000818"/>
                </a:solidFill>
              </a:rPr>
              <a:t>December 31</a:t>
            </a:r>
            <a:r>
              <a:rPr lang="en-US" b="1" baseline="30000" dirty="0">
                <a:solidFill>
                  <a:srgbClr val="000818"/>
                </a:solidFill>
              </a:rPr>
              <a:t>st</a:t>
            </a:r>
            <a:r>
              <a:rPr lang="en-US" b="1" dirty="0">
                <a:solidFill>
                  <a:srgbClr val="000818"/>
                </a:solidFill>
              </a:rPr>
              <a:t>, 2009</a:t>
            </a:r>
          </a:p>
          <a:p>
            <a:pPr lvl="1" fontAlgn="auto">
              <a:spcAft>
                <a:spcPts val="0"/>
              </a:spcAft>
              <a:defRPr/>
            </a:pPr>
            <a:r>
              <a:rPr lang="en-US" b="1" dirty="0">
                <a:solidFill>
                  <a:srgbClr val="000818"/>
                </a:solidFill>
              </a:rPr>
              <a:t>1115.10</a:t>
            </a:r>
          </a:p>
          <a:p>
            <a:pPr lvl="1" fontAlgn="auto">
              <a:spcAft>
                <a:spcPts val="0"/>
              </a:spcAft>
              <a:buNone/>
              <a:defRPr/>
            </a:pPr>
            <a:endParaRPr lang="en-US" b="1" dirty="0"/>
          </a:p>
          <a:p>
            <a:pPr fontAlgn="auto">
              <a:spcAft>
                <a:spcPts val="0"/>
              </a:spcAft>
              <a:defRPr/>
            </a:pPr>
            <a:r>
              <a:rPr lang="en-US" sz="3600" b="1" i="1" u="sng" dirty="0">
                <a:solidFill>
                  <a:srgbClr val="FF0000"/>
                </a:solidFill>
                <a:effectLst>
                  <a:outerShdw blurRad="38100" dist="38100" dir="2700000" algn="tl">
                    <a:srgbClr val="000000">
                      <a:alpha val="43137"/>
                    </a:srgbClr>
                  </a:outerShdw>
                </a:effectLst>
              </a:rPr>
              <a:t>-23.37% LOSS!!</a:t>
            </a:r>
          </a:p>
          <a:p>
            <a:pPr lvl="1" eaLnBrk="1" fontAlgn="auto" hangingPunct="1">
              <a:spcAft>
                <a:spcPts val="0"/>
              </a:spcAft>
              <a:buFont typeface="Wingdings" pitchFamily="2" charset="2"/>
              <a:buNone/>
              <a:defRPr/>
            </a:pPr>
            <a:endParaRPr lang="en-US" b="1" dirty="0"/>
          </a:p>
        </p:txBody>
      </p:sp>
      <p:sp>
        <p:nvSpPr>
          <p:cNvPr id="5" name="Rectangle 4"/>
          <p:cNvSpPr/>
          <p:nvPr/>
        </p:nvSpPr>
        <p:spPr>
          <a:xfrm>
            <a:off x="4958255" y="1909971"/>
            <a:ext cx="3581400" cy="1107996"/>
          </a:xfrm>
          <a:prstGeom prst="rect">
            <a:avLst/>
          </a:prstGeom>
          <a:noFill/>
        </p:spPr>
        <p:txBody>
          <a:bodyPr>
            <a:spAutoFit/>
          </a:bodyPr>
          <a:lstStyle/>
          <a:p>
            <a:pPr algn="ctr" fontAlgn="auto">
              <a:spcBef>
                <a:spcPts val="0"/>
              </a:spcBef>
              <a:spcAft>
                <a:spcPts val="0"/>
              </a:spcAft>
              <a:defRPr/>
            </a:pPr>
            <a:r>
              <a:rPr lang="en-US" sz="6600" b="1" cap="all" dirty="0">
                <a:ln w="9000" cmpd="sng">
                  <a:solidFill>
                    <a:schemeClr val="accent4">
                      <a:shade val="50000"/>
                      <a:satMod val="120000"/>
                    </a:schemeClr>
                  </a:solidFill>
                  <a:prstDash val="solid"/>
                </a:ln>
                <a:solidFill>
                  <a:srgbClr val="000818"/>
                </a:solidFill>
                <a:effectLst>
                  <a:outerShdw blurRad="38100" dist="38100" dir="2700000" algn="tl">
                    <a:srgbClr val="000000">
                      <a:alpha val="43137"/>
                    </a:srgbClr>
                  </a:outerShdw>
                  <a:reflection blurRad="12700" stA="28000" endPos="45000" dist="1000" dir="5400000" sy="-100000" algn="bl" rotWithShape="0"/>
                </a:effectLst>
                <a:latin typeface="+mn-lt"/>
              </a:rPr>
              <a:t>Myth #5</a:t>
            </a:r>
          </a:p>
        </p:txBody>
      </p:sp>
      <p:sp>
        <p:nvSpPr>
          <p:cNvPr id="6" name="TextBox 5"/>
          <p:cNvSpPr txBox="1">
            <a:spLocks noChangeArrowheads="1"/>
          </p:cNvSpPr>
          <p:nvPr/>
        </p:nvSpPr>
        <p:spPr bwMode="auto">
          <a:xfrm>
            <a:off x="609600" y="64008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dirty="0">
                <a:latin typeface="Calibri" pitchFamily="34" charset="0"/>
              </a:rPr>
              <a:t>Stats from YahooFinance.com  1/7/2013</a:t>
            </a:r>
          </a:p>
        </p:txBody>
      </p:sp>
    </p:spTree>
    <p:extLst>
      <p:ext uri="{BB962C8B-B14F-4D97-AF65-F5344CB8AC3E}">
        <p14:creationId xmlns:p14="http://schemas.microsoft.com/office/powerpoint/2010/main" val="24708324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10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marL="633412" indent="-514350" eaLnBrk="1" fontAlgn="auto" hangingPunct="1">
              <a:spcAft>
                <a:spcPts val="0"/>
              </a:spcAft>
              <a:defRPr/>
            </a:pPr>
            <a:r>
              <a:rPr lang="en-US" sz="4400" b="1" dirty="0">
                <a:solidFill>
                  <a:srgbClr val="000818"/>
                </a:solidFill>
                <a:effectLst>
                  <a:outerShdw blurRad="38100" dist="38100" dir="2700000" algn="tl">
                    <a:srgbClr val="000000">
                      <a:alpha val="43137"/>
                    </a:srgbClr>
                  </a:outerShdw>
                </a:effectLst>
              </a:rPr>
              <a:t>“Just buy an index fund”</a:t>
            </a:r>
          </a:p>
        </p:txBody>
      </p:sp>
      <p:sp>
        <p:nvSpPr>
          <p:cNvPr id="14339" name="Content Placeholder 2"/>
          <p:cNvSpPr>
            <a:spLocks noGrp="1"/>
          </p:cNvSpPr>
          <p:nvPr>
            <p:ph idx="1"/>
          </p:nvPr>
        </p:nvSpPr>
        <p:spPr>
          <a:xfrm>
            <a:off x="1066800" y="1600200"/>
            <a:ext cx="7010400" cy="4267200"/>
          </a:xfrm>
        </p:spPr>
        <p:txBody>
          <a:bodyPr rtlCol="0">
            <a:normAutofit lnSpcReduction="10000"/>
          </a:bodyPr>
          <a:lstStyle/>
          <a:p>
            <a:pPr eaLnBrk="1" fontAlgn="auto" hangingPunct="1">
              <a:spcAft>
                <a:spcPts val="0"/>
              </a:spcAft>
              <a:buClr>
                <a:schemeClr val="accent2">
                  <a:lumMod val="50000"/>
                </a:schemeClr>
              </a:buClr>
              <a:buFont typeface="Wingdings 2" pitchFamily="18" charset="2"/>
              <a:buNone/>
              <a:defRPr/>
            </a:pPr>
            <a:r>
              <a:rPr lang="en-US" sz="3200" b="1" dirty="0">
                <a:solidFill>
                  <a:srgbClr val="000818"/>
                </a:solidFill>
              </a:rPr>
              <a:t>S&amp;P 500 Index </a:t>
            </a:r>
          </a:p>
          <a:p>
            <a:pPr eaLnBrk="1" fontAlgn="auto" hangingPunct="1">
              <a:spcAft>
                <a:spcPts val="0"/>
              </a:spcAft>
              <a:buClr>
                <a:schemeClr val="accent2">
                  <a:lumMod val="50000"/>
                </a:schemeClr>
              </a:buClr>
              <a:buFont typeface="Wingdings 2" pitchFamily="18" charset="2"/>
              <a:buNone/>
              <a:defRPr/>
            </a:pPr>
            <a:endParaRPr lang="en-US" sz="3200" b="1" dirty="0">
              <a:solidFill>
                <a:srgbClr val="000818"/>
              </a:solidFill>
            </a:endParaRPr>
          </a:p>
          <a:p>
            <a:pPr eaLnBrk="1" fontAlgn="auto" hangingPunct="1">
              <a:spcAft>
                <a:spcPts val="0"/>
              </a:spcAft>
              <a:buClr>
                <a:schemeClr val="accent2">
                  <a:lumMod val="50000"/>
                </a:schemeClr>
              </a:buClr>
              <a:buFont typeface="Arial"/>
              <a:buNone/>
              <a:defRPr/>
            </a:pPr>
            <a:r>
              <a:rPr lang="en-US" b="1" dirty="0">
                <a:solidFill>
                  <a:srgbClr val="000818"/>
                </a:solidFill>
              </a:rPr>
              <a:t>January 1</a:t>
            </a:r>
            <a:r>
              <a:rPr lang="en-US" b="1" baseline="30000" dirty="0">
                <a:solidFill>
                  <a:srgbClr val="000818"/>
                </a:solidFill>
              </a:rPr>
              <a:t>st</a:t>
            </a:r>
            <a:r>
              <a:rPr lang="en-US" b="1" dirty="0">
                <a:solidFill>
                  <a:srgbClr val="000818"/>
                </a:solidFill>
              </a:rPr>
              <a:t>, 2000</a:t>
            </a:r>
          </a:p>
          <a:p>
            <a:pPr lvl="1" eaLnBrk="1" fontAlgn="auto" hangingPunct="1">
              <a:spcAft>
                <a:spcPts val="0"/>
              </a:spcAft>
              <a:defRPr/>
            </a:pPr>
            <a:r>
              <a:rPr lang="en-US" b="1" dirty="0">
                <a:solidFill>
                  <a:srgbClr val="000818"/>
                </a:solidFill>
              </a:rPr>
              <a:t>1469.25</a:t>
            </a:r>
          </a:p>
          <a:p>
            <a:pPr eaLnBrk="1" fontAlgn="auto" hangingPunct="1">
              <a:spcAft>
                <a:spcPts val="0"/>
              </a:spcAft>
              <a:buClr>
                <a:schemeClr val="accent2">
                  <a:lumMod val="50000"/>
                </a:schemeClr>
              </a:buClr>
              <a:buFont typeface="Arial"/>
              <a:buNone/>
              <a:defRPr/>
            </a:pPr>
            <a:r>
              <a:rPr lang="en-US" b="1" dirty="0">
                <a:solidFill>
                  <a:srgbClr val="000818"/>
                </a:solidFill>
              </a:rPr>
              <a:t>December 31</a:t>
            </a:r>
            <a:r>
              <a:rPr lang="en-US" b="1" baseline="30000" dirty="0">
                <a:solidFill>
                  <a:srgbClr val="000818"/>
                </a:solidFill>
              </a:rPr>
              <a:t>st</a:t>
            </a:r>
            <a:r>
              <a:rPr lang="en-US" b="1" dirty="0">
                <a:solidFill>
                  <a:srgbClr val="000818"/>
                </a:solidFill>
              </a:rPr>
              <a:t>, 2014</a:t>
            </a:r>
          </a:p>
          <a:p>
            <a:pPr lvl="1" eaLnBrk="1" fontAlgn="auto" hangingPunct="1">
              <a:spcAft>
                <a:spcPts val="0"/>
              </a:spcAft>
              <a:defRPr/>
            </a:pPr>
            <a:r>
              <a:rPr lang="en-US" b="1" dirty="0">
                <a:solidFill>
                  <a:srgbClr val="000818"/>
                </a:solidFill>
              </a:rPr>
              <a:t>2058.90</a:t>
            </a:r>
          </a:p>
          <a:p>
            <a:pPr lvl="1" eaLnBrk="1" fontAlgn="auto" hangingPunct="1">
              <a:spcAft>
                <a:spcPts val="0"/>
              </a:spcAft>
              <a:buFont typeface="Wingdings" pitchFamily="2" charset="2"/>
              <a:buNone/>
              <a:defRPr/>
            </a:pPr>
            <a:endParaRPr lang="en-US" b="1" dirty="0">
              <a:solidFill>
                <a:srgbClr val="000818"/>
              </a:solidFill>
            </a:endParaRPr>
          </a:p>
          <a:p>
            <a:pPr eaLnBrk="1" fontAlgn="auto" hangingPunct="1">
              <a:spcAft>
                <a:spcPts val="0"/>
              </a:spcAft>
              <a:buClr>
                <a:schemeClr val="accent2">
                  <a:lumMod val="50000"/>
                </a:schemeClr>
              </a:buClr>
              <a:buFont typeface="Arial"/>
              <a:buNone/>
              <a:defRPr/>
            </a:pPr>
            <a:r>
              <a:rPr lang="en-US" sz="3600" b="1" i="1" u="sng" dirty="0">
                <a:solidFill>
                  <a:srgbClr val="0EE703"/>
                </a:solidFill>
                <a:effectLst>
                  <a:outerShdw blurRad="38100" dist="38100" dir="2700000" algn="tl">
                    <a:srgbClr val="000000">
                      <a:alpha val="43137"/>
                    </a:srgbClr>
                  </a:outerShdw>
                </a:effectLst>
              </a:rPr>
              <a:t>40% Gain </a:t>
            </a:r>
          </a:p>
          <a:p>
            <a:pPr eaLnBrk="1" fontAlgn="auto" hangingPunct="1">
              <a:spcAft>
                <a:spcPts val="0"/>
              </a:spcAft>
              <a:buClr>
                <a:schemeClr val="accent2">
                  <a:lumMod val="50000"/>
                </a:schemeClr>
              </a:buClr>
              <a:buFont typeface="Arial"/>
              <a:buNone/>
              <a:defRPr/>
            </a:pPr>
            <a:r>
              <a:rPr lang="en-US" sz="2600" b="1" i="1" u="sng" dirty="0">
                <a:solidFill>
                  <a:srgbClr val="000818"/>
                </a:solidFill>
                <a:effectLst>
                  <a:outerShdw blurRad="38100" dist="38100" dir="2700000" algn="tl">
                    <a:srgbClr val="000000">
                      <a:alpha val="43137"/>
                    </a:srgbClr>
                  </a:outerShdw>
                </a:effectLst>
              </a:rPr>
              <a:t>Less than 2.3% a year return over 15 years!</a:t>
            </a:r>
          </a:p>
          <a:p>
            <a:pPr lvl="1" eaLnBrk="1" fontAlgn="auto" hangingPunct="1">
              <a:spcAft>
                <a:spcPts val="0"/>
              </a:spcAft>
              <a:buFont typeface="Wingdings" pitchFamily="2" charset="2"/>
              <a:buNone/>
              <a:defRPr/>
            </a:pPr>
            <a:endParaRPr lang="en-US" b="1" dirty="0"/>
          </a:p>
        </p:txBody>
      </p:sp>
      <p:sp>
        <p:nvSpPr>
          <p:cNvPr id="5" name="Rectangle 4"/>
          <p:cNvSpPr/>
          <p:nvPr/>
        </p:nvSpPr>
        <p:spPr>
          <a:xfrm>
            <a:off x="4958255" y="1909971"/>
            <a:ext cx="3581400" cy="1107996"/>
          </a:xfrm>
          <a:prstGeom prst="rect">
            <a:avLst/>
          </a:prstGeom>
          <a:noFill/>
        </p:spPr>
        <p:txBody>
          <a:bodyPr>
            <a:spAutoFit/>
          </a:bodyPr>
          <a:lstStyle/>
          <a:p>
            <a:pPr algn="ctr" fontAlgn="auto">
              <a:spcBef>
                <a:spcPts val="0"/>
              </a:spcBef>
              <a:spcAft>
                <a:spcPts val="0"/>
              </a:spcAft>
              <a:defRPr/>
            </a:pPr>
            <a:r>
              <a:rPr lang="en-US" sz="6600" b="1" cap="all" dirty="0">
                <a:ln w="9000" cmpd="sng">
                  <a:solidFill>
                    <a:schemeClr val="accent4">
                      <a:shade val="50000"/>
                      <a:satMod val="120000"/>
                    </a:schemeClr>
                  </a:solidFill>
                  <a:prstDash val="solid"/>
                </a:ln>
                <a:solidFill>
                  <a:srgbClr val="000818"/>
                </a:solidFill>
                <a:effectLst>
                  <a:outerShdw blurRad="38100" dist="38100" dir="2700000" algn="tl">
                    <a:srgbClr val="000000">
                      <a:alpha val="43137"/>
                    </a:srgbClr>
                  </a:outerShdw>
                  <a:reflection blurRad="12700" stA="28000" endPos="45000" dist="1000" dir="5400000" sy="-100000" algn="bl" rotWithShape="0"/>
                </a:effectLst>
                <a:latin typeface="+mn-lt"/>
                <a:ea typeface="ＭＳ Ｐゴシック" charset="0"/>
                <a:cs typeface="ＭＳ Ｐゴシック" charset="0"/>
              </a:rPr>
              <a:t>Myth #5</a:t>
            </a:r>
          </a:p>
        </p:txBody>
      </p:sp>
      <p:sp>
        <p:nvSpPr>
          <p:cNvPr id="106501" name="TextBox 5"/>
          <p:cNvSpPr txBox="1">
            <a:spLocks noChangeArrowheads="1"/>
          </p:cNvSpPr>
          <p:nvPr/>
        </p:nvSpPr>
        <p:spPr bwMode="auto">
          <a:xfrm>
            <a:off x="609600" y="64008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3F7312"/>
              </a:buClr>
              <a:buFont typeface="Arial" charset="0"/>
              <a:defRPr sz="2800">
                <a:solidFill>
                  <a:schemeClr val="tx1"/>
                </a:solidFill>
                <a:latin typeface="Tahoma" pitchFamily="34" charset="0"/>
                <a:ea typeface="ＭＳ Ｐゴシック" pitchFamily="34" charset="-128"/>
                <a:cs typeface="Tahoma" pitchFamily="34" charset="0"/>
              </a:defRPr>
            </a:lvl1pPr>
            <a:lvl2pPr marL="742950" indent="-285750" eaLnBrk="0" hangingPunct="0">
              <a:spcAft>
                <a:spcPts val="600"/>
              </a:spcAft>
              <a:buFont typeface="Arial" charset="0"/>
              <a:buChar char="–"/>
              <a:defRPr sz="2400">
                <a:solidFill>
                  <a:schemeClr val="tx1"/>
                </a:solidFill>
                <a:latin typeface="Tahoma" pitchFamily="34" charset="0"/>
                <a:ea typeface="ＭＳ Ｐゴシック" pitchFamily="34" charset="-128"/>
                <a:cs typeface="Tahoma" pitchFamily="34" charset="0"/>
              </a:defRPr>
            </a:lvl2pPr>
            <a:lvl3pPr marL="1143000" indent="-228600" eaLnBrk="0" hangingPunct="0">
              <a:spcAft>
                <a:spcPts val="600"/>
              </a:spcAft>
              <a:buFont typeface="Arial" charset="0"/>
              <a:buChar char="•"/>
              <a:defRPr sz="2000">
                <a:solidFill>
                  <a:schemeClr val="tx1"/>
                </a:solidFill>
                <a:latin typeface="Tahoma" pitchFamily="34" charset="0"/>
                <a:ea typeface="ＭＳ Ｐゴシック" pitchFamily="34" charset="-128"/>
                <a:cs typeface="Tahoma" pitchFamily="34" charset="0"/>
              </a:defRPr>
            </a:lvl3pPr>
            <a:lvl4pPr marL="16002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4pPr>
            <a:lvl5pPr marL="20574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5pPr>
            <a:lvl6pPr marL="25146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6pPr>
            <a:lvl7pPr marL="29718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7pPr>
            <a:lvl8pPr marL="34290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8pPr>
            <a:lvl9pPr marL="38862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9pPr>
          </a:lstStyle>
          <a:p>
            <a:pPr eaLnBrk="1" hangingPunct="1">
              <a:spcAft>
                <a:spcPct val="0"/>
              </a:spcAft>
              <a:buClrTx/>
              <a:buFontTx/>
              <a:buNone/>
            </a:pPr>
            <a:r>
              <a:rPr lang="en-US" altLang="en-US" sz="1200">
                <a:latin typeface="Calibri" pitchFamily="34" charset="0"/>
              </a:rPr>
              <a:t>Stats from YahooFinance.com  7/8/2014</a:t>
            </a:r>
          </a:p>
        </p:txBody>
      </p:sp>
    </p:spTree>
    <p:extLst>
      <p:ext uri="{BB962C8B-B14F-4D97-AF65-F5344CB8AC3E}">
        <p14:creationId xmlns:p14="http://schemas.microsoft.com/office/powerpoint/2010/main" val="3724980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1000"/>
                                        <p:tgtEl>
                                          <p:spTgt spid="143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fade">
                                      <p:cBhvr>
                                        <p:cTn id="17" dur="1000"/>
                                        <p:tgtEl>
                                          <p:spTgt spid="1433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339">
                                            <p:txEl>
                                              <p:pRg st="3" end="3"/>
                                            </p:txEl>
                                          </p:spTgt>
                                        </p:tgtEl>
                                        <p:attrNameLst>
                                          <p:attrName>style.visibility</p:attrName>
                                        </p:attrNameLst>
                                      </p:cBhvr>
                                      <p:to>
                                        <p:strVal val="visible"/>
                                      </p:to>
                                    </p:set>
                                    <p:animEffect transition="in" filter="fade">
                                      <p:cBhvr>
                                        <p:cTn id="20" dur="1000"/>
                                        <p:tgtEl>
                                          <p:spTgt spid="14339">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339">
                                            <p:txEl>
                                              <p:pRg st="4" end="4"/>
                                            </p:txEl>
                                          </p:spTgt>
                                        </p:tgtEl>
                                        <p:attrNameLst>
                                          <p:attrName>style.visibility</p:attrName>
                                        </p:attrNameLst>
                                      </p:cBhvr>
                                      <p:to>
                                        <p:strVal val="visible"/>
                                      </p:to>
                                    </p:set>
                                    <p:animEffect transition="in" filter="fade">
                                      <p:cBhvr>
                                        <p:cTn id="25" dur="1000"/>
                                        <p:tgtEl>
                                          <p:spTgt spid="14339">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339">
                                            <p:txEl>
                                              <p:pRg st="5" end="5"/>
                                            </p:txEl>
                                          </p:spTgt>
                                        </p:tgtEl>
                                        <p:attrNameLst>
                                          <p:attrName>style.visibility</p:attrName>
                                        </p:attrNameLst>
                                      </p:cBhvr>
                                      <p:to>
                                        <p:strVal val="visible"/>
                                      </p:to>
                                    </p:set>
                                    <p:animEffect transition="in" filter="fade">
                                      <p:cBhvr>
                                        <p:cTn id="28" dur="1000"/>
                                        <p:tgtEl>
                                          <p:spTgt spid="14339">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339">
                                            <p:txEl>
                                              <p:pRg st="7" end="7"/>
                                            </p:txEl>
                                          </p:spTgt>
                                        </p:tgtEl>
                                        <p:attrNameLst>
                                          <p:attrName>style.visibility</p:attrName>
                                        </p:attrNameLst>
                                      </p:cBhvr>
                                      <p:to>
                                        <p:strVal val="visible"/>
                                      </p:to>
                                    </p:set>
                                    <p:animEffect transition="in" filter="fade">
                                      <p:cBhvr>
                                        <p:cTn id="33" dur="1000"/>
                                        <p:tgtEl>
                                          <p:spTgt spid="14339">
                                            <p:txEl>
                                              <p:pRg st="7" end="7"/>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339">
                                            <p:txEl>
                                              <p:pRg st="8" end="8"/>
                                            </p:txEl>
                                          </p:spTgt>
                                        </p:tgtEl>
                                        <p:attrNameLst>
                                          <p:attrName>style.visibility</p:attrName>
                                        </p:attrNameLst>
                                      </p:cBhvr>
                                      <p:to>
                                        <p:strVal val="visible"/>
                                      </p:to>
                                    </p:set>
                                    <p:animEffect transition="in" filter="fade">
                                      <p:cBhvr>
                                        <p:cTn id="38" dur="1000"/>
                                        <p:tgtEl>
                                          <p:spTgt spid="143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defRPr/>
            </a:pPr>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lnSpcReduction="10000"/>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0" eaLnBrk="1" hangingPunct="1">
              <a:lnSpc>
                <a:spcPct val="90000"/>
              </a:lnSpc>
              <a:buClr>
                <a:srgbClr val="000818"/>
              </a:buClr>
              <a:buNone/>
              <a:defRPr/>
            </a:pPr>
            <a:r>
              <a:rPr lang="en-US" sz="3200" b="1" dirty="0">
                <a:solidFill>
                  <a:srgbClr val="000818"/>
                </a:solidFill>
              </a:rPr>
              <a:t>If you average 2.3% per year, imagine having to withdraw the typical 4% per year for income needs over the last 15 years, and what that would do to your portfolio.</a:t>
            </a:r>
          </a:p>
          <a:p>
            <a:pPr marL="0" lvl="1" indent="0" eaLnBrk="1" hangingPunct="1">
              <a:lnSpc>
                <a:spcPct val="90000"/>
              </a:lnSpc>
              <a:buClr>
                <a:srgbClr val="000818"/>
              </a:buClr>
              <a:buFont typeface="Arial" charset="0"/>
              <a:buNone/>
              <a:defRPr/>
            </a:pPr>
            <a:endParaRPr lang="en-US" b="1" dirty="0"/>
          </a:p>
          <a:p>
            <a:pPr marL="0" lvl="1" indent="0" eaLnBrk="1" hangingPunct="1">
              <a:lnSpc>
                <a:spcPct val="90000"/>
              </a:lnSpc>
              <a:buClr>
                <a:srgbClr val="000818"/>
              </a:buClr>
              <a:buFont typeface="Arial" charset="0"/>
              <a:buNone/>
              <a:defRPr/>
            </a:pPr>
            <a:endParaRPr lang="en-US" b="1" dirty="0"/>
          </a:p>
          <a:p>
            <a:pPr marL="0" lvl="1" indent="0" eaLnBrk="1" hangingPunct="1">
              <a:lnSpc>
                <a:spcPct val="90000"/>
              </a:lnSpc>
              <a:buClr>
                <a:srgbClr val="000818"/>
              </a:buClr>
              <a:buFont typeface="Arial" charset="0"/>
              <a:buNone/>
              <a:defRPr/>
            </a:pPr>
            <a:r>
              <a:rPr lang="en-US" b="1" dirty="0"/>
              <a:t>3.14  Would you be willing to gamble your retirement on the above illustrations not happening again?  </a:t>
            </a:r>
            <a:endParaRPr lang="en-US" sz="2000" dirty="0"/>
          </a:p>
          <a:p>
            <a:pPr eaLnBrk="1" hangingPunct="1">
              <a:lnSpc>
                <a:spcPct val="90000"/>
              </a:lnSpc>
              <a:buClr>
                <a:srgbClr val="000818"/>
              </a:buClr>
              <a:buFont typeface="Arial"/>
              <a:buNone/>
              <a:defRPr/>
            </a:pPr>
            <a:endParaRPr lang="en-US" sz="5000" b="1" dirty="0">
              <a:solidFill>
                <a:srgbClr val="000818"/>
              </a:solidFill>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73669637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914400" indent="-914400" eaLnBrk="1" hangingPunct="1">
              <a:lnSpc>
                <a:spcPct val="90000"/>
              </a:lnSpc>
              <a:buClr>
                <a:srgbClr val="000818"/>
              </a:buClr>
              <a:buFont typeface="+mj-lt"/>
              <a:buAutoNum type="arabicPeriod" startAt="6"/>
              <a:defRPr/>
            </a:pPr>
            <a:r>
              <a:rPr lang="en-US" altLang="ja-JP" sz="4800" b="1" dirty="0">
                <a:solidFill>
                  <a:srgbClr val="000818"/>
                </a:solidFill>
                <a:effectLst>
                  <a:outerShdw blurRad="38100" dist="38100" dir="2700000" algn="tl">
                    <a:srgbClr val="C0C0C0"/>
                  </a:outerShdw>
                </a:effectLst>
                <a:latin typeface="Calibri" pitchFamily="34" charset="0"/>
              </a:rPr>
              <a:t>Index Annuities are Dangerous!</a:t>
            </a:r>
            <a:endParaRPr lang="en-US" sz="5000" b="1" dirty="0">
              <a:solidFill>
                <a:srgbClr val="000818"/>
              </a:solidFill>
              <a:effectLst>
                <a:outerShdw blurRad="38100" dist="38100" dir="2700000" algn="tl">
                  <a:srgbClr val="C0C0C0"/>
                </a:outerShdw>
              </a:effectLst>
              <a:cs typeface="Arial" pitchFamily="34" charset="0"/>
            </a:endParaRPr>
          </a:p>
        </p:txBody>
      </p:sp>
      <p:pic>
        <p:nvPicPr>
          <p:cNvPr id="2053" name="Picture 5" descr="C:\Users\Dave\AppData\Local\Microsoft\Windows\Temporary Internet Files\Content.IE5\M23M0CXW\MP900439284[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56360" y="2743200"/>
            <a:ext cx="5715000" cy="3810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9165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Owner\Local Settings\Temporary Internet Files\Content.IE5\R7HDX1HV\MP900442322[1].jpg"/>
          <p:cNvPicPr>
            <a:picLocks noChangeAspect="1" noChangeArrowheads="1"/>
          </p:cNvPicPr>
          <p:nvPr/>
        </p:nvPicPr>
        <p:blipFill>
          <a:blip r:embed="rId3" cstate="print">
            <a:duotone>
              <a:schemeClr val="bg2">
                <a:shade val="45000"/>
                <a:satMod val="135000"/>
              </a:schemeClr>
              <a:prstClr val="white"/>
            </a:duotone>
            <a:lum bright="10000"/>
          </a:blip>
          <a:srcRect l="3988" r="8371"/>
          <a:stretch>
            <a:fillRect/>
          </a:stretch>
        </p:blipFill>
        <p:spPr bwMode="auto">
          <a:xfrm>
            <a:off x="0" y="0"/>
            <a:ext cx="9144000" cy="6858000"/>
          </a:xfrm>
          <a:prstGeom prst="rect">
            <a:avLst/>
          </a:prstGeom>
          <a:noFill/>
        </p:spPr>
      </p:pic>
      <p:pic>
        <p:nvPicPr>
          <p:cNvPr id="28675" name="Picture 3" descr="Helicopter sh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4288"/>
            <a:ext cx="9126537"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715000"/>
            <a:ext cx="9144000" cy="1143000"/>
          </a:xfrm>
        </p:spPr>
        <p:txBody>
          <a:bodyPr rtlCol="0">
            <a:noAutofit/>
          </a:bodyPr>
          <a:lstStyle/>
          <a:p>
            <a:pPr marL="633412" indent="-514350"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rPr>
              <a:t>They’re like great white sharks…they’ll jump out of the water and swallow you whole!</a:t>
            </a:r>
          </a:p>
        </p:txBody>
      </p:sp>
    </p:spTree>
    <p:extLst>
      <p:ext uri="{BB962C8B-B14F-4D97-AF65-F5344CB8AC3E}">
        <p14:creationId xmlns:p14="http://schemas.microsoft.com/office/powerpoint/2010/main" val="3155189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391400" cy="1371600"/>
          </a:xfrm>
        </p:spPr>
        <p:txBody>
          <a:bodyPr rtlCol="0">
            <a:noAutofit/>
          </a:bodyPr>
          <a:lstStyle/>
          <a:p>
            <a:pPr marL="633412" indent="-514350" eaLnBrk="1" fontAlgn="auto" hangingPunct="1">
              <a:spcAft>
                <a:spcPts val="0"/>
              </a:spcAft>
              <a:defRPr/>
            </a:pPr>
            <a:r>
              <a:rPr lang="en-US" sz="4400" b="1" dirty="0">
                <a:solidFill>
                  <a:srgbClr val="000818"/>
                </a:solidFill>
                <a:effectLst>
                  <a:outerShdw blurRad="38100" dist="38100" dir="2700000" algn="tl">
                    <a:srgbClr val="000000">
                      <a:alpha val="43137"/>
                    </a:srgbClr>
                  </a:outerShdw>
                </a:effectLst>
              </a:rPr>
              <a:t>“Index Annuities are dangerous”</a:t>
            </a:r>
          </a:p>
        </p:txBody>
      </p:sp>
      <p:pic>
        <p:nvPicPr>
          <p:cNvPr id="1026" name="Picture 2"/>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tretch>
            <a:fillRect/>
          </a:stretch>
        </p:blipFill>
        <p:spPr>
          <a:xfrm>
            <a:off x="5334000" y="3017967"/>
            <a:ext cx="2255818" cy="2965122"/>
          </a:xfrm>
          <a:prstGeom prst="rect">
            <a:avLst/>
          </a:prstGeom>
          <a:ln>
            <a:solidFill>
              <a:schemeClr val="tx1"/>
            </a:solidFill>
          </a:ln>
          <a:effectLst>
            <a:outerShdw blurRad="292100" dist="139700" dir="2700000" algn="tl" rotWithShape="0">
              <a:srgbClr val="333333">
                <a:alpha val="65000"/>
              </a:srgbClr>
            </a:outerShdw>
          </a:effectLst>
        </p:spPr>
      </p:pic>
      <p:sp>
        <p:nvSpPr>
          <p:cNvPr id="29701" name="TextBox 8"/>
          <p:cNvSpPr txBox="1">
            <a:spLocks noChangeArrowheads="1"/>
          </p:cNvSpPr>
          <p:nvPr/>
        </p:nvSpPr>
        <p:spPr bwMode="auto">
          <a:xfrm>
            <a:off x="381000" y="6477000"/>
            <a:ext cx="853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atin typeface="Corbel" pitchFamily="34" charset="0"/>
              </a:rPr>
              <a:t>	</a:t>
            </a:r>
            <a:r>
              <a:rPr lang="en-US" sz="1200">
                <a:latin typeface="Corbel" pitchFamily="34" charset="0"/>
              </a:rPr>
              <a:t>Quotes from Tom Cochrane’s Blog on  AnnuityDigest.com  8/4/09 &amp; 9/3/09</a:t>
            </a:r>
          </a:p>
        </p:txBody>
      </p:sp>
      <p:sp>
        <p:nvSpPr>
          <p:cNvPr id="10" name="TextBox 9"/>
          <p:cNvSpPr txBox="1">
            <a:spLocks noChangeArrowheads="1"/>
          </p:cNvSpPr>
          <p:nvPr/>
        </p:nvSpPr>
        <p:spPr bwMode="auto">
          <a:xfrm>
            <a:off x="304800" y="1447800"/>
            <a:ext cx="40386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sz="4400" b="1" dirty="0">
              <a:solidFill>
                <a:srgbClr val="000818"/>
              </a:solidFill>
              <a:latin typeface="Calibri" pitchFamily="34" charset="0"/>
            </a:endParaRPr>
          </a:p>
          <a:p>
            <a:pPr algn="ctr" eaLnBrk="1" hangingPunct="1"/>
            <a:r>
              <a:rPr lang="en-US" sz="3200" b="1" dirty="0">
                <a:solidFill>
                  <a:srgbClr val="000818"/>
                </a:solidFill>
                <a:latin typeface="Calibri" pitchFamily="34" charset="0"/>
              </a:rPr>
              <a:t>David F. </a:t>
            </a:r>
            <a:r>
              <a:rPr lang="en-US" sz="3200" b="1" dirty="0" err="1">
                <a:solidFill>
                  <a:srgbClr val="000818"/>
                </a:solidFill>
                <a:latin typeface="Calibri" pitchFamily="34" charset="0"/>
              </a:rPr>
              <a:t>Babbel</a:t>
            </a:r>
            <a:endParaRPr lang="en-US" sz="3200" b="1" dirty="0">
              <a:solidFill>
                <a:srgbClr val="000818"/>
              </a:solidFill>
              <a:latin typeface="Calibri" pitchFamily="34" charset="0"/>
            </a:endParaRPr>
          </a:p>
          <a:p>
            <a:pPr algn="ctr" eaLnBrk="1" hangingPunct="1"/>
            <a:r>
              <a:rPr lang="en-US" sz="3200" i="1" dirty="0">
                <a:solidFill>
                  <a:srgbClr val="000818"/>
                </a:solidFill>
                <a:latin typeface="Calibri" pitchFamily="34" charset="0"/>
              </a:rPr>
              <a:t>Professor of Insurance and Finance</a:t>
            </a:r>
          </a:p>
          <a:p>
            <a:pPr algn="ctr" eaLnBrk="1" hangingPunct="1"/>
            <a:r>
              <a:rPr lang="en-US" sz="3200" i="1" dirty="0">
                <a:solidFill>
                  <a:srgbClr val="000818"/>
                </a:solidFill>
                <a:latin typeface="Calibri" pitchFamily="34" charset="0"/>
              </a:rPr>
              <a:t>The Wharton School of Business</a:t>
            </a:r>
          </a:p>
          <a:p>
            <a:pPr algn="ctr" eaLnBrk="1" hangingPunct="1"/>
            <a:r>
              <a:rPr lang="en-US" sz="3200" i="1" dirty="0">
                <a:solidFill>
                  <a:srgbClr val="000818"/>
                </a:solidFill>
                <a:latin typeface="Calibri" pitchFamily="34" charset="0"/>
              </a:rPr>
              <a:t>University of Pennsylvania</a:t>
            </a:r>
          </a:p>
          <a:p>
            <a:pPr algn="ctr" eaLnBrk="1" hangingPunct="1"/>
            <a:endParaRPr lang="en-US" sz="4000" i="1" dirty="0">
              <a:latin typeface="Calibri" pitchFamily="34" charset="0"/>
            </a:endParaRPr>
          </a:p>
          <a:p>
            <a:pPr algn="ctr" eaLnBrk="1" hangingPunct="1"/>
            <a:endParaRPr lang="en-US" sz="4000" i="1" dirty="0">
              <a:latin typeface="Calibri" pitchFamily="34" charset="0"/>
            </a:endParaRPr>
          </a:p>
          <a:p>
            <a:pPr algn="ctr" eaLnBrk="1" hangingPunct="1"/>
            <a:endParaRPr lang="en-US" sz="4400" b="1" dirty="0">
              <a:latin typeface="Calibri" pitchFamily="34" charset="0"/>
            </a:endParaRPr>
          </a:p>
        </p:txBody>
      </p:sp>
      <p:sp>
        <p:nvSpPr>
          <p:cNvPr id="9" name="Rectangle 8"/>
          <p:cNvSpPr/>
          <p:nvPr/>
        </p:nvSpPr>
        <p:spPr>
          <a:xfrm>
            <a:off x="4953000" y="1676400"/>
            <a:ext cx="3581400" cy="1107996"/>
          </a:xfrm>
          <a:prstGeom prst="rect">
            <a:avLst/>
          </a:prstGeom>
          <a:noFill/>
        </p:spPr>
        <p:txBody>
          <a:bodyPr>
            <a:spAutoFit/>
          </a:bodyPr>
          <a:lstStyle/>
          <a:p>
            <a:pPr algn="ctr" fontAlgn="auto">
              <a:spcBef>
                <a:spcPts val="0"/>
              </a:spcBef>
              <a:spcAft>
                <a:spcPts val="0"/>
              </a:spcAft>
              <a:defRPr/>
            </a:pPr>
            <a:r>
              <a:rPr lang="en-US" sz="6600" b="1" cap="all" dirty="0">
                <a:ln w="9000" cmpd="sng">
                  <a:solidFill>
                    <a:schemeClr val="accent4">
                      <a:shade val="50000"/>
                      <a:satMod val="120000"/>
                    </a:schemeClr>
                  </a:solidFill>
                  <a:prstDash val="solid"/>
                </a:ln>
                <a:solidFill>
                  <a:srgbClr val="000818"/>
                </a:solidFill>
                <a:effectLst>
                  <a:outerShdw blurRad="38100" dist="38100" dir="2700000" algn="tl">
                    <a:srgbClr val="000000">
                      <a:alpha val="43137"/>
                    </a:srgbClr>
                  </a:outerShdw>
                  <a:reflection blurRad="12700" stA="28000" endPos="45000" dist="1000" dir="5400000" sy="-100000" algn="bl" rotWithShape="0"/>
                </a:effectLst>
                <a:latin typeface="+mn-lt"/>
              </a:rPr>
              <a:t>Myth #6</a:t>
            </a:r>
          </a:p>
        </p:txBody>
      </p:sp>
      <p:pic>
        <p:nvPicPr>
          <p:cNvPr id="7" name="Picture 5"/>
          <p:cNvPicPr>
            <a:picLocks noChangeAspect="1" noChangeArrowheads="1"/>
          </p:cNvPicPr>
          <p:nvPr/>
        </p:nvPicPr>
        <p:blipFill>
          <a:blip r:embed="rId5"/>
          <a:srcRect/>
          <a:stretch>
            <a:fillRect/>
          </a:stretch>
        </p:blipFill>
        <p:spPr bwMode="auto">
          <a:xfrm>
            <a:off x="182880" y="2377281"/>
            <a:ext cx="8710613" cy="328295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6"/>
          <p:cNvPicPr>
            <a:picLocks noChangeAspect="1" noChangeArrowheads="1"/>
          </p:cNvPicPr>
          <p:nvPr/>
        </p:nvPicPr>
        <p:blipFill>
          <a:blip r:embed="rId6"/>
          <a:srcRect/>
          <a:stretch>
            <a:fillRect/>
          </a:stretch>
        </p:blipFill>
        <p:spPr bwMode="auto">
          <a:xfrm>
            <a:off x="213360" y="2133600"/>
            <a:ext cx="8686800" cy="3770313"/>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7"/>
          <a:srcRect/>
          <a:stretch>
            <a:fillRect/>
          </a:stretch>
        </p:blipFill>
        <p:spPr bwMode="auto">
          <a:xfrm>
            <a:off x="182880" y="2286000"/>
            <a:ext cx="8686800" cy="3062288"/>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4"/>
          <p:cNvPicPr>
            <a:picLocks noChangeAspect="1" noChangeArrowheads="1"/>
          </p:cNvPicPr>
          <p:nvPr/>
        </p:nvPicPr>
        <p:blipFill>
          <a:blip r:embed="rId8"/>
          <a:srcRect/>
          <a:stretch>
            <a:fillRect/>
          </a:stretch>
        </p:blipFill>
        <p:spPr bwMode="auto">
          <a:xfrm>
            <a:off x="213360" y="3148806"/>
            <a:ext cx="8686800" cy="1336675"/>
          </a:xfrm>
          <a:prstGeom prst="rect">
            <a:avLst/>
          </a:prstGeom>
          <a:ln>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53737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a:xfrm>
            <a:off x="762000" y="304800"/>
            <a:ext cx="7391400" cy="914400"/>
          </a:xfrm>
        </p:spPr>
        <p:txBody>
          <a:bodyPr/>
          <a:lstStyle/>
          <a:p>
            <a:pPr eaLnBrk="1" hangingPunct="1">
              <a:defRPr/>
            </a:pPr>
            <a:r>
              <a:rPr lang="en-US" b="1" cap="all" dirty="0">
                <a:solidFill>
                  <a:srgbClr val="000818"/>
                </a:solidFill>
                <a:effectLst>
                  <a:outerShdw blurRad="38100" dist="38100" dir="2700000" algn="tl">
                    <a:srgbClr val="000000">
                      <a:alpha val="43137"/>
                    </a:srgbClr>
                  </a:outerShdw>
                </a:effectLst>
                <a:ea typeface="ＭＳ Ｐゴシック" pitchFamily="34" charset="-128"/>
              </a:rPr>
              <a:t>Dr. David </a:t>
            </a:r>
            <a:r>
              <a:rPr lang="en-US" b="1" cap="all" dirty="0" err="1">
                <a:solidFill>
                  <a:srgbClr val="000818"/>
                </a:solidFill>
                <a:effectLst>
                  <a:outerShdw blurRad="38100" dist="38100" dir="2700000" algn="tl">
                    <a:srgbClr val="000000">
                      <a:alpha val="43137"/>
                    </a:srgbClr>
                  </a:outerShdw>
                </a:effectLst>
                <a:ea typeface="ＭＳ Ｐゴシック" pitchFamily="34" charset="-128"/>
              </a:rPr>
              <a:t>babbel</a:t>
            </a:r>
            <a:r>
              <a:rPr lang="en-US" b="1" cap="all" dirty="0">
                <a:solidFill>
                  <a:srgbClr val="000818"/>
                </a:solidFill>
                <a:effectLst>
                  <a:outerShdw blurRad="38100" dist="38100" dir="2700000" algn="tl">
                    <a:srgbClr val="000000">
                      <a:alpha val="43137"/>
                    </a:srgbClr>
                  </a:outerShdw>
                </a:effectLst>
                <a:ea typeface="ＭＳ Ｐゴシック" pitchFamily="34" charset="-128"/>
              </a:rPr>
              <a:t>: my personal story</a:t>
            </a:r>
          </a:p>
        </p:txBody>
      </p:sp>
      <p:sp>
        <p:nvSpPr>
          <p:cNvPr id="3" name="Content Placeholder 2"/>
          <p:cNvSpPr>
            <a:spLocks noGrp="1"/>
          </p:cNvSpPr>
          <p:nvPr>
            <p:ph idx="1"/>
          </p:nvPr>
        </p:nvSpPr>
        <p:spPr>
          <a:xfrm>
            <a:off x="385897" y="5312075"/>
            <a:ext cx="7010400" cy="1219200"/>
          </a:xfrm>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fontScale="92500" lnSpcReduction="20000"/>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182880" lvl="1" indent="0">
              <a:buFont typeface="Arial" charset="0"/>
              <a:buNone/>
              <a:defRPr/>
            </a:pPr>
            <a:r>
              <a:rPr lang="en-US" sz="3200" b="1" dirty="0"/>
              <a:t>Dr. David </a:t>
            </a:r>
            <a:r>
              <a:rPr lang="en-US" sz="3200" b="1" dirty="0" err="1"/>
              <a:t>Babbel</a:t>
            </a:r>
            <a:r>
              <a:rPr lang="en-US" sz="3200" b="1" dirty="0"/>
              <a:t> reveals his approach to funding retirement successfully.</a:t>
            </a:r>
            <a:endParaRPr lang="en-US" sz="3200" dirty="0"/>
          </a:p>
        </p:txBody>
      </p:sp>
      <p:pic>
        <p:nvPicPr>
          <p:cNvPr id="110600"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8200" y="1408372"/>
            <a:ext cx="6400800" cy="3723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0367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818"/>
                </a:solidFill>
                <a:effectLst>
                  <a:outerShdw blurRad="38100" dist="38100" dir="2700000" algn="tl">
                    <a:srgbClr val="000000">
                      <a:alpha val="43137"/>
                    </a:srgbClr>
                  </a:outerShdw>
                </a:effectLst>
              </a:rPr>
              <a:t>Course Introduction:</a:t>
            </a:r>
          </a:p>
        </p:txBody>
      </p:sp>
      <p:sp>
        <p:nvSpPr>
          <p:cNvPr id="3" name="Content Placeholder 2"/>
          <p:cNvSpPr>
            <a:spLocks noGrp="1"/>
          </p:cNvSpPr>
          <p:nvPr>
            <p:ph idx="1"/>
          </p:nvPr>
        </p:nvSpPr>
        <p:spPr>
          <a:xfrm>
            <a:off x="457200" y="990600"/>
            <a:ext cx="8229600" cy="5334000"/>
          </a:xfrm>
        </p:spPr>
        <p:txBody>
          <a:bodyPr/>
          <a:lstStyle/>
          <a:p>
            <a:pPr>
              <a:spcAft>
                <a:spcPts val="0"/>
              </a:spcAft>
              <a:buClr>
                <a:srgbClr val="000818"/>
              </a:buClr>
              <a:defRPr/>
            </a:pPr>
            <a:r>
              <a:rPr lang="en-US" sz="3200" kern="0" dirty="0">
                <a:latin typeface="+mn-lt"/>
                <a:cs typeface="Arial" pitchFamily="34" charset="0"/>
              </a:rPr>
              <a:t>This is a course that dives deep into the concepts of retirement planning from a financially conservative point of view.  We will use the book “Bat-Socks, Vegas and Conservative Investing” and it’s accompanying workbook “The Principles of Retirement Planning” as our guide through this vantage point. There are other retirement topics that are important, however we will focus for this class on a financially conservative point of view.</a:t>
            </a:r>
          </a:p>
        </p:txBody>
      </p:sp>
    </p:spTree>
    <p:extLst>
      <p:ext uri="{BB962C8B-B14F-4D97-AF65-F5344CB8AC3E}">
        <p14:creationId xmlns:p14="http://schemas.microsoft.com/office/powerpoint/2010/main" val="34952437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itle 3"/>
          <p:cNvSpPr>
            <a:spLocks noGrp="1"/>
          </p:cNvSpPr>
          <p:nvPr>
            <p:ph type="title"/>
          </p:nvPr>
        </p:nvSpPr>
        <p:spPr/>
        <p:txBody>
          <a:bodyPr/>
          <a:lstStyle/>
          <a:p>
            <a:pPr eaLnBrk="1" hangingPunct="1"/>
            <a:r>
              <a:rPr lang="en-US" b="1" cap="all" dirty="0">
                <a:solidFill>
                  <a:srgbClr val="000818"/>
                </a:solidFill>
                <a:effectLst>
                  <a:outerShdw blurRad="38100" dist="38100" dir="2700000" algn="tl">
                    <a:srgbClr val="000000">
                      <a:alpha val="43137"/>
                    </a:srgbClr>
                  </a:outerShdw>
                </a:effectLst>
                <a:ea typeface="ＭＳ Ｐゴシック" pitchFamily="34" charset="-128"/>
              </a:rPr>
              <a:t>Six Wall Street Myths</a:t>
            </a:r>
          </a:p>
        </p:txBody>
      </p:sp>
      <p:sp>
        <p:nvSpPr>
          <p:cNvPr id="3" name="Content Placeholder 2"/>
          <p:cNvSpPr>
            <a:spLocks noGrp="1"/>
          </p:cNvSpPr>
          <p:nvPr>
            <p:ph idx="1"/>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457200" lvl="1" indent="0">
              <a:buNone/>
            </a:pPr>
            <a:endParaRPr lang="en-US" b="1" dirty="0"/>
          </a:p>
          <a:p>
            <a:pPr marL="457200" lvl="1" indent="0">
              <a:buNone/>
            </a:pPr>
            <a:endParaRPr lang="en-US" b="1" dirty="0"/>
          </a:p>
          <a:p>
            <a:pPr marL="457200" lvl="1" indent="0">
              <a:buNone/>
            </a:pPr>
            <a:endParaRPr lang="en-US" b="1" dirty="0"/>
          </a:p>
          <a:p>
            <a:pPr marL="457200" lvl="1" indent="0">
              <a:buNone/>
            </a:pPr>
            <a:endParaRPr lang="en-US" b="1" dirty="0"/>
          </a:p>
          <a:p>
            <a:pPr marL="457200" lvl="1" indent="0">
              <a:buNone/>
            </a:pPr>
            <a:endParaRPr lang="en-US" b="1" dirty="0"/>
          </a:p>
          <a:p>
            <a:pPr marL="457200" lvl="1" indent="0">
              <a:buNone/>
            </a:pPr>
            <a:endParaRPr lang="en-US" b="1" dirty="0"/>
          </a:p>
          <a:p>
            <a:pPr marL="182880" lvl="1" indent="0">
              <a:buNone/>
            </a:pPr>
            <a:r>
              <a:rPr lang="en-US" sz="3200" b="1" dirty="0"/>
              <a:t>3.16  Do you believe a rational person would choose an Indexed Annuity?  Why or Why not?  </a:t>
            </a:r>
            <a:endParaRPr lang="en-US" sz="3200"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90568" y="803161"/>
            <a:ext cx="2231457" cy="29306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90349069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0200"/>
            <a:ext cx="7772400" cy="1362075"/>
          </a:xfrm>
        </p:spPr>
        <p:txBody>
          <a:bodyPr/>
          <a:lstStyle/>
          <a:p>
            <a:r>
              <a:rPr lang="en-US" dirty="0">
                <a:solidFill>
                  <a:srgbClr val="000818"/>
                </a:solidFill>
                <a:effectLst>
                  <a:outerShdw blurRad="38100" dist="38100" dir="2700000" algn="tl">
                    <a:srgbClr val="000000">
                      <a:alpha val="43137"/>
                    </a:srgbClr>
                  </a:outerShdw>
                </a:effectLst>
              </a:rPr>
              <a:t>Jump in, </a:t>
            </a:r>
            <a:br>
              <a:rPr lang="en-US" dirty="0">
                <a:solidFill>
                  <a:srgbClr val="000818"/>
                </a:solidFill>
                <a:effectLst>
                  <a:outerShdw blurRad="38100" dist="38100" dir="2700000" algn="tl">
                    <a:srgbClr val="000000">
                      <a:alpha val="43137"/>
                    </a:srgbClr>
                  </a:outerShdw>
                </a:effectLst>
              </a:rPr>
            </a:br>
            <a:r>
              <a:rPr lang="en-US" dirty="0">
                <a:solidFill>
                  <a:srgbClr val="000818"/>
                </a:solidFill>
                <a:effectLst>
                  <a:outerShdw blurRad="38100" dist="38100" dir="2700000" algn="tl">
                    <a:srgbClr val="000000">
                      <a:alpha val="43137"/>
                    </a:srgbClr>
                  </a:outerShdw>
                </a:effectLst>
              </a:rPr>
              <a:t>the water’s fine!</a:t>
            </a:r>
          </a:p>
        </p:txBody>
      </p:sp>
      <p:sp>
        <p:nvSpPr>
          <p:cNvPr id="3" name="Subtitle 2"/>
          <p:cNvSpPr>
            <a:spLocks noGrp="1"/>
          </p:cNvSpPr>
          <p:nvPr>
            <p:ph type="body" idx="1"/>
          </p:nvPr>
        </p:nvSpPr>
        <p:spPr>
          <a:xfrm>
            <a:off x="914400" y="914401"/>
            <a:ext cx="7772400" cy="685800"/>
          </a:xfrm>
        </p:spPr>
        <p:txBody>
          <a:bodyPr/>
          <a:lstStyle/>
          <a:p>
            <a:r>
              <a:rPr lang="en-US" b="1" dirty="0">
                <a:solidFill>
                  <a:schemeClr val="tx1"/>
                </a:solidFill>
              </a:rPr>
              <a:t>Chapter Four:</a:t>
            </a:r>
          </a:p>
        </p:txBody>
      </p:sp>
      <p:pic>
        <p:nvPicPr>
          <p:cNvPr id="9" name="Picture 8" descr="Dice_R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19800" y="2743200"/>
            <a:ext cx="2933700" cy="2933700"/>
          </a:xfrm>
          <a:prstGeom prst="rect">
            <a:avLst/>
          </a:prstGeom>
        </p:spPr>
      </p:pic>
      <p:sp>
        <p:nvSpPr>
          <p:cNvPr id="5" name="Title 1"/>
          <p:cNvSpPr txBox="1">
            <a:spLocks/>
          </p:cNvSpPr>
          <p:nvPr/>
        </p:nvSpPr>
        <p:spPr bwMode="auto">
          <a:xfrm>
            <a:off x="914400" y="4995862"/>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kern="1200" cap="all">
                <a:solidFill>
                  <a:schemeClr val="tx1">
                    <a:lumMod val="75000"/>
                  </a:schemeClr>
                </a:solidFill>
                <a:latin typeface="Tahoma"/>
                <a:ea typeface="ＭＳ Ｐゴシック" charset="0"/>
                <a:cs typeface="Tahoma"/>
              </a:defRPr>
            </a:lvl1pPr>
            <a:lvl2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2pPr>
            <a:lvl3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3pPr>
            <a:lvl4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4pPr>
            <a:lvl5pPr algn="l" rtl="0" eaLnBrk="1" fontAlgn="base" hangingPunct="1">
              <a:spcBef>
                <a:spcPct val="0"/>
              </a:spcBef>
              <a:spcAft>
                <a:spcPct val="0"/>
              </a:spcAft>
              <a:defRPr sz="3800">
                <a:solidFill>
                  <a:schemeClr val="tx1"/>
                </a:solidFill>
                <a:latin typeface="Tahoma"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cap="none" dirty="0">
                <a:solidFill>
                  <a:schemeClr val="tx1"/>
                </a:solidFill>
                <a:effectLst>
                  <a:outerShdw blurRad="38100" dist="38100" dir="2700000" algn="tl">
                    <a:srgbClr val="000000">
                      <a:alpha val="43137"/>
                    </a:srgbClr>
                  </a:outerShdw>
                </a:effectLst>
              </a:rPr>
              <a:t>The Need </a:t>
            </a:r>
          </a:p>
          <a:p>
            <a:r>
              <a:rPr lang="en-US" cap="none" dirty="0">
                <a:solidFill>
                  <a:schemeClr val="tx1"/>
                </a:solidFill>
                <a:effectLst>
                  <a:outerShdw blurRad="38100" dist="38100" dir="2700000" algn="tl">
                    <a:srgbClr val="000000">
                      <a:alpha val="43137"/>
                    </a:srgbClr>
                  </a:outerShdw>
                </a:effectLst>
              </a:rPr>
              <a:t>for a New Model</a:t>
            </a:r>
          </a:p>
        </p:txBody>
      </p:sp>
    </p:spTree>
    <p:extLst>
      <p:ext uri="{BB962C8B-B14F-4D97-AF65-F5344CB8AC3E}">
        <p14:creationId xmlns:p14="http://schemas.microsoft.com/office/powerpoint/2010/main" val="122096904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b="1" dirty="0">
                <a:solidFill>
                  <a:srgbClr val="000818"/>
                </a:solidFill>
                <a:effectLst>
                  <a:outerShdw blurRad="38100" dist="38100" dir="2700000" algn="tl">
                    <a:srgbClr val="000000">
                      <a:alpha val="43137"/>
                    </a:srgbClr>
                  </a:outerShdw>
                </a:effectLst>
              </a:rPr>
              <a:t>The Need for a New Investing Model</a:t>
            </a:r>
          </a:p>
        </p:txBody>
      </p:sp>
      <p:sp>
        <p:nvSpPr>
          <p:cNvPr id="3" name="Content Placeholder 2"/>
          <p:cNvSpPr>
            <a:spLocks noGrp="1"/>
          </p:cNvSpPr>
          <p:nvPr>
            <p:ph idx="1"/>
          </p:nvPr>
        </p:nvSpPr>
        <p:spPr>
          <a:xfrm>
            <a:off x="304800" y="990600"/>
            <a:ext cx="8458200" cy="4267200"/>
          </a:xfrm>
        </p:spPr>
        <p:txBody>
          <a:bodyPr/>
          <a:lstStyle/>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Status Quo Bias </a:t>
            </a:r>
            <a:r>
              <a:rPr lang="en-US" sz="4400" dirty="0">
                <a:solidFill>
                  <a:srgbClr val="000818"/>
                </a:solidFill>
                <a:latin typeface="Arial" pitchFamily="34" charset="0"/>
                <a:cs typeface="Arial" pitchFamily="34" charset="0"/>
              </a:rPr>
              <a:t>(p.31)</a:t>
            </a:r>
            <a:endPar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endParaRPr>
          </a:p>
          <a:p>
            <a:pPr marL="285750" indent="-285750" fontAlgn="auto">
              <a:spcBef>
                <a:spcPts val="0"/>
              </a:spcBef>
              <a:spcAft>
                <a:spcPts val="0"/>
              </a:spcAft>
              <a:buClr>
                <a:srgbClr val="000818"/>
              </a:buClr>
              <a:buFont typeface="Arial" pitchFamily="34" charset="0"/>
              <a:buChar char="•"/>
              <a:defRPr/>
            </a:pPr>
            <a:r>
              <a:rPr lang="en-US" i="1" dirty="0"/>
              <a:t>“Most real decisions, unlike those of economics texts, have a status quo alternative—that is, doing nothing or maintaining one's current or previous decision. A series of decision-making experiments shows that individuals disproportionately stick with the status quo. </a:t>
            </a:r>
            <a:r>
              <a:rPr lang="en-US" i="1" u="sng" dirty="0"/>
              <a:t>Data on the selections of health plans and retirement programs…reveal that the status quo bias is substantial in important real decisions.</a:t>
            </a:r>
            <a:r>
              <a:rPr lang="en-US" i="1" dirty="0"/>
              <a:t>” </a:t>
            </a:r>
          </a:p>
          <a:p>
            <a:pPr lvl="0" fontAlgn="auto">
              <a:spcBef>
                <a:spcPts val="0"/>
              </a:spcBef>
              <a:spcAft>
                <a:spcPts val="0"/>
              </a:spcAft>
              <a:defRPr/>
            </a:pPr>
            <a:endParaRPr lang="en-US" sz="900" dirty="0"/>
          </a:p>
          <a:p>
            <a:pPr lvl="0" fontAlgn="auto">
              <a:spcBef>
                <a:spcPts val="0"/>
              </a:spcBef>
              <a:spcAft>
                <a:spcPts val="0"/>
              </a:spcAft>
              <a:defRPr/>
            </a:pPr>
            <a:r>
              <a:rPr lang="en-US" sz="1400" dirty="0"/>
              <a:t>Samuelson, William, Boston University and </a:t>
            </a:r>
            <a:r>
              <a:rPr lang="en-US" sz="1400" dirty="0" err="1"/>
              <a:t>Zeckhauser</a:t>
            </a:r>
            <a:r>
              <a:rPr lang="en-US" sz="1400" dirty="0"/>
              <a:t>, Richard, Harvard University. “Status Quo Bias in Decision Making.” Journal of Risk and Uncertainty. 1:7-59 (1988) Kluwer Academic Publishers, Boston</a:t>
            </a:r>
          </a:p>
          <a:p>
            <a:pPr fontAlgn="auto">
              <a:spcBef>
                <a:spcPts val="0"/>
              </a:spcBef>
              <a:spcAft>
                <a:spcPts val="0"/>
              </a:spcAft>
              <a:defRPr/>
            </a:pPr>
            <a:endParaRPr lang="en-US" sz="900" b="1" i="1" dirty="0">
              <a:solidFill>
                <a:srgbClr val="FFFF00"/>
              </a:solidFill>
              <a:effectLst>
                <a:outerShdw blurRad="38100" dist="38100" dir="2700000" algn="tl">
                  <a:srgbClr val="000000">
                    <a:alpha val="43137"/>
                  </a:srgbClr>
                </a:outerShdw>
              </a:effectLst>
              <a:latin typeface="Arial Black" pitchFamily="34" charset="0"/>
            </a:endParaRPr>
          </a:p>
          <a:p>
            <a:endParaRPr lang="en-US" dirty="0"/>
          </a:p>
        </p:txBody>
      </p:sp>
      <p:sp>
        <p:nvSpPr>
          <p:cNvPr id="4" name="TextBox 3"/>
          <p:cNvSpPr txBox="1"/>
          <p:nvPr/>
        </p:nvSpPr>
        <p:spPr>
          <a:xfrm>
            <a:off x="152400" y="2133600"/>
            <a:ext cx="8915400" cy="2062103"/>
          </a:xfrm>
          <a:prstGeom prst="rect">
            <a:avLst/>
          </a:prstGeom>
          <a:solidFill>
            <a:schemeClr val="tx1"/>
          </a:solidFill>
          <a:ln>
            <a:solidFill>
              <a:schemeClr val="tx1"/>
            </a:solidFill>
          </a:ln>
        </p:spPr>
        <p:txBody>
          <a:bodyPr wrap="square" rtlCol="0">
            <a:spAutoFit/>
          </a:bodyPr>
          <a:lstStyle/>
          <a:p>
            <a:pPr marL="0" lvl="1" algn="just"/>
            <a:r>
              <a:rPr lang="en-US" sz="3200" b="1" dirty="0">
                <a:solidFill>
                  <a:schemeClr val="bg1"/>
                </a:solidFill>
              </a:rPr>
              <a:t>4.2  Is it possible that staying with the same plan you have had for years, without making adjustments, might create adverse results for your retirement?  If so, how?</a:t>
            </a:r>
            <a:endParaRPr lang="en-US" sz="3200" dirty="0">
              <a:solidFill>
                <a:schemeClr val="bg1"/>
              </a:solidFill>
            </a:endParaRPr>
          </a:p>
        </p:txBody>
      </p:sp>
    </p:spTree>
    <p:extLst>
      <p:ext uri="{BB962C8B-B14F-4D97-AF65-F5344CB8AC3E}">
        <p14:creationId xmlns:p14="http://schemas.microsoft.com/office/powerpoint/2010/main" val="128487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b="1" dirty="0">
                <a:solidFill>
                  <a:srgbClr val="000818"/>
                </a:solidFill>
                <a:effectLst>
                  <a:outerShdw blurRad="38100" dist="38100" dir="2700000" algn="tl">
                    <a:srgbClr val="000000">
                      <a:alpha val="43137"/>
                    </a:srgbClr>
                  </a:outerShdw>
                </a:effectLst>
              </a:rPr>
              <a:t>The Need for a New Investing Model</a:t>
            </a:r>
          </a:p>
        </p:txBody>
      </p:sp>
      <p:sp>
        <p:nvSpPr>
          <p:cNvPr id="3" name="Content Placeholder 2"/>
          <p:cNvSpPr>
            <a:spLocks noGrp="1"/>
          </p:cNvSpPr>
          <p:nvPr>
            <p:ph idx="1"/>
          </p:nvPr>
        </p:nvSpPr>
        <p:spPr>
          <a:xfrm>
            <a:off x="304800" y="990600"/>
            <a:ext cx="8610600" cy="4267200"/>
          </a:xfrm>
        </p:spPr>
        <p:txBody>
          <a:bodyPr/>
          <a:lstStyle/>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Status Quo Bias </a:t>
            </a:r>
            <a:r>
              <a:rPr lang="en-US" sz="4000" dirty="0">
                <a:solidFill>
                  <a:srgbClr val="000818"/>
                </a:solidFill>
                <a:latin typeface="Arial" pitchFamily="34" charset="0"/>
                <a:cs typeface="Arial" pitchFamily="34" charset="0"/>
              </a:rPr>
              <a:t>(p.31)</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Wall Street is Disconnected with Main Street</a:t>
            </a:r>
          </a:p>
          <a:p>
            <a:pPr fontAlgn="auto">
              <a:spcBef>
                <a:spcPts val="0"/>
              </a:spcBef>
              <a:spcAft>
                <a:spcPts val="0"/>
              </a:spcAft>
              <a:defRPr/>
            </a:pPr>
            <a:r>
              <a:rPr lang="en-US" dirty="0"/>
              <a:t>“Typically, Ma &amp; Pa </a:t>
            </a:r>
            <a:r>
              <a:rPr lang="en-US" dirty="0" err="1"/>
              <a:t>Lunchbucket</a:t>
            </a:r>
            <a:r>
              <a:rPr lang="en-US" dirty="0"/>
              <a:t> are conservative investors who would like a plan designed specifically around their risk tolerance.  What they actually receive is a diversified portfolio of market assets and asset classes managed in a “buy and hold” strategy with little movement over the years.”</a:t>
            </a:r>
          </a:p>
          <a:p>
            <a:r>
              <a:rPr lang="en-US" sz="1600" dirty="0"/>
              <a:t>     “Bat-Socks, Vegas &amp; Conservative Investing” Dave Vick</a:t>
            </a:r>
          </a:p>
          <a:p>
            <a:pPr marL="285750" indent="-285750" fontAlgn="auto">
              <a:spcBef>
                <a:spcPts val="0"/>
              </a:spcBef>
              <a:spcAft>
                <a:spcPts val="0"/>
              </a:spcAft>
              <a:buFont typeface="Arial" pitchFamily="34" charset="0"/>
              <a:buChar char="•"/>
              <a:defRPr/>
            </a:pPr>
            <a:endParaRPr lang="en-US" b="1" i="1" dirty="0">
              <a:solidFill>
                <a:srgbClr val="FFFF00"/>
              </a:solidFill>
              <a:effectLst>
                <a:outerShdw blurRad="38100" dist="38100" dir="2700000" algn="tl">
                  <a:srgbClr val="000000">
                    <a:alpha val="43137"/>
                  </a:srgbClr>
                </a:outerShdw>
              </a:effectLst>
              <a:latin typeface="Arial Black" pitchFamily="34" charset="0"/>
            </a:endParaRPr>
          </a:p>
          <a:p>
            <a:endParaRPr lang="en-US" dirty="0"/>
          </a:p>
        </p:txBody>
      </p:sp>
    </p:spTree>
    <p:extLst>
      <p:ext uri="{BB962C8B-B14F-4D97-AF65-F5344CB8AC3E}">
        <p14:creationId xmlns:p14="http://schemas.microsoft.com/office/powerpoint/2010/main" val="122033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b="1" dirty="0">
                <a:solidFill>
                  <a:srgbClr val="000818"/>
                </a:solidFill>
                <a:effectLst>
                  <a:outerShdw blurRad="38100" dist="38100" dir="2700000" algn="tl">
                    <a:srgbClr val="000000">
                      <a:alpha val="43137"/>
                    </a:srgbClr>
                  </a:outerShdw>
                </a:effectLst>
              </a:rPr>
              <a:t>The Need for a New Investing Model</a:t>
            </a:r>
          </a:p>
        </p:txBody>
      </p:sp>
      <p:sp>
        <p:nvSpPr>
          <p:cNvPr id="3" name="Content Placeholder 2"/>
          <p:cNvSpPr>
            <a:spLocks noGrp="1"/>
          </p:cNvSpPr>
          <p:nvPr>
            <p:ph idx="1"/>
          </p:nvPr>
        </p:nvSpPr>
        <p:spPr>
          <a:xfrm>
            <a:off x="457200" y="990600"/>
            <a:ext cx="8382000" cy="5486400"/>
          </a:xfrm>
        </p:spPr>
        <p:txBody>
          <a:bodyPr/>
          <a:lstStyle/>
          <a:p>
            <a:r>
              <a:rPr lang="en-US" sz="2000" b="1" dirty="0"/>
              <a:t>What are A, B, &amp; C mutual fund shares?</a:t>
            </a:r>
            <a:endParaRPr lang="en-US" sz="2000" dirty="0"/>
          </a:p>
          <a:p>
            <a:r>
              <a:rPr lang="en-US" sz="2000" dirty="0"/>
              <a:t>Mutual fund share classes are a way for the broker to receive commissions and the mutual fund company to structure expenses.</a:t>
            </a:r>
          </a:p>
          <a:p>
            <a:pPr lvl="0"/>
            <a:r>
              <a:rPr lang="en-US" sz="2000" b="1" dirty="0"/>
              <a:t>A-Shares</a:t>
            </a:r>
            <a:r>
              <a:rPr lang="en-US" sz="2000" dirty="0"/>
              <a:t> have an up-front load which is deducted from your initial investment and a small trailer commission called a 12b1 fee. A–shares usually have lower expenses.</a:t>
            </a:r>
          </a:p>
          <a:p>
            <a:pPr lvl="0"/>
            <a:r>
              <a:rPr lang="en-US" sz="2000" b="1" dirty="0"/>
              <a:t>B-Shares</a:t>
            </a:r>
            <a:r>
              <a:rPr lang="en-US" sz="2000" dirty="0"/>
              <a:t> have a back-end charge for early redemption and a trailer commission called a 12b1 fee.  If you redeem your fund in a certain period of time, usually 5 to 8 years, you have a deferred sales charge.  B-shares usually have higher expenses, but convert to A-shares at a certain point in time, thus reducing their expenses.</a:t>
            </a:r>
          </a:p>
          <a:p>
            <a:pPr lvl="0"/>
            <a:r>
              <a:rPr lang="en-US" sz="2000" b="1" dirty="0"/>
              <a:t>C-Shares</a:t>
            </a:r>
            <a:r>
              <a:rPr lang="en-US" sz="2000" dirty="0"/>
              <a:t> usually have a 1% ongoing load every year.  Commonly they have a small back-end charge that disappears after a year, lower expenses than B-shares, but higher expenses than A-shares. Typically good for short term investors.</a:t>
            </a:r>
          </a:p>
          <a:p>
            <a:pPr fontAlgn="auto">
              <a:spcBef>
                <a:spcPts val="0"/>
              </a:spcBef>
              <a:spcAft>
                <a:spcPts val="0"/>
              </a:spcAft>
              <a:defRPr/>
            </a:pPr>
            <a:endParaRPr lang="en-US" b="1" i="1" dirty="0">
              <a:solidFill>
                <a:srgbClr val="FFFF00"/>
              </a:solidFill>
              <a:effectLst>
                <a:outerShdw blurRad="38100" dist="38100" dir="2700000" algn="tl">
                  <a:srgbClr val="000000">
                    <a:alpha val="43137"/>
                  </a:srgbClr>
                </a:outerShdw>
              </a:effectLst>
              <a:latin typeface="Arial Black" pitchFamily="34" charset="0"/>
            </a:endParaRPr>
          </a:p>
        </p:txBody>
      </p:sp>
      <p:sp>
        <p:nvSpPr>
          <p:cNvPr id="4" name="TextBox 3"/>
          <p:cNvSpPr txBox="1"/>
          <p:nvPr/>
        </p:nvSpPr>
        <p:spPr>
          <a:xfrm>
            <a:off x="0" y="2101956"/>
            <a:ext cx="9144000" cy="954107"/>
          </a:xfrm>
          <a:prstGeom prst="rect">
            <a:avLst/>
          </a:prstGeom>
          <a:solidFill>
            <a:schemeClr val="tx1"/>
          </a:solidFill>
          <a:ln>
            <a:solidFill>
              <a:schemeClr val="tx1"/>
            </a:solidFill>
          </a:ln>
        </p:spPr>
        <p:txBody>
          <a:bodyPr wrap="square" rtlCol="0">
            <a:spAutoFit/>
          </a:bodyPr>
          <a:lstStyle/>
          <a:p>
            <a:r>
              <a:rPr lang="en-US" sz="2800" b="1" dirty="0">
                <a:solidFill>
                  <a:schemeClr val="bg1"/>
                </a:solidFill>
              </a:rPr>
              <a:t>4.5	Do fees affect your decisions about which      	assets you would choose?  Explain</a:t>
            </a:r>
            <a:r>
              <a:rPr lang="en-US"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698403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914400"/>
          </a:xfrm>
        </p:spPr>
        <p:txBody>
          <a:bodyPr/>
          <a:lstStyle/>
          <a:p>
            <a:r>
              <a:rPr lang="en-US" b="1" dirty="0">
                <a:solidFill>
                  <a:srgbClr val="000818"/>
                </a:solidFill>
                <a:effectLst>
                  <a:outerShdw blurRad="38100" dist="38100" dir="2700000" algn="tl">
                    <a:srgbClr val="000000">
                      <a:alpha val="43137"/>
                    </a:srgbClr>
                  </a:outerShdw>
                </a:effectLst>
              </a:rPr>
              <a:t>The Need for a New Investing Model</a:t>
            </a:r>
          </a:p>
        </p:txBody>
      </p:sp>
      <p:sp>
        <p:nvSpPr>
          <p:cNvPr id="3" name="Content Placeholder 2"/>
          <p:cNvSpPr>
            <a:spLocks noGrp="1"/>
          </p:cNvSpPr>
          <p:nvPr>
            <p:ph idx="1"/>
          </p:nvPr>
        </p:nvSpPr>
        <p:spPr>
          <a:xfrm>
            <a:off x="533400" y="990600"/>
            <a:ext cx="8229600" cy="4267200"/>
          </a:xfrm>
        </p:spPr>
        <p:txBody>
          <a:bodyPr/>
          <a:lstStyle/>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Status Quo Bias </a:t>
            </a:r>
            <a:r>
              <a:rPr lang="en-US" sz="4000" dirty="0">
                <a:solidFill>
                  <a:srgbClr val="000818"/>
                </a:solidFill>
                <a:latin typeface="Arial" pitchFamily="34" charset="0"/>
                <a:cs typeface="Arial" pitchFamily="34" charset="0"/>
              </a:rPr>
              <a:t>(p.31)</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Wall Street is Disconnected with Main Street</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Information Overload</a:t>
            </a:r>
          </a:p>
          <a:p>
            <a:pPr fontAlgn="auto">
              <a:spcBef>
                <a:spcPts val="0"/>
              </a:spcBef>
              <a:spcAft>
                <a:spcPts val="0"/>
              </a:spcAft>
              <a:defRPr/>
            </a:pPr>
            <a:endParaRPr lang="en-US" b="1" i="1" dirty="0">
              <a:solidFill>
                <a:srgbClr val="FFFF00"/>
              </a:solidFill>
              <a:effectLst>
                <a:outerShdw blurRad="38100" dist="38100" dir="2700000" algn="tl">
                  <a:srgbClr val="000000">
                    <a:alpha val="43137"/>
                  </a:srgbClr>
                </a:outerShdw>
              </a:effectLst>
              <a:latin typeface="Arial Black" pitchFamily="34" charset="0"/>
            </a:endParaRPr>
          </a:p>
          <a:p>
            <a:endParaRPr lang="en-US" dirty="0"/>
          </a:p>
        </p:txBody>
      </p:sp>
      <p:sp>
        <p:nvSpPr>
          <p:cNvPr id="4" name="TextBox 3"/>
          <p:cNvSpPr txBox="1"/>
          <p:nvPr/>
        </p:nvSpPr>
        <p:spPr>
          <a:xfrm>
            <a:off x="78658" y="1371600"/>
            <a:ext cx="8989142" cy="4431983"/>
          </a:xfrm>
          <a:prstGeom prst="rect">
            <a:avLst/>
          </a:prstGeom>
          <a:solidFill>
            <a:schemeClr val="tx1"/>
          </a:solidFill>
          <a:ln>
            <a:solidFill>
              <a:schemeClr val="tx1"/>
            </a:solidFill>
          </a:ln>
        </p:spPr>
        <p:txBody>
          <a:bodyPr wrap="square" rtlCol="0">
            <a:spAutoFit/>
          </a:bodyPr>
          <a:lstStyle/>
          <a:p>
            <a:pPr lvl="1"/>
            <a:r>
              <a:rPr lang="en-US" sz="2400" b="1" dirty="0">
                <a:solidFill>
                  <a:schemeClr val="bg1"/>
                </a:solidFill>
              </a:rPr>
              <a:t>4.7  Which represents how much you rely on financial commentators for your financial information.  Explain your answer.</a:t>
            </a:r>
          </a:p>
          <a:p>
            <a:pPr lvl="1"/>
            <a:endParaRPr lang="en-US" sz="2400" b="1" dirty="0">
              <a:solidFill>
                <a:schemeClr val="bg1"/>
              </a:solidFill>
            </a:endParaRPr>
          </a:p>
          <a:p>
            <a:pPr marL="914400" lvl="1" indent="-457200">
              <a:buFont typeface="+mj-lt"/>
              <a:buAutoNum type="alphaUcPeriod"/>
            </a:pPr>
            <a:r>
              <a:rPr lang="en-US" sz="2400" b="1" dirty="0">
                <a:solidFill>
                  <a:schemeClr val="bg1"/>
                </a:solidFill>
              </a:rPr>
              <a:t>Not at all	</a:t>
            </a:r>
          </a:p>
          <a:p>
            <a:pPr marL="914400" lvl="1" indent="-457200">
              <a:buFont typeface="+mj-lt"/>
              <a:buAutoNum type="alphaUcPeriod"/>
            </a:pPr>
            <a:r>
              <a:rPr lang="en-US" sz="2400" b="1" dirty="0">
                <a:solidFill>
                  <a:schemeClr val="bg1"/>
                </a:solidFill>
              </a:rPr>
              <a:t>Not much	</a:t>
            </a:r>
          </a:p>
          <a:p>
            <a:pPr marL="914400" lvl="1" indent="-457200">
              <a:buFont typeface="+mj-lt"/>
              <a:buAutoNum type="alphaUcPeriod"/>
            </a:pPr>
            <a:r>
              <a:rPr lang="en-US" sz="2400" b="1" dirty="0">
                <a:solidFill>
                  <a:schemeClr val="bg1"/>
                </a:solidFill>
              </a:rPr>
              <a:t>A little bit	</a:t>
            </a:r>
          </a:p>
          <a:p>
            <a:pPr marL="914400" lvl="1" indent="-457200">
              <a:buFont typeface="+mj-lt"/>
              <a:buAutoNum type="alphaUcPeriod"/>
            </a:pPr>
            <a:r>
              <a:rPr lang="en-US" sz="2400" b="1" dirty="0">
                <a:solidFill>
                  <a:schemeClr val="bg1"/>
                </a:solidFill>
              </a:rPr>
              <a:t>Somewhat	</a:t>
            </a:r>
          </a:p>
          <a:p>
            <a:pPr marL="914400" lvl="1" indent="-457200">
              <a:buFont typeface="+mj-lt"/>
              <a:buAutoNum type="alphaUcPeriod"/>
            </a:pPr>
            <a:r>
              <a:rPr lang="en-US" sz="2400" b="1" dirty="0">
                <a:solidFill>
                  <a:schemeClr val="bg1"/>
                </a:solidFill>
              </a:rPr>
              <a:t>A lot	</a:t>
            </a:r>
          </a:p>
          <a:p>
            <a:pPr marL="914400" lvl="1" indent="-457200">
              <a:buFont typeface="+mj-lt"/>
              <a:buAutoNum type="alphaUcPeriod"/>
            </a:pPr>
            <a:r>
              <a:rPr lang="en-US" sz="2400" b="1" dirty="0">
                <a:solidFill>
                  <a:schemeClr val="bg1"/>
                </a:solidFill>
              </a:rPr>
              <a:t>Listen Daily</a:t>
            </a:r>
            <a:endParaRPr lang="en-US" sz="2400" dirty="0">
              <a:solidFill>
                <a:schemeClr val="bg1"/>
              </a:solidFill>
            </a:endParaRPr>
          </a:p>
          <a:p>
            <a:r>
              <a:rPr lang="en-US" sz="2400" dirty="0">
                <a:solidFill>
                  <a:schemeClr val="bg1"/>
                </a:solidFill>
              </a:rPr>
              <a:t> </a:t>
            </a:r>
          </a:p>
          <a:p>
            <a:endParaRPr lang="en-US" dirty="0">
              <a:solidFill>
                <a:schemeClr val="bg1"/>
              </a:solidFill>
            </a:endParaRPr>
          </a:p>
        </p:txBody>
      </p:sp>
    </p:spTree>
    <p:extLst>
      <p:ext uri="{BB962C8B-B14F-4D97-AF65-F5344CB8AC3E}">
        <p14:creationId xmlns:p14="http://schemas.microsoft.com/office/powerpoint/2010/main" val="1960799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5" y="0"/>
            <a:ext cx="9124335" cy="914400"/>
          </a:xfrm>
        </p:spPr>
        <p:txBody>
          <a:bodyPr/>
          <a:lstStyle/>
          <a:p>
            <a:r>
              <a:rPr lang="en-US" b="1" dirty="0">
                <a:solidFill>
                  <a:srgbClr val="000818"/>
                </a:solidFill>
                <a:effectLst>
                  <a:outerShdw blurRad="38100" dist="38100" dir="2700000" algn="tl">
                    <a:srgbClr val="000000">
                      <a:alpha val="43137"/>
                    </a:srgbClr>
                  </a:outerShdw>
                </a:effectLst>
              </a:rPr>
              <a:t>The Need for a New Investing Model</a:t>
            </a:r>
          </a:p>
        </p:txBody>
      </p:sp>
      <p:sp>
        <p:nvSpPr>
          <p:cNvPr id="3" name="Content Placeholder 2"/>
          <p:cNvSpPr>
            <a:spLocks noGrp="1"/>
          </p:cNvSpPr>
          <p:nvPr>
            <p:ph idx="1"/>
          </p:nvPr>
        </p:nvSpPr>
        <p:spPr>
          <a:xfrm>
            <a:off x="457200" y="990600"/>
            <a:ext cx="8229600" cy="4267200"/>
          </a:xfrm>
        </p:spPr>
        <p:txBody>
          <a:bodyPr/>
          <a:lstStyle/>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Status Quo Bias </a:t>
            </a:r>
            <a:r>
              <a:rPr lang="en-US" sz="4000" dirty="0">
                <a:solidFill>
                  <a:srgbClr val="000818"/>
                </a:solidFill>
                <a:latin typeface="Arial" pitchFamily="34" charset="0"/>
                <a:cs typeface="Arial" pitchFamily="34" charset="0"/>
              </a:rPr>
              <a:t>(p.31)</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Wall Street is Disconnected with Main Street</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Information Overload</a:t>
            </a:r>
          </a:p>
          <a:p>
            <a:pPr fontAlgn="auto">
              <a:spcBef>
                <a:spcPts val="0"/>
              </a:spcBef>
              <a:spcAft>
                <a:spcPts val="0"/>
              </a:spcAft>
              <a:defRPr/>
            </a:pPr>
            <a:endParaRPr lang="en-US" b="1" i="1" dirty="0">
              <a:solidFill>
                <a:srgbClr val="FFFF00"/>
              </a:solidFill>
              <a:effectLst>
                <a:outerShdw blurRad="38100" dist="38100" dir="2700000" algn="tl">
                  <a:srgbClr val="000000">
                    <a:alpha val="43137"/>
                  </a:srgbClr>
                </a:outerShdw>
              </a:effectLst>
              <a:latin typeface="Arial Black" pitchFamily="34" charset="0"/>
            </a:endParaRPr>
          </a:p>
          <a:p>
            <a:endParaRPr lang="en-US" dirty="0"/>
          </a:p>
        </p:txBody>
      </p:sp>
      <p:sp>
        <p:nvSpPr>
          <p:cNvPr id="4" name="TextBox 3"/>
          <p:cNvSpPr txBox="1"/>
          <p:nvPr/>
        </p:nvSpPr>
        <p:spPr>
          <a:xfrm>
            <a:off x="152399" y="4038600"/>
            <a:ext cx="8856407" cy="2062103"/>
          </a:xfrm>
          <a:prstGeom prst="rect">
            <a:avLst/>
          </a:prstGeom>
          <a:solidFill>
            <a:schemeClr val="tx1"/>
          </a:solidFill>
          <a:ln>
            <a:solidFill>
              <a:schemeClr val="tx1"/>
            </a:solidFill>
          </a:ln>
        </p:spPr>
        <p:txBody>
          <a:bodyPr wrap="square" rtlCol="0">
            <a:spAutoFit/>
          </a:bodyPr>
          <a:lstStyle/>
          <a:p>
            <a:pPr lvl="1"/>
            <a:r>
              <a:rPr lang="en-US" sz="3200" b="1" dirty="0">
                <a:solidFill>
                  <a:schemeClr val="bg1"/>
                </a:solidFill>
              </a:rPr>
              <a:t>4.9  Do you believe the financial services community could use a new model to help consumers develop their financial plan?  Explain.</a:t>
            </a:r>
            <a:endParaRPr lang="en-US" dirty="0">
              <a:solidFill>
                <a:schemeClr val="bg1"/>
              </a:solidFill>
            </a:endParaRPr>
          </a:p>
        </p:txBody>
      </p:sp>
    </p:spTree>
    <p:extLst>
      <p:ext uri="{BB962C8B-B14F-4D97-AF65-F5344CB8AC3E}">
        <p14:creationId xmlns:p14="http://schemas.microsoft.com/office/powerpoint/2010/main" val="2754769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b="1" dirty="0">
                <a:solidFill>
                  <a:srgbClr val="000818"/>
                </a:solidFill>
                <a:effectLst>
                  <a:outerShdw blurRad="38100" dist="38100" dir="2700000" algn="tl">
                    <a:srgbClr val="000000">
                      <a:alpha val="43137"/>
                    </a:srgbClr>
                  </a:outerShdw>
                </a:effectLst>
              </a:rPr>
              <a:t>The Need for a New Investing Model</a:t>
            </a:r>
          </a:p>
        </p:txBody>
      </p:sp>
      <p:sp>
        <p:nvSpPr>
          <p:cNvPr id="3" name="Content Placeholder 2"/>
          <p:cNvSpPr>
            <a:spLocks noGrp="1"/>
          </p:cNvSpPr>
          <p:nvPr>
            <p:ph idx="1"/>
          </p:nvPr>
        </p:nvSpPr>
        <p:spPr>
          <a:xfrm>
            <a:off x="457200" y="990600"/>
            <a:ext cx="8153400" cy="4267200"/>
          </a:xfrm>
        </p:spPr>
        <p:txBody>
          <a:bodyPr/>
          <a:lstStyle/>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Status Quo Bias </a:t>
            </a:r>
            <a:r>
              <a:rPr lang="en-US" sz="4000" dirty="0">
                <a:solidFill>
                  <a:srgbClr val="000818"/>
                </a:solidFill>
                <a:latin typeface="Arial" pitchFamily="34" charset="0"/>
                <a:cs typeface="Arial" pitchFamily="34" charset="0"/>
              </a:rPr>
              <a:t>(p.31)</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Wall Street is Disconnected with Main Street</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Information Overload</a:t>
            </a:r>
          </a:p>
          <a:p>
            <a:pPr marL="285750" indent="-285750" fontAlgn="auto">
              <a:spcBef>
                <a:spcPts val="0"/>
              </a:spcBef>
              <a:spcAft>
                <a:spcPts val="0"/>
              </a:spcAft>
              <a:buClr>
                <a:srgbClr val="000818"/>
              </a:buClr>
              <a:buFont typeface="Arial" pitchFamily="34" charset="0"/>
              <a:buChar char="•"/>
              <a:defRPr/>
            </a:pPr>
            <a:r>
              <a:rPr lang="en-US" sz="4400" b="1" dirty="0">
                <a:solidFill>
                  <a:srgbClr val="000818"/>
                </a:solidFill>
                <a:effectLst>
                  <a:outerShdw blurRad="38100" dist="38100" dir="2700000" algn="tl">
                    <a:srgbClr val="000000">
                      <a:alpha val="43137"/>
                    </a:srgbClr>
                  </a:outerShdw>
                </a:effectLst>
                <a:latin typeface="Arial" pitchFamily="34" charset="0"/>
                <a:cs typeface="Arial" pitchFamily="34" charset="0"/>
              </a:rPr>
              <a:t>Long-Term Market Returns</a:t>
            </a:r>
          </a:p>
          <a:p>
            <a:pPr marL="285750" indent="-285750" fontAlgn="auto">
              <a:spcBef>
                <a:spcPts val="0"/>
              </a:spcBef>
              <a:spcAft>
                <a:spcPts val="0"/>
              </a:spcAft>
              <a:buFont typeface="Arial" pitchFamily="34" charset="0"/>
              <a:buChar char="•"/>
              <a:defRPr/>
            </a:pPr>
            <a:endParaRPr lang="en-US" b="1" i="1" dirty="0">
              <a:solidFill>
                <a:srgbClr val="FFFF00"/>
              </a:solidFill>
              <a:effectLst>
                <a:outerShdw blurRad="38100" dist="38100" dir="2700000" algn="tl">
                  <a:srgbClr val="000000">
                    <a:alpha val="43137"/>
                  </a:srgbClr>
                </a:outerShdw>
              </a:effectLst>
              <a:latin typeface="Arial Black" pitchFamily="34" charset="0"/>
            </a:endParaRPr>
          </a:p>
          <a:p>
            <a:endParaRPr lang="en-US" dirty="0"/>
          </a:p>
        </p:txBody>
      </p:sp>
    </p:spTree>
    <p:extLst>
      <p:ext uri="{BB962C8B-B14F-4D97-AF65-F5344CB8AC3E}">
        <p14:creationId xmlns:p14="http://schemas.microsoft.com/office/powerpoint/2010/main" val="3706777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3245" y="812426"/>
            <a:ext cx="2513830" cy="107721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3200" b="1" dirty="0">
                <a:ln w="11430"/>
                <a:solidFill>
                  <a:srgbClr val="011703"/>
                </a:solidFill>
                <a:effectLst>
                  <a:outerShdw blurRad="50800" dist="39000" dir="5460000" algn="tl">
                    <a:srgbClr val="000000">
                      <a:alpha val="38000"/>
                    </a:srgbClr>
                  </a:outerShdw>
                </a:effectLst>
                <a:latin typeface="Arial Black" pitchFamily="34" charset="0"/>
                <a:ea typeface="ＭＳ Ｐゴシック" charset="0"/>
                <a:cs typeface="ＭＳ Ｐゴシック" charset="0"/>
              </a:rPr>
              <a:t>S&amp;P 500 </a:t>
            </a:r>
          </a:p>
          <a:p>
            <a:pPr fontAlgn="auto">
              <a:spcBef>
                <a:spcPts val="0"/>
              </a:spcBef>
              <a:spcAft>
                <a:spcPts val="0"/>
              </a:spcAft>
              <a:defRPr/>
            </a:pPr>
            <a:r>
              <a:rPr lang="en-US" sz="3200" b="1" dirty="0">
                <a:ln w="11430"/>
                <a:solidFill>
                  <a:srgbClr val="011703"/>
                </a:solidFill>
                <a:effectLst>
                  <a:outerShdw blurRad="50800" dist="39000" dir="5460000" algn="tl">
                    <a:srgbClr val="000000">
                      <a:alpha val="38000"/>
                    </a:srgbClr>
                  </a:outerShdw>
                </a:effectLst>
                <a:latin typeface="Arial Black" pitchFamily="34" charset="0"/>
                <a:ea typeface="ＭＳ Ｐゴシック" charset="0"/>
                <a:cs typeface="ＭＳ Ｐゴシック" charset="0"/>
              </a:rPr>
              <a:t>1975-2014</a:t>
            </a:r>
            <a:endParaRPr lang="en-US" sz="3200" b="1" dirty="0">
              <a:ln w="11430"/>
              <a:solidFill>
                <a:srgbClr val="011703"/>
              </a:solidFill>
              <a:effectLst>
                <a:outerShdw blurRad="50800" dist="39000" dir="5460000" algn="tl">
                  <a:srgbClr val="000000">
                    <a:alpha val="38000"/>
                  </a:srgbClr>
                </a:outerShdw>
              </a:effectLst>
              <a:latin typeface="+mn-lt"/>
              <a:ea typeface="ＭＳ Ｐゴシック" charset="0"/>
              <a:cs typeface="ＭＳ Ｐゴシック" charset="0"/>
            </a:endParaRPr>
          </a:p>
        </p:txBody>
      </p:sp>
      <p:sp>
        <p:nvSpPr>
          <p:cNvPr id="6" name="Rectangle 5"/>
          <p:cNvSpPr/>
          <p:nvPr/>
        </p:nvSpPr>
        <p:spPr>
          <a:xfrm>
            <a:off x="228600" y="1884184"/>
            <a:ext cx="4468010" cy="34778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30 Year – 8.8%</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20 Year – 7.7%</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15 Year – 2.3%</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10 Year – 5.4%</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  5 Year – 12.6%</a:t>
            </a:r>
          </a:p>
        </p:txBody>
      </p:sp>
      <p:sp>
        <p:nvSpPr>
          <p:cNvPr id="2" name="Title 1"/>
          <p:cNvSpPr>
            <a:spLocks noGrp="1"/>
          </p:cNvSpPr>
          <p:nvPr>
            <p:ph type="title"/>
          </p:nvPr>
        </p:nvSpPr>
        <p:spPr>
          <a:xfrm>
            <a:off x="696110" y="0"/>
            <a:ext cx="8001000" cy="914400"/>
          </a:xfrm>
        </p:spPr>
        <p:txBody>
          <a:bodyPr/>
          <a:lstStyle/>
          <a:p>
            <a:pPr eaLnBrk="1" hangingPunct="1">
              <a:defRPr/>
            </a:pPr>
            <a:r>
              <a:rPr lang="en-US" b="1" dirty="0">
                <a:solidFill>
                  <a:srgbClr val="000818"/>
                </a:solidFill>
                <a:effectLst>
                  <a:outerShdw blurRad="38100" dist="38100" dir="2700000" algn="tl">
                    <a:srgbClr val="000000">
                      <a:alpha val="43137"/>
                    </a:srgbClr>
                  </a:outerShdw>
                </a:effectLst>
              </a:rPr>
              <a:t>Market Returns</a:t>
            </a:r>
          </a:p>
        </p:txBody>
      </p:sp>
      <p:sp>
        <p:nvSpPr>
          <p:cNvPr id="118791" name="TextBox 4"/>
          <p:cNvSpPr txBox="1">
            <a:spLocks noChangeArrowheads="1"/>
          </p:cNvSpPr>
          <p:nvPr/>
        </p:nvSpPr>
        <p:spPr bwMode="auto">
          <a:xfrm>
            <a:off x="557213" y="6167438"/>
            <a:ext cx="7962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3F7312"/>
              </a:buClr>
              <a:buFont typeface="Arial" charset="0"/>
              <a:defRPr sz="2800">
                <a:solidFill>
                  <a:schemeClr val="tx1"/>
                </a:solidFill>
                <a:latin typeface="Tahoma" pitchFamily="34" charset="0"/>
                <a:ea typeface="ＭＳ Ｐゴシック" pitchFamily="34" charset="-128"/>
                <a:cs typeface="Tahoma" pitchFamily="34" charset="0"/>
              </a:defRPr>
            </a:lvl1pPr>
            <a:lvl2pPr marL="742950" indent="-285750" eaLnBrk="0" hangingPunct="0">
              <a:spcAft>
                <a:spcPts val="600"/>
              </a:spcAft>
              <a:buFont typeface="Arial" charset="0"/>
              <a:buChar char="–"/>
              <a:defRPr sz="2400">
                <a:solidFill>
                  <a:schemeClr val="tx1"/>
                </a:solidFill>
                <a:latin typeface="Tahoma" pitchFamily="34" charset="0"/>
                <a:ea typeface="ＭＳ Ｐゴシック" pitchFamily="34" charset="-128"/>
                <a:cs typeface="Tahoma" pitchFamily="34" charset="0"/>
              </a:defRPr>
            </a:lvl2pPr>
            <a:lvl3pPr marL="1143000" indent="-228600" eaLnBrk="0" hangingPunct="0">
              <a:spcAft>
                <a:spcPts val="600"/>
              </a:spcAft>
              <a:buFont typeface="Arial" charset="0"/>
              <a:buChar char="•"/>
              <a:defRPr sz="2000">
                <a:solidFill>
                  <a:schemeClr val="tx1"/>
                </a:solidFill>
                <a:latin typeface="Tahoma" pitchFamily="34" charset="0"/>
                <a:ea typeface="ＭＳ Ｐゴシック" pitchFamily="34" charset="-128"/>
                <a:cs typeface="Tahoma" pitchFamily="34" charset="0"/>
              </a:defRPr>
            </a:lvl3pPr>
            <a:lvl4pPr marL="16002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4pPr>
            <a:lvl5pPr marL="20574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5pPr>
            <a:lvl6pPr marL="25146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6pPr>
            <a:lvl7pPr marL="29718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7pPr>
            <a:lvl8pPr marL="34290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8pPr>
            <a:lvl9pPr marL="38862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9pPr>
          </a:lstStyle>
          <a:p>
            <a:pPr eaLnBrk="1" hangingPunct="1">
              <a:spcAft>
                <a:spcPct val="0"/>
              </a:spcAft>
              <a:buClrTx/>
              <a:buFontTx/>
              <a:buNone/>
            </a:pPr>
            <a:r>
              <a:rPr lang="en-US" altLang="en-US" sz="1400" dirty="0">
                <a:latin typeface="Arial" charset="0"/>
              </a:rPr>
              <a:t>* Source: S&amp;P500 and DJIA historical returns from financial.yahoo.com, as of 12/31/2014. DJIA returns from 1985 through 2014</a:t>
            </a:r>
            <a:endParaRPr lang="en-US" altLang="en-US" sz="1800" dirty="0">
              <a:latin typeface="Arial" charset="0"/>
            </a:endParaRPr>
          </a:p>
        </p:txBody>
      </p:sp>
      <p:pic>
        <p:nvPicPr>
          <p:cNvPr id="228354" name="Picture 2" descr="C:\Users\Dave\AppData\Local\Microsoft\Windows\INetCache\IE\PEK0YP8B\6a00d83452930269e200e54f5840c98833-640w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351035"/>
            <a:ext cx="3837808" cy="3837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486257"/>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3245" y="812426"/>
            <a:ext cx="2513830" cy="107721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3200" b="1" dirty="0">
                <a:ln w="11430"/>
                <a:solidFill>
                  <a:srgbClr val="011703"/>
                </a:solidFill>
                <a:effectLst>
                  <a:outerShdw blurRad="50800" dist="39000" dir="5460000" algn="tl">
                    <a:srgbClr val="000000">
                      <a:alpha val="38000"/>
                    </a:srgbClr>
                  </a:outerShdw>
                </a:effectLst>
                <a:latin typeface="Arial Black" pitchFamily="34" charset="0"/>
                <a:ea typeface="ＭＳ Ｐゴシック" charset="0"/>
                <a:cs typeface="ＭＳ Ｐゴシック" charset="0"/>
              </a:rPr>
              <a:t>S&amp;P 500 </a:t>
            </a:r>
          </a:p>
          <a:p>
            <a:pPr fontAlgn="auto">
              <a:spcBef>
                <a:spcPts val="0"/>
              </a:spcBef>
              <a:spcAft>
                <a:spcPts val="0"/>
              </a:spcAft>
              <a:defRPr/>
            </a:pPr>
            <a:r>
              <a:rPr lang="en-US" sz="3200" b="1" dirty="0">
                <a:ln w="11430"/>
                <a:solidFill>
                  <a:srgbClr val="011703"/>
                </a:solidFill>
                <a:effectLst>
                  <a:outerShdw blurRad="50800" dist="39000" dir="5460000" algn="tl">
                    <a:srgbClr val="000000">
                      <a:alpha val="38000"/>
                    </a:srgbClr>
                  </a:outerShdw>
                </a:effectLst>
                <a:latin typeface="Arial Black" pitchFamily="34" charset="0"/>
                <a:ea typeface="ＭＳ Ｐゴシック" charset="0"/>
                <a:cs typeface="ＭＳ Ｐゴシック" charset="0"/>
              </a:rPr>
              <a:t>1975-2014</a:t>
            </a:r>
            <a:endParaRPr lang="en-US" sz="3200" b="1" dirty="0">
              <a:ln w="11430"/>
              <a:solidFill>
                <a:srgbClr val="011703"/>
              </a:solidFill>
              <a:effectLst>
                <a:outerShdw blurRad="50800" dist="39000" dir="5460000" algn="tl">
                  <a:srgbClr val="000000">
                    <a:alpha val="38000"/>
                  </a:srgbClr>
                </a:outerShdw>
              </a:effectLst>
              <a:latin typeface="+mn-lt"/>
              <a:ea typeface="ＭＳ Ｐゴシック" charset="0"/>
              <a:cs typeface="ＭＳ Ｐゴシック" charset="0"/>
            </a:endParaRPr>
          </a:p>
        </p:txBody>
      </p:sp>
      <p:sp>
        <p:nvSpPr>
          <p:cNvPr id="4" name="Rectangle 3"/>
          <p:cNvSpPr/>
          <p:nvPr/>
        </p:nvSpPr>
        <p:spPr>
          <a:xfrm>
            <a:off x="3754627" y="889370"/>
            <a:ext cx="4901918"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ＭＳ Ｐゴシック" charset="0"/>
                <a:cs typeface="ＭＳ Ｐゴシック" charset="0"/>
              </a:rPr>
              <a:t>  </a:t>
            </a:r>
            <a:r>
              <a:rPr lang="en-US" sz="3200" b="1" dirty="0">
                <a:ln w="11430"/>
                <a:solidFill>
                  <a:srgbClr val="011703"/>
                </a:solidFill>
                <a:effectLst>
                  <a:outerShdw blurRad="50800" dist="39000" dir="5460000" algn="tl">
                    <a:srgbClr val="000000">
                      <a:alpha val="38000"/>
                    </a:srgbClr>
                  </a:outerShdw>
                </a:effectLst>
                <a:latin typeface="Arial Black" pitchFamily="34" charset="0"/>
                <a:ea typeface="ＭＳ Ｐゴシック" charset="0"/>
                <a:cs typeface="ＭＳ Ｐゴシック" charset="0"/>
              </a:rPr>
              <a:t>-30% Loss This Year</a:t>
            </a:r>
          </a:p>
        </p:txBody>
      </p:sp>
      <p:sp>
        <p:nvSpPr>
          <p:cNvPr id="6" name="Rectangle 5"/>
          <p:cNvSpPr/>
          <p:nvPr/>
        </p:nvSpPr>
        <p:spPr>
          <a:xfrm>
            <a:off x="228600" y="1884184"/>
            <a:ext cx="4468010" cy="34778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30 Year – 8.8%</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20 Year – 7.7%</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15 Year – 2.3%</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10 Year – 5.4%</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  5 Year – 12.6%</a:t>
            </a:r>
          </a:p>
        </p:txBody>
      </p:sp>
      <p:sp>
        <p:nvSpPr>
          <p:cNvPr id="7" name="Rectangle 6"/>
          <p:cNvSpPr/>
          <p:nvPr/>
        </p:nvSpPr>
        <p:spPr>
          <a:xfrm>
            <a:off x="5486401" y="1884184"/>
            <a:ext cx="2057400" cy="34778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6.6% </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4.1% </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0.7% </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1.4% </a:t>
            </a:r>
          </a:p>
          <a:p>
            <a:pPr fontAlgn="auto">
              <a:spcBef>
                <a:spcPts val="0"/>
              </a:spcBef>
              <a:spcAft>
                <a:spcPts val="0"/>
              </a:spcAft>
              <a:defRPr/>
            </a:pPr>
            <a:r>
              <a:rPr lang="en-US" sz="4400" b="1" dirty="0">
                <a:ln w="11430"/>
                <a:solidFill>
                  <a:srgbClr val="011703"/>
                </a:solidFill>
                <a:effectLst>
                  <a:outerShdw blurRad="50800" dist="39000" dir="5460000" algn="tl">
                    <a:srgbClr val="000000">
                      <a:alpha val="38000"/>
                    </a:srgbClr>
                  </a:outerShdw>
                </a:effectLst>
                <a:ea typeface="ＭＳ Ｐゴシック" charset="0"/>
                <a:cs typeface="ＭＳ Ｐゴシック" charset="0"/>
              </a:rPr>
              <a:t>2.7%</a:t>
            </a:r>
          </a:p>
        </p:txBody>
      </p:sp>
      <p:sp>
        <p:nvSpPr>
          <p:cNvPr id="2" name="Title 1"/>
          <p:cNvSpPr>
            <a:spLocks noGrp="1"/>
          </p:cNvSpPr>
          <p:nvPr>
            <p:ph type="title"/>
          </p:nvPr>
        </p:nvSpPr>
        <p:spPr>
          <a:xfrm>
            <a:off x="696110" y="0"/>
            <a:ext cx="8001000" cy="914400"/>
          </a:xfrm>
        </p:spPr>
        <p:txBody>
          <a:bodyPr/>
          <a:lstStyle/>
          <a:p>
            <a:pPr eaLnBrk="1" hangingPunct="1">
              <a:defRPr/>
            </a:pPr>
            <a:r>
              <a:rPr lang="en-US" b="1" dirty="0">
                <a:solidFill>
                  <a:srgbClr val="000818"/>
                </a:solidFill>
                <a:effectLst>
                  <a:outerShdw blurRad="38100" dist="38100" dir="2700000" algn="tl">
                    <a:srgbClr val="000000">
                      <a:alpha val="43137"/>
                    </a:srgbClr>
                  </a:outerShdw>
                </a:effectLst>
              </a:rPr>
              <a:t>What if the Market Corrected?</a:t>
            </a:r>
          </a:p>
        </p:txBody>
      </p:sp>
      <p:sp>
        <p:nvSpPr>
          <p:cNvPr id="118791" name="TextBox 4"/>
          <p:cNvSpPr txBox="1">
            <a:spLocks noChangeArrowheads="1"/>
          </p:cNvSpPr>
          <p:nvPr/>
        </p:nvSpPr>
        <p:spPr bwMode="auto">
          <a:xfrm>
            <a:off x="557213" y="6167438"/>
            <a:ext cx="7962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3F7312"/>
              </a:buClr>
              <a:buFont typeface="Arial" charset="0"/>
              <a:defRPr sz="2800">
                <a:solidFill>
                  <a:schemeClr val="tx1"/>
                </a:solidFill>
                <a:latin typeface="Tahoma" pitchFamily="34" charset="0"/>
                <a:ea typeface="ＭＳ Ｐゴシック" pitchFamily="34" charset="-128"/>
                <a:cs typeface="Tahoma" pitchFamily="34" charset="0"/>
              </a:defRPr>
            </a:lvl1pPr>
            <a:lvl2pPr marL="742950" indent="-285750" eaLnBrk="0" hangingPunct="0">
              <a:spcAft>
                <a:spcPts val="600"/>
              </a:spcAft>
              <a:buFont typeface="Arial" charset="0"/>
              <a:buChar char="–"/>
              <a:defRPr sz="2400">
                <a:solidFill>
                  <a:schemeClr val="tx1"/>
                </a:solidFill>
                <a:latin typeface="Tahoma" pitchFamily="34" charset="0"/>
                <a:ea typeface="ＭＳ Ｐゴシック" pitchFamily="34" charset="-128"/>
                <a:cs typeface="Tahoma" pitchFamily="34" charset="0"/>
              </a:defRPr>
            </a:lvl2pPr>
            <a:lvl3pPr marL="1143000" indent="-228600" eaLnBrk="0" hangingPunct="0">
              <a:spcAft>
                <a:spcPts val="600"/>
              </a:spcAft>
              <a:buFont typeface="Arial" charset="0"/>
              <a:buChar char="•"/>
              <a:defRPr sz="2000">
                <a:solidFill>
                  <a:schemeClr val="tx1"/>
                </a:solidFill>
                <a:latin typeface="Tahoma" pitchFamily="34" charset="0"/>
                <a:ea typeface="ＭＳ Ｐゴシック" pitchFamily="34" charset="-128"/>
                <a:cs typeface="Tahoma" pitchFamily="34" charset="0"/>
              </a:defRPr>
            </a:lvl3pPr>
            <a:lvl4pPr marL="16002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4pPr>
            <a:lvl5pPr marL="2057400" indent="-228600" eaLnBrk="0" hangingPunct="0">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5pPr>
            <a:lvl6pPr marL="25146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6pPr>
            <a:lvl7pPr marL="29718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7pPr>
            <a:lvl8pPr marL="34290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8pPr>
            <a:lvl9pPr marL="3886200" indent="-228600" eaLnBrk="0" fontAlgn="base" hangingPunct="0">
              <a:spcBef>
                <a:spcPct val="0"/>
              </a:spcBef>
              <a:spcAft>
                <a:spcPts val="600"/>
              </a:spcAft>
              <a:buFont typeface="Arial" charset="0"/>
              <a:buChar char="»"/>
              <a:defRPr>
                <a:solidFill>
                  <a:schemeClr val="tx1"/>
                </a:solidFill>
                <a:latin typeface="Tahoma" pitchFamily="34" charset="0"/>
                <a:ea typeface="ＭＳ Ｐゴシック" pitchFamily="34" charset="-128"/>
                <a:cs typeface="Tahoma" pitchFamily="34" charset="0"/>
              </a:defRPr>
            </a:lvl9pPr>
          </a:lstStyle>
          <a:p>
            <a:pPr eaLnBrk="1" hangingPunct="1">
              <a:spcAft>
                <a:spcPct val="0"/>
              </a:spcAft>
              <a:buClrTx/>
              <a:buFontTx/>
              <a:buNone/>
            </a:pPr>
            <a:r>
              <a:rPr lang="en-US" altLang="en-US" sz="1400" dirty="0">
                <a:latin typeface="Arial" charset="0"/>
              </a:rPr>
              <a:t>* Source: S&amp;P500 and DJIA historical returns from financial.yahoo.com, as of 12/31/2014. DJIA returns from 1985 through 2014</a:t>
            </a:r>
            <a:endParaRPr lang="en-US" altLang="en-US" sz="1800" dirty="0">
              <a:latin typeface="Arial" charset="0"/>
            </a:endParaRPr>
          </a:p>
        </p:txBody>
      </p:sp>
    </p:spTree>
    <p:extLst>
      <p:ext uri="{BB962C8B-B14F-4D97-AF65-F5344CB8AC3E}">
        <p14:creationId xmlns:p14="http://schemas.microsoft.com/office/powerpoint/2010/main" val="311951529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0200"/>
            <a:ext cx="7772400" cy="1362075"/>
          </a:xfrm>
        </p:spPr>
        <p:txBody>
          <a:bodyPr/>
          <a:lstStyle/>
          <a:p>
            <a:r>
              <a:rPr lang="en-US" dirty="0">
                <a:solidFill>
                  <a:srgbClr val="011703"/>
                </a:solidFill>
                <a:effectLst>
                  <a:outerShdw blurRad="38100" dist="38100" dir="2700000" algn="tl">
                    <a:srgbClr val="000000">
                      <a:alpha val="43137"/>
                    </a:srgbClr>
                  </a:outerShdw>
                </a:effectLst>
              </a:rPr>
              <a:t>Conservative </a:t>
            </a:r>
            <a:br>
              <a:rPr lang="en-US" dirty="0">
                <a:solidFill>
                  <a:srgbClr val="011703"/>
                </a:solidFill>
                <a:effectLst>
                  <a:outerShdw blurRad="38100" dist="38100" dir="2700000" algn="tl">
                    <a:srgbClr val="000000">
                      <a:alpha val="43137"/>
                    </a:srgbClr>
                  </a:outerShdw>
                </a:effectLst>
              </a:rPr>
            </a:br>
            <a:r>
              <a:rPr lang="en-US" dirty="0">
                <a:solidFill>
                  <a:srgbClr val="011703"/>
                </a:solidFill>
                <a:effectLst>
                  <a:outerShdw blurRad="38100" dist="38100" dir="2700000" algn="tl">
                    <a:srgbClr val="000000">
                      <a:alpha val="43137"/>
                    </a:srgbClr>
                  </a:outerShdw>
                </a:effectLst>
              </a:rPr>
              <a:t>Investing</a:t>
            </a:r>
          </a:p>
        </p:txBody>
      </p:sp>
      <p:sp>
        <p:nvSpPr>
          <p:cNvPr id="3" name="Subtitle 2"/>
          <p:cNvSpPr>
            <a:spLocks noGrp="1"/>
          </p:cNvSpPr>
          <p:nvPr>
            <p:ph type="body" idx="1"/>
          </p:nvPr>
        </p:nvSpPr>
        <p:spPr>
          <a:xfrm>
            <a:off x="914400" y="914401"/>
            <a:ext cx="7772400" cy="685800"/>
          </a:xfrm>
        </p:spPr>
        <p:txBody>
          <a:bodyPr/>
          <a:lstStyle/>
          <a:p>
            <a:r>
              <a:rPr lang="en-US" b="1" dirty="0">
                <a:solidFill>
                  <a:schemeClr val="tx1"/>
                </a:solidFill>
              </a:rPr>
              <a:t>Chapter One:</a:t>
            </a:r>
          </a:p>
        </p:txBody>
      </p:sp>
      <p:pic>
        <p:nvPicPr>
          <p:cNvPr id="9" name="Picture 8" descr="Dice_R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19800" y="2743200"/>
            <a:ext cx="2933700" cy="2933700"/>
          </a:xfrm>
          <a:prstGeom prst="rect">
            <a:avLst/>
          </a:prstGeom>
        </p:spPr>
      </p:pic>
    </p:spTree>
    <p:extLst>
      <p:ext uri="{BB962C8B-B14F-4D97-AF65-F5344CB8AC3E}">
        <p14:creationId xmlns:p14="http://schemas.microsoft.com/office/powerpoint/2010/main" val="1923139019"/>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rgbClr val="000818"/>
                </a:solidFill>
              </a:rPr>
              <a:t>Your Homework!</a:t>
            </a:r>
          </a:p>
        </p:txBody>
      </p:sp>
      <p:sp>
        <p:nvSpPr>
          <p:cNvPr id="8" name="Content Placeholder 7"/>
          <p:cNvSpPr>
            <a:spLocks noGrp="1"/>
          </p:cNvSpPr>
          <p:nvPr>
            <p:ph idx="1"/>
          </p:nvPr>
        </p:nvSpPr>
        <p:spPr/>
        <p:txBody>
          <a:bodyPr/>
          <a:lstStyle/>
          <a:p>
            <a:pPr algn="ctr" fontAlgn="auto">
              <a:spcBef>
                <a:spcPts val="0"/>
              </a:spcBef>
              <a:spcAft>
                <a:spcPts val="0"/>
              </a:spcAft>
              <a:defRPr/>
            </a:pPr>
            <a:r>
              <a:rPr lang="en-US" b="1" dirty="0">
                <a:solidFill>
                  <a:srgbClr val="011703"/>
                </a:solidFill>
                <a:effectLst>
                  <a:outerShdw blurRad="38100" dist="38100" dir="2700000" algn="tl">
                    <a:srgbClr val="000000">
                      <a:alpha val="43137"/>
                    </a:srgbClr>
                  </a:outerShdw>
                </a:effectLst>
                <a:latin typeface="Arial Black" pitchFamily="34" charset="0"/>
              </a:rPr>
              <a:t>FOR NEXT WEEK </a:t>
            </a:r>
          </a:p>
          <a:p>
            <a:pPr algn="ctr" fontAlgn="auto">
              <a:spcBef>
                <a:spcPts val="0"/>
              </a:spcBef>
              <a:spcAft>
                <a:spcPts val="0"/>
              </a:spcAft>
              <a:defRPr/>
            </a:pPr>
            <a:r>
              <a:rPr lang="en-US" b="1" dirty="0">
                <a:solidFill>
                  <a:srgbClr val="011703"/>
                </a:solidFill>
                <a:effectLst>
                  <a:outerShdw blurRad="38100" dist="38100" dir="2700000" algn="tl">
                    <a:srgbClr val="000000">
                      <a:alpha val="43137"/>
                    </a:srgbClr>
                  </a:outerShdw>
                </a:effectLst>
                <a:latin typeface="Arial Black" pitchFamily="34" charset="0"/>
              </a:rPr>
              <a:t>READ CHAPTERS 1-9</a:t>
            </a:r>
          </a:p>
          <a:p>
            <a:pPr algn="ctr" fontAlgn="auto">
              <a:spcBef>
                <a:spcPts val="0"/>
              </a:spcBef>
              <a:spcAft>
                <a:spcPts val="0"/>
              </a:spcAft>
              <a:defRPr/>
            </a:pPr>
            <a:endParaRPr lang="en-US" b="1" dirty="0">
              <a:solidFill>
                <a:srgbClr val="011703"/>
              </a:solidFill>
              <a:effectLst>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en-US" b="1" i="1" u="sng" dirty="0">
                <a:solidFill>
                  <a:srgbClr val="011703"/>
                </a:solidFill>
                <a:effectLst>
                  <a:outerShdw blurRad="38100" dist="38100" dir="2700000" algn="tl">
                    <a:srgbClr val="000000">
                      <a:alpha val="43137"/>
                    </a:srgbClr>
                  </a:outerShdw>
                </a:effectLst>
                <a:latin typeface="Arial Black" pitchFamily="34" charset="0"/>
              </a:rPr>
              <a:t>ALSO…</a:t>
            </a:r>
            <a:r>
              <a:rPr lang="en-US" b="1" dirty="0">
                <a:solidFill>
                  <a:srgbClr val="011703"/>
                </a:solidFill>
                <a:effectLst>
                  <a:outerShdw blurRad="38100" dist="38100" dir="2700000" algn="tl">
                    <a:srgbClr val="000000">
                      <a:alpha val="43137"/>
                    </a:srgbClr>
                  </a:outerShdw>
                </a:effectLst>
                <a:latin typeface="Arial Black" pitchFamily="34" charset="0"/>
              </a:rPr>
              <a:t> </a:t>
            </a:r>
            <a:r>
              <a:rPr lang="en-US" b="1" dirty="0">
                <a:solidFill>
                  <a:srgbClr val="011703"/>
                </a:solidFill>
                <a:effectLst>
                  <a:outerShdw blurRad="38100" dist="38100" dir="2700000" algn="tl">
                    <a:srgbClr val="000000">
                      <a:alpha val="43137"/>
                    </a:srgbClr>
                  </a:outerShdw>
                </a:effectLst>
                <a:latin typeface="Arial Black" pitchFamily="34" charset="0"/>
                <a:sym typeface="Wingdings" pitchFamily="2" charset="2"/>
              </a:rPr>
              <a:t></a:t>
            </a:r>
          </a:p>
          <a:p>
            <a:pPr algn="ctr" fontAlgn="auto">
              <a:spcBef>
                <a:spcPts val="0"/>
              </a:spcBef>
              <a:spcAft>
                <a:spcPts val="0"/>
              </a:spcAft>
              <a:defRPr/>
            </a:pPr>
            <a:endParaRPr lang="en-US" b="1" dirty="0">
              <a:solidFill>
                <a:srgbClr val="011703"/>
              </a:solidFill>
              <a:effectLst>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en-US" b="1" dirty="0">
                <a:solidFill>
                  <a:srgbClr val="011703"/>
                </a:solidFill>
                <a:effectLst>
                  <a:outerShdw blurRad="38100" dist="38100" dir="2700000" algn="tl">
                    <a:srgbClr val="000000">
                      <a:alpha val="43137"/>
                    </a:srgbClr>
                  </a:outerShdw>
                </a:effectLst>
              </a:rPr>
              <a:t>Complete Appendix One, Asset </a:t>
            </a:r>
          </a:p>
          <a:p>
            <a:pPr algn="ctr" fontAlgn="auto">
              <a:spcBef>
                <a:spcPts val="0"/>
              </a:spcBef>
              <a:spcAft>
                <a:spcPts val="0"/>
              </a:spcAft>
              <a:defRPr/>
            </a:pPr>
            <a:r>
              <a:rPr lang="en-US" b="1" dirty="0">
                <a:solidFill>
                  <a:srgbClr val="011703"/>
                </a:solidFill>
                <a:effectLst>
                  <a:outerShdw blurRad="38100" dist="38100" dir="2700000" algn="tl">
                    <a:srgbClr val="000000">
                      <a:alpha val="43137"/>
                    </a:srgbClr>
                  </a:outerShdw>
                </a:effectLst>
              </a:rPr>
              <a:t>Review Forms; Appendix Two, </a:t>
            </a:r>
          </a:p>
          <a:p>
            <a:pPr algn="ctr" fontAlgn="auto">
              <a:spcBef>
                <a:spcPts val="0"/>
              </a:spcBef>
              <a:spcAft>
                <a:spcPts val="0"/>
              </a:spcAft>
              <a:defRPr/>
            </a:pPr>
            <a:r>
              <a:rPr lang="en-US" b="1" dirty="0">
                <a:solidFill>
                  <a:srgbClr val="011703"/>
                </a:solidFill>
                <a:effectLst>
                  <a:outerShdw blurRad="38100" dist="38100" dir="2700000" algn="tl">
                    <a:srgbClr val="000000">
                      <a:alpha val="43137"/>
                    </a:srgbClr>
                  </a:outerShdw>
                </a:effectLst>
              </a:rPr>
              <a:t>Retirement Budget Worksheet; </a:t>
            </a:r>
          </a:p>
          <a:p>
            <a:pPr algn="ctr" fontAlgn="auto">
              <a:spcBef>
                <a:spcPts val="0"/>
              </a:spcBef>
              <a:spcAft>
                <a:spcPts val="0"/>
              </a:spcAft>
              <a:defRPr/>
            </a:pPr>
            <a:r>
              <a:rPr lang="en-US" b="1" dirty="0">
                <a:solidFill>
                  <a:srgbClr val="011703"/>
                </a:solidFill>
                <a:effectLst>
                  <a:outerShdw blurRad="38100" dist="38100" dir="2700000" algn="tl">
                    <a:srgbClr val="000000">
                      <a:alpha val="43137"/>
                    </a:srgbClr>
                  </a:outerShdw>
                </a:effectLst>
              </a:rPr>
              <a:t>and Appendix Three, Risk Tolerance Questionnaire</a:t>
            </a:r>
            <a:endParaRPr lang="en-US" b="1" u="sng" cap="all" dirty="0">
              <a:ln w="0"/>
              <a:solidFill>
                <a:srgbClr val="011703"/>
              </a:solidFill>
              <a:effectLst>
                <a:outerShdw blurRad="38100" dist="38100" dir="2700000" algn="tl">
                  <a:srgbClr val="000000">
                    <a:alpha val="43137"/>
                  </a:srgbClr>
                </a:outerShdw>
                <a:reflection blurRad="12700" stA="50000" endPos="50000" dist="5000" dir="5400000" sy="-100000" rotWithShape="0"/>
              </a:effectLst>
            </a:endParaRPr>
          </a:p>
          <a:p>
            <a:endParaRPr lang="en-US" dirty="0"/>
          </a:p>
        </p:txBody>
      </p:sp>
    </p:spTree>
    <p:extLst>
      <p:ext uri="{BB962C8B-B14F-4D97-AF65-F5344CB8AC3E}">
        <p14:creationId xmlns:p14="http://schemas.microsoft.com/office/powerpoint/2010/main" val="274802146"/>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rtlCol="0">
            <a:normAutofit/>
          </a:bodyPr>
          <a:lstStyle/>
          <a:p>
            <a:pPr eaLnBrk="1" fontAlgn="auto" hangingPunct="1">
              <a:spcAft>
                <a:spcPts val="0"/>
              </a:spcAft>
              <a:defRPr/>
            </a:pPr>
            <a:r>
              <a:rPr lang="en-US" dirty="0">
                <a:ea typeface="+mj-ea"/>
              </a:rPr>
              <a:t>	</a:t>
            </a:r>
            <a:r>
              <a:rPr lang="en-US" b="1" dirty="0">
                <a:solidFill>
                  <a:srgbClr val="011703"/>
                </a:solidFill>
                <a:ea typeface="+mj-ea"/>
              </a:rPr>
              <a:t>CONTACT INFORMATION </a:t>
            </a:r>
          </a:p>
        </p:txBody>
      </p:sp>
      <p:sp>
        <p:nvSpPr>
          <p:cNvPr id="3" name="Content Placeholder 2"/>
          <p:cNvSpPr>
            <a:spLocks noGrp="1"/>
          </p:cNvSpPr>
          <p:nvPr>
            <p:ph idx="1"/>
          </p:nvPr>
        </p:nvSpPr>
        <p:spPr>
          <a:xfrm>
            <a:off x="1066800" y="990600"/>
            <a:ext cx="7010400" cy="5029200"/>
          </a:xfrm>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rtlCol="0">
            <a:normAutofit fontScale="92500"/>
          </a:bodyPr>
          <a:lstStyle/>
          <a:p>
            <a:pPr algn="ctr" fontAlgn="auto">
              <a:spcAft>
                <a:spcPts val="0"/>
              </a:spcAft>
              <a:defRPr/>
            </a:pPr>
            <a:r>
              <a:rPr lang="en-US" sz="5400" b="1" i="1" dirty="0"/>
              <a:t>Dave Vick </a:t>
            </a:r>
          </a:p>
          <a:p>
            <a:pPr algn="ctr" fontAlgn="auto">
              <a:spcAft>
                <a:spcPts val="0"/>
              </a:spcAft>
              <a:defRPr/>
            </a:pPr>
            <a:r>
              <a:rPr lang="en-US" sz="4400" b="1" i="1" dirty="0">
                <a:solidFill>
                  <a:srgbClr val="FFFF00"/>
                </a:solidFill>
                <a:hlinkClick r:id="rId2"/>
              </a:rPr>
              <a:t>dave@vickassociates.com</a:t>
            </a:r>
            <a:endParaRPr lang="en-US" sz="4400" b="1" i="1" dirty="0">
              <a:solidFill>
                <a:srgbClr val="FFFF00"/>
              </a:solidFill>
            </a:endParaRPr>
          </a:p>
          <a:p>
            <a:pPr algn="ctr" fontAlgn="auto">
              <a:spcAft>
                <a:spcPts val="0"/>
              </a:spcAft>
              <a:defRPr/>
            </a:pPr>
            <a:r>
              <a:rPr lang="en-US" sz="4400" b="1" i="1" dirty="0"/>
              <a:t>480-758-4582</a:t>
            </a:r>
          </a:p>
          <a:p>
            <a:pPr algn="ctr" fontAlgn="auto">
              <a:spcAft>
                <a:spcPts val="0"/>
              </a:spcAft>
              <a:defRPr/>
            </a:pPr>
            <a:r>
              <a:rPr lang="en-US" sz="4400" b="1" i="1" dirty="0"/>
              <a:t>Vick &amp; Associates, Inc.</a:t>
            </a:r>
          </a:p>
          <a:p>
            <a:pPr algn="ctr" fontAlgn="auto">
              <a:spcAft>
                <a:spcPts val="0"/>
              </a:spcAft>
              <a:defRPr/>
            </a:pPr>
            <a:r>
              <a:rPr lang="en-US" sz="4400" b="1" i="1" dirty="0"/>
              <a:t>8700 E. Vista Bonita Drive</a:t>
            </a:r>
          </a:p>
          <a:p>
            <a:pPr algn="ctr" fontAlgn="auto">
              <a:spcAft>
                <a:spcPts val="0"/>
              </a:spcAft>
              <a:defRPr/>
            </a:pPr>
            <a:r>
              <a:rPr lang="en-US" sz="4400" b="1" i="1" dirty="0"/>
              <a:t>Suite 240</a:t>
            </a:r>
          </a:p>
          <a:p>
            <a:pPr algn="ctr" fontAlgn="auto">
              <a:spcAft>
                <a:spcPts val="0"/>
              </a:spcAft>
              <a:defRPr/>
            </a:pPr>
            <a:r>
              <a:rPr lang="en-US" sz="4400" b="1" i="1" dirty="0"/>
              <a:t>Scottsdale, AZ  85255</a:t>
            </a:r>
          </a:p>
        </p:txBody>
      </p:sp>
    </p:spTree>
    <p:extLst>
      <p:ext uri="{BB962C8B-B14F-4D97-AF65-F5344CB8AC3E}">
        <p14:creationId xmlns:p14="http://schemas.microsoft.com/office/powerpoint/2010/main" val="1308922415"/>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6" y="5181600"/>
            <a:ext cx="7391400" cy="914400"/>
          </a:xfrm>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rm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011703"/>
                </a:solidFill>
                <a:effectLst>
                  <a:outerShdw blurRad="38100" dist="38100" dir="2700000" algn="tl">
                    <a:srgbClr val="C0C0C0"/>
                  </a:outerShdw>
                </a:effectLst>
                <a:latin typeface="Calibri" pitchFamily="34" charset="0"/>
              </a:rPr>
              <a:t>Thank you for Attending!</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500" b="10871"/>
          <a:stretch/>
        </p:blipFill>
        <p:spPr>
          <a:xfrm>
            <a:off x="0" y="1828800"/>
            <a:ext cx="9230799" cy="2960516"/>
          </a:xfrm>
          <a:prstGeom prst="rect">
            <a:avLst/>
          </a:prstGeom>
        </p:spPr>
      </p:pic>
    </p:spTree>
    <p:extLst>
      <p:ext uri="{BB962C8B-B14F-4D97-AF65-F5344CB8AC3E}">
        <p14:creationId xmlns:p14="http://schemas.microsoft.com/office/powerpoint/2010/main" val="342196171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6000" b="1" dirty="0">
                <a:effectLst>
                  <a:outerShdw blurRad="38100" dist="38100" dir="2700000" algn="tl">
                    <a:srgbClr val="C0C0C0"/>
                  </a:outerShdw>
                </a:effectLst>
                <a:latin typeface="Tahoma" pitchFamily="34" charset="0"/>
                <a:ea typeface="Tahoma" pitchFamily="34" charset="0"/>
                <a:cs typeface="Tahoma" pitchFamily="34" charset="0"/>
              </a:rPr>
              <a:t>Bat-Socks…</a:t>
            </a:r>
          </a:p>
        </p:txBody>
      </p:sp>
      <p:sp>
        <p:nvSpPr>
          <p:cNvPr id="6" name="Content Placeholder 5"/>
          <p:cNvSpPr>
            <a:spLocks noGrp="1"/>
          </p:cNvSpPr>
          <p:nvPr>
            <p:ph idx="1"/>
          </p:nvPr>
        </p:nvSpPr>
        <p:spPr/>
        <p:txBody>
          <a:bodyPr/>
          <a:lstStyle/>
          <a:p>
            <a:pPr fontAlgn="auto">
              <a:spcBef>
                <a:spcPts val="0"/>
              </a:spcBef>
              <a:spcAft>
                <a:spcPts val="0"/>
              </a:spcAft>
              <a:buClr>
                <a:srgbClr val="000818"/>
              </a:buClr>
              <a:defRPr/>
            </a:pPr>
            <a:r>
              <a:rPr lang="en-US" sz="4000" b="1" dirty="0"/>
              <a:t>1.1 How would you describe a planning “fad?”</a:t>
            </a:r>
          </a:p>
          <a:p>
            <a:pPr fontAlgn="auto">
              <a:spcBef>
                <a:spcPts val="0"/>
              </a:spcBef>
              <a:spcAft>
                <a:spcPts val="0"/>
              </a:spcAft>
              <a:buClr>
                <a:srgbClr val="000818"/>
              </a:buClr>
              <a:defRPr/>
            </a:pPr>
            <a:r>
              <a:rPr lang="en-US" sz="4000" b="1" dirty="0"/>
              <a:t>1.3 How would you define conservative retirement planning?</a:t>
            </a:r>
            <a:endParaRPr lang="en-US" sz="4000" i="1"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20891196">
            <a:off x="3613755" y="3521339"/>
            <a:ext cx="1986826" cy="29996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81524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FAA26D3D-D897-4be2-8F04-BA451C77F1D7}"/>
          </a:extLst>
        </p:spPr>
        <p:txBody>
          <a:bodyP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6000" b="1" dirty="0">
                <a:solidFill>
                  <a:srgbClr val="FF0000"/>
                </a:solidFill>
                <a:effectLst>
                  <a:outerShdw blurRad="38100" dist="38100" dir="2700000" algn="tl">
                    <a:srgbClr val="C0C0C0"/>
                  </a:outerShdw>
                </a:effectLst>
                <a:latin typeface="Tahoma" pitchFamily="34" charset="0"/>
                <a:ea typeface="Tahoma" pitchFamily="34" charset="0"/>
                <a:cs typeface="Tahoma" pitchFamily="34" charset="0"/>
              </a:rPr>
              <a:t>Risk</a:t>
            </a:r>
          </a:p>
        </p:txBody>
      </p:sp>
      <p:sp>
        <p:nvSpPr>
          <p:cNvPr id="6" name="Content Placeholder 5"/>
          <p:cNvSpPr>
            <a:spLocks noGrp="1"/>
          </p:cNvSpPr>
          <p:nvPr>
            <p:ph idx="1"/>
          </p:nvPr>
        </p:nvSpPr>
        <p:spPr/>
        <p:txBody>
          <a:bodyPr/>
          <a:lstStyle/>
          <a:p>
            <a:pPr marL="285750" indent="-285750" fontAlgn="auto">
              <a:spcBef>
                <a:spcPts val="0"/>
              </a:spcBef>
              <a:spcAft>
                <a:spcPts val="0"/>
              </a:spcAft>
              <a:buClr>
                <a:srgbClr val="000818"/>
              </a:buClr>
              <a:buFont typeface="Arial" pitchFamily="34" charset="0"/>
              <a:buChar char="•"/>
              <a:defRPr/>
            </a:pPr>
            <a:r>
              <a:rPr lang="en-US" sz="4000" i="1" dirty="0"/>
              <a:t>Types of Risk– p.13</a:t>
            </a:r>
          </a:p>
          <a:p>
            <a:pPr marL="1028700" lvl="1" fontAlgn="auto">
              <a:spcBef>
                <a:spcPts val="0"/>
              </a:spcBef>
              <a:spcAft>
                <a:spcPts val="0"/>
              </a:spcAft>
              <a:buClr>
                <a:srgbClr val="000818"/>
              </a:buClr>
              <a:buFont typeface="Arial" pitchFamily="34" charset="0"/>
              <a:buChar char="•"/>
              <a:defRPr/>
            </a:pPr>
            <a:r>
              <a:rPr lang="en-US" sz="2800" i="1" dirty="0"/>
              <a:t>1.8 Take the Risk Assessment Questionnaire located in Appendix 3 at home this week.</a:t>
            </a:r>
          </a:p>
          <a:p>
            <a:pPr marL="285750" indent="-285750" fontAlgn="auto">
              <a:spcBef>
                <a:spcPts val="0"/>
              </a:spcBef>
              <a:spcAft>
                <a:spcPts val="0"/>
              </a:spcAft>
              <a:buClr>
                <a:srgbClr val="000818"/>
              </a:buClr>
              <a:buFont typeface="Arial" pitchFamily="34" charset="0"/>
              <a:buChar char="•"/>
              <a:defRPr/>
            </a:pPr>
            <a:r>
              <a:rPr lang="en-US" sz="4000" i="1" dirty="0"/>
              <a:t>Risk vs. Reward</a:t>
            </a:r>
          </a:p>
          <a:p>
            <a:pPr marL="285750" indent="-285750" fontAlgn="auto">
              <a:spcBef>
                <a:spcPts val="0"/>
              </a:spcBef>
              <a:spcAft>
                <a:spcPts val="0"/>
              </a:spcAft>
              <a:buClr>
                <a:srgbClr val="000818"/>
              </a:buClr>
              <a:buFont typeface="Arial" pitchFamily="34" charset="0"/>
              <a:buChar char="•"/>
              <a:defRPr/>
            </a:pPr>
            <a:r>
              <a:rPr lang="en-US" sz="4000" i="1" dirty="0"/>
              <a:t>Upset-ness</a:t>
            </a:r>
          </a:p>
          <a:p>
            <a:pPr marL="285750" indent="-285750" fontAlgn="auto">
              <a:spcBef>
                <a:spcPts val="0"/>
              </a:spcBef>
              <a:spcAft>
                <a:spcPts val="0"/>
              </a:spcAft>
              <a:buClr>
                <a:srgbClr val="000818"/>
              </a:buClr>
              <a:buFont typeface="Arial" pitchFamily="34" charset="0"/>
              <a:buChar char="•"/>
              <a:defRPr/>
            </a:pPr>
            <a:r>
              <a:rPr lang="en-US" sz="4000" i="1" dirty="0"/>
              <a:t>Risk Tolerance Scale – p.13</a:t>
            </a:r>
          </a:p>
        </p:txBody>
      </p:sp>
      <p:pic>
        <p:nvPicPr>
          <p:cNvPr id="1026" name="Picture 2"/>
          <p:cNvPicPr>
            <a:picLocks noChangeAspect="1" noChangeArrowheads="1"/>
          </p:cNvPicPr>
          <p:nvPr/>
        </p:nvPicPr>
        <p:blipFill>
          <a:blip r:embed="rId2" cstate="print">
            <a:extLst/>
          </a:blip>
          <a:srcRect/>
          <a:stretch>
            <a:fillRect/>
          </a:stretch>
        </p:blipFill>
        <p:spPr bwMode="auto">
          <a:xfrm>
            <a:off x="3124199" y="4953000"/>
            <a:ext cx="1820611" cy="1638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2839510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4486" y="1143000"/>
            <a:ext cx="3087914" cy="5201424"/>
          </a:xfrm>
          <a:prstGeom prst="rect">
            <a:avLst/>
          </a:prstGeom>
          <a:noFill/>
        </p:spPr>
        <p:txBody>
          <a:bodyPr wrap="square" rtlCol="0">
            <a:spAutoFit/>
          </a:bodyPr>
          <a:lstStyle/>
          <a:p>
            <a:r>
              <a:rPr lang="en-US" sz="2400" b="1" u="sng" dirty="0">
                <a:effectLst>
                  <a:outerShdw blurRad="38100" dist="38100" dir="2700000" algn="tl">
                    <a:srgbClr val="000000">
                      <a:alpha val="43137"/>
                    </a:srgbClr>
                  </a:outerShdw>
                </a:effectLst>
              </a:rPr>
              <a:t>January</a:t>
            </a:r>
            <a:r>
              <a:rPr lang="en-US" sz="2400" b="1" dirty="0">
                <a:effectLst>
                  <a:outerShdw blurRad="38100" dist="38100" dir="2700000" algn="tl">
                    <a:srgbClr val="000000">
                      <a:alpha val="43137"/>
                    </a:srgbClr>
                  </a:outerShdw>
                </a:effectLst>
              </a:rPr>
              <a:t> </a:t>
            </a:r>
          </a:p>
          <a:p>
            <a:pPr marL="342900" indent="-342900">
              <a:buAutoNum type="arabicPlain" startAt="2002"/>
            </a:pPr>
            <a:r>
              <a:rPr lang="en-US" sz="2400" b="1" dirty="0">
                <a:effectLst>
                  <a:outerShdw blurRad="38100" dist="38100" dir="2700000" algn="tl">
                    <a:srgbClr val="000000">
                      <a:alpha val="43137"/>
                    </a:srgbClr>
                  </a:outerShdw>
                </a:effectLst>
              </a:rPr>
              <a:t> 	3.36%</a:t>
            </a:r>
          </a:p>
          <a:p>
            <a:pPr marL="342900" indent="-342900">
              <a:buAutoNum type="arabicPlain" startAt="2002"/>
            </a:pPr>
            <a:r>
              <a:rPr lang="en-US" sz="2400" b="1" dirty="0">
                <a:effectLst>
                  <a:outerShdw blurRad="38100" dist="38100" dir="2700000" algn="tl">
                    <a:srgbClr val="000000">
                      <a:alpha val="43137"/>
                    </a:srgbClr>
                  </a:outerShdw>
                </a:effectLst>
              </a:rPr>
              <a:t> 	1.69%</a:t>
            </a:r>
          </a:p>
          <a:p>
            <a:pPr marL="342900" indent="-342900">
              <a:buAutoNum type="arabicPlain" startAt="2002"/>
            </a:pPr>
            <a:r>
              <a:rPr lang="en-US" sz="2400" b="1" dirty="0">
                <a:effectLst>
                  <a:outerShdw blurRad="38100" dist="38100" dir="2700000" algn="tl">
                    <a:srgbClr val="000000">
                      <a:alpha val="43137"/>
                    </a:srgbClr>
                  </a:outerShdw>
                </a:effectLst>
              </a:rPr>
              <a:t> 	1.13%</a:t>
            </a:r>
          </a:p>
          <a:p>
            <a:pPr marL="342900" indent="-342900">
              <a:buAutoNum type="arabicPlain" startAt="2002"/>
            </a:pPr>
            <a:r>
              <a:rPr lang="en-US" sz="2400" b="1" dirty="0">
                <a:effectLst>
                  <a:outerShdw blurRad="38100" dist="38100" dir="2700000" algn="tl">
                    <a:srgbClr val="000000">
                      <a:alpha val="43137"/>
                    </a:srgbClr>
                  </a:outerShdw>
                </a:effectLst>
              </a:rPr>
              <a:t> 	1.69%</a:t>
            </a:r>
          </a:p>
          <a:p>
            <a:pPr marL="342900" indent="-342900">
              <a:buAutoNum type="arabicPlain" startAt="2002"/>
            </a:pPr>
            <a:r>
              <a:rPr lang="en-US" sz="2400" b="1" dirty="0">
                <a:effectLst>
                  <a:outerShdw blurRad="38100" dist="38100" dir="2700000" algn="tl">
                    <a:srgbClr val="000000">
                      <a:alpha val="43137"/>
                    </a:srgbClr>
                  </a:outerShdw>
                </a:effectLst>
              </a:rPr>
              <a:t> 	3.67%</a:t>
            </a:r>
          </a:p>
          <a:p>
            <a:pPr marL="342900" indent="-342900">
              <a:buAutoNum type="arabicPlain" startAt="2002"/>
            </a:pPr>
            <a:r>
              <a:rPr lang="en-US" sz="2400" b="1" dirty="0">
                <a:effectLst>
                  <a:outerShdw blurRad="38100" dist="38100" dir="2700000" algn="tl">
                    <a:srgbClr val="000000">
                      <a:alpha val="43137"/>
                    </a:srgbClr>
                  </a:outerShdw>
                </a:effectLst>
              </a:rPr>
              <a:t> 	5.22%</a:t>
            </a:r>
          </a:p>
          <a:p>
            <a:pPr marL="342900" indent="-342900">
              <a:buAutoNum type="arabicPlain" startAt="2002"/>
            </a:pPr>
            <a:r>
              <a:rPr lang="en-US" sz="2400" b="1" dirty="0">
                <a:effectLst>
                  <a:outerShdw blurRad="38100" dist="38100" dir="2700000" algn="tl">
                    <a:srgbClr val="000000">
                      <a:alpha val="43137"/>
                    </a:srgbClr>
                  </a:outerShdw>
                </a:effectLst>
              </a:rPr>
              <a:t> 	5.15%</a:t>
            </a:r>
          </a:p>
          <a:p>
            <a:pPr marL="342900" indent="-342900">
              <a:buAutoNum type="arabicPlain" startAt="2002"/>
            </a:pPr>
            <a:r>
              <a:rPr lang="en-US" sz="2400" b="1" dirty="0">
                <a:effectLst>
                  <a:outerShdw blurRad="38100" dist="38100" dir="2700000" algn="tl">
                    <a:srgbClr val="000000">
                      <a:alpha val="43137"/>
                    </a:srgbClr>
                  </a:outerShdw>
                </a:effectLst>
              </a:rPr>
              <a:t> 	2.73%</a:t>
            </a:r>
          </a:p>
          <a:p>
            <a:pPr marL="342900" indent="-342900">
              <a:buAutoNum type="arabicPlain" startAt="2002"/>
            </a:pPr>
            <a:r>
              <a:rPr lang="en-US" sz="2400" b="1" dirty="0">
                <a:effectLst>
                  <a:outerShdw blurRad="38100" dist="38100" dir="2700000" algn="tl">
                    <a:srgbClr val="000000">
                      <a:alpha val="43137"/>
                    </a:srgbClr>
                  </a:outerShdw>
                </a:effectLst>
              </a:rPr>
              <a:t> 	  .49%</a:t>
            </a:r>
          </a:p>
          <a:p>
            <a:pPr marL="342900" indent="-342900">
              <a:buAutoNum type="arabicPlain" startAt="2002"/>
            </a:pPr>
            <a:r>
              <a:rPr lang="en-US" sz="2400" b="1" dirty="0">
                <a:effectLst>
                  <a:outerShdw blurRad="38100" dist="38100" dir="2700000" algn="tl">
                    <a:srgbClr val="000000">
                      <a:alpha val="43137"/>
                    </a:srgbClr>
                  </a:outerShdw>
                </a:effectLst>
              </a:rPr>
              <a:t> 	  .32%</a:t>
            </a:r>
          </a:p>
          <a:p>
            <a:pPr marL="342900" indent="-342900">
              <a:buAutoNum type="arabicPlain" startAt="2002"/>
            </a:pPr>
            <a:r>
              <a:rPr lang="en-US" sz="2400" b="1" dirty="0">
                <a:effectLst>
                  <a:outerShdw blurRad="38100" dist="38100" dir="2700000" algn="tl">
                    <a:srgbClr val="000000">
                      <a:alpha val="43137"/>
                    </a:srgbClr>
                  </a:outerShdw>
                </a:effectLst>
              </a:rPr>
              <a:t> 	  .31%</a:t>
            </a:r>
          </a:p>
          <a:p>
            <a:endParaRPr lang="en-US" sz="800" dirty="0"/>
          </a:p>
          <a:p>
            <a:r>
              <a:rPr lang="en-US" dirty="0"/>
              <a:t>Source MoneyCafe.com 2012</a:t>
            </a:r>
          </a:p>
        </p:txBody>
      </p:sp>
      <p:sp>
        <p:nvSpPr>
          <p:cNvPr id="10" name="TextBox 9"/>
          <p:cNvSpPr txBox="1"/>
          <p:nvPr/>
        </p:nvSpPr>
        <p:spPr>
          <a:xfrm>
            <a:off x="4800600" y="1187946"/>
            <a:ext cx="3087914" cy="4647426"/>
          </a:xfrm>
          <a:prstGeom prst="rect">
            <a:avLst/>
          </a:prstGeom>
          <a:noFill/>
        </p:spPr>
        <p:txBody>
          <a:bodyPr wrap="square" rtlCol="0">
            <a:spAutoFit/>
          </a:bodyPr>
          <a:lstStyle/>
          <a:p>
            <a:r>
              <a:rPr lang="en-US" sz="2400" b="1" u="sng" dirty="0">
                <a:effectLst>
                  <a:outerShdw blurRad="38100" dist="38100" dir="2700000" algn="tl">
                    <a:srgbClr val="000000">
                      <a:alpha val="43137"/>
                    </a:srgbClr>
                  </a:outerShdw>
                </a:effectLst>
              </a:rPr>
              <a:t>January</a:t>
            </a:r>
            <a:r>
              <a:rPr lang="en-US" sz="2400" b="1" dirty="0">
                <a:effectLst>
                  <a:outerShdw blurRad="38100" dist="38100" dir="2700000" algn="tl">
                    <a:srgbClr val="000000">
                      <a:alpha val="43137"/>
                    </a:srgbClr>
                  </a:outerShdw>
                </a:effectLst>
              </a:rPr>
              <a:t> </a:t>
            </a:r>
          </a:p>
          <a:p>
            <a:r>
              <a:rPr lang="en-US" sz="2400" b="1" dirty="0">
                <a:effectLst>
                  <a:outerShdw blurRad="38100" dist="38100" dir="2700000" algn="tl">
                    <a:srgbClr val="000000">
                      <a:alpha val="43137"/>
                    </a:srgbClr>
                  </a:outerShdw>
                </a:effectLst>
              </a:rPr>
              <a:t>1980	11.47% </a:t>
            </a:r>
          </a:p>
          <a:p>
            <a:pPr marL="457200" indent="-457200">
              <a:buAutoNum type="arabicPlain" startAt="1981"/>
            </a:pPr>
            <a:r>
              <a:rPr lang="en-US" sz="2400" b="1" dirty="0">
                <a:effectLst>
                  <a:outerShdw blurRad="38100" dist="38100" dir="2700000" algn="tl">
                    <a:srgbClr val="000000">
                      <a:alpha val="43137"/>
                    </a:srgbClr>
                  </a:outerShdw>
                </a:effectLst>
              </a:rPr>
              <a:t> 	13.38%</a:t>
            </a:r>
          </a:p>
          <a:p>
            <a:pPr marL="457200" indent="-457200">
              <a:buAutoNum type="arabicPlain" startAt="1981"/>
            </a:pPr>
            <a:r>
              <a:rPr lang="en-US" sz="2400" b="1" dirty="0">
                <a:effectLst>
                  <a:outerShdw blurRad="38100" dist="38100" dir="2700000" algn="tl">
                    <a:srgbClr val="000000">
                      <a:alpha val="43137"/>
                    </a:srgbClr>
                  </a:outerShdw>
                </a:effectLst>
              </a:rPr>
              <a:t> 	15.60%</a:t>
            </a:r>
          </a:p>
          <a:p>
            <a:pPr marL="457200" indent="-457200">
              <a:buAutoNum type="arabicPlain" startAt="1981"/>
            </a:pPr>
            <a:r>
              <a:rPr lang="en-US" sz="2400" b="1" dirty="0">
                <a:effectLst>
                  <a:outerShdw blurRad="38100" dist="38100" dir="2700000" algn="tl">
                    <a:srgbClr val="000000">
                      <a:alpha val="43137"/>
                    </a:srgbClr>
                  </a:outerShdw>
                </a:effectLst>
              </a:rPr>
              <a:t> 	11.84%</a:t>
            </a:r>
          </a:p>
          <a:p>
            <a:pPr marL="457200" indent="-457200">
              <a:buAutoNum type="arabicPlain" startAt="1981"/>
            </a:pPr>
            <a:r>
              <a:rPr lang="en-US" sz="2400" b="1" dirty="0">
                <a:effectLst>
                  <a:outerShdw blurRad="38100" dist="38100" dir="2700000" algn="tl">
                    <a:srgbClr val="000000">
                      <a:alpha val="43137"/>
                    </a:srgbClr>
                  </a:outerShdw>
                </a:effectLst>
              </a:rPr>
              <a:t> 	  9.16%</a:t>
            </a:r>
          </a:p>
          <a:p>
            <a:pPr marL="457200" indent="-457200">
              <a:buAutoNum type="arabicPlain" startAt="1981"/>
            </a:pPr>
            <a:r>
              <a:rPr lang="en-US" sz="2400" b="1" dirty="0">
                <a:effectLst>
                  <a:outerShdw blurRad="38100" dist="38100" dir="2700000" algn="tl">
                    <a:srgbClr val="000000">
                      <a:alpha val="43137"/>
                    </a:srgbClr>
                  </a:outerShdw>
                </a:effectLst>
              </a:rPr>
              <a:t> 	10.26%</a:t>
            </a:r>
          </a:p>
          <a:p>
            <a:pPr marL="457200" indent="-457200">
              <a:buAutoNum type="arabicPlain" startAt="1981"/>
            </a:pPr>
            <a:r>
              <a:rPr lang="en-US" sz="2400" b="1" dirty="0">
                <a:effectLst>
                  <a:outerShdw blurRad="38100" dist="38100" dir="2700000" algn="tl">
                    <a:srgbClr val="000000">
                      <a:alpha val="43137"/>
                    </a:srgbClr>
                  </a:outerShdw>
                </a:effectLst>
              </a:rPr>
              <a:t> 	  8.02%</a:t>
            </a:r>
          </a:p>
          <a:p>
            <a:pPr marL="457200" indent="-457200">
              <a:buAutoNum type="arabicPlain" startAt="1981"/>
            </a:pPr>
            <a:r>
              <a:rPr lang="en-US" sz="2400" b="1" dirty="0">
                <a:effectLst>
                  <a:outerShdw blurRad="38100" dist="38100" dir="2700000" algn="tl">
                    <a:srgbClr val="000000">
                      <a:alpha val="43137"/>
                    </a:srgbClr>
                  </a:outerShdw>
                </a:effectLst>
              </a:rPr>
              <a:t> 	  6.36%</a:t>
            </a:r>
          </a:p>
          <a:p>
            <a:pPr marL="457200" indent="-457200">
              <a:buAutoNum type="arabicPlain" startAt="1981"/>
            </a:pPr>
            <a:r>
              <a:rPr lang="en-US" sz="2400" b="1" dirty="0">
                <a:effectLst>
                  <a:outerShdw blurRad="38100" dist="38100" dir="2700000" algn="tl">
                    <a:srgbClr val="000000">
                      <a:alpha val="43137"/>
                    </a:srgbClr>
                  </a:outerShdw>
                </a:effectLst>
              </a:rPr>
              <a:t> 	  6.95%</a:t>
            </a:r>
          </a:p>
          <a:p>
            <a:pPr marL="457200" indent="-457200">
              <a:buAutoNum type="arabicPlain" startAt="1981"/>
            </a:pPr>
            <a:r>
              <a:rPr lang="en-US" sz="2400" b="1" dirty="0">
                <a:effectLst>
                  <a:outerShdw blurRad="38100" dist="38100" dir="2700000" algn="tl">
                    <a:srgbClr val="000000">
                      <a:alpha val="43137"/>
                    </a:srgbClr>
                  </a:outerShdw>
                </a:effectLst>
              </a:rPr>
              <a:t> 	  7.92%</a:t>
            </a:r>
          </a:p>
          <a:p>
            <a:pPr marL="457200" indent="-457200">
              <a:buAutoNum type="arabicPlain" startAt="1981"/>
            </a:pPr>
            <a:r>
              <a:rPr lang="en-US" sz="2400" b="1" dirty="0">
                <a:effectLst>
                  <a:outerShdw blurRad="38100" dist="38100" dir="2700000" algn="tl">
                    <a:srgbClr val="000000">
                      <a:alpha val="43137"/>
                    </a:srgbClr>
                  </a:outerShdw>
                </a:effectLst>
              </a:rPr>
              <a:t> 	  9.00%</a:t>
            </a:r>
          </a:p>
          <a:p>
            <a:endParaRPr lang="en-US" sz="800" dirty="0"/>
          </a:p>
        </p:txBody>
      </p:sp>
      <p:sp>
        <p:nvSpPr>
          <p:cNvPr id="7" name="Title 6"/>
          <p:cNvSpPr>
            <a:spLocks noGrp="1"/>
          </p:cNvSpPr>
          <p:nvPr>
            <p:ph type="title"/>
          </p:nvPr>
        </p:nvSpPr>
        <p:spPr>
          <a:xfrm>
            <a:off x="304800" y="0"/>
            <a:ext cx="8458200" cy="1187946"/>
          </a:xfrm>
        </p:spPr>
        <p:txBody>
          <a:bodyPr/>
          <a:lstStyle/>
          <a:p>
            <a:pPr lvl="1"/>
            <a:r>
              <a:rPr lang="en-US" sz="2800" b="1" dirty="0">
                <a:effectLst>
                  <a:outerShdw blurRad="38100" dist="38100" dir="2700000" algn="tl">
                    <a:srgbClr val="000000">
                      <a:alpha val="43137"/>
                    </a:srgbClr>
                  </a:outerShdw>
                </a:effectLst>
              </a:rPr>
              <a:t>1.11 </a:t>
            </a:r>
            <a:r>
              <a:rPr lang="en-US" sz="2800" b="1" dirty="0"/>
              <a:t>What are the highest interest rates you remember receiving on bank assets?</a:t>
            </a:r>
            <a:endParaRPr lang="en-US" dirty="0"/>
          </a:p>
        </p:txBody>
      </p:sp>
    </p:spTree>
    <p:extLst>
      <p:ext uri="{BB962C8B-B14F-4D97-AF65-F5344CB8AC3E}">
        <p14:creationId xmlns:p14="http://schemas.microsoft.com/office/powerpoint/2010/main" val="1198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8.2|3"/>
</p:tagLst>
</file>

<file path=ppt/tags/tag2.xml><?xml version="1.0" encoding="utf-8"?>
<p:tagLst xmlns:a="http://schemas.openxmlformats.org/drawingml/2006/main" xmlns:r="http://schemas.openxmlformats.org/officeDocument/2006/relationships" xmlns:p="http://schemas.openxmlformats.org/presentationml/2006/main">
  <p:tag name="TIMING" val="|0.7|8.2|3"/>
</p:tagLst>
</file>

<file path=ppt/tags/tag3.xml><?xml version="1.0" encoding="utf-8"?>
<p:tagLst xmlns:a="http://schemas.openxmlformats.org/drawingml/2006/main" xmlns:r="http://schemas.openxmlformats.org/officeDocument/2006/relationships" xmlns:p="http://schemas.openxmlformats.org/presentationml/2006/main">
  <p:tag name="TIMING" val="|1.4|3.7"/>
</p:tagLst>
</file>

<file path=ppt/theme/theme1.xml><?xml version="1.0" encoding="utf-8"?>
<a:theme xmlns:a="http://schemas.openxmlformats.org/drawingml/2006/main" name="1_Office Theme">
  <a:themeElements>
    <a:clrScheme name="Custom 9">
      <a:dk1>
        <a:srgbClr val="40362C"/>
      </a:dk1>
      <a:lt1>
        <a:sysClr val="window" lastClr="FFFFFF"/>
      </a:lt1>
      <a:dk2>
        <a:srgbClr val="715A48"/>
      </a:dk2>
      <a:lt2>
        <a:srgbClr val="A7A19A"/>
      </a:lt2>
      <a:accent1>
        <a:srgbClr val="ED2700"/>
      </a:accent1>
      <a:accent2>
        <a:srgbClr val="7EDE2C"/>
      </a:accent2>
      <a:accent3>
        <a:srgbClr val="F4E520"/>
      </a:accent3>
      <a:accent4>
        <a:srgbClr val="1F497D"/>
      </a:accent4>
      <a:accent5>
        <a:srgbClr val="E37424"/>
      </a:accent5>
      <a:accent6>
        <a:srgbClr val="4F6282"/>
      </a:accent6>
      <a:hlink>
        <a:srgbClr val="1F497D"/>
      </a:hlink>
      <a:folHlink>
        <a:srgbClr val="715A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Custom 9">
      <a:dk1>
        <a:srgbClr val="40362C"/>
      </a:dk1>
      <a:lt1>
        <a:sysClr val="window" lastClr="FFFFFF"/>
      </a:lt1>
      <a:dk2>
        <a:srgbClr val="715A48"/>
      </a:dk2>
      <a:lt2>
        <a:srgbClr val="A7A19A"/>
      </a:lt2>
      <a:accent1>
        <a:srgbClr val="ED2700"/>
      </a:accent1>
      <a:accent2>
        <a:srgbClr val="7EDE2C"/>
      </a:accent2>
      <a:accent3>
        <a:srgbClr val="F4E520"/>
      </a:accent3>
      <a:accent4>
        <a:srgbClr val="1F497D"/>
      </a:accent4>
      <a:accent5>
        <a:srgbClr val="E37424"/>
      </a:accent5>
      <a:accent6>
        <a:srgbClr val="4F6282"/>
      </a:accent6>
      <a:hlink>
        <a:srgbClr val="1F497D"/>
      </a:hlink>
      <a:folHlink>
        <a:srgbClr val="715A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9">
      <a:dk1>
        <a:srgbClr val="40362C"/>
      </a:dk1>
      <a:lt1>
        <a:sysClr val="window" lastClr="FFFFFF"/>
      </a:lt1>
      <a:dk2>
        <a:srgbClr val="715A48"/>
      </a:dk2>
      <a:lt2>
        <a:srgbClr val="A7A19A"/>
      </a:lt2>
      <a:accent1>
        <a:srgbClr val="ED2700"/>
      </a:accent1>
      <a:accent2>
        <a:srgbClr val="7EDE2C"/>
      </a:accent2>
      <a:accent3>
        <a:srgbClr val="F4E520"/>
      </a:accent3>
      <a:accent4>
        <a:srgbClr val="1F497D"/>
      </a:accent4>
      <a:accent5>
        <a:srgbClr val="E37424"/>
      </a:accent5>
      <a:accent6>
        <a:srgbClr val="4F6282"/>
      </a:accent6>
      <a:hlink>
        <a:srgbClr val="1F497D"/>
      </a:hlink>
      <a:folHlink>
        <a:srgbClr val="715A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9">
      <a:dk1>
        <a:srgbClr val="40362C"/>
      </a:dk1>
      <a:lt1>
        <a:sysClr val="window" lastClr="FFFFFF"/>
      </a:lt1>
      <a:dk2>
        <a:srgbClr val="715A48"/>
      </a:dk2>
      <a:lt2>
        <a:srgbClr val="A7A19A"/>
      </a:lt2>
      <a:accent1>
        <a:srgbClr val="ED2700"/>
      </a:accent1>
      <a:accent2>
        <a:srgbClr val="7EDE2C"/>
      </a:accent2>
      <a:accent3>
        <a:srgbClr val="F4E520"/>
      </a:accent3>
      <a:accent4>
        <a:srgbClr val="1F497D"/>
      </a:accent4>
      <a:accent5>
        <a:srgbClr val="E37424"/>
      </a:accent5>
      <a:accent6>
        <a:srgbClr val="4F6282"/>
      </a:accent6>
      <a:hlink>
        <a:srgbClr val="1F497D"/>
      </a:hlink>
      <a:folHlink>
        <a:srgbClr val="715A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9">
      <a:dk1>
        <a:srgbClr val="40362C"/>
      </a:dk1>
      <a:lt1>
        <a:sysClr val="window" lastClr="FFFFFF"/>
      </a:lt1>
      <a:dk2>
        <a:srgbClr val="715A48"/>
      </a:dk2>
      <a:lt2>
        <a:srgbClr val="A7A19A"/>
      </a:lt2>
      <a:accent1>
        <a:srgbClr val="ED2700"/>
      </a:accent1>
      <a:accent2>
        <a:srgbClr val="7EDE2C"/>
      </a:accent2>
      <a:accent3>
        <a:srgbClr val="F4E520"/>
      </a:accent3>
      <a:accent4>
        <a:srgbClr val="1F497D"/>
      </a:accent4>
      <a:accent5>
        <a:srgbClr val="E37424"/>
      </a:accent5>
      <a:accent6>
        <a:srgbClr val="4F6282"/>
      </a:accent6>
      <a:hlink>
        <a:srgbClr val="1F497D"/>
      </a:hlink>
      <a:folHlink>
        <a:srgbClr val="715A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ABCWorkshop_Week1.pptx</Template>
  <TotalTime>38237</TotalTime>
  <Words>4430</Words>
  <Application>Microsoft Office PowerPoint</Application>
  <PresentationFormat>On-screen Show (4:3)</PresentationFormat>
  <Paragraphs>473</Paragraphs>
  <Slides>62</Slides>
  <Notes>48</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62</vt:i4>
      </vt:variant>
    </vt:vector>
  </HeadingPairs>
  <TitlesOfParts>
    <vt:vector size="76" baseType="lpstr">
      <vt:lpstr>ＭＳ Ｐゴシック</vt:lpstr>
      <vt:lpstr>Arial</vt:lpstr>
      <vt:lpstr>Arial Black</vt:lpstr>
      <vt:lpstr>Calibri</vt:lpstr>
      <vt:lpstr>Corbel</vt:lpstr>
      <vt:lpstr>Tahoma</vt:lpstr>
      <vt:lpstr>Verdana</vt:lpstr>
      <vt:lpstr>Wingdings</vt:lpstr>
      <vt:lpstr>Wingdings 2</vt:lpstr>
      <vt:lpstr>1_Office Theme</vt:lpstr>
      <vt:lpstr>3_Office Theme</vt:lpstr>
      <vt:lpstr>2_Office Theme</vt:lpstr>
      <vt:lpstr>4_Office Theme</vt:lpstr>
      <vt:lpstr>5_Office Theme</vt:lpstr>
      <vt:lpstr> </vt:lpstr>
      <vt:lpstr>Contact information:</vt:lpstr>
      <vt:lpstr>Disclaimer</vt:lpstr>
      <vt:lpstr>Course Introduction:</vt:lpstr>
      <vt:lpstr>Course Introduction:</vt:lpstr>
      <vt:lpstr>Conservative  Investing</vt:lpstr>
      <vt:lpstr>Bat-Socks…</vt:lpstr>
      <vt:lpstr>Risk</vt:lpstr>
      <vt:lpstr>1.11 What are the highest interest rates you remember receiving on bank assets?</vt:lpstr>
      <vt:lpstr>Life in the Slow Lane</vt:lpstr>
      <vt:lpstr>What the heck just happened?</vt:lpstr>
      <vt:lpstr>What the Heck Just Happened?  Investing Paradigm Shifts</vt:lpstr>
      <vt:lpstr>Looking back from Reagan</vt:lpstr>
      <vt:lpstr>Welcome to  the M Times</vt:lpstr>
      <vt:lpstr>PowerPoint Presentation</vt:lpstr>
      <vt:lpstr>The Times They Are A Changin’</vt:lpstr>
      <vt:lpstr>Changing perceptions…</vt:lpstr>
      <vt:lpstr>To Invest (p.19) </vt:lpstr>
      <vt:lpstr>To Gamble (p.19) </vt:lpstr>
      <vt:lpstr>Facts on Gambling  (p.19)</vt:lpstr>
      <vt:lpstr>Gambling Today! </vt:lpstr>
      <vt:lpstr>Gambling’s Influence?</vt:lpstr>
      <vt:lpstr>401(k) Plans  (p.20)</vt:lpstr>
      <vt:lpstr>Changing Technology</vt:lpstr>
      <vt:lpstr>The Bears are Growling   (p.20)</vt:lpstr>
      <vt:lpstr>The Bears are Growling   (p.20)</vt:lpstr>
      <vt:lpstr>We Live in Perilous Times!</vt:lpstr>
      <vt:lpstr>We Live in Perilous Times!</vt:lpstr>
      <vt:lpstr>Santa &amp; Six Wall Street Myths</vt:lpstr>
      <vt:lpstr>Six Wall Street Myths</vt:lpstr>
      <vt:lpstr>Six Wall Street Myths</vt:lpstr>
      <vt:lpstr>Six Wall Street Myths</vt:lpstr>
      <vt:lpstr>Six Wall Street Myths</vt:lpstr>
      <vt:lpstr>A Diversified Portfolio of  Stocks, Bonds, and Mutual Funds are Safe Over the Long Haul.</vt:lpstr>
      <vt:lpstr>If a theory fails it’s biggest test ever…?</vt:lpstr>
      <vt:lpstr>PowerPoint Presentation</vt:lpstr>
      <vt:lpstr>Six Wall Street Myths</vt:lpstr>
      <vt:lpstr>Six Wall Street Myths</vt:lpstr>
      <vt:lpstr>Six Wall Street Myths</vt:lpstr>
      <vt:lpstr>Six Wall Street Myths</vt:lpstr>
      <vt:lpstr>PowerPoint Presentation</vt:lpstr>
      <vt:lpstr>Six Wall Street Myths</vt:lpstr>
      <vt:lpstr>“Just buy an index fund”</vt:lpstr>
      <vt:lpstr>“Just buy an index fund”</vt:lpstr>
      <vt:lpstr>Six Wall Street Myths</vt:lpstr>
      <vt:lpstr>Six Wall Street Myths</vt:lpstr>
      <vt:lpstr>They’re like great white sharks…they’ll jump out of the water and swallow you whole!</vt:lpstr>
      <vt:lpstr>“Index Annuities are dangerous”</vt:lpstr>
      <vt:lpstr>Dr. David babbel: my personal story</vt:lpstr>
      <vt:lpstr>Six Wall Street Myths</vt:lpstr>
      <vt:lpstr>Jump in,  the water’s fine!</vt:lpstr>
      <vt:lpstr>The Need for a New Investing Model</vt:lpstr>
      <vt:lpstr>The Need for a New Investing Model</vt:lpstr>
      <vt:lpstr>The Need for a New Investing Model</vt:lpstr>
      <vt:lpstr>The Need for a New Investing Model</vt:lpstr>
      <vt:lpstr>The Need for a New Investing Model</vt:lpstr>
      <vt:lpstr>The Need for a New Investing Model</vt:lpstr>
      <vt:lpstr>Market Returns</vt:lpstr>
      <vt:lpstr>What if the Market Corrected?</vt:lpstr>
      <vt:lpstr>Your Homework!</vt:lpstr>
      <vt:lpstr> CONTACT INFORMATION </vt:lpstr>
      <vt:lpstr>Thank you for Attending!</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Tom Jones</cp:lastModifiedBy>
  <cp:revision>476</cp:revision>
  <cp:lastPrinted>2011-04-07T19:01:16Z</cp:lastPrinted>
  <dcterms:created xsi:type="dcterms:W3CDTF">2011-03-20T17:40:01Z</dcterms:created>
  <dcterms:modified xsi:type="dcterms:W3CDTF">2017-01-13T18:03:57Z</dcterms:modified>
</cp:coreProperties>
</file>