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7.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0.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1.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7.xml" ContentType="application/vnd.openxmlformats-officedocument.presentationml.notesSlide+xml"/>
  <Override PartName="/ppt/tags/tag12.xml" ContentType="application/vnd.openxmlformats-officedocument.presentationml.tags+xml"/>
  <Override PartName="/ppt/notesSlides/notesSlide58.xml" ContentType="application/vnd.openxmlformats-officedocument.presentationml.notesSlide+xml"/>
  <Override PartName="/ppt/tags/tag13.xml" ContentType="application/vnd.openxmlformats-officedocument.presentationml.tags+xml"/>
  <Override PartName="/ppt/notesSlides/notesSlide59.xml" ContentType="application/vnd.openxmlformats-officedocument.presentationml.notesSlide+xml"/>
  <Override PartName="/ppt/tags/tag14.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15.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tags/tag16.xml" ContentType="application/vnd.openxmlformats-officedocument.presentationml.tags+xml"/>
  <Override PartName="/ppt/notesSlides/notesSlide64.xml" ContentType="application/vnd.openxmlformats-officedocument.presentationml.notesSlide+xml"/>
  <Override PartName="/ppt/tags/tag17.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18.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tags/tag19.xml" ContentType="application/vnd.openxmlformats-officedocument.presentationml.tags+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tags/tag20.xml" ContentType="application/vnd.openxmlformats-officedocument.presentationml.tags+xml"/>
  <Override PartName="/ppt/notesSlides/notesSlide74.xml" ContentType="application/vnd.openxmlformats-officedocument.presentationml.notesSlide+xml"/>
  <Override PartName="/ppt/tags/tag21.xml" ContentType="application/vnd.openxmlformats-officedocument.presentationml.tags+xml"/>
  <Override PartName="/ppt/notesSlides/notesSlide75.xml" ContentType="application/vnd.openxmlformats-officedocument.presentationml.notesSlide+xml"/>
  <Override PartName="/ppt/tags/tag22.xml" ContentType="application/vnd.openxmlformats-officedocument.presentationml.tags+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tags/tag23.xml" ContentType="application/vnd.openxmlformats-officedocument.presentationml.tag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tags/tag24.xml" ContentType="application/vnd.openxmlformats-officedocument.presentationml.tags+xml"/>
  <Override PartName="/ppt/notesSlides/notesSlide80.xml" ContentType="application/vnd.openxmlformats-officedocument.presentationml.notesSlide+xml"/>
  <Override PartName="/ppt/tags/tag25.xml" ContentType="application/vnd.openxmlformats-officedocument.presentationml.tags+xml"/>
  <Override PartName="/ppt/notesSlides/notesSlide81.xml" ContentType="application/vnd.openxmlformats-officedocument.presentationml.notesSlide+xml"/>
  <Override PartName="/ppt/tags/tag26.xml" ContentType="application/vnd.openxmlformats-officedocument.presentationml.tags+xml"/>
  <Override PartName="/ppt/notesSlides/notesSlide82.xml" ContentType="application/vnd.openxmlformats-officedocument.presentationml.notesSlide+xml"/>
  <Override PartName="/ppt/tags/tag27.xml" ContentType="application/vnd.openxmlformats-officedocument.presentationml.tags+xml"/>
  <Override PartName="/ppt/notesSlides/notesSlide83.xml" ContentType="application/vnd.openxmlformats-officedocument.presentationml.notesSlide+xml"/>
  <Override PartName="/ppt/tags/tag28.xml" ContentType="application/vnd.openxmlformats-officedocument.presentationml.tags+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tags/tag29.xml" ContentType="application/vnd.openxmlformats-officedocument.presentationml.tags+xml"/>
  <Override PartName="/ppt/notesSlides/notesSlide87.xml" ContentType="application/vnd.openxmlformats-officedocument.presentationml.notesSlide+xml"/>
  <Override PartName="/ppt/tags/tag30.xml" ContentType="application/vnd.openxmlformats-officedocument.presentationml.tag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tags/tag31.xml" ContentType="application/vnd.openxmlformats-officedocument.presentationml.tags+xml"/>
  <Override PartName="/ppt/notesSlides/notesSlide90.xml" ContentType="application/vnd.openxmlformats-officedocument.presentationml.notesSlide+xml"/>
  <Override PartName="/ppt/tags/tag32.xml" ContentType="application/vnd.openxmlformats-officedocument.presentationml.tags+xml"/>
  <Override PartName="/ppt/notesSlides/notesSlide91.xml" ContentType="application/vnd.openxmlformats-officedocument.presentationml.notesSlide+xml"/>
  <Override PartName="/ppt/tags/tag33.xml" ContentType="application/vnd.openxmlformats-officedocument.presentationml.tags+xml"/>
  <Override PartName="/ppt/notesSlides/notesSlide92.xml" ContentType="application/vnd.openxmlformats-officedocument.presentationml.notesSlide+xml"/>
  <Override PartName="/ppt/tags/tag34.xml" ContentType="application/vnd.openxmlformats-officedocument.presentationml.tags+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tags/tag35.xml" ContentType="application/vnd.openxmlformats-officedocument.presentationml.tags+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tags/tag36.xml" ContentType="application/vnd.openxmlformats-officedocument.presentationml.tags+xml"/>
  <Override PartName="/ppt/notesSlides/notesSlide97.xml" ContentType="application/vnd.openxmlformats-officedocument.presentationml.notesSlide+xml"/>
  <Override PartName="/ppt/tags/tag37.xml" ContentType="application/vnd.openxmlformats-officedocument.presentationml.tags+xml"/>
  <Override PartName="/ppt/notesSlides/notesSlide98.xml" ContentType="application/vnd.openxmlformats-officedocument.presentationml.notesSlide+xml"/>
  <Override PartName="/ppt/tags/tag38.xml" ContentType="application/vnd.openxmlformats-officedocument.presentationml.tags+xml"/>
  <Override PartName="/ppt/notesSlides/notesSlide99.xml" ContentType="application/vnd.openxmlformats-officedocument.presentationml.notesSlide+xml"/>
  <Override PartName="/ppt/tags/tag39.xml" ContentType="application/vnd.openxmlformats-officedocument.presentationml.tags+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tags/tag40.xml" ContentType="application/vnd.openxmlformats-officedocument.presentationml.tags+xml"/>
  <Override PartName="/ppt/notesSlides/notesSlide102.xml" ContentType="application/vnd.openxmlformats-officedocument.presentationml.notesSlide+xml"/>
  <Override PartName="/ppt/tags/tag41.xml" ContentType="application/vnd.openxmlformats-officedocument.presentationml.tags+xml"/>
  <Override PartName="/ppt/notesSlides/notesSlide103.xml" ContentType="application/vnd.openxmlformats-officedocument.presentationml.notesSlide+xml"/>
  <Override PartName="/ppt/tags/tag42.xml" ContentType="application/vnd.openxmlformats-officedocument.presentationml.tags+xml"/>
  <Override PartName="/ppt/notesSlides/notesSlide104.xml" ContentType="application/vnd.openxmlformats-officedocument.presentationml.notesSlide+xml"/>
  <Override PartName="/ppt/tags/tag43.xml" ContentType="application/vnd.openxmlformats-officedocument.presentationml.tags+xml"/>
  <Override PartName="/ppt/notesSlides/notesSlide105.xml" ContentType="application/vnd.openxmlformats-officedocument.presentationml.notesSlide+xml"/>
  <Override PartName="/ppt/tags/tag44.xml" ContentType="application/vnd.openxmlformats-officedocument.presentationml.tags+xml"/>
  <Override PartName="/ppt/notesSlides/notesSlide106.xml" ContentType="application/vnd.openxmlformats-officedocument.presentationml.notesSlide+xml"/>
  <Override PartName="/ppt/tags/tag45.xml" ContentType="application/vnd.openxmlformats-officedocument.presentationml.tags+xml"/>
  <Override PartName="/ppt/notesSlides/notesSlide107.xml" ContentType="application/vnd.openxmlformats-officedocument.presentationml.notesSlide+xml"/>
  <Override PartName="/ppt/tags/tag46.xml" ContentType="application/vnd.openxmlformats-officedocument.presentationml.tags+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5"/>
  </p:notesMasterIdLst>
  <p:sldIdLst>
    <p:sldId id="256" r:id="rId2"/>
    <p:sldId id="293" r:id="rId3"/>
    <p:sldId id="396" r:id="rId4"/>
    <p:sldId id="292" r:id="rId5"/>
    <p:sldId id="397" r:id="rId6"/>
    <p:sldId id="259" r:id="rId7"/>
    <p:sldId id="290" r:id="rId8"/>
    <p:sldId id="296" r:id="rId9"/>
    <p:sldId id="294" r:id="rId10"/>
    <p:sldId id="262" r:id="rId11"/>
    <p:sldId id="261" r:id="rId12"/>
    <p:sldId id="298" r:id="rId13"/>
    <p:sldId id="299" r:id="rId14"/>
    <p:sldId id="301" r:id="rId15"/>
    <p:sldId id="305" r:id="rId16"/>
    <p:sldId id="263" r:id="rId17"/>
    <p:sldId id="307" r:id="rId18"/>
    <p:sldId id="309" r:id="rId19"/>
    <p:sldId id="310" r:id="rId20"/>
    <p:sldId id="264" r:id="rId21"/>
    <p:sldId id="313" r:id="rId22"/>
    <p:sldId id="314" r:id="rId23"/>
    <p:sldId id="316" r:id="rId24"/>
    <p:sldId id="320" r:id="rId25"/>
    <p:sldId id="317" r:id="rId26"/>
    <p:sldId id="265" r:id="rId27"/>
    <p:sldId id="321" r:id="rId28"/>
    <p:sldId id="322" r:id="rId29"/>
    <p:sldId id="323" r:id="rId30"/>
    <p:sldId id="324" r:id="rId31"/>
    <p:sldId id="325" r:id="rId32"/>
    <p:sldId id="326" r:id="rId33"/>
    <p:sldId id="266" r:id="rId34"/>
    <p:sldId id="327" r:id="rId35"/>
    <p:sldId id="332" r:id="rId36"/>
    <p:sldId id="330" r:id="rId37"/>
    <p:sldId id="336" r:id="rId38"/>
    <p:sldId id="337" r:id="rId39"/>
    <p:sldId id="334" r:id="rId40"/>
    <p:sldId id="335" r:id="rId41"/>
    <p:sldId id="267" r:id="rId42"/>
    <p:sldId id="338" r:id="rId43"/>
    <p:sldId id="339" r:id="rId44"/>
    <p:sldId id="340" r:id="rId45"/>
    <p:sldId id="341" r:id="rId46"/>
    <p:sldId id="342" r:id="rId47"/>
    <p:sldId id="268" r:id="rId48"/>
    <p:sldId id="343" r:id="rId49"/>
    <p:sldId id="344" r:id="rId50"/>
    <p:sldId id="345" r:id="rId51"/>
    <p:sldId id="346" r:id="rId52"/>
    <p:sldId id="347" r:id="rId53"/>
    <p:sldId id="348" r:id="rId54"/>
    <p:sldId id="349" r:id="rId55"/>
    <p:sldId id="350" r:id="rId56"/>
    <p:sldId id="269" r:id="rId57"/>
    <p:sldId id="353" r:id="rId58"/>
    <p:sldId id="352" r:id="rId59"/>
    <p:sldId id="355" r:id="rId60"/>
    <p:sldId id="356" r:id="rId61"/>
    <p:sldId id="359" r:id="rId62"/>
    <p:sldId id="360" r:id="rId63"/>
    <p:sldId id="361" r:id="rId64"/>
    <p:sldId id="362" r:id="rId65"/>
    <p:sldId id="271" r:id="rId66"/>
    <p:sldId id="270" r:id="rId67"/>
    <p:sldId id="365" r:id="rId68"/>
    <p:sldId id="367" r:id="rId69"/>
    <p:sldId id="380" r:id="rId70"/>
    <p:sldId id="369" r:id="rId71"/>
    <p:sldId id="381" r:id="rId72"/>
    <p:sldId id="377" r:id="rId73"/>
    <p:sldId id="378" r:id="rId74"/>
    <p:sldId id="379" r:id="rId75"/>
    <p:sldId id="372" r:id="rId76"/>
    <p:sldId id="382" r:id="rId77"/>
    <p:sldId id="272" r:id="rId78"/>
    <p:sldId id="383" r:id="rId79"/>
    <p:sldId id="384" r:id="rId80"/>
    <p:sldId id="392" r:id="rId81"/>
    <p:sldId id="385" r:id="rId82"/>
    <p:sldId id="273" r:id="rId83"/>
    <p:sldId id="386" r:id="rId84"/>
    <p:sldId id="389" r:id="rId85"/>
    <p:sldId id="390" r:id="rId86"/>
    <p:sldId id="274" r:id="rId87"/>
    <p:sldId id="393" r:id="rId88"/>
    <p:sldId id="398" r:id="rId89"/>
    <p:sldId id="400" r:id="rId90"/>
    <p:sldId id="401" r:id="rId91"/>
    <p:sldId id="402" r:id="rId92"/>
    <p:sldId id="403" r:id="rId93"/>
    <p:sldId id="404" r:id="rId94"/>
    <p:sldId id="405" r:id="rId95"/>
    <p:sldId id="406" r:id="rId96"/>
    <p:sldId id="407" r:id="rId97"/>
    <p:sldId id="408" r:id="rId98"/>
    <p:sldId id="409" r:id="rId99"/>
    <p:sldId id="411" r:id="rId100"/>
    <p:sldId id="413" r:id="rId101"/>
    <p:sldId id="414" r:id="rId102"/>
    <p:sldId id="415" r:id="rId103"/>
    <p:sldId id="416" r:id="rId104"/>
    <p:sldId id="417" r:id="rId105"/>
    <p:sldId id="419" r:id="rId106"/>
    <p:sldId id="420" r:id="rId107"/>
    <p:sldId id="423" r:id="rId108"/>
    <p:sldId id="424" r:id="rId109"/>
    <p:sldId id="425" r:id="rId110"/>
    <p:sldId id="426" r:id="rId111"/>
    <p:sldId id="427" r:id="rId112"/>
    <p:sldId id="428" r:id="rId113"/>
    <p:sldId id="429" r:id="rId114"/>
    <p:sldId id="430" r:id="rId115"/>
    <p:sldId id="431" r:id="rId116"/>
    <p:sldId id="432" r:id="rId117"/>
    <p:sldId id="433" r:id="rId118"/>
    <p:sldId id="434" r:id="rId119"/>
    <p:sldId id="435" r:id="rId120"/>
    <p:sldId id="436" r:id="rId121"/>
    <p:sldId id="437" r:id="rId122"/>
    <p:sldId id="438" r:id="rId123"/>
    <p:sldId id="439" r:id="rId124"/>
    <p:sldId id="441" r:id="rId125"/>
    <p:sldId id="442" r:id="rId126"/>
    <p:sldId id="443" r:id="rId127"/>
    <p:sldId id="444" r:id="rId128"/>
    <p:sldId id="445" r:id="rId129"/>
    <p:sldId id="446" r:id="rId130"/>
    <p:sldId id="455" r:id="rId131"/>
    <p:sldId id="447" r:id="rId132"/>
    <p:sldId id="448" r:id="rId133"/>
    <p:sldId id="395" r:id="rId134"/>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0000"/>
    <a:srgbClr val="006600"/>
    <a:srgbClr val="139D2D"/>
    <a:srgbClr val="800000"/>
    <a:srgbClr val="41713F"/>
    <a:srgbClr val="FF6600"/>
    <a:srgbClr val="CC0000"/>
    <a:srgbClr val="407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3594" autoAdjust="0"/>
  </p:normalViewPr>
  <p:slideViewPr>
    <p:cSldViewPr>
      <p:cViewPr varScale="1">
        <p:scale>
          <a:sx n="54" d="100"/>
          <a:sy n="54" d="100"/>
        </p:scale>
        <p:origin x="1760" y="60"/>
      </p:cViewPr>
      <p:guideLst>
        <p:guide orient="horz" pos="2160"/>
        <p:guide pos="2880"/>
      </p:guideLst>
    </p:cSldViewPr>
  </p:slideViewPr>
  <p:notesTextViewPr>
    <p:cViewPr>
      <p:scale>
        <a:sx n="75" d="100"/>
        <a:sy n="7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4F5B11-8D11-4007-A6ED-7E11EDC77C3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2DF79234-A075-4B04-BDA7-1F0CAD1F748B}">
      <dgm:prSet custT="1"/>
      <dgm:spPr/>
      <dgm:t>
        <a:bodyPr anchor="ctr" anchorCtr="0"/>
        <a:lstStyle/>
        <a:p>
          <a:pPr algn="ctr" rtl="0">
            <a:lnSpc>
              <a:spcPct val="200000"/>
            </a:lnSpc>
          </a:pPr>
          <a:r>
            <a:rPr lang="en-US" sz="4400" b="1" baseline="30000" dirty="0">
              <a:solidFill>
                <a:srgbClr val="C00000"/>
              </a:solidFill>
              <a:effectLst>
                <a:outerShdw blurRad="38100" dist="38100" dir="2700000" algn="tl">
                  <a:srgbClr val="000000">
                    <a:alpha val="43137"/>
                  </a:srgbClr>
                </a:outerShdw>
              </a:effectLst>
              <a:latin typeface="Franklin Gothic Heavy" pitchFamily="34" charset="0"/>
            </a:rPr>
            <a:t>Eight Challenges to Retirement Income</a:t>
          </a:r>
          <a:endParaRPr lang="en-US" sz="4400" b="1" dirty="0">
            <a:solidFill>
              <a:srgbClr val="C00000"/>
            </a:solidFill>
            <a:effectLst>
              <a:outerShdw blurRad="38100" dist="38100" dir="2700000" algn="tl">
                <a:srgbClr val="000000">
                  <a:alpha val="43137"/>
                </a:srgbClr>
              </a:outerShdw>
            </a:effectLst>
            <a:latin typeface="Franklin Gothic Heavy" pitchFamily="34" charset="0"/>
          </a:endParaRPr>
        </a:p>
      </dgm:t>
    </dgm:pt>
    <dgm:pt modelId="{B4B180B8-9E72-4B3A-9B0A-8BA90D29DB46}" type="parTrans" cxnId="{56307E4A-7CF6-4E32-B1A3-88E794694816}">
      <dgm:prSet/>
      <dgm:spPr/>
      <dgm:t>
        <a:bodyPr/>
        <a:lstStyle/>
        <a:p>
          <a:endParaRPr lang="en-US"/>
        </a:p>
      </dgm:t>
    </dgm:pt>
    <dgm:pt modelId="{DDAA974C-5159-404F-9263-88C9235DB261}" type="sibTrans" cxnId="{56307E4A-7CF6-4E32-B1A3-88E794694816}">
      <dgm:prSet/>
      <dgm:spPr/>
      <dgm:t>
        <a:bodyPr/>
        <a:lstStyle/>
        <a:p>
          <a:endParaRPr lang="en-US"/>
        </a:p>
      </dgm:t>
    </dgm:pt>
    <dgm:pt modelId="{753FE15F-F9B0-46C2-9F9C-EF15DBD2E6F4}" type="pres">
      <dgm:prSet presAssocID="{A84F5B11-8D11-4007-A6ED-7E11EDC77C3B}" presName="linear" presStyleCnt="0">
        <dgm:presLayoutVars>
          <dgm:animLvl val="lvl"/>
          <dgm:resizeHandles val="exact"/>
        </dgm:presLayoutVars>
      </dgm:prSet>
      <dgm:spPr/>
    </dgm:pt>
    <dgm:pt modelId="{88430F3A-1FDA-4D1C-861A-BBE0F09F860C}" type="pres">
      <dgm:prSet presAssocID="{2DF79234-A075-4B04-BDA7-1F0CAD1F748B}" presName="parentText" presStyleLbl="node1" presStyleIdx="0" presStyleCnt="1" custScaleY="129032">
        <dgm:presLayoutVars>
          <dgm:chMax val="0"/>
          <dgm:bulletEnabled val="1"/>
        </dgm:presLayoutVars>
      </dgm:prSet>
      <dgm:spPr/>
    </dgm:pt>
  </dgm:ptLst>
  <dgm:cxnLst>
    <dgm:cxn modelId="{AA0B9494-8BF3-4DF9-820C-8AD98C72050F}" type="presOf" srcId="{A84F5B11-8D11-4007-A6ED-7E11EDC77C3B}" destId="{753FE15F-F9B0-46C2-9F9C-EF15DBD2E6F4}" srcOrd="0" destOrd="0" presId="urn:microsoft.com/office/officeart/2005/8/layout/vList2"/>
    <dgm:cxn modelId="{56307E4A-7CF6-4E32-B1A3-88E794694816}" srcId="{A84F5B11-8D11-4007-A6ED-7E11EDC77C3B}" destId="{2DF79234-A075-4B04-BDA7-1F0CAD1F748B}" srcOrd="0" destOrd="0" parTransId="{B4B180B8-9E72-4B3A-9B0A-8BA90D29DB46}" sibTransId="{DDAA974C-5159-404F-9263-88C9235DB261}"/>
    <dgm:cxn modelId="{7511CBD2-2C84-429F-A0CA-1DB839C5EF1E}" type="presOf" srcId="{2DF79234-A075-4B04-BDA7-1F0CAD1F748B}" destId="{88430F3A-1FDA-4D1C-861A-BBE0F09F860C}" srcOrd="0" destOrd="0" presId="urn:microsoft.com/office/officeart/2005/8/layout/vList2"/>
    <dgm:cxn modelId="{6FFDAEE8-C18E-4994-A9CD-FD503321EA8B}" type="presParOf" srcId="{753FE15F-F9B0-46C2-9F9C-EF15DBD2E6F4}" destId="{88430F3A-1FDA-4D1C-861A-BBE0F09F860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4F5B11-8D11-4007-A6ED-7E11EDC77C3B}"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2DF79234-A075-4B04-BDA7-1F0CAD1F748B}">
      <dgm:prSet custT="1"/>
      <dgm:spPr/>
      <dgm:t>
        <a:bodyPr anchor="ctr" anchorCtr="0"/>
        <a:lstStyle/>
        <a:p>
          <a:pPr algn="ctr" rtl="0">
            <a:lnSpc>
              <a:spcPct val="200000"/>
            </a:lnSpc>
          </a:pPr>
          <a:r>
            <a:rPr lang="en-US" sz="4400" b="1" baseline="30000" dirty="0">
              <a:solidFill>
                <a:srgbClr val="C00000"/>
              </a:solidFill>
              <a:effectLst>
                <a:outerShdw blurRad="38100" dist="38100" dir="2700000" algn="tl">
                  <a:srgbClr val="000000">
                    <a:alpha val="43137"/>
                  </a:srgbClr>
                </a:outerShdw>
              </a:effectLst>
              <a:latin typeface="Franklin Gothic Heavy" pitchFamily="34" charset="0"/>
            </a:rPr>
            <a:t>Four Main Goals</a:t>
          </a:r>
          <a:endParaRPr lang="en-US" sz="4400" b="1" dirty="0">
            <a:solidFill>
              <a:srgbClr val="C00000"/>
            </a:solidFill>
            <a:effectLst>
              <a:outerShdw blurRad="38100" dist="38100" dir="2700000" algn="tl">
                <a:srgbClr val="000000">
                  <a:alpha val="43137"/>
                </a:srgbClr>
              </a:outerShdw>
            </a:effectLst>
            <a:latin typeface="Franklin Gothic Heavy" pitchFamily="34" charset="0"/>
          </a:endParaRPr>
        </a:p>
      </dgm:t>
    </dgm:pt>
    <dgm:pt modelId="{B4B180B8-9E72-4B3A-9B0A-8BA90D29DB46}" type="parTrans" cxnId="{56307E4A-7CF6-4E32-B1A3-88E794694816}">
      <dgm:prSet/>
      <dgm:spPr/>
      <dgm:t>
        <a:bodyPr/>
        <a:lstStyle/>
        <a:p>
          <a:endParaRPr lang="en-US"/>
        </a:p>
      </dgm:t>
    </dgm:pt>
    <dgm:pt modelId="{DDAA974C-5159-404F-9263-88C9235DB261}" type="sibTrans" cxnId="{56307E4A-7CF6-4E32-B1A3-88E794694816}">
      <dgm:prSet/>
      <dgm:spPr/>
      <dgm:t>
        <a:bodyPr/>
        <a:lstStyle/>
        <a:p>
          <a:endParaRPr lang="en-US"/>
        </a:p>
      </dgm:t>
    </dgm:pt>
    <dgm:pt modelId="{753FE15F-F9B0-46C2-9F9C-EF15DBD2E6F4}" type="pres">
      <dgm:prSet presAssocID="{A84F5B11-8D11-4007-A6ED-7E11EDC77C3B}" presName="linear" presStyleCnt="0">
        <dgm:presLayoutVars>
          <dgm:animLvl val="lvl"/>
          <dgm:resizeHandles val="exact"/>
        </dgm:presLayoutVars>
      </dgm:prSet>
      <dgm:spPr/>
    </dgm:pt>
    <dgm:pt modelId="{88430F3A-1FDA-4D1C-861A-BBE0F09F860C}" type="pres">
      <dgm:prSet presAssocID="{2DF79234-A075-4B04-BDA7-1F0CAD1F748B}" presName="parentText" presStyleLbl="node1" presStyleIdx="0" presStyleCnt="1" custScaleY="129032">
        <dgm:presLayoutVars>
          <dgm:chMax val="0"/>
          <dgm:bulletEnabled val="1"/>
        </dgm:presLayoutVars>
      </dgm:prSet>
      <dgm:spPr/>
    </dgm:pt>
  </dgm:ptLst>
  <dgm:cxnLst>
    <dgm:cxn modelId="{98972BD7-8195-450E-89CB-0E8D064BF0BF}" type="presOf" srcId="{2DF79234-A075-4B04-BDA7-1F0CAD1F748B}" destId="{88430F3A-1FDA-4D1C-861A-BBE0F09F860C}" srcOrd="0" destOrd="0" presId="urn:microsoft.com/office/officeart/2005/8/layout/vList2"/>
    <dgm:cxn modelId="{D7BF25ED-C073-42C3-A3E5-26253E6669FE}" type="presOf" srcId="{A84F5B11-8D11-4007-A6ED-7E11EDC77C3B}" destId="{753FE15F-F9B0-46C2-9F9C-EF15DBD2E6F4}" srcOrd="0" destOrd="0" presId="urn:microsoft.com/office/officeart/2005/8/layout/vList2"/>
    <dgm:cxn modelId="{56307E4A-7CF6-4E32-B1A3-88E794694816}" srcId="{A84F5B11-8D11-4007-A6ED-7E11EDC77C3B}" destId="{2DF79234-A075-4B04-BDA7-1F0CAD1F748B}" srcOrd="0" destOrd="0" parTransId="{B4B180B8-9E72-4B3A-9B0A-8BA90D29DB46}" sibTransId="{DDAA974C-5159-404F-9263-88C9235DB261}"/>
    <dgm:cxn modelId="{2720628B-C554-42E7-885F-28642D5DBDA9}" type="presParOf" srcId="{753FE15F-F9B0-46C2-9F9C-EF15DBD2E6F4}" destId="{88430F3A-1FDA-4D1C-861A-BBE0F09F860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30F3A-1FDA-4D1C-861A-BBE0F09F860C}">
      <dsp:nvSpPr>
        <dsp:cNvPr id="0" name=""/>
        <dsp:cNvSpPr/>
      </dsp:nvSpPr>
      <dsp:spPr>
        <a:xfrm>
          <a:off x="0" y="143721"/>
          <a:ext cx="7772400" cy="618362"/>
        </a:xfrm>
        <a:prstGeom prst="round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200000"/>
            </a:lnSpc>
            <a:spcBef>
              <a:spcPct val="0"/>
            </a:spcBef>
            <a:spcAft>
              <a:spcPct val="35000"/>
            </a:spcAft>
            <a:buNone/>
          </a:pPr>
          <a:r>
            <a:rPr lang="en-US" sz="4400" b="1" kern="1200" baseline="30000" dirty="0">
              <a:solidFill>
                <a:srgbClr val="C00000"/>
              </a:solidFill>
              <a:effectLst>
                <a:outerShdw blurRad="38100" dist="38100" dir="2700000" algn="tl">
                  <a:srgbClr val="000000">
                    <a:alpha val="43137"/>
                  </a:srgbClr>
                </a:outerShdw>
              </a:effectLst>
              <a:latin typeface="Franklin Gothic Heavy" pitchFamily="34" charset="0"/>
            </a:rPr>
            <a:t>Eight Challenges to Retirement Income</a:t>
          </a:r>
          <a:endParaRPr lang="en-US" sz="4400" b="1" kern="1200" dirty="0">
            <a:solidFill>
              <a:srgbClr val="C00000"/>
            </a:solidFill>
            <a:effectLst>
              <a:outerShdw blurRad="38100" dist="38100" dir="2700000" algn="tl">
                <a:srgbClr val="000000">
                  <a:alpha val="43137"/>
                </a:srgbClr>
              </a:outerShdw>
            </a:effectLst>
            <a:latin typeface="Franklin Gothic Heavy" pitchFamily="34" charset="0"/>
          </a:endParaRPr>
        </a:p>
      </dsp:txBody>
      <dsp:txXfrm>
        <a:off x="0" y="143721"/>
        <a:ext cx="7772400" cy="618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30F3A-1FDA-4D1C-861A-BBE0F09F860C}">
      <dsp:nvSpPr>
        <dsp:cNvPr id="0" name=""/>
        <dsp:cNvSpPr/>
      </dsp:nvSpPr>
      <dsp:spPr>
        <a:xfrm>
          <a:off x="0" y="143721"/>
          <a:ext cx="7772400" cy="618362"/>
        </a:xfrm>
        <a:prstGeom prst="round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rtl="0">
            <a:lnSpc>
              <a:spcPct val="200000"/>
            </a:lnSpc>
            <a:spcBef>
              <a:spcPct val="0"/>
            </a:spcBef>
            <a:spcAft>
              <a:spcPct val="35000"/>
            </a:spcAft>
            <a:buNone/>
          </a:pPr>
          <a:r>
            <a:rPr lang="en-US" sz="4400" b="1" kern="1200" baseline="30000" dirty="0">
              <a:solidFill>
                <a:srgbClr val="C00000"/>
              </a:solidFill>
              <a:effectLst>
                <a:outerShdw blurRad="38100" dist="38100" dir="2700000" algn="tl">
                  <a:srgbClr val="000000">
                    <a:alpha val="43137"/>
                  </a:srgbClr>
                </a:outerShdw>
              </a:effectLst>
              <a:latin typeface="Franklin Gothic Heavy" pitchFamily="34" charset="0"/>
            </a:rPr>
            <a:t>Four Main Goals</a:t>
          </a:r>
          <a:endParaRPr lang="en-US" sz="4400" b="1" kern="1200" dirty="0">
            <a:solidFill>
              <a:srgbClr val="C00000"/>
            </a:solidFill>
            <a:effectLst>
              <a:outerShdw blurRad="38100" dist="38100" dir="2700000" algn="tl">
                <a:srgbClr val="000000">
                  <a:alpha val="43137"/>
                </a:srgbClr>
              </a:outerShdw>
            </a:effectLst>
            <a:latin typeface="Franklin Gothic Heavy" pitchFamily="34" charset="0"/>
          </a:endParaRPr>
        </a:p>
      </dsp:txBody>
      <dsp:txXfrm>
        <a:off x="0" y="143721"/>
        <a:ext cx="7772400" cy="6183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27182AAB-C72A-489C-A81C-623C2814EA0C}" type="datetimeFigureOut">
              <a:rPr lang="en-US" smtClean="0"/>
              <a:pPr/>
              <a:t>1/13/2017</a:t>
            </a:fld>
            <a:endParaRPr lang="en-US"/>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92DAA0FE-D8D7-4CDE-BE55-77D7E1BF133B}" type="slidenum">
              <a:rPr lang="en-US" smtClean="0"/>
              <a:pPr/>
              <a:t>‹#›</a:t>
            </a:fld>
            <a:endParaRPr lang="en-US"/>
          </a:p>
        </p:txBody>
      </p:sp>
    </p:spTree>
    <p:extLst>
      <p:ext uri="{BB962C8B-B14F-4D97-AF65-F5344CB8AC3E}">
        <p14:creationId xmlns:p14="http://schemas.microsoft.com/office/powerpoint/2010/main" val="1970235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reversemortgagedaily.com/2010/11/23/usa-today-first-of-77-million-baby-boomers-start-turning-65/"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www.pbgc.gov/"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First to cover some basics…(Read slide).</a:t>
            </a: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5060" indent="-290408" eaLnBrk="0" hangingPunct="0">
              <a:defRPr>
                <a:solidFill>
                  <a:schemeClr val="tx1"/>
                </a:solidFill>
                <a:latin typeface="Arial" charset="0"/>
              </a:defRPr>
            </a:lvl2pPr>
            <a:lvl3pPr marL="1161631" indent="-232326" eaLnBrk="0" hangingPunct="0">
              <a:defRPr>
                <a:solidFill>
                  <a:schemeClr val="tx1"/>
                </a:solidFill>
                <a:latin typeface="Arial" charset="0"/>
              </a:defRPr>
            </a:lvl3pPr>
            <a:lvl4pPr marL="1626283" indent="-232326" eaLnBrk="0" hangingPunct="0">
              <a:defRPr>
                <a:solidFill>
                  <a:schemeClr val="tx1"/>
                </a:solidFill>
                <a:latin typeface="Arial" charset="0"/>
              </a:defRPr>
            </a:lvl4pPr>
            <a:lvl5pPr marL="2090936" indent="-232326" eaLnBrk="0" hangingPunct="0">
              <a:defRPr>
                <a:solidFill>
                  <a:schemeClr val="tx1"/>
                </a:solidFill>
                <a:latin typeface="Arial" charset="0"/>
              </a:defRPr>
            </a:lvl5pPr>
            <a:lvl6pPr marL="2555588" indent="-232326" eaLnBrk="0" fontAlgn="base" hangingPunct="0">
              <a:spcBef>
                <a:spcPct val="0"/>
              </a:spcBef>
              <a:spcAft>
                <a:spcPct val="0"/>
              </a:spcAft>
              <a:defRPr>
                <a:solidFill>
                  <a:schemeClr val="tx1"/>
                </a:solidFill>
                <a:latin typeface="Arial" charset="0"/>
              </a:defRPr>
            </a:lvl6pPr>
            <a:lvl7pPr marL="3020240" indent="-232326" eaLnBrk="0" fontAlgn="base" hangingPunct="0">
              <a:spcBef>
                <a:spcPct val="0"/>
              </a:spcBef>
              <a:spcAft>
                <a:spcPct val="0"/>
              </a:spcAft>
              <a:defRPr>
                <a:solidFill>
                  <a:schemeClr val="tx1"/>
                </a:solidFill>
                <a:latin typeface="Arial" charset="0"/>
              </a:defRPr>
            </a:lvl7pPr>
            <a:lvl8pPr marL="3484893" indent="-232326" eaLnBrk="0" fontAlgn="base" hangingPunct="0">
              <a:spcBef>
                <a:spcPct val="0"/>
              </a:spcBef>
              <a:spcAft>
                <a:spcPct val="0"/>
              </a:spcAft>
              <a:defRPr>
                <a:solidFill>
                  <a:schemeClr val="tx1"/>
                </a:solidFill>
                <a:latin typeface="Arial" charset="0"/>
              </a:defRPr>
            </a:lvl8pPr>
            <a:lvl9pPr marL="3949545" indent="-232326"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F9D43DCB-B314-48C0-B9B0-171A594C1986}" type="slidenum">
              <a:rPr lang="en-US" smtClean="0">
                <a:cs typeface="Arial" charset="0"/>
              </a:rPr>
              <a:pPr eaLnBrk="1" fontAlgn="base" hangingPunct="1">
                <a:spcBef>
                  <a:spcPct val="0"/>
                </a:spcBef>
                <a:spcAft>
                  <a:spcPct val="0"/>
                </a:spcAft>
              </a:pPr>
              <a:t>2</a:t>
            </a:fld>
            <a:endParaRPr lang="en-US">
              <a:cs typeface="Arial" charset="0"/>
            </a:endParaRPr>
          </a:p>
        </p:txBody>
      </p:sp>
    </p:spTree>
    <p:extLst>
      <p:ext uri="{BB962C8B-B14F-4D97-AF65-F5344CB8AC3E}">
        <p14:creationId xmlns:p14="http://schemas.microsoft.com/office/powerpoint/2010/main" val="2147789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Healthcare Creating Longer Retirements and Larger Bills</a:t>
            </a:r>
            <a:endParaRPr lang="en-US" sz="1100" dirty="0"/>
          </a:p>
          <a:p>
            <a:r>
              <a:rPr lang="en-US" b="1" dirty="0"/>
              <a:t> </a:t>
            </a:r>
            <a:endParaRPr lang="en-US" sz="1100" dirty="0"/>
          </a:p>
          <a:p>
            <a:r>
              <a:rPr lang="en-US" b="1" dirty="0"/>
              <a:t>By the Numbers</a:t>
            </a:r>
            <a:endParaRPr lang="en-US" sz="1100" dirty="0"/>
          </a:p>
          <a:p>
            <a:r>
              <a:rPr lang="en-US" dirty="0"/>
              <a:t> </a:t>
            </a:r>
            <a:endParaRPr lang="en-US" sz="1100" dirty="0"/>
          </a:p>
          <a:p>
            <a:r>
              <a:rPr lang="en-US" dirty="0"/>
              <a:t>According to </a:t>
            </a:r>
            <a:r>
              <a:rPr lang="en-US" dirty="0" err="1"/>
              <a:t>Metlife’s</a:t>
            </a:r>
            <a:r>
              <a:rPr lang="en-US" dirty="0"/>
              <a:t> Mature Life Institute, the oldest of the Baby Boomers have now retired, yet they don’t view themselves as “old”, at least not until age 78.5.</a:t>
            </a:r>
            <a:endParaRPr lang="en-US" sz="1100" dirty="0"/>
          </a:p>
          <a:p>
            <a:pPr lvl="0"/>
            <a:r>
              <a:rPr lang="en-US" b="1" dirty="0"/>
              <a:t>52%</a:t>
            </a:r>
            <a:r>
              <a:rPr lang="en-US" dirty="0"/>
              <a:t> of the oldest Baby Boomers, 67 and up, have retired, which is 19% more than in 2007 and 45% more than 2011. </a:t>
            </a:r>
            <a:endParaRPr lang="en-US" sz="1100" dirty="0"/>
          </a:p>
          <a:p>
            <a:pPr lvl="0"/>
            <a:r>
              <a:rPr lang="en-US" dirty="0"/>
              <a:t>Of the 52%:</a:t>
            </a:r>
            <a:endParaRPr lang="en-US" sz="1100" dirty="0"/>
          </a:p>
          <a:p>
            <a:pPr lvl="1"/>
            <a:r>
              <a:rPr lang="en-US" b="1" dirty="0"/>
              <a:t>86%</a:t>
            </a:r>
            <a:r>
              <a:rPr lang="en-US" dirty="0"/>
              <a:t> are currently collecting Social Security benefits, of which 43% started collecting earlier than anticipated.</a:t>
            </a:r>
            <a:endParaRPr lang="en-US" sz="1100" dirty="0"/>
          </a:p>
          <a:p>
            <a:pPr lvl="1"/>
            <a:r>
              <a:rPr lang="en-US" b="1" dirty="0"/>
              <a:t>13%</a:t>
            </a:r>
            <a:r>
              <a:rPr lang="en-US" dirty="0"/>
              <a:t> are taking care of parents or relatives.</a:t>
            </a:r>
            <a:endParaRPr lang="en-US" sz="1100" dirty="0"/>
          </a:p>
          <a:p>
            <a:pPr lvl="1"/>
            <a:r>
              <a:rPr lang="en-US" b="1" dirty="0"/>
              <a:t>82%</a:t>
            </a:r>
            <a:r>
              <a:rPr lang="en-US" dirty="0"/>
              <a:t> say their health is good to excellent.</a:t>
            </a:r>
            <a:endParaRPr lang="en-US" sz="1100" dirty="0"/>
          </a:p>
          <a:p>
            <a:pPr lvl="1"/>
            <a:r>
              <a:rPr lang="en-US" b="1" dirty="0"/>
              <a:t>54%</a:t>
            </a:r>
            <a:r>
              <a:rPr lang="en-US" dirty="0"/>
              <a:t> say they retired early due to a job loss or health issues. </a:t>
            </a:r>
            <a:endParaRPr lang="en-US" sz="1100" dirty="0"/>
          </a:p>
          <a:p>
            <a:pPr lvl="0"/>
            <a:r>
              <a:rPr lang="en-US" dirty="0"/>
              <a:t>The average retirement age increased from 66 years-old to 71 years old between 2008 and 2013. (3)</a:t>
            </a:r>
            <a:endParaRPr lang="en-US" dirty="0">
              <a:effectLst/>
            </a:endParaRPr>
          </a:p>
          <a:p>
            <a:r>
              <a:rPr lang="en-US" dirty="0"/>
              <a:t>The 52% number above reveals that, of those boomers who’ve reached age 67, close to half are still working.  The reasons they have chosen to continue working are unclear, yet it could easily be due to a longer life expectancy or simply a desire to stay fulfilled at work.  It is important to note that only 39% of Baby Boomers expect to retire when they had planned. This was not anticipated and caused largely by factors outside the Boomers’ control.</a:t>
            </a:r>
            <a:endParaRPr lang="en-US" sz="1100" dirty="0"/>
          </a:p>
          <a:p>
            <a:r>
              <a:rPr lang="en-US" dirty="0"/>
              <a:t>According to a Feb. 5, 2013 article in ABC News online, Boomers will suffer more from high blood pressure, high cholesterol and diabetes than the previous generation, according to a study in JAMA Internal Medicine.  The fact that Boomers are less likely to be obese and to exercise adds to their struggles.</a:t>
            </a:r>
            <a:endParaRPr lang="en-US" sz="1100" dirty="0"/>
          </a:p>
          <a:p>
            <a:r>
              <a:rPr lang="en-US" i="1" dirty="0"/>
              <a:t>“Despite their longer life expectancy over previous generations, U.S. baby boomers have higher rates of chronic disease, more disability, and lower self-rated health than members of the previous generation at the same age,” the study authors wrote. “On a positive note, baby boomers are less likely to smoke cigarettes and experience lower rates of emphysema and [heart attacks] than the previous generation.”(4) </a:t>
            </a:r>
            <a:endParaRPr lang="en-US" sz="1100" dirty="0"/>
          </a:p>
          <a:p>
            <a:r>
              <a:rPr lang="en-US" b="1" dirty="0"/>
              <a:t> </a:t>
            </a:r>
            <a:endParaRPr lang="en-US" sz="1100" dirty="0"/>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15</a:t>
            </a:fld>
            <a:endParaRPr lang="en-US"/>
          </a:p>
        </p:txBody>
      </p:sp>
    </p:spTree>
    <p:extLst>
      <p:ext uri="{BB962C8B-B14F-4D97-AF65-F5344CB8AC3E}">
        <p14:creationId xmlns:p14="http://schemas.microsoft.com/office/powerpoint/2010/main" val="342962639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After-Tax Retirement Accounts as a Pillar of Income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pillar of retirement income the After-Tax Retirement Accounts are probably the second biggest resource for a retirement income stream:</a:t>
            </a:r>
          </a:p>
          <a:p>
            <a:pPr lvl="0"/>
            <a:r>
              <a:rPr lang="en-US" sz="1200" kern="1200" dirty="0">
                <a:solidFill>
                  <a:schemeClr val="tx1"/>
                </a:solidFill>
                <a:effectLst/>
                <a:latin typeface="+mn-lt"/>
                <a:ea typeface="+mn-ea"/>
                <a:cs typeface="+mn-cs"/>
              </a:rPr>
              <a:t>Can be set-up as Red or Green money sources of income </a:t>
            </a:r>
            <a:endParaRPr lang="en-US" dirty="0">
              <a:effectLst/>
            </a:endParaRPr>
          </a:p>
          <a:p>
            <a:pPr lvl="0"/>
            <a:r>
              <a:rPr lang="en-US" sz="1200" kern="1200" dirty="0">
                <a:solidFill>
                  <a:schemeClr val="tx1"/>
                </a:solidFill>
                <a:effectLst/>
                <a:latin typeface="+mn-lt"/>
                <a:ea typeface="+mn-ea"/>
                <a:cs typeface="+mn-cs"/>
              </a:rPr>
              <a:t>The 4% rule is questionable </a:t>
            </a:r>
            <a:endParaRPr lang="en-US" dirty="0">
              <a:effectLst/>
            </a:endParaRPr>
          </a:p>
          <a:p>
            <a:pPr lvl="0"/>
            <a:r>
              <a:rPr lang="en-US" sz="1200" kern="1200" dirty="0">
                <a:solidFill>
                  <a:schemeClr val="tx1"/>
                </a:solidFill>
                <a:effectLst/>
                <a:latin typeface="+mn-lt"/>
                <a:ea typeface="+mn-ea"/>
                <a:cs typeface="+mn-cs"/>
              </a:rPr>
              <a:t>Should be used in combination with other Red &amp; Green money sources</a:t>
            </a:r>
            <a:endParaRPr lang="en-US" dirty="0">
              <a:effectLst/>
            </a:endParaRPr>
          </a:p>
          <a:p>
            <a:pPr lvl="0"/>
            <a:r>
              <a:rPr lang="en-US" sz="1200" kern="1200" dirty="0">
                <a:solidFill>
                  <a:schemeClr val="tx1"/>
                </a:solidFill>
                <a:effectLst/>
                <a:latin typeface="+mn-lt"/>
                <a:ea typeface="+mn-ea"/>
                <a:cs typeface="+mn-cs"/>
              </a:rPr>
              <a:t>Use last in coordination with Social Security if possible</a:t>
            </a:r>
            <a:endParaRPr lang="en-US" dirty="0">
              <a:effectLst/>
            </a:endParaRPr>
          </a:p>
          <a:p>
            <a:pPr lvl="0"/>
            <a:r>
              <a:rPr lang="en-US" sz="1200" kern="1200" dirty="0">
                <a:solidFill>
                  <a:schemeClr val="tx1"/>
                </a:solidFill>
                <a:effectLst/>
                <a:latin typeface="+mn-lt"/>
                <a:ea typeface="+mn-ea"/>
                <a:cs typeface="+mn-cs"/>
              </a:rPr>
              <a:t>Great for wealth accumulation</a:t>
            </a:r>
            <a:endParaRPr lang="en-US" dirty="0">
              <a:effectLst/>
            </a:endParaRPr>
          </a:p>
          <a:p>
            <a:pPr lvl="0"/>
            <a:r>
              <a:rPr lang="en-US" sz="1200" kern="1200" dirty="0">
                <a:solidFill>
                  <a:schemeClr val="tx1"/>
                </a:solidFill>
                <a:effectLst/>
                <a:latin typeface="+mn-lt"/>
                <a:ea typeface="+mn-ea"/>
                <a:cs typeface="+mn-cs"/>
              </a:rPr>
              <a:t>One of the largest sources for income</a:t>
            </a:r>
            <a:endParaRPr lang="en-US" dirty="0">
              <a:effectLst/>
            </a:endParaRPr>
          </a:p>
          <a:p>
            <a:pPr lvl="0"/>
            <a:r>
              <a:rPr lang="en-US" sz="1200" kern="1200" dirty="0">
                <a:solidFill>
                  <a:schemeClr val="tx1"/>
                </a:solidFill>
                <a:effectLst/>
                <a:latin typeface="+mn-lt"/>
                <a:ea typeface="+mn-ea"/>
                <a:cs typeface="+mn-cs"/>
              </a:rPr>
              <a:t>Sequence of returns in the market is key, unless set-up in a personal pension plan</a:t>
            </a:r>
            <a:endParaRPr lang="en-US" dirty="0">
              <a:effectLst/>
            </a:endParaRPr>
          </a:p>
          <a:p>
            <a:pPr lvl="0"/>
            <a:r>
              <a:rPr lang="en-US" sz="1200" kern="1200" dirty="0">
                <a:solidFill>
                  <a:schemeClr val="tx1"/>
                </a:solidFill>
                <a:effectLst/>
                <a:latin typeface="+mn-lt"/>
                <a:ea typeface="+mn-ea"/>
                <a:cs typeface="+mn-cs"/>
              </a:rPr>
              <a:t>Income can be structured with guarantees </a:t>
            </a:r>
            <a:endParaRPr lang="en-US" dirty="0">
              <a:effectLst/>
            </a:endParaRPr>
          </a:p>
          <a:p>
            <a:pPr lvl="0"/>
            <a:r>
              <a:rPr lang="en-US" sz="1200" dirty="0"/>
              <a:t>Pre-59 ½ withdrawal penalties may or may not apply</a:t>
            </a:r>
          </a:p>
          <a:p>
            <a:pPr lvl="0"/>
            <a:r>
              <a:rPr lang="en-US" sz="1200" kern="1200" dirty="0">
                <a:solidFill>
                  <a:schemeClr val="tx1"/>
                </a:solidFill>
                <a:effectLst/>
                <a:latin typeface="+mn-lt"/>
                <a:ea typeface="+mn-ea"/>
                <a:cs typeface="+mn-cs"/>
              </a:rPr>
              <a:t>Taxation is on capital gains, interest, and dividends as they occur or withdrawn from annuity</a:t>
            </a:r>
            <a:endParaRPr lang="en-US" dirty="0">
              <a:effectLst/>
            </a:endParaRPr>
          </a:p>
          <a:p>
            <a:pPr lvl="0"/>
            <a:r>
              <a:rPr lang="en-US" sz="1200" kern="1200" dirty="0">
                <a:solidFill>
                  <a:schemeClr val="tx1"/>
                </a:solidFill>
                <a:effectLst/>
                <a:latin typeface="+mn-lt"/>
                <a:ea typeface="+mn-ea"/>
                <a:cs typeface="+mn-cs"/>
              </a:rPr>
              <a:t>Withdrawals after taxes can be deposited into a LIRP</a:t>
            </a:r>
            <a:endParaRPr lang="en-US" dirty="0">
              <a:effectLst/>
            </a:endParaRPr>
          </a:p>
          <a:p>
            <a:pPr lvl="0"/>
            <a:r>
              <a:rPr lang="en-US" sz="1200" kern="1200" dirty="0">
                <a:solidFill>
                  <a:schemeClr val="tx1"/>
                </a:solidFill>
                <a:effectLst/>
                <a:latin typeface="+mn-lt"/>
                <a:ea typeface="+mn-ea"/>
                <a:cs typeface="+mn-cs"/>
              </a:rPr>
              <a:t>No RMDs at age 70 ½ </a:t>
            </a:r>
            <a:endParaRPr lang="en-US" dirty="0">
              <a:effectLst/>
            </a:endParaRPr>
          </a:p>
        </p:txBody>
      </p:sp>
      <p:sp>
        <p:nvSpPr>
          <p:cNvPr id="4" name="Slide Number Placeholder 3"/>
          <p:cNvSpPr>
            <a:spLocks noGrp="1"/>
          </p:cNvSpPr>
          <p:nvPr>
            <p:ph type="sldNum" sz="quarter" idx="10"/>
          </p:nvPr>
        </p:nvSpPr>
        <p:spPr/>
        <p:txBody>
          <a:bodyPr/>
          <a:lstStyle/>
          <a:p>
            <a:fld id="{92DAA0FE-D8D7-4CDE-BE55-77D7E1BF133B}" type="slidenum">
              <a:rPr lang="en-US" smtClean="0"/>
              <a:pPr/>
              <a:t>117</a:t>
            </a:fld>
            <a:endParaRPr lang="en-US"/>
          </a:p>
        </p:txBody>
      </p:sp>
    </p:spTree>
    <p:extLst>
      <p:ext uri="{BB962C8B-B14F-4D97-AF65-F5344CB8AC3E}">
        <p14:creationId xmlns:p14="http://schemas.microsoft.com/office/powerpoint/2010/main" val="264881539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Tax</a:t>
            </a:r>
            <a:r>
              <a:rPr lang="en-US" sz="1200" kern="1200" baseline="0" dirty="0">
                <a:solidFill>
                  <a:schemeClr val="tx1"/>
                </a:solidFill>
                <a:effectLst/>
                <a:latin typeface="+mn-lt"/>
                <a:ea typeface="+mn-ea"/>
                <a:cs typeface="+mn-cs"/>
              </a:rPr>
              <a:t> Free accounts like Muni bonds or Roth IRAs, which can be invested in various assets, and Life Insurance Retirement Plans can be effective in holding off the tax burden while in retirement.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DAA0FE-D8D7-4CDE-BE55-77D7E1BF133B}" type="slidenum">
              <a:rPr lang="en-US" smtClean="0"/>
              <a:pPr/>
              <a:t>120</a:t>
            </a:fld>
            <a:endParaRPr lang="en-US"/>
          </a:p>
        </p:txBody>
      </p:sp>
    </p:spTree>
    <p:extLst>
      <p:ext uri="{BB962C8B-B14F-4D97-AF65-F5344CB8AC3E}">
        <p14:creationId xmlns:p14="http://schemas.microsoft.com/office/powerpoint/2010/main" val="267231044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Muni-Bonds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state, municipality or county issues Municipal Bonds, to fund capital expenditures.  Also known as “muni-bonds” or “</a:t>
            </a:r>
            <a:r>
              <a:rPr lang="en-US" sz="1200" kern="1200" dirty="0" err="1">
                <a:solidFill>
                  <a:schemeClr val="tx1"/>
                </a:solidFill>
                <a:effectLst/>
                <a:latin typeface="+mn-lt"/>
                <a:ea typeface="+mn-ea"/>
                <a:cs typeface="+mn-cs"/>
              </a:rPr>
              <a:t>munis</a:t>
            </a:r>
            <a:r>
              <a:rPr lang="en-US" sz="1200" kern="1200" dirty="0">
                <a:solidFill>
                  <a:schemeClr val="tx1"/>
                </a:solidFill>
                <a:effectLst/>
                <a:latin typeface="+mn-lt"/>
                <a:ea typeface="+mn-ea"/>
                <a:cs typeface="+mn-cs"/>
              </a:rPr>
              <a:t>” they are exempt from federal taxes and if you live in the state where your bond is issued, from state and local taxes as well.  </a:t>
            </a:r>
          </a:p>
          <a:p>
            <a:r>
              <a:rPr lang="en-US" sz="1200" kern="1200" dirty="0">
                <a:solidFill>
                  <a:schemeClr val="tx1"/>
                </a:solidFill>
                <a:effectLst/>
                <a:latin typeface="+mn-lt"/>
                <a:ea typeface="+mn-ea"/>
                <a:cs typeface="+mn-cs"/>
              </a:rPr>
              <a:t>Governing bodies issue muni-bonds to fund the construction of highways, bridges, schools and other public works.  People with high income tax brackets seeking ways to limit taxation on investments choose these potentially tax-free holdings.  </a:t>
            </a:r>
          </a:p>
          <a:p>
            <a:r>
              <a:rPr lang="en-US" sz="1200" kern="1200" dirty="0">
                <a:solidFill>
                  <a:schemeClr val="tx1"/>
                </a:solidFill>
                <a:effectLst/>
                <a:latin typeface="+mn-lt"/>
                <a:ea typeface="+mn-ea"/>
                <a:cs typeface="+mn-cs"/>
              </a:rPr>
              <a:t>The income from municipal bonds is included in the calculation for taxation of Social Security benefits.  They are also only as secure as the governing body that issues them.  The Wall Street Journal in an article date March 2, 2011 reports, “A consulting firm founded by economist </a:t>
            </a:r>
            <a:r>
              <a:rPr lang="en-US" sz="1200" kern="1200" dirty="0" err="1">
                <a:solidFill>
                  <a:schemeClr val="tx1"/>
                </a:solidFill>
                <a:effectLst/>
                <a:latin typeface="+mn-lt"/>
                <a:ea typeface="+mn-ea"/>
                <a:cs typeface="+mn-cs"/>
              </a:rPr>
              <a:t>Nouriel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Roubini</a:t>
            </a:r>
            <a:r>
              <a:rPr lang="en-US" sz="1200" kern="1200" dirty="0">
                <a:solidFill>
                  <a:schemeClr val="tx1"/>
                </a:solidFill>
                <a:effectLst/>
                <a:latin typeface="+mn-lt"/>
                <a:ea typeface="+mn-ea"/>
                <a:cs typeface="+mn-cs"/>
              </a:rPr>
              <a:t> said there could be close to $100 billion of municipal-bond defaults over the next five years as state and local government-debt problems damp the U.S. economic recovery.” (9) </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121</a:t>
            </a:fld>
            <a:endParaRPr lang="en-US"/>
          </a:p>
        </p:txBody>
      </p:sp>
    </p:spTree>
    <p:extLst>
      <p:ext uri="{BB962C8B-B14F-4D97-AF65-F5344CB8AC3E}">
        <p14:creationId xmlns:p14="http://schemas.microsoft.com/office/powerpoint/2010/main" val="283279558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Roth IRA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Roth IRA can be a very useful tool in managing your tax bills during retirement.  Monies deposited in a Roth IRA are tax-free once the account has passed it’s “non-exclusion” period of 5 years.  You can withdraw money prior to the end of five years on a FIFO (First In, First Out) basis. That means your principal is accounted for first and you won’t get any tax-free earnings on that portion.  Whatever monies you leave in a Roth after the 5-year period is all tax-free.  Tax-free to you and your heirs! (10)  </a:t>
            </a:r>
          </a:p>
          <a:p>
            <a:r>
              <a:rPr lang="en-US" sz="1200" kern="1200" dirty="0">
                <a:solidFill>
                  <a:schemeClr val="tx1"/>
                </a:solidFill>
                <a:effectLst/>
                <a:latin typeface="+mn-lt"/>
                <a:ea typeface="+mn-ea"/>
                <a:cs typeface="+mn-cs"/>
              </a:rPr>
              <a:t>The Roth beginning date for any Roth contributions during any given year always go back to January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of the year the deposit was made.  For example, if you deposited money in September, the IRS would look back to January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of that year to start “non-exclusion” period of 5 years ticking.  You could then take tax-free withdrawals at the end of the 5-year period.  </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Contributory: </a:t>
            </a:r>
            <a:r>
              <a:rPr lang="en-US" sz="1200" kern="1200" dirty="0">
                <a:solidFill>
                  <a:schemeClr val="tx1"/>
                </a:solidFill>
                <a:effectLst/>
                <a:latin typeface="+mn-lt"/>
                <a:ea typeface="+mn-ea"/>
                <a:cs typeface="+mn-cs"/>
              </a:rPr>
              <a:t>For married couples, filing jointly who make less than $183,000 a year, you can contribute after-tax dollars to a Roth IRA up to $5,500 if you’re under age 50 and $6,500 if you’re over age 50. You can contribute a reduced amount up if you make between $183,000 and $193,000.  If you make over $188,000 you cannot contribute to a Roth IRA.</a:t>
            </a:r>
          </a:p>
          <a:p>
            <a:r>
              <a:rPr lang="en-US" sz="1200" kern="1200" dirty="0">
                <a:solidFill>
                  <a:schemeClr val="tx1"/>
                </a:solidFill>
                <a:effectLst/>
                <a:latin typeface="+mn-lt"/>
                <a:ea typeface="+mn-ea"/>
                <a:cs typeface="+mn-cs"/>
              </a:rPr>
              <a:t>For singles that make less than $116,000 a year, you can contribute after-tax dollars to a Roth IRA up to $5,500 if you’re under age 50 and $6,500 if you’re over age 50. You can contribute a reduced amount up if you make between $116,000 and $131,000.  If you make over $131,000 you cannot contribute to a Roth IRA.</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Conversions: </a:t>
            </a:r>
            <a:r>
              <a:rPr lang="en-US" sz="1200" kern="1200" dirty="0">
                <a:solidFill>
                  <a:schemeClr val="tx1"/>
                </a:solidFill>
                <a:effectLst/>
                <a:latin typeface="+mn-lt"/>
                <a:ea typeface="+mn-ea"/>
                <a:cs typeface="+mn-cs"/>
              </a:rPr>
              <a:t>There are no income limits on converting qualified monies to Roth IRAs. The IRS code allows you to convert your traditional IRA to a Roth IRA by:</a:t>
            </a:r>
          </a:p>
          <a:p>
            <a:pPr lvl="0"/>
            <a:r>
              <a:rPr lang="en-US" sz="1200" b="1" i="1" kern="1200" dirty="0">
                <a:solidFill>
                  <a:schemeClr val="tx1"/>
                </a:solidFill>
                <a:effectLst/>
                <a:latin typeface="+mn-lt"/>
                <a:ea typeface="+mn-ea"/>
                <a:cs typeface="+mn-cs"/>
              </a:rPr>
              <a:t>Rollover</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If within 60 days you contribute a distribution paid in your name from your traditional IRA to a Roth IRA.</a:t>
            </a:r>
          </a:p>
          <a:p>
            <a:pPr lvl="0"/>
            <a:r>
              <a:rPr lang="en-US" sz="1200" b="1" i="1" kern="1200" dirty="0">
                <a:solidFill>
                  <a:schemeClr val="tx1"/>
                </a:solidFill>
                <a:effectLst/>
                <a:latin typeface="+mn-lt"/>
                <a:ea typeface="+mn-ea"/>
                <a:cs typeface="+mn-cs"/>
              </a:rPr>
              <a:t>Trustee-to-trustee transfer</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If you have the trustee of institution whose holding your traditional IRA transfer your monies directly to the trustee of the new institution setting up your new Roth IRA. </a:t>
            </a:r>
          </a:p>
          <a:p>
            <a:pPr lvl="0"/>
            <a:r>
              <a:rPr lang="en-US" sz="1200" b="1" i="1" kern="1200" dirty="0">
                <a:solidFill>
                  <a:schemeClr val="tx1"/>
                </a:solidFill>
                <a:effectLst/>
                <a:latin typeface="+mn-lt"/>
                <a:ea typeface="+mn-ea"/>
                <a:cs typeface="+mn-cs"/>
              </a:rPr>
              <a:t>Same trustee transfer</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If your traditional and Roth IRAs are held at the same institution you simply ask the trustee to transfer the amount you want in the Roth IRA from the traditional IRA. </a:t>
            </a:r>
          </a:p>
          <a:p>
            <a:r>
              <a:rPr lang="en-US" sz="1200" kern="1200" dirty="0">
                <a:solidFill>
                  <a:schemeClr val="tx1"/>
                </a:solidFill>
                <a:effectLst/>
                <a:latin typeface="+mn-lt"/>
                <a:ea typeface="+mn-ea"/>
                <a:cs typeface="+mn-cs"/>
              </a:rPr>
              <a:t>Note: A conversion to a Roth IRA results in taxation of any untaxed amounts in the traditional IRA. (11) </a:t>
            </a:r>
          </a:p>
          <a:p>
            <a:r>
              <a:rPr lang="en-US" sz="1200" kern="1200" dirty="0">
                <a:solidFill>
                  <a:schemeClr val="tx1"/>
                </a:solidFill>
                <a:effectLst/>
                <a:latin typeface="+mn-lt"/>
                <a:ea typeface="+mn-ea"/>
                <a:cs typeface="+mn-cs"/>
              </a:rPr>
              <a:t>Illustration:  As an example, let’s use a married couple who are both age 62.  Their AGI is $90,000 and their net tax rate is about 16%.  So, any distributions on an IRA would currently be taxed at a net of about 16%.  The wife has a $60,000 IRA in which her financial advisor suggests she converts to a Roth IRA. In doing so, their net tax rate would increase to 20% and the tax on the IRA would be around $12,000.</a:t>
            </a:r>
          </a:p>
          <a:p>
            <a:r>
              <a:rPr lang="en-US" sz="1200" kern="1200" dirty="0">
                <a:solidFill>
                  <a:schemeClr val="tx1"/>
                </a:solidFill>
                <a:effectLst/>
                <a:latin typeface="+mn-lt"/>
                <a:ea typeface="+mn-ea"/>
                <a:cs typeface="+mn-cs"/>
              </a:rPr>
              <a:t>Estimating a 5% growth rate on both the IRA and the Roth IRA, in the sixth year, the Roth cash value is estimated at $80,405 that is all tax-free.  If she took 4% withdrawals from this account she would receive $3,216 per year, tax-free.  If she had left the monies growing taxable in her IRA she would have the same cash value, yet it would all be taxable.  She could receive the same annual payments, but after taxes it would only be $2,702, assuming tax rates hadn’t increased. They could liquidate the IRA and realize a $16,885 tax, much more than the taxes paid at the creation of the Roth IRA.  The tax could be much greater if the rates went up.  </a:t>
            </a:r>
          </a:p>
          <a:p>
            <a:r>
              <a:rPr lang="en-US" sz="1200" kern="1200" dirty="0">
                <a:solidFill>
                  <a:schemeClr val="tx1"/>
                </a:solidFill>
                <a:effectLst/>
                <a:latin typeface="+mn-lt"/>
                <a:ea typeface="+mn-ea"/>
                <a:cs typeface="+mn-cs"/>
              </a:rPr>
              <a:t>Illustration using an annuity:  As an example, let’s use a married couple who are both age 62.  Their AGI is $90,000 and their net tax rate is about 16%.  So, any distributions on an IRA would currently be taxed at a net of about 16%.  If the wife has a $60,000 IRA in which her financial advisor suggests she converts to a Roth IRA using a fixed indexed annuity with a Guaranteed Withdrawal Benefit (GWB) and a bonus of 8% on the premium and the income account.  The Income Account is a non-cash account used to calculate the amount of guaranteed withdrawals at any age. The Income Account (LIBR) growth percent is 6.5% and we estimate the index credits growing at a 4% rate for the Cash Account Value. The results are very interesting and illustrated on the next page.</a:t>
            </a:r>
          </a:p>
          <a:p>
            <a:r>
              <a:rPr lang="en-US" sz="1200" kern="1200" dirty="0">
                <a:solidFill>
                  <a:schemeClr val="tx1"/>
                </a:solidFill>
                <a:effectLst/>
                <a:latin typeface="+mn-lt"/>
                <a:ea typeface="+mn-ea"/>
                <a:cs typeface="+mn-cs"/>
              </a:rPr>
              <a:t>In the sixth year, the Roth cash value is estimated at $86,838 that is all tax-free.  With the GWB the income payments at 5% for would generate $4,727 of tax-free annual income.  If she had left the monies growing taxable in her IRA she would have an after tax value of $69,148 which would spin after tax income at 5% of about $3,457.  That is nearly a 37% increase in spendable income in retirement.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http://www.savingtoinvest.com/roth-ira-contribution-and-income-limits-plus-conversion-or-rollover-rules/</a:t>
            </a:r>
          </a:p>
        </p:txBody>
      </p:sp>
      <p:sp>
        <p:nvSpPr>
          <p:cNvPr id="4" name="Slide Number Placeholder 3"/>
          <p:cNvSpPr>
            <a:spLocks noGrp="1"/>
          </p:cNvSpPr>
          <p:nvPr>
            <p:ph type="sldNum" sz="quarter" idx="10"/>
          </p:nvPr>
        </p:nvSpPr>
        <p:spPr/>
        <p:txBody>
          <a:bodyPr/>
          <a:lstStyle/>
          <a:p>
            <a:fld id="{92DAA0FE-D8D7-4CDE-BE55-77D7E1BF133B}" type="slidenum">
              <a:rPr lang="en-US" smtClean="0"/>
              <a:pPr/>
              <a:t>122</a:t>
            </a:fld>
            <a:endParaRPr lang="en-US"/>
          </a:p>
        </p:txBody>
      </p:sp>
    </p:spTree>
    <p:extLst>
      <p:ext uri="{BB962C8B-B14F-4D97-AF65-F5344CB8AC3E}">
        <p14:creationId xmlns:p14="http://schemas.microsoft.com/office/powerpoint/2010/main" val="21489949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Roth IRA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Roth IRA can be a very useful tool in managing your tax bills during retirement.  Monies deposited in a Roth IRA are tax-free once the account has passed it’s “non-exclusion” period of 5 years.  You can withdraw money prior to the end of five years on a FIFO (First In, First Out) basis. That means your principal is accounted for first and you won’t get any tax-free earnings on that portion.  Whatever monies you leave in a Roth after the 5-year period is all tax-free.  Tax-free to you and your heirs! (10)  </a:t>
            </a:r>
          </a:p>
          <a:p>
            <a:r>
              <a:rPr lang="en-US" sz="1200" kern="1200" dirty="0">
                <a:solidFill>
                  <a:schemeClr val="tx1"/>
                </a:solidFill>
                <a:effectLst/>
                <a:latin typeface="+mn-lt"/>
                <a:ea typeface="+mn-ea"/>
                <a:cs typeface="+mn-cs"/>
              </a:rPr>
              <a:t>The Roth beginning date for any Roth contributions during any given year always go back to January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of the year the deposit was made.  For example, if you deposited money in September, the IRS would look back to January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 of that year to start “non-exclusion” period of 5 years ticking.  You could then take tax-free withdrawals at the end of the 5-year period.  </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Contributory: </a:t>
            </a:r>
            <a:r>
              <a:rPr lang="en-US" sz="1200" kern="1200" dirty="0">
                <a:solidFill>
                  <a:schemeClr val="tx1"/>
                </a:solidFill>
                <a:effectLst/>
                <a:latin typeface="+mn-lt"/>
                <a:ea typeface="+mn-ea"/>
                <a:cs typeface="+mn-cs"/>
              </a:rPr>
              <a:t>For married couples, filing jointly who make less than $178,000 a year, you can contribute after-tax dollars to a Roth IRA up to $5,500 if you’re under age 50 and $6,500 if you’re over age 50. You can contribute a reduced amount up if you make between $178,000 and $188,000.  If you make over $188,000 you cannot contribute to a Roth IRA.</a:t>
            </a:r>
          </a:p>
          <a:p>
            <a:r>
              <a:rPr lang="en-US" sz="1200" kern="1200" dirty="0">
                <a:solidFill>
                  <a:schemeClr val="tx1"/>
                </a:solidFill>
                <a:effectLst/>
                <a:latin typeface="+mn-lt"/>
                <a:ea typeface="+mn-ea"/>
                <a:cs typeface="+mn-cs"/>
              </a:rPr>
              <a:t>For singles that make less than $112,000 a year, you can contribute after-tax dollars to a Roth IRA up to $5,500 if you’re under age 50 and $6,500 if you’re over age 50. You can contribute a reduced amount up if you make between $112,000 and $127,000.  If you make over $127,000 you cannot contribute to a Roth IRA.</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Conversions: </a:t>
            </a:r>
            <a:r>
              <a:rPr lang="en-US" sz="1200" kern="1200" dirty="0">
                <a:solidFill>
                  <a:schemeClr val="tx1"/>
                </a:solidFill>
                <a:effectLst/>
                <a:latin typeface="+mn-lt"/>
                <a:ea typeface="+mn-ea"/>
                <a:cs typeface="+mn-cs"/>
              </a:rPr>
              <a:t>There are no income limits on converting qualified monies to Roth IRAs. The IRS code allows you to convert your traditional IRA to a Roth IRA by:</a:t>
            </a:r>
          </a:p>
          <a:p>
            <a:pPr lvl="0"/>
            <a:r>
              <a:rPr lang="en-US" sz="1200" b="1" i="1" kern="1200" dirty="0">
                <a:solidFill>
                  <a:schemeClr val="tx1"/>
                </a:solidFill>
                <a:effectLst/>
                <a:latin typeface="+mn-lt"/>
                <a:ea typeface="+mn-ea"/>
                <a:cs typeface="+mn-cs"/>
              </a:rPr>
              <a:t>Rollover</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If within 60 days you contribute a distribution paid in your name from your traditional IRA to a Roth IRA.</a:t>
            </a:r>
          </a:p>
          <a:p>
            <a:pPr lvl="0"/>
            <a:r>
              <a:rPr lang="en-US" sz="1200" b="1" i="1" kern="1200" dirty="0">
                <a:solidFill>
                  <a:schemeClr val="tx1"/>
                </a:solidFill>
                <a:effectLst/>
                <a:latin typeface="+mn-lt"/>
                <a:ea typeface="+mn-ea"/>
                <a:cs typeface="+mn-cs"/>
              </a:rPr>
              <a:t>Trustee-to-trustee transfer</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If you have the trustee of institution whose holding your traditional IRA transfer your monies directly to the trustee of the new institution setting up your new Roth IRA. </a:t>
            </a:r>
          </a:p>
          <a:p>
            <a:pPr lvl="0"/>
            <a:r>
              <a:rPr lang="en-US" sz="1200" b="1" i="1" kern="1200" dirty="0">
                <a:solidFill>
                  <a:schemeClr val="tx1"/>
                </a:solidFill>
                <a:effectLst/>
                <a:latin typeface="+mn-lt"/>
                <a:ea typeface="+mn-ea"/>
                <a:cs typeface="+mn-cs"/>
              </a:rPr>
              <a:t>Same trustee transfer</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If your traditional and Roth IRAs are held at the same institution you simply ask the trustee to transfer the amount you want in the Roth IRA from the traditional IRA. </a:t>
            </a:r>
          </a:p>
          <a:p>
            <a:r>
              <a:rPr lang="en-US" sz="1200" kern="1200" dirty="0">
                <a:solidFill>
                  <a:schemeClr val="tx1"/>
                </a:solidFill>
                <a:effectLst/>
                <a:latin typeface="+mn-lt"/>
                <a:ea typeface="+mn-ea"/>
                <a:cs typeface="+mn-cs"/>
              </a:rPr>
              <a:t>Note: A conversion to a Roth IRA results in taxation of any untaxed amounts in the traditional IRA. (11) </a:t>
            </a:r>
          </a:p>
          <a:p>
            <a:r>
              <a:rPr lang="en-US" sz="1200" kern="1200" dirty="0">
                <a:solidFill>
                  <a:schemeClr val="tx1"/>
                </a:solidFill>
                <a:effectLst/>
                <a:latin typeface="+mn-lt"/>
                <a:ea typeface="+mn-ea"/>
                <a:cs typeface="+mn-cs"/>
              </a:rPr>
              <a:t>Illustration:  As an example, let’s use a married couple who are both age 62.  Their AGI is $90,000 and their net tax rate is about 16%.  So, any distributions on an IRA would currently be taxed at a net of about 16%.  The wife has a $60,000 IRA in which her financial advisor suggests she converts to a Roth IRA. In doing so, their net tax rate would increase to 20% and the tax on the IRA would be around $12,000.</a:t>
            </a:r>
          </a:p>
          <a:p>
            <a:r>
              <a:rPr lang="en-US" sz="1200" kern="1200" dirty="0">
                <a:solidFill>
                  <a:schemeClr val="tx1"/>
                </a:solidFill>
                <a:effectLst/>
                <a:latin typeface="+mn-lt"/>
                <a:ea typeface="+mn-ea"/>
                <a:cs typeface="+mn-cs"/>
              </a:rPr>
              <a:t>Estimating a 5% growth rate on both the IRA and the Roth IRA, in the sixth year, the Roth cash value is estimated at $80,405 that is all tax-free.  If she took 4% withdrawals from this account she would receive $3,216 per year, tax-free.  If she had left the monies growing taxable in her IRA she would have the same cash value, yet it would all be taxable.  She could receive the same annual payments, but after taxes it would only be $2,702, assuming tax rates hadn’t increased. They could liquidate the IRA and realize a $16,885 tax, much more than the taxes paid at the creation of the Roth IRA.  The tax could be much greater if the rates went up.  </a:t>
            </a:r>
          </a:p>
          <a:p>
            <a:r>
              <a:rPr lang="en-US" sz="1200" kern="1200" dirty="0">
                <a:solidFill>
                  <a:schemeClr val="tx1"/>
                </a:solidFill>
                <a:effectLst/>
                <a:latin typeface="+mn-lt"/>
                <a:ea typeface="+mn-ea"/>
                <a:cs typeface="+mn-cs"/>
              </a:rPr>
              <a:t>Illustration using an annuity:  As an example, let’s use a married couple who are both age 62.  Their AGI is $90,000 and their net tax rate is about 16%.  So, any distributions on an IRA would currently be taxed at a net of about 16%.  If the wife has a $60,000 IRA in which her financial advisor suggests she converts to a Roth IRA using a fixed indexed annuity with a Guaranteed Withdrawal Benefit (GWB) and a bonus of 8% on the premium and the income account.  The Income Account is a non-cash account used to calculate the amount of guaranteed withdrawals at any age. The Income Account (LIBR) growth percent is 6.5% and we estimate the index credits growing at a 4% rate for the Cash Account Value. The results are very interesting and illustrated on the next page.</a:t>
            </a:r>
          </a:p>
          <a:p>
            <a:r>
              <a:rPr lang="en-US" sz="1200" kern="1200" dirty="0">
                <a:solidFill>
                  <a:schemeClr val="tx1"/>
                </a:solidFill>
                <a:effectLst/>
                <a:latin typeface="+mn-lt"/>
                <a:ea typeface="+mn-ea"/>
                <a:cs typeface="+mn-cs"/>
              </a:rPr>
              <a:t>In the sixth year, the Roth cash value is estimated at $86,838 that is all tax-free.  With the GWB the income payments at 5% for would generate $4,727 of tax-free annual income.  If she had left the monies growing taxable in her IRA she would have an after tax value of $69,148 which would spin after tax income at 5% of about $3,457.  That is nearly a 37% increase in spendable income in retirement.  </a:t>
            </a:r>
          </a:p>
        </p:txBody>
      </p:sp>
      <p:sp>
        <p:nvSpPr>
          <p:cNvPr id="4" name="Slide Number Placeholder 3"/>
          <p:cNvSpPr>
            <a:spLocks noGrp="1"/>
          </p:cNvSpPr>
          <p:nvPr>
            <p:ph type="sldNum" sz="quarter" idx="10"/>
          </p:nvPr>
        </p:nvSpPr>
        <p:spPr/>
        <p:txBody>
          <a:bodyPr/>
          <a:lstStyle/>
          <a:p>
            <a:fld id="{92DAA0FE-D8D7-4CDE-BE55-77D7E1BF133B}" type="slidenum">
              <a:rPr lang="en-US" smtClean="0"/>
              <a:pPr/>
              <a:t>123</a:t>
            </a:fld>
            <a:endParaRPr lang="en-US"/>
          </a:p>
        </p:txBody>
      </p:sp>
    </p:spTree>
    <p:extLst>
      <p:ext uri="{BB962C8B-B14F-4D97-AF65-F5344CB8AC3E}">
        <p14:creationId xmlns:p14="http://schemas.microsoft.com/office/powerpoint/2010/main" val="124948291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Life Insurance Retirement Plans (LIRP)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Growing in recent popularity are Life Insurance Retirement Plans where monies are deposited in a life insurance product, with the interest linked to indexes in the market.  The funds grow tax-deferred and are pulled out via a zero-net cost loan structure.  </a:t>
            </a:r>
          </a:p>
          <a:p>
            <a:r>
              <a:rPr lang="en-US" sz="1200" kern="1200" dirty="0">
                <a:solidFill>
                  <a:schemeClr val="tx1"/>
                </a:solidFill>
                <a:effectLst/>
                <a:latin typeface="+mn-lt"/>
                <a:ea typeface="+mn-ea"/>
                <a:cs typeface="+mn-cs"/>
              </a:rPr>
              <a:t>These plans offer the benefits of being able to withdraw income prior to age 59 ½, with no limit on deposits into the plan unlike qualified pre-tax dollar retirement plans.  Monies used for these plans are after-tax dollars, which can turn into a stream of tax-free income.  The income in the form of a loan, if not paid back, is taken from the death benefit heirs will receive. The death benefit is tax-free in most instances. </a:t>
            </a:r>
          </a:p>
          <a:p>
            <a:r>
              <a:rPr lang="en-US" sz="1200" kern="1200" dirty="0">
                <a:solidFill>
                  <a:schemeClr val="tx1"/>
                </a:solidFill>
                <a:effectLst/>
                <a:latin typeface="+mn-lt"/>
                <a:ea typeface="+mn-ea"/>
                <a:cs typeface="+mn-cs"/>
              </a:rPr>
              <a:t>In his blog on July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2013, titled “What’s a LIRP and Why You Should Own One,” Ike </a:t>
            </a:r>
            <a:r>
              <a:rPr lang="en-US" sz="1200" kern="1200" dirty="0" err="1">
                <a:solidFill>
                  <a:schemeClr val="tx1"/>
                </a:solidFill>
                <a:effectLst/>
                <a:latin typeface="+mn-lt"/>
                <a:ea typeface="+mn-ea"/>
                <a:cs typeface="+mn-cs"/>
              </a:rPr>
              <a:t>Ikokwu</a:t>
            </a:r>
            <a:r>
              <a:rPr lang="en-US" sz="1200" kern="1200" dirty="0">
                <a:solidFill>
                  <a:schemeClr val="tx1"/>
                </a:solidFill>
                <a:effectLst/>
                <a:latin typeface="+mn-lt"/>
                <a:ea typeface="+mn-ea"/>
                <a:cs typeface="+mn-cs"/>
              </a:rPr>
              <a:t> of the Huffington Post says, </a:t>
            </a:r>
            <a:r>
              <a:rPr lang="en-US" sz="1200" i="1" kern="1200" dirty="0">
                <a:solidFill>
                  <a:schemeClr val="tx1"/>
                </a:solidFill>
                <a:effectLst/>
                <a:latin typeface="+mn-lt"/>
                <a:ea typeface="+mn-ea"/>
                <a:cs typeface="+mn-cs"/>
              </a:rPr>
              <a:t>“Some of the many uses of a LIRP include:</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Creating a self-completing retirement plan.</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Providing supplemental retirement income for corporate executives and every day employees.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Avoiding the threat of higher income taxes in the future..."The Real Fiscal Cliff".</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Addressing estate tax issues at death and paying off debts.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Guaranteeing what you want to happen financially in life will happen, whether or not you are here to see it happen.</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Becoming your own bank and making more efficient purchasing decisions.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Providing access to funds that may be earmarked for retirement purposes.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Having multiple investments uses on the same investment dollar.</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Paying for college education without being disqualified from financial aid.</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Addressing long-term care needs later in life.</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Creating a tax-free income stream at retirement.”(12)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LIRP can be an effective tax-free retirement strategy, but must be set up correctly by an experienced financial planner familiar with life insurance solutions.</a:t>
            </a:r>
          </a:p>
        </p:txBody>
      </p:sp>
      <p:sp>
        <p:nvSpPr>
          <p:cNvPr id="4" name="Slide Number Placeholder 3"/>
          <p:cNvSpPr>
            <a:spLocks noGrp="1"/>
          </p:cNvSpPr>
          <p:nvPr>
            <p:ph type="sldNum" sz="quarter" idx="10"/>
          </p:nvPr>
        </p:nvSpPr>
        <p:spPr/>
        <p:txBody>
          <a:bodyPr/>
          <a:lstStyle/>
          <a:p>
            <a:fld id="{92DAA0FE-D8D7-4CDE-BE55-77D7E1BF133B}" type="slidenum">
              <a:rPr lang="en-US" smtClean="0"/>
              <a:pPr/>
              <a:t>124</a:t>
            </a:fld>
            <a:endParaRPr lang="en-US"/>
          </a:p>
        </p:txBody>
      </p:sp>
    </p:spTree>
    <p:extLst>
      <p:ext uri="{BB962C8B-B14F-4D97-AF65-F5344CB8AC3E}">
        <p14:creationId xmlns:p14="http://schemas.microsoft.com/office/powerpoint/2010/main" val="424703199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Life Insurance Retirement Plans (LIRP)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Growing in recent popularity are Life Insurance Retirement Plans where monies are deposited in a life insurance product, with the interest linked to indexes in the market.  The funds grow tax-deferred and are pulled out via a zero-net cost loan structure.  </a:t>
            </a:r>
          </a:p>
          <a:p>
            <a:r>
              <a:rPr lang="en-US" sz="1200" kern="1200" dirty="0">
                <a:solidFill>
                  <a:schemeClr val="tx1"/>
                </a:solidFill>
                <a:effectLst/>
                <a:latin typeface="+mn-lt"/>
                <a:ea typeface="+mn-ea"/>
                <a:cs typeface="+mn-cs"/>
              </a:rPr>
              <a:t>These plans offer the benefits of being able to withdraw income prior to age 59 ½, with no limit on deposits into the plan unlike qualified pre-tax dollar retirement plans.  Monies used for these plans are after-tax dollars, which can turn into a stream of tax-free income.  The income in the form of a loan, if not paid back, is taken from the death benefit heirs will receive. The death benefit is tax-free in most instances. </a:t>
            </a:r>
          </a:p>
          <a:p>
            <a:r>
              <a:rPr lang="en-US" sz="1200" kern="1200" dirty="0">
                <a:solidFill>
                  <a:schemeClr val="tx1"/>
                </a:solidFill>
                <a:effectLst/>
                <a:latin typeface="+mn-lt"/>
                <a:ea typeface="+mn-ea"/>
                <a:cs typeface="+mn-cs"/>
              </a:rPr>
              <a:t>In his blog on July 7</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2013, titled “What’s a LIRP and Why You Should Own One,” Ike </a:t>
            </a:r>
            <a:r>
              <a:rPr lang="en-US" sz="1200" kern="1200" dirty="0" err="1">
                <a:solidFill>
                  <a:schemeClr val="tx1"/>
                </a:solidFill>
                <a:effectLst/>
                <a:latin typeface="+mn-lt"/>
                <a:ea typeface="+mn-ea"/>
                <a:cs typeface="+mn-cs"/>
              </a:rPr>
              <a:t>Ikokwu</a:t>
            </a:r>
            <a:r>
              <a:rPr lang="en-US" sz="1200" kern="1200" dirty="0">
                <a:solidFill>
                  <a:schemeClr val="tx1"/>
                </a:solidFill>
                <a:effectLst/>
                <a:latin typeface="+mn-lt"/>
                <a:ea typeface="+mn-ea"/>
                <a:cs typeface="+mn-cs"/>
              </a:rPr>
              <a:t> of the Huffington Post says, </a:t>
            </a:r>
            <a:r>
              <a:rPr lang="en-US" sz="1200" i="1" kern="1200" dirty="0">
                <a:solidFill>
                  <a:schemeClr val="tx1"/>
                </a:solidFill>
                <a:effectLst/>
                <a:latin typeface="+mn-lt"/>
                <a:ea typeface="+mn-ea"/>
                <a:cs typeface="+mn-cs"/>
              </a:rPr>
              <a:t>“Some of the many uses of a LIRP include:</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Creating a self-completing retirement plan.</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Providing supplemental retirement income for corporate executives and every day employees.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Avoiding the threat of higher income taxes in the future..."The Real Fiscal Cliff".</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Addressing estate tax issues at death and paying off debts.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Guaranteeing what you want to happen financially in life will happen, whether or not you are here to see it happen.</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Becoming your own bank and making more efficient purchasing decisions.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Providing access to funds that may be earmarked for retirement purposes.</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Having multiple investments uses on the same investment dollar.</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Paying for college education without being disqualified from financial aid.</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Addressing long-term care needs later in life.</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Creating a tax-free income stream at retirement.”(12)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LIRP can be an effective tax-free retirement strategy, but must be set up correctly by an experienced financial planner familiar with life insurance </a:t>
            </a:r>
            <a:r>
              <a:rPr lang="en-US" sz="1200" kern="1200">
                <a:solidFill>
                  <a:schemeClr val="tx1"/>
                </a:solidFill>
                <a:effectLst/>
                <a:latin typeface="+mn-lt"/>
                <a:ea typeface="+mn-ea"/>
                <a:cs typeface="+mn-cs"/>
              </a:rPr>
              <a:t>solutions.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DAA0FE-D8D7-4CDE-BE55-77D7E1BF133B}" type="slidenum">
              <a:rPr lang="en-US" smtClean="0"/>
              <a:pPr/>
              <a:t>125</a:t>
            </a:fld>
            <a:endParaRPr lang="en-US"/>
          </a:p>
        </p:txBody>
      </p:sp>
    </p:spTree>
    <p:extLst>
      <p:ext uri="{BB962C8B-B14F-4D97-AF65-F5344CB8AC3E}">
        <p14:creationId xmlns:p14="http://schemas.microsoft.com/office/powerpoint/2010/main" val="257269113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Tax-Free Account as a Pillar of Retirement Income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Obviously, tax-fee accounts are incredibly useful in planning your retirement income.  If the accounts are set up correctly, they can help manage the tax liabilities in your plan both now and in the future.</a:t>
            </a:r>
          </a:p>
          <a:p>
            <a:pPr lvl="0"/>
            <a:r>
              <a:rPr lang="en-US" sz="1200" kern="1200" dirty="0">
                <a:solidFill>
                  <a:schemeClr val="tx1"/>
                </a:solidFill>
                <a:effectLst/>
                <a:latin typeface="+mn-lt"/>
                <a:ea typeface="+mn-ea"/>
                <a:cs typeface="+mn-cs"/>
              </a:rPr>
              <a:t>Can be set-up as Red or Green money sources of income </a:t>
            </a:r>
          </a:p>
          <a:p>
            <a:pPr lvl="0"/>
            <a:r>
              <a:rPr lang="en-US" sz="1200" kern="1200" dirty="0">
                <a:solidFill>
                  <a:schemeClr val="tx1"/>
                </a:solidFill>
                <a:effectLst/>
                <a:latin typeface="+mn-lt"/>
                <a:ea typeface="+mn-ea"/>
                <a:cs typeface="+mn-cs"/>
              </a:rPr>
              <a:t>The 4% rule is questionable </a:t>
            </a:r>
          </a:p>
          <a:p>
            <a:pPr lvl="0"/>
            <a:r>
              <a:rPr lang="en-US" sz="1200" kern="1200" dirty="0">
                <a:solidFill>
                  <a:schemeClr val="tx1"/>
                </a:solidFill>
                <a:effectLst/>
                <a:latin typeface="+mn-lt"/>
                <a:ea typeface="+mn-ea"/>
                <a:cs typeface="+mn-cs"/>
              </a:rPr>
              <a:t>Should be used in combination with other Red &amp; Green money sources</a:t>
            </a:r>
          </a:p>
          <a:p>
            <a:pPr lvl="0"/>
            <a:r>
              <a:rPr lang="en-US" sz="1200" kern="1200" dirty="0">
                <a:solidFill>
                  <a:schemeClr val="tx1"/>
                </a:solidFill>
                <a:effectLst/>
                <a:latin typeface="+mn-lt"/>
                <a:ea typeface="+mn-ea"/>
                <a:cs typeface="+mn-cs"/>
              </a:rPr>
              <a:t>LIRPs can be used to limit taxation on Social Security </a:t>
            </a:r>
          </a:p>
          <a:p>
            <a:pPr lvl="0"/>
            <a:r>
              <a:rPr lang="en-US" sz="1200" kern="1200" dirty="0">
                <a:solidFill>
                  <a:schemeClr val="tx1"/>
                </a:solidFill>
                <a:effectLst/>
                <a:latin typeface="+mn-lt"/>
                <a:ea typeface="+mn-ea"/>
                <a:cs typeface="+mn-cs"/>
              </a:rPr>
              <a:t>Great for wealth accumulation</a:t>
            </a:r>
          </a:p>
          <a:p>
            <a:pPr lvl="0"/>
            <a:r>
              <a:rPr lang="en-US" sz="1200" kern="1200" dirty="0">
                <a:solidFill>
                  <a:schemeClr val="tx1"/>
                </a:solidFill>
                <a:effectLst/>
                <a:latin typeface="+mn-lt"/>
                <a:ea typeface="+mn-ea"/>
                <a:cs typeface="+mn-cs"/>
              </a:rPr>
              <a:t>Source of tax-free income stream</a:t>
            </a:r>
          </a:p>
          <a:p>
            <a:pPr lvl="0"/>
            <a:r>
              <a:rPr lang="en-US" sz="1200" kern="1200" dirty="0">
                <a:solidFill>
                  <a:schemeClr val="tx1"/>
                </a:solidFill>
                <a:effectLst/>
                <a:latin typeface="+mn-lt"/>
                <a:ea typeface="+mn-ea"/>
                <a:cs typeface="+mn-cs"/>
              </a:rPr>
              <a:t>Withdrawals should be coordinated with other assets and Social Security</a:t>
            </a:r>
          </a:p>
          <a:p>
            <a:pPr lvl="0"/>
            <a:r>
              <a:rPr lang="en-US" sz="1200" kern="1200" dirty="0">
                <a:solidFill>
                  <a:schemeClr val="tx1"/>
                </a:solidFill>
                <a:effectLst/>
                <a:latin typeface="+mn-lt"/>
                <a:ea typeface="+mn-ea"/>
                <a:cs typeface="+mn-cs"/>
              </a:rPr>
              <a:t>Sequence of returns in the market is key</a:t>
            </a:r>
          </a:p>
          <a:p>
            <a:pPr lvl="0"/>
            <a:r>
              <a:rPr lang="en-US" sz="1200" kern="1200" dirty="0">
                <a:solidFill>
                  <a:schemeClr val="tx1"/>
                </a:solidFill>
                <a:effectLst/>
                <a:latin typeface="+mn-lt"/>
                <a:ea typeface="+mn-ea"/>
                <a:cs typeface="+mn-cs"/>
              </a:rPr>
              <a:t>Income can be structured with guarantees </a:t>
            </a:r>
          </a:p>
          <a:p>
            <a:pPr lvl="0"/>
            <a:r>
              <a:rPr lang="en-US" sz="1200" kern="1200" dirty="0">
                <a:solidFill>
                  <a:schemeClr val="tx1"/>
                </a:solidFill>
                <a:effectLst/>
                <a:latin typeface="+mn-lt"/>
                <a:ea typeface="+mn-ea"/>
                <a:cs typeface="+mn-cs"/>
              </a:rPr>
              <a:t>Pre-59 ½ withdrawal penalties</a:t>
            </a:r>
          </a:p>
          <a:p>
            <a:pPr lvl="0"/>
            <a:r>
              <a:rPr lang="en-US" sz="1200" kern="1200" dirty="0">
                <a:solidFill>
                  <a:schemeClr val="tx1"/>
                </a:solidFill>
                <a:effectLst/>
                <a:latin typeface="+mn-lt"/>
                <a:ea typeface="+mn-ea"/>
                <a:cs typeface="+mn-cs"/>
              </a:rPr>
              <a:t>No RMDs at age 70 ½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DAA0FE-D8D7-4CDE-BE55-77D7E1BF133B}" type="slidenum">
              <a:rPr lang="en-US" smtClean="0"/>
              <a:pPr/>
              <a:t>126</a:t>
            </a:fld>
            <a:endParaRPr lang="en-US"/>
          </a:p>
        </p:txBody>
      </p:sp>
    </p:spTree>
    <p:extLst>
      <p:ext uri="{BB962C8B-B14F-4D97-AF65-F5344CB8AC3E}">
        <p14:creationId xmlns:p14="http://schemas.microsoft.com/office/powerpoint/2010/main" val="216762805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Tax-Free Account as a Pillar of Retirement Income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Obviously, tax-fee accounts are incredibly useful in planning your retirement income.  If the accounts are set up correctly, they can help manage the tax liabilities in your plan both now and in the future.</a:t>
            </a:r>
          </a:p>
          <a:p>
            <a:pPr lvl="0"/>
            <a:r>
              <a:rPr lang="en-US" sz="1200" kern="1200" dirty="0">
                <a:solidFill>
                  <a:schemeClr val="tx1"/>
                </a:solidFill>
                <a:effectLst/>
                <a:latin typeface="+mn-lt"/>
                <a:ea typeface="+mn-ea"/>
                <a:cs typeface="+mn-cs"/>
              </a:rPr>
              <a:t>Can be set-up as Red or Green money sources of income </a:t>
            </a:r>
          </a:p>
          <a:p>
            <a:pPr lvl="0"/>
            <a:r>
              <a:rPr lang="en-US" sz="1200" kern="1200" dirty="0">
                <a:solidFill>
                  <a:schemeClr val="tx1"/>
                </a:solidFill>
                <a:effectLst/>
                <a:latin typeface="+mn-lt"/>
                <a:ea typeface="+mn-ea"/>
                <a:cs typeface="+mn-cs"/>
              </a:rPr>
              <a:t>The 4% rule is questionable </a:t>
            </a:r>
          </a:p>
          <a:p>
            <a:pPr lvl="0"/>
            <a:r>
              <a:rPr lang="en-US" sz="1200" kern="1200" dirty="0">
                <a:solidFill>
                  <a:schemeClr val="tx1"/>
                </a:solidFill>
                <a:effectLst/>
                <a:latin typeface="+mn-lt"/>
                <a:ea typeface="+mn-ea"/>
                <a:cs typeface="+mn-cs"/>
              </a:rPr>
              <a:t>Should be used in combination with other Red &amp; Green money sources</a:t>
            </a:r>
          </a:p>
          <a:p>
            <a:pPr lvl="0"/>
            <a:r>
              <a:rPr lang="en-US" sz="1200" kern="1200" dirty="0">
                <a:solidFill>
                  <a:schemeClr val="tx1"/>
                </a:solidFill>
                <a:effectLst/>
                <a:latin typeface="+mn-lt"/>
                <a:ea typeface="+mn-ea"/>
                <a:cs typeface="+mn-cs"/>
              </a:rPr>
              <a:t>LIRPs can be used to limit taxation on Social Security </a:t>
            </a:r>
          </a:p>
          <a:p>
            <a:pPr lvl="0"/>
            <a:r>
              <a:rPr lang="en-US" sz="1200" kern="1200" dirty="0">
                <a:solidFill>
                  <a:schemeClr val="tx1"/>
                </a:solidFill>
                <a:effectLst/>
                <a:latin typeface="+mn-lt"/>
                <a:ea typeface="+mn-ea"/>
                <a:cs typeface="+mn-cs"/>
              </a:rPr>
              <a:t>Great for wealth accumulation</a:t>
            </a:r>
          </a:p>
          <a:p>
            <a:pPr lvl="0"/>
            <a:r>
              <a:rPr lang="en-US" sz="1200" kern="1200" dirty="0">
                <a:solidFill>
                  <a:schemeClr val="tx1"/>
                </a:solidFill>
                <a:effectLst/>
                <a:latin typeface="+mn-lt"/>
                <a:ea typeface="+mn-ea"/>
                <a:cs typeface="+mn-cs"/>
              </a:rPr>
              <a:t>Source of tax-free income stream</a:t>
            </a:r>
          </a:p>
          <a:p>
            <a:pPr lvl="0"/>
            <a:r>
              <a:rPr lang="en-US" sz="1200" kern="1200" dirty="0">
                <a:solidFill>
                  <a:schemeClr val="tx1"/>
                </a:solidFill>
                <a:effectLst/>
                <a:latin typeface="+mn-lt"/>
                <a:ea typeface="+mn-ea"/>
                <a:cs typeface="+mn-cs"/>
              </a:rPr>
              <a:t>Withdrawals should be coordinated with other assets and Social Security</a:t>
            </a:r>
          </a:p>
          <a:p>
            <a:pPr lvl="0"/>
            <a:r>
              <a:rPr lang="en-US" sz="1200" kern="1200" dirty="0">
                <a:solidFill>
                  <a:schemeClr val="tx1"/>
                </a:solidFill>
                <a:effectLst/>
                <a:latin typeface="+mn-lt"/>
                <a:ea typeface="+mn-ea"/>
                <a:cs typeface="+mn-cs"/>
              </a:rPr>
              <a:t>Sequence of returns in the market is key</a:t>
            </a:r>
          </a:p>
          <a:p>
            <a:pPr lvl="0"/>
            <a:r>
              <a:rPr lang="en-US" sz="1200" kern="1200" dirty="0">
                <a:solidFill>
                  <a:schemeClr val="tx1"/>
                </a:solidFill>
                <a:effectLst/>
                <a:latin typeface="+mn-lt"/>
                <a:ea typeface="+mn-ea"/>
                <a:cs typeface="+mn-cs"/>
              </a:rPr>
              <a:t>Income can be structured with guarantees </a:t>
            </a:r>
          </a:p>
          <a:p>
            <a:pPr lvl="0"/>
            <a:r>
              <a:rPr lang="en-US" sz="1200" kern="1200" dirty="0">
                <a:solidFill>
                  <a:schemeClr val="tx1"/>
                </a:solidFill>
                <a:effectLst/>
                <a:latin typeface="+mn-lt"/>
                <a:ea typeface="+mn-ea"/>
                <a:cs typeface="+mn-cs"/>
              </a:rPr>
              <a:t>Pre-59 ½ withdrawal penalties</a:t>
            </a:r>
          </a:p>
          <a:p>
            <a:pPr lvl="0"/>
            <a:r>
              <a:rPr lang="en-US" sz="1200" kern="1200" dirty="0">
                <a:solidFill>
                  <a:schemeClr val="tx1"/>
                </a:solidFill>
                <a:effectLst/>
                <a:latin typeface="+mn-lt"/>
                <a:ea typeface="+mn-ea"/>
                <a:cs typeface="+mn-cs"/>
              </a:rPr>
              <a:t>No RMDs at age 70 ½ </a:t>
            </a:r>
          </a:p>
          <a:p>
            <a:r>
              <a:rPr lang="en-US" sz="1200" kern="120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92DAA0FE-D8D7-4CDE-BE55-77D7E1BF133B}" type="slidenum">
              <a:rPr lang="en-US" smtClean="0"/>
              <a:pPr/>
              <a:t>127</a:t>
            </a:fld>
            <a:endParaRPr lang="en-US"/>
          </a:p>
        </p:txBody>
      </p:sp>
    </p:spTree>
    <p:extLst>
      <p:ext uri="{BB962C8B-B14F-4D97-AF65-F5344CB8AC3E}">
        <p14:creationId xmlns:p14="http://schemas.microsoft.com/office/powerpoint/2010/main" val="46669643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put it all together.  Read</a:t>
            </a:r>
            <a:r>
              <a:rPr lang="en-US" sz="1200" kern="1200" baseline="0" dirty="0">
                <a:solidFill>
                  <a:schemeClr val="tx1"/>
                </a:solidFill>
                <a:effectLst/>
                <a:latin typeface="+mn-lt"/>
                <a:ea typeface="+mn-ea"/>
                <a:cs typeface="+mn-cs"/>
              </a:rPr>
              <a:t> the question on the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DAA0FE-D8D7-4CDE-BE55-77D7E1BF133B}" type="slidenum">
              <a:rPr lang="en-US" smtClean="0"/>
              <a:pPr/>
              <a:t>132</a:t>
            </a:fld>
            <a:endParaRPr lang="en-US"/>
          </a:p>
        </p:txBody>
      </p:sp>
    </p:spTree>
    <p:extLst>
      <p:ext uri="{BB962C8B-B14F-4D97-AF65-F5344CB8AC3E}">
        <p14:creationId xmlns:p14="http://schemas.microsoft.com/office/powerpoint/2010/main" val="3210040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Conceptually, a savings rate is a percentage of money that you deduct from your disposable income to invest in assets designated to establish a nest egg for retirement. These monies are usually put in bank accounts, annuities, stocks, bonds, and mutual funds.  These accounts can be set-up as qualified or non-qualified retirement savings.</a:t>
            </a:r>
          </a:p>
          <a:p>
            <a:r>
              <a:rPr lang="en-US" dirty="0"/>
              <a:t>The savings rate in the U.S has been on a steady decline since the 1970s and 1980s when people put away 5% to 7% of their income for retirement.  In the 21</a:t>
            </a:r>
            <a:r>
              <a:rPr lang="en-US" baseline="30000" dirty="0"/>
              <a:t>st</a:t>
            </a:r>
            <a:r>
              <a:rPr lang="en-US" dirty="0"/>
              <a:t> Century, the rate has declined to a range between 1% and 4%.  The personal savings rates since 2007 is 2.6%. (6) </a:t>
            </a:r>
          </a:p>
          <a:p>
            <a:endParaRPr lang="en-US" dirty="0"/>
          </a:p>
        </p:txBody>
      </p:sp>
      <p:sp>
        <p:nvSpPr>
          <p:cNvPr id="4" name="Slide Number Placeholder 3"/>
          <p:cNvSpPr>
            <a:spLocks noGrp="1"/>
          </p:cNvSpPr>
          <p:nvPr>
            <p:ph type="sldNum" sz="quarter" idx="10"/>
          </p:nvPr>
        </p:nvSpPr>
        <p:spPr/>
        <p:txBody>
          <a:bodyPr/>
          <a:lstStyle/>
          <a:p>
            <a:fld id="{AA537F6F-05BB-46D4-BAC5-6F5B349FF6FF}" type="slidenum">
              <a:rPr lang="en-US" smtClean="0"/>
              <a:pPr/>
              <a:t>17</a:t>
            </a:fld>
            <a:endParaRPr lang="en-US"/>
          </a:p>
        </p:txBody>
      </p:sp>
    </p:spTree>
    <p:extLst>
      <p:ext uri="{BB962C8B-B14F-4D97-AF65-F5344CB8AC3E}">
        <p14:creationId xmlns:p14="http://schemas.microsoft.com/office/powerpoint/2010/main" val="29772987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133</a:t>
            </a:fld>
            <a:endParaRPr lang="en-US"/>
          </a:p>
        </p:txBody>
      </p:sp>
    </p:spTree>
    <p:extLst>
      <p:ext uri="{BB962C8B-B14F-4D97-AF65-F5344CB8AC3E}">
        <p14:creationId xmlns:p14="http://schemas.microsoft.com/office/powerpoint/2010/main" val="3250603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if the average disposable income is hovering around $40,000 since 2007 (http://www.oecdbetterlifeindex.org/topics/income/) and the savings rate has been 5.4% since then (http://www.tradingeconomics.com/united-states/personal-savings), that means that people on average have been putting away $849 a year for retirement. It’s easy to see how people are concerned about funding their retirement. (8) </a:t>
            </a:r>
          </a:p>
          <a:p>
            <a:r>
              <a:rPr lang="en-US" dirty="0"/>
              <a:t>Savings is a way to build future income. It projects the type of lifestyle you can count on in retirement. Inadequate savings directly relates to an inadequate income in retirement.</a:t>
            </a:r>
          </a:p>
          <a:p>
            <a:r>
              <a:rPr lang="en-US" dirty="0"/>
              <a:t>Question:</a:t>
            </a:r>
            <a:r>
              <a:rPr lang="en-US" baseline="0" dirty="0"/>
              <a:t> Does that seem like enough?</a:t>
            </a:r>
            <a:endParaRPr lang="en-US" dirty="0"/>
          </a:p>
        </p:txBody>
      </p:sp>
      <p:sp>
        <p:nvSpPr>
          <p:cNvPr id="4" name="Slide Number Placeholder 3"/>
          <p:cNvSpPr>
            <a:spLocks noGrp="1"/>
          </p:cNvSpPr>
          <p:nvPr>
            <p:ph type="sldNum" sz="quarter" idx="10"/>
          </p:nvPr>
        </p:nvSpPr>
        <p:spPr/>
        <p:txBody>
          <a:bodyPr/>
          <a:lstStyle/>
          <a:p>
            <a:fld id="{AA537F6F-05BB-46D4-BAC5-6F5B349FF6FF}" type="slidenum">
              <a:rPr lang="en-US" smtClean="0"/>
              <a:pPr/>
              <a:t>18</a:t>
            </a:fld>
            <a:endParaRPr lang="en-US"/>
          </a:p>
        </p:txBody>
      </p:sp>
    </p:spTree>
    <p:extLst>
      <p:ext uri="{BB962C8B-B14F-4D97-AF65-F5344CB8AC3E}">
        <p14:creationId xmlns:p14="http://schemas.microsoft.com/office/powerpoint/2010/main" val="297729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What are the reasons people preparing for retirement have had such a hard time saving?</a:t>
            </a:r>
          </a:p>
          <a:p>
            <a:endParaRPr lang="en-US" b="1" dirty="0"/>
          </a:p>
          <a:p>
            <a:r>
              <a:rPr lang="en-US" b="1" dirty="0"/>
              <a:t>Stationary Wages, Loads of Debt</a:t>
            </a:r>
            <a:endParaRPr lang="en-US" dirty="0"/>
          </a:p>
          <a:p>
            <a:r>
              <a:rPr lang="en-US" dirty="0"/>
              <a:t>There are a number of reasons why saving for retirement has been such a challenge for Baby Boomers. Below is a short list.</a:t>
            </a:r>
          </a:p>
          <a:p>
            <a:pPr lvl="0"/>
            <a:r>
              <a:rPr lang="en-US" dirty="0"/>
              <a:t>Easy access to consumer debt</a:t>
            </a:r>
          </a:p>
          <a:p>
            <a:pPr lvl="0"/>
            <a:r>
              <a:rPr lang="en-US" dirty="0"/>
              <a:t>Spending habits beyond their means</a:t>
            </a:r>
          </a:p>
          <a:p>
            <a:pPr lvl="0"/>
            <a:r>
              <a:rPr lang="en-US" dirty="0"/>
              <a:t>Wages largely stationary for the last decade</a:t>
            </a:r>
          </a:p>
          <a:p>
            <a:pPr lvl="0"/>
            <a:r>
              <a:rPr lang="en-US" dirty="0"/>
              <a:t>Financing expensive college educations for their children</a:t>
            </a:r>
          </a:p>
          <a:p>
            <a:pPr lvl="0"/>
            <a:r>
              <a:rPr lang="en-US" dirty="0"/>
              <a:t>Market down turns 2000-2002, 2008-2009</a:t>
            </a:r>
          </a:p>
          <a:p>
            <a:pPr lvl="0"/>
            <a:r>
              <a:rPr lang="en-US" dirty="0"/>
              <a:t>Disappearing pensions</a:t>
            </a:r>
          </a:p>
          <a:p>
            <a:pPr lvl="0"/>
            <a:r>
              <a:rPr lang="en-US" dirty="0"/>
              <a:t>Companies doing away with healthcare benefits for retirees</a:t>
            </a:r>
          </a:p>
          <a:p>
            <a:r>
              <a:rPr lang="en-US" dirty="0"/>
              <a:t>“To some extent, boomers are more encumbered by debt because their wages remained relatively stagnant for years, says Christian Weller, a public policy professor at the University of Massachusetts at Boston and a senior fellow at the Center for American Progress, a research group in Washington…Add to that their penchant to spend beyond their means while saving less than what's considered adequate for retirement, and a questionable outlook emerges.” (9) </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19</a:t>
            </a:fld>
            <a:endParaRPr lang="en-US"/>
          </a:p>
        </p:txBody>
      </p:sp>
    </p:spTree>
    <p:extLst>
      <p:ext uri="{BB962C8B-B14F-4D97-AF65-F5344CB8AC3E}">
        <p14:creationId xmlns:p14="http://schemas.microsoft.com/office/powerpoint/2010/main" val="3945812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When planning for retirement you have to consider the possibilities of providing income for expenses for 30 to 40 years.  The graphs below show what would happen if the 30 year 2.9% average inflation rate and 40 year 4.3% average inflation rate was used when purchasing a $25,000 item such as a car.</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21</a:t>
            </a:fld>
            <a:endParaRPr lang="en-US"/>
          </a:p>
        </p:txBody>
      </p:sp>
    </p:spTree>
    <p:extLst>
      <p:ext uri="{BB962C8B-B14F-4D97-AF65-F5344CB8AC3E}">
        <p14:creationId xmlns:p14="http://schemas.microsoft.com/office/powerpoint/2010/main" val="3033660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CNN Money, an online publication, reported on April 9</a:t>
            </a:r>
            <a:r>
              <a:rPr lang="en-US" baseline="30000" dirty="0"/>
              <a:t>th</a:t>
            </a:r>
            <a:r>
              <a:rPr lang="en-US" dirty="0"/>
              <a:t>, 2013 that nursing home costs had risen to $80,000 a year. (10). Imagine the inflation on a projected nursing home stay in 30 to 40 years.</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22</a:t>
            </a:fld>
            <a:endParaRPr lang="en-US"/>
          </a:p>
        </p:txBody>
      </p:sp>
    </p:spTree>
    <p:extLst>
      <p:ext uri="{BB962C8B-B14F-4D97-AF65-F5344CB8AC3E}">
        <p14:creationId xmlns:p14="http://schemas.microsoft.com/office/powerpoint/2010/main" val="3033660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Inflation as a Market Risk</a:t>
            </a:r>
            <a:endParaRPr lang="en-US" dirty="0"/>
          </a:p>
          <a:p>
            <a:r>
              <a:rPr lang="en-US" dirty="0"/>
              <a:t>You’ve imagined the headlines, “Inflation Causes Mass Panic!” You’ve seen the lines of cars piling out of gas stations. Inflation can happen in wartime, in peacetime, in fact, just about any time. It affects consumer prices and is a negative force when planning for retirement. The government’s debt ceiling keeps rising, so you can expect more inflation over the years. Life in general has uncertainty. </a:t>
            </a:r>
          </a:p>
          <a:p>
            <a:r>
              <a:rPr lang="en-US" b="1" i="1" dirty="0"/>
              <a:t> </a:t>
            </a:r>
            <a:endParaRPr lang="en-US" dirty="0"/>
          </a:p>
          <a:p>
            <a:r>
              <a:rPr lang="en-US" b="1" dirty="0"/>
              <a:t>Inflation Creates Uncertainty</a:t>
            </a:r>
            <a:endParaRPr lang="en-US" dirty="0"/>
          </a:p>
          <a:p>
            <a:r>
              <a:rPr lang="en-US" dirty="0"/>
              <a:t>Inflation causes an overall uncertainty to future values. This is the risk that inflation will undermine the performance of an investment. Simply put, costs go down on a product, the value of the company depreciates, and share values plummet. Watch out for inflationary risk with stocks, but also watch its effects on long-term investments.</a:t>
            </a:r>
          </a:p>
          <a:p>
            <a:r>
              <a:rPr lang="en-US" dirty="0"/>
              <a:t>Well-diversified portfolios adapt well to inflationary risk. You can invest in stocks, bonds, mutual funds, annuities, or invest in your favorite NFL team. A popular strategy in current years is to invest in precious metals like gold and silver. These tend to offset the decline in currency values during an inflationary period.   </a:t>
            </a:r>
          </a:p>
          <a:p>
            <a:r>
              <a:rPr lang="en-US" dirty="0"/>
              <a:t>In the end, diversifying your investments gives you the best chance for market risk protection. Here are some more important facts to consider when planning for inflation:</a:t>
            </a:r>
          </a:p>
          <a:p>
            <a:pPr lvl="0"/>
            <a:r>
              <a:rPr lang="en-US" dirty="0"/>
              <a:t>Inflation can erode a portfolio’s purchasing power at an average inflation of 3% to 4% per year.</a:t>
            </a:r>
            <a:endParaRPr lang="en-US" dirty="0">
              <a:effectLst/>
            </a:endParaRPr>
          </a:p>
          <a:p>
            <a:pPr lvl="0"/>
            <a:r>
              <a:rPr lang="en-US" dirty="0"/>
              <a:t>The value of a portfolio is cut in half every 23 years at a 3% inflation rate.</a:t>
            </a:r>
            <a:endParaRPr lang="en-US" dirty="0">
              <a:effectLst/>
            </a:endParaRPr>
          </a:p>
          <a:p>
            <a:pPr lvl="0"/>
            <a:r>
              <a:rPr lang="en-US" dirty="0"/>
              <a:t>A long –term perspective is critical. Short run asset classes can be a good inflation hedge, but effects of inflation can be devastating on cumulative basis.</a:t>
            </a:r>
            <a:endParaRPr lang="en-US" dirty="0">
              <a:effectLst/>
            </a:endParaRPr>
          </a:p>
          <a:p>
            <a:pPr lvl="0"/>
            <a:r>
              <a:rPr lang="en-US" dirty="0"/>
              <a:t>A portfolio should not be all long-term investments like annuities or bonds. Keeping up with inflation may require you to take some risk with a smaller percentage of your portfolio.</a:t>
            </a:r>
            <a:endParaRPr lang="en-US" dirty="0">
              <a:effectLst/>
            </a:endParaRPr>
          </a:p>
          <a:p>
            <a:pPr lvl="0"/>
            <a:r>
              <a:rPr lang="en-US" dirty="0"/>
              <a:t>You could also invest in precious metals, which might offset a declining currency during inflationary times. </a:t>
            </a:r>
            <a:endParaRPr lang="en-US" dirty="0">
              <a:effectLst/>
            </a:endParaRPr>
          </a:p>
          <a:p>
            <a:pPr lvl="0"/>
            <a:r>
              <a:rPr lang="en-US" dirty="0"/>
              <a:t>Increasing your cash flow by the rate of inflation is necessary for an effective retirement income plan.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AA537F6F-05BB-46D4-BAC5-6F5B349FF6FF}" type="slidenum">
              <a:rPr lang="en-US" smtClean="0"/>
              <a:pPr/>
              <a:t>23</a:t>
            </a:fld>
            <a:endParaRPr lang="en-US"/>
          </a:p>
        </p:txBody>
      </p:sp>
    </p:spTree>
    <p:extLst>
      <p:ext uri="{BB962C8B-B14F-4D97-AF65-F5344CB8AC3E}">
        <p14:creationId xmlns:p14="http://schemas.microsoft.com/office/powerpoint/2010/main" val="297729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37F6F-05BB-46D4-BAC5-6F5B349FF6FF}" type="slidenum">
              <a:rPr lang="en-US" smtClean="0"/>
              <a:pPr/>
              <a:t>24</a:t>
            </a:fld>
            <a:endParaRPr lang="en-US"/>
          </a:p>
        </p:txBody>
      </p:sp>
    </p:spTree>
    <p:extLst>
      <p:ext uri="{BB962C8B-B14F-4D97-AF65-F5344CB8AC3E}">
        <p14:creationId xmlns:p14="http://schemas.microsoft.com/office/powerpoint/2010/main" val="297729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Inflation as a Market Risk</a:t>
            </a:r>
            <a:endParaRPr lang="en-US" dirty="0"/>
          </a:p>
          <a:p>
            <a:r>
              <a:rPr lang="en-US" dirty="0"/>
              <a:t>You’ve imagined the headlines, “Inflation Causes Mass Panic!” You’ve seen the lines of cars piling out of gas stations. Inflation can happen in wartime, in peacetime, in fact, just about any time. It affects consumer prices and is a negative force when planning for retirement. The government’s debt ceiling keeps rising, so you can expect more inflation over the years. Life in general has uncertainty. </a:t>
            </a:r>
          </a:p>
          <a:p>
            <a:r>
              <a:rPr lang="en-US" b="1" i="1" dirty="0"/>
              <a:t> </a:t>
            </a:r>
            <a:endParaRPr lang="en-US" dirty="0"/>
          </a:p>
          <a:p>
            <a:r>
              <a:rPr lang="en-US" b="1" dirty="0"/>
              <a:t>Inflation Creates Uncertainty</a:t>
            </a:r>
            <a:endParaRPr lang="en-US" dirty="0"/>
          </a:p>
          <a:p>
            <a:r>
              <a:rPr lang="en-US" dirty="0"/>
              <a:t>Inflation causes an overall uncertainty to future values. This is the risk that inflation will undermine the performance of an investment. Simply put, costs go down on a product, the value of the company depreciates, and share values plummet. Watch out for inflationary risk with stocks, but also watch its effects on long-term investments.</a:t>
            </a:r>
          </a:p>
          <a:p>
            <a:r>
              <a:rPr lang="en-US" dirty="0"/>
              <a:t>Well-diversified portfolios adapt well to inflationary risk. You can invest in stocks, bonds, mutual funds, annuities, or invest in your favorite NFL team. A popular strategy in current years is to invest in precious metals like gold and silver. These tend to offset the decline in currency values during an inflationary period.   </a:t>
            </a:r>
          </a:p>
          <a:p>
            <a:r>
              <a:rPr lang="en-US" dirty="0"/>
              <a:t>In the end, diversifying your investments gives you the best chance for market risk protection. Here are some more important facts to consider when planning for inflation:</a:t>
            </a:r>
          </a:p>
          <a:p>
            <a:pPr lvl="0"/>
            <a:r>
              <a:rPr lang="en-US" dirty="0"/>
              <a:t>Inflation can erode a portfolio’s purchasing power at an average inflation of 3% to 4% per year.</a:t>
            </a:r>
            <a:endParaRPr lang="en-US" dirty="0">
              <a:effectLst/>
            </a:endParaRPr>
          </a:p>
          <a:p>
            <a:pPr lvl="0"/>
            <a:r>
              <a:rPr lang="en-US" dirty="0"/>
              <a:t>The value of a portfolio is cut in half every 23 years at a 3% inflation rate.</a:t>
            </a:r>
            <a:endParaRPr lang="en-US" dirty="0">
              <a:effectLst/>
            </a:endParaRPr>
          </a:p>
          <a:p>
            <a:pPr lvl="0"/>
            <a:r>
              <a:rPr lang="en-US" dirty="0"/>
              <a:t>A long –term perspective is critical. Short run asset classes can be a good inflation hedge, but effects of inflation can be devastating on cumulative basis.</a:t>
            </a:r>
            <a:endParaRPr lang="en-US" dirty="0">
              <a:effectLst/>
            </a:endParaRPr>
          </a:p>
          <a:p>
            <a:pPr lvl="0"/>
            <a:r>
              <a:rPr lang="en-US" dirty="0"/>
              <a:t>A portfolio should not be all long-term investments like annuities or bonds. Keeping up with inflation may require you to take some risk with a smaller percentage of your portfolio.</a:t>
            </a:r>
            <a:endParaRPr lang="en-US" dirty="0">
              <a:effectLst/>
            </a:endParaRPr>
          </a:p>
          <a:p>
            <a:pPr lvl="0"/>
            <a:r>
              <a:rPr lang="en-US" dirty="0"/>
              <a:t>You could also invest in precious metals, which might offset a declining currency during inflationary times. </a:t>
            </a:r>
            <a:endParaRPr lang="en-US" dirty="0">
              <a:effectLst/>
            </a:endParaRPr>
          </a:p>
          <a:p>
            <a:pPr lvl="0"/>
            <a:r>
              <a:rPr lang="en-US" dirty="0"/>
              <a:t>Increasing your cash flow by the rate of inflation is necessary for an effective retirement income plan.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AA537F6F-05BB-46D4-BAC5-6F5B349FF6FF}" type="slidenum">
              <a:rPr lang="en-US" smtClean="0"/>
              <a:pPr/>
              <a:t>25</a:t>
            </a:fld>
            <a:endParaRPr lang="en-US"/>
          </a:p>
        </p:txBody>
      </p:sp>
    </p:spTree>
    <p:extLst>
      <p:ext uri="{BB962C8B-B14F-4D97-AF65-F5344CB8AC3E}">
        <p14:creationId xmlns:p14="http://schemas.microsoft.com/office/powerpoint/2010/main" val="297729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By the Numbers</a:t>
            </a:r>
            <a:endParaRPr lang="en-US" dirty="0"/>
          </a:p>
          <a:p>
            <a:r>
              <a:rPr lang="en-US" b="1" dirty="0"/>
              <a:t>94%</a:t>
            </a:r>
            <a:r>
              <a:rPr lang="en-US" dirty="0"/>
              <a:t>   Highest historical tax rate, 1944-1945</a:t>
            </a:r>
          </a:p>
          <a:p>
            <a:r>
              <a:rPr lang="en-US" b="1" dirty="0"/>
              <a:t>80%</a:t>
            </a:r>
            <a:r>
              <a:rPr lang="en-US" dirty="0"/>
              <a:t>   Highest top marginal tax rate from 1940 – 1963, except for years 1944-45</a:t>
            </a:r>
          </a:p>
          <a:p>
            <a:r>
              <a:rPr lang="en-US" b="1" dirty="0"/>
              <a:t>70%</a:t>
            </a:r>
            <a:r>
              <a:rPr lang="en-US" dirty="0"/>
              <a:t>   Highest top marginal tax rate from 1970 – 1980 </a:t>
            </a:r>
          </a:p>
          <a:p>
            <a:r>
              <a:rPr lang="en-US" b="1" dirty="0"/>
              <a:t>59%</a:t>
            </a:r>
            <a:r>
              <a:rPr lang="en-US" dirty="0"/>
              <a:t>   Historical average of the top marginal tax rates</a:t>
            </a:r>
          </a:p>
          <a:p>
            <a:r>
              <a:rPr lang="en-US" b="1" dirty="0"/>
              <a:t>15% &amp; 28%</a:t>
            </a:r>
            <a:r>
              <a:rPr lang="en-US" dirty="0"/>
              <a:t>  The only two marginal tax brackets from 1988 – 1990 </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27</a:t>
            </a:fld>
            <a:endParaRPr lang="en-US"/>
          </a:p>
        </p:txBody>
      </p:sp>
    </p:spTree>
    <p:extLst>
      <p:ext uri="{BB962C8B-B14F-4D97-AF65-F5344CB8AC3E}">
        <p14:creationId xmlns:p14="http://schemas.microsoft.com/office/powerpoint/2010/main" val="152331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a:t>
            </a:r>
            <a:r>
              <a:rPr lang="en-US" baseline="0" dirty="0"/>
              <a:t> a short introduction to yourself and handout your simple, one sheet BIO.  </a:t>
            </a:r>
            <a:endParaRPr lang="en-US" dirty="0"/>
          </a:p>
        </p:txBody>
      </p:sp>
      <p:sp>
        <p:nvSpPr>
          <p:cNvPr id="4" name="Slide Number Placeholder 3"/>
          <p:cNvSpPr>
            <a:spLocks noGrp="1"/>
          </p:cNvSpPr>
          <p:nvPr>
            <p:ph type="sldNum" sz="quarter" idx="10"/>
          </p:nvPr>
        </p:nvSpPr>
        <p:spPr/>
        <p:txBody>
          <a:bodyPr/>
          <a:lstStyle/>
          <a:p>
            <a:fld id="{52C696F1-14BF-4B38-8682-D64D0FD1DD57}" type="slidenum">
              <a:rPr lang="en-US" smtClean="0"/>
              <a:pPr/>
              <a:t>3</a:t>
            </a:fld>
            <a:endParaRPr lang="en-US"/>
          </a:p>
        </p:txBody>
      </p:sp>
    </p:spTree>
    <p:extLst>
      <p:ext uri="{BB962C8B-B14F-4D97-AF65-F5344CB8AC3E}">
        <p14:creationId xmlns:p14="http://schemas.microsoft.com/office/powerpoint/2010/main" val="40672805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Will you pay more or less taxes in retirement?</a:t>
            </a:r>
            <a:endParaRPr lang="en-US" dirty="0"/>
          </a:p>
          <a:p>
            <a:r>
              <a:rPr lang="en-US" dirty="0"/>
              <a:t>The retired are still taxed, of course they are. The $69 question is, “will you pay more taxes as you live longer in retirement?” The typical answer is yes, but a little historical perspective here would be helpful.</a:t>
            </a:r>
          </a:p>
          <a:p>
            <a:r>
              <a:rPr lang="en-US" dirty="0"/>
              <a:t>We currently live in a time with historically low tax rates.  From 1913 to 2012, we’ve seen the highest marginal rates from 7% to 94% with the average being 59% </a:t>
            </a:r>
          </a:p>
          <a:p>
            <a:pPr defTabSz="929305">
              <a:defRPr/>
            </a:pPr>
            <a:r>
              <a:rPr lang="x-none"/>
              <a:t>Our current highest marginal rate is 39.6% and as you can see below, has increased from 2012.  So, it’s reasonable to assume taxes will be going up over the next 30 to 40 years.  </a:t>
            </a:r>
            <a:endParaRPr lang="en-US" b="1" dirty="0"/>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28</a:t>
            </a:fld>
            <a:endParaRPr lang="en-US"/>
          </a:p>
        </p:txBody>
      </p:sp>
    </p:spTree>
    <p:extLst>
      <p:ext uri="{BB962C8B-B14F-4D97-AF65-F5344CB8AC3E}">
        <p14:creationId xmlns:p14="http://schemas.microsoft.com/office/powerpoint/2010/main" val="287794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Reasons Taxes May Increase</a:t>
            </a:r>
            <a:endParaRPr lang="en-US" dirty="0"/>
          </a:p>
          <a:p>
            <a:r>
              <a:rPr lang="en-US" dirty="0"/>
              <a:t>The obvious reason here is that the more government spends, the more they need to raise funds to cover their spending.  Right or wrong, it just is the way it is and will greatly affect your retirement.  Here are four items that might cause the government to spend more:</a:t>
            </a:r>
          </a:p>
          <a:p>
            <a:pPr lvl="0"/>
            <a:r>
              <a:rPr lang="en-US" b="1" dirty="0"/>
              <a:t>Reduce the Federal Deficit</a:t>
            </a:r>
            <a:r>
              <a:rPr lang="en-US" dirty="0"/>
              <a:t> – currently just under $17 trillion and rising </a:t>
            </a:r>
            <a:endParaRPr lang="en-US" dirty="0">
              <a:effectLst/>
            </a:endParaRPr>
          </a:p>
          <a:p>
            <a:r>
              <a:rPr lang="en-US" dirty="0"/>
              <a:t> </a:t>
            </a:r>
          </a:p>
          <a:p>
            <a:pPr lvl="0"/>
            <a:r>
              <a:rPr lang="en-US" b="1" dirty="0"/>
              <a:t>Healthcare costs</a:t>
            </a:r>
            <a:r>
              <a:rPr lang="en-US" dirty="0"/>
              <a:t> – CBSNews.com reported on April 15</a:t>
            </a:r>
            <a:r>
              <a:rPr lang="en-US" baseline="30000" dirty="0"/>
              <a:t>th</a:t>
            </a:r>
            <a:r>
              <a:rPr lang="en-US" dirty="0"/>
              <a:t>, 2013,  “The government is expected to collect more than $1 trillion in tax revenue over 10 years and dole out more than $1 trillion in subsidies...‘This is a major new venture and like anything, no one can predict exactly how it’s going to work,’ Paul Van de Water, a senior fellow at the Center on Budget and Policy Priorities, explained to CBSNews.com”</a:t>
            </a:r>
            <a:r>
              <a:rPr lang="en-US" dirty="0">
                <a:effectLst/>
              </a:rPr>
              <a:t> </a:t>
            </a:r>
          </a:p>
          <a:p>
            <a:r>
              <a:rPr lang="en-US" dirty="0"/>
              <a:t> </a:t>
            </a:r>
          </a:p>
          <a:p>
            <a:pPr lvl="0"/>
            <a:r>
              <a:rPr lang="en-US" b="1" dirty="0"/>
              <a:t>Aging Population Entitlements</a:t>
            </a:r>
            <a:r>
              <a:rPr lang="en-US" dirty="0"/>
              <a:t> – Social Security dips into funds starting in 2020 and runs out of money in 2043.  Forbes online magazine reported on June 12, 2013, </a:t>
            </a:r>
            <a:r>
              <a:rPr lang="en-US" i="1" dirty="0"/>
              <a:t>“However, beginning in 2010, deficits have been the rule. The deficits in the past few years were as follows: $49 billion in 2010; $45 billion in 2011; and $55 billion in 2012. The Trustees expect the deficit to average $75 billion each fiscal year from 2013 to 2018 before rising sharply. Congress must continue to issue more debt just to meet Social Security’s current obligations. This is very significant as expenditures for Social Security and Medicare accounted for 38% of the federal budget in fiscal year 2012.” </a:t>
            </a:r>
            <a:r>
              <a:rPr lang="en-US" dirty="0"/>
              <a:t>(13) </a:t>
            </a:r>
            <a:endParaRPr lang="en-US" dirty="0">
              <a:effectLst/>
            </a:endParaRPr>
          </a:p>
          <a:p>
            <a:r>
              <a:rPr lang="en-US" dirty="0"/>
              <a:t>One thing is certain, you will be paying taxes every year and it doesn’t matter who the president is or what laws congress passes. It’s better to be prepared with strategies that can make your portfolio adapt. </a:t>
            </a:r>
          </a:p>
          <a:p>
            <a:r>
              <a:rPr lang="en-US" dirty="0"/>
              <a:t>In retirement, you earn through investments, real estate, stock and bond dividends, pensions, or part-time and even full-time work. You will pay capital gains tax on investments like stocks and bonds, and ordinary income taxes on the rest. If you think taxes stop there, guess again.  Even your Social Security is up for tax considerations.</a:t>
            </a:r>
          </a:p>
          <a:p>
            <a:r>
              <a:rPr lang="en-US" dirty="0"/>
              <a:t>As you worked, you avoided paying taxes on monies you saved for retirement in your 401(k)’s, and other pre-tax dollar accounts.  Any retirement income taken from those accounts becomes 100% taxable.  </a:t>
            </a:r>
          </a:p>
          <a:p>
            <a:r>
              <a:rPr lang="en-US" dirty="0"/>
              <a:t>When you budget for your retirement, it’s vital to be proactive about your taxes. It’s important to develop an income plan that minimizes taxation as you grow older.  For example, if tax rates are low now, maybe it’s a good time to spend the qualified monies first while letting your Social Security benefits defer at an 8% growth rate until age 70.  You could even convert some of the IRA and 401(k) monies into a Roth IRA to acquire tax-free income down the road when taxes are sure to be higher.  This way you may even be able to limit the taxation on your Social Security.</a:t>
            </a:r>
          </a:p>
          <a:p>
            <a:r>
              <a:rPr lang="en-US" b="1" i="1" dirty="0"/>
              <a:t> </a:t>
            </a:r>
            <a:endParaRPr lang="en-US" dirty="0"/>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29</a:t>
            </a:fld>
            <a:endParaRPr lang="en-US"/>
          </a:p>
        </p:txBody>
      </p:sp>
    </p:spTree>
    <p:extLst>
      <p:ext uri="{BB962C8B-B14F-4D97-AF65-F5344CB8AC3E}">
        <p14:creationId xmlns:p14="http://schemas.microsoft.com/office/powerpoint/2010/main" val="2297588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Reasons Taxes May Increase</a:t>
            </a:r>
            <a:endParaRPr lang="en-US" dirty="0"/>
          </a:p>
          <a:p>
            <a:r>
              <a:rPr lang="en-US" dirty="0"/>
              <a:t>The obvious reason here is that the more government spends, the more they need to raise funds to cover their spending.  Right or wrong, it just is the way it is and will greatly affect your retirement.  Here are four items that might cause the government to spend more:</a:t>
            </a:r>
          </a:p>
          <a:p>
            <a:pPr lvl="0"/>
            <a:r>
              <a:rPr lang="en-US" b="1" dirty="0"/>
              <a:t>Reduce the Federal Deficit</a:t>
            </a:r>
            <a:r>
              <a:rPr lang="en-US" dirty="0"/>
              <a:t> – currently just under $17 trillion and rising </a:t>
            </a:r>
            <a:endParaRPr lang="en-US" dirty="0">
              <a:effectLst/>
            </a:endParaRPr>
          </a:p>
          <a:p>
            <a:r>
              <a:rPr lang="en-US" dirty="0"/>
              <a:t> </a:t>
            </a:r>
          </a:p>
          <a:p>
            <a:pPr lvl="0"/>
            <a:r>
              <a:rPr lang="en-US" b="1" dirty="0"/>
              <a:t>Healthcare costs</a:t>
            </a:r>
            <a:r>
              <a:rPr lang="en-US" dirty="0"/>
              <a:t> – CBSNews.com reported on April 15</a:t>
            </a:r>
            <a:r>
              <a:rPr lang="en-US" baseline="30000" dirty="0"/>
              <a:t>th</a:t>
            </a:r>
            <a:r>
              <a:rPr lang="en-US" dirty="0"/>
              <a:t>, 2013,  “The government is expected to collect more than $1 trillion in tax revenue over 10 years and dole out more than $1 trillion in subsidies...‘This is a major new venture and like anything, no one can predict exactly how it’s going to work,’ Paul Van de Water, a senior fellow at the Center on Budget and Policy Priorities, explained to CBSNews.com”</a:t>
            </a:r>
            <a:r>
              <a:rPr lang="en-US" dirty="0">
                <a:effectLst/>
              </a:rPr>
              <a:t> </a:t>
            </a:r>
          </a:p>
          <a:p>
            <a:r>
              <a:rPr lang="en-US" dirty="0"/>
              <a:t> </a:t>
            </a:r>
          </a:p>
          <a:p>
            <a:pPr lvl="0"/>
            <a:r>
              <a:rPr lang="en-US" b="1" dirty="0"/>
              <a:t>Aging Population Entitlements</a:t>
            </a:r>
            <a:r>
              <a:rPr lang="en-US" dirty="0"/>
              <a:t> – Social Security dips into funds starting in 2020 and runs out of money in 2043.  Forbes online magazine reported on June 12, 2013, </a:t>
            </a:r>
            <a:r>
              <a:rPr lang="en-US" i="1" dirty="0"/>
              <a:t>“However, beginning in 2010, deficits have been the rule. The deficits in the past few years were as follows: $49 billion in 2010; $45 billion in 2011; and $55 billion in 2012. The Trustees expect the deficit to average $75 billion each fiscal year from 2013 to 2018 before rising sharply. Congress must continue to issue more debt just to meet Social Security’s current obligations. This is very significant as expenditures for Social Security and Medicare accounted for 38% of the federal budget in fiscal year 2012.” </a:t>
            </a:r>
            <a:r>
              <a:rPr lang="en-US" dirty="0"/>
              <a:t>(13) </a:t>
            </a:r>
            <a:endParaRPr lang="en-US" dirty="0">
              <a:effectLst/>
            </a:endParaRPr>
          </a:p>
          <a:p>
            <a:r>
              <a:rPr lang="en-US" dirty="0"/>
              <a:t>One thing is certain, you will be paying taxes every year and it doesn’t matter who the president is or what laws congress passes. It’s better to be prepared with strategies that can make your portfolio adapt. </a:t>
            </a:r>
          </a:p>
          <a:p>
            <a:r>
              <a:rPr lang="en-US" dirty="0"/>
              <a:t>In retirement, you earn through investments, real estate, stock and bond dividends, pensions, or part-time and even full-time work. You will pay capital gains tax on investments like stocks and bonds, and ordinary income taxes on the rest. If you think taxes stop there, guess again.  Even your Social Security is up for tax considerations.</a:t>
            </a:r>
          </a:p>
          <a:p>
            <a:r>
              <a:rPr lang="en-US" dirty="0"/>
              <a:t>As you worked, you avoided paying taxes on monies you saved for retirement in your 401(k)’s, and other pre-tax dollar accounts.  Any retirement income taken from those accounts becomes 100% taxable.  </a:t>
            </a:r>
          </a:p>
          <a:p>
            <a:r>
              <a:rPr lang="en-US" dirty="0"/>
              <a:t>When you budget for your retirement, it’s vital to be proactive about your taxes. It’s important to develop an income plan that minimizes taxation as you grow older.  For example, if tax rates are low now, maybe it’s a good time to spend the qualified monies first while letting your Social Security benefits defer at an 8% growth rate until age 70.  You could even convert some of the IRA and 401(k) monies into a Roth IRA to acquire tax-free income down the road when taxes are sure to be higher.  This way you may even be able to limit the taxation on your Social Security.</a:t>
            </a:r>
          </a:p>
          <a:p>
            <a:r>
              <a:rPr lang="en-US" b="1" i="1"/>
              <a:t> </a:t>
            </a:r>
            <a:endParaRPr lang="en-US"/>
          </a:p>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30</a:t>
            </a:fld>
            <a:endParaRPr lang="en-US"/>
          </a:p>
        </p:txBody>
      </p:sp>
    </p:spTree>
    <p:extLst>
      <p:ext uri="{BB962C8B-B14F-4D97-AF65-F5344CB8AC3E}">
        <p14:creationId xmlns:p14="http://schemas.microsoft.com/office/powerpoint/2010/main" val="2297588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Reasons Taxes May Increase</a:t>
            </a:r>
            <a:endParaRPr lang="en-US" dirty="0"/>
          </a:p>
          <a:p>
            <a:r>
              <a:rPr lang="en-US" dirty="0"/>
              <a:t>The obvious reason here is that the more government spends, the more they need to raise funds to cover their spending.  Right or wrong, it just is the way it is and will greatly affect your retirement.  Here are four items that might cause the government to spend more:</a:t>
            </a:r>
          </a:p>
          <a:p>
            <a:pPr lvl="0"/>
            <a:r>
              <a:rPr lang="en-US" b="1" dirty="0"/>
              <a:t>Reduce the Federal Deficit</a:t>
            </a:r>
            <a:r>
              <a:rPr lang="en-US" dirty="0"/>
              <a:t> – currently just under $17 trillion and rising </a:t>
            </a:r>
            <a:endParaRPr lang="en-US" dirty="0">
              <a:effectLst/>
            </a:endParaRPr>
          </a:p>
          <a:p>
            <a:r>
              <a:rPr lang="en-US" dirty="0"/>
              <a:t> </a:t>
            </a:r>
          </a:p>
          <a:p>
            <a:pPr lvl="0"/>
            <a:r>
              <a:rPr lang="en-US" b="1" dirty="0"/>
              <a:t>Healthcare costs</a:t>
            </a:r>
            <a:r>
              <a:rPr lang="en-US" dirty="0"/>
              <a:t> – CBSNews.com reported on April 15</a:t>
            </a:r>
            <a:r>
              <a:rPr lang="en-US" baseline="30000" dirty="0"/>
              <a:t>th</a:t>
            </a:r>
            <a:r>
              <a:rPr lang="en-US" dirty="0"/>
              <a:t>, 2013,  “The government is expected to collect more than $1 trillion in tax revenue over 10 years and dole out more than $1 trillion in subsidies...‘This is a major new venture and like anything, no one can predict exactly how it’s going to work,’ Paul Van de Water, a senior fellow at the Center on Budget and Policy Priorities, explained to CBSNews.com”</a:t>
            </a:r>
            <a:r>
              <a:rPr lang="en-US" dirty="0">
                <a:effectLst/>
              </a:rPr>
              <a:t> </a:t>
            </a:r>
          </a:p>
          <a:p>
            <a:r>
              <a:rPr lang="en-US" dirty="0"/>
              <a:t> </a:t>
            </a:r>
          </a:p>
          <a:p>
            <a:pPr lvl="0"/>
            <a:r>
              <a:rPr lang="en-US" b="1" dirty="0"/>
              <a:t>Aging Population Entitlements</a:t>
            </a:r>
            <a:r>
              <a:rPr lang="en-US" dirty="0"/>
              <a:t> – Social Security dips into funds starting in 2020 and runs out of money in 2043.  Forbes online magazine reported on June 12, 2013, </a:t>
            </a:r>
            <a:r>
              <a:rPr lang="en-US" i="1" dirty="0"/>
              <a:t>“However, beginning in 2010, deficits have been the rule. The deficits in the past few years were as follows: $49 billion in 2010; $45 billion in 2011; and $55 billion in 2012. The Trustees expect the deficit to average $75 billion each fiscal year from 2013 to 2018 before rising sharply. Congress must continue to issue more debt just to meet Social Security’s current obligations. This is very significant as expenditures for Social Security and Medicare accounted for 38% of the federal budget in fiscal year 2012.” </a:t>
            </a:r>
            <a:r>
              <a:rPr lang="en-US" dirty="0"/>
              <a:t>(13) </a:t>
            </a:r>
            <a:endParaRPr lang="en-US" dirty="0">
              <a:effectLst/>
            </a:endParaRPr>
          </a:p>
          <a:p>
            <a:r>
              <a:rPr lang="en-US" dirty="0"/>
              <a:t>One thing is certain, you will be paying taxes every year and it doesn’t matter who the president is or what laws congress passes. It’s better to be prepared with strategies that can make your portfolio adapt. </a:t>
            </a:r>
          </a:p>
          <a:p>
            <a:r>
              <a:rPr lang="en-US" dirty="0"/>
              <a:t>In retirement, you earn through investments, real estate, stock and bond dividends, pensions, or part-time and even full-time work. You will pay capital gains tax on investments like stocks and bonds, and ordinary income taxes on the rest. If you think taxes stop there, guess again.  Even your Social Security is up for tax considerations.</a:t>
            </a:r>
          </a:p>
          <a:p>
            <a:r>
              <a:rPr lang="en-US" dirty="0"/>
              <a:t>As you worked, you avoided paying taxes on monies you saved for retirement in your 401(k)’s, and other pre-tax dollar accounts.  Any retirement income taken from those accounts becomes 100% taxable.  </a:t>
            </a:r>
          </a:p>
          <a:p>
            <a:r>
              <a:rPr lang="en-US" dirty="0"/>
              <a:t>When you budget for your retirement, it’s vital to be proactive about your taxes. It’s important to develop an income plan that minimizes taxation as you grow older.  For example, if tax rates are low now, maybe it’s a good time to spend the qualified monies first while letting your Social Security benefits defer at an 8% growth rate until age 70.  You could even convert some of the IRA and 401(k) monies into a Roth IRA to acquire tax-free income down the road when taxes are sure to be higher.  This way you may even be able to limit the taxation on your Social Security.</a:t>
            </a:r>
          </a:p>
          <a:p>
            <a:r>
              <a:rPr lang="en-US" b="1" i="1" dirty="0"/>
              <a:t> </a:t>
            </a:r>
            <a:endParaRPr lang="en-US" dirty="0"/>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31</a:t>
            </a:fld>
            <a:endParaRPr lang="en-US"/>
          </a:p>
        </p:txBody>
      </p:sp>
    </p:spTree>
    <p:extLst>
      <p:ext uri="{BB962C8B-B14F-4D97-AF65-F5344CB8AC3E}">
        <p14:creationId xmlns:p14="http://schemas.microsoft.com/office/powerpoint/2010/main" val="2297588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37F6F-05BB-46D4-BAC5-6F5B349FF6FF}" type="slidenum">
              <a:rPr lang="en-US" smtClean="0"/>
              <a:pPr/>
              <a:t>32</a:t>
            </a:fld>
            <a:endParaRPr lang="en-US"/>
          </a:p>
        </p:txBody>
      </p:sp>
    </p:spTree>
    <p:extLst>
      <p:ext uri="{BB962C8B-B14F-4D97-AF65-F5344CB8AC3E}">
        <p14:creationId xmlns:p14="http://schemas.microsoft.com/office/powerpoint/2010/main" val="297729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By the Numbers</a:t>
            </a:r>
            <a:endParaRPr lang="en-US" dirty="0"/>
          </a:p>
          <a:p>
            <a:r>
              <a:rPr lang="en-US" b="1" dirty="0"/>
              <a:t>12.22%   </a:t>
            </a:r>
            <a:r>
              <a:rPr lang="en-US" dirty="0"/>
              <a:t>S&amp;P 500 average return from January 1984 to December 2002.</a:t>
            </a:r>
          </a:p>
          <a:p>
            <a:r>
              <a:rPr lang="en-US" b="1" dirty="0"/>
              <a:t>3.14%</a:t>
            </a:r>
            <a:r>
              <a:rPr lang="en-US" dirty="0"/>
              <a:t>    Average inflation rate from January 1984 to December 2002.</a:t>
            </a:r>
          </a:p>
          <a:p>
            <a:r>
              <a:rPr lang="en-US" b="1" dirty="0"/>
              <a:t>2.57%</a:t>
            </a:r>
            <a:r>
              <a:rPr lang="en-US" dirty="0"/>
              <a:t>    Average equity fund investor returns from January 1984 to December 2002. (14)</a:t>
            </a:r>
          </a:p>
          <a:p>
            <a:r>
              <a:rPr lang="en-US" b="1" dirty="0"/>
              <a:t>38.5%</a:t>
            </a:r>
            <a:r>
              <a:rPr lang="en-US" dirty="0"/>
              <a:t>    Annual loss suffered for the year in the S&amp;P 500 in 2008, worst in 7 decades.</a:t>
            </a:r>
          </a:p>
          <a:p>
            <a:r>
              <a:rPr lang="en-US" b="1" dirty="0"/>
              <a:t>33.8%</a:t>
            </a:r>
            <a:r>
              <a:rPr lang="en-US" dirty="0"/>
              <a:t>    Annual loss suffered for the year in the DOW in 2008, worst in 7 decades. (15) </a:t>
            </a:r>
          </a:p>
          <a:p>
            <a:r>
              <a:rPr lang="en-US" b="1" dirty="0"/>
              <a:t>$18.5</a:t>
            </a:r>
            <a:r>
              <a:rPr lang="en-US" dirty="0"/>
              <a:t> Trillion   Size of the US Equities markets 2012.  (16) </a:t>
            </a:r>
          </a:p>
          <a:p>
            <a:r>
              <a:rPr lang="en-US" b="1" dirty="0"/>
              <a:t>$18.2</a:t>
            </a:r>
            <a:r>
              <a:rPr lang="en-US" dirty="0"/>
              <a:t> Trillion   Size of the US Debt, (17)</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34</a:t>
            </a:fld>
            <a:endParaRPr lang="en-US"/>
          </a:p>
        </p:txBody>
      </p:sp>
    </p:spTree>
    <p:extLst>
      <p:ext uri="{BB962C8B-B14F-4D97-AF65-F5344CB8AC3E}">
        <p14:creationId xmlns:p14="http://schemas.microsoft.com/office/powerpoint/2010/main" val="3111222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Market Cycles</a:t>
            </a:r>
            <a:endParaRPr lang="en-US" dirty="0"/>
          </a:p>
          <a:p>
            <a:r>
              <a:rPr lang="en-US" dirty="0"/>
              <a:t>Through retirement you will see cycles in the market from boom to bust.  While the age-old saying of “buy low and sell high” is the desire of all investors the reality for most investors is the exact opposite.  </a:t>
            </a:r>
          </a:p>
          <a:p>
            <a:r>
              <a:rPr lang="en-US" dirty="0"/>
              <a:t>When should you invest?  Simple, when the market is down. When should you sell? Simple again, when the market is up.  The challenge is how to make this happen.  Warren Buffett says, “Be fearful when others are greedy and greedy when others are fearful.”  The 18</a:t>
            </a:r>
            <a:r>
              <a:rPr lang="en-US" baseline="30000" dirty="0"/>
              <a:t>th</a:t>
            </a:r>
            <a:r>
              <a:rPr lang="en-US" dirty="0"/>
              <a:t> Century British nobleman Baron Rothschild’s quote “The time to buy is when there’s blood in the streets,” is insightful.  In other words, buy at the bottom of the market when there is the most amount of fear in the investment community.  </a:t>
            </a:r>
          </a:p>
          <a:p>
            <a:r>
              <a:rPr lang="en-US" dirty="0"/>
              <a:t>This is indeed good advice though hard to follow.  In the July 2003, </a:t>
            </a:r>
            <a:r>
              <a:rPr lang="en-US" dirty="0" err="1"/>
              <a:t>Dalbar</a:t>
            </a:r>
            <a:r>
              <a:rPr lang="en-US" dirty="0"/>
              <a:t>, Inc., study, Quantitative Analysis of Investor Behavior, we see that for the 19 years from 1984 to 2002, had some stunning revelations.</a:t>
            </a:r>
          </a:p>
          <a:p>
            <a:r>
              <a:rPr lang="en-US" i="1" dirty="0"/>
              <a:t>“The average equity fund investor earned only 2.57% annually over the 19-year period included in the study, compared to annualized inflation of 3.14% and the S&amp;P 500 Index average annual return of 12.22%.  (Yes, you read it right.  The average mutual fund investor’s gain was less than inflation over the last 19 years and only a fraction of what the S&amp;P 500 gained!)</a:t>
            </a:r>
            <a:endParaRPr lang="en-US" dirty="0"/>
          </a:p>
          <a:p>
            <a:r>
              <a:rPr lang="en-US" i="1" dirty="0"/>
              <a:t>The average fixed income (bonds) mutual fund investor fared a little better, but not up to the market’s performance.  Over the last 19 years, the average fixed income mutual fund investor had an annualized gain of 4.24% versus the long-term government bond index which averaged 11.70%.”  (19)   </a:t>
            </a:r>
            <a:endParaRPr lang="en-US" dirty="0"/>
          </a:p>
          <a:p>
            <a:r>
              <a:rPr lang="en-US" b="1" i="1" dirty="0"/>
              <a:t> </a:t>
            </a:r>
            <a:endParaRPr lang="en-US" dirty="0"/>
          </a:p>
          <a:p>
            <a:r>
              <a:rPr lang="en-US" b="1" i="1" dirty="0"/>
              <a:t>Question:  Did you profit during the Bull market of the 1990s?</a:t>
            </a:r>
            <a:endParaRPr lang="en-US" dirty="0"/>
          </a:p>
          <a:p>
            <a:r>
              <a:rPr lang="en-US" b="1" i="1" dirty="0"/>
              <a:t> </a:t>
            </a:r>
            <a:endParaRPr lang="en-US" dirty="0"/>
          </a:p>
          <a:p>
            <a:r>
              <a:rPr lang="en-US" b="1" i="1" dirty="0"/>
              <a:t> </a:t>
            </a:r>
            <a:endParaRPr lang="en-US" dirty="0"/>
          </a:p>
          <a:p>
            <a:r>
              <a:rPr lang="en-US" b="1" i="1" dirty="0"/>
              <a:t>Question:  Did you sell out during the years 2000-2002?  Did you sell investments in 2008</a:t>
            </a:r>
            <a:r>
              <a:rPr lang="en-US" dirty="0"/>
              <a:t>?</a:t>
            </a:r>
          </a:p>
          <a:p>
            <a:r>
              <a:rPr lang="en-US" dirty="0"/>
              <a:t> </a:t>
            </a:r>
          </a:p>
          <a:p>
            <a:r>
              <a:rPr lang="en-US" dirty="0"/>
              <a:t> </a:t>
            </a:r>
          </a:p>
          <a:p>
            <a:r>
              <a:rPr lang="en-US" dirty="0"/>
              <a:t> </a:t>
            </a:r>
          </a:p>
          <a:p>
            <a:r>
              <a:rPr lang="en-US" b="1" i="1" dirty="0"/>
              <a:t>Question:  Have you ever been frustrated with your broker for not paying closer attention to your portfolio during downturns in the market? Upturns in the market? Explain.</a:t>
            </a:r>
            <a:endParaRPr lang="en-US" dirty="0"/>
          </a:p>
          <a:p>
            <a:r>
              <a:rPr lang="en-US" dirty="0"/>
              <a:t>  </a:t>
            </a:r>
          </a:p>
          <a:p>
            <a:r>
              <a:rPr lang="en-US" dirty="0"/>
              <a:t> </a:t>
            </a:r>
          </a:p>
          <a:p>
            <a:br>
              <a:rPr lang="en-US" dirty="0"/>
            </a:br>
            <a:r>
              <a:rPr lang="en-US" dirty="0"/>
              <a:t>The chart from the Wall St. Cheat Sheet website shows the typical investor behavior relating to market cycles. </a:t>
            </a:r>
          </a:p>
          <a:p>
            <a:r>
              <a:rPr lang="en-US" dirty="0"/>
              <a:t> </a:t>
            </a:r>
          </a:p>
          <a:p>
            <a:r>
              <a:rPr lang="en-US" dirty="0"/>
              <a:t>You see this everyday when you watch Jim Cramer saying he has no idea why things are the away they are. Sometimes these are anomalies and some times they can be explained.  But they can’t be predicted and investors are typically too emotionally involved to make good decisions.</a:t>
            </a:r>
          </a:p>
        </p:txBody>
      </p:sp>
      <p:sp>
        <p:nvSpPr>
          <p:cNvPr id="4" name="Slide Number Placeholder 3"/>
          <p:cNvSpPr>
            <a:spLocks noGrp="1"/>
          </p:cNvSpPr>
          <p:nvPr>
            <p:ph type="sldNum" sz="quarter" idx="10"/>
          </p:nvPr>
        </p:nvSpPr>
        <p:spPr/>
        <p:txBody>
          <a:bodyPr/>
          <a:lstStyle/>
          <a:p>
            <a:fld id="{92DAA0FE-D8D7-4CDE-BE55-77D7E1BF133B}" type="slidenum">
              <a:rPr lang="en-US" smtClean="0"/>
              <a:pPr/>
              <a:t>35</a:t>
            </a:fld>
            <a:endParaRPr lang="en-US"/>
          </a:p>
        </p:txBody>
      </p:sp>
    </p:spTree>
    <p:extLst>
      <p:ext uri="{BB962C8B-B14F-4D97-AF65-F5344CB8AC3E}">
        <p14:creationId xmlns:p14="http://schemas.microsoft.com/office/powerpoint/2010/main" val="24352534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37F6F-05BB-46D4-BAC5-6F5B349FF6FF}" type="slidenum">
              <a:rPr lang="en-US" smtClean="0"/>
              <a:pPr/>
              <a:t>36</a:t>
            </a:fld>
            <a:endParaRPr lang="en-US"/>
          </a:p>
        </p:txBody>
      </p:sp>
    </p:spTree>
    <p:extLst>
      <p:ext uri="{BB962C8B-B14F-4D97-AF65-F5344CB8AC3E}">
        <p14:creationId xmlns:p14="http://schemas.microsoft.com/office/powerpoint/2010/main" val="2977298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Paradigm Shifts in the market and Bear Markets</a:t>
            </a:r>
            <a:endParaRPr lang="en-US" dirty="0"/>
          </a:p>
          <a:p>
            <a:r>
              <a:rPr lang="en-US" dirty="0"/>
              <a:t>You have to wonder by now, what has caused all the volatility in the markets over the last 30 years.  It seems that we were riding the heights of the 1990’s when the dot.com bubble burst. We were riding the Bull again until the housing bubble turned 2008 into a disaster with a 38% drop in the broad markets.  According to YahooFinance.com, from the bottom of the market in March of 2009 to the half way through 2013, the S&amp;P 500 rose from 676 to 1606, a 138% increase. What could possibly be next on this roller coaster 21</a:t>
            </a:r>
            <a:r>
              <a:rPr lang="en-US" baseline="30000" dirty="0"/>
              <a:t>st</a:t>
            </a:r>
            <a:r>
              <a:rPr lang="en-US" dirty="0"/>
              <a:t> Century-market-ride and why is the volatility so steep?</a:t>
            </a:r>
          </a:p>
          <a:p>
            <a:r>
              <a:rPr lang="en-US" dirty="0"/>
              <a:t>If you were standing on the Dow back in 1980 when Ronald Reagan was elected and looked backwards in time you would see a gradual increase from 1932. Yet, if you stand on the Dow and look back in time from President Obama’s second inauguration you would see a dramatically different view as illustrated by the graph below from the Wall Street Journal’s Market Watch online.</a:t>
            </a:r>
          </a:p>
          <a:p>
            <a:r>
              <a:rPr lang="en-US" dirty="0"/>
              <a:t>The term Paradigm Shift comes to mind here.  Paradigm shifts sounds like a pretty generalized term, so why bring it up? How does it relate to the way you invest for retirement? In the last 30 years a cultural trend took place in three areas: the invention of the Internet, the development of 401(k)’s, and in the acceptance of gambling. You can bet these three aspects of our culture have had dramatic effects on the way we think about investing. Remember when corporate pensions were the norm, information needed for investing was gathered largely by reading the newspaper, and gambling was considered a negative social element and distained. </a:t>
            </a:r>
          </a:p>
          <a:p>
            <a:r>
              <a:rPr lang="en-US" dirty="0"/>
              <a:t>Jump to the future, our time.  Corporate pensions have virtually disappeared shifting the responsibility for retirement income to the employee or self-employed, investing is done at the speed of information which is now the speed of the Internet and Vegas is a family destination with gambling a cultural norm. You have to see the correlation between the three and ask yourself if the large market swings are now part of the cultural norm as well. </a:t>
            </a:r>
          </a:p>
          <a:p>
            <a:r>
              <a:rPr lang="en-US" dirty="0"/>
              <a:t>True killers of the market in terms of paradigms today are bear markets. In Russell Napier’s book, The Anatomy of a Bear, he tells us of two main indexes, the Dow Jones Stock Index and The DOW Jones Railroad Index, were the two main indexes at the turn of the 1900’s. During the hard financial years from 1893-1921, through seven recessions and panics, the start of World War I, and the creation of the Federal Reserve and our current tax structure, Napier tells us the government nationalized the railroads.  Guess what happened to the Railroad index. It essentially vanished, because the government devalued the rail stocks by their takeover. A major paradigm shift in the market due to prolonged Bear markets.</a:t>
            </a:r>
          </a:p>
          <a:p>
            <a:r>
              <a:rPr lang="en-US" dirty="0"/>
              <a:t>Another event causing a deviation in the market was the creation of the Federal Reserve in 1914. The Fed was created to make our currency “elastic.” Inflating the money supply during a recession or depression to spur on business, the Fed printed more money tied very loosely to the gold standard. This generated incredible financial market changes exploding out of 1921. </a:t>
            </a:r>
          </a:p>
          <a:p>
            <a:r>
              <a:rPr lang="en-US" dirty="0"/>
              <a:t>If paradigm shifts like this occur in the market due to Bear trends, is it wise to invest the majority of your retirement savings into a current highly volatile market? Of course not. </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37</a:t>
            </a:fld>
            <a:endParaRPr lang="en-US"/>
          </a:p>
        </p:txBody>
      </p:sp>
    </p:spTree>
    <p:extLst>
      <p:ext uri="{BB962C8B-B14F-4D97-AF65-F5344CB8AC3E}">
        <p14:creationId xmlns:p14="http://schemas.microsoft.com/office/powerpoint/2010/main" val="860585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38</a:t>
            </a:fld>
            <a:endParaRPr lang="en-US"/>
          </a:p>
        </p:txBody>
      </p:sp>
    </p:spTree>
    <p:extLst>
      <p:ext uri="{BB962C8B-B14F-4D97-AF65-F5344CB8AC3E}">
        <p14:creationId xmlns:p14="http://schemas.microsoft.com/office/powerpoint/2010/main" val="165205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Include your disclosure and read.</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5060" indent="-290408" eaLnBrk="0" hangingPunct="0">
              <a:defRPr>
                <a:solidFill>
                  <a:schemeClr val="tx1"/>
                </a:solidFill>
                <a:latin typeface="Arial" charset="0"/>
              </a:defRPr>
            </a:lvl2pPr>
            <a:lvl3pPr marL="1161631" indent="-232326" eaLnBrk="0" hangingPunct="0">
              <a:defRPr>
                <a:solidFill>
                  <a:schemeClr val="tx1"/>
                </a:solidFill>
                <a:latin typeface="Arial" charset="0"/>
              </a:defRPr>
            </a:lvl3pPr>
            <a:lvl4pPr marL="1626283" indent="-232326" eaLnBrk="0" hangingPunct="0">
              <a:defRPr>
                <a:solidFill>
                  <a:schemeClr val="tx1"/>
                </a:solidFill>
                <a:latin typeface="Arial" charset="0"/>
              </a:defRPr>
            </a:lvl4pPr>
            <a:lvl5pPr marL="2090936" indent="-232326" eaLnBrk="0" hangingPunct="0">
              <a:defRPr>
                <a:solidFill>
                  <a:schemeClr val="tx1"/>
                </a:solidFill>
                <a:latin typeface="Arial" charset="0"/>
              </a:defRPr>
            </a:lvl5pPr>
            <a:lvl6pPr marL="2555588" indent="-232326" eaLnBrk="0" fontAlgn="base" hangingPunct="0">
              <a:spcBef>
                <a:spcPct val="0"/>
              </a:spcBef>
              <a:spcAft>
                <a:spcPct val="0"/>
              </a:spcAft>
              <a:defRPr>
                <a:solidFill>
                  <a:schemeClr val="tx1"/>
                </a:solidFill>
                <a:latin typeface="Arial" charset="0"/>
              </a:defRPr>
            </a:lvl6pPr>
            <a:lvl7pPr marL="3020240" indent="-232326" eaLnBrk="0" fontAlgn="base" hangingPunct="0">
              <a:spcBef>
                <a:spcPct val="0"/>
              </a:spcBef>
              <a:spcAft>
                <a:spcPct val="0"/>
              </a:spcAft>
              <a:defRPr>
                <a:solidFill>
                  <a:schemeClr val="tx1"/>
                </a:solidFill>
                <a:latin typeface="Arial" charset="0"/>
              </a:defRPr>
            </a:lvl7pPr>
            <a:lvl8pPr marL="3484893" indent="-232326" eaLnBrk="0" fontAlgn="base" hangingPunct="0">
              <a:spcBef>
                <a:spcPct val="0"/>
              </a:spcBef>
              <a:spcAft>
                <a:spcPct val="0"/>
              </a:spcAft>
              <a:defRPr>
                <a:solidFill>
                  <a:schemeClr val="tx1"/>
                </a:solidFill>
                <a:latin typeface="Arial" charset="0"/>
              </a:defRPr>
            </a:lvl8pPr>
            <a:lvl9pPr marL="3949545" indent="-232326"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1993C2A-DDFB-46A9-8E56-538ECB7BEFCB}" type="slidenum">
              <a:rPr lang="en-US" smtClean="0">
                <a:cs typeface="Arial" charset="0"/>
              </a:rPr>
              <a:pPr eaLnBrk="1" fontAlgn="base" hangingPunct="1">
                <a:spcBef>
                  <a:spcPct val="0"/>
                </a:spcBef>
                <a:spcAft>
                  <a:spcPct val="0"/>
                </a:spcAft>
              </a:pPr>
              <a:t>4</a:t>
            </a:fld>
            <a:endParaRPr lang="en-US">
              <a:cs typeface="Arial" charset="0"/>
            </a:endParaRPr>
          </a:p>
        </p:txBody>
      </p:sp>
    </p:spTree>
    <p:extLst>
      <p:ext uri="{BB962C8B-B14F-4D97-AF65-F5344CB8AC3E}">
        <p14:creationId xmlns:p14="http://schemas.microsoft.com/office/powerpoint/2010/main" val="2217779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largest percentage gains and losses in</a:t>
            </a:r>
            <a:r>
              <a:rPr lang="en-US" baseline="0" dirty="0"/>
              <a:t> the history of the Dow have happened in the last 26 years.  Could there be a paradigm shift in the markets?  Things look dramatically different than the previous 60 years or more.  Investing is done at the speed of information. Gambling as a cultural norm. Individual investors in their 401k.  All changes in the last 30 years.</a:t>
            </a:r>
            <a:endParaRPr lang="en-US" dirty="0"/>
          </a:p>
        </p:txBody>
      </p:sp>
      <p:sp>
        <p:nvSpPr>
          <p:cNvPr id="4" name="Slide Number Placeholder 3"/>
          <p:cNvSpPr>
            <a:spLocks noGrp="1"/>
          </p:cNvSpPr>
          <p:nvPr>
            <p:ph type="sldNum" sz="quarter" idx="10"/>
          </p:nvPr>
        </p:nvSpPr>
        <p:spPr/>
        <p:txBody>
          <a:bodyPr/>
          <a:lstStyle/>
          <a:p>
            <a:fld id="{AA537F6F-05BB-46D4-BAC5-6F5B349FF6FF}" type="slidenum">
              <a:rPr lang="en-US" smtClean="0"/>
              <a:pPr/>
              <a:t>39</a:t>
            </a:fld>
            <a:endParaRPr lang="en-US"/>
          </a:p>
        </p:txBody>
      </p:sp>
    </p:spTree>
    <p:extLst>
      <p:ext uri="{BB962C8B-B14F-4D97-AF65-F5344CB8AC3E}">
        <p14:creationId xmlns:p14="http://schemas.microsoft.com/office/powerpoint/2010/main" val="297729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retiring on your investments as opening a restaurant. There are some staff you hire out of curiosity and other staff you hire because you know they’re reliable. They can cook, keep the kitchen spotless and bring in great ideas to your menu and the style of the restaurant. But your chance of making it is only 40%. (18)  Considering the crazy hours you have to spend as a restaurant owner and the sacrifice involved, you have to ask yourself is the end result worth it at a 60% chance of failure.  While we aren’t suggesting that your market investments have a 60% chance of failure, the question remains. Do you want the majority of your assets exposed to failure?</a:t>
            </a:r>
          </a:p>
          <a:p>
            <a:r>
              <a:rPr lang="en-US" dirty="0"/>
              <a:t>Some risk needs to be taken on, but how much depends on how you stomach the volatility in the market and how much guarantees you want in your income</a:t>
            </a:r>
            <a:r>
              <a:rPr lang="x-none"/>
              <a:t> </a:t>
            </a:r>
            <a:r>
              <a:rPr lang="en-US" dirty="0"/>
              <a:t>.  How you manage risk is the key question.  We believe that an ABC allotment of assets helps you manage your expectations and response to market downturns.</a:t>
            </a:r>
          </a:p>
          <a:p>
            <a:r>
              <a:rPr lang="x-none"/>
              <a:t> </a:t>
            </a:r>
            <a:endParaRPr lang="en-US" dirty="0"/>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40</a:t>
            </a:fld>
            <a:endParaRPr lang="en-US"/>
          </a:p>
        </p:txBody>
      </p:sp>
    </p:spTree>
    <p:extLst>
      <p:ext uri="{BB962C8B-B14F-4D97-AF65-F5344CB8AC3E}">
        <p14:creationId xmlns:p14="http://schemas.microsoft.com/office/powerpoint/2010/main" val="1652053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41</a:t>
            </a:fld>
            <a:endParaRPr lang="en-US"/>
          </a:p>
        </p:txBody>
      </p:sp>
    </p:spTree>
    <p:extLst>
      <p:ext uri="{BB962C8B-B14F-4D97-AF65-F5344CB8AC3E}">
        <p14:creationId xmlns:p14="http://schemas.microsoft.com/office/powerpoint/2010/main" val="3162714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By the Numbers</a:t>
            </a:r>
            <a:endParaRPr lang="en-US" dirty="0"/>
          </a:p>
          <a:p>
            <a:r>
              <a:rPr lang="en-US" sz="1200" b="1" kern="1200" dirty="0">
                <a:solidFill>
                  <a:schemeClr val="tx1"/>
                </a:solidFill>
                <a:effectLst/>
                <a:latin typeface="+mn-lt"/>
                <a:ea typeface="+mn-ea"/>
                <a:cs typeface="+mn-cs"/>
              </a:rPr>
              <a:t>$75 Billion</a:t>
            </a:r>
            <a:r>
              <a:rPr lang="en-US" sz="1200" kern="1200" dirty="0">
                <a:solidFill>
                  <a:schemeClr val="tx1"/>
                </a:solidFill>
                <a:effectLst/>
                <a:latin typeface="+mn-lt"/>
                <a:ea typeface="+mn-ea"/>
                <a:cs typeface="+mn-cs"/>
              </a:rPr>
              <a:t> - The amount the US spent on healthcare in 1970. (20) </a:t>
            </a:r>
          </a:p>
          <a:p>
            <a:r>
              <a:rPr lang="en-US" sz="1200" b="1" kern="1200" dirty="0">
                <a:solidFill>
                  <a:schemeClr val="tx1"/>
                </a:solidFill>
                <a:effectLst/>
                <a:latin typeface="+mn-lt"/>
                <a:ea typeface="+mn-ea"/>
                <a:cs typeface="+mn-cs"/>
              </a:rPr>
              <a:t>$2 Trillion</a:t>
            </a:r>
            <a:r>
              <a:rPr lang="en-US" sz="1200" kern="1200" dirty="0">
                <a:solidFill>
                  <a:schemeClr val="tx1"/>
                </a:solidFill>
                <a:effectLst/>
                <a:latin typeface="+mn-lt"/>
                <a:ea typeface="+mn-ea"/>
                <a:cs typeface="+mn-cs"/>
              </a:rPr>
              <a:t> - The amount the US spent on health care in 2005. (21) </a:t>
            </a:r>
          </a:p>
          <a:p>
            <a:r>
              <a:rPr lang="en-US" sz="1200" b="1" kern="1200" dirty="0">
                <a:solidFill>
                  <a:schemeClr val="tx1"/>
                </a:solidFill>
                <a:effectLst/>
                <a:latin typeface="+mn-lt"/>
                <a:ea typeface="+mn-ea"/>
                <a:cs typeface="+mn-cs"/>
              </a:rPr>
              <a:t>16.2</a:t>
            </a:r>
            <a:r>
              <a:rPr lang="x-none" sz="1200" b="1" kern="1200">
                <a:solidFill>
                  <a:schemeClr val="tx1"/>
                </a:solidFill>
                <a:effectLst/>
                <a:latin typeface="+mn-lt"/>
                <a:ea typeface="+mn-ea"/>
                <a:cs typeface="+mn-cs"/>
              </a:rPr>
              <a:t>%</a:t>
            </a:r>
            <a:r>
              <a:rPr lang="x-none" sz="1200" b="0" kern="1200">
                <a:solidFill>
                  <a:schemeClr val="tx1"/>
                </a:solidFill>
                <a:effectLst/>
                <a:latin typeface="+mn-lt"/>
                <a:ea typeface="+mn-ea"/>
                <a:cs typeface="+mn-cs"/>
              </a:rPr>
              <a:t> - The percentage of healthcare spending as a part of the gross domestic product predicted for 20</a:t>
            </a:r>
            <a:r>
              <a:rPr lang="en-US" sz="1200" b="0" kern="1200" dirty="0">
                <a:solidFill>
                  <a:schemeClr val="tx1"/>
                </a:solidFill>
                <a:effectLst/>
                <a:latin typeface="+mn-lt"/>
                <a:ea typeface="+mn-ea"/>
                <a:cs typeface="+mn-cs"/>
              </a:rPr>
              <a:t>05</a:t>
            </a:r>
            <a:r>
              <a:rPr lang="x-none" sz="1200" b="0" kern="1200">
                <a:solidFill>
                  <a:schemeClr val="tx1"/>
                </a:solidFill>
                <a:effectLst/>
                <a:latin typeface="+mn-lt"/>
                <a:ea typeface="+mn-ea"/>
                <a:cs typeface="+mn-cs"/>
              </a:rPr>
              <a:t> (GDP). (2</a:t>
            </a:r>
            <a:r>
              <a:rPr lang="en-US" sz="1200" b="0" kern="1200" dirty="0">
                <a:solidFill>
                  <a:schemeClr val="tx1"/>
                </a:solidFill>
                <a:effectLst/>
                <a:latin typeface="+mn-lt"/>
                <a:ea typeface="+mn-ea"/>
                <a:cs typeface="+mn-cs"/>
              </a:rPr>
              <a:t>2</a:t>
            </a:r>
            <a:r>
              <a:rPr lang="x-none" sz="1200" b="0" kern="120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$4 Trillion</a:t>
            </a:r>
            <a:r>
              <a:rPr lang="en-US" sz="1200" kern="1200" dirty="0">
                <a:solidFill>
                  <a:schemeClr val="tx1"/>
                </a:solidFill>
                <a:effectLst/>
                <a:latin typeface="+mn-lt"/>
                <a:ea typeface="+mn-ea"/>
                <a:cs typeface="+mn-cs"/>
              </a:rPr>
              <a:t> - The amount the US is expected to spend on health care in 2015. (22)</a:t>
            </a:r>
          </a:p>
          <a:p>
            <a:r>
              <a:rPr lang="x-none" sz="1200" b="1" kern="1200">
                <a:solidFill>
                  <a:schemeClr val="tx1"/>
                </a:solidFill>
                <a:effectLst/>
                <a:latin typeface="+mn-lt"/>
                <a:ea typeface="+mn-ea"/>
                <a:cs typeface="+mn-cs"/>
              </a:rPr>
              <a:t>20%</a:t>
            </a:r>
            <a:r>
              <a:rPr lang="x-none" sz="1200" b="0" kern="1200">
                <a:solidFill>
                  <a:schemeClr val="tx1"/>
                </a:solidFill>
                <a:effectLst/>
                <a:latin typeface="+mn-lt"/>
                <a:ea typeface="+mn-ea"/>
                <a:cs typeface="+mn-cs"/>
              </a:rPr>
              <a:t> - The percentage of healthcare spending as a part of the gross domestic product predicted for 20</a:t>
            </a:r>
            <a:r>
              <a:rPr lang="en-US" sz="1200" b="0" kern="1200" dirty="0">
                <a:solidFill>
                  <a:schemeClr val="tx1"/>
                </a:solidFill>
                <a:effectLst/>
                <a:latin typeface="+mn-lt"/>
                <a:ea typeface="+mn-ea"/>
                <a:cs typeface="+mn-cs"/>
              </a:rPr>
              <a:t>15</a:t>
            </a:r>
            <a:r>
              <a:rPr lang="x-none" sz="1200" b="0" kern="1200">
                <a:solidFill>
                  <a:schemeClr val="tx1"/>
                </a:solidFill>
                <a:effectLst/>
                <a:latin typeface="+mn-lt"/>
                <a:ea typeface="+mn-ea"/>
                <a:cs typeface="+mn-cs"/>
              </a:rPr>
              <a:t> (GDP). (2</a:t>
            </a:r>
            <a:r>
              <a:rPr lang="en-US" sz="1200" b="0" kern="1200" dirty="0">
                <a:solidFill>
                  <a:schemeClr val="tx1"/>
                </a:solidFill>
                <a:effectLst/>
                <a:latin typeface="+mn-lt"/>
                <a:ea typeface="+mn-ea"/>
                <a:cs typeface="+mn-cs"/>
              </a:rPr>
              <a:t>3</a:t>
            </a:r>
            <a:r>
              <a:rPr lang="x-none" sz="1200" b="0" kern="1200">
                <a:solidFill>
                  <a:schemeClr val="tx1"/>
                </a:solidFill>
                <a:effectLst/>
                <a:latin typeface="+mn-lt"/>
                <a:ea typeface="+mn-ea"/>
                <a:cs typeface="+mn-cs"/>
              </a:rPr>
              <a:t>)</a:t>
            </a:r>
            <a:endParaRPr lang="en-US" sz="1200" b="1" kern="1200" dirty="0">
              <a:solidFill>
                <a:schemeClr val="tx1"/>
              </a:solidFill>
              <a:effectLst/>
              <a:latin typeface="+mn-lt"/>
              <a:ea typeface="+mn-ea"/>
              <a:cs typeface="+mn-cs"/>
            </a:endParaRPr>
          </a:p>
          <a:p>
            <a:r>
              <a:rPr lang="x-none" sz="1200" b="1" kern="1200">
                <a:solidFill>
                  <a:schemeClr val="tx1"/>
                </a:solidFill>
                <a:effectLst/>
                <a:latin typeface="+mn-lt"/>
                <a:ea typeface="+mn-ea"/>
                <a:cs typeface="+mn-cs"/>
              </a:rPr>
              <a:t>9%</a:t>
            </a:r>
            <a:r>
              <a:rPr lang="x-none" sz="1200" b="0" kern="1200">
                <a:solidFill>
                  <a:schemeClr val="tx1"/>
                </a:solidFill>
                <a:effectLst/>
                <a:latin typeface="+mn-lt"/>
                <a:ea typeface="+mn-ea"/>
                <a:cs typeface="+mn-cs"/>
              </a:rPr>
              <a:t> - The percentage of healthcare spending as a part of the gross domestic product (GDP) in 1970. (2</a:t>
            </a:r>
            <a:r>
              <a:rPr lang="en-US" sz="1200" b="0" kern="1200" dirty="0">
                <a:solidFill>
                  <a:schemeClr val="tx1"/>
                </a:solidFill>
                <a:effectLst/>
                <a:latin typeface="+mn-lt"/>
                <a:ea typeface="+mn-ea"/>
                <a:cs typeface="+mn-cs"/>
              </a:rPr>
              <a:t>4</a:t>
            </a:r>
            <a:r>
              <a:rPr lang="x-none" sz="1200" b="0" kern="1200">
                <a:solidFill>
                  <a:schemeClr val="tx1"/>
                </a:solidFill>
                <a:effectLst/>
                <a:latin typeface="+mn-lt"/>
                <a:ea typeface="+mn-ea"/>
                <a:cs typeface="+mn-cs"/>
              </a:rPr>
              <a:t>) </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42</a:t>
            </a:fld>
            <a:endParaRPr lang="en-US"/>
          </a:p>
        </p:txBody>
      </p:sp>
    </p:spTree>
    <p:extLst>
      <p:ext uri="{BB962C8B-B14F-4D97-AF65-F5344CB8AC3E}">
        <p14:creationId xmlns:p14="http://schemas.microsoft.com/office/powerpoint/2010/main" val="122938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Payroll tax rate increased from 1.45% to 2.35%, the .09% is on incomes over $200,000 for singles and $250,000 for married couples.</a:t>
            </a:r>
            <a:endParaRPr lang="en-US" dirty="0">
              <a:effectLst/>
            </a:endParaRPr>
          </a:p>
          <a:p>
            <a:pPr lvl="0"/>
            <a:r>
              <a:rPr lang="en-US" dirty="0"/>
              <a:t>A new 3.8% non-Medicare tax on unearned income or passive income was instituted to pay for the national healthcare plan. Exceptions to this will be capital gains on a house exceeding $250,000 for single filers and $500,000 for married couples. </a:t>
            </a:r>
            <a:endParaRPr lang="en-US" dirty="0">
              <a:effectLst/>
            </a:endParaRPr>
          </a:p>
          <a:p>
            <a:pPr lvl="0"/>
            <a:r>
              <a:rPr lang="en-US" dirty="0"/>
              <a:t>By October 1</a:t>
            </a:r>
            <a:r>
              <a:rPr lang="en-US" baseline="30000" dirty="0"/>
              <a:t>st</a:t>
            </a:r>
            <a:r>
              <a:rPr lang="en-US" dirty="0"/>
              <a:t>, 2013, every state will have an insurance exchange. All small businesses and persons can select a private health care plan from an organized marketplace within their region. This service will be available not just through person-to-person, but through all forms of communication: online, phone calls, mobile devices, and home devices. </a:t>
            </a:r>
            <a:endParaRPr lang="en-US" dirty="0">
              <a:effectLst/>
            </a:endParaRPr>
          </a:p>
          <a:p>
            <a:pPr lvl="0"/>
            <a:r>
              <a:rPr lang="en-US" dirty="0"/>
              <a:t>A tax credit will help you lower the premium costs if you are within a 100 to 400 percent range of the federal poverty level. </a:t>
            </a:r>
            <a:endParaRPr lang="en-US" dirty="0">
              <a:effectLst/>
            </a:endParaRPr>
          </a:p>
          <a:p>
            <a:pPr lvl="0"/>
            <a:r>
              <a:rPr lang="en-US" dirty="0"/>
              <a:t>A mandate will require everyone to have health insurance or pay a penalty. Must be a legitimate coverage can be through the workplace, or otherwise.</a:t>
            </a:r>
            <a:endParaRPr lang="en-US" dirty="0">
              <a:effectLst/>
            </a:endParaRPr>
          </a:p>
          <a:p>
            <a:pPr lvl="0"/>
            <a:r>
              <a:rPr lang="en-US" dirty="0"/>
              <a:t>Tax penalties range from $95 per individual, $285 per family.</a:t>
            </a:r>
            <a:endParaRPr lang="en-US" dirty="0">
              <a:effectLst/>
            </a:endParaRPr>
          </a:p>
          <a:p>
            <a:pPr lvl="0"/>
            <a:r>
              <a:rPr lang="en-US" dirty="0"/>
              <a:t>Medicaid will expand in some states, although others are not sure about its benefits to their state systems or marketplaces.</a:t>
            </a:r>
            <a:endParaRPr lang="en-US" dirty="0">
              <a:effectLst/>
            </a:endParaRPr>
          </a:p>
          <a:p>
            <a:pPr lvl="0"/>
            <a:r>
              <a:rPr lang="en-US" dirty="0"/>
              <a:t>Rebates will include a form of reduced premium or a refund when premiums are not used to benefit the insured. The rule does not apply to self-insured in workplaces.</a:t>
            </a:r>
            <a:endParaRPr lang="en-US" dirty="0">
              <a:effectLst/>
            </a:endParaRPr>
          </a:p>
          <a:p>
            <a:pPr lvl="0"/>
            <a:r>
              <a:rPr lang="en-US" dirty="0"/>
              <a:t>Cheaper drugs for people on Medicare. </a:t>
            </a:r>
            <a:endParaRPr lang="en-US" dirty="0">
              <a:effectLst/>
            </a:endParaRPr>
          </a:p>
          <a:p>
            <a:pPr lvl="0"/>
            <a:r>
              <a:rPr lang="en-US" dirty="0"/>
              <a:t>Temporary help for people with pre-existing conditions. Free preventive care.</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43</a:t>
            </a:fld>
            <a:endParaRPr lang="en-US"/>
          </a:p>
        </p:txBody>
      </p:sp>
    </p:spTree>
    <p:extLst>
      <p:ext uri="{BB962C8B-B14F-4D97-AF65-F5344CB8AC3E}">
        <p14:creationId xmlns:p14="http://schemas.microsoft.com/office/powerpoint/2010/main" val="405393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cost of nursing home care has increased more than 4 percent a year over the last decade.</a:t>
            </a:r>
            <a:endParaRPr lang="en-US" dirty="0">
              <a:effectLst/>
            </a:endParaRPr>
          </a:p>
          <a:p>
            <a:pPr lvl="0"/>
            <a:r>
              <a:rPr lang="en-US" dirty="0"/>
              <a:t>The median hourly cost of home health aide services is $19 an hour and $18 for homemaker services. Those HM costs rose 1.4% since 2012, and less than 1% annually over the last five years. </a:t>
            </a:r>
            <a:endParaRPr lang="en-US" dirty="0">
              <a:effectLst/>
            </a:endParaRPr>
          </a:p>
          <a:p>
            <a:pPr lvl="0"/>
            <a:r>
              <a:rPr lang="en-US" dirty="0"/>
              <a:t>The median annual cost of assisted living site rose 4.6% over last year and 4.3 percent  annual increase of the past 5 years. </a:t>
            </a:r>
            <a:endParaRPr lang="en-US" dirty="0">
              <a:effectLst/>
            </a:endParaRPr>
          </a:p>
          <a:p>
            <a:pPr lvl="0"/>
            <a:r>
              <a:rPr lang="en-US" dirty="0"/>
              <a:t>Low interest rates, unpredictable medical costs and a tough regulatory environment are some of the key reasons that insurers give for leaving the market, despite demographic trends. (25)</a:t>
            </a:r>
            <a:endParaRPr lang="en-US" dirty="0">
              <a:effectLst/>
            </a:endParaRPr>
          </a:p>
          <a:p>
            <a:pPr lvl="0"/>
            <a:r>
              <a:rPr lang="en-US" dirty="0"/>
              <a:t>Medicare system has holes which can cause a couple turning 65 today to pay an average of $220,000 out of pocket medical costs before they die. (26)</a:t>
            </a:r>
            <a:endParaRPr lang="en-US" dirty="0">
              <a:effectLst/>
            </a:endParaRPr>
          </a:p>
          <a:p>
            <a:r>
              <a:rPr lang="en-US" dirty="0"/>
              <a:t>According to a study by </a:t>
            </a:r>
            <a:r>
              <a:rPr lang="en-US" dirty="0" err="1"/>
              <a:t>Genworth</a:t>
            </a:r>
            <a:r>
              <a:rPr lang="en-US" dirty="0"/>
              <a:t> in 2012 titled, “Cost of Care Survey,” the median cost of a private nursing home stay has jumped from $67,527 in 2012 to $83,950.  The reasons attributed to this dramatic increase are insurance, food, building maintenance and labor costs that are passed on to the patients.  </a:t>
            </a:r>
          </a:p>
          <a:p>
            <a:r>
              <a:rPr lang="en-US" dirty="0"/>
              <a:t>A popular alternative to the nursing home when the level of care needed is less is an assisted living facility.  The median price for those facilities is $41,400, which is a 5% increase year over year. </a:t>
            </a:r>
          </a:p>
          <a:p>
            <a:r>
              <a:rPr lang="en-US" dirty="0"/>
              <a:t>The </a:t>
            </a:r>
            <a:r>
              <a:rPr lang="en-US" dirty="0" err="1"/>
              <a:t>Genworth</a:t>
            </a:r>
            <a:r>
              <a:rPr lang="en-US" dirty="0"/>
              <a:t> study showed that 78% of adults would prefer a home-care alternative.  The median cost for a homemaker who assists with cleaning, cooking, and transportation is about $41,756.  If you desire more care such as a home health aide providing additional bathing and grooming care costs $44,479. (27) </a:t>
            </a:r>
          </a:p>
        </p:txBody>
      </p:sp>
      <p:sp>
        <p:nvSpPr>
          <p:cNvPr id="4" name="Slide Number Placeholder 3"/>
          <p:cNvSpPr>
            <a:spLocks noGrp="1"/>
          </p:cNvSpPr>
          <p:nvPr>
            <p:ph type="sldNum" sz="quarter" idx="10"/>
          </p:nvPr>
        </p:nvSpPr>
        <p:spPr/>
        <p:txBody>
          <a:bodyPr/>
          <a:lstStyle/>
          <a:p>
            <a:fld id="{92DAA0FE-D8D7-4CDE-BE55-77D7E1BF133B}" type="slidenum">
              <a:rPr lang="en-US" smtClean="0"/>
              <a:pPr/>
              <a:t>44</a:t>
            </a:fld>
            <a:endParaRPr lang="en-US"/>
          </a:p>
        </p:txBody>
      </p:sp>
    </p:spTree>
    <p:extLst>
      <p:ext uri="{BB962C8B-B14F-4D97-AF65-F5344CB8AC3E}">
        <p14:creationId xmlns:p14="http://schemas.microsoft.com/office/powerpoint/2010/main" val="405393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a New York</a:t>
            </a:r>
            <a:r>
              <a:rPr lang="en-US" baseline="0" dirty="0"/>
              <a:t> Life</a:t>
            </a:r>
            <a:r>
              <a:rPr lang="en-US" dirty="0"/>
              <a:t> 2014 study of Long-term Care costs, the national averages look like this:</a:t>
            </a:r>
            <a:r>
              <a:rPr lang="en-US" baseline="0" dirty="0"/>
              <a:t> (http://www.newyorklife.com/products/Long-Term-Care/nyl-costs-of-ltc-survey)</a:t>
            </a:r>
            <a:endParaRPr lang="en-US" dirty="0"/>
          </a:p>
          <a:p>
            <a:pPr lvl="0"/>
            <a:r>
              <a:rPr lang="x-none" dirty="0"/>
              <a:t>$3,5</a:t>
            </a:r>
            <a:r>
              <a:rPr lang="en-US" dirty="0"/>
              <a:t>72</a:t>
            </a:r>
            <a:r>
              <a:rPr lang="x-none" dirty="0"/>
              <a:t> for monthly base rates in an assisted living facility</a:t>
            </a:r>
            <a:endParaRPr lang="en-US" b="1" dirty="0"/>
          </a:p>
          <a:p>
            <a:pPr lvl="0"/>
            <a:r>
              <a:rPr lang="x-none" dirty="0"/>
              <a:t>$2</a:t>
            </a:r>
            <a:r>
              <a:rPr lang="en-US" dirty="0"/>
              <a:t>62</a:t>
            </a:r>
            <a:r>
              <a:rPr lang="x-none" dirty="0"/>
              <a:t> a day for a private room in a nursing home</a:t>
            </a:r>
            <a:endParaRPr lang="en-US" b="1" dirty="0"/>
          </a:p>
          <a:p>
            <a:pPr lvl="0"/>
            <a:r>
              <a:rPr lang="x-none" dirty="0"/>
              <a:t>$22</a:t>
            </a:r>
            <a:r>
              <a:rPr lang="en-US" dirty="0"/>
              <a:t>7</a:t>
            </a:r>
            <a:r>
              <a:rPr lang="x-none" dirty="0"/>
              <a:t> a day for a semi-private room</a:t>
            </a:r>
            <a:endParaRPr lang="en-US" b="1" dirty="0"/>
          </a:p>
          <a:p>
            <a:pPr lvl="0"/>
            <a:r>
              <a:rPr lang="x-none" dirty="0"/>
              <a:t>$21 an hour for home health care aides </a:t>
            </a:r>
            <a:endParaRPr lang="en-US" b="1" dirty="0"/>
          </a:p>
          <a:p>
            <a:r>
              <a:rPr lang="x-none" dirty="0"/>
              <a:t> </a:t>
            </a:r>
            <a:endParaRPr lang="en-US" b="1" dirty="0"/>
          </a:p>
          <a:p>
            <a:r>
              <a:rPr lang="x-none" dirty="0"/>
              <a:t>Kipplinger reported in their online column the following stunning news.</a:t>
            </a:r>
            <a:endParaRPr lang="en-US" b="1" dirty="0"/>
          </a:p>
          <a:p>
            <a:r>
              <a:rPr lang="x-none" dirty="0"/>
              <a:t>“Policyholders were stunned when insurer John Hancock announced in September that it would ask state regulators for permission to boost premiums on many of its long-term-care policies by an average of 40%. For many of the insured, the proposed rate hike would come on top of a 2008 increase of 13% to 18%.” (2</a:t>
            </a:r>
            <a:r>
              <a:rPr lang="en-US" dirty="0"/>
              <a:t>9</a:t>
            </a:r>
            <a:r>
              <a:rPr lang="x-none" dirty="0"/>
              <a:t>) </a:t>
            </a:r>
            <a:endParaRPr lang="en-US" b="1" dirty="0"/>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45</a:t>
            </a:fld>
            <a:endParaRPr lang="en-US"/>
          </a:p>
        </p:txBody>
      </p:sp>
    </p:spTree>
    <p:extLst>
      <p:ext uri="{BB962C8B-B14F-4D97-AF65-F5344CB8AC3E}">
        <p14:creationId xmlns:p14="http://schemas.microsoft.com/office/powerpoint/2010/main" val="26956686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46</a:t>
            </a:fld>
            <a:endParaRPr lang="en-US"/>
          </a:p>
        </p:txBody>
      </p:sp>
    </p:spTree>
    <p:extLst>
      <p:ext uri="{BB962C8B-B14F-4D97-AF65-F5344CB8AC3E}">
        <p14:creationId xmlns:p14="http://schemas.microsoft.com/office/powerpoint/2010/main" val="4053936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47</a:t>
            </a:fld>
            <a:endParaRPr lang="en-US"/>
          </a:p>
        </p:txBody>
      </p:sp>
    </p:spTree>
    <p:extLst>
      <p:ext uri="{BB962C8B-B14F-4D97-AF65-F5344CB8AC3E}">
        <p14:creationId xmlns:p14="http://schemas.microsoft.com/office/powerpoint/2010/main" val="2570268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Unrealistic Expectations</a:t>
            </a:r>
            <a:endParaRPr lang="en-US" dirty="0"/>
          </a:p>
          <a:p>
            <a:r>
              <a:rPr lang="en-US" dirty="0"/>
              <a:t>“According to research done by Fidelity Investments, nearly 4 in 10 retired households can't cover their monthly expenses. The research went on to reveal that 50% of Americans have less than $25,000 in total savings (not counting pension plans or primary residence). About 28% have less than $1,000 saved.” (33) </a:t>
            </a:r>
          </a:p>
          <a:p>
            <a:r>
              <a:rPr lang="en-US" dirty="0"/>
              <a:t>Common strains on retirement savings:</a:t>
            </a:r>
          </a:p>
          <a:p>
            <a:pPr lvl="0"/>
            <a:r>
              <a:rPr lang="en-US" dirty="0"/>
              <a:t>Spending too much in the first couple of years, trying to do all the things you’ve always wanted to do.</a:t>
            </a:r>
            <a:endParaRPr lang="en-US" dirty="0">
              <a:effectLst/>
            </a:endParaRPr>
          </a:p>
          <a:p>
            <a:pPr lvl="0"/>
            <a:r>
              <a:rPr lang="en-US" dirty="0"/>
              <a:t>Underestimating home repairs and taking out home equity loans or second mortgages.</a:t>
            </a:r>
            <a:endParaRPr lang="en-US" dirty="0">
              <a:effectLst/>
            </a:endParaRPr>
          </a:p>
          <a:p>
            <a:pPr lvl="0"/>
            <a:r>
              <a:rPr lang="en-US" dirty="0"/>
              <a:t>Helping adult children financially and eating into your retirement savings.</a:t>
            </a:r>
            <a:endParaRPr lang="en-US" dirty="0">
              <a:effectLst/>
            </a:endParaRPr>
          </a:p>
          <a:p>
            <a:pPr lvl="0"/>
            <a:r>
              <a:rPr lang="en-US" dirty="0"/>
              <a:t>Taking care of an elderly parent or in-law and draining your funds for their extra needs.</a:t>
            </a:r>
            <a:endParaRPr lang="en-US" dirty="0">
              <a:effectLst/>
            </a:endParaRPr>
          </a:p>
          <a:p>
            <a:pPr lvl="0"/>
            <a:r>
              <a:rPr lang="en-US" dirty="0"/>
              <a:t>Not planning for rising elder healthcare costs and long term nursing care.</a:t>
            </a:r>
            <a:endParaRPr lang="en-US" dirty="0">
              <a:effectLst/>
            </a:endParaRPr>
          </a:p>
          <a:p>
            <a:pPr lvl="0"/>
            <a:r>
              <a:rPr lang="en-US" dirty="0"/>
              <a:t>Taking care of a special needs child in retirement requires a lot of advanced planning.</a:t>
            </a:r>
            <a:endParaRPr lang="en-US" dirty="0">
              <a:effectLst/>
            </a:endParaRPr>
          </a:p>
          <a:p>
            <a:r>
              <a:rPr lang="en-US" dirty="0"/>
              <a:t> </a:t>
            </a:r>
          </a:p>
          <a:p>
            <a:r>
              <a:rPr lang="en-US" dirty="0"/>
              <a:t>Many are unaware of how their savings relates to the creation of income in retirement and are merely hoping the money will be there when they need it.  Some are counting on an income amount that is equal to or greater than their current income.  Retirement specialists say that a goal of 70% to 80%</a:t>
            </a:r>
            <a:r>
              <a:rPr lang="x-none"/>
              <a:t> </a:t>
            </a:r>
            <a:r>
              <a:rPr lang="en-US" dirty="0"/>
              <a:t> of current income is realistic.  </a:t>
            </a:r>
          </a:p>
          <a:p>
            <a:r>
              <a:rPr lang="en-US" dirty="0"/>
              <a:t> </a:t>
            </a:r>
          </a:p>
          <a:p>
            <a:r>
              <a:rPr lang="x-none"/>
              <a:t> </a:t>
            </a:r>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48</a:t>
            </a:fld>
            <a:endParaRPr lang="en-US"/>
          </a:p>
        </p:txBody>
      </p:sp>
    </p:spTree>
    <p:extLst>
      <p:ext uri="{BB962C8B-B14F-4D97-AF65-F5344CB8AC3E}">
        <p14:creationId xmlns:p14="http://schemas.microsoft.com/office/powerpoint/2010/main" val="199032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77 Million Boomers Retiring</a:t>
            </a:r>
            <a:endParaRPr lang="en-US" dirty="0"/>
          </a:p>
          <a:p>
            <a:r>
              <a:rPr lang="en-US" dirty="0"/>
              <a:t>Baby Boomers are those folks born between 1946 and 1964. 77 million Boomers started turning 65 on December 1</a:t>
            </a:r>
            <a:r>
              <a:rPr lang="en-US" baseline="30000" dirty="0"/>
              <a:t>st</a:t>
            </a:r>
            <a:r>
              <a:rPr lang="en-US" dirty="0"/>
              <a:t>, 2010.  Once it started, and every 8 seconds following, another baby boomer would turn 65 putting a tremendous pressure on the US Government entitlement programs, specifically Medicare and Social Security. (1)</a:t>
            </a:r>
          </a:p>
          <a:p>
            <a:pPr defTabSz="929305">
              <a:defRPr/>
            </a:pPr>
            <a:r>
              <a:rPr lang="en-US" dirty="0"/>
              <a:t>“USA Today: First of 77 Million Baby Boomers Start Turning 65” John </a:t>
            </a:r>
            <a:r>
              <a:rPr lang="en-US" dirty="0" err="1"/>
              <a:t>Yedinak</a:t>
            </a:r>
            <a:r>
              <a:rPr lang="en-US" dirty="0"/>
              <a:t>, Reverse Mortgage Daily, 11/23/10 </a:t>
            </a:r>
            <a:r>
              <a:rPr lang="en-US" u="sng" dirty="0">
                <a:hlinkClick r:id="rId3"/>
              </a:rPr>
              <a:t>http://reversemortgagedaily.com/2010/11/23/usa-today-first-of-77-million-baby-boomers-start-turning-65/</a:t>
            </a:r>
            <a:r>
              <a:rPr lang="en-US" dirty="0"/>
              <a:t> </a:t>
            </a:r>
            <a:endParaRPr lang="en-US" dirty="0">
              <a:effectLst/>
            </a:endParaRPr>
          </a:p>
          <a:p>
            <a:endParaRPr lang="en-US" dirty="0"/>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7</a:t>
            </a:fld>
            <a:endParaRPr lang="en-US"/>
          </a:p>
        </p:txBody>
      </p:sp>
    </p:spTree>
    <p:extLst>
      <p:ext uri="{BB962C8B-B14F-4D97-AF65-F5344CB8AC3E}">
        <p14:creationId xmlns:p14="http://schemas.microsoft.com/office/powerpoint/2010/main" val="6249862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basic factors that will help design a good retirement income prediction. You would look at the following:</a:t>
            </a:r>
            <a:endParaRPr lang="en-US" sz="1100" dirty="0"/>
          </a:p>
          <a:p>
            <a:pPr lvl="3"/>
            <a:r>
              <a:rPr lang="en-US" dirty="0"/>
              <a:t>Current retirement savings totals of all plans</a:t>
            </a:r>
            <a:endParaRPr lang="en-US" dirty="0">
              <a:effectLst/>
            </a:endParaRPr>
          </a:p>
          <a:p>
            <a:pPr lvl="3"/>
            <a:r>
              <a:rPr lang="en-US" dirty="0"/>
              <a:t>Estimated growth yield before retirement</a:t>
            </a:r>
            <a:endParaRPr lang="en-US" dirty="0">
              <a:effectLst/>
            </a:endParaRPr>
          </a:p>
          <a:p>
            <a:pPr lvl="3"/>
            <a:r>
              <a:rPr lang="en-US" dirty="0"/>
              <a:t>Estimated growth yield after retirement</a:t>
            </a:r>
            <a:endParaRPr lang="en-US" dirty="0">
              <a:effectLst/>
            </a:endParaRPr>
          </a:p>
          <a:p>
            <a:pPr lvl="3"/>
            <a:r>
              <a:rPr lang="en-US" dirty="0"/>
              <a:t>Inflation estimate</a:t>
            </a:r>
            <a:endParaRPr lang="en-US" dirty="0">
              <a:effectLst/>
            </a:endParaRPr>
          </a:p>
          <a:p>
            <a:pPr lvl="3"/>
            <a:r>
              <a:rPr lang="en-US" dirty="0"/>
              <a:t>Estimated annual savings until retirement</a:t>
            </a:r>
            <a:endParaRPr lang="en-US" dirty="0">
              <a:effectLst/>
            </a:endParaRPr>
          </a:p>
          <a:p>
            <a:pPr lvl="3"/>
            <a:r>
              <a:rPr lang="en-US" dirty="0"/>
              <a:t>Current age(s) </a:t>
            </a:r>
            <a:endParaRPr lang="en-US" dirty="0">
              <a:effectLst/>
            </a:endParaRPr>
          </a:p>
          <a:p>
            <a:pPr lvl="3"/>
            <a:r>
              <a:rPr lang="en-US" dirty="0"/>
              <a:t>Desired retirement age</a:t>
            </a:r>
            <a:endParaRPr lang="en-US" dirty="0">
              <a:effectLst/>
            </a:endParaRPr>
          </a:p>
          <a:p>
            <a:pPr lvl="3"/>
            <a:r>
              <a:rPr lang="en-US" dirty="0"/>
              <a:t>Desired age to start Social Security</a:t>
            </a:r>
            <a:endParaRPr lang="en-US" dirty="0">
              <a:effectLst/>
            </a:endParaRPr>
          </a:p>
          <a:p>
            <a:pPr lvl="3"/>
            <a:r>
              <a:rPr lang="en-US" dirty="0"/>
              <a:t>Social Security estimate</a:t>
            </a:r>
            <a:endParaRPr lang="en-US" dirty="0">
              <a:effectLst/>
            </a:endParaRPr>
          </a:p>
          <a:p>
            <a:pPr lvl="3"/>
            <a:r>
              <a:rPr lang="en-US" dirty="0"/>
              <a:t>Pension estimates</a:t>
            </a:r>
            <a:endParaRPr lang="en-US" dirty="0">
              <a:effectLst/>
            </a:endParaRPr>
          </a:p>
          <a:p>
            <a:pPr lvl="3"/>
            <a:r>
              <a:rPr lang="en-US" dirty="0"/>
              <a:t>Desired retirement income in today’s dollars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49</a:t>
            </a:fld>
            <a:endParaRPr lang="en-US"/>
          </a:p>
        </p:txBody>
      </p:sp>
    </p:spTree>
    <p:extLst>
      <p:ext uri="{BB962C8B-B14F-4D97-AF65-F5344CB8AC3E}">
        <p14:creationId xmlns:p14="http://schemas.microsoft.com/office/powerpoint/2010/main" val="3480274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illustration shows the basic inputs and a couple wanting to have 100</a:t>
            </a:r>
            <a:r>
              <a:rPr lang="x-none"/>
              <a:t> </a:t>
            </a:r>
            <a:r>
              <a:rPr lang="en-US" dirty="0"/>
              <a:t>% of their current income for retirement.  They’ve saved about $700,000, are still putting away $12,000 a year from their combined income of $120,000.  They want to both retire at full income when he reaches age 66.  The result below shows the couple running out of money when he reaches age 78. </a:t>
            </a:r>
          </a:p>
          <a:p>
            <a:r>
              <a:rPr lang="en-US" dirty="0"/>
              <a:t> </a:t>
            </a:r>
          </a:p>
          <a:p>
            <a:r>
              <a:rPr lang="en-US" dirty="0"/>
              <a:t> </a:t>
            </a:r>
          </a:p>
          <a:p>
            <a:r>
              <a:rPr lang="en-US" dirty="0"/>
              <a:t>If they tail back their expectations and work one more year and choose 70%</a:t>
            </a:r>
            <a:r>
              <a:rPr lang="x-none"/>
              <a:t> </a:t>
            </a:r>
            <a:r>
              <a:rPr lang="en-US" dirty="0"/>
              <a:t> of their income goal then they can have income stretching out well into their 90s. </a:t>
            </a:r>
          </a:p>
          <a:p>
            <a:r>
              <a:rPr lang="en-US" dirty="0"/>
              <a:t> </a:t>
            </a:r>
          </a:p>
          <a:p>
            <a:r>
              <a:rPr lang="en-US" dirty="0"/>
              <a:t> You can see that managing expectations when planning for income can help you prepare for a comfortable retirement.  It’s important to work with a financial planner to help work through your expectations.</a:t>
            </a:r>
          </a:p>
          <a:p>
            <a:r>
              <a:rPr lang="en-US" dirty="0"/>
              <a:t> </a:t>
            </a:r>
          </a:p>
          <a:p>
            <a:r>
              <a:rPr lang="en-US" dirty="0"/>
              <a:t>Check out the Retirement Income Planning Worksheet in the Appendix to begin working on your plan.</a:t>
            </a:r>
          </a:p>
          <a:p>
            <a:r>
              <a:rPr lang="en-US" dirty="0"/>
              <a:t> </a:t>
            </a:r>
          </a:p>
          <a:p>
            <a:r>
              <a:rPr lang="x-none"/>
              <a:t> </a:t>
            </a:r>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50</a:t>
            </a:fld>
            <a:endParaRPr lang="en-US"/>
          </a:p>
        </p:txBody>
      </p:sp>
    </p:spTree>
    <p:extLst>
      <p:ext uri="{BB962C8B-B14F-4D97-AF65-F5344CB8AC3E}">
        <p14:creationId xmlns:p14="http://schemas.microsoft.com/office/powerpoint/2010/main" val="27316861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illustration shows the basic inputs and a couple wanting to have 100</a:t>
            </a:r>
            <a:r>
              <a:rPr lang="x-none"/>
              <a:t> </a:t>
            </a:r>
            <a:r>
              <a:rPr lang="en-US" dirty="0"/>
              <a:t>% of their current income for retirement.  They’ve saved about $700,000, are still putting away $12,000 a year from their combined income of $120,000.  They want to both retire at full income when he reaches age 66.  The result below shows the couple running out of money when he reaches age 78. </a:t>
            </a:r>
          </a:p>
          <a:p>
            <a:r>
              <a:rPr lang="en-US" dirty="0"/>
              <a:t> </a:t>
            </a:r>
          </a:p>
          <a:p>
            <a:r>
              <a:rPr lang="en-US" dirty="0"/>
              <a:t> </a:t>
            </a:r>
          </a:p>
          <a:p>
            <a:r>
              <a:rPr lang="en-US" dirty="0"/>
              <a:t>If they tail back their expectations and work one more year and choose 70%</a:t>
            </a:r>
            <a:r>
              <a:rPr lang="x-none"/>
              <a:t> </a:t>
            </a:r>
            <a:r>
              <a:rPr lang="en-US" dirty="0"/>
              <a:t> of their income goal then they can have income stretching out well into their 90s. </a:t>
            </a:r>
          </a:p>
          <a:p>
            <a:r>
              <a:rPr lang="en-US" dirty="0"/>
              <a:t> </a:t>
            </a:r>
          </a:p>
          <a:p>
            <a:r>
              <a:rPr lang="en-US" dirty="0"/>
              <a:t> You can see that managing expectations when planning for income can help you prepare for a comfortable retirement.  It’s important to work with a financial planner to help work through your expectations.</a:t>
            </a:r>
          </a:p>
          <a:p>
            <a:r>
              <a:rPr lang="en-US" dirty="0"/>
              <a:t> </a:t>
            </a:r>
          </a:p>
          <a:p>
            <a:r>
              <a:rPr lang="en-US" dirty="0"/>
              <a:t>Check out the Retirement Income Planning Worksheet in the Appendix to begin working on your plan.</a:t>
            </a:r>
          </a:p>
          <a:p>
            <a:r>
              <a:rPr lang="en-US" dirty="0"/>
              <a:t> </a:t>
            </a:r>
          </a:p>
          <a:p>
            <a:r>
              <a:rPr lang="x-none"/>
              <a:t> </a:t>
            </a:r>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51</a:t>
            </a:fld>
            <a:endParaRPr lang="en-US"/>
          </a:p>
        </p:txBody>
      </p:sp>
    </p:spTree>
    <p:extLst>
      <p:ext uri="{BB962C8B-B14F-4D97-AF65-F5344CB8AC3E}">
        <p14:creationId xmlns:p14="http://schemas.microsoft.com/office/powerpoint/2010/main" val="27316861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illustration shows the basic inputs and a couple wanting to have 100</a:t>
            </a:r>
            <a:r>
              <a:rPr lang="x-none"/>
              <a:t> </a:t>
            </a:r>
            <a:r>
              <a:rPr lang="en-US" dirty="0"/>
              <a:t>% of their current income for retirement.  They’ve saved about $700,000, are still putting away $12,000 a year from their combined income of $120,000.  They want to both retire at full income when he reaches age 66.  The result below shows the couple running out of money when he reaches age 78. </a:t>
            </a:r>
          </a:p>
          <a:p>
            <a:r>
              <a:rPr lang="en-US" dirty="0"/>
              <a:t> </a:t>
            </a:r>
          </a:p>
          <a:p>
            <a:r>
              <a:rPr lang="en-US" dirty="0"/>
              <a:t> </a:t>
            </a:r>
          </a:p>
          <a:p>
            <a:r>
              <a:rPr lang="en-US" dirty="0"/>
              <a:t>If they tail back their expectations and work one more year and choose 70%</a:t>
            </a:r>
            <a:r>
              <a:rPr lang="x-none"/>
              <a:t> </a:t>
            </a:r>
            <a:r>
              <a:rPr lang="en-US" dirty="0"/>
              <a:t> of their income goal then they can have income stretching out well into their 90s. </a:t>
            </a:r>
          </a:p>
          <a:p>
            <a:r>
              <a:rPr lang="en-US" dirty="0"/>
              <a:t> </a:t>
            </a:r>
          </a:p>
          <a:p>
            <a:r>
              <a:rPr lang="en-US" dirty="0"/>
              <a:t> You can see that managing expectations when planning for income can help you prepare for a comfortable retirement.  It’s important to work with a financial planner to help work through your expectations.</a:t>
            </a:r>
          </a:p>
          <a:p>
            <a:r>
              <a:rPr lang="en-US" dirty="0"/>
              <a:t> </a:t>
            </a:r>
          </a:p>
          <a:p>
            <a:r>
              <a:rPr lang="en-US" dirty="0"/>
              <a:t>Check out the Retirement Income Planning Worksheet in the Appendix to begin working on your plan.</a:t>
            </a:r>
          </a:p>
          <a:p>
            <a:r>
              <a:rPr lang="en-US" dirty="0"/>
              <a:t> </a:t>
            </a:r>
          </a:p>
          <a:p>
            <a:r>
              <a:rPr lang="x-none"/>
              <a:t> </a:t>
            </a:r>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52</a:t>
            </a:fld>
            <a:endParaRPr lang="en-US"/>
          </a:p>
        </p:txBody>
      </p:sp>
    </p:spTree>
    <p:extLst>
      <p:ext uri="{BB962C8B-B14F-4D97-AF65-F5344CB8AC3E}">
        <p14:creationId xmlns:p14="http://schemas.microsoft.com/office/powerpoint/2010/main" val="27316861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illustration shows the basic inputs and a couple wanting to have 100</a:t>
            </a:r>
            <a:r>
              <a:rPr lang="x-none"/>
              <a:t> </a:t>
            </a:r>
            <a:r>
              <a:rPr lang="en-US" dirty="0"/>
              <a:t>% of their current income for retirement.  They’ve saved about $700,000, are still putting away $12,000 a year from their combined income of $120,000.  They want to both retire at full income when he reaches age 66.  The result below shows the couple running out of money when he reaches age 78. </a:t>
            </a:r>
          </a:p>
          <a:p>
            <a:r>
              <a:rPr lang="en-US" dirty="0"/>
              <a:t> </a:t>
            </a:r>
          </a:p>
          <a:p>
            <a:r>
              <a:rPr lang="en-US" dirty="0"/>
              <a:t> </a:t>
            </a:r>
          </a:p>
          <a:p>
            <a:r>
              <a:rPr lang="en-US" dirty="0"/>
              <a:t>If they tail back their expectations and work one more year and choose 70%</a:t>
            </a:r>
            <a:r>
              <a:rPr lang="x-none"/>
              <a:t> </a:t>
            </a:r>
            <a:r>
              <a:rPr lang="en-US" dirty="0"/>
              <a:t> of their income goal then they can have income stretching out well into their 90s. </a:t>
            </a:r>
          </a:p>
          <a:p>
            <a:r>
              <a:rPr lang="en-US" dirty="0"/>
              <a:t> </a:t>
            </a:r>
          </a:p>
          <a:p>
            <a:r>
              <a:rPr lang="en-US" dirty="0"/>
              <a:t> You can see that managing expectations when planning for income can help you prepare for a comfortable retirement.  It’s important to work with a financial planner to help work through your expectations.</a:t>
            </a:r>
          </a:p>
          <a:p>
            <a:r>
              <a:rPr lang="en-US" dirty="0"/>
              <a:t> </a:t>
            </a:r>
          </a:p>
          <a:p>
            <a:r>
              <a:rPr lang="en-US" dirty="0"/>
              <a:t>Check out the Retirement Income Planning Worksheet in the Appendix to begin working on your plan.</a:t>
            </a:r>
          </a:p>
          <a:p>
            <a:r>
              <a:rPr lang="en-US" dirty="0"/>
              <a:t> </a:t>
            </a:r>
          </a:p>
          <a:p>
            <a:r>
              <a:rPr lang="x-none"/>
              <a:t> </a:t>
            </a:r>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53</a:t>
            </a:fld>
            <a:endParaRPr lang="en-US"/>
          </a:p>
        </p:txBody>
      </p:sp>
    </p:spTree>
    <p:extLst>
      <p:ext uri="{BB962C8B-B14F-4D97-AF65-F5344CB8AC3E}">
        <p14:creationId xmlns:p14="http://schemas.microsoft.com/office/powerpoint/2010/main" val="27316861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Budgeting for Retirement</a:t>
            </a:r>
            <a:endParaRPr lang="en-US" dirty="0"/>
          </a:p>
          <a:p>
            <a:r>
              <a:rPr lang="en-US" dirty="0"/>
              <a:t>The challenge for most facing retirement is setting up realistic expectations for their lifestyle and the income that supports it.  We often confuse our wants with needs and believe we really have to have something that we don’t really need.  When making plans for retirement, a budget is indispensable.  </a:t>
            </a:r>
          </a:p>
          <a:p>
            <a:r>
              <a:rPr lang="en-US" dirty="0"/>
              <a:t>A budget for retirement needs to take into consideration your current costs first and then decide if you will still have those costs when you retire. The section below shows a part of the Retirement Budget Worksheet in the Appendix. Ask yourself what is your current cost of food at home (your grocery bill), and what you think the cost will be when you retire. Will it be more or less? Will you be eating more meals at home or going out more often? </a:t>
            </a:r>
          </a:p>
          <a:p>
            <a:r>
              <a:rPr lang="en-US" b="1" i="1" dirty="0"/>
              <a:t> </a:t>
            </a:r>
            <a:endParaRPr lang="en-US" dirty="0"/>
          </a:p>
          <a:p>
            <a:r>
              <a:rPr lang="en-US" b="1" i="1" dirty="0"/>
              <a:t>Exercise: Fill out this section of the Retirement Budget Worksheet.</a:t>
            </a:r>
            <a:endParaRPr lang="en-US" dirty="0"/>
          </a:p>
          <a:p>
            <a:r>
              <a:rPr lang="en-US" dirty="0"/>
              <a:t> </a:t>
            </a:r>
          </a:p>
          <a:p>
            <a:r>
              <a:rPr lang="en-US" b="1" cap="all" dirty="0"/>
              <a:t>Retirement Budget Worksheet</a:t>
            </a:r>
            <a:endParaRPr lang="en-US" dirty="0"/>
          </a:p>
          <a:p>
            <a:r>
              <a:rPr lang="en-US" b="1" dirty="0"/>
              <a:t> </a:t>
            </a:r>
            <a:endParaRPr lang="en-US" dirty="0"/>
          </a:p>
          <a:p>
            <a:endParaRPr lang="en-US" dirty="0"/>
          </a:p>
          <a:p>
            <a:r>
              <a:rPr lang="en-US" dirty="0"/>
              <a:t> </a:t>
            </a:r>
          </a:p>
          <a:p>
            <a:r>
              <a:rPr lang="en-US" dirty="0"/>
              <a:t>Be sure and check out our Retirement Budget Worksheet in the Appendix.</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54</a:t>
            </a:fld>
            <a:endParaRPr lang="en-US"/>
          </a:p>
        </p:txBody>
      </p:sp>
    </p:spTree>
    <p:extLst>
      <p:ext uri="{BB962C8B-B14F-4D97-AF65-F5344CB8AC3E}">
        <p14:creationId xmlns:p14="http://schemas.microsoft.com/office/powerpoint/2010/main" val="3802159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55</a:t>
            </a:fld>
            <a:endParaRPr lang="en-US"/>
          </a:p>
        </p:txBody>
      </p:sp>
    </p:spTree>
    <p:extLst>
      <p:ext uri="{BB962C8B-B14F-4D97-AF65-F5344CB8AC3E}">
        <p14:creationId xmlns:p14="http://schemas.microsoft.com/office/powerpoint/2010/main" val="727166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56</a:t>
            </a:fld>
            <a:endParaRPr lang="en-US"/>
          </a:p>
        </p:txBody>
      </p:sp>
    </p:spTree>
    <p:extLst>
      <p:ext uri="{BB962C8B-B14F-4D97-AF65-F5344CB8AC3E}">
        <p14:creationId xmlns:p14="http://schemas.microsoft.com/office/powerpoint/2010/main" val="38442844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b="1" i="1" dirty="0"/>
              <a:t>Exercise: Put an X on the lines below that best fit you.</a:t>
            </a:r>
            <a:endParaRPr lang="en-US" dirty="0"/>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57</a:t>
            </a:fld>
            <a:endParaRPr lang="en-US"/>
          </a:p>
        </p:txBody>
      </p:sp>
    </p:spTree>
    <p:extLst>
      <p:ext uri="{BB962C8B-B14F-4D97-AF65-F5344CB8AC3E}">
        <p14:creationId xmlns:p14="http://schemas.microsoft.com/office/powerpoint/2010/main" val="30966052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think about what temperament you have as it relates to money it may help you understand how you make decisions.  It would also give you an idea as to how a process can help your temperament make a decision that best fits you. Let’s take a look at four typically very different and very colorful temperaments:</a:t>
            </a:r>
          </a:p>
          <a:p>
            <a:r>
              <a:rPr lang="en-US" b="1" dirty="0"/>
              <a:t>Red:</a:t>
            </a:r>
            <a:r>
              <a:rPr lang="en-US" dirty="0"/>
              <a:t>  Someone who is most often confidently impulsive in their decision making. They have difficulty saving money, because they love to spend it. They are usually very optimistic, impulsive and a risk taker.</a:t>
            </a:r>
          </a:p>
          <a:p>
            <a:r>
              <a:rPr lang="en-US" b="1" dirty="0"/>
              <a:t>Green:</a:t>
            </a:r>
            <a:r>
              <a:rPr lang="en-US" dirty="0"/>
              <a:t> Someone who thinks in concrete blocks.  Greens need to have four reasons for choosing a path, or three reasons for deciding on an asset. They like guarantees because they want to feel certain about their direction. Very driven to save money and is highly goal oriented. Very ambitious, wanting to get it done now.</a:t>
            </a:r>
          </a:p>
          <a:p>
            <a:r>
              <a:rPr lang="en-US" b="1" dirty="0"/>
              <a:t>Yellow: </a:t>
            </a:r>
            <a:r>
              <a:rPr lang="en-US" dirty="0"/>
              <a:t>A very easy going personality who might wait until tomorrow to make a decision.  They prefer stability and fear change.  Yellows are very rational and observant, able to manage a plan affectively once it’s set in place, yet don’t like to make the final decision.  </a:t>
            </a:r>
          </a:p>
          <a:p>
            <a:r>
              <a:rPr lang="en-US" b="1" dirty="0"/>
              <a:t>Blue</a:t>
            </a:r>
            <a:r>
              <a:rPr lang="en-US" dirty="0"/>
              <a:t>: Needs plenty of details and often gets paralyzed by over-analysis. Will need information, and most often take a long time to see through the details to a conclusion.  Once the decision is made, Blues are always second guessing themselves. They are very cautious and somewhat fearful of the future.  </a:t>
            </a:r>
          </a:p>
          <a:p>
            <a:r>
              <a:rPr lang="en-US" b="1" i="1" dirty="0"/>
              <a:t> </a:t>
            </a:r>
            <a:endParaRPr lang="en-US" dirty="0"/>
          </a:p>
          <a:p>
            <a:r>
              <a:rPr lang="x-none"/>
              <a:t> </a:t>
            </a:r>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58</a:t>
            </a:fld>
            <a:endParaRPr lang="en-US"/>
          </a:p>
        </p:txBody>
      </p:sp>
    </p:spTree>
    <p:extLst>
      <p:ext uri="{BB962C8B-B14F-4D97-AF65-F5344CB8AC3E}">
        <p14:creationId xmlns:p14="http://schemas.microsoft.com/office/powerpoint/2010/main" val="2396295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By The Numbers</a:t>
            </a:r>
            <a:endParaRPr lang="en-US" dirty="0"/>
          </a:p>
          <a:p>
            <a:r>
              <a:rPr lang="en-US" b="1" dirty="0"/>
              <a:t>53%</a:t>
            </a:r>
            <a:r>
              <a:rPr lang="en-US" dirty="0"/>
              <a:t>  Boomers who don’t feel comfortable enough to retire on the money they’ve saved. (2)</a:t>
            </a:r>
          </a:p>
          <a:p>
            <a:r>
              <a:rPr lang="en-US" b="1" dirty="0"/>
              <a:t>73%</a:t>
            </a:r>
            <a:r>
              <a:rPr lang="en-US" dirty="0"/>
              <a:t>  Boomers who plan to work past their retirement years. (3)</a:t>
            </a:r>
          </a:p>
          <a:p>
            <a:r>
              <a:rPr lang="en-US" b="1" dirty="0"/>
              <a:t>41%</a:t>
            </a:r>
            <a:r>
              <a:rPr lang="en-US" dirty="0"/>
              <a:t>  Boomers who believe they will need to scale back and 31% believe they will struggle financially. Some believe that their struggle will come from being tied down in too much equity investments. (4)</a:t>
            </a:r>
          </a:p>
          <a:p>
            <a:r>
              <a:rPr lang="en-US" b="1" dirty="0"/>
              <a:t>62%</a:t>
            </a:r>
            <a:r>
              <a:rPr lang="en-US" dirty="0"/>
              <a:t>  Boomers who have lost money in one of these four areas: (5)</a:t>
            </a:r>
          </a:p>
          <a:p>
            <a:pPr lvl="0"/>
            <a:r>
              <a:rPr lang="en-US" b="1" dirty="0"/>
              <a:t>42%</a:t>
            </a:r>
            <a:r>
              <a:rPr lang="en-US" dirty="0"/>
              <a:t> Workplace retirement savings plan</a:t>
            </a:r>
          </a:p>
          <a:p>
            <a:pPr lvl="0"/>
            <a:r>
              <a:rPr lang="en-US" b="1" dirty="0"/>
              <a:t>41%</a:t>
            </a:r>
            <a:r>
              <a:rPr lang="en-US" dirty="0"/>
              <a:t> Personal investments outside of IRA/workplace savings </a:t>
            </a:r>
          </a:p>
          <a:p>
            <a:pPr lvl="0"/>
            <a:r>
              <a:rPr lang="en-US" b="1" dirty="0"/>
              <a:t>32%</a:t>
            </a:r>
            <a:r>
              <a:rPr lang="en-US" dirty="0"/>
              <a:t> In IRAs</a:t>
            </a:r>
          </a:p>
          <a:p>
            <a:pPr lvl="0"/>
            <a:r>
              <a:rPr lang="en-US" b="1" dirty="0"/>
              <a:t>29%</a:t>
            </a:r>
            <a:r>
              <a:rPr lang="en-US" dirty="0"/>
              <a:t> Real estate  </a:t>
            </a:r>
          </a:p>
          <a:p>
            <a:r>
              <a:rPr lang="en-US" b="1" dirty="0"/>
              <a:t>Boomers Less Optimistic</a:t>
            </a:r>
            <a:endParaRPr lang="en-US" dirty="0"/>
          </a:p>
          <a:p>
            <a:r>
              <a:rPr lang="en-US" dirty="0"/>
              <a:t>“About two-thirds of Baby Boomers say they're less optimistic about the future of the USA than when they turned 21, and less optimistic about retirement than they were 10 years ago, according to a USA TODAY/Gallup Poll…” (6)</a:t>
            </a:r>
          </a:p>
          <a:p>
            <a:r>
              <a:rPr lang="en-US" b="1" dirty="0"/>
              <a:t> </a:t>
            </a:r>
            <a:endParaRPr lang="en-US" dirty="0"/>
          </a:p>
          <a:p>
            <a:r>
              <a:rPr lang="en-US" b="1" dirty="0"/>
              <a:t>Corporate Defined Benefit Plans Disappearing</a:t>
            </a:r>
            <a:endParaRPr lang="en-US" dirty="0"/>
          </a:p>
          <a:p>
            <a:r>
              <a:rPr lang="en-US" b="1" i="1" dirty="0"/>
              <a:t>“Pension Freezes Continue Among Fortune 1000 Companies in 1010”</a:t>
            </a:r>
            <a:r>
              <a:rPr lang="en-US" dirty="0"/>
              <a:t>  (7)</a:t>
            </a:r>
          </a:p>
          <a:p>
            <a:r>
              <a:rPr lang="en-US" dirty="0"/>
              <a:t>Defined benefit plans (DBP) are plans designed to pay a monthly benefit for employees entering retirement, funded by the employee’s municipality or corporation and calculated by a formula using age, wage and length of service.</a:t>
            </a:r>
          </a:p>
          <a:p>
            <a:pPr lvl="0"/>
            <a:r>
              <a:rPr lang="en-US" dirty="0"/>
              <a:t>In 2011 DBP plans had only $2.4 trillion in all of America compared to $3.5 trillion held in 401(k) plans in 2012. (8)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8</a:t>
            </a:fld>
            <a:endParaRPr lang="en-US"/>
          </a:p>
        </p:txBody>
      </p:sp>
    </p:spTree>
    <p:extLst>
      <p:ext uri="{BB962C8B-B14F-4D97-AF65-F5344CB8AC3E}">
        <p14:creationId xmlns:p14="http://schemas.microsoft.com/office/powerpoint/2010/main" val="23281613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Logic, Beliefs, &amp; Emotions</a:t>
            </a:r>
            <a:endParaRPr lang="en-US" dirty="0"/>
          </a:p>
          <a:p>
            <a:r>
              <a:rPr lang="en-US" dirty="0"/>
              <a:t>Typically there are three aspects of making decisions regarding financial planning: logic, emotion, and beliefs.   </a:t>
            </a:r>
          </a:p>
          <a:p>
            <a:r>
              <a:rPr lang="en-US" dirty="0"/>
              <a:t>Logic is the science of reasoning.  People, generally, have an innate need to reasonably work through an issue with facts and details.  They need to rationally decide on a financial plan.  You need to be able to look at your plan and say to yourself, “Now, that makes sense!”</a:t>
            </a:r>
          </a:p>
          <a:p>
            <a:r>
              <a:rPr lang="en-US" dirty="0"/>
              <a:t>Secondly, the beliefs we have about money, the market, risk, financial advisors, assets and other retirement issues significantly influence our decisions.  We get our beliefs from various sources.  It can be the TV, books, friends, relatives, or business associates.  Some of these beliefs are true and some are just money myths that have been around for ages.  Finding out the truth about an asset or a way to use an asset to accomplish your goals is the challenge.  </a:t>
            </a:r>
          </a:p>
          <a:p>
            <a:r>
              <a:rPr lang="en-US" dirty="0"/>
              <a:t>Lastly, and probably the most difficult to work through are our emotions when it comes to money and making financial decisions.  We have conscious and even subconscious beliefs about finances.  You may have been brought up in a home where money was a constant source of arguments and grief, giving you an internal belief that money is painful.  It would be very difficult to work through that pain when making a decision with your spouse about the future of your retirement.  Making money decisions can be the most stressful decisions you have to make. That’s why it’s important to have a process in which you make small decisions along the way of developing a major financial plan.  </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59</a:t>
            </a:fld>
            <a:endParaRPr lang="en-US"/>
          </a:p>
        </p:txBody>
      </p:sp>
    </p:spTree>
    <p:extLst>
      <p:ext uri="{BB962C8B-B14F-4D97-AF65-F5344CB8AC3E}">
        <p14:creationId xmlns:p14="http://schemas.microsoft.com/office/powerpoint/2010/main" val="30158699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60</a:t>
            </a:fld>
            <a:endParaRPr lang="en-US"/>
          </a:p>
        </p:txBody>
      </p:sp>
    </p:spTree>
    <p:extLst>
      <p:ext uri="{BB962C8B-B14F-4D97-AF65-F5344CB8AC3E}">
        <p14:creationId xmlns:p14="http://schemas.microsoft.com/office/powerpoint/2010/main" val="42256427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Below is a graph from a </a:t>
            </a:r>
            <a:r>
              <a:rPr lang="en-US" dirty="0" err="1"/>
              <a:t>Dalbar</a:t>
            </a:r>
            <a:r>
              <a:rPr lang="en-US" dirty="0"/>
              <a:t> study in March, 2011, showing the 20 year returns through 2010.  The average equities investor returned an average of 3.83%, averaged Fixed Income Investor 1.01%, and the Average Allocation Investor 2.56%.  All of this while over the same period, a person who would have just bought and held onto the S&amp;P 500 would have returned 9.14% and inflation was 2.57%.  </a:t>
            </a:r>
          </a:p>
          <a:p>
            <a:r>
              <a:rPr lang="en-US" dirty="0"/>
              <a:t>You have to ask yourself why this would happen and the reason is a term called “emotional investing.”  People have adverse reactions to the markets and pull their investments out when they probably should be buying into the market.  Below illustrates the flow of emotions investing through a boom-bust cycle in the market. (34) “2011 Quantitative Analysis of Investor Behavior” </a:t>
            </a:r>
            <a:r>
              <a:rPr lang="en-US" dirty="0" err="1"/>
              <a:t>Dalbar</a:t>
            </a:r>
            <a:r>
              <a:rPr lang="en-US" dirty="0"/>
              <a:t> Inc., Research &amp; Communications Division, March 2011.</a:t>
            </a:r>
          </a:p>
          <a:p>
            <a:r>
              <a:rPr lang="en-US" dirty="0"/>
              <a:t>Starting on the left of the graph the market moves up into a Bull market and eventually tapers off to the right ending in a market correction, maybe even a Bear market. The average investor usually buys into the market near the top when everyone is enthusiastic and sells out of the market in near panic. This of course, is the exact opposite of how to make money when investing.  It is also the reason for the wide differential in 20 year returns mentioned in the </a:t>
            </a:r>
            <a:r>
              <a:rPr lang="en-US" dirty="0" err="1"/>
              <a:t>Dalbar</a:t>
            </a:r>
            <a:r>
              <a:rPr lang="en-US" dirty="0"/>
              <a:t> study.  </a:t>
            </a:r>
          </a:p>
          <a:p>
            <a:r>
              <a:rPr lang="en-US" dirty="0"/>
              <a:t>Financial decisions are emotional, and those emotions can cost investors millions of dollars</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61</a:t>
            </a:fld>
            <a:endParaRPr lang="en-US"/>
          </a:p>
        </p:txBody>
      </p:sp>
    </p:spTree>
    <p:extLst>
      <p:ext uri="{BB962C8B-B14F-4D97-AF65-F5344CB8AC3E}">
        <p14:creationId xmlns:p14="http://schemas.microsoft.com/office/powerpoint/2010/main" val="16804989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62</a:t>
            </a:fld>
            <a:endParaRPr lang="en-US"/>
          </a:p>
        </p:txBody>
      </p:sp>
    </p:spTree>
    <p:extLst>
      <p:ext uri="{BB962C8B-B14F-4D97-AF65-F5344CB8AC3E}">
        <p14:creationId xmlns:p14="http://schemas.microsoft.com/office/powerpoint/2010/main" val="4183896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Process, Process, Process</a:t>
            </a:r>
            <a:endParaRPr lang="en-US" dirty="0"/>
          </a:p>
          <a:p>
            <a:r>
              <a:rPr lang="en-US" dirty="0"/>
              <a:t>In battling emotional investing, it’s helpful to have a process to work through to protect yourself from buying high and selling low.  We suggest a process of investigation, recommendation, and implementation, followed by a healthy dose of review and adjustments.  This process should help you work through your emotions, challenge your beliefs, and allow you to make sense out of complicated financial matters.   </a:t>
            </a:r>
          </a:p>
          <a:p>
            <a:r>
              <a:rPr lang="en-US" dirty="0"/>
              <a:t>If you use a financial planner, and we heavily recommend you do, then be sure to ask them about the process they want to use to help you make a financial plan. Here are the steps we suggest:</a:t>
            </a:r>
          </a:p>
          <a:p>
            <a:pPr lvl="0"/>
            <a:r>
              <a:rPr lang="en-US" b="1" dirty="0"/>
              <a:t>Investigation – </a:t>
            </a:r>
            <a:r>
              <a:rPr lang="en-US" dirty="0"/>
              <a:t>The first step allows you and the financial planner to investigate each other, investigate your portfolio, investigate any leaks, gaps, or deficiencies in the client’s current plan, and investigate sample solutions to your needs.   Establish specific, realistic financial goals and make us of any financial tools such as planning software to help in the process.  You should receive brochures and/or prospectus from the financial institutions recommended, printouts from any software used, and possibly an ADV II (prospectus) for a Registered Investment Advisor, if used.  This is a phase to go through and may take more than one meeting.  Meetings should be 60 to 90 minutes in length.</a:t>
            </a:r>
          </a:p>
          <a:p>
            <a:pPr lvl="0"/>
            <a:r>
              <a:rPr lang="en-US" b="1" dirty="0"/>
              <a:t>Recommendation </a:t>
            </a:r>
            <a:r>
              <a:rPr lang="en-US" dirty="0"/>
              <a:t>–</a:t>
            </a:r>
            <a:r>
              <a:rPr lang="en-US" b="1" dirty="0"/>
              <a:t> </a:t>
            </a:r>
            <a:r>
              <a:rPr lang="en-US" dirty="0"/>
              <a:t>The second phase of the planning process should include recommendations, which bring the specific elements of the suggested solutions to bear on the diagnosis.  This may involve the use of various financial assets, tax analysis and estate planning concerns.  This phase may also include income planning, protection of assets from market loss, or asset management recommendations.  During this phase you should be asked to make decisions regarding asset allocation and transfers.</a:t>
            </a:r>
          </a:p>
          <a:p>
            <a:pPr lvl="0"/>
            <a:r>
              <a:rPr lang="en-US" b="1" dirty="0"/>
              <a:t>Implementation – </a:t>
            </a:r>
            <a:r>
              <a:rPr lang="en-US" dirty="0"/>
              <a:t>The third phase begins the process of allocating assets to the proper areas by way of applications to set up accounts and transfers to and from the various financial companies.  The financial planner should follow-up on the transfer of assets to make sure the assets are properly transferred which can take 2-6weeks, and sometimes longer.  Once the assets are transferred you should sit down again with your advisor to review the end results.</a:t>
            </a:r>
          </a:p>
          <a:p>
            <a:pPr lvl="0"/>
            <a:r>
              <a:rPr lang="en-US" b="1" dirty="0"/>
              <a:t>Review &amp; Adjust – </a:t>
            </a:r>
            <a:r>
              <a:rPr lang="en-US" dirty="0"/>
              <a:t>The fourth phase is the ongoing process of reviewing accounts, making sure they are moving forward as planned to accomplish your goals. You will want to adjust as necessary, and have your advisor keep you informed of upcoming opportunities to enhance your plan.</a:t>
            </a:r>
          </a:p>
          <a:p>
            <a:r>
              <a:rPr lang="en-US" dirty="0"/>
              <a:t>Given the right process, your emotions will have the opportunity to be led by your beliefs, which will be challenged by the truth, leading to a logical conclusion. You need an advisor who doesn’t try to “sell” you his favorite asset, but thinks with you through a process which leads to the best financial decision for your retirement.</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63</a:t>
            </a:fld>
            <a:endParaRPr lang="en-US"/>
          </a:p>
        </p:txBody>
      </p:sp>
    </p:spTree>
    <p:extLst>
      <p:ext uri="{BB962C8B-B14F-4D97-AF65-F5344CB8AC3E}">
        <p14:creationId xmlns:p14="http://schemas.microsoft.com/office/powerpoint/2010/main" val="42943475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64</a:t>
            </a:fld>
            <a:endParaRPr lang="en-US"/>
          </a:p>
        </p:txBody>
      </p:sp>
    </p:spTree>
    <p:extLst>
      <p:ext uri="{BB962C8B-B14F-4D97-AF65-F5344CB8AC3E}">
        <p14:creationId xmlns:p14="http://schemas.microsoft.com/office/powerpoint/2010/main" val="29560367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65</a:t>
            </a:fld>
            <a:endParaRPr lang="en-US"/>
          </a:p>
        </p:txBody>
      </p:sp>
    </p:spTree>
    <p:extLst>
      <p:ext uri="{BB962C8B-B14F-4D97-AF65-F5344CB8AC3E}">
        <p14:creationId xmlns:p14="http://schemas.microsoft.com/office/powerpoint/2010/main" val="23573998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66</a:t>
            </a:fld>
            <a:endParaRPr lang="en-US"/>
          </a:p>
        </p:txBody>
      </p:sp>
    </p:spTree>
    <p:extLst>
      <p:ext uri="{BB962C8B-B14F-4D97-AF65-F5344CB8AC3E}">
        <p14:creationId xmlns:p14="http://schemas.microsoft.com/office/powerpoint/2010/main" val="264106944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t>Read slide</a:t>
            </a:r>
          </a:p>
          <a:p>
            <a:pPr eaLnBrk="1" hangingPunct="1">
              <a:spcBef>
                <a:spcPct val="0"/>
              </a:spcBef>
            </a:pPr>
            <a:r>
              <a:rPr lang="en-US"/>
              <a:t>So lets look at a new model, we call it the ABC planning process. Where</a:t>
            </a:r>
          </a:p>
          <a:p>
            <a:pPr eaLnBrk="1" hangingPunct="1">
              <a:spcBef>
                <a:spcPct val="0"/>
              </a:spcBef>
            </a:pPr>
            <a:r>
              <a:rPr lang="en-US"/>
              <a:t>many of you are used to the old paradigm of pyramid investing. Let’s talk about the ABC</a:t>
            </a:r>
          </a:p>
          <a:p>
            <a:pPr eaLnBrk="1" hangingPunct="1">
              <a:spcBef>
                <a:spcPct val="0"/>
              </a:spcBef>
            </a:pPr>
            <a:r>
              <a:rPr lang="en-US"/>
              <a:t>planning process…</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5060" indent="-290408" eaLnBrk="0" hangingPunct="0">
              <a:defRPr>
                <a:solidFill>
                  <a:schemeClr val="tx1"/>
                </a:solidFill>
                <a:latin typeface="Arial" charset="0"/>
              </a:defRPr>
            </a:lvl2pPr>
            <a:lvl3pPr marL="1161631" indent="-232326" eaLnBrk="0" hangingPunct="0">
              <a:defRPr>
                <a:solidFill>
                  <a:schemeClr val="tx1"/>
                </a:solidFill>
                <a:latin typeface="Arial" charset="0"/>
              </a:defRPr>
            </a:lvl3pPr>
            <a:lvl4pPr marL="1626283" indent="-232326" eaLnBrk="0" hangingPunct="0">
              <a:defRPr>
                <a:solidFill>
                  <a:schemeClr val="tx1"/>
                </a:solidFill>
                <a:latin typeface="Arial" charset="0"/>
              </a:defRPr>
            </a:lvl4pPr>
            <a:lvl5pPr marL="2090936" indent="-232326" eaLnBrk="0" hangingPunct="0">
              <a:defRPr>
                <a:solidFill>
                  <a:schemeClr val="tx1"/>
                </a:solidFill>
                <a:latin typeface="Arial" charset="0"/>
              </a:defRPr>
            </a:lvl5pPr>
            <a:lvl6pPr marL="2555588" indent="-232326" eaLnBrk="0" fontAlgn="base" hangingPunct="0">
              <a:spcBef>
                <a:spcPct val="0"/>
              </a:spcBef>
              <a:spcAft>
                <a:spcPct val="0"/>
              </a:spcAft>
              <a:defRPr>
                <a:solidFill>
                  <a:schemeClr val="tx1"/>
                </a:solidFill>
                <a:latin typeface="Arial" charset="0"/>
              </a:defRPr>
            </a:lvl6pPr>
            <a:lvl7pPr marL="3020240" indent="-232326" eaLnBrk="0" fontAlgn="base" hangingPunct="0">
              <a:spcBef>
                <a:spcPct val="0"/>
              </a:spcBef>
              <a:spcAft>
                <a:spcPct val="0"/>
              </a:spcAft>
              <a:defRPr>
                <a:solidFill>
                  <a:schemeClr val="tx1"/>
                </a:solidFill>
                <a:latin typeface="Arial" charset="0"/>
              </a:defRPr>
            </a:lvl7pPr>
            <a:lvl8pPr marL="3484893" indent="-232326" eaLnBrk="0" fontAlgn="base" hangingPunct="0">
              <a:spcBef>
                <a:spcPct val="0"/>
              </a:spcBef>
              <a:spcAft>
                <a:spcPct val="0"/>
              </a:spcAft>
              <a:defRPr>
                <a:solidFill>
                  <a:schemeClr val="tx1"/>
                </a:solidFill>
                <a:latin typeface="Arial" charset="0"/>
              </a:defRPr>
            </a:lvl8pPr>
            <a:lvl9pPr marL="3949545" indent="-232326"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A3EEB49D-89EF-4C73-8950-A531DB2649EE}" type="slidenum">
              <a:rPr lang="en-US" smtClean="0">
                <a:cs typeface="Arial" charset="0"/>
              </a:rPr>
              <a:pPr eaLnBrk="1" fontAlgn="base" hangingPunct="1">
                <a:spcBef>
                  <a:spcPct val="0"/>
                </a:spcBef>
                <a:spcAft>
                  <a:spcPct val="0"/>
                </a:spcAft>
              </a:pPr>
              <a:t>67</a:t>
            </a:fld>
            <a:endParaRPr lang="en-US">
              <a:cs typeface="Arial" charset="0"/>
            </a:endParaRPr>
          </a:p>
        </p:txBody>
      </p:sp>
    </p:spTree>
    <p:extLst>
      <p:ext uri="{BB962C8B-B14F-4D97-AF65-F5344CB8AC3E}">
        <p14:creationId xmlns:p14="http://schemas.microsoft.com/office/powerpoint/2010/main" val="12621797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t>Now let’s take a glance at what you gain and lose in each column. There is a “Risk-Reward” for each column, which means, you stand to gain or lose something by placing assets in each scenario.</a:t>
            </a:r>
          </a:p>
          <a:p>
            <a:r>
              <a:rPr lang="en-US"/>
              <a:t> </a:t>
            </a:r>
          </a:p>
          <a:p>
            <a:r>
              <a:rPr lang="en-US"/>
              <a:t>If your main goal in placing money in column A is good liquidity, you will probably have to put up with low interest rates.  So, you would be capturing </a:t>
            </a:r>
            <a:r>
              <a:rPr lang="en-US" i="1"/>
              <a:t>liquidity</a:t>
            </a:r>
            <a:r>
              <a:rPr lang="en-US"/>
              <a:t> and losing some potential </a:t>
            </a:r>
            <a:r>
              <a:rPr lang="en-US" i="1"/>
              <a:t>gains</a:t>
            </a:r>
            <a:r>
              <a:rPr lang="en-US"/>
              <a:t>.  If you want the </a:t>
            </a:r>
            <a:r>
              <a:rPr lang="en-US" i="1"/>
              <a:t>protection</a:t>
            </a:r>
            <a:r>
              <a:rPr lang="en-US"/>
              <a:t> of Column B, then you will have to consider a longer-term mindset, putting up with 10% </a:t>
            </a:r>
            <a:r>
              <a:rPr lang="en-US" i="1"/>
              <a:t>liquidity </a:t>
            </a:r>
            <a:r>
              <a:rPr lang="en-US"/>
              <a:t>each year.  If what you want by placing money in Column C is higher potential </a:t>
            </a:r>
            <a:r>
              <a:rPr lang="en-US" i="1"/>
              <a:t>gains</a:t>
            </a:r>
            <a:r>
              <a:rPr lang="en-US"/>
              <a:t>, you will have to give up </a:t>
            </a:r>
            <a:r>
              <a:rPr lang="en-US" i="1"/>
              <a:t>protection</a:t>
            </a:r>
            <a:r>
              <a:rPr lang="en-US"/>
              <a:t> of those assets.  </a:t>
            </a:r>
          </a:p>
          <a:p>
            <a:r>
              <a:rPr lang="en-US"/>
              <a:t> </a:t>
            </a:r>
          </a:p>
          <a:p>
            <a:r>
              <a:rPr lang="en-US"/>
              <a:t>Said differently, in Column A you give up GAINS to get more LIQUIDITY.  In column B you give up some LIQUIDITY to acquire PROTECTION from risk, and in Column C you give up POTECTION for higher potential GAINS, as illustrated.</a:t>
            </a:r>
          </a:p>
          <a:p>
            <a:endParaRPr lang="en-US"/>
          </a:p>
          <a:p>
            <a:endParaRPr lang="en-US"/>
          </a:p>
        </p:txBody>
      </p:sp>
      <p:sp>
        <p:nvSpPr>
          <p:cNvPr id="4" name="Slide Number Placeholder 3"/>
          <p:cNvSpPr>
            <a:spLocks noGrp="1"/>
          </p:cNvSpPr>
          <p:nvPr>
            <p:ph type="sldNum" sz="quarter" idx="5"/>
          </p:nvPr>
        </p:nvSpPr>
        <p:spPr/>
        <p:txBody>
          <a:bodyPr/>
          <a:lstStyle/>
          <a:p>
            <a:pPr>
              <a:defRPr/>
            </a:pPr>
            <a:fld id="{06186E51-7D5B-436D-BC12-17991A6A6D60}" type="slidenum">
              <a:rPr lang="en-US" smtClean="0"/>
              <a:pPr>
                <a:defRPr/>
              </a:pPr>
              <a:t>68</a:t>
            </a:fld>
            <a:endParaRPr lang="en-US" dirty="0"/>
          </a:p>
        </p:txBody>
      </p:sp>
    </p:spTree>
    <p:extLst>
      <p:ext uri="{BB962C8B-B14F-4D97-AF65-F5344CB8AC3E}">
        <p14:creationId xmlns:p14="http://schemas.microsoft.com/office/powerpoint/2010/main" val="333301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spcBef>
                <a:spcPts val="0"/>
              </a:spcBef>
              <a:buNone/>
            </a:pPr>
            <a:r>
              <a:rPr lang="en-US" dirty="0">
                <a:solidFill>
                  <a:srgbClr val="C00000"/>
                </a:solidFill>
              </a:rPr>
              <a:t>“The top problem for the broadly defined group of middle-aged Americans -- those aged 30 to 64 -- is not having enough money for retirement. For this group, about </a:t>
            </a:r>
            <a:r>
              <a:rPr lang="en-US" u="sng" dirty="0">
                <a:solidFill>
                  <a:srgbClr val="C00000"/>
                </a:solidFill>
              </a:rPr>
              <a:t>seven in 10 </a:t>
            </a:r>
            <a:r>
              <a:rPr lang="en-US" dirty="0">
                <a:solidFill>
                  <a:srgbClr val="C00000"/>
                </a:solidFill>
              </a:rPr>
              <a:t>worry about not having enough money for retirement.”</a:t>
            </a:r>
          </a:p>
          <a:p>
            <a:pPr marL="0" indent="0">
              <a:lnSpc>
                <a:spcPct val="120000"/>
              </a:lnSpc>
              <a:spcBef>
                <a:spcPts val="0"/>
              </a:spcBef>
              <a:buNone/>
            </a:pPr>
            <a:r>
              <a:rPr lang="en-US" sz="1200" b="0" i="0" kern="1200" dirty="0">
                <a:solidFill>
                  <a:schemeClr val="tx1"/>
                </a:solidFill>
                <a:effectLst/>
                <a:latin typeface="+mn-lt"/>
                <a:ea typeface="+mn-ea"/>
                <a:cs typeface="+mn-cs"/>
              </a:rPr>
              <a:t>A firm majority of Americans, 59%, are worried about not having enough money for retirement, surpassing eight other financial matters. A majority of Americans have reported being "very" or "moderately" worried about retirement savings every year since 2001, illustrating that saving for retirement disquiets Americans in both good and bad economic times.</a:t>
            </a:r>
            <a:endParaRPr lang="en-US" dirty="0">
              <a:solidFill>
                <a:srgbClr val="C00000"/>
              </a:solidFill>
            </a:endParaRPr>
          </a:p>
          <a:p>
            <a:pPr marL="0" indent="0">
              <a:lnSpc>
                <a:spcPct val="120000"/>
              </a:lnSpc>
              <a:spcBef>
                <a:spcPts val="0"/>
              </a:spcBef>
              <a:buNone/>
            </a:pPr>
            <a:r>
              <a:rPr lang="en-US" dirty="0">
                <a:solidFill>
                  <a:srgbClr val="C00000"/>
                </a:solidFill>
                <a:effectLst>
                  <a:outerShdw blurRad="38100" dist="38100" dir="2700000" algn="tl">
                    <a:srgbClr val="000000">
                      <a:alpha val="43137"/>
                    </a:srgbClr>
                  </a:outerShdw>
                </a:effectLst>
              </a:rPr>
              <a:t>http://www.gallup.com/poll/168626/retirement-remains-americans-top-financial-worry.aspx </a:t>
            </a:r>
          </a:p>
        </p:txBody>
      </p:sp>
      <p:sp>
        <p:nvSpPr>
          <p:cNvPr id="4" name="Slide Number Placeholder 3"/>
          <p:cNvSpPr>
            <a:spLocks noGrp="1"/>
          </p:cNvSpPr>
          <p:nvPr>
            <p:ph type="sldNum" sz="quarter" idx="10"/>
          </p:nvPr>
        </p:nvSpPr>
        <p:spPr/>
        <p:txBody>
          <a:bodyPr/>
          <a:lstStyle/>
          <a:p>
            <a:fld id="{92DAA0FE-D8D7-4CDE-BE55-77D7E1BF133B}" type="slidenum">
              <a:rPr lang="en-US" smtClean="0"/>
              <a:pPr/>
              <a:t>9</a:t>
            </a:fld>
            <a:endParaRPr lang="en-US"/>
          </a:p>
        </p:txBody>
      </p:sp>
    </p:spTree>
    <p:extLst>
      <p:ext uri="{BB962C8B-B14F-4D97-AF65-F5344CB8AC3E}">
        <p14:creationId xmlns:p14="http://schemas.microsoft.com/office/powerpoint/2010/main" val="232816138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69</a:t>
            </a:fld>
            <a:endParaRPr lang="en-US"/>
          </a:p>
        </p:txBody>
      </p:sp>
    </p:spTree>
    <p:extLst>
      <p:ext uri="{BB962C8B-B14F-4D97-AF65-F5344CB8AC3E}">
        <p14:creationId xmlns:p14="http://schemas.microsoft.com/office/powerpoint/2010/main" val="10874897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479E0603-663F-4F88-BCDE-BE2DF4B1DCC4}" type="slidenum">
              <a:rPr lang="en-US" smtClean="0"/>
              <a:pPr>
                <a:defRPr/>
              </a:pPr>
              <a:t>70</a:t>
            </a:fld>
            <a:endParaRPr lang="en-US"/>
          </a:p>
        </p:txBody>
      </p:sp>
    </p:spTree>
    <p:extLst>
      <p:ext uri="{BB962C8B-B14F-4D97-AF65-F5344CB8AC3E}">
        <p14:creationId xmlns:p14="http://schemas.microsoft.com/office/powerpoint/2010/main" val="32538663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71</a:t>
            </a:fld>
            <a:endParaRPr lang="en-US"/>
          </a:p>
        </p:txBody>
      </p:sp>
    </p:spTree>
    <p:extLst>
      <p:ext uri="{BB962C8B-B14F-4D97-AF65-F5344CB8AC3E}">
        <p14:creationId xmlns:p14="http://schemas.microsoft.com/office/powerpoint/2010/main" val="31156195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a:t>The illustration above shows the S&amp;P 500 returns for the years 2000 through 2009 on the left.  The investible assets are $500,000.  This example shows a typical investor who has about 10% in cash earning an average of 3% and 90% allocated to the market represented by the S&amp;P 500.  We use the broad market index to approximate what investing in the market in general was like over that period of time.  Certainly an investor could have been in more or less risk than illustrated here.  Yet, the illustration shows in general terms how the market performed from 2000-2009.  Notice, there are no monies allocated to Column B, which are Index Annuities.</a:t>
            </a:r>
          </a:p>
          <a:p>
            <a:pPr>
              <a:defRPr/>
            </a:pPr>
            <a:r>
              <a:rPr lang="en-US" dirty="0"/>
              <a:t> </a:t>
            </a:r>
          </a:p>
          <a:p>
            <a:pPr>
              <a:defRPr/>
            </a:pPr>
            <a:r>
              <a:rPr lang="en-US" dirty="0"/>
              <a:t>The chart shows at the end of the ten year period this investor would have lost close to $100,000.  I don’t know about you, but a 20% loss in the market is devastating when it comes to retirement! Imagine if you were 52 years old in 2000 and planning to retire when most people retire at age 62.  Would you do what many have had to do, which is work another 3-5 years in hopes of recovering those assets needed to retire?  </a:t>
            </a:r>
          </a:p>
          <a:p>
            <a:pPr>
              <a:defRPr/>
            </a:pPr>
            <a:r>
              <a:rPr lang="en-US" dirty="0"/>
              <a:t> </a:t>
            </a:r>
          </a:p>
          <a:p>
            <a:pPr>
              <a:defRPr/>
            </a:pPr>
            <a:r>
              <a:rPr lang="en-US" dirty="0"/>
              <a:t>And what if it happens again?  What if the next ten years aren’t any better than this decade?  Can you afford to lose another 20% or possibly more?  Can you continue to push off your retirement indefinitely?  </a:t>
            </a:r>
          </a:p>
          <a:p>
            <a:pPr>
              <a:defRPr/>
            </a:pPr>
            <a:r>
              <a:rPr lang="en-US" dirty="0"/>
              <a:t> </a:t>
            </a:r>
          </a:p>
          <a:p>
            <a:pPr>
              <a:defRPr/>
            </a:pPr>
            <a:r>
              <a:rPr lang="en-US" dirty="0"/>
              <a:t>When I show this graph to clients they tell me, “Yep, that’s about what happened to us.”  Yet, the same clients will surprisingly stay in this broken down Wall Street model attempting to recover with a hope and a prayer.</a:t>
            </a:r>
          </a:p>
          <a:p>
            <a:pPr>
              <a:defRPr/>
            </a:pPr>
            <a:r>
              <a:rPr lang="en-US" dirty="0"/>
              <a:t> </a:t>
            </a:r>
          </a:p>
          <a:p>
            <a:pPr>
              <a:defRPr/>
            </a:pPr>
            <a:r>
              <a:rPr lang="en-US" dirty="0"/>
              <a:t>There has to be a better way, and I believe there is.  </a:t>
            </a:r>
          </a:p>
          <a:p>
            <a:pPr>
              <a:defRPr/>
            </a:pPr>
            <a:endParaRPr lang="en-US" dirty="0"/>
          </a:p>
          <a:p>
            <a:pPr>
              <a:defRPr/>
            </a:pPr>
            <a:r>
              <a:rPr lang="en-US" dirty="0"/>
              <a:t>Next slide.</a:t>
            </a:r>
          </a:p>
          <a:p>
            <a:pPr>
              <a:defRPr/>
            </a:pPr>
            <a:endParaRPr lang="en-US" dirty="0"/>
          </a:p>
        </p:txBody>
      </p:sp>
      <p:sp>
        <p:nvSpPr>
          <p:cNvPr id="4" name="Slide Number Placeholder 3"/>
          <p:cNvSpPr>
            <a:spLocks noGrp="1"/>
          </p:cNvSpPr>
          <p:nvPr>
            <p:ph type="sldNum" sz="quarter" idx="5"/>
          </p:nvPr>
        </p:nvSpPr>
        <p:spPr/>
        <p:txBody>
          <a:bodyPr/>
          <a:lstStyle/>
          <a:p>
            <a:pPr>
              <a:defRPr/>
            </a:pPr>
            <a:fld id="{695020D8-A435-4EDC-B709-3AB050A305A5}" type="slidenum">
              <a:rPr lang="en-US" smtClean="0"/>
              <a:pPr>
                <a:defRPr/>
              </a:pPr>
              <a:t>72</a:t>
            </a:fld>
            <a:endParaRPr lang="en-US"/>
          </a:p>
        </p:txBody>
      </p:sp>
    </p:spTree>
    <p:extLst>
      <p:ext uri="{BB962C8B-B14F-4D97-AF65-F5344CB8AC3E}">
        <p14:creationId xmlns:p14="http://schemas.microsoft.com/office/powerpoint/2010/main" val="22264692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a:t>Using the 10/60/30 ABC split, this person gains $108,000 instead of losing over $80,000!  Now that’s a strategy that works for retirement years.  IT does so because it obeys Warren Buffet’s first rule of investing, “Never lose any money.”  BTW, that happens to be rules number 2 and 3 also. And it has to be true, especially for retirees or those heading into retirement. </a:t>
            </a:r>
          </a:p>
          <a:p>
            <a:pPr>
              <a:defRPr/>
            </a:pPr>
            <a:endParaRPr lang="en-US" dirty="0"/>
          </a:p>
          <a:p>
            <a:pPr>
              <a:defRPr/>
            </a:pPr>
            <a:r>
              <a:rPr lang="en-US" dirty="0"/>
              <a:t>Simply putting some of your money in the green money column protects you from those down years and now with the tremendous guaranteed income payouts the green money column is even more a must for retirees.  We don’t want you to get totally out of the red, or growth money assets, but it’s obvious that the green money column is perfect for conservative clients looking for alternatives to Wall Street’s roller coaster rides.</a:t>
            </a:r>
          </a:p>
        </p:txBody>
      </p:sp>
      <p:sp>
        <p:nvSpPr>
          <p:cNvPr id="4" name="Slide Number Placeholder 3"/>
          <p:cNvSpPr>
            <a:spLocks noGrp="1"/>
          </p:cNvSpPr>
          <p:nvPr>
            <p:ph type="sldNum" sz="quarter" idx="5"/>
          </p:nvPr>
        </p:nvSpPr>
        <p:spPr/>
        <p:txBody>
          <a:bodyPr/>
          <a:lstStyle/>
          <a:p>
            <a:pPr>
              <a:defRPr/>
            </a:pPr>
            <a:fld id="{180BD2E1-3259-45A5-8E2D-1824C9975EC6}" type="slidenum">
              <a:rPr lang="en-US" smtClean="0"/>
              <a:pPr>
                <a:defRPr/>
              </a:pPr>
              <a:t>73</a:t>
            </a:fld>
            <a:endParaRPr lang="en-US"/>
          </a:p>
        </p:txBody>
      </p:sp>
    </p:spTree>
    <p:extLst>
      <p:ext uri="{BB962C8B-B14F-4D97-AF65-F5344CB8AC3E}">
        <p14:creationId xmlns:p14="http://schemas.microsoft.com/office/powerpoint/2010/main" val="25790878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Let’s divide assets into categories, A, B, and C, which represent three types of assets.  Category A is your cash reserves.  Cash assets potentially carry low returns, but the principal is guaranteed, and interest is compounded.  According to the Federal Reserve the average six month CD rate from 1990-2009 was 4.37% (20 years); 2000-2009 was 3.32% (10 years); from 2005-2009 was 3.99% (5 years).(1)  It is interesting to note the average inflation rate from 2000-2009 was 2.57%, which leaves the five year return averaging less than 1.5% before taxes. (2)  </a:t>
            </a:r>
          </a:p>
          <a:p>
            <a:pPr>
              <a:defRPr/>
            </a:pPr>
            <a:r>
              <a:rPr lang="en-US" dirty="0"/>
              <a:t> </a:t>
            </a:r>
          </a:p>
          <a:p>
            <a:pPr>
              <a:defRPr/>
            </a:pPr>
            <a:r>
              <a:rPr lang="en-US" dirty="0"/>
              <a:t>These accounts are typically taxable and have optimum liquidity.  However, they can also be set up in various tax-advantaged strategies such as traditional IRA’s, Roth IRA’s, etc.  Most often these are bank held assets like CDs, savings accounts, and money markets.  </a:t>
            </a:r>
          </a:p>
          <a:p>
            <a:pPr>
              <a:defRPr/>
            </a:pPr>
            <a:r>
              <a:rPr lang="en-US" dirty="0"/>
              <a:t> </a:t>
            </a:r>
          </a:p>
          <a:p>
            <a:pPr>
              <a:defRPr/>
            </a:pPr>
            <a:r>
              <a:rPr lang="en-US" dirty="0"/>
              <a:t>Financial advisors will often refer to this as short term money, or emergency funds.  If your furnace breaks down, your roof leaks, or you have a medical emergency, category A is where you save for such an occurrence.  If you are saving for an exciting vacation or a new car, this is where the money goes.  It is also where you might want to keep a savings account to replace any income lost due to a prolonged illness, injury, or job loss.  Commonly, financial advisors will tell you to have six months to a year of income put away for these instances.  The illustration below shows Column A assets.  Imagine them as “Yellow Money” accounts.</a:t>
            </a:r>
          </a:p>
          <a:p>
            <a:pPr>
              <a:defRPr/>
            </a:pPr>
            <a:r>
              <a:rPr lang="en-US" dirty="0"/>
              <a:t>The second category is Column B, the Green Money Column, and holds Protected Growth assets.  They offer potentially moderate returns, are tax-deferred and offer partial withdrawals.  The principal is protected, and previous years gains are retained as interest.  The annual returns on these assets vary greatly.  In my own practice I have seen them yield from 0% to as high as 16%. Some include bonuses from 3% to 7%.  These assets are designed to be the middle ground between CDs and the market.</a:t>
            </a:r>
          </a:p>
          <a:p>
            <a:pPr>
              <a:defRPr/>
            </a:pPr>
            <a:r>
              <a:rPr lang="en-US" dirty="0"/>
              <a:t>I prefer using fixed indexed annuities in column B which link the interest credits to the performance of a market index, such as the S&amp;P 500, S&amp;P Midcap 400, DOW, Russell 2000, Euro Dow, etc.  Column B money is set aside for a longer period, often 5-10 years.  Annuities have strings attached for withdrawals, but can be an excellent source of income over a lifetime.  In other words, don’t allocate money to the B column </a:t>
            </a:r>
          </a:p>
          <a:p>
            <a:pPr>
              <a:defRPr/>
            </a:pPr>
            <a:r>
              <a:rPr lang="en-US" dirty="0"/>
              <a:t>Generally assets in this column offer only partial withdrawals without a penalty, yet many include riders that waive surrender fees in the event of a nursing home stay or terminal illness.  Indexed annuities are designed to function as the middle ground between lower interest rates of bank CDs and savings accounts, and the potential higher returns of risk oriented market money.  </a:t>
            </a:r>
          </a:p>
          <a:p>
            <a:pPr>
              <a:defRPr/>
            </a:pPr>
            <a:r>
              <a:rPr lang="en-US" dirty="0"/>
              <a:t> </a:t>
            </a:r>
          </a:p>
          <a:p>
            <a:pPr>
              <a:defRPr/>
            </a:pPr>
            <a:r>
              <a:rPr lang="en-US" dirty="0"/>
              <a:t>This is the Fixed Principal Asset column, where the principal is protected.  The ABC Model looks at Fixed Income Assets different than Wall Street does.  Over the years, Wall Street has used a laddered portfolio of bonds to accomplish the goals of column B, yet a bond can lose value.  From 1999 to 2009, if you were holding Lehman Brothers, Bear Stearns, ENRON, or World Com bonds, you might have thought you were safe, but found out just how much you could lose in a bond.  If you are holding a California bond right now you might be a little insecure.  That is why we use Fixed Principal Assets in column B rather than Fixed Income Assets.</a:t>
            </a:r>
          </a:p>
          <a:p>
            <a:pPr>
              <a:defRPr/>
            </a:pPr>
            <a:r>
              <a:rPr lang="en-US" dirty="0"/>
              <a:t>Column C represents our Red Risk Growth assets which move up or down with the market.  Investors usually chase higher returns over time, though these assets can gain or lose 30% in a year or even more.  The S&amp;P 500 lost 38% in 2008, but the average annual return from 1995-1999 was over 25%. (4) The market “</a:t>
            </a:r>
            <a:r>
              <a:rPr lang="en-US" dirty="0" err="1"/>
              <a:t>giveth</a:t>
            </a:r>
            <a:r>
              <a:rPr lang="en-US" dirty="0"/>
              <a:t>” and the market “</a:t>
            </a:r>
            <a:r>
              <a:rPr lang="en-US" dirty="0" err="1"/>
              <a:t>taketh</a:t>
            </a:r>
            <a:r>
              <a:rPr lang="en-US" dirty="0"/>
              <a:t>” away, there are no protections or limits.  This money is invested in securities like stocks, bonds, mutual funds, variable annuities, options, REITs, and the like.  The principal isn’t protected and last year’s gain may be lost in a downturn of the market.  While these accounts are associated with a longer time horizon they are usually more liquid due to the “sellable” nature of securities, unless they are in a variable annuity which offers partial withdrawals.</a:t>
            </a:r>
          </a:p>
          <a:p>
            <a:pPr>
              <a:defRPr/>
            </a:pPr>
            <a:r>
              <a:rPr lang="en-US" dirty="0"/>
              <a:t> </a:t>
            </a:r>
          </a:p>
          <a:p>
            <a:pPr>
              <a:defRPr/>
            </a:pPr>
            <a:r>
              <a:rPr lang="en-US" dirty="0"/>
              <a:t>The majority of the assets found in column C are in retirement accounts such as 401(k)’s, 403(b)’s, IRA’s and variable annuities.  Column C monies can also be found in the form of non-qualified (after-tax) brokerage accounts, mutual funds, stocks, or bonds, held by an individual, jointly, or even in trust.  You can be your own manager or hire a professional investment adviser to manage this part for you.  Let’s paint these investments Red for Risk.</a:t>
            </a:r>
          </a:p>
          <a:p>
            <a:pPr>
              <a:defRPr/>
            </a:pPr>
            <a:endParaRPr lang="en-US" dirty="0"/>
          </a:p>
          <a:p>
            <a:pPr>
              <a:defRPr/>
            </a:pPr>
            <a:r>
              <a:rPr lang="en-US" dirty="0"/>
              <a:t>Sometimes it’s confusing as to which assets belong in which column. Column B has Three Green Money Rules which are: Protect your principal, retain your gains, and guarantee your income.  If an asset can’t do those three things it doesn’t belong in the ABC Model’s Column B.  Bonds don’t follow those rules so they must go in the next Column C.  Therefore, a Fixed Indexed Annuity is probably an ideal asset for column B.</a:t>
            </a:r>
          </a:p>
          <a:p>
            <a:pPr>
              <a:defRPr/>
            </a:pPr>
            <a:endParaRPr lang="en-US" dirty="0"/>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74</a:t>
            </a:fld>
            <a:endParaRPr lang="en-US"/>
          </a:p>
        </p:txBody>
      </p:sp>
    </p:spTree>
    <p:extLst>
      <p:ext uri="{BB962C8B-B14F-4D97-AF65-F5344CB8AC3E}">
        <p14:creationId xmlns:p14="http://schemas.microsoft.com/office/powerpoint/2010/main" val="36918470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85000" lnSpcReduction="20000"/>
          </a:bodyPr>
          <a:lstStyle/>
          <a:p>
            <a:pPr>
              <a:defRPr/>
            </a:pPr>
            <a:r>
              <a:rPr lang="en-US" dirty="0"/>
              <a:t>Now it is time to figure out how you would allocate your assets in the ABC Model.   All you will need to do is ask yourself, “What percent of my total assets do I want in each column?”  We will determine in the following chapters what specific assets to use, but for now try to use percentages in each column that “feels right” to you. There is no right or wrong answers.  It is up to you the investor to look at the guidelines for each column and decide.  </a:t>
            </a:r>
          </a:p>
          <a:p>
            <a:pPr>
              <a:defRPr/>
            </a:pPr>
            <a:r>
              <a:rPr lang="en-US" dirty="0"/>
              <a:t> </a:t>
            </a:r>
          </a:p>
          <a:p>
            <a:pPr>
              <a:defRPr/>
            </a:pPr>
            <a:r>
              <a:rPr lang="en-US" dirty="0"/>
              <a:t>So, what percent of your investable assets would you like in each column?  Go ahead and take a shot at it.</a:t>
            </a:r>
          </a:p>
          <a:p>
            <a:pPr>
              <a:defRPr/>
            </a:pPr>
            <a:r>
              <a:rPr lang="en-US" dirty="0"/>
              <a:t> </a:t>
            </a:r>
          </a:p>
          <a:p>
            <a:pPr>
              <a:defRPr/>
            </a:pPr>
            <a:r>
              <a:rPr lang="en-US" dirty="0"/>
              <a:t>Start with column (A) and ask yourself how much emergency money or liquidity you need.  In other words, don’t worry much about return but concentrate on liquidity.  How much money do you need available immediately.   How much money would you need in the next six months to live on if your current income went away?  You can express it in a percentage or a specific dollar amount.  Your number will be personal to you.</a:t>
            </a:r>
          </a:p>
          <a:p>
            <a:pPr>
              <a:defRPr/>
            </a:pPr>
            <a:r>
              <a:rPr lang="en-US" dirty="0"/>
              <a:t> </a:t>
            </a:r>
          </a:p>
          <a:p>
            <a:pPr>
              <a:defRPr/>
            </a:pPr>
            <a:r>
              <a:rPr lang="en-US" dirty="0"/>
              <a:t>Second, you could ask yourself how much money you want at risk in the market and what type of market risk you want.  Do you want Stock-type risk or Bond-type risk?  As a conservative investor you probably don’t want options or aggressive risk oriented assets.  Keep it simple here.  Decide how much money you want at risk, and then decide what type of risk.  The more conservative you are, the more you will gravitate toward bond-type risk.  The more moderate you are, you will probably have a higher percentage in this column and most of it will be in stock related assets such as mutual funds, ETF’s, or managed accounts.  </a:t>
            </a:r>
          </a:p>
          <a:p>
            <a:pPr>
              <a:defRPr/>
            </a:pPr>
            <a:r>
              <a:rPr lang="en-US" dirty="0"/>
              <a:t> </a:t>
            </a:r>
          </a:p>
          <a:p>
            <a:pPr>
              <a:defRPr/>
            </a:pPr>
            <a:r>
              <a:rPr lang="en-US" dirty="0"/>
              <a:t>Again, just ask how much money you’re willing to expose to losses.  If you can’t stand the thought of losing a penny, your answer to this question is “0”!  Go ahead and take a stab at it.  Got your number?  Let’s move on.</a:t>
            </a:r>
          </a:p>
          <a:p>
            <a:pPr>
              <a:defRPr/>
            </a:pPr>
            <a:r>
              <a:rPr lang="en-US" dirty="0"/>
              <a:t> </a:t>
            </a:r>
          </a:p>
          <a:p>
            <a:pPr>
              <a:defRPr/>
            </a:pPr>
            <a:r>
              <a:rPr lang="en-US" dirty="0"/>
              <a:t>Once you have the percentage you want in Columns A and C simply add them together and subtract from 100 to get your B Column percent.  It is that easy.  You now have percentages in each column and can make adjustments.  For instance, if you feel you have too much at risk simply put more in Columns A or B.  Or if you feel you have too much tied up in Column B and don’t want any more risk, then simply add more to Column A.  Play with the numbers until you think you have what you want.</a:t>
            </a:r>
          </a:p>
        </p:txBody>
      </p:sp>
      <p:sp>
        <p:nvSpPr>
          <p:cNvPr id="4" name="Slide Number Placeholder 3"/>
          <p:cNvSpPr>
            <a:spLocks noGrp="1"/>
          </p:cNvSpPr>
          <p:nvPr>
            <p:ph type="sldNum" sz="quarter" idx="5"/>
          </p:nvPr>
        </p:nvSpPr>
        <p:spPr/>
        <p:txBody>
          <a:bodyPr/>
          <a:lstStyle/>
          <a:p>
            <a:pPr>
              <a:defRPr/>
            </a:pPr>
            <a:fld id="{93D05D7A-182F-402D-97BD-CA6506A07258}" type="slidenum">
              <a:rPr lang="en-US" smtClean="0"/>
              <a:pPr>
                <a:defRPr/>
              </a:pPr>
              <a:t>75</a:t>
            </a:fld>
            <a:endParaRPr lang="en-US" dirty="0"/>
          </a:p>
        </p:txBody>
      </p:sp>
    </p:spTree>
    <p:extLst>
      <p:ext uri="{BB962C8B-B14F-4D97-AF65-F5344CB8AC3E}">
        <p14:creationId xmlns:p14="http://schemas.microsoft.com/office/powerpoint/2010/main" val="20004344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76</a:t>
            </a:fld>
            <a:endParaRPr lang="en-US"/>
          </a:p>
        </p:txBody>
      </p:sp>
    </p:spTree>
    <p:extLst>
      <p:ext uri="{BB962C8B-B14F-4D97-AF65-F5344CB8AC3E}">
        <p14:creationId xmlns:p14="http://schemas.microsoft.com/office/powerpoint/2010/main" val="28209883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77</a:t>
            </a:fld>
            <a:endParaRPr lang="en-US"/>
          </a:p>
        </p:txBody>
      </p:sp>
    </p:spTree>
    <p:extLst>
      <p:ext uri="{BB962C8B-B14F-4D97-AF65-F5344CB8AC3E}">
        <p14:creationId xmlns:p14="http://schemas.microsoft.com/office/powerpoint/2010/main" val="2957310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percent of your income do you want guaranteed?</a:t>
            </a:r>
            <a:endParaRPr lang="en-US" dirty="0"/>
          </a:p>
          <a:p>
            <a:r>
              <a:rPr lang="en-US" dirty="0"/>
              <a:t>One of the most important decisions in planning for 30-40 years of income in retirement is the sources you will take income from.  Over the years, the general practice has been to develop a conservative portfolio of stocks and bonds and withdraw a certain percent from those assets each year.  The standard for withdrawals has been 4% in the industry; meaning that if you take 4% out of your retirement plans you should be able to make your money last a lifetime.</a:t>
            </a:r>
          </a:p>
          <a:p>
            <a:r>
              <a:rPr lang="en-US" dirty="0"/>
              <a:t>According to an article in May 2013 of the New York Times, Bill </a:t>
            </a:r>
            <a:r>
              <a:rPr lang="en-US" dirty="0" err="1"/>
              <a:t>Bengen</a:t>
            </a:r>
            <a:r>
              <a:rPr lang="en-US" dirty="0"/>
              <a:t>, owner of </a:t>
            </a:r>
            <a:r>
              <a:rPr lang="en-US" dirty="0" err="1"/>
              <a:t>Bengen</a:t>
            </a:r>
            <a:r>
              <a:rPr lang="en-US" dirty="0"/>
              <a:t> Financial Services in San Diego, created the 4% rule in 1993, when portfolio returns averaged around 8%.  Mr. </a:t>
            </a:r>
            <a:r>
              <a:rPr lang="en-US" dirty="0" err="1"/>
              <a:t>Bengen</a:t>
            </a:r>
            <a:r>
              <a:rPr lang="en-US" dirty="0"/>
              <a:t> suggested a portfolio of 60% large-cap stocks and 40% intermediate-term government bonds.  He examined every 30-year period since 1926. However, with interest rates falling below 2-3 percent on fixed assets it severely dampens the results on 40% of the assets in Mr. </a:t>
            </a:r>
            <a:r>
              <a:rPr lang="en-US" dirty="0" err="1"/>
              <a:t>Bengen’s</a:t>
            </a:r>
            <a:r>
              <a:rPr lang="en-US" dirty="0"/>
              <a:t> model.</a:t>
            </a:r>
          </a:p>
          <a:p>
            <a:r>
              <a:rPr lang="en-US" dirty="0"/>
              <a:t>More recent studies show that the 4% rule in today’s economy is definitely in question.  In the abstract from Michael S. Finke’s “The 4 Percent Rule is Not Safe in a Low-Yield World,” the professor from the Texas Tech University in Lubbock, Texas said the following on January 15</a:t>
            </a:r>
            <a:r>
              <a:rPr lang="en-US" baseline="30000" dirty="0"/>
              <a:t>th</a:t>
            </a:r>
            <a:r>
              <a:rPr lang="en-US" dirty="0"/>
              <a:t>, 2013:</a:t>
            </a:r>
          </a:p>
          <a:p>
            <a:r>
              <a:rPr lang="en-US" i="1" dirty="0"/>
              <a:t>“Using historical averages to guide simulations for failure rates for retirees spending an inflation-adjusted 4% of retirement date assets over 30 years results in an estimated failure rate of about 6%. This modest projected failure rate rises sharply if real returns decline. As of January 2013, intermediate-term real interest rates are about 4% less than their historical average. Calibrating bond returns to the January 2013 real yields offered on 5-year TIPS, while maintaining the historical equity premium, causes the projected failure rate for retirement account withdrawals to jump to 57%. The 4% rule cannot be treated as a safe initial withdrawal rate in today’s low interest rate environment…</a:t>
            </a:r>
            <a:endParaRPr lang="en-US" dirty="0"/>
          </a:p>
          <a:p>
            <a:r>
              <a:rPr lang="en-US" i="1" dirty="0"/>
              <a:t>…Because of sequence of returns risk, portfolio withdrawals can cause the events in early retirement to have a disproportionate effect on the sustainability of an income strategy. We simulate failure rates if today's bond rates return to their historical average after either 5 or 10 years and find that failure rates are much higher (18% and 32%, respectively for a 50% stock allocation) than many retirees may be willing to accept. The success of the 4% rule in the U.S. may be an historical anomaly, and clients may wish to consider their retirement income strategies more broadly than relying solely on systematic withdrawals from a volatile portfolio.”</a:t>
            </a:r>
            <a:endParaRPr lang="en-US" dirty="0"/>
          </a:p>
          <a:p>
            <a:r>
              <a:rPr lang="en-US" dirty="0"/>
              <a:t>If the 4% rule is flawed then what are the alternatives?  Again, this is where the ABC Planning Model comes in to play.  Choosing a percent of assets to allocate to Category B allows you to guarantee the income for that portion of your portfolio. So, in essence, you guarantee a portion of your income using Category B strategies and take withdrawals on your Category C assets.  Doing so doesn’t put such a strain on your assets in the market in the event of a severe downturn or continued or revisited low interest rates.</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78</a:t>
            </a:fld>
            <a:endParaRPr lang="en-US"/>
          </a:p>
        </p:txBody>
      </p:sp>
    </p:spTree>
    <p:extLst>
      <p:ext uri="{BB962C8B-B14F-4D97-AF65-F5344CB8AC3E}">
        <p14:creationId xmlns:p14="http://schemas.microsoft.com/office/powerpoint/2010/main" val="3556618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37F6F-05BB-46D4-BAC5-6F5B349FF6FF}" type="slidenum">
              <a:rPr lang="en-US" smtClean="0"/>
              <a:pPr/>
              <a:t>12</a:t>
            </a:fld>
            <a:endParaRPr lang="en-US"/>
          </a:p>
        </p:txBody>
      </p:sp>
    </p:spTree>
    <p:extLst>
      <p:ext uri="{BB962C8B-B14F-4D97-AF65-F5344CB8AC3E}">
        <p14:creationId xmlns:p14="http://schemas.microsoft.com/office/powerpoint/2010/main" val="2977298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such strategy is using a Fixed Indexed Annuity’s Guaranteed Withdrawal Benefit rider, which can guarantee income over the course of your retirement years.  The example below shows an investment amount of $300,000 for a person age 59 looking to start guaranteed withdrawals at age 67.  The annuity receives an 8% bonus and a roll-up rate (LIBR%) of 7%. At age 67 the Annual Income for Life is guaranteed to be $27,835.  The question is for any other asset, what would the after tax return have to be, guaranteed now and for the rest of the person’s life?  The answer is 6.91%.  What asset do you know today that would guarantee an after tax return of 6.91% for the rest of this person’s life? The answer is simple: none. </a:t>
            </a:r>
          </a:p>
          <a:p>
            <a:r>
              <a:rPr lang="en-US" dirty="0"/>
              <a:t>In retirement planning, guaranteeing a portion of your income is useful when considering downturns in the market and the unreliability of the 4% rule. </a:t>
            </a:r>
          </a:p>
        </p:txBody>
      </p:sp>
      <p:sp>
        <p:nvSpPr>
          <p:cNvPr id="4" name="Slide Number Placeholder 3"/>
          <p:cNvSpPr>
            <a:spLocks noGrp="1"/>
          </p:cNvSpPr>
          <p:nvPr>
            <p:ph type="sldNum" sz="quarter" idx="10"/>
          </p:nvPr>
        </p:nvSpPr>
        <p:spPr/>
        <p:txBody>
          <a:bodyPr/>
          <a:lstStyle/>
          <a:p>
            <a:fld id="{92DAA0FE-D8D7-4CDE-BE55-77D7E1BF133B}" type="slidenum">
              <a:rPr lang="en-US" smtClean="0"/>
              <a:pPr/>
              <a:t>79</a:t>
            </a:fld>
            <a:endParaRPr lang="en-US"/>
          </a:p>
        </p:txBody>
      </p:sp>
    </p:spTree>
    <p:extLst>
      <p:ext uri="{BB962C8B-B14F-4D97-AF65-F5344CB8AC3E}">
        <p14:creationId xmlns:p14="http://schemas.microsoft.com/office/powerpoint/2010/main" val="257508939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sequence of returns illustrates a $500k account in the market with a hypothetical index. Withdrawing $30k a year and inflating that by 3.5%. Two different sets of indexes.  One has over $1 million after 15 years and one runs out of money in 13 years.  That’s why the sequence of returns matters more than averaging returns. </a:t>
            </a:r>
          </a:p>
        </p:txBody>
      </p:sp>
      <p:sp>
        <p:nvSpPr>
          <p:cNvPr id="4" name="Slide Number Placeholder 3"/>
          <p:cNvSpPr>
            <a:spLocks noGrp="1"/>
          </p:cNvSpPr>
          <p:nvPr>
            <p:ph type="sldNum" sz="quarter" idx="10"/>
          </p:nvPr>
        </p:nvSpPr>
        <p:spPr/>
        <p:txBody>
          <a:bodyPr/>
          <a:lstStyle/>
          <a:p>
            <a:fld id="{92DAA0FE-D8D7-4CDE-BE55-77D7E1BF133B}" type="slidenum">
              <a:rPr lang="en-US" smtClean="0"/>
              <a:pPr/>
              <a:t>80</a:t>
            </a:fld>
            <a:endParaRPr lang="en-US"/>
          </a:p>
        </p:txBody>
      </p:sp>
    </p:spTree>
    <p:extLst>
      <p:ext uri="{BB962C8B-B14F-4D97-AF65-F5344CB8AC3E}">
        <p14:creationId xmlns:p14="http://schemas.microsoft.com/office/powerpoint/2010/main" val="25750893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81</a:t>
            </a:fld>
            <a:endParaRPr lang="en-US"/>
          </a:p>
        </p:txBody>
      </p:sp>
    </p:spTree>
    <p:extLst>
      <p:ext uri="{BB962C8B-B14F-4D97-AF65-F5344CB8AC3E}">
        <p14:creationId xmlns:p14="http://schemas.microsoft.com/office/powerpoint/2010/main" val="42405957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82</a:t>
            </a:fld>
            <a:endParaRPr lang="en-US"/>
          </a:p>
        </p:txBody>
      </p:sp>
    </p:spTree>
    <p:extLst>
      <p:ext uri="{BB962C8B-B14F-4D97-AF65-F5344CB8AC3E}">
        <p14:creationId xmlns:p14="http://schemas.microsoft.com/office/powerpoint/2010/main" val="38201166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Effects of Inflation</a:t>
            </a:r>
            <a:endParaRPr lang="en-US" dirty="0"/>
          </a:p>
          <a:p>
            <a:r>
              <a:rPr lang="en-US" dirty="0"/>
              <a:t>The importance of guarding against the devastating effects of inflation should be obvious to all who are planning for 30-40 years of retirement income.  </a:t>
            </a:r>
          </a:p>
          <a:p>
            <a:r>
              <a:rPr lang="en-US" dirty="0"/>
              <a:t>At just 3.5% inflation over 10 years:</a:t>
            </a:r>
          </a:p>
          <a:p>
            <a:pPr lvl="0"/>
            <a:r>
              <a:rPr lang="en-US" dirty="0"/>
              <a:t>A car that costs $25,000 today will cost $35,265</a:t>
            </a:r>
            <a:endParaRPr lang="en-US" dirty="0">
              <a:effectLst/>
            </a:endParaRPr>
          </a:p>
          <a:p>
            <a:pPr lvl="0"/>
            <a:r>
              <a:rPr lang="en-US" dirty="0"/>
              <a:t>That $1,180 summer getaway (1) today will cost $1,665</a:t>
            </a:r>
            <a:endParaRPr lang="en-US" dirty="0">
              <a:effectLst/>
            </a:endParaRPr>
          </a:p>
          <a:p>
            <a:pPr lvl="0"/>
            <a:r>
              <a:rPr lang="en-US" dirty="0"/>
              <a:t>A $250,000 home today will cost $352,650</a:t>
            </a:r>
            <a:endParaRPr lang="en-US" dirty="0">
              <a:effectLst/>
            </a:endParaRPr>
          </a:p>
          <a:p>
            <a:pPr lvl="0"/>
            <a:r>
              <a:rPr lang="en-US" dirty="0"/>
              <a:t>A Nursing home bill of $8,000 a month will cost $11,285</a:t>
            </a:r>
            <a:endParaRPr lang="en-US" dirty="0">
              <a:effectLst/>
            </a:endParaRPr>
          </a:p>
          <a:p>
            <a:pPr lvl="0"/>
            <a:r>
              <a:rPr lang="en-US" dirty="0"/>
              <a:t>A loaf of bread at $1.45 will cost $2.05</a:t>
            </a:r>
            <a:endParaRPr lang="en-US" dirty="0">
              <a:effectLst/>
            </a:endParaRPr>
          </a:p>
          <a:p>
            <a:r>
              <a:rPr lang="en-US" dirty="0"/>
              <a:t>At just 3.5% inflation over 20 years:</a:t>
            </a:r>
          </a:p>
          <a:p>
            <a:pPr lvl="0"/>
            <a:r>
              <a:rPr lang="en-US" dirty="0"/>
              <a:t>A car that costs $25,000 today will cost $49,745</a:t>
            </a:r>
            <a:endParaRPr lang="en-US" dirty="0">
              <a:effectLst/>
            </a:endParaRPr>
          </a:p>
          <a:p>
            <a:pPr lvl="0"/>
            <a:r>
              <a:rPr lang="en-US" dirty="0"/>
              <a:t>That $1,180 summer getaway (1) today will cost $2,348</a:t>
            </a:r>
            <a:endParaRPr lang="en-US" dirty="0">
              <a:effectLst/>
            </a:endParaRPr>
          </a:p>
          <a:p>
            <a:pPr lvl="0"/>
            <a:r>
              <a:rPr lang="en-US" dirty="0"/>
              <a:t>A $250,000 home today will cost $497,447</a:t>
            </a:r>
            <a:endParaRPr lang="en-US" dirty="0">
              <a:effectLst/>
            </a:endParaRPr>
          </a:p>
          <a:p>
            <a:pPr lvl="0"/>
            <a:r>
              <a:rPr lang="en-US" dirty="0"/>
              <a:t>A Nursing home bill of $8,000 a month will cost $15,918</a:t>
            </a:r>
            <a:endParaRPr lang="en-US" dirty="0">
              <a:effectLst/>
            </a:endParaRPr>
          </a:p>
          <a:p>
            <a:pPr lvl="0"/>
            <a:r>
              <a:rPr lang="en-US" dirty="0"/>
              <a:t>A loaf of bread at $1.45 will cost $2.89</a:t>
            </a:r>
            <a:endParaRPr lang="en-US" dirty="0">
              <a:effectLst/>
            </a:endParaRPr>
          </a:p>
          <a:p>
            <a:r>
              <a:rPr lang="en-US" dirty="0"/>
              <a:t>At just 3.5% inflation over 30 years:</a:t>
            </a:r>
          </a:p>
          <a:p>
            <a:pPr lvl="0"/>
            <a:r>
              <a:rPr lang="en-US" dirty="0"/>
              <a:t>A car that costs $25,000 today will cost $70,170</a:t>
            </a:r>
            <a:endParaRPr lang="en-US" dirty="0">
              <a:effectLst/>
            </a:endParaRPr>
          </a:p>
          <a:p>
            <a:pPr lvl="0"/>
            <a:r>
              <a:rPr lang="en-US" dirty="0"/>
              <a:t>That $1,180 summer getaway (1) today will cost $3,312</a:t>
            </a:r>
            <a:endParaRPr lang="en-US" dirty="0">
              <a:effectLst/>
            </a:endParaRPr>
          </a:p>
          <a:p>
            <a:pPr lvl="0"/>
            <a:r>
              <a:rPr lang="en-US" dirty="0"/>
              <a:t>A $250,000 home today will cost $701,698</a:t>
            </a:r>
            <a:endParaRPr lang="en-US" dirty="0">
              <a:effectLst/>
            </a:endParaRPr>
          </a:p>
          <a:p>
            <a:pPr lvl="0"/>
            <a:r>
              <a:rPr lang="en-US" dirty="0"/>
              <a:t>A Nursing home bill of $8,000 a month will cost $22,454</a:t>
            </a:r>
            <a:endParaRPr lang="en-US" dirty="0">
              <a:effectLst/>
            </a:endParaRPr>
          </a:p>
          <a:p>
            <a:pPr lvl="0"/>
            <a:r>
              <a:rPr lang="en-US" dirty="0"/>
              <a:t>A loaf of bread at $1.45 will cost $4.07</a:t>
            </a:r>
            <a:endParaRPr lang="en-US" dirty="0">
              <a:effectLst/>
            </a:endParaRPr>
          </a:p>
          <a:p>
            <a:r>
              <a:rPr lang="en-US" dirty="0"/>
              <a:t>At just 3.5% inflation over 40 years:</a:t>
            </a:r>
          </a:p>
          <a:p>
            <a:pPr lvl="0"/>
            <a:r>
              <a:rPr lang="en-US" dirty="0"/>
              <a:t>A car that costs $25,000 today will cost $98,981</a:t>
            </a:r>
            <a:endParaRPr lang="en-US" dirty="0">
              <a:effectLst/>
            </a:endParaRPr>
          </a:p>
          <a:p>
            <a:pPr lvl="0"/>
            <a:r>
              <a:rPr lang="en-US" dirty="0"/>
              <a:t>That $1,180 summer getaway (1) today will cost $4,672</a:t>
            </a:r>
            <a:endParaRPr lang="en-US" dirty="0">
              <a:effectLst/>
            </a:endParaRPr>
          </a:p>
          <a:p>
            <a:pPr lvl="0"/>
            <a:r>
              <a:rPr lang="en-US" dirty="0"/>
              <a:t>A $250,000 home today will cost $989,815</a:t>
            </a:r>
            <a:endParaRPr lang="en-US" dirty="0">
              <a:effectLst/>
            </a:endParaRPr>
          </a:p>
          <a:p>
            <a:pPr lvl="0"/>
            <a:r>
              <a:rPr lang="en-US" dirty="0"/>
              <a:t>A Nursing home bill of $8,000 a month will cost $31,674</a:t>
            </a:r>
            <a:endParaRPr lang="en-US" dirty="0">
              <a:effectLst/>
            </a:endParaRPr>
          </a:p>
          <a:p>
            <a:pPr lvl="0"/>
            <a:r>
              <a:rPr lang="en-US" dirty="0"/>
              <a:t>A loaf of bread at $1.45 will cost $5.74</a:t>
            </a:r>
            <a:endParaRPr lang="en-US" dirty="0">
              <a:effectLst/>
            </a:endParaRPr>
          </a:p>
          <a:p>
            <a:br>
              <a:rPr lang="en-US" dirty="0"/>
            </a:br>
            <a:endParaRPr lang="en-US" dirty="0"/>
          </a:p>
          <a:p>
            <a:r>
              <a:rPr lang="en-US" dirty="0"/>
              <a:t>While you might not be buying that new car or house at age 95 to 100, the above serves as an illustration of how lifestyles could be dramatically altered if inflation is not accounted for.</a:t>
            </a:r>
          </a:p>
          <a:p>
            <a:r>
              <a:rPr lang="en-US" dirty="0"/>
              <a:t>Generally, there are two ways to hedge against inflation in the ABC Planning Model. First, you can put inflation protection on the income riders in Category B. Many of these assets give you an ability to take a little less now and inflate it over the course of your retirement.</a:t>
            </a:r>
          </a:p>
          <a:p>
            <a:r>
              <a:rPr lang="en-US" dirty="0"/>
              <a:t> </a:t>
            </a:r>
          </a:p>
          <a:p>
            <a:r>
              <a:rPr lang="en-US" dirty="0"/>
              <a:t>Second, is to make sure your Category C money is allocated in such a way as to provide you with the amount of volatility you can tolerate and the returns to hedge against inflation.  The Red money column is your growth money and should be tactically managed by professionals who watch your money each day, especially while you are on that summer get-away. Investing is done at the speed of information and you need a portfolio manager who adapts with the ever increasing changes in the market. This should help you avoid the low lows of a Bear market in retirement. Again, finding a good financial advisor is a key to making your red money work for you instead of just hoping your current set of mutual funds will somehow make it to the end.</a:t>
            </a:r>
          </a:p>
          <a:p>
            <a:r>
              <a:rPr lang="en-US" dirty="0"/>
              <a:t> </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83</a:t>
            </a:fld>
            <a:endParaRPr lang="en-US"/>
          </a:p>
        </p:txBody>
      </p:sp>
    </p:spTree>
    <p:extLst>
      <p:ext uri="{BB962C8B-B14F-4D97-AF65-F5344CB8AC3E}">
        <p14:creationId xmlns:p14="http://schemas.microsoft.com/office/powerpoint/2010/main" val="34292909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Effects of Inflation</a:t>
            </a:r>
            <a:endParaRPr lang="en-US" dirty="0"/>
          </a:p>
          <a:p>
            <a:r>
              <a:rPr lang="en-US" dirty="0"/>
              <a:t>The importance of guarding against the devastating effects of inflation should be obvious to all who are planning for 30-40 years of retirement income.  </a:t>
            </a:r>
          </a:p>
          <a:p>
            <a:r>
              <a:rPr lang="en-US" dirty="0"/>
              <a:t>At just 3.5% inflation over 10 years:</a:t>
            </a:r>
          </a:p>
          <a:p>
            <a:pPr lvl="0"/>
            <a:r>
              <a:rPr lang="en-US" dirty="0"/>
              <a:t>A car that costs $25,000 today will cost $35,265</a:t>
            </a:r>
            <a:endParaRPr lang="en-US" dirty="0">
              <a:effectLst/>
            </a:endParaRPr>
          </a:p>
          <a:p>
            <a:pPr lvl="0"/>
            <a:r>
              <a:rPr lang="en-US" dirty="0"/>
              <a:t>That $1,180 summer getaway (1) today will cost $1,665</a:t>
            </a:r>
            <a:endParaRPr lang="en-US" dirty="0">
              <a:effectLst/>
            </a:endParaRPr>
          </a:p>
          <a:p>
            <a:pPr lvl="0"/>
            <a:r>
              <a:rPr lang="en-US" dirty="0"/>
              <a:t>A $250,000 home today will cost $352,650</a:t>
            </a:r>
            <a:endParaRPr lang="en-US" dirty="0">
              <a:effectLst/>
            </a:endParaRPr>
          </a:p>
          <a:p>
            <a:pPr lvl="0"/>
            <a:r>
              <a:rPr lang="en-US" dirty="0"/>
              <a:t>A Nursing home bill of $8,000 a month will cost $11,285</a:t>
            </a:r>
            <a:endParaRPr lang="en-US" dirty="0">
              <a:effectLst/>
            </a:endParaRPr>
          </a:p>
          <a:p>
            <a:pPr lvl="0"/>
            <a:r>
              <a:rPr lang="en-US" dirty="0"/>
              <a:t>A loaf of bread at $1.45 will cost $2.05</a:t>
            </a:r>
            <a:endParaRPr lang="en-US" dirty="0">
              <a:effectLst/>
            </a:endParaRPr>
          </a:p>
          <a:p>
            <a:r>
              <a:rPr lang="en-US" dirty="0"/>
              <a:t>At just 3.5% inflation over 20 years:</a:t>
            </a:r>
          </a:p>
          <a:p>
            <a:pPr lvl="0"/>
            <a:r>
              <a:rPr lang="en-US" dirty="0"/>
              <a:t>A car that costs $25,000 today will cost $49,745</a:t>
            </a:r>
            <a:endParaRPr lang="en-US" dirty="0">
              <a:effectLst/>
            </a:endParaRPr>
          </a:p>
          <a:p>
            <a:pPr lvl="0"/>
            <a:r>
              <a:rPr lang="en-US" dirty="0"/>
              <a:t>That $1,180 summer getaway (1) today will cost $2,348</a:t>
            </a:r>
            <a:endParaRPr lang="en-US" dirty="0">
              <a:effectLst/>
            </a:endParaRPr>
          </a:p>
          <a:p>
            <a:pPr lvl="0"/>
            <a:r>
              <a:rPr lang="en-US" dirty="0"/>
              <a:t>A $250,000 home today will cost $497,447</a:t>
            </a:r>
            <a:endParaRPr lang="en-US" dirty="0">
              <a:effectLst/>
            </a:endParaRPr>
          </a:p>
          <a:p>
            <a:pPr lvl="0"/>
            <a:r>
              <a:rPr lang="en-US" dirty="0"/>
              <a:t>A Nursing home bill of $8,000 a month will cost $15,918</a:t>
            </a:r>
            <a:endParaRPr lang="en-US" dirty="0">
              <a:effectLst/>
            </a:endParaRPr>
          </a:p>
          <a:p>
            <a:pPr lvl="0"/>
            <a:r>
              <a:rPr lang="en-US" dirty="0"/>
              <a:t>A loaf of bread at $1.45 will cost $2.89</a:t>
            </a:r>
            <a:endParaRPr lang="en-US" dirty="0">
              <a:effectLst/>
            </a:endParaRPr>
          </a:p>
          <a:p>
            <a:r>
              <a:rPr lang="en-US" dirty="0"/>
              <a:t>At just 3.5% inflation over 30 years:</a:t>
            </a:r>
          </a:p>
          <a:p>
            <a:pPr lvl="0"/>
            <a:r>
              <a:rPr lang="en-US" dirty="0"/>
              <a:t>A car that costs $25,000 today will cost $70,170</a:t>
            </a:r>
            <a:endParaRPr lang="en-US" dirty="0">
              <a:effectLst/>
            </a:endParaRPr>
          </a:p>
          <a:p>
            <a:pPr lvl="0"/>
            <a:r>
              <a:rPr lang="en-US" dirty="0"/>
              <a:t>That $1,180 summer getaway (1) today will cost $3,312</a:t>
            </a:r>
            <a:endParaRPr lang="en-US" dirty="0">
              <a:effectLst/>
            </a:endParaRPr>
          </a:p>
          <a:p>
            <a:pPr lvl="0"/>
            <a:r>
              <a:rPr lang="en-US" dirty="0"/>
              <a:t>A $250,000 home today will cost $701,698</a:t>
            </a:r>
            <a:endParaRPr lang="en-US" dirty="0">
              <a:effectLst/>
            </a:endParaRPr>
          </a:p>
          <a:p>
            <a:pPr lvl="0"/>
            <a:r>
              <a:rPr lang="en-US" dirty="0"/>
              <a:t>A Nursing home bill of $8,000 a month will cost $22,454</a:t>
            </a:r>
            <a:endParaRPr lang="en-US" dirty="0">
              <a:effectLst/>
            </a:endParaRPr>
          </a:p>
          <a:p>
            <a:pPr lvl="0"/>
            <a:r>
              <a:rPr lang="en-US" dirty="0"/>
              <a:t>A loaf of bread at $1.45 will cost $4.07</a:t>
            </a:r>
            <a:endParaRPr lang="en-US" dirty="0">
              <a:effectLst/>
            </a:endParaRPr>
          </a:p>
          <a:p>
            <a:r>
              <a:rPr lang="en-US" dirty="0"/>
              <a:t>At just 3.5% inflation over 40 years:</a:t>
            </a:r>
          </a:p>
          <a:p>
            <a:pPr lvl="0"/>
            <a:r>
              <a:rPr lang="en-US" dirty="0"/>
              <a:t>A car that costs $25,000 today will cost $98,981</a:t>
            </a:r>
            <a:endParaRPr lang="en-US" dirty="0">
              <a:effectLst/>
            </a:endParaRPr>
          </a:p>
          <a:p>
            <a:pPr lvl="0"/>
            <a:r>
              <a:rPr lang="en-US" dirty="0"/>
              <a:t>That $1,180 summer getaway (1) today will cost $4,672</a:t>
            </a:r>
            <a:endParaRPr lang="en-US" dirty="0">
              <a:effectLst/>
            </a:endParaRPr>
          </a:p>
          <a:p>
            <a:pPr lvl="0"/>
            <a:r>
              <a:rPr lang="en-US" dirty="0"/>
              <a:t>A $250,000 home today will cost $989,815</a:t>
            </a:r>
            <a:endParaRPr lang="en-US" dirty="0">
              <a:effectLst/>
            </a:endParaRPr>
          </a:p>
          <a:p>
            <a:pPr lvl="0"/>
            <a:r>
              <a:rPr lang="en-US" dirty="0"/>
              <a:t>A Nursing home bill of $8,000 a month will cost $31,674</a:t>
            </a:r>
            <a:endParaRPr lang="en-US" dirty="0">
              <a:effectLst/>
            </a:endParaRPr>
          </a:p>
          <a:p>
            <a:pPr lvl="0"/>
            <a:r>
              <a:rPr lang="en-US" dirty="0"/>
              <a:t>A loaf of bread at $1.45 will cost $5.74</a:t>
            </a:r>
            <a:endParaRPr lang="en-US" dirty="0">
              <a:effectLst/>
            </a:endParaRPr>
          </a:p>
          <a:p>
            <a:br>
              <a:rPr lang="en-US" dirty="0"/>
            </a:br>
            <a:endParaRPr lang="en-US" dirty="0"/>
          </a:p>
          <a:p>
            <a:r>
              <a:rPr lang="en-US" dirty="0"/>
              <a:t>While you might not be buying that new car or house at age 95 to 100, the above serves as an illustration of how lifestyles could be dramatically altered if inflation is not accounted for.</a:t>
            </a:r>
          </a:p>
          <a:p>
            <a:r>
              <a:rPr lang="en-US" dirty="0"/>
              <a:t>Generally, there are two ways to hedge against inflation in the ABC Planning Model. First, you can put inflation protection on the income riders in Category B. Many of these assets give you an ability to take a little less now and inflate it over the course of your retirement.</a:t>
            </a:r>
          </a:p>
          <a:p>
            <a:r>
              <a:rPr lang="en-US" dirty="0"/>
              <a:t> </a:t>
            </a:r>
          </a:p>
          <a:p>
            <a:r>
              <a:rPr lang="en-US" dirty="0"/>
              <a:t>Second, is to make sure your Category C money is allocated in such a way as to provide you with the amount of volatility you can tolerate and the returns to hedge against inflation.  The Red money column is your growth money and should be tactically managed by professionals who watch your money each day, especially while you are on that summer get-away. Investing is done at the speed of information and you need a portfolio manager who adapts with the ever increasing changes in the market. This should help you avoid the low lows of a Bear market in retirement. Again, finding a good financial advisor is a key to making your red money work for you instead of just hoping your current set of mutual funds will somehow make it to the end.</a:t>
            </a:r>
          </a:p>
          <a:p>
            <a:r>
              <a:rPr lang="en-US"/>
              <a:t> </a:t>
            </a:r>
          </a:p>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84</a:t>
            </a:fld>
            <a:endParaRPr lang="en-US"/>
          </a:p>
        </p:txBody>
      </p:sp>
    </p:spTree>
    <p:extLst>
      <p:ext uri="{BB962C8B-B14F-4D97-AF65-F5344CB8AC3E}">
        <p14:creationId xmlns:p14="http://schemas.microsoft.com/office/powerpoint/2010/main" val="34292909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you might not be buying that new car or house at age 95 to 100, the above serves as an illustration of how lifestyles could be dramatically altered if inflation is not accounted for.</a:t>
            </a:r>
          </a:p>
          <a:p>
            <a:r>
              <a:rPr lang="en-US" dirty="0"/>
              <a:t>Generally, there are two ways to hedge against inflation in the ABC Planning Model. First, you can put inflation protection on the income riders in Category B. Many of these assets give you an ability to take a little less now and inflate it over the course of your retirement.</a:t>
            </a:r>
          </a:p>
          <a:p>
            <a:r>
              <a:rPr lang="en-US" dirty="0"/>
              <a:t> </a:t>
            </a:r>
          </a:p>
          <a:p>
            <a:r>
              <a:rPr lang="en-US" dirty="0"/>
              <a:t>Second, is to make sure your Category C money is allocated in such a way as to provide you with the amount of volatility you can tolerate and the returns to hedge against inflation.  The Red money column is your growth money and should be tactically managed by professionals who watch your money each day, especially while you are on that summer get-away. Investing is done at the speed of information and you need a portfolio manager who adapts with the ever increasing changes in the market. This should help you avoid the low lows of a Bear market in retirement. Again, finding a good financial advisor is a key to making your red money work for you instead of just hoping your current set of mutual funds will somehow make it to the end.</a:t>
            </a:r>
          </a:p>
          <a:p>
            <a:r>
              <a:rPr lang="en-US" dirty="0"/>
              <a:t> </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85</a:t>
            </a:fld>
            <a:endParaRPr lang="en-US"/>
          </a:p>
        </p:txBody>
      </p:sp>
    </p:spTree>
    <p:extLst>
      <p:ext uri="{BB962C8B-B14F-4D97-AF65-F5344CB8AC3E}">
        <p14:creationId xmlns:p14="http://schemas.microsoft.com/office/powerpoint/2010/main" val="173030553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86</a:t>
            </a:fld>
            <a:endParaRPr lang="en-US"/>
          </a:p>
        </p:txBody>
      </p:sp>
    </p:spTree>
    <p:extLst>
      <p:ext uri="{BB962C8B-B14F-4D97-AF65-F5344CB8AC3E}">
        <p14:creationId xmlns:p14="http://schemas.microsoft.com/office/powerpoint/2010/main" val="4341959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Getting More Spendable Income</a:t>
            </a:r>
            <a:endParaRPr lang="en-US" dirty="0"/>
          </a:p>
          <a:p>
            <a:r>
              <a:rPr lang="en-US" dirty="0"/>
              <a:t>The fourth goal is to limit taxation on you retirement income.  Optimizing your tax results when setting up your income stream will result in more spendable income as years progress and tax rates increase.  Creating more spendable income will allow you to keep your standard of living higher as you progress into retirement. </a:t>
            </a:r>
          </a:p>
          <a:p>
            <a:r>
              <a:rPr lang="en-US" dirty="0"/>
              <a:t>For example, if you have $500,000 in your 401(k) today and you convert to an IRA at 59 ½ you won’t get taxed on the transfer, but you’ll be passing on a tax liability as years progress.  Just think of your $500,000 averaging 6% in the market over the next 10 to 15 years.  That would be good right?  Maybe, maybe not.  In 10 years it will be $895,424 and at 15 years it will total $1,198,279 of all taxable money.  Are tax rates going up or down? So, most likely you will have more money exposed to higher tax brackets.  Your tax liability at $500,000 may be $150,000, but in 10 years if tax rates were to rise just 10 percent you could owe $358,170 and in 15 years $479, 312.  And that’s if tax rates only increase 10 percent.</a:t>
            </a:r>
          </a:p>
          <a:p>
            <a:r>
              <a:rPr lang="en-US" dirty="0"/>
              <a:t>So, strategizing to pay fewer taxes is incredibly important to the quality of life you wish to experience during your retirement.</a:t>
            </a:r>
          </a:p>
          <a:p>
            <a:r>
              <a:rPr lang="en-US" dirty="0"/>
              <a:t>Here are a few suggestions for developing more spendable income.</a:t>
            </a:r>
          </a:p>
          <a:p>
            <a:pPr lvl="0"/>
            <a:r>
              <a:rPr lang="en-US" b="1" dirty="0"/>
              <a:t>Limit the taxation on your Social Security by using pre-tax dollar plans first.</a:t>
            </a:r>
            <a:endParaRPr lang="en-US" dirty="0">
              <a:effectLst/>
            </a:endParaRPr>
          </a:p>
          <a:p>
            <a:r>
              <a:rPr lang="en-US" dirty="0"/>
              <a:t>Between 50% - 85% of your Social Security benefits may end up being taxed if you don’t keep an eye on income levels in any given year.  It may be wise to draw income from your IRA’s and other pre-tax dollar accounts first, while letting your Social Security benefits earn delayed credits until your age 70.  Then draw from Social Security and your after-tax and tax free accounts starting at age 70. </a:t>
            </a:r>
          </a:p>
          <a:p>
            <a:r>
              <a:rPr lang="en-US" dirty="0"/>
              <a:t> </a:t>
            </a:r>
          </a:p>
          <a:p>
            <a:pPr lvl="0"/>
            <a:r>
              <a:rPr lang="en-US" b="1" dirty="0"/>
              <a:t>If taking Social Security benefits before Full Retirement Age, limit income from pretax plans.</a:t>
            </a:r>
            <a:endParaRPr lang="en-US" dirty="0">
              <a:effectLst/>
            </a:endParaRPr>
          </a:p>
          <a:p>
            <a:r>
              <a:rPr lang="en-US" dirty="0"/>
              <a:t>Withdrawals from pre-tax retirement plans such as 401(k)’s or IRAs are taxable dollars.  If you are receiving Social Security benefits on or before full retirement age, or even before age 70, try to limit your withdrawals from your pre-tax retirement plans.  </a:t>
            </a:r>
          </a:p>
          <a:p>
            <a:r>
              <a:rPr lang="en-US" b="1" dirty="0"/>
              <a:t> </a:t>
            </a:r>
            <a:endParaRPr lang="en-US" dirty="0"/>
          </a:p>
          <a:p>
            <a:pPr lvl="0"/>
            <a:r>
              <a:rPr lang="en-US" b="1" dirty="0"/>
              <a:t>Make good use of Roth IRAs and other tax-free assets.</a:t>
            </a:r>
            <a:endParaRPr lang="en-US" dirty="0">
              <a:effectLst/>
            </a:endParaRPr>
          </a:p>
          <a:p>
            <a:r>
              <a:rPr lang="en-US" dirty="0"/>
              <a:t>The contributions to Roth IRAs are not tax-deductible, yet when you take money out of your Roth after 5 years it is tax-free to you and your heirs. We live in a time of historically low tax rates and it may make sense to begin to “Roth” some of your pre-tax retirement accounts starting at age 59 1/2. You could make use of 6 to 7 years of rollovers from your pre-tax accounts to Roth IRAs before you reach full retirement age for Social Security. This could create tax-free income in retirement and make managing taxation of Social Security benefits more plausible in later years. Remember that you will pay tax on your liquidation of pre-tax retirement accounts to create a Roth.  It is best to consult a tax expert on these issues.</a:t>
            </a:r>
          </a:p>
          <a:p>
            <a:r>
              <a:rPr lang="en-US" dirty="0"/>
              <a:t> </a:t>
            </a:r>
          </a:p>
          <a:p>
            <a:pPr lvl="0"/>
            <a:r>
              <a:rPr lang="en-US" b="1" dirty="0"/>
              <a:t>Diversify your retirement income sources.</a:t>
            </a:r>
            <a:endParaRPr lang="en-US" dirty="0">
              <a:effectLst/>
            </a:endParaRPr>
          </a:p>
          <a:p>
            <a:r>
              <a:rPr lang="en-US" dirty="0"/>
              <a:t>One of the best ways to manage taxation during retirement is to diversify your sources of income whenever possible.  Taking distributions from taxable (pre-tax retirement plans), tax-free (Roth IRAs and Municipal-bonds), and non-taxable (life insurance retirement plans) sources can help keep you in lower marginal income tax brackets. </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87</a:t>
            </a:fld>
            <a:endParaRPr lang="en-US"/>
          </a:p>
        </p:txBody>
      </p:sp>
    </p:spTree>
    <p:extLst>
      <p:ext uri="{BB962C8B-B14F-4D97-AF65-F5344CB8AC3E}">
        <p14:creationId xmlns:p14="http://schemas.microsoft.com/office/powerpoint/2010/main" val="19482836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Qualified plans: 401k, 403b, 457, Simple IRA, SEP IRA, IRA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Pillar of retirement income is the one you have focused on for most of your working career.  It’s the investing foundation you have made into your pre-tax dollar accounts at work or your IRAs.  We use the term “qualified” for all retirement plans that were created with monies deducted from wages and self-employment income and thus have not to this point been taxed.  So, all the monies sitting in these accounts are taxable.  These include 401(k), 403(b), 457, KEOUGH, Simple IRA, SEP IRA, IRA plans that are all funded with monies you deducted from your tax return while working.  Employer sponsored qualified retirement accounts are known as Defined Contribution Plans.</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90</a:t>
            </a:fld>
            <a:endParaRPr lang="en-US"/>
          </a:p>
        </p:txBody>
      </p:sp>
    </p:spTree>
    <p:extLst>
      <p:ext uri="{BB962C8B-B14F-4D97-AF65-F5344CB8AC3E}">
        <p14:creationId xmlns:p14="http://schemas.microsoft.com/office/powerpoint/2010/main" val="46977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37F6F-05BB-46D4-BAC5-6F5B349FF6FF}" type="slidenum">
              <a:rPr lang="en-US" smtClean="0"/>
              <a:pPr/>
              <a:t>13</a:t>
            </a:fld>
            <a:endParaRPr lang="en-US"/>
          </a:p>
        </p:txBody>
      </p:sp>
    </p:spTree>
    <p:extLst>
      <p:ext uri="{BB962C8B-B14F-4D97-AF65-F5344CB8AC3E}">
        <p14:creationId xmlns:p14="http://schemas.microsoft.com/office/powerpoint/2010/main" val="2977298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Defined Contribution Plans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defined contribution plan was created in 1978 Congress amended Section 401(k) of the IRS code.  </a:t>
            </a:r>
            <a:r>
              <a:rPr lang="en-US" sz="1200" i="1" kern="1200" dirty="0">
                <a:solidFill>
                  <a:schemeClr val="tx1"/>
                </a:solidFill>
                <a:effectLst/>
                <a:latin typeface="+mn-lt"/>
                <a:ea typeface="+mn-ea"/>
                <a:cs typeface="+mn-cs"/>
              </a:rPr>
              <a:t>“It took effect in 1980, and by 1983 more than half of large companies were setting up 401(k) plans, a little more than 17,000.  Half way through the 1980’s there were less than 8 million people investing in 401(k)’s with about $100 billion invested.  By 2006, there were seventy million participants and more than $3 trillion invested.” (</a:t>
            </a:r>
            <a:r>
              <a:rPr lang="en-US" sz="1200" kern="1200" dirty="0">
                <a:solidFill>
                  <a:schemeClr val="tx1"/>
                </a:solidFill>
                <a:effectLst/>
                <a:latin typeface="+mn-lt"/>
                <a:ea typeface="+mn-ea"/>
                <a:cs typeface="+mn-cs"/>
              </a:rPr>
              <a:t>2) </a:t>
            </a:r>
          </a:p>
          <a:p>
            <a:r>
              <a:rPr lang="en-US" sz="1200" kern="1200" dirty="0">
                <a:solidFill>
                  <a:schemeClr val="tx1"/>
                </a:solidFill>
                <a:effectLst/>
                <a:latin typeface="+mn-lt"/>
                <a:ea typeface="+mn-ea"/>
                <a:cs typeface="+mn-cs"/>
              </a:rPr>
              <a:t>The 401(k) plan is a defined contribution plan where the worker deducted earnings from their wages and deposited them into an account set up by their employer.  Often, but not always, the employer matched the employee’s deposits up to a percentage of monthly earnings. The 401(k) and all of the plans like it, the 457, 403(b), SEP IRA, and such, were designed to transfer the risk for funding retirement from the employer to the employee.  It was also designed to open up more opportunity for employees to save for retirement past what their employee could afford to do through company pensions, otherwise known as defined benefit plans.  </a:t>
            </a:r>
          </a:p>
          <a:p>
            <a:r>
              <a:rPr lang="en-US" sz="1200" kern="1200" dirty="0">
                <a:solidFill>
                  <a:schemeClr val="tx1"/>
                </a:solidFill>
                <a:effectLst/>
                <a:latin typeface="+mn-lt"/>
                <a:ea typeface="+mn-ea"/>
                <a:cs typeface="+mn-cs"/>
              </a:rPr>
              <a:t>401(k) plans and those like them are called defined contribution plans because it is the employee’s contribution, which is the focus of the plan. The defined benefit plan is named so because the employer on the payment or benefit focuses on the employee’s retirement.  </a:t>
            </a:r>
          </a:p>
          <a:p>
            <a:r>
              <a:rPr lang="en-US" sz="1200" b="1" kern="1200" dirty="0">
                <a:solidFill>
                  <a:schemeClr val="tx1"/>
                </a:solidFill>
                <a:effectLst/>
                <a:latin typeface="+mn-lt"/>
                <a:ea typeface="+mn-ea"/>
                <a:cs typeface="+mn-cs"/>
              </a:rPr>
              <a:t>Advantages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pre-tax, employer sponsored plans were designed for the wealth accumulation of the employee with a view toward retirement.  The employee would choose a percent of their earnings to deduct from their paycheck, say 5%, and the employee would match up to a percentage, say 3%.  Thus, any monies you put into the account up to your matching would double when the employer put in their amount.  You could put in more, but the employer wasn’t obligated to match past their stated percent. It became the wealth accumulation vehicle for a generation of Boomers.</a:t>
            </a:r>
          </a:p>
          <a:p>
            <a:r>
              <a:rPr lang="en-US" sz="1200" kern="1200" dirty="0">
                <a:solidFill>
                  <a:schemeClr val="tx1"/>
                </a:solidFill>
                <a:effectLst/>
                <a:latin typeface="+mn-lt"/>
                <a:ea typeface="+mn-ea"/>
                <a:cs typeface="+mn-cs"/>
              </a:rPr>
              <a:t>One of the advantages of this strategy is that you could reduce your taxable income by the amount of your deductions up to certain limits stipulated by the IRS.  If you were making $60,000 a year and deducted 5% from your paycheck, you could deduct the $3,000 from your taxes right off the top. That strategy could have easily saved you $300 to $450 in taxes if your net tax rate was 10% to 15%. It might have even put you in a different marginal tax bracket.</a:t>
            </a:r>
          </a:p>
          <a:p>
            <a:r>
              <a:rPr lang="en-US" sz="1200" kern="1200" dirty="0">
                <a:solidFill>
                  <a:schemeClr val="tx1"/>
                </a:solidFill>
                <a:effectLst/>
                <a:latin typeface="+mn-lt"/>
                <a:ea typeface="+mn-ea"/>
                <a:cs typeface="+mn-cs"/>
              </a:rPr>
              <a:t>Of course, along with the benefit of tax-deduction came the benefit of tax-deferred growth. You wouldn’t be paying any taxes on your pre-tax dollar plans as they accumulated value. This means that the money normally directed toward taxes would stay in the account and grow as well. Tax-deferred growth is a powerful force in saving for retirement over the long haul.</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91</a:t>
            </a:fld>
            <a:endParaRPr lang="en-US"/>
          </a:p>
        </p:txBody>
      </p:sp>
    </p:spTree>
    <p:extLst>
      <p:ext uri="{BB962C8B-B14F-4D97-AF65-F5344CB8AC3E}">
        <p14:creationId xmlns:p14="http://schemas.microsoft.com/office/powerpoint/2010/main" val="424579505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Disadvantages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While the 401(k) and other plans like it have been powerful retirement savings vehicles, there are at least six notable disadvantages.</a:t>
            </a:r>
          </a:p>
          <a:p>
            <a:r>
              <a:rPr lang="en-US" sz="1200" b="1" i="1" kern="1200" dirty="0">
                <a:solidFill>
                  <a:schemeClr val="tx1"/>
                </a:solidFill>
                <a:effectLst/>
                <a:latin typeface="+mn-lt"/>
                <a:ea typeface="+mn-ea"/>
                <a:cs typeface="+mn-cs"/>
              </a:rPr>
              <a:t>Compliance:</a:t>
            </a:r>
            <a:r>
              <a:rPr lang="en-US" sz="1200" kern="1200" dirty="0">
                <a:solidFill>
                  <a:schemeClr val="tx1"/>
                </a:solidFill>
                <a:effectLst/>
                <a:latin typeface="+mn-lt"/>
                <a:ea typeface="+mn-ea"/>
                <a:cs typeface="+mn-cs"/>
              </a:rPr>
              <a:t>  Is your 401(k) compliant and will it remain compliant throughout your retirement. The IRS website lists the top ten reasons for 401(k) failures as far as the tax code is concerned. The top one is always the same. It involves the inability for the employer whose managing the plan to follow its own rules.  If a plan is ever found non-compliant the IRS gives plenty of warning, but in some cases the plan fails and all the funds deposited become taxable. </a:t>
            </a:r>
          </a:p>
          <a:p>
            <a:r>
              <a:rPr lang="en-US" sz="1200" b="1" i="1" kern="1200" dirty="0">
                <a:solidFill>
                  <a:schemeClr val="tx1"/>
                </a:solidFill>
                <a:effectLst/>
                <a:latin typeface="+mn-lt"/>
                <a:ea typeface="+mn-ea"/>
                <a:cs typeface="+mn-cs"/>
              </a:rPr>
              <a:t>Roth Accounts</a:t>
            </a:r>
            <a:r>
              <a:rPr lang="en-US" sz="1200" b="1"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Roth accounts in 401(k) plans are called DRAC’s, or Designated Retirement Accounts.  The problem is they don’t follow some of the beneficial rules of a Roth created outside of a 401(k) plan. </a:t>
            </a:r>
          </a:p>
          <a:p>
            <a:r>
              <a:rPr lang="en-US" sz="1200" i="1" kern="1200" dirty="0">
                <a:solidFill>
                  <a:schemeClr val="tx1"/>
                </a:solidFill>
                <a:effectLst/>
                <a:latin typeface="+mn-lt"/>
                <a:ea typeface="+mn-ea"/>
                <a:cs typeface="+mn-cs"/>
              </a:rPr>
              <a:t>“The IRS also considers the Roth beginning date for any Roth contributions as January 1</a:t>
            </a:r>
            <a:r>
              <a:rPr lang="en-US" sz="1200" i="1" kern="1200" baseline="30000" dirty="0">
                <a:solidFill>
                  <a:schemeClr val="tx1"/>
                </a:solidFill>
                <a:effectLst/>
                <a:latin typeface="+mn-lt"/>
                <a:ea typeface="+mn-ea"/>
                <a:cs typeface="+mn-cs"/>
              </a:rPr>
              <a:t>st</a:t>
            </a:r>
            <a:r>
              <a:rPr lang="en-US" sz="1200" i="1" kern="1200" dirty="0">
                <a:solidFill>
                  <a:schemeClr val="tx1"/>
                </a:solidFill>
                <a:effectLst/>
                <a:latin typeface="+mn-lt"/>
                <a:ea typeface="+mn-ea"/>
                <a:cs typeface="+mn-cs"/>
              </a:rPr>
              <a:t> of the year in which the account was opened.  For example, if you opened a Roth on November 15</a:t>
            </a:r>
            <a:r>
              <a:rPr lang="en-US" sz="1200" i="1" kern="1200" baseline="30000" dirty="0">
                <a:solidFill>
                  <a:schemeClr val="tx1"/>
                </a:solidFill>
                <a:effectLst/>
                <a:latin typeface="+mn-lt"/>
                <a:ea typeface="+mn-ea"/>
                <a:cs typeface="+mn-cs"/>
              </a:rPr>
              <a:t>th</a:t>
            </a:r>
            <a:r>
              <a:rPr lang="en-US" sz="1200" i="1" kern="1200" dirty="0">
                <a:solidFill>
                  <a:schemeClr val="tx1"/>
                </a:solidFill>
                <a:effectLst/>
                <a:latin typeface="+mn-lt"/>
                <a:ea typeface="+mn-ea"/>
                <a:cs typeface="+mn-cs"/>
              </a:rPr>
              <a:t> of 2010, the start date of the “non-exclusion” period would be January 1</a:t>
            </a:r>
            <a:r>
              <a:rPr lang="en-US" sz="1200" i="1" kern="1200" baseline="30000" dirty="0">
                <a:solidFill>
                  <a:schemeClr val="tx1"/>
                </a:solidFill>
                <a:effectLst/>
                <a:latin typeface="+mn-lt"/>
                <a:ea typeface="+mn-ea"/>
                <a:cs typeface="+mn-cs"/>
              </a:rPr>
              <a:t>st</a:t>
            </a:r>
            <a:r>
              <a:rPr lang="en-US" sz="1200" i="1" kern="1200" dirty="0">
                <a:solidFill>
                  <a:schemeClr val="tx1"/>
                </a:solidFill>
                <a:effectLst/>
                <a:latin typeface="+mn-lt"/>
                <a:ea typeface="+mn-ea"/>
                <a:cs typeface="+mn-cs"/>
              </a:rPr>
              <a:t> of 2010.  The client could then start taking tax-free withdrawals from the account January 1</a:t>
            </a:r>
            <a:r>
              <a:rPr lang="en-US" sz="1200" i="1" kern="1200" baseline="30000" dirty="0">
                <a:solidFill>
                  <a:schemeClr val="tx1"/>
                </a:solidFill>
                <a:effectLst/>
                <a:latin typeface="+mn-lt"/>
                <a:ea typeface="+mn-ea"/>
                <a:cs typeface="+mn-cs"/>
              </a:rPr>
              <a:t>st</a:t>
            </a:r>
            <a:r>
              <a:rPr lang="en-US" sz="1200" i="1" kern="1200" dirty="0">
                <a:solidFill>
                  <a:schemeClr val="tx1"/>
                </a:solidFill>
                <a:effectLst/>
                <a:latin typeface="+mn-lt"/>
                <a:ea typeface="+mn-ea"/>
                <a:cs typeface="+mn-cs"/>
              </a:rPr>
              <a:t>, 2015.  Opening a contributory Roth account begins the 5-year “non-exclusion” period for all ensuing Roth accounts, unless they’re in a 401(k).  If a Roth is a DRAC, then each new Roth opened inside other 401(k) plans with subsequent employers start a new 5-year period before tax-free money can be withdrawn. (3)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problem with a DRAC is that it has to follow the same required minimum distribution rules of the plan it’s a part of. Meaning that you would have to start taking RMDs out of your Roth at age 70 ½. If the Roth is outside the 401(k) plan there are no RMDs necessary.</a:t>
            </a:r>
          </a:p>
          <a:p>
            <a:r>
              <a:rPr lang="en-US" sz="1200" b="1" i="1" kern="1200" dirty="0">
                <a:solidFill>
                  <a:schemeClr val="tx1"/>
                </a:solidFill>
                <a:effectLst/>
                <a:latin typeface="+mn-lt"/>
                <a:ea typeface="+mn-ea"/>
                <a:cs typeface="+mn-cs"/>
              </a:rPr>
              <a:t>Limited Choices:</a:t>
            </a:r>
            <a:r>
              <a:rPr lang="en-US" sz="1200" kern="1200" dirty="0">
                <a:solidFill>
                  <a:schemeClr val="tx1"/>
                </a:solidFill>
                <a:effectLst/>
                <a:latin typeface="+mn-lt"/>
                <a:ea typeface="+mn-ea"/>
                <a:cs typeface="+mn-cs"/>
              </a:rPr>
              <a:t>  401(k) plans and other employer sponsored plans are limited to the investment options inside the employer’s plan.  While there might be some great options inside the plan, it is safe to say that there is a world of investment options outside a company sponsored plan that may better meet the needs and wants of individual investors.</a:t>
            </a:r>
          </a:p>
          <a:p>
            <a:r>
              <a:rPr lang="en-US" sz="1200" b="1" i="1" kern="1200" dirty="0">
                <a:solidFill>
                  <a:schemeClr val="tx1"/>
                </a:solidFill>
                <a:effectLst/>
                <a:latin typeface="+mn-lt"/>
                <a:ea typeface="+mn-ea"/>
                <a:cs typeface="+mn-cs"/>
              </a:rPr>
              <a:t>20% Withholding Trap:</a:t>
            </a:r>
            <a:r>
              <a:rPr lang="en-US" sz="1200" kern="1200" dirty="0">
                <a:solidFill>
                  <a:schemeClr val="tx1"/>
                </a:solidFill>
                <a:effectLst/>
                <a:latin typeface="+mn-lt"/>
                <a:ea typeface="+mn-ea"/>
                <a:cs typeface="+mn-cs"/>
              </a:rPr>
              <a:t>  If you are at the point of withdrawing monies from your employer’s plan to another plan you may fall into the 20% withholding trap.  This happens if you decide to take the money and deposit it into your personal account and not transferring it to another pre-tax dollar plan like an IRA with the new company’s name on the check or transfer form.  The employer’s plan will deduct 20% and send it into Uncle Sam. You may eventually get it back when you file your tax return in the following year.</a:t>
            </a:r>
          </a:p>
          <a:p>
            <a:r>
              <a:rPr lang="en-US" sz="1200" b="1" i="1" kern="1200" dirty="0">
                <a:solidFill>
                  <a:schemeClr val="tx1"/>
                </a:solidFill>
                <a:effectLst/>
                <a:latin typeface="+mn-lt"/>
                <a:ea typeface="+mn-ea"/>
                <a:cs typeface="+mn-cs"/>
              </a:rPr>
              <a:t>Limited Beneficiary Options:</a:t>
            </a:r>
            <a:r>
              <a:rPr lang="en-US" sz="1200" kern="1200" dirty="0">
                <a:solidFill>
                  <a:schemeClr val="tx1"/>
                </a:solidFill>
                <a:effectLst/>
                <a:latin typeface="+mn-lt"/>
                <a:ea typeface="+mn-ea"/>
                <a:cs typeface="+mn-cs"/>
              </a:rPr>
              <a:t>  Most people aren’t aware of who is listed on their employer-sponsored plans as primary beneficiaries, let alone secondary, or tertiary beneficiaries.  Often the paperwork for the employer plan only gives you one option for a primary beneficiary.  What happens if you and your primary beneficiary die in a tragic car accident?  Interesting question. </a:t>
            </a:r>
          </a:p>
          <a:p>
            <a:r>
              <a:rPr lang="en-US" sz="1200" b="1" i="1" kern="1200" dirty="0">
                <a:solidFill>
                  <a:schemeClr val="tx1"/>
                </a:solidFill>
                <a:effectLst/>
                <a:latin typeface="+mn-lt"/>
                <a:ea typeface="+mn-ea"/>
                <a:cs typeface="+mn-cs"/>
              </a:rPr>
              <a:t>RMD Errors:</a:t>
            </a:r>
            <a:r>
              <a:rPr lang="en-US" sz="1200" kern="1200" dirty="0">
                <a:solidFill>
                  <a:schemeClr val="tx1"/>
                </a:solidFill>
                <a:effectLst/>
                <a:latin typeface="+mn-lt"/>
                <a:ea typeface="+mn-ea"/>
                <a:cs typeface="+mn-cs"/>
              </a:rPr>
              <a:t>  Probably the most common error in dealing with employer sponsored retirement plans is with required minimum distributions or RMDs. In today’s world, most people have had more than one job during the course of their wage-earning career and may carry two to four different kinds of pre-tax retirement plans into retirement. They might have a 401(k), 457, 403(b) and an IRA. Most people believe if they have more than one kind of plan when it comes to taking RMDs at age 70 ½ they can take a distribution from one plan to cover the requirement from all plans.  Nothing is further from the truth.</a:t>
            </a:r>
          </a:p>
          <a:p>
            <a:r>
              <a:rPr lang="en-US" sz="1200" kern="1200" dirty="0">
                <a:solidFill>
                  <a:schemeClr val="tx1"/>
                </a:solidFill>
                <a:effectLst/>
                <a:latin typeface="+mn-lt"/>
                <a:ea typeface="+mn-ea"/>
                <a:cs typeface="+mn-cs"/>
              </a:rPr>
              <a:t>You must take a RMD from each type of plan to satisfy the requirement.  Otherwise it could cause a 50% penalty!</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92</a:t>
            </a:fld>
            <a:endParaRPr lang="en-US"/>
          </a:p>
        </p:txBody>
      </p:sp>
    </p:spTree>
    <p:extLst>
      <p:ext uri="{BB962C8B-B14F-4D97-AF65-F5344CB8AC3E}">
        <p14:creationId xmlns:p14="http://schemas.microsoft.com/office/powerpoint/2010/main" val="65811857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Pre-59 ½ Withdrawals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most instances when monies are withdrawn from your employer-sponsored plans you will have to pay, not only normal income tax, but you will also incur a 10% excise penalty from the IRS. There are ways around the penalty such as: </a:t>
            </a:r>
          </a:p>
          <a:p>
            <a:r>
              <a:rPr lang="en-US" sz="1200" b="1" i="1" kern="1200" dirty="0">
                <a:solidFill>
                  <a:schemeClr val="tx1"/>
                </a:solidFill>
                <a:effectLst/>
                <a:latin typeface="+mn-lt"/>
                <a:ea typeface="+mn-ea"/>
                <a:cs typeface="+mn-cs"/>
              </a:rPr>
              <a:t>Hardship withdrawals:</a:t>
            </a:r>
            <a:r>
              <a:rPr lang="en-US" sz="1200" kern="1200" dirty="0">
                <a:solidFill>
                  <a:schemeClr val="tx1"/>
                </a:solidFill>
                <a:effectLst/>
                <a:latin typeface="+mn-lt"/>
                <a:ea typeface="+mn-ea"/>
                <a:cs typeface="+mn-cs"/>
              </a:rPr>
              <a:t> According to the IRS, plans may, but are not required to provide for hardship withdrawals. The hardship withdrawal must meet a need that is “immediate and heavy.”  Immediate and heavy might be certain medical expenses, costs relating to the purchase of a home, tuition and educational expenses, monies necessary to prevent an eviction from a primary residence, some funeral expenses, and certain expenses for repairs on your personal residence. (4)  </a:t>
            </a:r>
          </a:p>
          <a:p>
            <a:r>
              <a:rPr lang="en-US" sz="1200" b="1" i="1" kern="1200" dirty="0">
                <a:solidFill>
                  <a:schemeClr val="tx1"/>
                </a:solidFill>
                <a:effectLst/>
                <a:latin typeface="+mn-lt"/>
                <a:ea typeface="+mn-ea"/>
                <a:cs typeface="+mn-cs"/>
              </a:rPr>
              <a:t>Non-Hardship withdrawals:</a:t>
            </a:r>
            <a:r>
              <a:rPr lang="en-US" sz="1200" kern="1200" dirty="0">
                <a:solidFill>
                  <a:schemeClr val="tx1"/>
                </a:solidFill>
                <a:effectLst/>
                <a:latin typeface="+mn-lt"/>
                <a:ea typeface="+mn-ea"/>
                <a:cs typeface="+mn-cs"/>
              </a:rPr>
              <a:t>  While the IRS allows for pre-59 ½, non-hardship withdrawals, most plans don’t have the clause written into the plan either by design or ignorance. Your company can always amend the rules to allow for non-hardship withdrawals for little expense and effort allowing a major benefit for employees. While you will still owe normal income tax on your withdrawal, you will avoid the 10% penalty. </a:t>
            </a:r>
          </a:p>
          <a:p>
            <a:r>
              <a:rPr lang="en-US" sz="1200" kern="1200" dirty="0">
                <a:solidFill>
                  <a:schemeClr val="tx1"/>
                </a:solidFill>
                <a:effectLst/>
                <a:latin typeface="+mn-lt"/>
                <a:ea typeface="+mn-ea"/>
                <a:cs typeface="+mn-cs"/>
              </a:rPr>
              <a:t>Typically there are restrictions that limit non-hardship withdrawals. They won’t allow amounts greater than your vested balance and the company may cap or limit you on how much you can withdraw.  </a:t>
            </a:r>
          </a:p>
          <a:p>
            <a:r>
              <a:rPr lang="en-US" sz="1200" b="1" i="1" kern="1200" dirty="0">
                <a:solidFill>
                  <a:schemeClr val="tx1"/>
                </a:solidFill>
                <a:effectLst/>
                <a:latin typeface="+mn-lt"/>
                <a:ea typeface="+mn-ea"/>
                <a:cs typeface="+mn-cs"/>
              </a:rPr>
              <a:t>72t withdrawals:</a:t>
            </a:r>
            <a:r>
              <a:rPr lang="en-US" sz="1200" kern="1200" dirty="0">
                <a:solidFill>
                  <a:schemeClr val="tx1"/>
                </a:solidFill>
                <a:effectLst/>
                <a:latin typeface="+mn-lt"/>
                <a:ea typeface="+mn-ea"/>
                <a:cs typeface="+mn-cs"/>
              </a:rPr>
              <a:t> The 10% tax penalty for pre-59 ½ distributions from retirement plans is found in IRS Code §72(t) (5). However Code §72(t)(2) lists exceptions to the 10% tax one of which are distributions received in substantially equal periodic payments. The 72t rule is explained from the IRS below:</a:t>
            </a:r>
          </a:p>
          <a:p>
            <a:r>
              <a:rPr lang="en-US" sz="1200" kern="1200" dirty="0">
                <a:solidFill>
                  <a:schemeClr val="tx1"/>
                </a:solidFill>
                <a:effectLst/>
                <a:latin typeface="+mn-lt"/>
                <a:ea typeface="+mn-ea"/>
                <a:cs typeface="+mn-cs"/>
              </a:rPr>
              <a:t>“If distributions are made as part of a series of substantially equal periodic payments over your life expectancy or the life expectancies of you and your designated beneficiary, the §72(t) tax does not apply. If these distributions are from a qualified plan, not an IRA, you must separate from service with the employer maintaining the plan before the payments begin for this exception to apply. If the series of substantially equal periodic payments is subsequently modified (other than by reason of death or disability) within 5 years of the date of the first payment, or, if later, age 59½, the exception to the 10% tax does not apply. In that case, your tax for the modification year is increased by the amount that would have been imposed (but for the exception), plus interest for the deferral period.” (6) </a:t>
            </a:r>
          </a:p>
          <a:p>
            <a:r>
              <a:rPr lang="en-US" sz="1200" b="1" i="1" kern="1200" dirty="0">
                <a:solidFill>
                  <a:schemeClr val="tx1"/>
                </a:solidFill>
                <a:effectLst/>
                <a:latin typeface="+mn-lt"/>
                <a:ea typeface="+mn-ea"/>
                <a:cs typeface="+mn-cs"/>
              </a:rPr>
              <a:t>Separation from service, age 55 or older:</a:t>
            </a:r>
            <a:r>
              <a:rPr lang="en-US" sz="1200" kern="1200" dirty="0">
                <a:solidFill>
                  <a:schemeClr val="tx1"/>
                </a:solidFill>
                <a:effectLst/>
                <a:latin typeface="+mn-lt"/>
                <a:ea typeface="+mn-ea"/>
                <a:cs typeface="+mn-cs"/>
              </a:rPr>
              <a:t> In the calendar year in which you have separated from your employer who is sponsoring your 401(k), you can withdraw funds without the customary 10% penalty prior to age 59 ½. </a:t>
            </a:r>
          </a:p>
          <a:p>
            <a:r>
              <a:rPr lang="en-US" sz="1200" b="1" kern="1200" dirty="0">
                <a:solidFill>
                  <a:schemeClr val="tx1"/>
                </a:solidFill>
                <a:effectLst/>
                <a:latin typeface="+mn-lt"/>
                <a:ea typeface="+mn-ea"/>
                <a:cs typeface="+mn-cs"/>
              </a:rPr>
              <a:t>Post 59 ½ Withdrawals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age 59 ½ there are no penalties for distributions from pre-tax dollar retirement plans. You will still have to pay regular income tax on any distributions paid directly to you and the 20% withholding trap still applies for employer sponsored plans. </a:t>
            </a:r>
          </a:p>
          <a:p>
            <a:r>
              <a:rPr lang="en-US" sz="1200" kern="1200" dirty="0">
                <a:solidFill>
                  <a:schemeClr val="tx1"/>
                </a:solidFill>
                <a:effectLst/>
                <a:latin typeface="+mn-lt"/>
                <a:ea typeface="+mn-ea"/>
                <a:cs typeface="+mn-cs"/>
              </a:rPr>
              <a:t>You can transfer or rollover your employer sponsored plans into a personal IRA and take advantage of more investment options and beneficiary choices without the hindrance or expenses incurred in employer plans.  You won’t be taxed in the transfer, but as you set up your income plan, know that withdrawals are taxed as regular income.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DAA0FE-D8D7-4CDE-BE55-77D7E1BF133B}" type="slidenum">
              <a:rPr lang="en-US" smtClean="0"/>
              <a:pPr/>
              <a:t>93</a:t>
            </a:fld>
            <a:endParaRPr lang="en-US"/>
          </a:p>
        </p:txBody>
      </p:sp>
    </p:spTree>
    <p:extLst>
      <p:ext uri="{BB962C8B-B14F-4D97-AF65-F5344CB8AC3E}">
        <p14:creationId xmlns:p14="http://schemas.microsoft.com/office/powerpoint/2010/main" val="20998862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Qualified Retirement Plans as a Pillar of Income</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Obviously, qualified retirement plans are a major source of income in your golden years. Structured carefully with the help of a competent financial advisor, these funds should last a lifetime.</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Can be set-up as Red or Green money sources of income </a:t>
            </a:r>
            <a:endParaRPr lang="en-US" dirty="0">
              <a:effectLst/>
            </a:endParaRPr>
          </a:p>
          <a:p>
            <a:pPr lvl="0"/>
            <a:r>
              <a:rPr lang="en-US" sz="1200" kern="1200" dirty="0">
                <a:solidFill>
                  <a:schemeClr val="tx1"/>
                </a:solidFill>
                <a:effectLst/>
                <a:latin typeface="+mn-lt"/>
                <a:ea typeface="+mn-ea"/>
                <a:cs typeface="+mn-cs"/>
              </a:rPr>
              <a:t>The 4% rule is questionable </a:t>
            </a:r>
            <a:endParaRPr lang="en-US" dirty="0">
              <a:effectLst/>
            </a:endParaRPr>
          </a:p>
          <a:p>
            <a:pPr lvl="0"/>
            <a:r>
              <a:rPr lang="en-US" sz="1200" kern="1200" dirty="0">
                <a:solidFill>
                  <a:schemeClr val="tx1"/>
                </a:solidFill>
                <a:effectLst/>
                <a:latin typeface="+mn-lt"/>
                <a:ea typeface="+mn-ea"/>
                <a:cs typeface="+mn-cs"/>
              </a:rPr>
              <a:t>Should be used in combination with other Red &amp; Green money sources</a:t>
            </a:r>
            <a:endParaRPr lang="en-US" dirty="0">
              <a:effectLst/>
            </a:endParaRPr>
          </a:p>
          <a:p>
            <a:pPr lvl="0"/>
            <a:r>
              <a:rPr lang="en-US" sz="1200" kern="1200" dirty="0">
                <a:solidFill>
                  <a:schemeClr val="tx1"/>
                </a:solidFill>
                <a:effectLst/>
                <a:latin typeface="+mn-lt"/>
                <a:ea typeface="+mn-ea"/>
                <a:cs typeface="+mn-cs"/>
              </a:rPr>
              <a:t>Withdrawals should be coordinated with other assets and Social Security</a:t>
            </a:r>
            <a:endParaRPr lang="en-US" dirty="0">
              <a:effectLst/>
            </a:endParaRPr>
          </a:p>
          <a:p>
            <a:pPr lvl="1"/>
            <a:r>
              <a:rPr lang="en-US" sz="1200" kern="1200" dirty="0">
                <a:solidFill>
                  <a:schemeClr val="tx1"/>
                </a:solidFill>
                <a:effectLst/>
                <a:latin typeface="+mn-lt"/>
                <a:ea typeface="+mn-ea"/>
                <a:cs typeface="+mn-cs"/>
              </a:rPr>
              <a:t>Use first in coordination with Social Security if possible</a:t>
            </a:r>
          </a:p>
          <a:p>
            <a:pPr lvl="0"/>
            <a:r>
              <a:rPr lang="en-US" sz="1200" kern="1200" dirty="0">
                <a:solidFill>
                  <a:schemeClr val="tx1"/>
                </a:solidFill>
                <a:effectLst/>
                <a:latin typeface="+mn-lt"/>
                <a:ea typeface="+mn-ea"/>
                <a:cs typeface="+mn-cs"/>
              </a:rPr>
              <a:t>Great for wealth accumulation</a:t>
            </a:r>
            <a:endParaRPr lang="en-US" dirty="0">
              <a:effectLst/>
            </a:endParaRPr>
          </a:p>
          <a:p>
            <a:pPr lvl="0"/>
            <a:r>
              <a:rPr lang="en-US" sz="1200" kern="1200" dirty="0">
                <a:solidFill>
                  <a:schemeClr val="tx1"/>
                </a:solidFill>
                <a:effectLst/>
                <a:latin typeface="+mn-lt"/>
                <a:ea typeface="+mn-ea"/>
                <a:cs typeface="+mn-cs"/>
              </a:rPr>
              <a:t>One of the largest sources for income</a:t>
            </a:r>
            <a:endParaRPr lang="en-US" dirty="0">
              <a:effectLst/>
            </a:endParaRPr>
          </a:p>
          <a:p>
            <a:pPr lvl="0"/>
            <a:r>
              <a:rPr lang="en-US" sz="1200" kern="1200" dirty="0">
                <a:solidFill>
                  <a:schemeClr val="tx1"/>
                </a:solidFill>
                <a:effectLst/>
                <a:latin typeface="+mn-lt"/>
                <a:ea typeface="+mn-ea"/>
                <a:cs typeface="+mn-cs"/>
              </a:rPr>
              <a:t>Sequence of returns in the market is key</a:t>
            </a:r>
            <a:endParaRPr lang="en-US" dirty="0">
              <a:effectLst/>
            </a:endParaRPr>
          </a:p>
          <a:p>
            <a:pPr lvl="0"/>
            <a:r>
              <a:rPr lang="en-US" sz="1200" kern="1200" dirty="0">
                <a:solidFill>
                  <a:schemeClr val="tx1"/>
                </a:solidFill>
                <a:effectLst/>
                <a:latin typeface="+mn-lt"/>
                <a:ea typeface="+mn-ea"/>
                <a:cs typeface="+mn-cs"/>
              </a:rPr>
              <a:t>Income can be structured with guarantees </a:t>
            </a:r>
            <a:endParaRPr lang="en-US" dirty="0">
              <a:effectLst/>
            </a:endParaRPr>
          </a:p>
          <a:p>
            <a:pPr lvl="0"/>
            <a:r>
              <a:rPr lang="en-US" sz="1200" kern="1200" dirty="0">
                <a:solidFill>
                  <a:schemeClr val="tx1"/>
                </a:solidFill>
                <a:effectLst/>
                <a:latin typeface="+mn-lt"/>
                <a:ea typeface="+mn-ea"/>
                <a:cs typeface="+mn-cs"/>
              </a:rPr>
              <a:t>Pre-59 ½ withdrawal penalties</a:t>
            </a:r>
            <a:endParaRPr lang="en-US" dirty="0">
              <a:effectLst/>
            </a:endParaRPr>
          </a:p>
          <a:p>
            <a:pPr lvl="0"/>
            <a:r>
              <a:rPr lang="en-US" sz="1200" kern="1200" dirty="0">
                <a:solidFill>
                  <a:schemeClr val="tx1"/>
                </a:solidFill>
                <a:effectLst/>
                <a:latin typeface="+mn-lt"/>
                <a:ea typeface="+mn-ea"/>
                <a:cs typeface="+mn-cs"/>
              </a:rPr>
              <a:t>72t rules and non-hardship withdrawals can eliminate 10% penalty </a:t>
            </a:r>
            <a:endParaRPr lang="en-US" dirty="0">
              <a:effectLst/>
            </a:endParaRPr>
          </a:p>
          <a:p>
            <a:pPr lvl="0"/>
            <a:r>
              <a:rPr lang="en-US" sz="1200" kern="1200" dirty="0">
                <a:solidFill>
                  <a:schemeClr val="tx1"/>
                </a:solidFill>
                <a:effectLst/>
                <a:latin typeface="+mn-lt"/>
                <a:ea typeface="+mn-ea"/>
                <a:cs typeface="+mn-cs"/>
              </a:rPr>
              <a:t>Monies are taxed as ordinary income when distributed</a:t>
            </a:r>
            <a:endParaRPr lang="en-US" dirty="0">
              <a:effectLst/>
            </a:endParaRPr>
          </a:p>
          <a:p>
            <a:pPr lvl="0"/>
            <a:r>
              <a:rPr lang="en-US" sz="1200" kern="1200" dirty="0">
                <a:solidFill>
                  <a:schemeClr val="tx1"/>
                </a:solidFill>
                <a:effectLst/>
                <a:latin typeface="+mn-lt"/>
                <a:ea typeface="+mn-ea"/>
                <a:cs typeface="+mn-cs"/>
              </a:rPr>
              <a:t>Can be withdrawn to create a Roth IRA (taxable event)</a:t>
            </a:r>
            <a:endParaRPr lang="en-US" dirty="0">
              <a:effectLst/>
            </a:endParaRPr>
          </a:p>
          <a:p>
            <a:pPr lvl="0"/>
            <a:r>
              <a:rPr lang="en-US" sz="1200" kern="1200" dirty="0">
                <a:solidFill>
                  <a:schemeClr val="tx1"/>
                </a:solidFill>
                <a:effectLst/>
                <a:latin typeface="+mn-lt"/>
                <a:ea typeface="+mn-ea"/>
                <a:cs typeface="+mn-cs"/>
              </a:rPr>
              <a:t>Withdrawals after taxes can be deposited into a LIRP</a:t>
            </a:r>
            <a:endParaRPr lang="en-US" dirty="0">
              <a:effectLst/>
            </a:endParaRPr>
          </a:p>
          <a:p>
            <a:pPr lvl="0"/>
            <a:r>
              <a:rPr lang="en-US" sz="1200" kern="1200" dirty="0">
                <a:solidFill>
                  <a:schemeClr val="tx1"/>
                </a:solidFill>
                <a:effectLst/>
                <a:latin typeface="+mn-lt"/>
                <a:ea typeface="+mn-ea"/>
                <a:cs typeface="+mn-cs"/>
              </a:rPr>
              <a:t>Must take RMDs at age 70 ½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94</a:t>
            </a:fld>
            <a:endParaRPr lang="en-US"/>
          </a:p>
        </p:txBody>
      </p:sp>
    </p:spTree>
    <p:extLst>
      <p:ext uri="{BB962C8B-B14F-4D97-AF65-F5344CB8AC3E}">
        <p14:creationId xmlns:p14="http://schemas.microsoft.com/office/powerpoint/2010/main" val="3578850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Qualified Retirement Plans as a Pillar of Income</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Obviously, qualified retirement plans are a major source of income in your golden years. Structured carefully with the help of a competent financial advisor, these funds should last a lifetime.</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Can be set-up as Red or Green money sources of income </a:t>
            </a:r>
            <a:endParaRPr lang="en-US" dirty="0">
              <a:effectLst/>
            </a:endParaRPr>
          </a:p>
          <a:p>
            <a:pPr lvl="0"/>
            <a:r>
              <a:rPr lang="en-US" sz="1200" kern="1200" dirty="0">
                <a:solidFill>
                  <a:schemeClr val="tx1"/>
                </a:solidFill>
                <a:effectLst/>
                <a:latin typeface="+mn-lt"/>
                <a:ea typeface="+mn-ea"/>
                <a:cs typeface="+mn-cs"/>
              </a:rPr>
              <a:t>The 4% rule is questionable </a:t>
            </a:r>
            <a:endParaRPr lang="en-US" dirty="0">
              <a:effectLst/>
            </a:endParaRPr>
          </a:p>
          <a:p>
            <a:pPr lvl="0"/>
            <a:r>
              <a:rPr lang="en-US" sz="1200" kern="1200" dirty="0">
                <a:solidFill>
                  <a:schemeClr val="tx1"/>
                </a:solidFill>
                <a:effectLst/>
                <a:latin typeface="+mn-lt"/>
                <a:ea typeface="+mn-ea"/>
                <a:cs typeface="+mn-cs"/>
              </a:rPr>
              <a:t>Should be used in combination with other Red &amp; Green money sources</a:t>
            </a:r>
            <a:endParaRPr lang="en-US" dirty="0">
              <a:effectLst/>
            </a:endParaRPr>
          </a:p>
          <a:p>
            <a:pPr lvl="0"/>
            <a:r>
              <a:rPr lang="en-US" sz="1200" kern="1200" dirty="0">
                <a:solidFill>
                  <a:schemeClr val="tx1"/>
                </a:solidFill>
                <a:effectLst/>
                <a:latin typeface="+mn-lt"/>
                <a:ea typeface="+mn-ea"/>
                <a:cs typeface="+mn-cs"/>
              </a:rPr>
              <a:t>Withdrawals should be coordinated with other assets and Social Security</a:t>
            </a:r>
            <a:endParaRPr lang="en-US" dirty="0">
              <a:effectLst/>
            </a:endParaRPr>
          </a:p>
          <a:p>
            <a:pPr lvl="1"/>
            <a:r>
              <a:rPr lang="en-US" sz="1200" kern="1200" dirty="0">
                <a:solidFill>
                  <a:schemeClr val="tx1"/>
                </a:solidFill>
                <a:effectLst/>
                <a:latin typeface="+mn-lt"/>
                <a:ea typeface="+mn-ea"/>
                <a:cs typeface="+mn-cs"/>
              </a:rPr>
              <a:t>Use first in coordination with Social Security if possible</a:t>
            </a:r>
          </a:p>
          <a:p>
            <a:pPr lvl="0"/>
            <a:r>
              <a:rPr lang="en-US" sz="1200" kern="1200" dirty="0">
                <a:solidFill>
                  <a:schemeClr val="tx1"/>
                </a:solidFill>
                <a:effectLst/>
                <a:latin typeface="+mn-lt"/>
                <a:ea typeface="+mn-ea"/>
                <a:cs typeface="+mn-cs"/>
              </a:rPr>
              <a:t>Great for wealth accumulation</a:t>
            </a:r>
            <a:endParaRPr lang="en-US" dirty="0">
              <a:effectLst/>
            </a:endParaRPr>
          </a:p>
          <a:p>
            <a:pPr lvl="0"/>
            <a:r>
              <a:rPr lang="en-US" sz="1200" kern="1200" dirty="0">
                <a:solidFill>
                  <a:schemeClr val="tx1"/>
                </a:solidFill>
                <a:effectLst/>
                <a:latin typeface="+mn-lt"/>
                <a:ea typeface="+mn-ea"/>
                <a:cs typeface="+mn-cs"/>
              </a:rPr>
              <a:t>One of the largest sources for income</a:t>
            </a:r>
            <a:endParaRPr lang="en-US" dirty="0">
              <a:effectLst/>
            </a:endParaRPr>
          </a:p>
          <a:p>
            <a:pPr lvl="0"/>
            <a:r>
              <a:rPr lang="en-US" sz="1200" kern="1200" dirty="0">
                <a:solidFill>
                  <a:schemeClr val="tx1"/>
                </a:solidFill>
                <a:effectLst/>
                <a:latin typeface="+mn-lt"/>
                <a:ea typeface="+mn-ea"/>
                <a:cs typeface="+mn-cs"/>
              </a:rPr>
              <a:t>Sequence of returns in the market is key</a:t>
            </a:r>
            <a:endParaRPr lang="en-US" dirty="0">
              <a:effectLst/>
            </a:endParaRPr>
          </a:p>
          <a:p>
            <a:pPr lvl="0"/>
            <a:r>
              <a:rPr lang="en-US" sz="1200" kern="1200" dirty="0">
                <a:solidFill>
                  <a:schemeClr val="tx1"/>
                </a:solidFill>
                <a:effectLst/>
                <a:latin typeface="+mn-lt"/>
                <a:ea typeface="+mn-ea"/>
                <a:cs typeface="+mn-cs"/>
              </a:rPr>
              <a:t>Income can be structured with guarantees </a:t>
            </a:r>
            <a:endParaRPr lang="en-US" dirty="0">
              <a:effectLst/>
            </a:endParaRPr>
          </a:p>
          <a:p>
            <a:pPr lvl="0"/>
            <a:r>
              <a:rPr lang="en-US" sz="1200" kern="1200" dirty="0">
                <a:solidFill>
                  <a:schemeClr val="tx1"/>
                </a:solidFill>
                <a:effectLst/>
                <a:latin typeface="+mn-lt"/>
                <a:ea typeface="+mn-ea"/>
                <a:cs typeface="+mn-cs"/>
              </a:rPr>
              <a:t>Pre-59 ½ withdrawal penalties</a:t>
            </a:r>
            <a:endParaRPr lang="en-US" dirty="0">
              <a:effectLst/>
            </a:endParaRPr>
          </a:p>
          <a:p>
            <a:pPr lvl="0"/>
            <a:r>
              <a:rPr lang="en-US" sz="1200" kern="1200" dirty="0">
                <a:solidFill>
                  <a:schemeClr val="tx1"/>
                </a:solidFill>
                <a:effectLst/>
                <a:latin typeface="+mn-lt"/>
                <a:ea typeface="+mn-ea"/>
                <a:cs typeface="+mn-cs"/>
              </a:rPr>
              <a:t>72t rules and non-hardship withdrawals can eliminate 10% penalty </a:t>
            </a:r>
            <a:endParaRPr lang="en-US" dirty="0">
              <a:effectLst/>
            </a:endParaRPr>
          </a:p>
          <a:p>
            <a:pPr lvl="0"/>
            <a:r>
              <a:rPr lang="en-US" sz="1200" kern="1200" dirty="0">
                <a:solidFill>
                  <a:schemeClr val="tx1"/>
                </a:solidFill>
                <a:effectLst/>
                <a:latin typeface="+mn-lt"/>
                <a:ea typeface="+mn-ea"/>
                <a:cs typeface="+mn-cs"/>
              </a:rPr>
              <a:t>Monies are taxed as ordinary income when distributed</a:t>
            </a:r>
            <a:endParaRPr lang="en-US" dirty="0">
              <a:effectLst/>
            </a:endParaRPr>
          </a:p>
          <a:p>
            <a:pPr lvl="0"/>
            <a:r>
              <a:rPr lang="en-US" sz="1200" kern="1200" dirty="0">
                <a:solidFill>
                  <a:schemeClr val="tx1"/>
                </a:solidFill>
                <a:effectLst/>
                <a:latin typeface="+mn-lt"/>
                <a:ea typeface="+mn-ea"/>
                <a:cs typeface="+mn-cs"/>
              </a:rPr>
              <a:t>Can be withdrawn to create a Roth IRA (taxable event)</a:t>
            </a:r>
            <a:endParaRPr lang="en-US" dirty="0">
              <a:effectLst/>
            </a:endParaRPr>
          </a:p>
          <a:p>
            <a:pPr lvl="0"/>
            <a:r>
              <a:rPr lang="en-US" sz="1200" kern="1200" dirty="0">
                <a:solidFill>
                  <a:schemeClr val="tx1"/>
                </a:solidFill>
                <a:effectLst/>
                <a:latin typeface="+mn-lt"/>
                <a:ea typeface="+mn-ea"/>
                <a:cs typeface="+mn-cs"/>
              </a:rPr>
              <a:t>Withdrawals after taxes can be deposited into a LIRP</a:t>
            </a:r>
            <a:endParaRPr lang="en-US" dirty="0">
              <a:effectLst/>
            </a:endParaRPr>
          </a:p>
          <a:p>
            <a:pPr lvl="0"/>
            <a:r>
              <a:rPr lang="en-US" sz="1200" kern="1200">
                <a:solidFill>
                  <a:schemeClr val="tx1"/>
                </a:solidFill>
                <a:effectLst/>
                <a:latin typeface="+mn-lt"/>
                <a:ea typeface="+mn-ea"/>
                <a:cs typeface="+mn-cs"/>
              </a:rPr>
              <a:t>Must take RMDs at age 70 ½ </a:t>
            </a:r>
            <a:endParaRPr lang="en-US">
              <a:effectLst/>
            </a:endParaRPr>
          </a:p>
          <a:p>
            <a:endParaRPr lang="en-US"/>
          </a:p>
        </p:txBody>
      </p:sp>
      <p:sp>
        <p:nvSpPr>
          <p:cNvPr id="4" name="Slide Number Placeholder 3"/>
          <p:cNvSpPr>
            <a:spLocks noGrp="1"/>
          </p:cNvSpPr>
          <p:nvPr>
            <p:ph type="sldNum" sz="quarter" idx="10"/>
          </p:nvPr>
        </p:nvSpPr>
        <p:spPr/>
        <p:txBody>
          <a:bodyPr/>
          <a:lstStyle/>
          <a:p>
            <a:fld id="{92DAA0FE-D8D7-4CDE-BE55-77D7E1BF133B}" type="slidenum">
              <a:rPr lang="en-US" smtClean="0"/>
              <a:pPr/>
              <a:t>95</a:t>
            </a:fld>
            <a:endParaRPr lang="en-US"/>
          </a:p>
        </p:txBody>
      </p:sp>
    </p:spTree>
    <p:extLst>
      <p:ext uri="{BB962C8B-B14F-4D97-AF65-F5344CB8AC3E}">
        <p14:creationId xmlns:p14="http://schemas.microsoft.com/office/powerpoint/2010/main" val="160566778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Definition of DBP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cornerstone of employer sponsored retirement plans for many years has been the Defined Benefit Plan, commonly referred to as a pension plan.  The DBP is an employer sponsored retirement plan, but different than the DCP in that the employee benefits are figured out based on a company’s formula composed of salary history and length of employment.  The investment risk is taken on by the company along with the management of the portfolio.  There are usually restrictions on when and how you receive benefits without penalties. A defined benefit plan can be both qualified and non-qualified.  </a:t>
            </a:r>
          </a:p>
          <a:p>
            <a:r>
              <a:rPr lang="en-US" sz="1200" kern="1200" dirty="0">
                <a:solidFill>
                  <a:schemeClr val="tx1"/>
                </a:solidFill>
                <a:effectLst/>
                <a:latin typeface="+mn-lt"/>
                <a:ea typeface="+mn-ea"/>
                <a:cs typeface="+mn-cs"/>
              </a:rPr>
              <a:t>Different from DCP, payouts don’t depend totally on the returns of the invested funds and the employers may have to dip into the company’s assets in the event of a funding shortfall.  In a DBP the employer guarantees there employee will receive a specific benefit regardless of the performance of the underlying assets in the plan.</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98</a:t>
            </a:fld>
            <a:endParaRPr lang="en-US"/>
          </a:p>
        </p:txBody>
      </p:sp>
    </p:spTree>
    <p:extLst>
      <p:ext uri="{BB962C8B-B14F-4D97-AF65-F5344CB8AC3E}">
        <p14:creationId xmlns:p14="http://schemas.microsoft.com/office/powerpoint/2010/main" val="27901527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Disappearance of DBPs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Defined benefit plans on the whole are disappearing as a staple of corporate America.  The risk for funding employees’ retirements has been shifted away from the employee and put squarely on the backs of the employee.  The Social Security website reports:</a:t>
            </a:r>
          </a:p>
          <a:p>
            <a:r>
              <a:rPr lang="en-US" sz="1200" i="1" kern="1200" dirty="0">
                <a:solidFill>
                  <a:schemeClr val="tx1"/>
                </a:solidFill>
                <a:effectLst/>
                <a:latin typeface="+mn-lt"/>
                <a:ea typeface="+mn-ea"/>
                <a:cs typeface="+mn-cs"/>
              </a:rPr>
              <a:t>“The percentage of workers covered by a traditional defined benefit (DB) pension plan that pays a lifetime annuity, often based on years of service and final salary, has been steadily declining over the past 25 years. From 1980 through 2008, the proportion of private wage and salary workers participating in DB pension plans fell from 38 percent to 20 percent (Bureau of Labor Statistics 2008; Department of Labor 2002). In contrast, the percentage of workers covered by a defined contribution (DC) pension plan—that is, an investment account established and often subsidized by employers, but owned and controlled by employees—has been increasing over time. From 1980 through 2008, the proportion of private wage and salary workers participating in only DC pension plans increased from 8 percent to 31 percent (Bureau of Labor Statistics 2008; Department of Labor 2002). More recently, many employers have frozen their DB plans (Government Accountability Office 2008; </a:t>
            </a:r>
            <a:r>
              <a:rPr lang="en-US" sz="1200" i="1" kern="1200" dirty="0" err="1">
                <a:solidFill>
                  <a:schemeClr val="tx1"/>
                </a:solidFill>
                <a:effectLst/>
                <a:latin typeface="+mn-lt"/>
                <a:ea typeface="+mn-ea"/>
                <a:cs typeface="+mn-cs"/>
              </a:rPr>
              <a:t>Munnell</a:t>
            </a:r>
            <a:r>
              <a:rPr lang="en-US" sz="1200" i="1" kern="1200" dirty="0">
                <a:solidFill>
                  <a:schemeClr val="tx1"/>
                </a:solidFill>
                <a:effectLst/>
                <a:latin typeface="+mn-lt"/>
                <a:ea typeface="+mn-ea"/>
                <a:cs typeface="+mn-cs"/>
              </a:rPr>
              <a:t> and others 2006). Some experts expect that most private-sector plans will be frozen in the next few years and eventually terminated (</a:t>
            </a:r>
            <a:r>
              <a:rPr lang="en-US" sz="1200" i="1" kern="1200" dirty="0" err="1">
                <a:solidFill>
                  <a:schemeClr val="tx1"/>
                </a:solidFill>
                <a:effectLst/>
                <a:latin typeface="+mn-lt"/>
                <a:ea typeface="+mn-ea"/>
                <a:cs typeface="+mn-cs"/>
              </a:rPr>
              <a:t>Aglira</a:t>
            </a:r>
            <a:r>
              <a:rPr lang="en-US" sz="1200" i="1" kern="1200" dirty="0">
                <a:solidFill>
                  <a:schemeClr val="tx1"/>
                </a:solidFill>
                <a:effectLst/>
                <a:latin typeface="+mn-lt"/>
                <a:ea typeface="+mn-ea"/>
                <a:cs typeface="+mn-cs"/>
              </a:rPr>
              <a:t> 2006; </a:t>
            </a:r>
            <a:r>
              <a:rPr lang="en-US" sz="1200" i="1" kern="1200" dirty="0" err="1">
                <a:solidFill>
                  <a:schemeClr val="tx1"/>
                </a:solidFill>
                <a:effectLst/>
                <a:latin typeface="+mn-lt"/>
                <a:ea typeface="+mn-ea"/>
                <a:cs typeface="+mn-cs"/>
              </a:rPr>
              <a:t>Gebhardtsbauer</a:t>
            </a:r>
            <a:r>
              <a:rPr lang="en-US" sz="1200" i="1" kern="1200" dirty="0">
                <a:solidFill>
                  <a:schemeClr val="tx1"/>
                </a:solidFill>
                <a:effectLst/>
                <a:latin typeface="+mn-lt"/>
                <a:ea typeface="+mn-ea"/>
                <a:cs typeface="+mn-cs"/>
              </a:rPr>
              <a:t> 2006; McKinsey &amp; Company 2007).” (7)  (http://www.bls.gov/ncs/ebs/benefits/2015/ownership/civilian/table02a.pdf)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Government options for help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Pension Benefit Guarantee Corporation is a U.S. government agency which helps protect 40 million Americans in more than 26,000 defined benefit pension plans.  Created through the Employee Retirement Income Security Act of 1974, the PBGC is not funded by general tax revenues, but collects insurance premiums from employers that sponsor insured pension plans, earnings from investments, plus receives monies from pension plans it takes over.  Their stated mission is to </a:t>
            </a:r>
            <a:r>
              <a:rPr lang="en-US" sz="1200" i="1" kern="1200" dirty="0">
                <a:solidFill>
                  <a:schemeClr val="tx1"/>
                </a:solidFill>
                <a:effectLst/>
                <a:latin typeface="+mn-lt"/>
                <a:ea typeface="+mn-ea"/>
                <a:cs typeface="+mn-cs"/>
              </a:rPr>
              <a:t>“encourage the continuation and maintenance of private-sector defined benefit pension plans, provide timely and uninterrupted payment of pension benefits, and keep pension insurance premiums at a minimum.”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find out more about the Pension Benefit Guarantee Corporation by visiting </a:t>
            </a:r>
            <a:r>
              <a:rPr lang="en-US" sz="1200" u="sng" kern="1200" dirty="0">
                <a:solidFill>
                  <a:schemeClr val="tx1"/>
                </a:solidFill>
                <a:effectLst/>
                <a:latin typeface="+mn-lt"/>
                <a:ea typeface="+mn-ea"/>
                <a:cs typeface="+mn-cs"/>
                <a:hlinkClick r:id="rId3"/>
              </a:rPr>
              <a:t>www.pbgc.gov</a:t>
            </a:r>
            <a:r>
              <a:rPr lang="en-US" sz="1200" kern="1200" dirty="0">
                <a:solidFill>
                  <a:schemeClr val="tx1"/>
                </a:solidFill>
                <a:effectLst/>
                <a:latin typeface="+mn-lt"/>
                <a:ea typeface="+mn-ea"/>
                <a:cs typeface="+mn-cs"/>
              </a:rPr>
              <a:t>. It’s a great place to research potential pension benefits.</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99</a:t>
            </a:fld>
            <a:endParaRPr lang="en-US"/>
          </a:p>
        </p:txBody>
      </p:sp>
    </p:spTree>
    <p:extLst>
      <p:ext uri="{BB962C8B-B14F-4D97-AF65-F5344CB8AC3E}">
        <p14:creationId xmlns:p14="http://schemas.microsoft.com/office/powerpoint/2010/main" val="411667127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Corporate Defined Benefit Plans as a Pillar of Income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pillar of retirement income the DBP is definitely showing some cracks and is not nearly what it used to be for retirees.  </a:t>
            </a:r>
          </a:p>
          <a:p>
            <a:pPr lvl="0"/>
            <a:r>
              <a:rPr lang="en-US" sz="1200" kern="1200" dirty="0">
                <a:solidFill>
                  <a:schemeClr val="tx1"/>
                </a:solidFill>
                <a:effectLst/>
                <a:latin typeface="+mn-lt"/>
                <a:ea typeface="+mn-ea"/>
                <a:cs typeface="+mn-cs"/>
              </a:rPr>
              <a:t>DBP’s are a Green Money guaranteed income source</a:t>
            </a:r>
            <a:endParaRPr lang="en-US" dirty="0">
              <a:effectLst/>
            </a:endParaRPr>
          </a:p>
          <a:p>
            <a:pPr lvl="0"/>
            <a:r>
              <a:rPr lang="en-US" sz="1200" kern="1200" dirty="0">
                <a:solidFill>
                  <a:schemeClr val="tx1"/>
                </a:solidFill>
                <a:effectLst/>
                <a:latin typeface="+mn-lt"/>
                <a:ea typeface="+mn-ea"/>
                <a:cs typeface="+mn-cs"/>
              </a:rPr>
              <a:t>Many corporations and government pensions are either being terminated, reduced or restructured</a:t>
            </a:r>
            <a:endParaRPr lang="en-US" dirty="0">
              <a:effectLst/>
            </a:endParaRPr>
          </a:p>
          <a:p>
            <a:pPr lvl="0"/>
            <a:r>
              <a:rPr lang="en-US" sz="1200" kern="1200" dirty="0">
                <a:solidFill>
                  <a:schemeClr val="tx1"/>
                </a:solidFill>
                <a:effectLst/>
                <a:latin typeface="+mn-lt"/>
                <a:ea typeface="+mn-ea"/>
                <a:cs typeface="+mn-cs"/>
              </a:rPr>
              <a:t>Can be a lump sum or annuity payment</a:t>
            </a:r>
            <a:endParaRPr lang="en-US" dirty="0">
              <a:effectLst/>
            </a:endParaRPr>
          </a:p>
          <a:p>
            <a:pPr lvl="0"/>
            <a:r>
              <a:rPr lang="en-US" sz="1200" kern="1200" dirty="0">
                <a:solidFill>
                  <a:schemeClr val="tx1"/>
                </a:solidFill>
                <a:effectLst/>
                <a:latin typeface="+mn-lt"/>
                <a:ea typeface="+mn-ea"/>
                <a:cs typeface="+mn-cs"/>
              </a:rPr>
              <a:t>Should be used in combination with other Red and Green money income sources</a:t>
            </a:r>
            <a:endParaRPr lang="en-US" dirty="0">
              <a:effectLst/>
            </a:endParaRPr>
          </a:p>
          <a:p>
            <a:pPr lvl="0"/>
            <a:r>
              <a:rPr lang="en-US" sz="1200" kern="1200" dirty="0">
                <a:solidFill>
                  <a:schemeClr val="tx1"/>
                </a:solidFill>
                <a:effectLst/>
                <a:latin typeface="+mn-lt"/>
                <a:ea typeface="+mn-ea"/>
                <a:cs typeface="+mn-cs"/>
              </a:rPr>
              <a:t>Taxation depends on the qualified/non-qualified status of the plan</a:t>
            </a:r>
            <a:endParaRPr lang="en-US" dirty="0">
              <a:effectLst/>
            </a:endParaRPr>
          </a:p>
          <a:p>
            <a:pPr lvl="0"/>
            <a:r>
              <a:rPr lang="en-US" sz="1200" kern="1200" dirty="0">
                <a:solidFill>
                  <a:schemeClr val="tx1"/>
                </a:solidFill>
                <a:effectLst/>
                <a:latin typeface="+mn-lt"/>
                <a:ea typeface="+mn-ea"/>
                <a:cs typeface="+mn-cs"/>
              </a:rPr>
              <a:t>Is calculated by a formula using your work and wage history</a:t>
            </a:r>
            <a:endParaRPr lang="en-US" dirty="0">
              <a:effectLst/>
            </a:endParaRPr>
          </a:p>
          <a:p>
            <a:pPr lvl="0"/>
            <a:r>
              <a:rPr lang="en-US" sz="1200" kern="1200" dirty="0">
                <a:solidFill>
                  <a:schemeClr val="tx1"/>
                </a:solidFill>
                <a:effectLst/>
                <a:latin typeface="+mn-lt"/>
                <a:ea typeface="+mn-ea"/>
                <a:cs typeface="+mn-cs"/>
              </a:rPr>
              <a:t>Lump sum can be set-up as Red or Green money sources of income </a:t>
            </a:r>
            <a:endParaRPr lang="en-US" dirty="0">
              <a:effectLst/>
            </a:endParaRPr>
          </a:p>
          <a:p>
            <a:pPr lvl="0"/>
            <a:r>
              <a:rPr lang="en-US" sz="1200" kern="1200" dirty="0">
                <a:solidFill>
                  <a:schemeClr val="tx1"/>
                </a:solidFill>
                <a:effectLst/>
                <a:latin typeface="+mn-lt"/>
                <a:ea typeface="+mn-ea"/>
                <a:cs typeface="+mn-cs"/>
              </a:rPr>
              <a:t>The 4% rule is questionable </a:t>
            </a:r>
            <a:endParaRPr lang="en-US" dirty="0">
              <a:effectLst/>
            </a:endParaRPr>
          </a:p>
          <a:p>
            <a:pPr lvl="0"/>
            <a:r>
              <a:rPr lang="en-US" sz="1200" kern="1200" dirty="0">
                <a:solidFill>
                  <a:schemeClr val="tx1"/>
                </a:solidFill>
                <a:effectLst/>
                <a:latin typeface="+mn-lt"/>
                <a:ea typeface="+mn-ea"/>
                <a:cs typeface="+mn-cs"/>
              </a:rPr>
              <a:t>Withdrawals should be coordinated with other assets and Social Security</a:t>
            </a:r>
            <a:endParaRPr lang="en-US" dirty="0">
              <a:effectLst/>
            </a:endParaRPr>
          </a:p>
          <a:p>
            <a:pPr lvl="0"/>
            <a:r>
              <a:rPr lang="en-US" sz="1200" kern="1200" dirty="0">
                <a:solidFill>
                  <a:schemeClr val="tx1"/>
                </a:solidFill>
                <a:effectLst/>
                <a:latin typeface="+mn-lt"/>
                <a:ea typeface="+mn-ea"/>
                <a:cs typeface="+mn-cs"/>
              </a:rPr>
              <a:t>Sequence of returns in the market is key</a:t>
            </a:r>
            <a:endParaRPr lang="en-US" dirty="0">
              <a:effectLst/>
            </a:endParaRPr>
          </a:p>
          <a:p>
            <a:pPr lvl="0"/>
            <a:r>
              <a:rPr lang="en-US" sz="1200" kern="1200" dirty="0">
                <a:solidFill>
                  <a:schemeClr val="tx1"/>
                </a:solidFill>
                <a:effectLst/>
                <a:latin typeface="+mn-lt"/>
                <a:ea typeface="+mn-ea"/>
                <a:cs typeface="+mn-cs"/>
              </a:rPr>
              <a:t>Lump sums can fund guaranteed income streams  </a:t>
            </a:r>
            <a:endParaRPr lang="en-US" dirty="0">
              <a:effectLst/>
            </a:endParaRPr>
          </a:p>
          <a:p>
            <a:pPr lvl="0"/>
            <a:r>
              <a:rPr lang="en-US" sz="1200" kern="1200" dirty="0">
                <a:solidFill>
                  <a:schemeClr val="tx1"/>
                </a:solidFill>
                <a:effectLst/>
                <a:latin typeface="+mn-lt"/>
                <a:ea typeface="+mn-ea"/>
                <a:cs typeface="+mn-cs"/>
              </a:rPr>
              <a:t>Pre-59 ½ withdrawal penalties may apply</a:t>
            </a:r>
            <a:endParaRPr lang="en-US" dirty="0">
              <a:effectLst/>
            </a:endParaRPr>
          </a:p>
          <a:p>
            <a:pPr lvl="0"/>
            <a:r>
              <a:rPr lang="en-US" sz="1200" kern="1200" dirty="0">
                <a:solidFill>
                  <a:schemeClr val="tx1"/>
                </a:solidFill>
                <a:effectLst/>
                <a:latin typeface="+mn-lt"/>
                <a:ea typeface="+mn-ea"/>
                <a:cs typeface="+mn-cs"/>
              </a:rPr>
              <a:t>Most monies are taxed as ordinary income when distributed</a:t>
            </a:r>
            <a:endParaRPr lang="en-US" dirty="0">
              <a:effectLst/>
            </a:endParaRPr>
          </a:p>
          <a:p>
            <a:pPr lvl="0"/>
            <a:r>
              <a:rPr lang="en-US" sz="1200" kern="1200" dirty="0">
                <a:solidFill>
                  <a:schemeClr val="tx1"/>
                </a:solidFill>
                <a:effectLst/>
                <a:latin typeface="+mn-lt"/>
                <a:ea typeface="+mn-ea"/>
                <a:cs typeface="+mn-cs"/>
              </a:rPr>
              <a:t>After taxes, lump sums can be transferred to a Roth IRA </a:t>
            </a:r>
            <a:endParaRPr lang="en-US" dirty="0">
              <a:effectLst/>
            </a:endParaRPr>
          </a:p>
          <a:p>
            <a:pPr lvl="0"/>
            <a:r>
              <a:rPr lang="en-US" sz="1200" kern="1200" dirty="0">
                <a:solidFill>
                  <a:schemeClr val="tx1"/>
                </a:solidFill>
                <a:effectLst/>
                <a:latin typeface="+mn-lt"/>
                <a:ea typeface="+mn-ea"/>
                <a:cs typeface="+mn-cs"/>
              </a:rPr>
              <a:t>After taxes, lump sums can be deposited into a LIRP</a:t>
            </a:r>
            <a:endParaRPr lang="en-US" dirty="0">
              <a:effectLst/>
            </a:endParaRPr>
          </a:p>
          <a:p>
            <a:pPr lvl="0"/>
            <a:r>
              <a:rPr lang="en-US" sz="1200" kern="1200" dirty="0">
                <a:solidFill>
                  <a:schemeClr val="tx1"/>
                </a:solidFill>
                <a:effectLst/>
                <a:latin typeface="+mn-lt"/>
                <a:ea typeface="+mn-ea"/>
                <a:cs typeface="+mn-cs"/>
              </a:rPr>
              <a:t>Lump sums transferred to IRAs must take RMDs at age 70 ½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100</a:t>
            </a:fld>
            <a:endParaRPr lang="en-US"/>
          </a:p>
        </p:txBody>
      </p:sp>
    </p:spTree>
    <p:extLst>
      <p:ext uri="{BB962C8B-B14F-4D97-AF65-F5344CB8AC3E}">
        <p14:creationId xmlns:p14="http://schemas.microsoft.com/office/powerpoint/2010/main" val="404518898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Corporate Defined Benefit Plans as a Pillar of Income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pillar of retirement income the DBP is definitely showing some cracks and is not nearly what it used to be for retirees.  </a:t>
            </a:r>
          </a:p>
          <a:p>
            <a:pPr lvl="0"/>
            <a:r>
              <a:rPr lang="en-US" sz="1200" kern="1200" dirty="0">
                <a:solidFill>
                  <a:schemeClr val="tx1"/>
                </a:solidFill>
                <a:effectLst/>
                <a:latin typeface="+mn-lt"/>
                <a:ea typeface="+mn-ea"/>
                <a:cs typeface="+mn-cs"/>
              </a:rPr>
              <a:t>DBP’s are a Green Money guaranteed income source</a:t>
            </a:r>
            <a:endParaRPr lang="en-US" dirty="0">
              <a:effectLst/>
            </a:endParaRPr>
          </a:p>
          <a:p>
            <a:pPr lvl="0"/>
            <a:r>
              <a:rPr lang="en-US" sz="1200" kern="1200" dirty="0">
                <a:solidFill>
                  <a:schemeClr val="tx1"/>
                </a:solidFill>
                <a:effectLst/>
                <a:latin typeface="+mn-lt"/>
                <a:ea typeface="+mn-ea"/>
                <a:cs typeface="+mn-cs"/>
              </a:rPr>
              <a:t>Many corporations and government pensions are either being terminated, reduced or restructured</a:t>
            </a:r>
            <a:endParaRPr lang="en-US" dirty="0">
              <a:effectLst/>
            </a:endParaRPr>
          </a:p>
          <a:p>
            <a:pPr lvl="0"/>
            <a:r>
              <a:rPr lang="en-US" sz="1200" kern="1200" dirty="0">
                <a:solidFill>
                  <a:schemeClr val="tx1"/>
                </a:solidFill>
                <a:effectLst/>
                <a:latin typeface="+mn-lt"/>
                <a:ea typeface="+mn-ea"/>
                <a:cs typeface="+mn-cs"/>
              </a:rPr>
              <a:t>Can be a lump sum or annuity payment</a:t>
            </a:r>
            <a:endParaRPr lang="en-US" dirty="0">
              <a:effectLst/>
            </a:endParaRPr>
          </a:p>
          <a:p>
            <a:pPr lvl="0"/>
            <a:r>
              <a:rPr lang="en-US" sz="1200" kern="1200" dirty="0">
                <a:solidFill>
                  <a:schemeClr val="tx1"/>
                </a:solidFill>
                <a:effectLst/>
                <a:latin typeface="+mn-lt"/>
                <a:ea typeface="+mn-ea"/>
                <a:cs typeface="+mn-cs"/>
              </a:rPr>
              <a:t>Should be used in combination with other Red and Green money income sources</a:t>
            </a:r>
            <a:endParaRPr lang="en-US" dirty="0">
              <a:effectLst/>
            </a:endParaRPr>
          </a:p>
          <a:p>
            <a:pPr lvl="0"/>
            <a:r>
              <a:rPr lang="en-US" sz="1200" kern="1200" dirty="0">
                <a:solidFill>
                  <a:schemeClr val="tx1"/>
                </a:solidFill>
                <a:effectLst/>
                <a:latin typeface="+mn-lt"/>
                <a:ea typeface="+mn-ea"/>
                <a:cs typeface="+mn-cs"/>
              </a:rPr>
              <a:t>Taxation depends on the qualified/non-qualified status of the plan</a:t>
            </a:r>
            <a:endParaRPr lang="en-US" dirty="0">
              <a:effectLst/>
            </a:endParaRPr>
          </a:p>
          <a:p>
            <a:pPr lvl="0"/>
            <a:r>
              <a:rPr lang="en-US" sz="1200" kern="1200" dirty="0">
                <a:solidFill>
                  <a:schemeClr val="tx1"/>
                </a:solidFill>
                <a:effectLst/>
                <a:latin typeface="+mn-lt"/>
                <a:ea typeface="+mn-ea"/>
                <a:cs typeface="+mn-cs"/>
              </a:rPr>
              <a:t>Is calculated by a formula using your work and wage history</a:t>
            </a:r>
            <a:endParaRPr lang="en-US" dirty="0">
              <a:effectLst/>
            </a:endParaRPr>
          </a:p>
          <a:p>
            <a:pPr lvl="0"/>
            <a:r>
              <a:rPr lang="en-US" sz="1200" kern="1200" dirty="0">
                <a:solidFill>
                  <a:schemeClr val="tx1"/>
                </a:solidFill>
                <a:effectLst/>
                <a:latin typeface="+mn-lt"/>
                <a:ea typeface="+mn-ea"/>
                <a:cs typeface="+mn-cs"/>
              </a:rPr>
              <a:t>Lump sum can be set-up as Red or Green money sources of income </a:t>
            </a:r>
            <a:endParaRPr lang="en-US" dirty="0">
              <a:effectLst/>
            </a:endParaRPr>
          </a:p>
          <a:p>
            <a:pPr lvl="0"/>
            <a:r>
              <a:rPr lang="en-US" sz="1200" kern="1200" dirty="0">
                <a:solidFill>
                  <a:schemeClr val="tx1"/>
                </a:solidFill>
                <a:effectLst/>
                <a:latin typeface="+mn-lt"/>
                <a:ea typeface="+mn-ea"/>
                <a:cs typeface="+mn-cs"/>
              </a:rPr>
              <a:t>The 4% rule is questionable </a:t>
            </a:r>
            <a:endParaRPr lang="en-US" dirty="0">
              <a:effectLst/>
            </a:endParaRPr>
          </a:p>
          <a:p>
            <a:pPr lvl="0"/>
            <a:r>
              <a:rPr lang="en-US" sz="1200" kern="1200" dirty="0">
                <a:solidFill>
                  <a:schemeClr val="tx1"/>
                </a:solidFill>
                <a:effectLst/>
                <a:latin typeface="+mn-lt"/>
                <a:ea typeface="+mn-ea"/>
                <a:cs typeface="+mn-cs"/>
              </a:rPr>
              <a:t>Withdrawals should be coordinated with other assets and Social Security</a:t>
            </a:r>
            <a:endParaRPr lang="en-US" dirty="0">
              <a:effectLst/>
            </a:endParaRPr>
          </a:p>
          <a:p>
            <a:pPr lvl="0"/>
            <a:r>
              <a:rPr lang="en-US" sz="1200" kern="1200" dirty="0">
                <a:solidFill>
                  <a:schemeClr val="tx1"/>
                </a:solidFill>
                <a:effectLst/>
                <a:latin typeface="+mn-lt"/>
                <a:ea typeface="+mn-ea"/>
                <a:cs typeface="+mn-cs"/>
              </a:rPr>
              <a:t>Sequence of returns in the market is key</a:t>
            </a:r>
            <a:endParaRPr lang="en-US" dirty="0">
              <a:effectLst/>
            </a:endParaRPr>
          </a:p>
          <a:p>
            <a:pPr lvl="0"/>
            <a:r>
              <a:rPr lang="en-US" sz="1200" kern="1200" dirty="0">
                <a:solidFill>
                  <a:schemeClr val="tx1"/>
                </a:solidFill>
                <a:effectLst/>
                <a:latin typeface="+mn-lt"/>
                <a:ea typeface="+mn-ea"/>
                <a:cs typeface="+mn-cs"/>
              </a:rPr>
              <a:t>Lump sums can fund guaranteed income streams  </a:t>
            </a:r>
            <a:endParaRPr lang="en-US" dirty="0">
              <a:effectLst/>
            </a:endParaRPr>
          </a:p>
          <a:p>
            <a:pPr lvl="0"/>
            <a:r>
              <a:rPr lang="en-US" sz="1200" kern="1200" dirty="0">
                <a:solidFill>
                  <a:schemeClr val="tx1"/>
                </a:solidFill>
                <a:effectLst/>
                <a:latin typeface="+mn-lt"/>
                <a:ea typeface="+mn-ea"/>
                <a:cs typeface="+mn-cs"/>
              </a:rPr>
              <a:t>Pre-59 ½ withdrawal penalties may apply</a:t>
            </a:r>
            <a:endParaRPr lang="en-US" dirty="0">
              <a:effectLst/>
            </a:endParaRPr>
          </a:p>
          <a:p>
            <a:pPr lvl="0"/>
            <a:r>
              <a:rPr lang="en-US" sz="1200" kern="1200" dirty="0">
                <a:solidFill>
                  <a:schemeClr val="tx1"/>
                </a:solidFill>
                <a:effectLst/>
                <a:latin typeface="+mn-lt"/>
                <a:ea typeface="+mn-ea"/>
                <a:cs typeface="+mn-cs"/>
              </a:rPr>
              <a:t>Most monies are taxed as ordinary income when distributed</a:t>
            </a:r>
            <a:endParaRPr lang="en-US" dirty="0">
              <a:effectLst/>
            </a:endParaRPr>
          </a:p>
          <a:p>
            <a:pPr lvl="0"/>
            <a:r>
              <a:rPr lang="en-US" sz="1200" kern="1200" dirty="0">
                <a:solidFill>
                  <a:schemeClr val="tx1"/>
                </a:solidFill>
                <a:effectLst/>
                <a:latin typeface="+mn-lt"/>
                <a:ea typeface="+mn-ea"/>
                <a:cs typeface="+mn-cs"/>
              </a:rPr>
              <a:t>After taxes, lump sums can be transferred to a Roth IRA </a:t>
            </a:r>
            <a:endParaRPr lang="en-US" dirty="0">
              <a:effectLst/>
            </a:endParaRPr>
          </a:p>
          <a:p>
            <a:pPr lvl="0"/>
            <a:r>
              <a:rPr lang="en-US" sz="1200" kern="1200" dirty="0">
                <a:solidFill>
                  <a:schemeClr val="tx1"/>
                </a:solidFill>
                <a:effectLst/>
                <a:latin typeface="+mn-lt"/>
                <a:ea typeface="+mn-ea"/>
                <a:cs typeface="+mn-cs"/>
              </a:rPr>
              <a:t>After taxes, lump sums can be deposited into a LIRP</a:t>
            </a:r>
            <a:endParaRPr lang="en-US" dirty="0">
              <a:effectLst/>
            </a:endParaRPr>
          </a:p>
          <a:p>
            <a:pPr lvl="0"/>
            <a:r>
              <a:rPr lang="en-US" sz="1200" kern="1200" dirty="0">
                <a:solidFill>
                  <a:schemeClr val="tx1"/>
                </a:solidFill>
                <a:effectLst/>
                <a:latin typeface="+mn-lt"/>
                <a:ea typeface="+mn-ea"/>
                <a:cs typeface="+mn-cs"/>
              </a:rPr>
              <a:t>Lump sums transferred to IRAs must take RMDs at age 70 ½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101</a:t>
            </a:fld>
            <a:endParaRPr lang="en-US"/>
          </a:p>
        </p:txBody>
      </p:sp>
    </p:spTree>
    <p:extLst>
      <p:ext uri="{BB962C8B-B14F-4D97-AF65-F5344CB8AC3E}">
        <p14:creationId xmlns:p14="http://schemas.microsoft.com/office/powerpoint/2010/main" val="397450823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Much like a corporate pension plan, annuities provide a pension-type payment geared for the long haul in retirement. Using these assets can help provide income from your retirement savings much the same way a company would provide a pension.  The difference is, instead of your employer investing and managing your deposits, you work together with an insurance company to manage your growth.  Then, when you need income, you turn on a </a:t>
            </a:r>
            <a:r>
              <a:rPr lang="en-US" sz="1200" i="1" kern="1200" dirty="0">
                <a:solidFill>
                  <a:schemeClr val="tx1"/>
                </a:solidFill>
                <a:effectLst/>
                <a:latin typeface="+mn-lt"/>
                <a:ea typeface="+mn-ea"/>
                <a:cs typeface="+mn-cs"/>
              </a:rPr>
              <a:t>pension-type</a:t>
            </a:r>
            <a:r>
              <a:rPr lang="en-US" sz="1200" kern="1200" dirty="0">
                <a:solidFill>
                  <a:schemeClr val="tx1"/>
                </a:solidFill>
                <a:effectLst/>
                <a:latin typeface="+mn-lt"/>
                <a:ea typeface="+mn-ea"/>
                <a:cs typeface="+mn-cs"/>
              </a:rPr>
              <a:t> monthly payment from your annuity contract.  Annuities have a number of payment options which are often better than your employer would be able to offer. </a:t>
            </a:r>
          </a:p>
          <a:p>
            <a:r>
              <a:rPr lang="en-US" sz="1200" kern="1200" dirty="0">
                <a:solidFill>
                  <a:schemeClr val="tx1"/>
                </a:solidFill>
                <a:effectLst/>
                <a:latin typeface="+mn-lt"/>
                <a:ea typeface="+mn-ea"/>
                <a:cs typeface="+mn-cs"/>
              </a:rPr>
              <a:t>So, annuities are a sort of “personal pension plan” that gives you a wide range of investing options, from fixed principal guarantees, to growth and value type funds, to guaranteed withdrawal benefits, and even a straight annuity-pension type payment.  </a:t>
            </a:r>
          </a:p>
          <a:p>
            <a:r>
              <a:rPr lang="en-US" sz="1200" b="1" kern="1200" dirty="0">
                <a:solidFill>
                  <a:schemeClr val="tx1"/>
                </a:solidFill>
                <a:effectLst/>
                <a:latin typeface="+mn-lt"/>
                <a:ea typeface="+mn-ea"/>
                <a:cs typeface="+mn-cs"/>
              </a:rPr>
              <a:t>Annuities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Technically, an annuity is a contract with an insurance company for a payment either now or in the future.  If you purchase an annuity payment that begins right away, it is called an “immediate annuity.”  If you purchase a future payment, then the annuity is called a “deferred annuity” because and your premium is held on deposit with the insurance company.  Gains in an annuity contract grow tax-deferred and are taxed as ordinary income upon withdrawal.</a:t>
            </a:r>
          </a:p>
          <a:p>
            <a:r>
              <a:rPr lang="en-US" sz="1200" kern="1200" dirty="0">
                <a:solidFill>
                  <a:schemeClr val="tx1"/>
                </a:solidFill>
                <a:effectLst/>
                <a:latin typeface="+mn-lt"/>
                <a:ea typeface="+mn-ea"/>
                <a:cs typeface="+mn-cs"/>
              </a:rPr>
              <a:t>You can purchase a Single Premium Deferred Annuity (SPDA) which is paid for with essentially one lump sum or a sum paid in over a year’s period of time.  Or you can make payments over years into a Flexible Premium Deferred Annuity (FPDA).  They call the deposits into an annuity “premiums” because you are purchasing a guaranteed payment.  Technically, they are not deposits as in a Certificate of Deposit or an investment as in a stock or mutual fund.  Annuities can be either Category B, Green Money assets, such as fixed or fixed indexed annuities, or they can be Category C, Red Money assets, such as variable annuities.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DAA0FE-D8D7-4CDE-BE55-77D7E1BF133B}" type="slidenum">
              <a:rPr lang="en-US" smtClean="0"/>
              <a:pPr/>
              <a:t>104</a:t>
            </a:fld>
            <a:endParaRPr lang="en-US"/>
          </a:p>
        </p:txBody>
      </p:sp>
    </p:spTree>
    <p:extLst>
      <p:ext uri="{BB962C8B-B14F-4D97-AF65-F5344CB8AC3E}">
        <p14:creationId xmlns:p14="http://schemas.microsoft.com/office/powerpoint/2010/main" val="1771300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305">
              <a:defRPr/>
            </a:pPr>
            <a:r>
              <a:rPr lang="en-US" dirty="0"/>
              <a:t>According to the Social Security 2010 tables the average healthy 62 year old couple has a 27 percent chance for one of the two to live to see their 92</a:t>
            </a:r>
            <a:r>
              <a:rPr lang="en-US" baseline="30000" dirty="0"/>
              <a:t>nd</a:t>
            </a:r>
            <a:r>
              <a:rPr lang="en-US" dirty="0"/>
              <a:t> birthday.</a:t>
            </a:r>
          </a:p>
          <a:p>
            <a:pPr defTabSz="929305">
              <a:defRPr/>
            </a:pPr>
            <a:r>
              <a:rPr lang="en-US" dirty="0"/>
              <a:t>According to the Society of Actuaries Annuity 2000 tables the average healthy 62 year old couple has a 51 percent chance for one of the two to live to see their 92</a:t>
            </a:r>
            <a:r>
              <a:rPr lang="en-US" baseline="30000" dirty="0"/>
              <a:t>nd</a:t>
            </a:r>
            <a:r>
              <a:rPr lang="en-US" dirty="0"/>
              <a:t> birthday.</a:t>
            </a:r>
          </a:p>
          <a:p>
            <a:r>
              <a:rPr lang="en-US" dirty="0"/>
              <a:t>In other words, a 62 year old couple has somewhere between a 27% to 51% chance of living three decades in retirement, depending of course on your health and which study you read. That means:</a:t>
            </a:r>
          </a:p>
          <a:p>
            <a:pPr lvl="0"/>
            <a:r>
              <a:rPr lang="en-US" dirty="0"/>
              <a:t>You’ll have to fund life in retirement for three decades.</a:t>
            </a:r>
            <a:endParaRPr lang="en-US" dirty="0">
              <a:effectLst/>
            </a:endParaRPr>
          </a:p>
          <a:p>
            <a:pPr lvl="0"/>
            <a:r>
              <a:rPr lang="en-US" dirty="0"/>
              <a:t>Even more, you’ll want to fund “your quality” of life for those three decades.</a:t>
            </a:r>
            <a:r>
              <a:rPr lang="en-US" b="1" dirty="0"/>
              <a:t> </a:t>
            </a:r>
            <a:r>
              <a:rPr lang="en-US" dirty="0"/>
              <a:t>(2)</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AA537F6F-05BB-46D4-BAC5-6F5B349FF6FF}" type="slidenum">
              <a:rPr lang="en-US" smtClean="0"/>
              <a:pPr/>
              <a:t>14</a:t>
            </a:fld>
            <a:endParaRPr lang="en-US"/>
          </a:p>
        </p:txBody>
      </p:sp>
    </p:spTree>
    <p:extLst>
      <p:ext uri="{BB962C8B-B14F-4D97-AF65-F5344CB8AC3E}">
        <p14:creationId xmlns:p14="http://schemas.microsoft.com/office/powerpoint/2010/main" val="29772987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Variable Annuities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have characterized variable annuities (VA) as a group of mutual funds wrapped in an insurance blanket. While the VA carries some guarantees from an insurance company, like a death benefit or even a guaranteed income benefit, the principal is at risk, so it is definitely a Red Money asset. A variable annuity puts the risk of the principal on the investor.  In comparison a fixed annuity puts the risk of the protecting the principal on the insurance company.</a:t>
            </a:r>
          </a:p>
          <a:p>
            <a:r>
              <a:rPr lang="en-US" sz="1200" kern="1200" dirty="0">
                <a:solidFill>
                  <a:schemeClr val="tx1"/>
                </a:solidFill>
                <a:effectLst/>
                <a:latin typeface="+mn-lt"/>
                <a:ea typeface="+mn-ea"/>
                <a:cs typeface="+mn-cs"/>
              </a:rPr>
              <a:t>When purchasing a variable annuity, the insurance company deposits your premium into a separate account and offers you the option to choose from a variety of side accounts which are similar mutual funds.  They are not technically mutual funds, yet are managed in much the same way as mutual funds outside the VA.  For example, with in the structure of the VA you are offered portfolio options like American Funds, T. Rowe Price, Janus, Fidelity, ING, etc.  Variable annuities offer a wide range of investing strategies to suit the risk tolerance like growth funds, value funds, emerging market funds, domestic funds, retirement target funds and bond funds.  There are the normal management fees and internal fund expenses inside these funds along with other fees and expenses unique to variable annuities.   These expenses range from 1.25% to 5% depending on the options you might choose, like an enhanced death benefit or income benefit.</a:t>
            </a:r>
          </a:p>
          <a:p>
            <a:r>
              <a:rPr lang="en-US" sz="1200" kern="1200" dirty="0">
                <a:solidFill>
                  <a:schemeClr val="tx1"/>
                </a:solidFill>
                <a:effectLst/>
                <a:latin typeface="+mn-lt"/>
                <a:ea typeface="+mn-ea"/>
                <a:cs typeface="+mn-cs"/>
              </a:rPr>
              <a:t>While variable annuities are a risk oriented asset, they are popular because they provide income and death benefit protections other Red risk assets can’t match.  </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Fixed Annuities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Protection of principal is the main characteristic of a fixed annuity, putting the risk for protecting the principal back on the insurance company.  A fixed annuity is like a CD with an insurance company, though not protected by FDIC.  They, along with VAs, are protected by each state’s guarantee association up to a certain limit.  Check with your state insurance department to find the limits on this protection.  Unlike a variable annuity, a fixed annuity guarantees principal and credits interest to your account, normally on an annual basis.  </a:t>
            </a:r>
          </a:p>
          <a:p>
            <a:r>
              <a:rPr lang="en-US" sz="1200" kern="1200" dirty="0">
                <a:solidFill>
                  <a:schemeClr val="tx1"/>
                </a:solidFill>
                <a:effectLst/>
                <a:latin typeface="+mn-lt"/>
                <a:ea typeface="+mn-ea"/>
                <a:cs typeface="+mn-cs"/>
              </a:rPr>
              <a:t>In a traditional fixed annuity the insurance company issuing the annuity declares a rate it will credit for the year, much like a bank announces its interest rate on CD’s.  It is compounded and tax-deferred.  There is usually a “base rate” in the traditional fixed annuity that is carried throughout the contract years, though the company can go to its guaranteed rate at the anniversary dates of the policy.  The traditional fixed annuity is often enhanced by a first year interest bonus.    </a:t>
            </a:r>
          </a:p>
          <a:p>
            <a:r>
              <a:rPr lang="en-US" sz="1200" kern="1200" dirty="0">
                <a:solidFill>
                  <a:schemeClr val="tx1"/>
                </a:solidFill>
                <a:effectLst/>
                <a:latin typeface="+mn-lt"/>
                <a:ea typeface="+mn-ea"/>
                <a:cs typeface="+mn-cs"/>
              </a:rPr>
              <a:t>Similar to traditional fixed rate annuity is the multi-year guaranty annuities. These annuities fix an interest rate for the entire contract term.  For example, you might have a 3 year contract that credits a guaranteed 3% rate interest each year. </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Fixed Indexed Annuities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uniqueness of a fixed indexed annuity (FIA) is found in how the insurance company determines the amount of interest to credit.  An FIA’s interest rate is tied to an index such as the S&amp;P 500.  If the index goes up, the owner of the annuity is credited with a portion of the increase in the index. The interest credited is protected and the gain can’t be lost as in a variable annuity.  If the index goes down, both the principal and previous years credited interest is retained.</a:t>
            </a:r>
          </a:p>
          <a:p>
            <a:r>
              <a:rPr lang="en-US" sz="1200" kern="1200" dirty="0">
                <a:solidFill>
                  <a:schemeClr val="tx1"/>
                </a:solidFill>
                <a:effectLst/>
                <a:latin typeface="+mn-lt"/>
                <a:ea typeface="+mn-ea"/>
                <a:cs typeface="+mn-cs"/>
              </a:rPr>
              <a:t>The four year graph below illustrates how an FIA credits interest over a period of four years. There are several different modes available in FIAs to link interest credited to the performance of a market index. The crediting method illustrated below is known as “annual point-to-point.”  The insurance company looks at the 12 month period between contract anniversary dates to determine the amount the market has increased. They set a cap on the gain at the beginning of the contract year and credit any gains in the market up to the cap.  If the market loses ground for the year, the contract is credited with no interest, yet protects the previous year’s gains.   There are many different crediting methods insurance companies use. Be sure to ask your advisor about the options available for your retirement plan.</a:t>
            </a:r>
          </a:p>
          <a:p>
            <a:r>
              <a:rPr lang="en-US" sz="1200" kern="1200" dirty="0">
                <a:solidFill>
                  <a:schemeClr val="tx1"/>
                </a:solidFill>
                <a:effectLst/>
                <a:latin typeface="+mn-lt"/>
                <a:ea typeface="+mn-ea"/>
                <a:cs typeface="+mn-cs"/>
              </a:rPr>
              <a:t>Notice at the bottom of the illustration there are some additional aspects of an FIA to be sure and cover with your agent.  Each insurance company structures the annuities differently and there are many options to choose from.</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105</a:t>
            </a:fld>
            <a:endParaRPr lang="en-US"/>
          </a:p>
        </p:txBody>
      </p:sp>
    </p:spTree>
    <p:extLst>
      <p:ext uri="{BB962C8B-B14F-4D97-AF65-F5344CB8AC3E}">
        <p14:creationId xmlns:p14="http://schemas.microsoft.com/office/powerpoint/2010/main" val="412001093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a:defRPr/>
            </a:pPr>
            <a:r>
              <a:rPr lang="en-US" dirty="0"/>
              <a:t>This four year graph shows a simple, base-model chassis of an index annuity. Let’s say that the market goes up 10% in the first year.  The annuity company will cap your earnings in some manner, so let’s say the cap is 4%.  Now, if the market went down the next year 40%, how much would you lose?  Zero!  So, would you be upset if the market went down 40% an you got zero?  Of course not.  Zero is your hero.  In fact the 4% stays in the account unless you pull money out.  In the third year, if the market went up 4% and the cap was still 4%, the company would give you 4% compounded on top of the first year’s earnings. In the fourth year, if the market went up a whopping 15%, and the cap was still at 4%, you would throw in another 4%.  Now you are up 12 plus percent because of compounding while the market isn’t even back to where it started in year one.</a:t>
            </a:r>
          </a:p>
          <a:p>
            <a:pPr>
              <a:defRPr/>
            </a:pPr>
            <a:endParaRPr lang="en-US" dirty="0"/>
          </a:p>
          <a:p>
            <a:pPr>
              <a:defRPr/>
            </a:pPr>
            <a:r>
              <a:rPr lang="en-US" dirty="0"/>
              <a:t>Sounds too good to be true doesn’t it.  So, let’s take a look at some negative aspects of the annuity.  Once you deposit money in an annuity you will have limited liquidity, usually 10% a year of the account value, after the first year.  The length of term can be anywhere from 3 to 16 years.  You can choose a ladder of maturities that never go over 10 years or even less if you’d like.  That’s why you develop liquidity in Columns A and C of the ABC Model.  You need to find out about caps and other riders that can limit or enhance your earning power, which is something we discuss on an individual basis. </a:t>
            </a:r>
          </a:p>
          <a:p>
            <a:pPr>
              <a:defRPr/>
            </a:pPr>
            <a:endParaRPr lang="en-US" dirty="0"/>
          </a:p>
        </p:txBody>
      </p:sp>
      <p:sp>
        <p:nvSpPr>
          <p:cNvPr id="4" name="Slide Number Placeholder 3"/>
          <p:cNvSpPr>
            <a:spLocks noGrp="1"/>
          </p:cNvSpPr>
          <p:nvPr>
            <p:ph type="sldNum" sz="quarter" idx="5"/>
          </p:nvPr>
        </p:nvSpPr>
        <p:spPr/>
        <p:txBody>
          <a:bodyPr/>
          <a:lstStyle/>
          <a:p>
            <a:pPr>
              <a:defRPr/>
            </a:pPr>
            <a:fld id="{479E0603-663F-4F88-BCDE-BE2DF4B1DCC4}" type="slidenum">
              <a:rPr lang="en-US" smtClean="0"/>
              <a:pPr>
                <a:defRPr/>
              </a:pPr>
              <a:t>106</a:t>
            </a:fld>
            <a:endParaRPr lang="en-US"/>
          </a:p>
        </p:txBody>
      </p:sp>
    </p:spTree>
    <p:extLst>
      <p:ext uri="{BB962C8B-B14F-4D97-AF65-F5344CB8AC3E}">
        <p14:creationId xmlns:p14="http://schemas.microsoft.com/office/powerpoint/2010/main" val="363382281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Annuities as a Pillar of Income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pillar of retirement income the DBP, personal pension in an annuity could be an extremely valuable part of every retiree’s income plan. The question you would want to ask is what part of your retirement income you would want guaranteed for life. That’s the amount you want in this particular pillar.  </a:t>
            </a:r>
          </a:p>
          <a:p>
            <a:pPr lvl="0"/>
            <a:r>
              <a:rPr lang="en-US" sz="1200" kern="1200" dirty="0">
                <a:solidFill>
                  <a:schemeClr val="tx1"/>
                </a:solidFill>
                <a:effectLst/>
                <a:latin typeface="+mn-lt"/>
                <a:ea typeface="+mn-ea"/>
                <a:cs typeface="+mn-cs"/>
              </a:rPr>
              <a:t>Personal pension plan annuities are a Green Money guaranteed income source</a:t>
            </a:r>
            <a:endParaRPr lang="en-US" dirty="0">
              <a:effectLst/>
            </a:endParaRPr>
          </a:p>
          <a:p>
            <a:pPr lvl="0"/>
            <a:r>
              <a:rPr lang="en-US" sz="1200" kern="1200" dirty="0">
                <a:solidFill>
                  <a:schemeClr val="tx1"/>
                </a:solidFill>
                <a:effectLst/>
                <a:latin typeface="+mn-lt"/>
                <a:ea typeface="+mn-ea"/>
                <a:cs typeface="+mn-cs"/>
              </a:rPr>
              <a:t>Can be set-up as an annuity payment or guaranteed withdrawal</a:t>
            </a:r>
            <a:endParaRPr lang="en-US" dirty="0">
              <a:effectLst/>
            </a:endParaRPr>
          </a:p>
          <a:p>
            <a:pPr lvl="0"/>
            <a:r>
              <a:rPr lang="en-US" sz="1200" kern="1200" dirty="0">
                <a:solidFill>
                  <a:schemeClr val="tx1"/>
                </a:solidFill>
                <a:effectLst/>
                <a:latin typeface="+mn-lt"/>
                <a:ea typeface="+mn-ea"/>
                <a:cs typeface="+mn-cs"/>
              </a:rPr>
              <a:t>Should be used in combination with other Red and Green money income sources</a:t>
            </a:r>
            <a:endParaRPr lang="en-US" dirty="0">
              <a:effectLst/>
            </a:endParaRPr>
          </a:p>
          <a:p>
            <a:pPr lvl="0"/>
            <a:r>
              <a:rPr lang="en-US" sz="1200" kern="1200" dirty="0">
                <a:solidFill>
                  <a:schemeClr val="tx1"/>
                </a:solidFill>
                <a:effectLst/>
                <a:latin typeface="+mn-lt"/>
                <a:ea typeface="+mn-ea"/>
                <a:cs typeface="+mn-cs"/>
              </a:rPr>
              <a:t>Taxation depends on the qualified/non-qualified status of the annuity</a:t>
            </a:r>
            <a:endParaRPr lang="en-US" dirty="0">
              <a:effectLst/>
            </a:endParaRPr>
          </a:p>
          <a:p>
            <a:pPr lvl="0"/>
            <a:r>
              <a:rPr lang="en-US" sz="1200" kern="1200" dirty="0">
                <a:solidFill>
                  <a:schemeClr val="tx1"/>
                </a:solidFill>
                <a:effectLst/>
                <a:latin typeface="+mn-lt"/>
                <a:ea typeface="+mn-ea"/>
                <a:cs typeface="+mn-cs"/>
              </a:rPr>
              <a:t>Is calculated by a formula using your age, a roll-up rate, and a withdrawal rate</a:t>
            </a:r>
            <a:endParaRPr lang="en-US" dirty="0">
              <a:effectLst/>
            </a:endParaRPr>
          </a:p>
          <a:p>
            <a:pPr lvl="0"/>
            <a:r>
              <a:rPr lang="en-US" sz="1200" kern="1200" dirty="0">
                <a:solidFill>
                  <a:schemeClr val="tx1"/>
                </a:solidFill>
                <a:effectLst/>
                <a:latin typeface="+mn-lt"/>
                <a:ea typeface="+mn-ea"/>
                <a:cs typeface="+mn-cs"/>
              </a:rPr>
              <a:t>The 4% rule should not apply here because the withdrawals or annuity payments can be guaranteed for life</a:t>
            </a:r>
            <a:endParaRPr lang="en-US" dirty="0">
              <a:effectLst/>
            </a:endParaRPr>
          </a:p>
          <a:p>
            <a:pPr lvl="0"/>
            <a:r>
              <a:rPr lang="en-US" sz="1200" kern="1200" dirty="0">
                <a:solidFill>
                  <a:schemeClr val="tx1"/>
                </a:solidFill>
                <a:effectLst/>
                <a:latin typeface="+mn-lt"/>
                <a:ea typeface="+mn-ea"/>
                <a:cs typeface="+mn-cs"/>
              </a:rPr>
              <a:t>Withdrawals should be coordinated with other assets and Social Security</a:t>
            </a:r>
            <a:endParaRPr lang="en-US" dirty="0">
              <a:effectLst/>
            </a:endParaRPr>
          </a:p>
          <a:p>
            <a:pPr lvl="0"/>
            <a:r>
              <a:rPr lang="en-US" sz="1200" kern="1200" dirty="0">
                <a:solidFill>
                  <a:schemeClr val="tx1"/>
                </a:solidFill>
                <a:effectLst/>
                <a:latin typeface="+mn-lt"/>
                <a:ea typeface="+mn-ea"/>
                <a:cs typeface="+mn-cs"/>
              </a:rPr>
              <a:t>“Sequence of market returns” is irrelevant because of the income guarantees</a:t>
            </a:r>
            <a:endParaRPr lang="en-US" dirty="0">
              <a:effectLst/>
            </a:endParaRPr>
          </a:p>
          <a:p>
            <a:pPr lvl="0"/>
            <a:r>
              <a:rPr lang="en-US" sz="1200" kern="1200" dirty="0">
                <a:solidFill>
                  <a:schemeClr val="tx1"/>
                </a:solidFill>
                <a:effectLst/>
                <a:latin typeface="+mn-lt"/>
                <a:ea typeface="+mn-ea"/>
                <a:cs typeface="+mn-cs"/>
              </a:rPr>
              <a:t>Lump sums from other sources can be used to fund personal pension plans</a:t>
            </a:r>
            <a:endParaRPr lang="en-US" dirty="0">
              <a:effectLst/>
            </a:endParaRPr>
          </a:p>
          <a:p>
            <a:pPr lvl="0"/>
            <a:r>
              <a:rPr lang="en-US" sz="1200" kern="1200" dirty="0">
                <a:solidFill>
                  <a:schemeClr val="tx1"/>
                </a:solidFill>
                <a:effectLst/>
                <a:latin typeface="+mn-lt"/>
                <a:ea typeface="+mn-ea"/>
                <a:cs typeface="+mn-cs"/>
              </a:rPr>
              <a:t>Pre-59 ½ withdrawal penalties apply</a:t>
            </a:r>
            <a:endParaRPr lang="en-US" dirty="0">
              <a:effectLst/>
            </a:endParaRPr>
          </a:p>
          <a:p>
            <a:pPr lvl="0"/>
            <a:r>
              <a:rPr lang="en-US" sz="1200" kern="1200" dirty="0">
                <a:solidFill>
                  <a:schemeClr val="tx1"/>
                </a:solidFill>
                <a:effectLst/>
                <a:latin typeface="+mn-lt"/>
                <a:ea typeface="+mn-ea"/>
                <a:cs typeface="+mn-cs"/>
              </a:rPr>
              <a:t>Taxation is on a LIFO basis (Last In, First Out). Any gains are taxed as ordinary income when distributed</a:t>
            </a:r>
            <a:endParaRPr lang="en-US" dirty="0">
              <a:effectLst/>
            </a:endParaRPr>
          </a:p>
          <a:p>
            <a:pPr lvl="0"/>
            <a:r>
              <a:rPr lang="en-US" sz="1200" kern="1200" dirty="0">
                <a:solidFill>
                  <a:schemeClr val="tx1"/>
                </a:solidFill>
                <a:effectLst/>
                <a:latin typeface="+mn-lt"/>
                <a:ea typeface="+mn-ea"/>
                <a:cs typeface="+mn-cs"/>
              </a:rPr>
              <a:t>After taxes, lump sums can be transferred to a Roth IRA personal pension plan</a:t>
            </a:r>
            <a:endParaRPr lang="en-US" dirty="0">
              <a:effectLst/>
            </a:endParaRPr>
          </a:p>
          <a:p>
            <a:pPr lvl="0"/>
            <a:r>
              <a:rPr lang="en-US" sz="1200" kern="1200">
                <a:solidFill>
                  <a:schemeClr val="tx1"/>
                </a:solidFill>
                <a:effectLst/>
                <a:latin typeface="+mn-lt"/>
                <a:ea typeface="+mn-ea"/>
                <a:cs typeface="+mn-cs"/>
              </a:rPr>
              <a:t>Non-Qualified assets are tax-deferred in a personal pension plan</a:t>
            </a:r>
            <a:endParaRPr lang="en-US">
              <a:effectLst/>
            </a:endParaRPr>
          </a:p>
        </p:txBody>
      </p:sp>
      <p:sp>
        <p:nvSpPr>
          <p:cNvPr id="4" name="Slide Number Placeholder 3"/>
          <p:cNvSpPr>
            <a:spLocks noGrp="1"/>
          </p:cNvSpPr>
          <p:nvPr>
            <p:ph type="sldNum" sz="quarter" idx="10"/>
          </p:nvPr>
        </p:nvSpPr>
        <p:spPr/>
        <p:txBody>
          <a:bodyPr/>
          <a:lstStyle/>
          <a:p>
            <a:fld id="{92DAA0FE-D8D7-4CDE-BE55-77D7E1BF133B}" type="slidenum">
              <a:rPr lang="en-US" smtClean="0"/>
              <a:pPr/>
              <a:t>107</a:t>
            </a:fld>
            <a:endParaRPr lang="en-US"/>
          </a:p>
        </p:txBody>
      </p:sp>
    </p:spTree>
    <p:extLst>
      <p:ext uri="{BB962C8B-B14F-4D97-AF65-F5344CB8AC3E}">
        <p14:creationId xmlns:p14="http://schemas.microsoft.com/office/powerpoint/2010/main" val="221065826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Annuities as a Pillar of Income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pillar of retirement income the DBP, personal pension in an annuity could be an extremely valuable part of every retiree’s income plan. The question you would want to ask is what part of your retirement income you would want guaranteed for life. That’s the amount you want in this particular pillar.  </a:t>
            </a:r>
          </a:p>
          <a:p>
            <a:pPr lvl="0"/>
            <a:r>
              <a:rPr lang="en-US" sz="1200" kern="1200" dirty="0">
                <a:solidFill>
                  <a:schemeClr val="tx1"/>
                </a:solidFill>
                <a:effectLst/>
                <a:latin typeface="+mn-lt"/>
                <a:ea typeface="+mn-ea"/>
                <a:cs typeface="+mn-cs"/>
              </a:rPr>
              <a:t>Personal pension plan annuities are a Green Money guaranteed income source</a:t>
            </a:r>
            <a:endParaRPr lang="en-US" dirty="0">
              <a:effectLst/>
            </a:endParaRPr>
          </a:p>
          <a:p>
            <a:pPr lvl="0"/>
            <a:r>
              <a:rPr lang="en-US" sz="1200" kern="1200" dirty="0">
                <a:solidFill>
                  <a:schemeClr val="tx1"/>
                </a:solidFill>
                <a:effectLst/>
                <a:latin typeface="+mn-lt"/>
                <a:ea typeface="+mn-ea"/>
                <a:cs typeface="+mn-cs"/>
              </a:rPr>
              <a:t>Can be set-up as an annuity payment or guaranteed withdrawal</a:t>
            </a:r>
            <a:endParaRPr lang="en-US" dirty="0">
              <a:effectLst/>
            </a:endParaRPr>
          </a:p>
          <a:p>
            <a:pPr lvl="0"/>
            <a:r>
              <a:rPr lang="en-US" sz="1200" kern="1200" dirty="0">
                <a:solidFill>
                  <a:schemeClr val="tx1"/>
                </a:solidFill>
                <a:effectLst/>
                <a:latin typeface="+mn-lt"/>
                <a:ea typeface="+mn-ea"/>
                <a:cs typeface="+mn-cs"/>
              </a:rPr>
              <a:t>Should be used in combination with other Red and Green money income sources</a:t>
            </a:r>
            <a:endParaRPr lang="en-US" dirty="0">
              <a:effectLst/>
            </a:endParaRPr>
          </a:p>
          <a:p>
            <a:pPr lvl="0"/>
            <a:r>
              <a:rPr lang="en-US" sz="1200" kern="1200" dirty="0">
                <a:solidFill>
                  <a:schemeClr val="tx1"/>
                </a:solidFill>
                <a:effectLst/>
                <a:latin typeface="+mn-lt"/>
                <a:ea typeface="+mn-ea"/>
                <a:cs typeface="+mn-cs"/>
              </a:rPr>
              <a:t>Taxation depends on the qualified/non-qualified status of the annuity</a:t>
            </a:r>
            <a:endParaRPr lang="en-US" dirty="0">
              <a:effectLst/>
            </a:endParaRPr>
          </a:p>
          <a:p>
            <a:pPr lvl="0"/>
            <a:r>
              <a:rPr lang="en-US" sz="1200" kern="1200" dirty="0">
                <a:solidFill>
                  <a:schemeClr val="tx1"/>
                </a:solidFill>
                <a:effectLst/>
                <a:latin typeface="+mn-lt"/>
                <a:ea typeface="+mn-ea"/>
                <a:cs typeface="+mn-cs"/>
              </a:rPr>
              <a:t>Is calculated by a formula using your age, a roll-up rate, and a withdrawal rate</a:t>
            </a:r>
            <a:endParaRPr lang="en-US" dirty="0">
              <a:effectLst/>
            </a:endParaRPr>
          </a:p>
          <a:p>
            <a:pPr lvl="0"/>
            <a:r>
              <a:rPr lang="en-US" sz="1200" kern="1200" dirty="0">
                <a:solidFill>
                  <a:schemeClr val="tx1"/>
                </a:solidFill>
                <a:effectLst/>
                <a:latin typeface="+mn-lt"/>
                <a:ea typeface="+mn-ea"/>
                <a:cs typeface="+mn-cs"/>
              </a:rPr>
              <a:t>The 4% rule should not apply here because the withdrawals or annuity payments can be guaranteed for life</a:t>
            </a:r>
            <a:endParaRPr lang="en-US" dirty="0">
              <a:effectLst/>
            </a:endParaRPr>
          </a:p>
          <a:p>
            <a:pPr lvl="0"/>
            <a:r>
              <a:rPr lang="en-US" sz="1200" kern="1200" dirty="0">
                <a:solidFill>
                  <a:schemeClr val="tx1"/>
                </a:solidFill>
                <a:effectLst/>
                <a:latin typeface="+mn-lt"/>
                <a:ea typeface="+mn-ea"/>
                <a:cs typeface="+mn-cs"/>
              </a:rPr>
              <a:t>Withdrawals should be coordinated with other assets and Social Security</a:t>
            </a:r>
            <a:endParaRPr lang="en-US" dirty="0">
              <a:effectLst/>
            </a:endParaRPr>
          </a:p>
          <a:p>
            <a:pPr lvl="0"/>
            <a:r>
              <a:rPr lang="en-US" sz="1200" kern="1200" dirty="0">
                <a:solidFill>
                  <a:schemeClr val="tx1"/>
                </a:solidFill>
                <a:effectLst/>
                <a:latin typeface="+mn-lt"/>
                <a:ea typeface="+mn-ea"/>
                <a:cs typeface="+mn-cs"/>
              </a:rPr>
              <a:t>“Sequence of market returns” is irrelevant because of the income guarantees</a:t>
            </a:r>
            <a:endParaRPr lang="en-US" dirty="0">
              <a:effectLst/>
            </a:endParaRPr>
          </a:p>
          <a:p>
            <a:pPr lvl="0"/>
            <a:r>
              <a:rPr lang="en-US" sz="1200" kern="1200" dirty="0">
                <a:solidFill>
                  <a:schemeClr val="tx1"/>
                </a:solidFill>
                <a:effectLst/>
                <a:latin typeface="+mn-lt"/>
                <a:ea typeface="+mn-ea"/>
                <a:cs typeface="+mn-cs"/>
              </a:rPr>
              <a:t>Lump sums from other sources can be used to fund personal pension plans</a:t>
            </a:r>
            <a:endParaRPr lang="en-US" dirty="0">
              <a:effectLst/>
            </a:endParaRPr>
          </a:p>
          <a:p>
            <a:pPr lvl="0"/>
            <a:r>
              <a:rPr lang="en-US" sz="1200" kern="1200" dirty="0">
                <a:solidFill>
                  <a:schemeClr val="tx1"/>
                </a:solidFill>
                <a:effectLst/>
                <a:latin typeface="+mn-lt"/>
                <a:ea typeface="+mn-ea"/>
                <a:cs typeface="+mn-cs"/>
              </a:rPr>
              <a:t>Pre-59 ½ withdrawal penalties apply</a:t>
            </a:r>
            <a:endParaRPr lang="en-US" dirty="0">
              <a:effectLst/>
            </a:endParaRPr>
          </a:p>
          <a:p>
            <a:pPr lvl="0"/>
            <a:r>
              <a:rPr lang="en-US" sz="1200" kern="1200" dirty="0">
                <a:solidFill>
                  <a:schemeClr val="tx1"/>
                </a:solidFill>
                <a:effectLst/>
                <a:latin typeface="+mn-lt"/>
                <a:ea typeface="+mn-ea"/>
                <a:cs typeface="+mn-cs"/>
              </a:rPr>
              <a:t>Taxation is on a LIFO basis (Last In, First Out). Any gains are taxed as ordinary income when distributed</a:t>
            </a:r>
            <a:endParaRPr lang="en-US" dirty="0">
              <a:effectLst/>
            </a:endParaRPr>
          </a:p>
          <a:p>
            <a:pPr lvl="0"/>
            <a:r>
              <a:rPr lang="en-US" sz="1200" kern="1200" dirty="0">
                <a:solidFill>
                  <a:schemeClr val="tx1"/>
                </a:solidFill>
                <a:effectLst/>
                <a:latin typeface="+mn-lt"/>
                <a:ea typeface="+mn-ea"/>
                <a:cs typeface="+mn-cs"/>
              </a:rPr>
              <a:t>After taxes, lump sums can be transferred to a Roth IRA personal pension plan</a:t>
            </a:r>
            <a:endParaRPr lang="en-US" dirty="0">
              <a:effectLst/>
            </a:endParaRPr>
          </a:p>
          <a:p>
            <a:pPr lvl="0"/>
            <a:r>
              <a:rPr lang="en-US" sz="1200" kern="1200" dirty="0">
                <a:solidFill>
                  <a:schemeClr val="tx1"/>
                </a:solidFill>
                <a:effectLst/>
                <a:latin typeface="+mn-lt"/>
                <a:ea typeface="+mn-ea"/>
                <a:cs typeface="+mn-cs"/>
              </a:rPr>
              <a:t>Non-Qualified assets are tax-deferred in a personal pension plan</a:t>
            </a:r>
            <a:endParaRPr lang="en-US" dirty="0">
              <a:effectLst/>
            </a:endParaRPr>
          </a:p>
        </p:txBody>
      </p:sp>
      <p:sp>
        <p:nvSpPr>
          <p:cNvPr id="4" name="Slide Number Placeholder 3"/>
          <p:cNvSpPr>
            <a:spLocks noGrp="1"/>
          </p:cNvSpPr>
          <p:nvPr>
            <p:ph type="sldNum" sz="quarter" idx="10"/>
          </p:nvPr>
        </p:nvSpPr>
        <p:spPr/>
        <p:txBody>
          <a:bodyPr/>
          <a:lstStyle/>
          <a:p>
            <a:fld id="{92DAA0FE-D8D7-4CDE-BE55-77D7E1BF133B}" type="slidenum">
              <a:rPr lang="en-US" smtClean="0"/>
              <a:pPr/>
              <a:t>108</a:t>
            </a:fld>
            <a:endParaRPr lang="en-US"/>
          </a:p>
        </p:txBody>
      </p:sp>
    </p:spTree>
    <p:extLst>
      <p:ext uri="{BB962C8B-B14F-4D97-AF65-F5344CB8AC3E}">
        <p14:creationId xmlns:p14="http://schemas.microsoft.com/office/powerpoint/2010/main" val="45673227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Non-Qualified Account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fourth pillar of retirement income comes from your non-qualified retirement savings accounts.  These are non-qualified because you had already paid taxes on the monies originally invested in the accounts.  They can be set-up in brokerage accounts, trust accounts, annuities, stock accounts, mutual funds, ETFs, REITS, etc.  </a:t>
            </a:r>
          </a:p>
          <a:p>
            <a:r>
              <a:rPr lang="en-US" sz="1200" kern="1200" dirty="0">
                <a:solidFill>
                  <a:schemeClr val="tx1"/>
                </a:solidFill>
                <a:effectLst/>
                <a:latin typeface="+mn-lt"/>
                <a:ea typeface="+mn-ea"/>
                <a:cs typeface="+mn-cs"/>
              </a:rPr>
              <a:t>The monies that are set up in brokerage accounts, trust accounts and mutual fund accounts are generally subject each year to capital gains and income taxes depending on the types of assets which are held and the sale of those assets as they are managed.  </a:t>
            </a:r>
          </a:p>
          <a:p>
            <a:r>
              <a:rPr lang="en-US" sz="1200" kern="1200" dirty="0">
                <a:solidFill>
                  <a:schemeClr val="tx1"/>
                </a:solidFill>
                <a:effectLst/>
                <a:latin typeface="+mn-lt"/>
                <a:ea typeface="+mn-ea"/>
                <a:cs typeface="+mn-cs"/>
              </a:rPr>
              <a:t>The monies that are set up in annuities are tax-deferred and will only be taxed when distributions are taken.  The tax depends on how you receive a distribution from the annuity. If you simply withdraw money from your cash value in your annuity then it is taxed on a LIFO basis (Last In, First Out).  LIFO means the interest is taxed first and then principal as it comes out of your annuity. If you use a method of </a:t>
            </a:r>
            <a:r>
              <a:rPr lang="en-US" sz="1200" kern="1200" dirty="0" err="1">
                <a:solidFill>
                  <a:schemeClr val="tx1"/>
                </a:solidFill>
                <a:effectLst/>
                <a:latin typeface="+mn-lt"/>
                <a:ea typeface="+mn-ea"/>
                <a:cs typeface="+mn-cs"/>
              </a:rPr>
              <a:t>annuitization</a:t>
            </a:r>
            <a:r>
              <a:rPr lang="en-US" sz="1200" kern="1200" dirty="0">
                <a:solidFill>
                  <a:schemeClr val="tx1"/>
                </a:solidFill>
                <a:effectLst/>
                <a:latin typeface="+mn-lt"/>
                <a:ea typeface="+mn-ea"/>
                <a:cs typeface="+mn-cs"/>
              </a:rPr>
              <a:t>, similar to the Defined Benefit Plan pension payment, then you will receive a tax-favored payout where only a portion of your payment is taxable each year.</a:t>
            </a:r>
          </a:p>
          <a:p>
            <a:r>
              <a:rPr lang="en-US" sz="1200" kern="1200" dirty="0">
                <a:solidFill>
                  <a:schemeClr val="tx1"/>
                </a:solidFill>
                <a:effectLst/>
                <a:latin typeface="+mn-lt"/>
                <a:ea typeface="+mn-ea"/>
                <a:cs typeface="+mn-cs"/>
              </a:rPr>
              <a:t>Generally, there are three ways income is derived from a stock, bond or mutual fund portfolio, dividends, capital gains or ordinary income.  For the most part, bonds spin off interest income which is either tax-free through municipal bonds or taxable at ordinary income marginal rates. Stocks, mutual funds and other securities usually are taxed as capital gains or dividends. </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Non-Qualified Assets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many different types of assets used in after-tax accounts. Many people planning for retirement income use stocks, especially preferred stocks, as a way to collect a steady stream dividend income.  The challenge with individual stocks is the volatility of the asset rises and falls with the market, so your cash value invested changes over time.  </a:t>
            </a:r>
          </a:p>
          <a:p>
            <a:r>
              <a:rPr lang="en-US" sz="1200" kern="1200" dirty="0">
                <a:solidFill>
                  <a:schemeClr val="tx1"/>
                </a:solidFill>
                <a:effectLst/>
                <a:latin typeface="+mn-lt"/>
                <a:ea typeface="+mn-ea"/>
                <a:cs typeface="+mn-cs"/>
              </a:rPr>
              <a:t>Bonds are a great source of income in retirement. Interest income is taxed at ordinary income tax rates, except for tax-free municipal bonds.  Most people aren’t aware that bonds are a “red money” asset in which they can lose value if the underlying company or governing body goes into default. Also, bond values have an inverse relationship to interest rates.  If rates rise, bond prices go down. </a:t>
            </a:r>
          </a:p>
          <a:p>
            <a:r>
              <a:rPr lang="en-US" sz="1200" kern="1200" dirty="0">
                <a:solidFill>
                  <a:schemeClr val="tx1"/>
                </a:solidFill>
                <a:effectLst/>
                <a:latin typeface="+mn-lt"/>
                <a:ea typeface="+mn-ea"/>
                <a:cs typeface="+mn-cs"/>
              </a:rPr>
              <a:t>Other assets commonly used in non-qualified accounts are mutual funds, ETFs, and REITs. Some trade options as a way of generating income in retirement.  These are all “red money” assets.</a:t>
            </a:r>
          </a:p>
          <a:p>
            <a:r>
              <a:rPr lang="en-US" sz="1200" kern="1200" dirty="0">
                <a:solidFill>
                  <a:schemeClr val="tx1"/>
                </a:solidFill>
                <a:effectLst/>
                <a:latin typeface="+mn-lt"/>
                <a:ea typeface="+mn-ea"/>
                <a:cs typeface="+mn-cs"/>
              </a:rPr>
              <a:t>Many people are learning the value of non-qualified fixed and fixed indexed annuities, “green money” assets, as a way to generate a steady stream of income without risking principal. These assets are best known for their protection of principal. These annuities can offer guaranteed withdrawal benefits that enhance the income generated without risking principal. Annuities are to be used as long term assets for retirement purposes. </a:t>
            </a:r>
          </a:p>
          <a:p>
            <a:r>
              <a:rPr lang="en-US" sz="1200" kern="1200" dirty="0">
                <a:solidFill>
                  <a:schemeClr val="tx1"/>
                </a:solidFill>
                <a:effectLst/>
                <a:latin typeface="+mn-lt"/>
                <a:ea typeface="+mn-ea"/>
                <a:cs typeface="+mn-cs"/>
              </a:rPr>
              <a:t>Others have chosen variable annuities because of their upside potential in market value.  Variable annuities also can have guaranteed withdrawal benefits and are thought of as long term retirement assets as well. They generally have fees associated with their death benefits, internal expenses, and guaranteed withdrawal benefits.  Variable annuities are a “red money” asset because of the risk to an investor’s principal.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DAA0FE-D8D7-4CDE-BE55-77D7E1BF133B}" type="slidenum">
              <a:rPr lang="en-US" smtClean="0"/>
              <a:pPr/>
              <a:t>111</a:t>
            </a:fld>
            <a:endParaRPr lang="en-US"/>
          </a:p>
        </p:txBody>
      </p:sp>
    </p:spTree>
    <p:extLst>
      <p:ext uri="{BB962C8B-B14F-4D97-AF65-F5344CB8AC3E}">
        <p14:creationId xmlns:p14="http://schemas.microsoft.com/office/powerpoint/2010/main" val="390822585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considering</a:t>
            </a:r>
            <a:r>
              <a:rPr lang="en-US" baseline="0" dirty="0"/>
              <a:t> how to structure income and choosing assets it’s important to know how they are each taxed. There are three types of income: Dividend Income, Capital Gains Income and Ordinary Income</a:t>
            </a:r>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112</a:t>
            </a:fld>
            <a:endParaRPr lang="en-US"/>
          </a:p>
        </p:txBody>
      </p:sp>
    </p:spTree>
    <p:extLst>
      <p:ext uri="{BB962C8B-B14F-4D97-AF65-F5344CB8AC3E}">
        <p14:creationId xmlns:p14="http://schemas.microsoft.com/office/powerpoint/2010/main" val="180913747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Dividend Income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Dividend income is income which comes from stocks or mutual funds that invest in stocks. Dividends represent a share of corporate profits, are usually paid out quarterly, and are taxed generally in one of two ways, both of which depend on how long you held the asset. First, "Qualified dividends" are taxed at long-term capital gains rates. Second, "unqualified dividends" are taxed at your ordinary income tax rates. Dividends are qualified if you have "held the stock for more than 60 days during the 121-day period that begins 60 days before the ex-dividend date," according to the Internal Revenue Service publication 550.</a:t>
            </a:r>
          </a:p>
          <a:p>
            <a:r>
              <a:rPr lang="en-US" sz="1200" kern="1200" dirty="0">
                <a:solidFill>
                  <a:schemeClr val="tx1"/>
                </a:solidFill>
                <a:effectLst/>
                <a:latin typeface="+mn-lt"/>
                <a:ea typeface="+mn-ea"/>
                <a:cs typeface="+mn-cs"/>
              </a:rPr>
              <a:t>The table below shows the how your income tax rates and dividend tax rates relate to each other.  For example, if your ordinary income tax rate is 33%, your unqualified/ordinary dividends will be taxed at the same rate. Yet, if you have qualified dividends they will be taxed at the 15% rate.</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113</a:t>
            </a:fld>
            <a:endParaRPr lang="en-US"/>
          </a:p>
        </p:txBody>
      </p:sp>
    </p:spTree>
    <p:extLst>
      <p:ext uri="{BB962C8B-B14F-4D97-AF65-F5344CB8AC3E}">
        <p14:creationId xmlns:p14="http://schemas.microsoft.com/office/powerpoint/2010/main" val="104248987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Capital Gains Income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Capital gains occur when a capital asset like a stock, mutual fund or ETF is sold for more than its purchase price. They are often taxed at a lower rate and under current law most long-term gains are taxed no higher than 20%.  A capital loss occurs when the underlying asset is sold for less than its purchase price. The rules are complicated and make it difficult for most people to estimate their tax liability. </a:t>
            </a:r>
          </a:p>
          <a:p>
            <a:r>
              <a:rPr lang="en-US" b="1" dirty="0"/>
              <a:t>Tax Rate on Short-Term Capital Gains</a:t>
            </a:r>
          </a:p>
          <a:p>
            <a:r>
              <a:rPr lang="en-US" dirty="0"/>
              <a:t>Capital gain income from assets held one year or less is taxed at the ordinary income</a:t>
            </a:r>
            <a:r>
              <a:rPr lang="en-US" baseline="0" dirty="0"/>
              <a:t> tax rates </a:t>
            </a:r>
            <a:r>
              <a:rPr lang="en-US" dirty="0"/>
              <a:t>in effect for the year, ranging from 10% to 39.6%. </a:t>
            </a:r>
          </a:p>
          <a:p>
            <a:r>
              <a:rPr lang="en-US" b="1" dirty="0"/>
              <a:t>Tax Rate on Long-Term Capital Gains</a:t>
            </a:r>
          </a:p>
          <a:p>
            <a:r>
              <a:rPr lang="en-US" dirty="0"/>
              <a:t>Capital gain income from assets held longer than one year are generally taxed at a special long-term capital gains rate. The rate that applies depends on which ordinary income tax bracket you fall under. </a:t>
            </a:r>
          </a:p>
          <a:p>
            <a:r>
              <a:rPr lang="en-US" b="1" dirty="0"/>
              <a:t>Zero percent rate</a:t>
            </a:r>
            <a:r>
              <a:rPr lang="en-US" dirty="0"/>
              <a:t> if your total income (including capital gain income) places you in the ten or fifteen percent tax brackets. </a:t>
            </a:r>
          </a:p>
          <a:p>
            <a:r>
              <a:rPr lang="en-US" b="1" dirty="0"/>
              <a:t>20% rate</a:t>
            </a:r>
            <a:r>
              <a:rPr lang="en-US" dirty="0"/>
              <a:t> if your total income (including capital gain income) places you in the twenty-five percent tax bracket or higher.</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DAA0FE-D8D7-4CDE-BE55-77D7E1BF133B}" type="slidenum">
              <a:rPr lang="en-US" smtClean="0"/>
              <a:pPr/>
              <a:t>114</a:t>
            </a:fld>
            <a:endParaRPr lang="en-US"/>
          </a:p>
        </p:txBody>
      </p:sp>
    </p:spTree>
    <p:extLst>
      <p:ext uri="{BB962C8B-B14F-4D97-AF65-F5344CB8AC3E}">
        <p14:creationId xmlns:p14="http://schemas.microsoft.com/office/powerpoint/2010/main" val="25444922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Income from Annuities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Monies that are deposited in annuities are taxed in two different ways. If the payment you receive is a withdrawal from a deferred annuity’s cash value account it is taxed under the LIFO (Last In, First Out) rule.  The interest is accounted for first and then the principal.  For example if you deposited $100,000 in an annuity and gained $10,000 or interest, then a withdrawal of $10,000 would be all taxable.  However, a withdrawal of $15,000 would contain $10,000 of interest and $5,000 of principal and you would only pay tax on the $10,000.</a:t>
            </a:r>
          </a:p>
          <a:p>
            <a:r>
              <a:rPr lang="en-US" sz="1200" kern="1200" dirty="0">
                <a:solidFill>
                  <a:schemeClr val="tx1"/>
                </a:solidFill>
                <a:effectLst/>
                <a:latin typeface="+mn-lt"/>
                <a:ea typeface="+mn-ea"/>
                <a:cs typeface="+mn-cs"/>
              </a:rPr>
              <a:t>If you are taking payments through one of the </a:t>
            </a:r>
            <a:r>
              <a:rPr lang="en-US" sz="1200" kern="1200" dirty="0" err="1">
                <a:solidFill>
                  <a:schemeClr val="tx1"/>
                </a:solidFill>
                <a:effectLst/>
                <a:latin typeface="+mn-lt"/>
                <a:ea typeface="+mn-ea"/>
                <a:cs typeface="+mn-cs"/>
              </a:rPr>
              <a:t>annuitization</a:t>
            </a:r>
            <a:r>
              <a:rPr lang="en-US" sz="1200" kern="1200" dirty="0">
                <a:solidFill>
                  <a:schemeClr val="tx1"/>
                </a:solidFill>
                <a:effectLst/>
                <a:latin typeface="+mn-lt"/>
                <a:ea typeface="+mn-ea"/>
                <a:cs typeface="+mn-cs"/>
              </a:rPr>
              <a:t> options in your contract, then the payment’s interest and principal are spread out through the life of the payments.  Essentially, each payment would contain a taxable amount of interest and a non-taxable amount of principal.</a:t>
            </a:r>
          </a:p>
          <a:p>
            <a:endParaRPr lang="en-US" dirty="0"/>
          </a:p>
        </p:txBody>
      </p:sp>
      <p:sp>
        <p:nvSpPr>
          <p:cNvPr id="4" name="Slide Number Placeholder 3"/>
          <p:cNvSpPr>
            <a:spLocks noGrp="1"/>
          </p:cNvSpPr>
          <p:nvPr>
            <p:ph type="sldNum" sz="quarter" idx="10"/>
          </p:nvPr>
        </p:nvSpPr>
        <p:spPr/>
        <p:txBody>
          <a:bodyPr/>
          <a:lstStyle/>
          <a:p>
            <a:fld id="{92DAA0FE-D8D7-4CDE-BE55-77D7E1BF133B}" type="slidenum">
              <a:rPr lang="en-US" smtClean="0"/>
              <a:pPr/>
              <a:t>115</a:t>
            </a:fld>
            <a:endParaRPr lang="en-US"/>
          </a:p>
        </p:txBody>
      </p:sp>
    </p:spTree>
    <p:extLst>
      <p:ext uri="{BB962C8B-B14F-4D97-AF65-F5344CB8AC3E}">
        <p14:creationId xmlns:p14="http://schemas.microsoft.com/office/powerpoint/2010/main" val="25046596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After-Tax Retirement Accounts as a Pillar of Income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pillar of retirement income the After-Tax Retirement Accounts are probably the second biggest resource for a retirement income stream:</a:t>
            </a:r>
          </a:p>
          <a:p>
            <a:pPr lvl="0"/>
            <a:r>
              <a:rPr lang="en-US" sz="1200" kern="1200" dirty="0">
                <a:solidFill>
                  <a:schemeClr val="tx1"/>
                </a:solidFill>
                <a:effectLst/>
                <a:latin typeface="+mn-lt"/>
                <a:ea typeface="+mn-ea"/>
                <a:cs typeface="+mn-cs"/>
              </a:rPr>
              <a:t>Can be set-up as Red or Green money sources of income </a:t>
            </a:r>
            <a:endParaRPr lang="en-US" dirty="0">
              <a:effectLst/>
            </a:endParaRPr>
          </a:p>
          <a:p>
            <a:pPr lvl="0"/>
            <a:r>
              <a:rPr lang="en-US" sz="1200" kern="1200" dirty="0">
                <a:solidFill>
                  <a:schemeClr val="tx1"/>
                </a:solidFill>
                <a:effectLst/>
                <a:latin typeface="+mn-lt"/>
                <a:ea typeface="+mn-ea"/>
                <a:cs typeface="+mn-cs"/>
              </a:rPr>
              <a:t>The 4% rule is questionable </a:t>
            </a:r>
            <a:endParaRPr lang="en-US" dirty="0">
              <a:effectLst/>
            </a:endParaRPr>
          </a:p>
          <a:p>
            <a:pPr lvl="0"/>
            <a:r>
              <a:rPr lang="en-US" sz="1200" kern="1200" dirty="0">
                <a:solidFill>
                  <a:schemeClr val="tx1"/>
                </a:solidFill>
                <a:effectLst/>
                <a:latin typeface="+mn-lt"/>
                <a:ea typeface="+mn-ea"/>
                <a:cs typeface="+mn-cs"/>
              </a:rPr>
              <a:t>Should be used in combination with other Red &amp; Green money sources</a:t>
            </a:r>
            <a:endParaRPr lang="en-US" dirty="0">
              <a:effectLst/>
            </a:endParaRPr>
          </a:p>
          <a:p>
            <a:pPr lvl="0"/>
            <a:r>
              <a:rPr lang="en-US" sz="1200" kern="1200" dirty="0">
                <a:solidFill>
                  <a:schemeClr val="tx1"/>
                </a:solidFill>
                <a:effectLst/>
                <a:latin typeface="+mn-lt"/>
                <a:ea typeface="+mn-ea"/>
                <a:cs typeface="+mn-cs"/>
              </a:rPr>
              <a:t>Use last in coordination with Social Security if possible</a:t>
            </a:r>
            <a:endParaRPr lang="en-US" dirty="0">
              <a:effectLst/>
            </a:endParaRPr>
          </a:p>
          <a:p>
            <a:pPr lvl="0"/>
            <a:r>
              <a:rPr lang="en-US" sz="1200" kern="1200" dirty="0">
                <a:solidFill>
                  <a:schemeClr val="tx1"/>
                </a:solidFill>
                <a:effectLst/>
                <a:latin typeface="+mn-lt"/>
                <a:ea typeface="+mn-ea"/>
                <a:cs typeface="+mn-cs"/>
              </a:rPr>
              <a:t>Great for wealth accumulation</a:t>
            </a:r>
            <a:endParaRPr lang="en-US" dirty="0">
              <a:effectLst/>
            </a:endParaRPr>
          </a:p>
          <a:p>
            <a:pPr lvl="0"/>
            <a:r>
              <a:rPr lang="en-US" sz="1200" kern="1200" dirty="0">
                <a:solidFill>
                  <a:schemeClr val="tx1"/>
                </a:solidFill>
                <a:effectLst/>
                <a:latin typeface="+mn-lt"/>
                <a:ea typeface="+mn-ea"/>
                <a:cs typeface="+mn-cs"/>
              </a:rPr>
              <a:t>One of the largest sources for income</a:t>
            </a:r>
            <a:endParaRPr lang="en-US" dirty="0">
              <a:effectLst/>
            </a:endParaRPr>
          </a:p>
          <a:p>
            <a:pPr lvl="0"/>
            <a:r>
              <a:rPr lang="en-US" sz="1200" kern="1200" dirty="0">
                <a:solidFill>
                  <a:schemeClr val="tx1"/>
                </a:solidFill>
                <a:effectLst/>
                <a:latin typeface="+mn-lt"/>
                <a:ea typeface="+mn-ea"/>
                <a:cs typeface="+mn-cs"/>
              </a:rPr>
              <a:t>Sequence of returns in the market is key, unless set-up in a personal pension plan</a:t>
            </a:r>
            <a:endParaRPr lang="en-US" dirty="0">
              <a:effectLst/>
            </a:endParaRPr>
          </a:p>
          <a:p>
            <a:pPr lvl="0"/>
            <a:r>
              <a:rPr lang="en-US" sz="1200" kern="1200" dirty="0">
                <a:solidFill>
                  <a:schemeClr val="tx1"/>
                </a:solidFill>
                <a:effectLst/>
                <a:latin typeface="+mn-lt"/>
                <a:ea typeface="+mn-ea"/>
                <a:cs typeface="+mn-cs"/>
              </a:rPr>
              <a:t>Income can be structured with guarantees </a:t>
            </a:r>
            <a:endParaRPr lang="en-US" dirty="0">
              <a:effectLst/>
            </a:endParaRPr>
          </a:p>
          <a:p>
            <a:pPr lvl="0"/>
            <a:r>
              <a:rPr lang="en-US" sz="1200" kern="1200" dirty="0">
                <a:solidFill>
                  <a:schemeClr val="tx1"/>
                </a:solidFill>
                <a:effectLst/>
                <a:latin typeface="+mn-lt"/>
                <a:ea typeface="+mn-ea"/>
                <a:cs typeface="+mn-cs"/>
              </a:rPr>
              <a:t>No pre-59 ½ withdrawal penalties</a:t>
            </a:r>
            <a:endParaRPr lang="en-US" dirty="0">
              <a:effectLst/>
            </a:endParaRPr>
          </a:p>
          <a:p>
            <a:pPr lvl="0"/>
            <a:r>
              <a:rPr lang="en-US" sz="1200" kern="1200" dirty="0">
                <a:solidFill>
                  <a:schemeClr val="tx1"/>
                </a:solidFill>
                <a:effectLst/>
                <a:latin typeface="+mn-lt"/>
                <a:ea typeface="+mn-ea"/>
                <a:cs typeface="+mn-cs"/>
              </a:rPr>
              <a:t>Taxation is on capital gains, interest, and dividends as they occur or withdrawn from annuity</a:t>
            </a:r>
            <a:endParaRPr lang="en-US" dirty="0">
              <a:effectLst/>
            </a:endParaRPr>
          </a:p>
          <a:p>
            <a:pPr lvl="0"/>
            <a:r>
              <a:rPr lang="en-US" sz="1200" kern="1200" dirty="0">
                <a:solidFill>
                  <a:schemeClr val="tx1"/>
                </a:solidFill>
                <a:effectLst/>
                <a:latin typeface="+mn-lt"/>
                <a:ea typeface="+mn-ea"/>
                <a:cs typeface="+mn-cs"/>
              </a:rPr>
              <a:t>Withdrawals after taxes can be deposited into a LIRP</a:t>
            </a:r>
            <a:endParaRPr lang="en-US" dirty="0">
              <a:effectLst/>
            </a:endParaRPr>
          </a:p>
          <a:p>
            <a:pPr lvl="0"/>
            <a:r>
              <a:rPr lang="en-US" sz="1200" kern="1200" dirty="0">
                <a:solidFill>
                  <a:schemeClr val="tx1"/>
                </a:solidFill>
                <a:effectLst/>
                <a:latin typeface="+mn-lt"/>
                <a:ea typeface="+mn-ea"/>
                <a:cs typeface="+mn-cs"/>
              </a:rPr>
              <a:t>No RMDs at age 70 ½ </a:t>
            </a:r>
            <a:endParaRPr lang="en-US" dirty="0">
              <a:effectLst/>
            </a:endParaRPr>
          </a:p>
        </p:txBody>
      </p:sp>
      <p:sp>
        <p:nvSpPr>
          <p:cNvPr id="4" name="Slide Number Placeholder 3"/>
          <p:cNvSpPr>
            <a:spLocks noGrp="1"/>
          </p:cNvSpPr>
          <p:nvPr>
            <p:ph type="sldNum" sz="quarter" idx="10"/>
          </p:nvPr>
        </p:nvSpPr>
        <p:spPr/>
        <p:txBody>
          <a:bodyPr/>
          <a:lstStyle/>
          <a:p>
            <a:fld id="{92DAA0FE-D8D7-4CDE-BE55-77D7E1BF133B}" type="slidenum">
              <a:rPr lang="en-US" smtClean="0"/>
              <a:pPr/>
              <a:t>116</a:t>
            </a:fld>
            <a:endParaRPr lang="en-US"/>
          </a:p>
        </p:txBody>
      </p:sp>
    </p:spTree>
    <p:extLst>
      <p:ext uri="{BB962C8B-B14F-4D97-AF65-F5344CB8AC3E}">
        <p14:creationId xmlns:p14="http://schemas.microsoft.com/office/powerpoint/2010/main" val="3387486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C749F7-97E3-4E28-94E9-82C563893E20}"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686F4-8150-4489-83F8-D71A9F8FDAD5}"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C749F7-97E3-4E28-94E9-82C563893E20}"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686F4-8150-4489-83F8-D71A9F8FDA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C749F7-97E3-4E28-94E9-82C563893E20}"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686F4-8150-4489-83F8-D71A9F8FDA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C749F7-97E3-4E28-94E9-82C563893E20}"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686F4-8150-4489-83F8-D71A9F8FDA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C749F7-97E3-4E28-94E9-82C563893E20}"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D686F4-8150-4489-83F8-D71A9F8FDAD5}"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C749F7-97E3-4E28-94E9-82C563893E20}"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686F4-8150-4489-83F8-D71A9F8FDA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C749F7-97E3-4E28-94E9-82C563893E20}" type="datetimeFigureOut">
              <a:rPr lang="en-US" smtClean="0"/>
              <a:pPr/>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D686F4-8150-4489-83F8-D71A9F8FDAD5}"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C749F7-97E3-4E28-94E9-82C563893E20}" type="datetimeFigureOut">
              <a:rPr lang="en-US" smtClean="0"/>
              <a:pPr/>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D686F4-8150-4489-83F8-D71A9F8FDA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C749F7-97E3-4E28-94E9-82C563893E20}" type="datetimeFigureOut">
              <a:rPr lang="en-US" smtClean="0"/>
              <a:pPr/>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D686F4-8150-4489-83F8-D71A9F8FDA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C749F7-97E3-4E28-94E9-82C563893E20}"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686F4-8150-4489-83F8-D71A9F8FDAD5}"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C749F7-97E3-4E28-94E9-82C563893E20}"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D686F4-8150-4489-83F8-D71A9F8FDA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DC749F7-97E3-4E28-94E9-82C563893E20}" type="datetimeFigureOut">
              <a:rPr lang="en-US" smtClean="0"/>
              <a:pPr/>
              <a:t>1/13/2017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FBD686F4-8150-4489-83F8-D71A9F8FDAD5}"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45.jpeg"/></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45.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4.xml"/><Relationship Id="rId1" Type="http://schemas.openxmlformats.org/officeDocument/2006/relationships/tags" Target="../tags/tag31.xml"/><Relationship Id="rId6" Type="http://schemas.microsoft.com/office/2007/relationships/hdphoto" Target="../media/hdphoto2.wdp"/><Relationship Id="rId5" Type="http://schemas.openxmlformats.org/officeDocument/2006/relationships/image" Target="../media/image48.png"/><Relationship Id="rId4" Type="http://schemas.openxmlformats.org/officeDocument/2006/relationships/image" Target="../media/image42.jpeg"/></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45.jpeg"/></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45.jpe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94.xml"/><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9.xml"/><Relationship Id="rId1" Type="http://schemas.openxmlformats.org/officeDocument/2006/relationships/tags" Target="../tags/tag35.xml"/><Relationship Id="rId4" Type="http://schemas.openxmlformats.org/officeDocument/2006/relationships/image" Target="../media/image49.jpeg"/></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45.jpeg"/></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5.jpe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1.xml"/><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45.jpeg"/></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45.jpe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9.xml"/><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3" Type="http://schemas.openxmlformats.org/officeDocument/2006/relationships/hyperlink" Target="mailto:dave@vickassociates.com"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31.jpeg"/></Relationships>
</file>

<file path=ppt/slides/_rels/slide6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32.jpe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5.xml"/><Relationship Id="rId1" Type="http://schemas.openxmlformats.org/officeDocument/2006/relationships/tags" Target="../tags/tag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8.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3.png"/><Relationship Id="rId5" Type="http://schemas.openxmlformats.org/officeDocument/2006/relationships/image" Target="../media/image35.png"/><Relationship Id="rId4" Type="http://schemas.openxmlformats.org/officeDocument/2006/relationships/image" Target="../media/image34.png"/></Relationships>
</file>

<file path=ppt/slides/_rels/slide7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5.png"/></Relationships>
</file>

<file path=ppt/slides/_rels/slide7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41.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42.jpeg"/></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43.jpeg"/></Relationships>
</file>

<file path=ppt/slides/_rels/slide8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4.xml"/><Relationship Id="rId1" Type="http://schemas.openxmlformats.org/officeDocument/2006/relationships/tags" Target="../tags/tag24.xml"/><Relationship Id="rId4" Type="http://schemas.openxmlformats.org/officeDocument/2006/relationships/image" Target="../media/image46.jpe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46.jpeg"/></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4.xml"/><Relationship Id="rId1" Type="http://schemas.openxmlformats.org/officeDocument/2006/relationships/tags" Target="../tags/tag26.xml"/><Relationship Id="rId4" Type="http://schemas.openxmlformats.org/officeDocument/2006/relationships/image" Target="../media/image46.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45.jpeg"/></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45.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8803" y="533400"/>
            <a:ext cx="7772400" cy="2209800"/>
          </a:xfrm>
        </p:spPr>
        <p:txBody>
          <a:bodyPr>
            <a:normAutofit/>
          </a:bodyPr>
          <a:lstStyle/>
          <a:p>
            <a:pPr algn="ctr"/>
            <a:r>
              <a:rPr lang="en-US" sz="4000" b="1" baseline="30000" dirty="0">
                <a:solidFill>
                  <a:schemeClr val="bg1"/>
                </a:solidFill>
                <a:effectLst>
                  <a:outerShdw blurRad="38100" dist="38100" dir="2700000" algn="tl">
                    <a:srgbClr val="000000">
                      <a:alpha val="43137"/>
                    </a:srgbClr>
                  </a:outerShdw>
                </a:effectLst>
                <a:latin typeface="Myriad Pro" pitchFamily="34" charset="0"/>
              </a:rPr>
              <a:t>A Course Focusing on the Foundations of</a:t>
            </a:r>
            <a:r>
              <a:rPr lang="en-US" sz="4000" b="1" dirty="0">
                <a:solidFill>
                  <a:schemeClr val="bg1"/>
                </a:solidFill>
                <a:effectLst>
                  <a:outerShdw blurRad="38100" dist="38100" dir="2700000" algn="tl">
                    <a:srgbClr val="000000">
                      <a:alpha val="43137"/>
                    </a:srgbClr>
                  </a:outerShdw>
                </a:effectLst>
                <a:latin typeface="Myriad Pro" pitchFamily="34" charset="0"/>
              </a:rPr>
              <a:t> </a:t>
            </a:r>
          </a:p>
          <a:p>
            <a:pPr algn="ctr"/>
            <a:r>
              <a:rPr lang="en-US" sz="5400" b="1" dirty="0">
                <a:solidFill>
                  <a:schemeClr val="bg1"/>
                </a:solidFill>
                <a:effectLst>
                  <a:outerShdw blurRad="38100" dist="38100" dir="2700000" algn="tl">
                    <a:srgbClr val="000000">
                      <a:alpha val="43137"/>
                    </a:srgbClr>
                  </a:outerShdw>
                </a:effectLst>
                <a:latin typeface="Myriad Pro" pitchFamily="34" charset="0"/>
              </a:rPr>
              <a:t>Retirement Planning</a:t>
            </a:r>
          </a:p>
          <a:p>
            <a:pPr algn="ctr"/>
            <a:endParaRPr lang="en-US" dirty="0"/>
          </a:p>
        </p:txBody>
      </p:sp>
      <p:pic>
        <p:nvPicPr>
          <p:cNvPr id="1026" name="Picture 2" descr="C:\Users\Dave\Desktop\Logos\FoundationsLog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200400"/>
            <a:ext cx="2630983" cy="26600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409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174961231"/>
              </p:ext>
            </p:extLst>
          </p:nvPr>
        </p:nvGraphicFramePr>
        <p:xfrm>
          <a:off x="722376" y="2743200"/>
          <a:ext cx="7772400" cy="905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a:spLocks noGrp="1"/>
          </p:cNvSpPr>
          <p:nvPr>
            <p:ph type="subTitle" idx="1"/>
          </p:nvPr>
        </p:nvSpPr>
        <p:spPr>
          <a:xfrm>
            <a:off x="722376" y="3810000"/>
            <a:ext cx="7772400" cy="381000"/>
          </a:xfrm>
        </p:spPr>
        <p:txBody>
          <a:bodyPr>
            <a:normAutofit fontScale="92500" lnSpcReduction="10000"/>
          </a:bodyPr>
          <a:lstStyle/>
          <a:p>
            <a:pPr algn="ctr"/>
            <a:r>
              <a:rPr lang="en-US" sz="3200" b="1" baseline="30000" dirty="0">
                <a:latin typeface="Myriad Pro" pitchFamily="34" charset="0"/>
              </a:rPr>
              <a:t>Section Two</a:t>
            </a:r>
          </a:p>
          <a:p>
            <a:pPr algn="ctr"/>
            <a:endParaRPr lang="en-US" dirty="0"/>
          </a:p>
        </p:txBody>
      </p:sp>
      <p:pic>
        <p:nvPicPr>
          <p:cNvPr id="6" name="Picture 2" descr="C:\Users\Dave\Desktop\Logos\FoundationsLogoFina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89445" y="4114800"/>
            <a:ext cx="1752600" cy="17719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82096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Corporate Defined Benefit Plans as a Pillar of Income</a:t>
            </a:r>
            <a:endParaRPr lang="en-US" sz="4400" dirty="0">
              <a:solidFill>
                <a:schemeClr val="tx1"/>
              </a:solidFill>
              <a:effectLst/>
            </a:endParaRPr>
          </a:p>
        </p:txBody>
      </p:sp>
      <p:sp>
        <p:nvSpPr>
          <p:cNvPr id="3" name="Content Placeholder 2"/>
          <p:cNvSpPr>
            <a:spLocks noGrp="1"/>
          </p:cNvSpPr>
          <p:nvPr>
            <p:ph idx="1"/>
          </p:nvPr>
        </p:nvSpPr>
        <p:spPr>
          <a:xfrm>
            <a:off x="502920" y="530352"/>
            <a:ext cx="5516880" cy="4187952"/>
          </a:xfrm>
        </p:spPr>
        <p:txBody>
          <a:bodyPr>
            <a:normAutofit fontScale="92500" lnSpcReduction="20000"/>
          </a:bodyPr>
          <a:lstStyle/>
          <a:p>
            <a:pPr lvl="0"/>
            <a:r>
              <a:rPr lang="en-US" dirty="0"/>
              <a:t>Green Money guaranteed income source</a:t>
            </a:r>
          </a:p>
          <a:p>
            <a:pPr lvl="0"/>
            <a:r>
              <a:rPr lang="en-US" dirty="0"/>
              <a:t>Many corporations and government pensions are either being terminated, reduced or restructured</a:t>
            </a:r>
          </a:p>
          <a:p>
            <a:pPr lvl="0"/>
            <a:r>
              <a:rPr lang="en-US" dirty="0"/>
              <a:t>Can be a lump sum or annuity payment</a:t>
            </a:r>
          </a:p>
          <a:p>
            <a:pPr lvl="0"/>
            <a:r>
              <a:rPr lang="en-US" dirty="0"/>
              <a:t>Should be used in combination with other Red and Green money income sources</a:t>
            </a:r>
          </a:p>
          <a:p>
            <a:pPr lvl="0"/>
            <a:r>
              <a:rPr lang="en-US" dirty="0"/>
              <a:t>Taxation depends on the qualified/non-qualified status of the plan</a:t>
            </a:r>
          </a:p>
          <a:p>
            <a:pPr lvl="0"/>
            <a:r>
              <a:rPr lang="en-US" dirty="0"/>
              <a:t>Is calculated by a formula using your work and wage history</a:t>
            </a:r>
          </a:p>
          <a:p>
            <a:pPr lvl="0"/>
            <a:r>
              <a:rPr lang="en-US" dirty="0"/>
              <a:t>Lump sum can be set-up as Red or Green money sources of income </a:t>
            </a:r>
          </a:p>
        </p:txBody>
      </p:sp>
      <p:pic>
        <p:nvPicPr>
          <p:cNvPr id="5" name="Picture 6" descr="http://t1.gstatic.com/images?q=tbn:ANd9GcTC1I2ujYzNeWQff1EH7wP_7QhFeFeB_9jaVHmhX29fryktM-zO"/>
          <p:cNvPicPr>
            <a:picLocks noChangeAspect="1" noChangeArrowheads="1"/>
          </p:cNvPicPr>
          <p:nvPr/>
        </p:nvPicPr>
        <p:blipFill rotWithShape="1">
          <a:blip r:embed="rId4">
            <a:extLst>
              <a:ext uri="{28A0092B-C50C-407E-A947-70E740481C1C}">
                <a14:useLocalDpi xmlns:a14="http://schemas.microsoft.com/office/drawing/2010/main" val="0"/>
              </a:ext>
            </a:extLst>
          </a:blip>
          <a:srcRect t="2212"/>
          <a:stretch/>
        </p:blipFill>
        <p:spPr bwMode="auto">
          <a:xfrm>
            <a:off x="6172200" y="477672"/>
            <a:ext cx="2077919" cy="34847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84833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Corporate Defined Benefit Plans as a Pillar of Income</a:t>
            </a:r>
          </a:p>
        </p:txBody>
      </p:sp>
      <p:sp>
        <p:nvSpPr>
          <p:cNvPr id="3" name="Content Placeholder 2"/>
          <p:cNvSpPr>
            <a:spLocks noGrp="1"/>
          </p:cNvSpPr>
          <p:nvPr>
            <p:ph idx="1"/>
          </p:nvPr>
        </p:nvSpPr>
        <p:spPr>
          <a:xfrm>
            <a:off x="502920" y="530352"/>
            <a:ext cx="5516880" cy="4187952"/>
          </a:xfrm>
        </p:spPr>
        <p:txBody>
          <a:bodyPr>
            <a:normAutofit fontScale="85000" lnSpcReduction="20000"/>
          </a:bodyPr>
          <a:lstStyle/>
          <a:p>
            <a:pPr lvl="0"/>
            <a:r>
              <a:rPr lang="en-US" dirty="0"/>
              <a:t>The 4% rule is questionable </a:t>
            </a:r>
          </a:p>
          <a:p>
            <a:pPr lvl="0"/>
            <a:r>
              <a:rPr lang="en-US" dirty="0"/>
              <a:t>Withdrawals should be coordinated with other assets and Social Security</a:t>
            </a:r>
          </a:p>
          <a:p>
            <a:pPr lvl="0"/>
            <a:r>
              <a:rPr lang="en-US" dirty="0"/>
              <a:t>Sequence of returns in the market is key</a:t>
            </a:r>
          </a:p>
          <a:p>
            <a:pPr lvl="0"/>
            <a:r>
              <a:rPr lang="en-US" dirty="0"/>
              <a:t>Lump sums can fund guaranteed income streams  </a:t>
            </a:r>
          </a:p>
          <a:p>
            <a:pPr lvl="0"/>
            <a:r>
              <a:rPr lang="en-US" dirty="0"/>
              <a:t>Pre-59 ½ withdrawal penalties may apply</a:t>
            </a:r>
          </a:p>
          <a:p>
            <a:pPr lvl="0"/>
            <a:r>
              <a:rPr lang="en-US" dirty="0"/>
              <a:t>Most monies are taxed as ordinary income when distributed</a:t>
            </a:r>
          </a:p>
          <a:p>
            <a:pPr lvl="0"/>
            <a:r>
              <a:rPr lang="en-US" dirty="0"/>
              <a:t>After taxes, lump sums can be transferred to a Roth IRA </a:t>
            </a:r>
          </a:p>
          <a:p>
            <a:pPr lvl="0"/>
            <a:r>
              <a:rPr lang="en-US" dirty="0"/>
              <a:t>After taxes, lump sums can be deposited into a LIRP</a:t>
            </a:r>
          </a:p>
          <a:p>
            <a:r>
              <a:rPr lang="en-US" dirty="0"/>
              <a:t>Lump sums transferred to IRAs must take RMDs at age 70 ½ </a:t>
            </a:r>
          </a:p>
        </p:txBody>
      </p:sp>
      <p:pic>
        <p:nvPicPr>
          <p:cNvPr id="5" name="Picture 6" descr="http://t1.gstatic.com/images?q=tbn:ANd9GcTC1I2ujYzNeWQff1EH7wP_7QhFeFeB_9jaVHmhX29fryktM-zO"/>
          <p:cNvPicPr>
            <a:picLocks noChangeAspect="1" noChangeArrowheads="1"/>
          </p:cNvPicPr>
          <p:nvPr/>
        </p:nvPicPr>
        <p:blipFill rotWithShape="1">
          <a:blip r:embed="rId4">
            <a:extLst>
              <a:ext uri="{28A0092B-C50C-407E-A947-70E740481C1C}">
                <a14:useLocalDpi xmlns:a14="http://schemas.microsoft.com/office/drawing/2010/main" val="0"/>
              </a:ext>
            </a:extLst>
          </a:blip>
          <a:srcRect t="2212"/>
          <a:stretch/>
        </p:blipFill>
        <p:spPr bwMode="auto">
          <a:xfrm>
            <a:off x="6172200" y="477672"/>
            <a:ext cx="2077919" cy="34847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7505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Defined Benefit Plans: Corporate </a:t>
            </a:r>
          </a:p>
        </p:txBody>
      </p:sp>
      <p:sp>
        <p:nvSpPr>
          <p:cNvPr id="3" name="Content Placeholder 2"/>
          <p:cNvSpPr>
            <a:spLocks noGrp="1"/>
          </p:cNvSpPr>
          <p:nvPr>
            <p:ph idx="1"/>
          </p:nvPr>
        </p:nvSpPr>
        <p:spPr/>
        <p:txBody>
          <a:bodyPr>
            <a:normAutofit/>
          </a:bodyPr>
          <a:lstStyle/>
          <a:p>
            <a:r>
              <a:rPr lang="en-US" b="1" i="1" dirty="0"/>
              <a:t>Question:  What percent of your retirement income does a pension represent?</a:t>
            </a:r>
            <a:endParaRPr lang="en-US" dirty="0"/>
          </a:p>
          <a:p>
            <a:endParaRPr lang="en-US" b="1" i="1" dirty="0"/>
          </a:p>
          <a:p>
            <a:r>
              <a:rPr lang="en-US" b="1" i="1" dirty="0"/>
              <a:t>Question:  Do you believe the government is doing enough to back pensions? Are they doing too much? </a:t>
            </a:r>
            <a:endParaRPr lang="en-US" dirty="0"/>
          </a:p>
          <a:p>
            <a:endParaRPr lang="en-US" b="1" i="1" dirty="0"/>
          </a:p>
          <a:p>
            <a:r>
              <a:rPr lang="en-US" b="1" i="1" dirty="0"/>
              <a:t>Question:  How did your parents set up their retirement income? Was it mainly funded by pension income?</a:t>
            </a:r>
            <a:endParaRPr lang="en-US" dirty="0"/>
          </a:p>
          <a:p>
            <a:endParaRPr lang="en-US" dirty="0"/>
          </a:p>
        </p:txBody>
      </p:sp>
    </p:spTree>
    <p:extLst>
      <p:ext uri="{BB962C8B-B14F-4D97-AF65-F5344CB8AC3E}">
        <p14:creationId xmlns:p14="http://schemas.microsoft.com/office/powerpoint/2010/main" val="252500330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0"/>
            <a:ext cx="7543800" cy="2743200"/>
          </a:xfrm>
        </p:spPr>
        <p:txBody>
          <a:bodyPr/>
          <a:lstStyle/>
          <a:p>
            <a:r>
              <a:rPr lang="en-US" sz="6000" dirty="0">
                <a:effectLst/>
              </a:rPr>
              <a:t>Pillar #3: </a:t>
            </a:r>
            <a:br>
              <a:rPr lang="en-US" sz="6000" dirty="0">
                <a:effectLst/>
              </a:rPr>
            </a:br>
            <a:r>
              <a:rPr lang="en-US" sz="6000" dirty="0">
                <a:effectLst/>
              </a:rPr>
              <a:t>Defined Benefit Plans: Personal Pensions</a:t>
            </a:r>
          </a:p>
        </p:txBody>
      </p:sp>
      <p:sp>
        <p:nvSpPr>
          <p:cNvPr id="3" name="Subtitle 2"/>
          <p:cNvSpPr>
            <a:spLocks noGrp="1"/>
          </p:cNvSpPr>
          <p:nvPr>
            <p:ph type="subTitle" idx="1"/>
          </p:nvPr>
        </p:nvSpPr>
        <p:spPr>
          <a:xfrm>
            <a:off x="816591" y="5638800"/>
            <a:ext cx="6858000" cy="533400"/>
          </a:xfrm>
        </p:spPr>
        <p:txBody>
          <a:bodyPr/>
          <a:lstStyle/>
          <a:p>
            <a:r>
              <a:rPr lang="en-US" dirty="0"/>
              <a:t>Six Pillars of Retirement Income</a:t>
            </a:r>
          </a:p>
        </p:txBody>
      </p:sp>
      <p:pic>
        <p:nvPicPr>
          <p:cNvPr id="5" name="Picture 2" descr="C:\Users\Dave\Desktop\Logos\FoundationsLog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7244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47767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Defined Benefit Plans: Personal</a:t>
            </a:r>
          </a:p>
        </p:txBody>
      </p:sp>
      <p:sp>
        <p:nvSpPr>
          <p:cNvPr id="3" name="Text Placeholder 2"/>
          <p:cNvSpPr>
            <a:spLocks noGrp="1"/>
          </p:cNvSpPr>
          <p:nvPr>
            <p:ph type="body" sz="half" idx="2"/>
          </p:nvPr>
        </p:nvSpPr>
        <p:spPr>
          <a:xfrm>
            <a:off x="850392" y="457200"/>
            <a:ext cx="2654808" cy="3852862"/>
          </a:xfrm>
        </p:spPr>
        <p:txBody>
          <a:bodyPr>
            <a:normAutofit/>
          </a:bodyPr>
          <a:lstStyle/>
          <a:p>
            <a:r>
              <a:rPr lang="en-US" sz="2400" b="1" dirty="0"/>
              <a:t>Annuities</a:t>
            </a:r>
          </a:p>
          <a:p>
            <a:pPr marL="388620" indent="-342900">
              <a:buFont typeface="Arial" pitchFamily="34" charset="0"/>
              <a:buChar char="•"/>
            </a:pPr>
            <a:r>
              <a:rPr lang="en-US" sz="1800" dirty="0"/>
              <a:t>Guaranteed Withdrawal Benefits</a:t>
            </a:r>
          </a:p>
          <a:p>
            <a:pPr marL="388620" indent="-342900">
              <a:buFont typeface="Arial" pitchFamily="34" charset="0"/>
              <a:buChar char="•"/>
            </a:pPr>
            <a:r>
              <a:rPr lang="en-US" sz="1800" dirty="0"/>
              <a:t>Guaranteed Death Benefits</a:t>
            </a:r>
          </a:p>
          <a:p>
            <a:pPr marL="388620" indent="-342900">
              <a:buFont typeface="Arial" pitchFamily="34" charset="0"/>
              <a:buChar char="•"/>
            </a:pPr>
            <a:r>
              <a:rPr lang="en-US" sz="1800" dirty="0"/>
              <a:t>Guaranteed Roll-up Rates</a:t>
            </a:r>
          </a:p>
          <a:p>
            <a:pPr marL="388620" indent="-342900">
              <a:buFont typeface="Arial" pitchFamily="34" charset="0"/>
              <a:buChar char="•"/>
            </a:pPr>
            <a:r>
              <a:rPr lang="en-US" sz="1800" dirty="0"/>
              <a:t>MYGA/Fixed</a:t>
            </a:r>
          </a:p>
          <a:p>
            <a:pPr marL="388620" indent="-342900">
              <a:buFont typeface="Arial" pitchFamily="34" charset="0"/>
              <a:buChar char="•"/>
            </a:pPr>
            <a:r>
              <a:rPr lang="en-US" sz="1800" dirty="0"/>
              <a:t>SPIA</a:t>
            </a:r>
          </a:p>
          <a:p>
            <a:pPr marL="388620" indent="-342900">
              <a:buFont typeface="Arial" pitchFamily="34" charset="0"/>
              <a:buChar char="•"/>
            </a:pPr>
            <a:r>
              <a:rPr lang="en-US" sz="1800" dirty="0"/>
              <a:t>SPDA/FPDA</a:t>
            </a:r>
          </a:p>
          <a:p>
            <a:pPr marL="388620" indent="-342900">
              <a:buFont typeface="Arial" pitchFamily="34" charset="0"/>
              <a:buChar char="•"/>
            </a:pPr>
            <a:r>
              <a:rPr lang="en-US" sz="1800" dirty="0"/>
              <a:t>VA/FIA</a:t>
            </a:r>
          </a:p>
        </p:txBody>
      </p:sp>
      <p:pic>
        <p:nvPicPr>
          <p:cNvPr id="55302" name="Picture 6" descr="http://t1.gstatic.com/images?q=tbn:ANd9GcTC1I2ujYzNeWQff1EH7wP_7QhFeFeB_9jaVHmhX29fryktM-zO"/>
          <p:cNvPicPr>
            <a:picLocks noChangeAspect="1" noChangeArrowheads="1"/>
          </p:cNvPicPr>
          <p:nvPr/>
        </p:nvPicPr>
        <p:blipFill rotWithShape="1">
          <a:blip r:embed="rId3">
            <a:extLst>
              <a:ext uri="{28A0092B-C50C-407E-A947-70E740481C1C}">
                <a14:useLocalDpi xmlns:a14="http://schemas.microsoft.com/office/drawing/2010/main" val="0"/>
              </a:ext>
            </a:extLst>
          </a:blip>
          <a:srcRect t="2212"/>
          <a:stretch/>
        </p:blipFill>
        <p:spPr bwMode="auto">
          <a:xfrm>
            <a:off x="3518996" y="572069"/>
            <a:ext cx="4932329" cy="36189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3719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143000"/>
          </a:xfrm>
        </p:spPr>
        <p:txBody>
          <a:bodyPr>
            <a:normAutofit fontScale="90000"/>
          </a:bodyPr>
          <a:lstStyle/>
          <a:p>
            <a:pPr algn="ctr"/>
            <a:r>
              <a:rPr lang="en-US" dirty="0"/>
              <a:t>Types of Deferred Annuities</a:t>
            </a:r>
          </a:p>
        </p:txBody>
      </p:sp>
      <p:sp>
        <p:nvSpPr>
          <p:cNvPr id="3" name="Content Placeholder 2"/>
          <p:cNvSpPr>
            <a:spLocks noGrp="1"/>
          </p:cNvSpPr>
          <p:nvPr>
            <p:ph sz="half" idx="1"/>
          </p:nvPr>
        </p:nvSpPr>
        <p:spPr>
          <a:xfrm>
            <a:off x="561976" y="381000"/>
            <a:ext cx="8020048" cy="1828800"/>
          </a:xfrm>
        </p:spPr>
        <p:txBody>
          <a:bodyPr/>
          <a:lstStyle/>
          <a:p>
            <a:pPr algn="ctr"/>
            <a:r>
              <a:rPr lang="en-US" dirty="0">
                <a:effectLst>
                  <a:outerShdw blurRad="38100" dist="38100" dir="2700000" algn="tl">
                    <a:srgbClr val="000000">
                      <a:alpha val="43137"/>
                    </a:srgbClr>
                  </a:outerShdw>
                </a:effectLst>
              </a:rPr>
              <a:t>Variable Annuity</a:t>
            </a:r>
          </a:p>
          <a:p>
            <a:pPr algn="ctr"/>
            <a:r>
              <a:rPr lang="en-US" dirty="0">
                <a:effectLst>
                  <a:outerShdw blurRad="38100" dist="38100" dir="2700000" algn="tl">
                    <a:srgbClr val="000000">
                      <a:alpha val="43137"/>
                    </a:srgbClr>
                  </a:outerShdw>
                </a:effectLst>
              </a:rPr>
              <a:t>Fixed Annuity</a:t>
            </a:r>
          </a:p>
          <a:p>
            <a:pPr algn="ctr"/>
            <a:r>
              <a:rPr lang="en-US" dirty="0">
                <a:effectLst>
                  <a:outerShdw blurRad="38100" dist="38100" dir="2700000" algn="tl">
                    <a:srgbClr val="000000">
                      <a:alpha val="43137"/>
                    </a:srgbClr>
                  </a:outerShdw>
                </a:effectLst>
              </a:rPr>
              <a:t>Fixed Indexed Annuity</a:t>
            </a:r>
          </a:p>
        </p:txBody>
      </p:sp>
      <p:pic>
        <p:nvPicPr>
          <p:cNvPr id="6" name="Picture 2" descr="http://4.bp.blogspot.com/_FTgFqtyeyBA/TOMddR7D0uI/AAAAAAAAAXs/VGpV6W2wk60/s1600/inflation-2.jpg"/>
          <p:cNvPicPr>
            <a:picLocks noChangeAspect="1" noChangeArrowheads="1"/>
          </p:cNvPicPr>
          <p:nvPr/>
        </p:nvPicPr>
        <p:blipFill rotWithShape="1">
          <a:blip r:embed="rId4">
            <a:duotone>
              <a:prstClr val="black"/>
              <a:srgbClr val="CC0000">
                <a:tint val="45000"/>
                <a:satMod val="400000"/>
              </a:srgbClr>
            </a:duotone>
            <a:extLst>
              <a:ext uri="{28A0092B-C50C-407E-A947-70E740481C1C}">
                <a14:useLocalDpi xmlns:a14="http://schemas.microsoft.com/office/drawing/2010/main" val="0"/>
              </a:ext>
            </a:extLst>
          </a:blip>
          <a:srcRect l="49422" t="17584" r="6754" b="34111"/>
          <a:stretch/>
        </p:blipFill>
        <p:spPr bwMode="auto">
          <a:xfrm>
            <a:off x="4572000" y="2209800"/>
            <a:ext cx="2921948" cy="24156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4.bp.blogspot.com/_FTgFqtyeyBA/TOMddR7D0uI/AAAAAAAAAXs/VGpV6W2wk60/s1600/inflation-2.jpg"/>
          <p:cNvPicPr>
            <a:picLocks noChangeAspect="1" noChangeArrowheads="1"/>
          </p:cNvPicPr>
          <p:nvPr/>
        </p:nvPicPr>
        <p:blipFill rotWithShape="1">
          <a:blip r:embed="rId5">
            <a:duotone>
              <a:prstClr val="black"/>
              <a:srgbClr val="07550E">
                <a:tint val="45000"/>
                <a:satMod val="400000"/>
              </a:srgbClr>
            </a:duotone>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l="5597" t="17584" r="50578" b="34111"/>
          <a:stretch/>
        </p:blipFill>
        <p:spPr bwMode="auto">
          <a:xfrm>
            <a:off x="1650053" y="2209800"/>
            <a:ext cx="2921948" cy="241565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9290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6019800" y="4343400"/>
            <a:ext cx="1143000" cy="3524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en-US" sz="1400" b="1">
                <a:latin typeface="Calibri" pitchFamily="34" charset="0"/>
              </a:rPr>
              <a:t>Year Four</a:t>
            </a:r>
          </a:p>
        </p:txBody>
      </p:sp>
      <p:sp>
        <p:nvSpPr>
          <p:cNvPr id="34819" name="Text Box 4"/>
          <p:cNvSpPr txBox="1">
            <a:spLocks noChangeArrowheads="1"/>
          </p:cNvSpPr>
          <p:nvPr/>
        </p:nvSpPr>
        <p:spPr bwMode="auto">
          <a:xfrm>
            <a:off x="1981200" y="4343400"/>
            <a:ext cx="985838" cy="3429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en-US" sz="1400" b="1">
                <a:latin typeface="Calibri" pitchFamily="34" charset="0"/>
              </a:rPr>
              <a:t>Year One</a:t>
            </a:r>
          </a:p>
        </p:txBody>
      </p:sp>
      <p:sp>
        <p:nvSpPr>
          <p:cNvPr id="34820" name="Text Box 5"/>
          <p:cNvSpPr txBox="1">
            <a:spLocks noChangeArrowheads="1"/>
          </p:cNvSpPr>
          <p:nvPr/>
        </p:nvSpPr>
        <p:spPr bwMode="auto">
          <a:xfrm>
            <a:off x="3276600" y="4343400"/>
            <a:ext cx="1066800" cy="3429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en-US" sz="1400" b="1">
                <a:latin typeface="Calibri" pitchFamily="34" charset="0"/>
              </a:rPr>
              <a:t>Year Two</a:t>
            </a:r>
          </a:p>
        </p:txBody>
      </p:sp>
      <p:sp>
        <p:nvSpPr>
          <p:cNvPr id="34821" name="Text Box 6"/>
          <p:cNvSpPr txBox="1">
            <a:spLocks noChangeArrowheads="1"/>
          </p:cNvSpPr>
          <p:nvPr/>
        </p:nvSpPr>
        <p:spPr bwMode="auto">
          <a:xfrm>
            <a:off x="4648200" y="4343400"/>
            <a:ext cx="1112838" cy="3429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Aft>
                <a:spcPts val="1000"/>
              </a:spcAft>
            </a:pPr>
            <a:r>
              <a:rPr lang="en-US" sz="1400" b="1">
                <a:latin typeface="Calibri" pitchFamily="34" charset="0"/>
              </a:rPr>
              <a:t>Year Three</a:t>
            </a:r>
          </a:p>
        </p:txBody>
      </p:sp>
      <p:sp>
        <p:nvSpPr>
          <p:cNvPr id="34822" name="Line 7"/>
          <p:cNvSpPr>
            <a:spLocks noChangeShapeType="1"/>
          </p:cNvSpPr>
          <p:nvPr/>
        </p:nvSpPr>
        <p:spPr bwMode="auto">
          <a:xfrm>
            <a:off x="1760538" y="1600200"/>
            <a:ext cx="0" cy="2743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3" name="Line 8"/>
          <p:cNvSpPr>
            <a:spLocks noChangeShapeType="1"/>
          </p:cNvSpPr>
          <p:nvPr/>
        </p:nvSpPr>
        <p:spPr bwMode="auto">
          <a:xfrm>
            <a:off x="1760538" y="4343400"/>
            <a:ext cx="6316662"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4824" name="Line 9"/>
          <p:cNvSpPr>
            <a:spLocks noChangeShapeType="1"/>
          </p:cNvSpPr>
          <p:nvPr/>
        </p:nvSpPr>
        <p:spPr bwMode="auto">
          <a:xfrm>
            <a:off x="3152775" y="1600200"/>
            <a:ext cx="0" cy="2743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5" name="Line 10"/>
          <p:cNvSpPr>
            <a:spLocks noChangeShapeType="1"/>
          </p:cNvSpPr>
          <p:nvPr/>
        </p:nvSpPr>
        <p:spPr bwMode="auto">
          <a:xfrm>
            <a:off x="4562475" y="1600200"/>
            <a:ext cx="0" cy="2743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6" name="Line 11"/>
          <p:cNvSpPr>
            <a:spLocks noChangeShapeType="1"/>
          </p:cNvSpPr>
          <p:nvPr/>
        </p:nvSpPr>
        <p:spPr bwMode="auto">
          <a:xfrm>
            <a:off x="7361238" y="1600200"/>
            <a:ext cx="0" cy="2743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259" name="Text Box 12"/>
          <p:cNvSpPr txBox="1">
            <a:spLocks noChangeArrowheads="1"/>
          </p:cNvSpPr>
          <p:nvPr/>
        </p:nvSpPr>
        <p:spPr bwMode="auto">
          <a:xfrm>
            <a:off x="533400" y="5791200"/>
            <a:ext cx="8077200" cy="762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1000"/>
              </a:spcAft>
            </a:pPr>
            <a:r>
              <a:rPr lang="en-US" sz="1400">
                <a:latin typeface="Calibri" pitchFamily="34" charset="0"/>
              </a:rPr>
              <a:t>Items to Consider:</a:t>
            </a:r>
          </a:p>
          <a:p>
            <a:pPr eaLnBrk="1" hangingPunct="1">
              <a:spcAft>
                <a:spcPts val="1000"/>
              </a:spcAft>
            </a:pPr>
            <a:r>
              <a:rPr lang="en-US" sz="1400">
                <a:latin typeface="Calibri" pitchFamily="34" charset="0"/>
              </a:rPr>
              <a:t>___Surrender Duration  ___Liquidity Options   ___Caps   ___Income Riders   ___Crediting Methods ___Other</a:t>
            </a:r>
          </a:p>
        </p:txBody>
      </p:sp>
      <p:sp>
        <p:nvSpPr>
          <p:cNvPr id="34828" name="Line 13"/>
          <p:cNvSpPr>
            <a:spLocks noChangeShapeType="1"/>
          </p:cNvSpPr>
          <p:nvPr/>
        </p:nvSpPr>
        <p:spPr bwMode="auto">
          <a:xfrm>
            <a:off x="5915025" y="1600200"/>
            <a:ext cx="0" cy="2743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15" name="Straight Arrow Connector 14"/>
          <p:cNvCxnSpPr>
            <a:stCxn id="34823" idx="0"/>
          </p:cNvCxnSpPr>
          <p:nvPr/>
        </p:nvCxnSpPr>
        <p:spPr>
          <a:xfrm flipV="1">
            <a:off x="1760538" y="3276600"/>
            <a:ext cx="1363662" cy="10668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1752600" y="3276600"/>
            <a:ext cx="1371600" cy="1588"/>
          </a:xfrm>
          <a:prstGeom prst="line">
            <a:avLst/>
          </a:prstGeom>
          <a:ln w="762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a:spLocks noChangeArrowheads="1"/>
          </p:cNvSpPr>
          <p:nvPr/>
        </p:nvSpPr>
        <p:spPr bwMode="auto">
          <a:xfrm>
            <a:off x="2057400" y="2743200"/>
            <a:ext cx="76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Calibri" pitchFamily="34" charset="0"/>
              </a:rPr>
              <a:t>10%</a:t>
            </a:r>
          </a:p>
        </p:txBody>
      </p:sp>
      <p:cxnSp>
        <p:nvCxnSpPr>
          <p:cNvPr id="20" name="Straight Connector 19"/>
          <p:cNvCxnSpPr/>
          <p:nvPr/>
        </p:nvCxnSpPr>
        <p:spPr>
          <a:xfrm>
            <a:off x="1752600" y="3657600"/>
            <a:ext cx="1371600" cy="1588"/>
          </a:xfrm>
          <a:prstGeom prst="line">
            <a:avLst/>
          </a:prstGeom>
          <a:ln w="76200">
            <a:solidFill>
              <a:srgbClr val="00B050"/>
            </a:solidFill>
          </a:ln>
        </p:spPr>
        <p:style>
          <a:lnRef idx="3">
            <a:schemeClr val="dk1"/>
          </a:lnRef>
          <a:fillRef idx="0">
            <a:schemeClr val="dk1"/>
          </a:fillRef>
          <a:effectRef idx="2">
            <a:schemeClr val="dk1"/>
          </a:effectRef>
          <a:fontRef idx="minor">
            <a:schemeClr val="tx1"/>
          </a:fontRef>
        </p:style>
      </p:cxnSp>
      <p:sp>
        <p:nvSpPr>
          <p:cNvPr id="21" name="TextBox 20"/>
          <p:cNvSpPr txBox="1">
            <a:spLocks noChangeArrowheads="1"/>
          </p:cNvSpPr>
          <p:nvPr/>
        </p:nvSpPr>
        <p:spPr bwMode="auto">
          <a:xfrm>
            <a:off x="228600" y="3505200"/>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en-US" b="1" dirty="0">
                <a:latin typeface="Calibri" pitchFamily="34" charset="0"/>
              </a:rPr>
              <a:t>5% cap</a:t>
            </a:r>
          </a:p>
        </p:txBody>
      </p:sp>
      <p:cxnSp>
        <p:nvCxnSpPr>
          <p:cNvPr id="23" name="Straight Arrow Connector 22"/>
          <p:cNvCxnSpPr/>
          <p:nvPr/>
        </p:nvCxnSpPr>
        <p:spPr>
          <a:xfrm rot="16200000" flipH="1">
            <a:off x="2705100" y="3771900"/>
            <a:ext cx="2362200" cy="1371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a:spLocks noChangeArrowheads="1"/>
          </p:cNvSpPr>
          <p:nvPr/>
        </p:nvSpPr>
        <p:spPr bwMode="auto">
          <a:xfrm>
            <a:off x="3200400" y="5105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FF0000"/>
                </a:solidFill>
                <a:latin typeface="Calibri" pitchFamily="34" charset="0"/>
              </a:rPr>
              <a:t>-40%</a:t>
            </a:r>
          </a:p>
        </p:txBody>
      </p:sp>
      <p:cxnSp>
        <p:nvCxnSpPr>
          <p:cNvPr id="26" name="Straight Connector 25"/>
          <p:cNvCxnSpPr/>
          <p:nvPr/>
        </p:nvCxnSpPr>
        <p:spPr>
          <a:xfrm>
            <a:off x="3124200" y="3657600"/>
            <a:ext cx="1447800" cy="1588"/>
          </a:xfrm>
          <a:prstGeom prst="line">
            <a:avLst/>
          </a:prstGeom>
          <a:ln w="76200">
            <a:solidFill>
              <a:srgbClr val="00B050"/>
            </a:solidFill>
          </a:ln>
        </p:spPr>
        <p:style>
          <a:lnRef idx="3">
            <a:schemeClr val="dk1"/>
          </a:lnRef>
          <a:fillRef idx="0">
            <a:schemeClr val="dk1"/>
          </a:fillRef>
          <a:effectRef idx="2">
            <a:schemeClr val="dk1"/>
          </a:effectRef>
          <a:fontRef idx="minor">
            <a:schemeClr val="tx1"/>
          </a:fontRef>
        </p:style>
      </p:cxnSp>
      <p:sp>
        <p:nvSpPr>
          <p:cNvPr id="27" name="TextBox 26"/>
          <p:cNvSpPr txBox="1">
            <a:spLocks noChangeArrowheads="1"/>
          </p:cNvSpPr>
          <p:nvPr/>
        </p:nvSpPr>
        <p:spPr bwMode="auto">
          <a:xfrm>
            <a:off x="3581400" y="32004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Calibri" pitchFamily="34" charset="0"/>
              </a:rPr>
              <a:t>0%</a:t>
            </a:r>
          </a:p>
        </p:txBody>
      </p:sp>
      <p:cxnSp>
        <p:nvCxnSpPr>
          <p:cNvPr id="29" name="Straight Arrow Connector 28"/>
          <p:cNvCxnSpPr/>
          <p:nvPr/>
        </p:nvCxnSpPr>
        <p:spPr>
          <a:xfrm flipV="1">
            <a:off x="4572000" y="5257800"/>
            <a:ext cx="1371600" cy="3048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a:spLocks noChangeArrowheads="1"/>
          </p:cNvSpPr>
          <p:nvPr/>
        </p:nvSpPr>
        <p:spPr bwMode="auto">
          <a:xfrm>
            <a:off x="4876800" y="4876800"/>
            <a:ext cx="609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latin typeface="Calibri" pitchFamily="34" charset="0"/>
              </a:rPr>
              <a:t>5%</a:t>
            </a:r>
          </a:p>
        </p:txBody>
      </p:sp>
      <p:cxnSp>
        <p:nvCxnSpPr>
          <p:cNvPr id="32" name="Straight Connector 31"/>
          <p:cNvCxnSpPr/>
          <p:nvPr/>
        </p:nvCxnSpPr>
        <p:spPr>
          <a:xfrm>
            <a:off x="4572000" y="3657600"/>
            <a:ext cx="1371600" cy="1588"/>
          </a:xfrm>
          <a:prstGeom prst="line">
            <a:avLst/>
          </a:prstGeom>
          <a:ln w="76200">
            <a:solidFill>
              <a:srgbClr val="00B050"/>
            </a:solidFill>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5943600" y="3657600"/>
            <a:ext cx="1447800" cy="1588"/>
          </a:xfrm>
          <a:prstGeom prst="line">
            <a:avLst/>
          </a:prstGeom>
          <a:ln w="76200">
            <a:solidFill>
              <a:srgbClr val="00B050"/>
            </a:solidFill>
          </a:ln>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a:off x="4572000" y="2819400"/>
            <a:ext cx="2819400" cy="1588"/>
          </a:xfrm>
          <a:prstGeom prst="line">
            <a:avLst/>
          </a:prstGeom>
          <a:ln w="76200">
            <a:solidFill>
              <a:srgbClr val="00B050"/>
            </a:solidFill>
          </a:ln>
        </p:spPr>
        <p:style>
          <a:lnRef idx="3">
            <a:schemeClr val="dk1"/>
          </a:lnRef>
          <a:fillRef idx="0">
            <a:schemeClr val="dk1"/>
          </a:fillRef>
          <a:effectRef idx="2">
            <a:schemeClr val="dk1"/>
          </a:effectRef>
          <a:fontRef idx="minor">
            <a:schemeClr val="tx1"/>
          </a:fontRef>
        </p:style>
      </p:cxnSp>
      <p:sp>
        <p:nvSpPr>
          <p:cNvPr id="37" name="TextBox 36"/>
          <p:cNvSpPr txBox="1">
            <a:spLocks noChangeArrowheads="1"/>
          </p:cNvSpPr>
          <p:nvPr/>
        </p:nvSpPr>
        <p:spPr bwMode="auto">
          <a:xfrm>
            <a:off x="4861719" y="3078092"/>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latin typeface="Calibri" pitchFamily="34" charset="0"/>
              </a:rPr>
              <a:t>5%</a:t>
            </a:r>
          </a:p>
        </p:txBody>
      </p:sp>
      <p:sp>
        <p:nvSpPr>
          <p:cNvPr id="38" name="TextBox 37"/>
          <p:cNvSpPr txBox="1">
            <a:spLocks noChangeArrowheads="1"/>
          </p:cNvSpPr>
          <p:nvPr/>
        </p:nvSpPr>
        <p:spPr bwMode="auto">
          <a:xfrm>
            <a:off x="4800600" y="22860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latin typeface="Calibri" pitchFamily="34" charset="0"/>
              </a:rPr>
              <a:t>10%+</a:t>
            </a:r>
          </a:p>
        </p:txBody>
      </p:sp>
      <p:cxnSp>
        <p:nvCxnSpPr>
          <p:cNvPr id="41" name="Straight Arrow Connector 40"/>
          <p:cNvCxnSpPr/>
          <p:nvPr/>
        </p:nvCxnSpPr>
        <p:spPr>
          <a:xfrm flipV="1">
            <a:off x="5867400" y="4724400"/>
            <a:ext cx="1524000" cy="5334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a:spLocks noChangeArrowheads="1"/>
          </p:cNvSpPr>
          <p:nvPr/>
        </p:nvSpPr>
        <p:spPr bwMode="auto">
          <a:xfrm>
            <a:off x="6057900" y="22860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latin typeface="Calibri" pitchFamily="34" charset="0"/>
              </a:rPr>
              <a:t>5%</a:t>
            </a:r>
          </a:p>
        </p:txBody>
      </p:sp>
      <p:cxnSp>
        <p:nvCxnSpPr>
          <p:cNvPr id="45" name="Straight Connector 44"/>
          <p:cNvCxnSpPr/>
          <p:nvPr/>
        </p:nvCxnSpPr>
        <p:spPr>
          <a:xfrm>
            <a:off x="5943600" y="1905000"/>
            <a:ext cx="1447800" cy="1588"/>
          </a:xfrm>
          <a:prstGeom prst="line">
            <a:avLst/>
          </a:prstGeom>
          <a:ln w="76200">
            <a:solidFill>
              <a:srgbClr val="00B050"/>
            </a:solidFill>
          </a:ln>
        </p:spPr>
        <p:style>
          <a:lnRef idx="3">
            <a:schemeClr val="dk1"/>
          </a:lnRef>
          <a:fillRef idx="0">
            <a:schemeClr val="dk1"/>
          </a:fillRef>
          <a:effectRef idx="2">
            <a:schemeClr val="dk1"/>
          </a:effectRef>
          <a:fontRef idx="minor">
            <a:schemeClr val="tx1"/>
          </a:fontRef>
        </p:style>
      </p:cxnSp>
      <p:sp>
        <p:nvSpPr>
          <p:cNvPr id="46" name="TextBox 45"/>
          <p:cNvSpPr txBox="1">
            <a:spLocks noChangeArrowheads="1"/>
          </p:cNvSpPr>
          <p:nvPr/>
        </p:nvSpPr>
        <p:spPr bwMode="auto">
          <a:xfrm>
            <a:off x="6172200" y="1447800"/>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latin typeface="Calibri" pitchFamily="34" charset="0"/>
              </a:rPr>
              <a:t>10%+</a:t>
            </a:r>
          </a:p>
        </p:txBody>
      </p:sp>
      <p:sp>
        <p:nvSpPr>
          <p:cNvPr id="49" name="TextBox 48"/>
          <p:cNvSpPr txBox="1">
            <a:spLocks noChangeArrowheads="1"/>
          </p:cNvSpPr>
          <p:nvPr/>
        </p:nvSpPr>
        <p:spPr bwMode="auto">
          <a:xfrm>
            <a:off x="6477000" y="518160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latin typeface="Calibri" pitchFamily="34" charset="0"/>
              </a:rPr>
              <a:t>15%</a:t>
            </a:r>
          </a:p>
        </p:txBody>
      </p:sp>
      <p:sp>
        <p:nvSpPr>
          <p:cNvPr id="34850" name="TextBox 34"/>
          <p:cNvSpPr txBox="1">
            <a:spLocks noChangeArrowheads="1"/>
          </p:cNvSpPr>
          <p:nvPr/>
        </p:nvSpPr>
        <p:spPr bwMode="auto">
          <a:xfrm>
            <a:off x="1066800" y="838200"/>
            <a:ext cx="75438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dirty="0">
                <a:latin typeface="Calibri" pitchFamily="34" charset="0"/>
              </a:rPr>
              <a:t>FIA’s: A Simple Four Year Graph</a:t>
            </a:r>
          </a:p>
        </p:txBody>
      </p:sp>
    </p:spTree>
    <p:custDataLst>
      <p:tags r:id="rId1"/>
    </p:custDataLst>
    <p:extLst>
      <p:ext uri="{BB962C8B-B14F-4D97-AF65-F5344CB8AC3E}">
        <p14:creationId xmlns:p14="http://schemas.microsoft.com/office/powerpoint/2010/main" val="113233291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500"/>
                                        <p:tgtEl>
                                          <p:spTgt spid="2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500"/>
                                        <p:tgtEl>
                                          <p:spTgt spid="2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left)">
                                      <p:cBhvr>
                                        <p:cTn id="48" dur="500"/>
                                        <p:tgtEl>
                                          <p:spTgt spid="2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500"/>
                                        <p:tgtEl>
                                          <p:spTgt spid="29"/>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wipe(left)">
                                      <p:cBhvr>
                                        <p:cTn id="82" dur="500"/>
                                        <p:tgtEl>
                                          <p:spTgt spid="3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53" presetClass="entr" presetSubtype="0" fill="hold" grpId="0" nodeType="clickEffect">
                                  <p:stCondLst>
                                    <p:cond delay="0"/>
                                  </p:stCondLst>
                                  <p:childTnLst>
                                    <p:set>
                                      <p:cBhvr>
                                        <p:cTn id="93" dur="1" fill="hold">
                                          <p:stCondLst>
                                            <p:cond delay="0"/>
                                          </p:stCondLst>
                                        </p:cTn>
                                        <p:tgtEl>
                                          <p:spTgt spid="38"/>
                                        </p:tgtEl>
                                        <p:attrNameLst>
                                          <p:attrName>style.visibility</p:attrName>
                                        </p:attrNameLst>
                                      </p:cBhvr>
                                      <p:to>
                                        <p:strVal val="visible"/>
                                      </p:to>
                                    </p:set>
                                    <p:anim calcmode="lin" valueType="num">
                                      <p:cBhvr>
                                        <p:cTn id="94" dur="500" fill="hold"/>
                                        <p:tgtEl>
                                          <p:spTgt spid="38"/>
                                        </p:tgtEl>
                                        <p:attrNameLst>
                                          <p:attrName>ppt_w</p:attrName>
                                        </p:attrNameLst>
                                      </p:cBhvr>
                                      <p:tavLst>
                                        <p:tav tm="0">
                                          <p:val>
                                            <p:fltVal val="0"/>
                                          </p:val>
                                        </p:tav>
                                        <p:tav tm="100000">
                                          <p:val>
                                            <p:strVal val="#ppt_w"/>
                                          </p:val>
                                        </p:tav>
                                      </p:tavLst>
                                    </p:anim>
                                    <p:anim calcmode="lin" valueType="num">
                                      <p:cBhvr>
                                        <p:cTn id="95" dur="500" fill="hold"/>
                                        <p:tgtEl>
                                          <p:spTgt spid="38"/>
                                        </p:tgtEl>
                                        <p:attrNameLst>
                                          <p:attrName>ppt_h</p:attrName>
                                        </p:attrNameLst>
                                      </p:cBhvr>
                                      <p:tavLst>
                                        <p:tav tm="0">
                                          <p:val>
                                            <p:fltVal val="0"/>
                                          </p:val>
                                        </p:tav>
                                        <p:tav tm="100000">
                                          <p:val>
                                            <p:strVal val="#ppt_h"/>
                                          </p:val>
                                        </p:tav>
                                      </p:tavLst>
                                    </p:anim>
                                    <p:animEffect transition="in" filter="fade">
                                      <p:cBhvr>
                                        <p:cTn id="96" dur="500"/>
                                        <p:tgtEl>
                                          <p:spTgt spid="38"/>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22" presetClass="entr" presetSubtype="8" fill="hold" nodeType="click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wipe(left)">
                                      <p:cBhvr>
                                        <p:cTn id="101" dur="500"/>
                                        <p:tgtEl>
                                          <p:spTgt spid="41"/>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3" presetClass="entr" presetSubtype="0" fill="hold" grpId="0" nodeType="click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3" presetClass="entr" presetSubtype="0" fill="hold" grpId="0" nodeType="click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wipe(left)">
                                      <p:cBhvr>
                                        <p:cTn id="120" dur="500"/>
                                        <p:tgtEl>
                                          <p:spTgt spid="45"/>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53" presetClass="entr" presetSubtype="0" fill="hold" grpId="0" nodeType="clickEffect">
                                  <p:stCondLst>
                                    <p:cond delay="0"/>
                                  </p:stCondLst>
                                  <p:childTnLst>
                                    <p:set>
                                      <p:cBhvr>
                                        <p:cTn id="124" dur="1" fill="hold">
                                          <p:stCondLst>
                                            <p:cond delay="0"/>
                                          </p:stCondLst>
                                        </p:cTn>
                                        <p:tgtEl>
                                          <p:spTgt spid="46"/>
                                        </p:tgtEl>
                                        <p:attrNameLst>
                                          <p:attrName>style.visibility</p:attrName>
                                        </p:attrNameLst>
                                      </p:cBhvr>
                                      <p:to>
                                        <p:strVal val="visible"/>
                                      </p:to>
                                    </p:set>
                                    <p:anim calcmode="lin" valueType="num">
                                      <p:cBhvr>
                                        <p:cTn id="125" dur="500" fill="hold"/>
                                        <p:tgtEl>
                                          <p:spTgt spid="46"/>
                                        </p:tgtEl>
                                        <p:attrNameLst>
                                          <p:attrName>ppt_w</p:attrName>
                                        </p:attrNameLst>
                                      </p:cBhvr>
                                      <p:tavLst>
                                        <p:tav tm="0">
                                          <p:val>
                                            <p:fltVal val="0"/>
                                          </p:val>
                                        </p:tav>
                                        <p:tav tm="100000">
                                          <p:val>
                                            <p:strVal val="#ppt_w"/>
                                          </p:val>
                                        </p:tav>
                                      </p:tavLst>
                                    </p:anim>
                                    <p:anim calcmode="lin" valueType="num">
                                      <p:cBhvr>
                                        <p:cTn id="126" dur="500" fill="hold"/>
                                        <p:tgtEl>
                                          <p:spTgt spid="46"/>
                                        </p:tgtEl>
                                        <p:attrNameLst>
                                          <p:attrName>ppt_h</p:attrName>
                                        </p:attrNameLst>
                                      </p:cBhvr>
                                      <p:tavLst>
                                        <p:tav tm="0">
                                          <p:val>
                                            <p:fltVal val="0"/>
                                          </p:val>
                                        </p:tav>
                                        <p:tav tm="100000">
                                          <p:val>
                                            <p:strVal val="#ppt_h"/>
                                          </p:val>
                                        </p:tav>
                                      </p:tavLst>
                                    </p:anim>
                                    <p:animEffect transition="in" filter="fade">
                                      <p:cBhvr>
                                        <p:cTn id="127" dur="500"/>
                                        <p:tgtEl>
                                          <p:spTgt spid="46"/>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53259"/>
                                        </p:tgtEl>
                                        <p:attrNameLst>
                                          <p:attrName>style.visibility</p:attrName>
                                        </p:attrNameLst>
                                      </p:cBhvr>
                                      <p:to>
                                        <p:strVal val="visible"/>
                                      </p:to>
                                    </p:set>
                                    <p:animEffect transition="in" filter="fade">
                                      <p:cBhvr>
                                        <p:cTn id="132" dur="1000"/>
                                        <p:tgtEl>
                                          <p:spTgt spid="53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9" grpId="0" animBg="1"/>
      <p:bldP spid="18" grpId="0"/>
      <p:bldP spid="21" grpId="0"/>
      <p:bldP spid="24" grpId="0"/>
      <p:bldP spid="27" grpId="0"/>
      <p:bldP spid="30" grpId="0"/>
      <p:bldP spid="37" grpId="0"/>
      <p:bldP spid="38" grpId="0"/>
      <p:bldP spid="43" grpId="0"/>
      <p:bldP spid="46" grpId="0"/>
      <p:bldP spid="4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Personal Defined Benefit Plans as a Pillar of Income</a:t>
            </a:r>
          </a:p>
        </p:txBody>
      </p:sp>
      <p:sp>
        <p:nvSpPr>
          <p:cNvPr id="3" name="Content Placeholder 2"/>
          <p:cNvSpPr>
            <a:spLocks noGrp="1"/>
          </p:cNvSpPr>
          <p:nvPr>
            <p:ph idx="1"/>
          </p:nvPr>
        </p:nvSpPr>
        <p:spPr>
          <a:xfrm>
            <a:off x="502920" y="530352"/>
            <a:ext cx="5516880" cy="4187952"/>
          </a:xfrm>
        </p:spPr>
        <p:txBody>
          <a:bodyPr>
            <a:normAutofit fontScale="92500"/>
          </a:bodyPr>
          <a:lstStyle/>
          <a:p>
            <a:pPr lvl="0"/>
            <a:r>
              <a:rPr lang="en-US" dirty="0"/>
              <a:t>A Green Money guaranteed income source</a:t>
            </a:r>
          </a:p>
          <a:p>
            <a:pPr lvl="0"/>
            <a:r>
              <a:rPr lang="en-US" dirty="0"/>
              <a:t>Can be set-up as an annuity payment or guaranteed withdrawal</a:t>
            </a:r>
          </a:p>
          <a:p>
            <a:pPr lvl="0"/>
            <a:r>
              <a:rPr lang="en-US" dirty="0"/>
              <a:t>Should be used in combination with other Red and Green money income sources</a:t>
            </a:r>
          </a:p>
          <a:p>
            <a:pPr lvl="0"/>
            <a:r>
              <a:rPr lang="en-US" dirty="0"/>
              <a:t>Taxation depends on the qualified/non-qualified status of the annuity</a:t>
            </a:r>
          </a:p>
          <a:p>
            <a:pPr lvl="0"/>
            <a:r>
              <a:rPr lang="en-US" dirty="0"/>
              <a:t>Is calculated by a formula using your age, a roll-up rate, and a withdrawal rate</a:t>
            </a:r>
          </a:p>
          <a:p>
            <a:pPr lvl="0"/>
            <a:r>
              <a:rPr lang="en-US" dirty="0"/>
              <a:t>The 4% rule does not apply</a:t>
            </a:r>
          </a:p>
        </p:txBody>
      </p:sp>
      <p:pic>
        <p:nvPicPr>
          <p:cNvPr id="5" name="Picture 6" descr="http://t1.gstatic.com/images?q=tbn:ANd9GcTC1I2ujYzNeWQff1EH7wP_7QhFeFeB_9jaVHmhX29fryktM-zO"/>
          <p:cNvPicPr>
            <a:picLocks noChangeAspect="1" noChangeArrowheads="1"/>
          </p:cNvPicPr>
          <p:nvPr/>
        </p:nvPicPr>
        <p:blipFill rotWithShape="1">
          <a:blip r:embed="rId4">
            <a:extLst>
              <a:ext uri="{28A0092B-C50C-407E-A947-70E740481C1C}">
                <a14:useLocalDpi xmlns:a14="http://schemas.microsoft.com/office/drawing/2010/main" val="0"/>
              </a:ext>
            </a:extLst>
          </a:blip>
          <a:srcRect t="2212"/>
          <a:stretch/>
        </p:blipFill>
        <p:spPr bwMode="auto">
          <a:xfrm>
            <a:off x="6172200" y="477672"/>
            <a:ext cx="2077919" cy="34847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2679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Personal Defined Benefit Plans as a Pillar of Income</a:t>
            </a:r>
          </a:p>
        </p:txBody>
      </p:sp>
      <p:sp>
        <p:nvSpPr>
          <p:cNvPr id="3" name="Content Placeholder 2"/>
          <p:cNvSpPr>
            <a:spLocks noGrp="1"/>
          </p:cNvSpPr>
          <p:nvPr>
            <p:ph idx="1"/>
          </p:nvPr>
        </p:nvSpPr>
        <p:spPr>
          <a:xfrm>
            <a:off x="502920" y="530352"/>
            <a:ext cx="5516880" cy="4422648"/>
          </a:xfrm>
        </p:spPr>
        <p:txBody>
          <a:bodyPr>
            <a:noAutofit/>
          </a:bodyPr>
          <a:lstStyle/>
          <a:p>
            <a:pPr lvl="0"/>
            <a:r>
              <a:rPr lang="en-US" sz="1800" dirty="0"/>
              <a:t>Withdrawals coordinated with other assets and Social Security</a:t>
            </a:r>
          </a:p>
          <a:p>
            <a:pPr lvl="0"/>
            <a:r>
              <a:rPr lang="en-US" sz="1800" dirty="0"/>
              <a:t>“Sequence of market returns” is irrelevant because of the income guarantees</a:t>
            </a:r>
          </a:p>
          <a:p>
            <a:pPr lvl="0"/>
            <a:r>
              <a:rPr lang="en-US" sz="1800" dirty="0"/>
              <a:t>Lump sums from other sources used to fund personal pension plans</a:t>
            </a:r>
          </a:p>
          <a:p>
            <a:pPr lvl="0"/>
            <a:r>
              <a:rPr lang="en-US" sz="1800" dirty="0"/>
              <a:t>Pre-59 ½ withdrawal penalties apply</a:t>
            </a:r>
          </a:p>
          <a:p>
            <a:pPr lvl="0"/>
            <a:r>
              <a:rPr lang="en-US" sz="1800" dirty="0"/>
              <a:t>Taxation is on a LIFO basis (Last In, First Out).  </a:t>
            </a:r>
          </a:p>
          <a:p>
            <a:pPr lvl="0"/>
            <a:r>
              <a:rPr lang="en-US" sz="1800" dirty="0"/>
              <a:t>Taxed as ordinary income</a:t>
            </a:r>
          </a:p>
          <a:p>
            <a:pPr lvl="0"/>
            <a:r>
              <a:rPr lang="en-US" sz="1800" dirty="0"/>
              <a:t>After taxes, lump sums can be transferred to a Roth IRA personal pension plan</a:t>
            </a:r>
          </a:p>
          <a:p>
            <a:pPr lvl="0"/>
            <a:r>
              <a:rPr lang="en-US" sz="1800" dirty="0"/>
              <a:t>Non-Qualified assets are tax-deferred in a personal pension plan</a:t>
            </a:r>
          </a:p>
        </p:txBody>
      </p:sp>
      <p:pic>
        <p:nvPicPr>
          <p:cNvPr id="5" name="Picture 6" descr="http://t1.gstatic.com/images?q=tbn:ANd9GcTC1I2ujYzNeWQff1EH7wP_7QhFeFeB_9jaVHmhX29fryktM-zO"/>
          <p:cNvPicPr>
            <a:picLocks noChangeAspect="1" noChangeArrowheads="1"/>
          </p:cNvPicPr>
          <p:nvPr/>
        </p:nvPicPr>
        <p:blipFill rotWithShape="1">
          <a:blip r:embed="rId4">
            <a:extLst>
              <a:ext uri="{28A0092B-C50C-407E-A947-70E740481C1C}">
                <a14:useLocalDpi xmlns:a14="http://schemas.microsoft.com/office/drawing/2010/main" val="0"/>
              </a:ext>
            </a:extLst>
          </a:blip>
          <a:srcRect t="2212"/>
          <a:stretch/>
        </p:blipFill>
        <p:spPr bwMode="auto">
          <a:xfrm>
            <a:off x="6172200" y="477672"/>
            <a:ext cx="2077919" cy="34847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0740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Defined Benefit Plans: Personal</a:t>
            </a:r>
          </a:p>
        </p:txBody>
      </p:sp>
      <p:sp>
        <p:nvSpPr>
          <p:cNvPr id="3" name="Content Placeholder 2"/>
          <p:cNvSpPr>
            <a:spLocks noGrp="1"/>
          </p:cNvSpPr>
          <p:nvPr>
            <p:ph idx="1"/>
          </p:nvPr>
        </p:nvSpPr>
        <p:spPr/>
        <p:txBody>
          <a:bodyPr>
            <a:normAutofit/>
          </a:bodyPr>
          <a:lstStyle/>
          <a:p>
            <a:r>
              <a:rPr lang="en-US" b="1" i="1" dirty="0"/>
              <a:t>Question:  What percent of your retirement income would you want from Green Money sources?</a:t>
            </a:r>
            <a:endParaRPr lang="en-US" dirty="0"/>
          </a:p>
          <a:p>
            <a:endParaRPr lang="en-US" dirty="0"/>
          </a:p>
          <a:p>
            <a:r>
              <a:rPr lang="en-US" b="1" i="1" dirty="0"/>
              <a:t>Question:  What are the positives of using an annuity as an income stream? </a:t>
            </a:r>
          </a:p>
          <a:p>
            <a:endParaRPr lang="en-US" dirty="0"/>
          </a:p>
          <a:p>
            <a:r>
              <a:rPr lang="en-US" b="1" i="1" dirty="0"/>
              <a:t>Question:  What are the negatives of using an annuity as an income stream? </a:t>
            </a:r>
            <a:endParaRPr lang="en-US" dirty="0"/>
          </a:p>
          <a:p>
            <a:endParaRPr lang="en-US" dirty="0"/>
          </a:p>
        </p:txBody>
      </p:sp>
    </p:spTree>
    <p:extLst>
      <p:ext uri="{BB962C8B-B14F-4D97-AF65-F5344CB8AC3E}">
        <p14:creationId xmlns:p14="http://schemas.microsoft.com/office/powerpoint/2010/main" val="106270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Life Expectancy</a:t>
            </a:r>
          </a:p>
        </p:txBody>
      </p:sp>
      <p:sp>
        <p:nvSpPr>
          <p:cNvPr id="3" name="Subtitle 2"/>
          <p:cNvSpPr>
            <a:spLocks noGrp="1"/>
          </p:cNvSpPr>
          <p:nvPr>
            <p:ph type="subTitle" idx="1"/>
          </p:nvPr>
        </p:nvSpPr>
        <p:spPr/>
        <p:txBody>
          <a:bodyPr/>
          <a:lstStyle/>
          <a:p>
            <a:r>
              <a:rPr lang="en-US" dirty="0"/>
              <a:t>Eight Challenges to Retirement Income</a:t>
            </a:r>
          </a:p>
        </p:txBody>
      </p:sp>
      <p:sp>
        <p:nvSpPr>
          <p:cNvPr id="5" name="TextBox 4"/>
          <p:cNvSpPr txBox="1"/>
          <p:nvPr/>
        </p:nvSpPr>
        <p:spPr>
          <a:xfrm>
            <a:off x="8153400" y="6324600"/>
            <a:ext cx="685800" cy="276999"/>
          </a:xfrm>
          <a:prstGeom prst="rect">
            <a:avLst/>
          </a:prstGeom>
          <a:noFill/>
        </p:spPr>
        <p:txBody>
          <a:bodyPr wrap="square" rtlCol="0">
            <a:spAutoFit/>
          </a:bodyPr>
          <a:lstStyle/>
          <a:p>
            <a:r>
              <a:rPr lang="en-US" sz="1200" dirty="0"/>
              <a:t>p. 13</a:t>
            </a:r>
          </a:p>
        </p:txBody>
      </p:sp>
      <p:pic>
        <p:nvPicPr>
          <p:cNvPr id="6" name="Picture 2" descr="C:\Users\Dave\Desktop\Logos\FoundationsLog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6482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88111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0"/>
            <a:ext cx="7543800" cy="2743199"/>
          </a:xfrm>
        </p:spPr>
        <p:txBody>
          <a:bodyPr/>
          <a:lstStyle/>
          <a:p>
            <a:r>
              <a:rPr lang="en-US" sz="6000" dirty="0">
                <a:effectLst/>
              </a:rPr>
              <a:t>Pillar #4: </a:t>
            </a:r>
            <a:br>
              <a:rPr lang="en-US" sz="6000" dirty="0">
                <a:effectLst/>
              </a:rPr>
            </a:br>
            <a:r>
              <a:rPr lang="en-US" sz="6000" dirty="0">
                <a:effectLst/>
              </a:rPr>
              <a:t>After-Tax Accounts</a:t>
            </a:r>
          </a:p>
        </p:txBody>
      </p:sp>
      <p:sp>
        <p:nvSpPr>
          <p:cNvPr id="3" name="Subtitle 2"/>
          <p:cNvSpPr>
            <a:spLocks noGrp="1"/>
          </p:cNvSpPr>
          <p:nvPr>
            <p:ph type="subTitle" idx="1"/>
          </p:nvPr>
        </p:nvSpPr>
        <p:spPr>
          <a:xfrm>
            <a:off x="838200" y="5638800"/>
            <a:ext cx="6858000" cy="533400"/>
          </a:xfrm>
        </p:spPr>
        <p:txBody>
          <a:bodyPr/>
          <a:lstStyle/>
          <a:p>
            <a:r>
              <a:rPr lang="en-US" dirty="0"/>
              <a:t>Six Pillars of Retirement Income</a:t>
            </a:r>
          </a:p>
        </p:txBody>
      </p:sp>
      <p:pic>
        <p:nvPicPr>
          <p:cNvPr id="5" name="Picture 2" descr="C:\Users\Dave\Desktop\Logos\FoundationsLog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700516"/>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27918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After-Tax Accounts</a:t>
            </a:r>
          </a:p>
        </p:txBody>
      </p:sp>
      <p:sp>
        <p:nvSpPr>
          <p:cNvPr id="3" name="Text Placeholder 2"/>
          <p:cNvSpPr>
            <a:spLocks noGrp="1"/>
          </p:cNvSpPr>
          <p:nvPr>
            <p:ph type="body" sz="half" idx="2"/>
          </p:nvPr>
        </p:nvSpPr>
        <p:spPr>
          <a:xfrm>
            <a:off x="850392" y="457200"/>
            <a:ext cx="2578608" cy="4114800"/>
          </a:xfrm>
        </p:spPr>
        <p:txBody>
          <a:bodyPr>
            <a:normAutofit/>
          </a:bodyPr>
          <a:lstStyle/>
          <a:p>
            <a:r>
              <a:rPr lang="en-US" sz="2400" b="1" dirty="0"/>
              <a:t>Non-Qualified Assets</a:t>
            </a:r>
          </a:p>
          <a:p>
            <a:pPr marL="388620" indent="-342900">
              <a:buFont typeface="Arial" pitchFamily="34" charset="0"/>
              <a:buChar char="•"/>
            </a:pPr>
            <a:r>
              <a:rPr lang="en-US" sz="2000" dirty="0"/>
              <a:t>Stocks</a:t>
            </a:r>
          </a:p>
          <a:p>
            <a:pPr marL="388620" indent="-342900">
              <a:buFont typeface="Arial" pitchFamily="34" charset="0"/>
              <a:buChar char="•"/>
            </a:pPr>
            <a:r>
              <a:rPr lang="en-US" sz="2000" dirty="0"/>
              <a:t>Bonds</a:t>
            </a:r>
          </a:p>
          <a:p>
            <a:pPr marL="388620" indent="-342900">
              <a:buFont typeface="Arial" pitchFamily="34" charset="0"/>
              <a:buChar char="•"/>
            </a:pPr>
            <a:r>
              <a:rPr lang="en-US" sz="2000" dirty="0"/>
              <a:t>REITS</a:t>
            </a:r>
          </a:p>
          <a:p>
            <a:pPr marL="388620" indent="-342900">
              <a:buFont typeface="Arial" pitchFamily="34" charset="0"/>
              <a:buChar char="•"/>
            </a:pPr>
            <a:r>
              <a:rPr lang="en-US" sz="2000" dirty="0"/>
              <a:t>Mutual Funds</a:t>
            </a:r>
          </a:p>
          <a:p>
            <a:pPr marL="388620" indent="-342900">
              <a:buFont typeface="Arial" pitchFamily="34" charset="0"/>
              <a:buChar char="•"/>
            </a:pPr>
            <a:r>
              <a:rPr lang="en-US" sz="2000" dirty="0"/>
              <a:t>ETFs</a:t>
            </a:r>
          </a:p>
          <a:p>
            <a:pPr marL="388620" indent="-342900">
              <a:buFont typeface="Arial" pitchFamily="34" charset="0"/>
              <a:buChar char="•"/>
            </a:pPr>
            <a:r>
              <a:rPr lang="en-US" sz="2000" dirty="0"/>
              <a:t>Annuities</a:t>
            </a:r>
          </a:p>
          <a:p>
            <a:pPr marL="388620" indent="-342900">
              <a:buFont typeface="Arial" pitchFamily="34" charset="0"/>
              <a:buChar char="•"/>
            </a:pPr>
            <a:r>
              <a:rPr lang="en-US" sz="2000" dirty="0"/>
              <a:t>Options</a:t>
            </a:r>
          </a:p>
          <a:p>
            <a:pPr marL="388620" indent="-342900">
              <a:buFont typeface="Arial" pitchFamily="34" charset="0"/>
              <a:buChar char="•"/>
            </a:pPr>
            <a:r>
              <a:rPr lang="en-US" sz="2000" dirty="0"/>
              <a:t>Green &amp; Red Money</a:t>
            </a:r>
          </a:p>
        </p:txBody>
      </p:sp>
      <p:pic>
        <p:nvPicPr>
          <p:cNvPr id="55302" name="Picture 6" descr="http://t1.gstatic.com/images?q=tbn:ANd9GcTC1I2ujYzNeWQff1EH7wP_7QhFeFeB_9jaVHmhX29fryktM-zO"/>
          <p:cNvPicPr>
            <a:picLocks noChangeAspect="1" noChangeArrowheads="1"/>
          </p:cNvPicPr>
          <p:nvPr/>
        </p:nvPicPr>
        <p:blipFill rotWithShape="1">
          <a:blip r:embed="rId3">
            <a:extLst>
              <a:ext uri="{28A0092B-C50C-407E-A947-70E740481C1C}">
                <a14:useLocalDpi xmlns:a14="http://schemas.microsoft.com/office/drawing/2010/main" val="0"/>
              </a:ext>
            </a:extLst>
          </a:blip>
          <a:srcRect t="2212"/>
          <a:stretch/>
        </p:blipFill>
        <p:spPr bwMode="auto">
          <a:xfrm>
            <a:off x="3581400" y="609600"/>
            <a:ext cx="4876800" cy="35781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2640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Types of Income</a:t>
            </a:r>
          </a:p>
        </p:txBody>
      </p:sp>
      <p:sp>
        <p:nvSpPr>
          <p:cNvPr id="6" name="Content Placeholder 5"/>
          <p:cNvSpPr>
            <a:spLocks noGrp="1"/>
          </p:cNvSpPr>
          <p:nvPr>
            <p:ph type="body" sz="half" idx="2"/>
          </p:nvPr>
        </p:nvSpPr>
        <p:spPr>
          <a:xfrm>
            <a:off x="850392" y="1295400"/>
            <a:ext cx="5093208" cy="3014662"/>
          </a:xfrm>
        </p:spPr>
        <p:txBody>
          <a:bodyPr>
            <a:noAutofit/>
          </a:bodyPr>
          <a:lstStyle/>
          <a:p>
            <a:pPr marL="388620" indent="-342900">
              <a:buFont typeface="Arial" pitchFamily="34" charset="0"/>
              <a:buChar char="•"/>
            </a:pPr>
            <a:r>
              <a:rPr lang="en-US" sz="4400" dirty="0">
                <a:effectLst>
                  <a:outerShdw blurRad="38100" dist="38100" dir="2700000" algn="tl">
                    <a:srgbClr val="000000">
                      <a:alpha val="43137"/>
                    </a:srgbClr>
                  </a:outerShdw>
                </a:effectLst>
              </a:rPr>
              <a:t>Dividend Income</a:t>
            </a:r>
          </a:p>
          <a:p>
            <a:pPr marL="388620" indent="-342900">
              <a:buFont typeface="Arial" pitchFamily="34" charset="0"/>
              <a:buChar char="•"/>
            </a:pPr>
            <a:r>
              <a:rPr lang="en-US" sz="4400" dirty="0">
                <a:effectLst>
                  <a:outerShdw blurRad="38100" dist="38100" dir="2700000" algn="tl">
                    <a:srgbClr val="000000">
                      <a:alpha val="43137"/>
                    </a:srgbClr>
                  </a:outerShdw>
                </a:effectLst>
              </a:rPr>
              <a:t>Capital Gains Income</a:t>
            </a:r>
          </a:p>
          <a:p>
            <a:pPr marL="388620" indent="-342900">
              <a:buFont typeface="Arial" pitchFamily="34" charset="0"/>
              <a:buChar char="•"/>
            </a:pPr>
            <a:r>
              <a:rPr lang="en-US" sz="4400" dirty="0">
                <a:effectLst>
                  <a:outerShdw blurRad="38100" dist="38100" dir="2700000" algn="tl">
                    <a:srgbClr val="000000">
                      <a:alpha val="43137"/>
                    </a:srgbClr>
                  </a:outerShdw>
                </a:effectLst>
              </a:rPr>
              <a:t>Ordinary Income</a:t>
            </a:r>
          </a:p>
        </p:txBody>
      </p:sp>
      <p:pic>
        <p:nvPicPr>
          <p:cNvPr id="71684" name="Picture 4" descr="A thinking person wonders what are the best choices f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90600"/>
            <a:ext cx="3323615"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67444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648200"/>
            <a:ext cx="7543800" cy="990600"/>
          </a:xfrm>
        </p:spPr>
        <p:txBody>
          <a:bodyPr/>
          <a:lstStyle/>
          <a:p>
            <a:r>
              <a:rPr lang="en-US" dirty="0"/>
              <a:t>Dividend Income	</a:t>
            </a:r>
          </a:p>
        </p:txBody>
      </p:sp>
      <p:sp>
        <p:nvSpPr>
          <p:cNvPr id="4" name="Text Placeholder 3"/>
          <p:cNvSpPr>
            <a:spLocks noGrp="1"/>
          </p:cNvSpPr>
          <p:nvPr>
            <p:ph type="body" idx="1"/>
          </p:nvPr>
        </p:nvSpPr>
        <p:spPr>
          <a:xfrm>
            <a:off x="762000" y="5638800"/>
            <a:ext cx="6858000" cy="533400"/>
          </a:xfrm>
        </p:spPr>
        <p:txBody>
          <a:bodyPr>
            <a:normAutofit/>
          </a:bodyPr>
          <a:lstStyle/>
          <a:p>
            <a:r>
              <a:rPr lang="en-US" dirty="0"/>
              <a:t>Three Types of Income</a:t>
            </a:r>
          </a:p>
        </p:txBody>
      </p:sp>
      <p:graphicFrame>
        <p:nvGraphicFramePr>
          <p:cNvPr id="5" name="Table 4"/>
          <p:cNvGraphicFramePr>
            <a:graphicFrameLocks noGrp="1"/>
          </p:cNvGraphicFramePr>
          <p:nvPr>
            <p:extLst/>
          </p:nvPr>
        </p:nvGraphicFramePr>
        <p:xfrm>
          <a:off x="762000" y="304800"/>
          <a:ext cx="7573962" cy="4206239"/>
        </p:xfrm>
        <a:graphic>
          <a:graphicData uri="http://schemas.openxmlformats.org/drawingml/2006/table">
            <a:tbl>
              <a:tblPr firstRow="1" firstCol="1" bandRow="1">
                <a:tableStyleId>{073A0DAA-6AF3-43AB-8588-CEC1D06C72B9}</a:tableStyleId>
              </a:tblPr>
              <a:tblGrid>
                <a:gridCol w="2524654">
                  <a:extLst>
                    <a:ext uri="{9D8B030D-6E8A-4147-A177-3AD203B41FA5}">
                      <a16:colId xmlns:a16="http://schemas.microsoft.com/office/drawing/2014/main" val="20000"/>
                    </a:ext>
                  </a:extLst>
                </a:gridCol>
                <a:gridCol w="2524654">
                  <a:extLst>
                    <a:ext uri="{9D8B030D-6E8A-4147-A177-3AD203B41FA5}">
                      <a16:colId xmlns:a16="http://schemas.microsoft.com/office/drawing/2014/main" val="20001"/>
                    </a:ext>
                  </a:extLst>
                </a:gridCol>
                <a:gridCol w="2524654">
                  <a:extLst>
                    <a:ext uri="{9D8B030D-6E8A-4147-A177-3AD203B41FA5}">
                      <a16:colId xmlns:a16="http://schemas.microsoft.com/office/drawing/2014/main" val="20002"/>
                    </a:ext>
                  </a:extLst>
                </a:gridCol>
              </a:tblGrid>
              <a:tr h="1058672">
                <a:tc>
                  <a:txBody>
                    <a:bodyPr/>
                    <a:lstStyle/>
                    <a:p>
                      <a:pPr marL="0" marR="0">
                        <a:lnSpc>
                          <a:spcPct val="115000"/>
                        </a:lnSpc>
                        <a:spcBef>
                          <a:spcPts val="0"/>
                        </a:spcBef>
                      </a:pPr>
                      <a:r>
                        <a:rPr lang="en-US" sz="2400" dirty="0">
                          <a:effectLst/>
                        </a:rPr>
                        <a:t>Ordinary Income</a:t>
                      </a:r>
                      <a:r>
                        <a:rPr lang="en-US" sz="2400" baseline="0" dirty="0">
                          <a:effectLst/>
                        </a:rPr>
                        <a:t> </a:t>
                      </a:r>
                      <a:r>
                        <a:rPr lang="en-US" sz="2400" dirty="0">
                          <a:effectLst/>
                        </a:rPr>
                        <a:t>Tax Rate</a:t>
                      </a:r>
                      <a:endParaRPr lang="en-US" sz="240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pPr>
                      <a:r>
                        <a:rPr lang="en-US" sz="2400">
                          <a:effectLst/>
                        </a:rPr>
                        <a:t>“Unqualified” or Ordinary</a:t>
                      </a:r>
                    </a:p>
                    <a:p>
                      <a:pPr marL="0" marR="0" algn="ctr">
                        <a:lnSpc>
                          <a:spcPct val="115000"/>
                        </a:lnSpc>
                        <a:spcBef>
                          <a:spcPts val="0"/>
                        </a:spcBef>
                      </a:pPr>
                      <a:r>
                        <a:rPr lang="en-US" sz="2400">
                          <a:effectLst/>
                        </a:rPr>
                        <a:t>Dividend Tax Rate</a:t>
                      </a:r>
                      <a:endParaRPr lang="en-US" sz="2400">
                        <a:effectLst/>
                        <a:latin typeface="Garamond"/>
                        <a:ea typeface="Times New Roman"/>
                        <a:cs typeface="Times New Roman"/>
                      </a:endParaRPr>
                    </a:p>
                  </a:txBody>
                  <a:tcPr marL="68580" marR="68580" marT="0" marB="0">
                    <a:lnT w="12700" cap="flat" cmpd="sng" algn="ctr">
                      <a:solidFill>
                        <a:schemeClr val="tx1"/>
                      </a:solidFill>
                      <a:prstDash val="solid"/>
                      <a:round/>
                      <a:headEnd type="none" w="med" len="med"/>
                      <a:tailEnd type="none" w="med" len="med"/>
                    </a:lnT>
                  </a:tcPr>
                </a:tc>
                <a:tc>
                  <a:txBody>
                    <a:bodyPr/>
                    <a:lstStyle/>
                    <a:p>
                      <a:pPr marL="0" marR="0" algn="ctr">
                        <a:lnSpc>
                          <a:spcPct val="115000"/>
                        </a:lnSpc>
                        <a:spcBef>
                          <a:spcPts val="0"/>
                        </a:spcBef>
                      </a:pPr>
                      <a:r>
                        <a:rPr lang="en-US" sz="2400" dirty="0">
                          <a:effectLst/>
                        </a:rPr>
                        <a:t>Qualified Dividend</a:t>
                      </a:r>
                    </a:p>
                    <a:p>
                      <a:pPr marL="0" marR="0" algn="ctr">
                        <a:lnSpc>
                          <a:spcPct val="115000"/>
                        </a:lnSpc>
                        <a:spcBef>
                          <a:spcPts val="0"/>
                        </a:spcBef>
                      </a:pPr>
                      <a:r>
                        <a:rPr lang="en-US" sz="2400" dirty="0">
                          <a:effectLst/>
                        </a:rPr>
                        <a:t>Tax Rate</a:t>
                      </a:r>
                      <a:endParaRPr lang="en-US" sz="2400" dirty="0">
                        <a:effectLst/>
                        <a:latin typeface="Garamond"/>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52891">
                <a:tc>
                  <a:txBody>
                    <a:bodyPr/>
                    <a:lstStyle/>
                    <a:p>
                      <a:pPr marL="0" marR="0" algn="ctr">
                        <a:lnSpc>
                          <a:spcPct val="115000"/>
                        </a:lnSpc>
                        <a:spcBef>
                          <a:spcPts val="0"/>
                        </a:spcBef>
                      </a:pPr>
                      <a:r>
                        <a:rPr lang="en-US" sz="2400" dirty="0">
                          <a:effectLst/>
                        </a:rPr>
                        <a:t>15%</a:t>
                      </a:r>
                      <a:endParaRPr lang="en-US" sz="2400" dirty="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pPr>
                      <a:r>
                        <a:rPr lang="en-US" sz="2400" dirty="0">
                          <a:effectLst/>
                        </a:rPr>
                        <a:t>15%</a:t>
                      </a:r>
                      <a:endParaRPr lang="en-US" sz="2400" dirty="0">
                        <a:effectLst/>
                        <a:latin typeface="Garamond"/>
                        <a:ea typeface="Times New Roman"/>
                        <a:cs typeface="Times New Roman"/>
                      </a:endParaRPr>
                    </a:p>
                  </a:txBody>
                  <a:tcPr marL="68580" marR="68580" marT="0" marB="0"/>
                </a:tc>
                <a:tc>
                  <a:txBody>
                    <a:bodyPr/>
                    <a:lstStyle/>
                    <a:p>
                      <a:pPr marL="0" marR="0" algn="ctr">
                        <a:lnSpc>
                          <a:spcPct val="115000"/>
                        </a:lnSpc>
                        <a:spcBef>
                          <a:spcPts val="0"/>
                        </a:spcBef>
                      </a:pPr>
                      <a:r>
                        <a:rPr lang="en-US" sz="2400">
                          <a:effectLst/>
                        </a:rPr>
                        <a:t>0%</a:t>
                      </a:r>
                      <a:endParaRPr lang="en-US" sz="2400">
                        <a:effectLst/>
                        <a:latin typeface="Garamond"/>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52891">
                <a:tc>
                  <a:txBody>
                    <a:bodyPr/>
                    <a:lstStyle/>
                    <a:p>
                      <a:pPr marL="0" marR="0" algn="ctr">
                        <a:lnSpc>
                          <a:spcPct val="115000"/>
                        </a:lnSpc>
                        <a:spcBef>
                          <a:spcPts val="0"/>
                        </a:spcBef>
                      </a:pPr>
                      <a:r>
                        <a:rPr lang="en-US" sz="2400">
                          <a:effectLst/>
                        </a:rPr>
                        <a:t>25%</a:t>
                      </a:r>
                      <a:endParaRPr lang="en-US" sz="240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pPr>
                      <a:r>
                        <a:rPr lang="en-US" sz="2400" dirty="0">
                          <a:effectLst/>
                        </a:rPr>
                        <a:t>25%</a:t>
                      </a:r>
                      <a:endParaRPr lang="en-US" sz="2400" dirty="0">
                        <a:effectLst/>
                        <a:latin typeface="Garamond"/>
                        <a:ea typeface="Times New Roman"/>
                        <a:cs typeface="Times New Roman"/>
                      </a:endParaRPr>
                    </a:p>
                  </a:txBody>
                  <a:tcPr marL="68580" marR="68580" marT="0" marB="0"/>
                </a:tc>
                <a:tc>
                  <a:txBody>
                    <a:bodyPr/>
                    <a:lstStyle/>
                    <a:p>
                      <a:pPr marL="0" marR="0" algn="ctr">
                        <a:lnSpc>
                          <a:spcPct val="115000"/>
                        </a:lnSpc>
                        <a:spcBef>
                          <a:spcPts val="0"/>
                        </a:spcBef>
                      </a:pPr>
                      <a:r>
                        <a:rPr lang="en-US" sz="2400">
                          <a:effectLst/>
                        </a:rPr>
                        <a:t>15%</a:t>
                      </a:r>
                      <a:endParaRPr lang="en-US" sz="2400">
                        <a:effectLst/>
                        <a:latin typeface="Garamond"/>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52891">
                <a:tc>
                  <a:txBody>
                    <a:bodyPr/>
                    <a:lstStyle/>
                    <a:p>
                      <a:pPr marL="0" marR="0" algn="ctr">
                        <a:lnSpc>
                          <a:spcPct val="115000"/>
                        </a:lnSpc>
                        <a:spcBef>
                          <a:spcPts val="0"/>
                        </a:spcBef>
                      </a:pPr>
                      <a:r>
                        <a:rPr lang="en-US" sz="2400">
                          <a:effectLst/>
                        </a:rPr>
                        <a:t>28%</a:t>
                      </a:r>
                      <a:endParaRPr lang="en-US" sz="240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pPr>
                      <a:r>
                        <a:rPr lang="en-US" sz="2400" dirty="0">
                          <a:effectLst/>
                        </a:rPr>
                        <a:t>28%</a:t>
                      </a:r>
                      <a:endParaRPr lang="en-US" sz="2400" dirty="0">
                        <a:effectLst/>
                        <a:latin typeface="Garamond"/>
                        <a:ea typeface="Times New Roman"/>
                        <a:cs typeface="Times New Roman"/>
                      </a:endParaRPr>
                    </a:p>
                  </a:txBody>
                  <a:tcPr marL="68580" marR="68580" marT="0" marB="0"/>
                </a:tc>
                <a:tc>
                  <a:txBody>
                    <a:bodyPr/>
                    <a:lstStyle/>
                    <a:p>
                      <a:pPr marL="0" marR="0" algn="ctr">
                        <a:lnSpc>
                          <a:spcPct val="115000"/>
                        </a:lnSpc>
                        <a:spcBef>
                          <a:spcPts val="0"/>
                        </a:spcBef>
                      </a:pPr>
                      <a:r>
                        <a:rPr lang="en-US" sz="2400">
                          <a:effectLst/>
                        </a:rPr>
                        <a:t>15%</a:t>
                      </a:r>
                      <a:endParaRPr lang="en-US" sz="2400">
                        <a:effectLst/>
                        <a:latin typeface="Garamond"/>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52891">
                <a:tc>
                  <a:txBody>
                    <a:bodyPr/>
                    <a:lstStyle/>
                    <a:p>
                      <a:pPr marL="0" marR="0" algn="ctr">
                        <a:lnSpc>
                          <a:spcPct val="115000"/>
                        </a:lnSpc>
                        <a:spcBef>
                          <a:spcPts val="0"/>
                        </a:spcBef>
                      </a:pPr>
                      <a:r>
                        <a:rPr lang="en-US" sz="2400">
                          <a:effectLst/>
                        </a:rPr>
                        <a:t>33%</a:t>
                      </a:r>
                      <a:endParaRPr lang="en-US" sz="240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pPr>
                      <a:r>
                        <a:rPr lang="en-US" sz="2400" dirty="0">
                          <a:effectLst/>
                        </a:rPr>
                        <a:t>33%</a:t>
                      </a:r>
                      <a:endParaRPr lang="en-US" sz="2400" dirty="0">
                        <a:effectLst/>
                        <a:latin typeface="Garamond"/>
                        <a:ea typeface="Times New Roman"/>
                        <a:cs typeface="Times New Roman"/>
                      </a:endParaRPr>
                    </a:p>
                  </a:txBody>
                  <a:tcPr marL="68580" marR="68580" marT="0" marB="0"/>
                </a:tc>
                <a:tc>
                  <a:txBody>
                    <a:bodyPr/>
                    <a:lstStyle/>
                    <a:p>
                      <a:pPr marL="0" marR="0" algn="ctr">
                        <a:lnSpc>
                          <a:spcPct val="115000"/>
                        </a:lnSpc>
                        <a:spcBef>
                          <a:spcPts val="0"/>
                        </a:spcBef>
                      </a:pPr>
                      <a:r>
                        <a:rPr lang="en-US" sz="2400">
                          <a:effectLst/>
                        </a:rPr>
                        <a:t>15%</a:t>
                      </a:r>
                      <a:endParaRPr lang="en-US" sz="2400">
                        <a:effectLst/>
                        <a:latin typeface="Garamond"/>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52891">
                <a:tc>
                  <a:txBody>
                    <a:bodyPr/>
                    <a:lstStyle/>
                    <a:p>
                      <a:pPr marL="0" marR="0" algn="ctr">
                        <a:lnSpc>
                          <a:spcPct val="115000"/>
                        </a:lnSpc>
                        <a:spcBef>
                          <a:spcPts val="0"/>
                        </a:spcBef>
                      </a:pPr>
                      <a:r>
                        <a:rPr lang="en-US" sz="2400">
                          <a:effectLst/>
                        </a:rPr>
                        <a:t>35%</a:t>
                      </a:r>
                      <a:endParaRPr lang="en-US" sz="240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ctr">
                        <a:lnSpc>
                          <a:spcPct val="115000"/>
                        </a:lnSpc>
                        <a:spcBef>
                          <a:spcPts val="0"/>
                        </a:spcBef>
                      </a:pPr>
                      <a:r>
                        <a:rPr lang="en-US" sz="2400">
                          <a:effectLst/>
                        </a:rPr>
                        <a:t>35%</a:t>
                      </a:r>
                      <a:endParaRPr lang="en-US" sz="2400">
                        <a:effectLst/>
                        <a:latin typeface="Garamond"/>
                        <a:ea typeface="Times New Roman"/>
                        <a:cs typeface="Times New Roman"/>
                      </a:endParaRPr>
                    </a:p>
                  </a:txBody>
                  <a:tcPr marL="68580" marR="68580" marT="0" marB="0"/>
                </a:tc>
                <a:tc>
                  <a:txBody>
                    <a:bodyPr/>
                    <a:lstStyle/>
                    <a:p>
                      <a:pPr marL="0" marR="0" algn="ctr">
                        <a:lnSpc>
                          <a:spcPct val="115000"/>
                        </a:lnSpc>
                        <a:spcBef>
                          <a:spcPts val="0"/>
                        </a:spcBef>
                      </a:pPr>
                      <a:r>
                        <a:rPr lang="en-US" sz="2400" dirty="0">
                          <a:effectLst/>
                        </a:rPr>
                        <a:t>15%</a:t>
                      </a:r>
                      <a:endParaRPr lang="en-US" sz="2400" dirty="0">
                        <a:effectLst/>
                        <a:latin typeface="Garamond"/>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52891">
                <a:tc>
                  <a:txBody>
                    <a:bodyPr/>
                    <a:lstStyle/>
                    <a:p>
                      <a:pPr marL="0" marR="0" algn="ctr">
                        <a:lnSpc>
                          <a:spcPct val="115000"/>
                        </a:lnSpc>
                        <a:spcBef>
                          <a:spcPts val="0"/>
                        </a:spcBef>
                      </a:pPr>
                      <a:r>
                        <a:rPr lang="en-US" sz="2400">
                          <a:effectLst/>
                        </a:rPr>
                        <a:t>39.6%</a:t>
                      </a:r>
                      <a:endParaRPr lang="en-US" sz="2400">
                        <a:effectLst/>
                        <a:latin typeface="Garamond"/>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pPr>
                      <a:r>
                        <a:rPr lang="en-US" sz="2400">
                          <a:effectLst/>
                        </a:rPr>
                        <a:t>39.6%</a:t>
                      </a:r>
                      <a:endParaRPr lang="en-US" sz="2400">
                        <a:effectLst/>
                        <a:latin typeface="Garamond"/>
                        <a:ea typeface="Times New Roman"/>
                        <a:cs typeface="Times New Roman"/>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pPr>
                      <a:r>
                        <a:rPr lang="en-US" sz="2400" dirty="0">
                          <a:effectLst/>
                        </a:rPr>
                        <a:t>20%</a:t>
                      </a:r>
                      <a:endParaRPr lang="en-US" sz="2400" dirty="0">
                        <a:effectLst/>
                        <a:latin typeface="Garamond"/>
                        <a:ea typeface="Times New Roman"/>
                        <a:cs typeface="Times New Roman"/>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783579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4294967295"/>
          </p:nvPr>
        </p:nvSpPr>
        <p:spPr>
          <a:xfrm>
            <a:off x="838200" y="5410200"/>
            <a:ext cx="6019800" cy="685800"/>
          </a:xfrm>
        </p:spPr>
        <p:txBody>
          <a:bodyPr/>
          <a:lstStyle/>
          <a:p>
            <a:pPr marL="0" indent="0">
              <a:buNone/>
            </a:pPr>
            <a:r>
              <a:rPr lang="en-US" dirty="0"/>
              <a:t>Three Types of Income</a:t>
            </a:r>
          </a:p>
        </p:txBody>
      </p:sp>
      <p:sp>
        <p:nvSpPr>
          <p:cNvPr id="3" name="Title 2"/>
          <p:cNvSpPr>
            <a:spLocks noGrp="1"/>
          </p:cNvSpPr>
          <p:nvPr>
            <p:ph type="title" idx="4294967295"/>
          </p:nvPr>
        </p:nvSpPr>
        <p:spPr>
          <a:xfrm>
            <a:off x="838200" y="4419600"/>
            <a:ext cx="6705600" cy="990600"/>
          </a:xfrm>
        </p:spPr>
        <p:txBody>
          <a:bodyPr/>
          <a:lstStyle/>
          <a:p>
            <a:r>
              <a:rPr lang="en-US" dirty="0"/>
              <a:t>Capital Gains Income	</a:t>
            </a:r>
          </a:p>
        </p:txBody>
      </p:sp>
      <p:sp>
        <p:nvSpPr>
          <p:cNvPr id="2" name="TextBox 1"/>
          <p:cNvSpPr txBox="1"/>
          <p:nvPr/>
        </p:nvSpPr>
        <p:spPr>
          <a:xfrm>
            <a:off x="609600" y="609600"/>
            <a:ext cx="3200400" cy="4524315"/>
          </a:xfrm>
          <a:prstGeom prst="rect">
            <a:avLst/>
          </a:prstGeom>
          <a:noFill/>
        </p:spPr>
        <p:txBody>
          <a:bodyPr wrap="square" rtlCol="0">
            <a:spAutoFit/>
          </a:bodyPr>
          <a:lstStyle/>
          <a:p>
            <a:r>
              <a:rPr lang="en-US" b="1" dirty="0"/>
              <a:t>Tax Rates:</a:t>
            </a:r>
            <a:endParaRPr lang="en-US" dirty="0"/>
          </a:p>
          <a:p>
            <a:r>
              <a:rPr lang="en-US" b="1" dirty="0"/>
              <a:t>Short-Term Capital Gains</a:t>
            </a:r>
          </a:p>
          <a:p>
            <a:r>
              <a:rPr lang="en-US" dirty="0"/>
              <a:t>Held one year or less taxed at ordinary income tax rates.</a:t>
            </a:r>
          </a:p>
          <a:p>
            <a:r>
              <a:rPr lang="en-US" b="1" dirty="0"/>
              <a:t>Tax Rate on Long-Term Capital Gains</a:t>
            </a:r>
          </a:p>
          <a:p>
            <a:r>
              <a:rPr lang="en-US" dirty="0"/>
              <a:t>Assets held longer than one year taxed at a special long-term capital gains rate. The rate that applies depends on which ordinary income tax bracket you fall under. </a:t>
            </a:r>
          </a:p>
          <a:p>
            <a:endParaRPr lang="en-US" dirty="0"/>
          </a:p>
        </p:txBody>
      </p:sp>
      <p:sp>
        <p:nvSpPr>
          <p:cNvPr id="6" name="TextBox 5"/>
          <p:cNvSpPr txBox="1"/>
          <p:nvPr/>
        </p:nvSpPr>
        <p:spPr>
          <a:xfrm>
            <a:off x="4191000" y="609600"/>
            <a:ext cx="4724400" cy="1754326"/>
          </a:xfrm>
          <a:prstGeom prst="rect">
            <a:avLst/>
          </a:prstGeom>
          <a:noFill/>
        </p:spPr>
        <p:txBody>
          <a:bodyPr wrap="square" rtlCol="0">
            <a:spAutoFit/>
          </a:bodyPr>
          <a:lstStyle/>
          <a:p>
            <a:r>
              <a:rPr lang="en-US" b="1" dirty="0"/>
              <a:t>Capital Gains Income</a:t>
            </a:r>
            <a:endParaRPr lang="en-US" dirty="0"/>
          </a:p>
          <a:p>
            <a:endParaRPr lang="en-US" dirty="0"/>
          </a:p>
          <a:p>
            <a:r>
              <a:rPr lang="en-US" dirty="0"/>
              <a:t>Stock Purchase Price	$100/Share</a:t>
            </a:r>
          </a:p>
          <a:p>
            <a:r>
              <a:rPr lang="en-US" dirty="0"/>
              <a:t>Stock Liquidation Price	$300/Share</a:t>
            </a:r>
          </a:p>
          <a:p>
            <a:r>
              <a:rPr lang="en-US" dirty="0"/>
              <a:t>Capital Gain		$200/Share</a:t>
            </a:r>
          </a:p>
          <a:p>
            <a:endParaRPr lang="en-US" dirty="0"/>
          </a:p>
        </p:txBody>
      </p:sp>
      <p:sp>
        <p:nvSpPr>
          <p:cNvPr id="8" name="TextBox 7"/>
          <p:cNvSpPr txBox="1"/>
          <p:nvPr/>
        </p:nvSpPr>
        <p:spPr>
          <a:xfrm>
            <a:off x="4267200" y="2363926"/>
            <a:ext cx="4343400" cy="2585323"/>
          </a:xfrm>
          <a:prstGeom prst="rect">
            <a:avLst/>
          </a:prstGeom>
          <a:noFill/>
        </p:spPr>
        <p:txBody>
          <a:bodyPr wrap="square" rtlCol="0">
            <a:spAutoFit/>
          </a:bodyPr>
          <a:lstStyle/>
          <a:p>
            <a:r>
              <a:rPr lang="en-US" b="1" dirty="0"/>
              <a:t>Zero percent rate</a:t>
            </a:r>
            <a:r>
              <a:rPr lang="en-US" dirty="0"/>
              <a:t> if your total income (including capital gain income) places you in the ten or fifteen percent tax brackets. </a:t>
            </a:r>
          </a:p>
          <a:p>
            <a:r>
              <a:rPr lang="en-US" b="1" dirty="0"/>
              <a:t>20% rate</a:t>
            </a:r>
            <a:r>
              <a:rPr lang="en-US" dirty="0"/>
              <a:t> if your total income (including capital gain income) places you in the twenty-five percent tax bracket or higher.</a:t>
            </a:r>
          </a:p>
          <a:p>
            <a:endParaRPr lang="en-US" dirty="0"/>
          </a:p>
        </p:txBody>
      </p:sp>
    </p:spTree>
    <p:custDataLst>
      <p:tags r:id="rId1"/>
    </p:custDataLst>
    <p:extLst>
      <p:ext uri="{BB962C8B-B14F-4D97-AF65-F5344CB8AC3E}">
        <p14:creationId xmlns:p14="http://schemas.microsoft.com/office/powerpoint/2010/main" val="307745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0" y="3962400"/>
            <a:ext cx="6781800" cy="1524000"/>
          </a:xfrm>
        </p:spPr>
        <p:txBody>
          <a:bodyPr>
            <a:normAutofit fontScale="90000"/>
          </a:bodyPr>
          <a:lstStyle/>
          <a:p>
            <a:r>
              <a:rPr lang="en-US" dirty="0"/>
              <a:t>Ordinary Income from Annuity	</a:t>
            </a:r>
          </a:p>
        </p:txBody>
      </p:sp>
      <p:sp>
        <p:nvSpPr>
          <p:cNvPr id="3" name="Text Placeholder 2"/>
          <p:cNvSpPr>
            <a:spLocks noGrp="1"/>
          </p:cNvSpPr>
          <p:nvPr>
            <p:ph type="body" idx="4294967295"/>
          </p:nvPr>
        </p:nvSpPr>
        <p:spPr>
          <a:xfrm>
            <a:off x="838200" y="5638800"/>
            <a:ext cx="6019800" cy="457200"/>
          </a:xfrm>
        </p:spPr>
        <p:txBody>
          <a:bodyPr/>
          <a:lstStyle/>
          <a:p>
            <a:pPr marL="0" indent="0">
              <a:buNone/>
            </a:pPr>
            <a:r>
              <a:rPr lang="en-US" dirty="0"/>
              <a:t>Three Types of Income</a:t>
            </a:r>
          </a:p>
          <a:p>
            <a:endParaRPr lang="en-US" dirty="0"/>
          </a:p>
        </p:txBody>
      </p:sp>
      <p:sp>
        <p:nvSpPr>
          <p:cNvPr id="5" name="Rectangle 4"/>
          <p:cNvSpPr/>
          <p:nvPr/>
        </p:nvSpPr>
        <p:spPr>
          <a:xfrm>
            <a:off x="1314734" y="1730548"/>
            <a:ext cx="37338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314734" y="670003"/>
            <a:ext cx="3733800" cy="10287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19534" y="2111548"/>
            <a:ext cx="3124200" cy="1384995"/>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After-Tax Deposit in </a:t>
            </a:r>
          </a:p>
          <a:p>
            <a:pPr algn="ctr"/>
            <a:r>
              <a:rPr lang="en-US" sz="2800" dirty="0">
                <a:effectLst>
                  <a:outerShdw blurRad="38100" dist="38100" dir="2700000" algn="tl">
                    <a:srgbClr val="000000">
                      <a:alpha val="43137"/>
                    </a:srgbClr>
                  </a:outerShdw>
                </a:effectLst>
              </a:rPr>
              <a:t>Annuity</a:t>
            </a:r>
          </a:p>
        </p:txBody>
      </p:sp>
      <p:sp>
        <p:nvSpPr>
          <p:cNvPr id="8" name="TextBox 7"/>
          <p:cNvSpPr txBox="1"/>
          <p:nvPr/>
        </p:nvSpPr>
        <p:spPr>
          <a:xfrm>
            <a:off x="1619534" y="744596"/>
            <a:ext cx="3124200" cy="954107"/>
          </a:xfrm>
          <a:prstGeom prst="rect">
            <a:avLst/>
          </a:prstGeom>
          <a:noFill/>
        </p:spPr>
        <p:txBody>
          <a:bodyPr wrap="square" rtlCol="0">
            <a:spAutoFit/>
          </a:bodyPr>
          <a:lstStyle/>
          <a:p>
            <a:pPr algn="ctr"/>
            <a:r>
              <a:rPr lang="en-US" sz="2800" dirty="0">
                <a:effectLst>
                  <a:outerShdw blurRad="38100" dist="38100" dir="2700000" algn="tl">
                    <a:srgbClr val="000000">
                      <a:alpha val="43137"/>
                    </a:srgbClr>
                  </a:outerShdw>
                </a:effectLst>
              </a:rPr>
              <a:t>Amount of Increase </a:t>
            </a:r>
          </a:p>
        </p:txBody>
      </p:sp>
      <p:sp>
        <p:nvSpPr>
          <p:cNvPr id="9" name="TextBox 8"/>
          <p:cNvSpPr txBox="1"/>
          <p:nvPr/>
        </p:nvSpPr>
        <p:spPr>
          <a:xfrm>
            <a:off x="6496334" y="445689"/>
            <a:ext cx="1524000" cy="1477328"/>
          </a:xfrm>
          <a:prstGeom prst="rect">
            <a:avLst/>
          </a:prstGeom>
          <a:noFill/>
          <a:ln>
            <a:solidFill>
              <a:schemeClr val="tx1"/>
            </a:solidFill>
          </a:ln>
        </p:spPr>
        <p:txBody>
          <a:bodyPr wrap="square" rtlCol="0">
            <a:spAutoFit/>
          </a:bodyPr>
          <a:lstStyle/>
          <a:p>
            <a:r>
              <a:rPr lang="en-US" dirty="0">
                <a:effectLst>
                  <a:outerShdw blurRad="38100" dist="38100" dir="2700000" algn="tl">
                    <a:srgbClr val="000000">
                      <a:alpha val="43137"/>
                    </a:srgbClr>
                  </a:outerShdw>
                </a:effectLst>
              </a:rPr>
              <a:t>Taxable Amount as Withdrawn</a:t>
            </a:r>
          </a:p>
          <a:p>
            <a:r>
              <a:rPr lang="en-US" dirty="0">
                <a:effectLst>
                  <a:outerShdw blurRad="38100" dist="38100" dir="2700000" algn="tl">
                    <a:srgbClr val="000000">
                      <a:alpha val="43137"/>
                    </a:srgbClr>
                  </a:outerShdw>
                </a:effectLst>
              </a:rPr>
              <a:t>Last In First Out</a:t>
            </a:r>
          </a:p>
        </p:txBody>
      </p:sp>
      <p:cxnSp>
        <p:nvCxnSpPr>
          <p:cNvPr id="13" name="Straight Arrow Connector 12"/>
          <p:cNvCxnSpPr/>
          <p:nvPr/>
        </p:nvCxnSpPr>
        <p:spPr>
          <a:xfrm>
            <a:off x="5048534" y="1184353"/>
            <a:ext cx="1447800" cy="0"/>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511119" y="2033622"/>
            <a:ext cx="1524000" cy="1754326"/>
          </a:xfrm>
          <a:prstGeom prst="rect">
            <a:avLst/>
          </a:prstGeom>
          <a:noFill/>
          <a:ln>
            <a:solidFill>
              <a:schemeClr val="tx1"/>
            </a:solidFill>
          </a:ln>
        </p:spPr>
        <p:txBody>
          <a:bodyPr wrap="square" rtlCol="0">
            <a:spAutoFit/>
          </a:bodyPr>
          <a:lstStyle/>
          <a:p>
            <a:r>
              <a:rPr lang="en-US" dirty="0">
                <a:effectLst>
                  <a:outerShdw blurRad="38100" dist="38100" dir="2700000" algn="tl">
                    <a:srgbClr val="000000">
                      <a:alpha val="43137"/>
                    </a:srgbClr>
                  </a:outerShdw>
                </a:effectLst>
              </a:rPr>
              <a:t>Non-Taxable Amount as Withdrawn</a:t>
            </a:r>
          </a:p>
          <a:p>
            <a:r>
              <a:rPr lang="en-US" dirty="0">
                <a:effectLst>
                  <a:outerShdw blurRad="38100" dist="38100" dir="2700000" algn="tl">
                    <a:srgbClr val="000000">
                      <a:alpha val="43137"/>
                    </a:srgbClr>
                  </a:outerShdw>
                </a:effectLst>
              </a:rPr>
              <a:t>First In Last Out</a:t>
            </a:r>
          </a:p>
        </p:txBody>
      </p:sp>
      <p:cxnSp>
        <p:nvCxnSpPr>
          <p:cNvPr id="15" name="Straight Arrow Connector 14"/>
          <p:cNvCxnSpPr/>
          <p:nvPr/>
        </p:nvCxnSpPr>
        <p:spPr>
          <a:xfrm>
            <a:off x="5063319" y="2804045"/>
            <a:ext cx="1447800" cy="0"/>
          </a:xfrm>
          <a:prstGeom prst="straightConnector1">
            <a:avLst/>
          </a:prstGeom>
          <a:ln w="76200">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92156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animBg="1"/>
      <p:bldP spid="14"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924800" cy="1600200"/>
          </a:xfrm>
        </p:spPr>
        <p:txBody>
          <a:bodyPr>
            <a:normAutofit fontScale="90000"/>
          </a:bodyPr>
          <a:lstStyle/>
          <a:p>
            <a:r>
              <a:rPr lang="en-US" dirty="0"/>
              <a:t>After-Tax Accounts as a Pillar of Income</a:t>
            </a:r>
          </a:p>
        </p:txBody>
      </p:sp>
      <p:sp>
        <p:nvSpPr>
          <p:cNvPr id="3" name="Content Placeholder 2"/>
          <p:cNvSpPr>
            <a:spLocks noGrp="1"/>
          </p:cNvSpPr>
          <p:nvPr>
            <p:ph idx="1"/>
          </p:nvPr>
        </p:nvSpPr>
        <p:spPr>
          <a:xfrm>
            <a:off x="502920" y="530352"/>
            <a:ext cx="5516880" cy="3660648"/>
          </a:xfrm>
        </p:spPr>
        <p:txBody>
          <a:bodyPr>
            <a:noAutofit/>
          </a:bodyPr>
          <a:lstStyle/>
          <a:p>
            <a:pPr lvl="0"/>
            <a:r>
              <a:rPr lang="en-US" sz="2400" dirty="0"/>
              <a:t>Red or Green money sources of income </a:t>
            </a:r>
          </a:p>
          <a:p>
            <a:pPr lvl="0"/>
            <a:r>
              <a:rPr lang="en-US" sz="2400" dirty="0"/>
              <a:t>The 4% rule is questionable </a:t>
            </a:r>
          </a:p>
          <a:p>
            <a:pPr lvl="0"/>
            <a:r>
              <a:rPr lang="en-US" sz="2400" dirty="0"/>
              <a:t>Used in combination with other Red &amp; Green money sources</a:t>
            </a:r>
          </a:p>
          <a:p>
            <a:pPr lvl="0"/>
            <a:r>
              <a:rPr lang="en-US" sz="2400" dirty="0"/>
              <a:t>Use in coordination with Social Security</a:t>
            </a:r>
          </a:p>
          <a:p>
            <a:pPr lvl="0"/>
            <a:r>
              <a:rPr lang="en-US" sz="2400" dirty="0"/>
              <a:t>Great for wealth accumulation</a:t>
            </a:r>
          </a:p>
          <a:p>
            <a:pPr lvl="0"/>
            <a:r>
              <a:rPr lang="en-US" sz="2400" dirty="0"/>
              <a:t>One of the largest sources for income</a:t>
            </a:r>
          </a:p>
        </p:txBody>
      </p:sp>
      <p:pic>
        <p:nvPicPr>
          <p:cNvPr id="5" name="Picture 6" descr="http://t1.gstatic.com/images?q=tbn:ANd9GcTC1I2ujYzNeWQff1EH7wP_7QhFeFeB_9jaVHmhX29fryktM-zO"/>
          <p:cNvPicPr>
            <a:picLocks noChangeAspect="1" noChangeArrowheads="1"/>
          </p:cNvPicPr>
          <p:nvPr/>
        </p:nvPicPr>
        <p:blipFill rotWithShape="1">
          <a:blip r:embed="rId4">
            <a:extLst>
              <a:ext uri="{28A0092B-C50C-407E-A947-70E740481C1C}">
                <a14:useLocalDpi xmlns:a14="http://schemas.microsoft.com/office/drawing/2010/main" val="0"/>
              </a:ext>
            </a:extLst>
          </a:blip>
          <a:srcRect t="2212"/>
          <a:stretch/>
        </p:blipFill>
        <p:spPr bwMode="auto">
          <a:xfrm>
            <a:off x="6172200" y="477672"/>
            <a:ext cx="2077919" cy="34847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3983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9" y="4572000"/>
            <a:ext cx="8077201" cy="1600200"/>
          </a:xfrm>
        </p:spPr>
        <p:txBody>
          <a:bodyPr>
            <a:normAutofit fontScale="90000"/>
          </a:bodyPr>
          <a:lstStyle/>
          <a:p>
            <a:r>
              <a:rPr lang="en-US" dirty="0"/>
              <a:t>After-Tax Accounts as a Pillar of Income</a:t>
            </a:r>
          </a:p>
        </p:txBody>
      </p:sp>
      <p:sp>
        <p:nvSpPr>
          <p:cNvPr id="3" name="Content Placeholder 2"/>
          <p:cNvSpPr>
            <a:spLocks noGrp="1"/>
          </p:cNvSpPr>
          <p:nvPr>
            <p:ph idx="1"/>
          </p:nvPr>
        </p:nvSpPr>
        <p:spPr>
          <a:xfrm>
            <a:off x="502920" y="530352"/>
            <a:ext cx="5516880" cy="4117848"/>
          </a:xfrm>
        </p:spPr>
        <p:txBody>
          <a:bodyPr>
            <a:noAutofit/>
          </a:bodyPr>
          <a:lstStyle/>
          <a:p>
            <a:pPr lvl="0"/>
            <a:r>
              <a:rPr lang="en-US" sz="2000" dirty="0"/>
              <a:t>Sequence of returns is key, unless set-up in a personal pension plan</a:t>
            </a:r>
          </a:p>
          <a:p>
            <a:pPr lvl="0"/>
            <a:r>
              <a:rPr lang="en-US" sz="2000" dirty="0"/>
              <a:t>Income can be structured with guarantees </a:t>
            </a:r>
          </a:p>
          <a:p>
            <a:pPr lvl="0"/>
            <a:r>
              <a:rPr lang="en-US" sz="2000" dirty="0"/>
              <a:t>Pre-59 ½ withdrawal penalties may or may not apply</a:t>
            </a:r>
          </a:p>
          <a:p>
            <a:pPr lvl="0"/>
            <a:r>
              <a:rPr lang="en-US" sz="2000" dirty="0"/>
              <a:t>Taxation is on capital gains, interest, and dividends as they occur or withdrawn from annuity</a:t>
            </a:r>
          </a:p>
          <a:p>
            <a:pPr lvl="0"/>
            <a:r>
              <a:rPr lang="en-US" sz="2000" dirty="0"/>
              <a:t>Withdrawals after taxes can be deposited into a LIRP</a:t>
            </a:r>
          </a:p>
          <a:p>
            <a:pPr lvl="0"/>
            <a:r>
              <a:rPr lang="en-US" sz="2000" dirty="0"/>
              <a:t>No RMDs at age 70 ½ </a:t>
            </a:r>
          </a:p>
        </p:txBody>
      </p:sp>
      <p:pic>
        <p:nvPicPr>
          <p:cNvPr id="5" name="Picture 6" descr="http://t1.gstatic.com/images?q=tbn:ANd9GcTC1I2ujYzNeWQff1EH7wP_7QhFeFeB_9jaVHmhX29fryktM-zO"/>
          <p:cNvPicPr>
            <a:picLocks noChangeAspect="1" noChangeArrowheads="1"/>
          </p:cNvPicPr>
          <p:nvPr/>
        </p:nvPicPr>
        <p:blipFill rotWithShape="1">
          <a:blip r:embed="rId4">
            <a:extLst>
              <a:ext uri="{28A0092B-C50C-407E-A947-70E740481C1C}">
                <a14:useLocalDpi xmlns:a14="http://schemas.microsoft.com/office/drawing/2010/main" val="0"/>
              </a:ext>
            </a:extLst>
          </a:blip>
          <a:srcRect t="2212"/>
          <a:stretch/>
        </p:blipFill>
        <p:spPr bwMode="auto">
          <a:xfrm>
            <a:off x="6172200" y="477672"/>
            <a:ext cx="2077919" cy="34847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0094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After-Tax Accounts</a:t>
            </a:r>
          </a:p>
        </p:txBody>
      </p:sp>
      <p:sp>
        <p:nvSpPr>
          <p:cNvPr id="3" name="Content Placeholder 2"/>
          <p:cNvSpPr>
            <a:spLocks noGrp="1"/>
          </p:cNvSpPr>
          <p:nvPr>
            <p:ph idx="1"/>
          </p:nvPr>
        </p:nvSpPr>
        <p:spPr>
          <a:xfrm>
            <a:off x="502920" y="530352"/>
            <a:ext cx="8183880" cy="1755648"/>
          </a:xfrm>
        </p:spPr>
        <p:txBody>
          <a:bodyPr>
            <a:normAutofit/>
          </a:bodyPr>
          <a:lstStyle/>
          <a:p>
            <a:r>
              <a:rPr lang="en-US" b="1" i="1" dirty="0"/>
              <a:t>Question:  How important is controlling taxation on your after-tax accounts?</a:t>
            </a:r>
            <a:endParaRPr lang="en-US" dirty="0"/>
          </a:p>
          <a:p>
            <a:endParaRPr lang="en-US" dirty="0"/>
          </a:p>
        </p:txBody>
      </p:sp>
    </p:spTree>
    <p:extLst>
      <p:ext uri="{BB962C8B-B14F-4D97-AF65-F5344CB8AC3E}">
        <p14:creationId xmlns:p14="http://schemas.microsoft.com/office/powerpoint/2010/main" val="53834871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00399"/>
            <a:ext cx="7543800" cy="2438401"/>
          </a:xfrm>
        </p:spPr>
        <p:txBody>
          <a:bodyPr/>
          <a:lstStyle/>
          <a:p>
            <a:r>
              <a:rPr lang="en-US" sz="7200" dirty="0">
                <a:effectLst/>
              </a:rPr>
              <a:t>Pillar #5:</a:t>
            </a:r>
            <a:br>
              <a:rPr lang="en-US" sz="7200" dirty="0">
                <a:effectLst/>
              </a:rPr>
            </a:br>
            <a:r>
              <a:rPr lang="en-US" sz="7200" dirty="0">
                <a:effectLst/>
              </a:rPr>
              <a:t>Tax-Free  Accounts</a:t>
            </a:r>
          </a:p>
        </p:txBody>
      </p:sp>
      <p:sp>
        <p:nvSpPr>
          <p:cNvPr id="3" name="Subtitle 2"/>
          <p:cNvSpPr>
            <a:spLocks noGrp="1"/>
          </p:cNvSpPr>
          <p:nvPr>
            <p:ph type="subTitle" idx="1"/>
          </p:nvPr>
        </p:nvSpPr>
        <p:spPr>
          <a:xfrm>
            <a:off x="762000" y="5638800"/>
            <a:ext cx="6858000" cy="533399"/>
          </a:xfrm>
        </p:spPr>
        <p:txBody>
          <a:bodyPr/>
          <a:lstStyle/>
          <a:p>
            <a:r>
              <a:rPr lang="en-US" dirty="0"/>
              <a:t>Six Pillars of Retirement Income</a:t>
            </a:r>
          </a:p>
        </p:txBody>
      </p:sp>
      <p:pic>
        <p:nvPicPr>
          <p:cNvPr id="5" name="Picture 2" descr="C:\Users\Dave\Desktop\Logos\FoundationsLog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4672" y="31242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01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Expectancy</a:t>
            </a:r>
          </a:p>
        </p:txBody>
      </p:sp>
      <p:sp>
        <p:nvSpPr>
          <p:cNvPr id="4" name="Content Placeholder 3"/>
          <p:cNvSpPr>
            <a:spLocks noGrp="1"/>
          </p:cNvSpPr>
          <p:nvPr>
            <p:ph idx="1"/>
          </p:nvPr>
        </p:nvSpPr>
        <p:spPr>
          <a:xfrm>
            <a:off x="533400" y="2968808"/>
            <a:ext cx="8229600" cy="2819400"/>
          </a:xfrm>
        </p:spPr>
        <p:txBody>
          <a:bodyPr/>
          <a:lstStyle/>
          <a:p>
            <a:r>
              <a:rPr lang="en-US" dirty="0"/>
              <a:t>Average healthy couple expected to have the last one live to age 91.</a:t>
            </a:r>
          </a:p>
          <a:p>
            <a:r>
              <a:rPr lang="en-US" dirty="0"/>
              <a:t>Have to fund “your quality” of life for three decades.</a:t>
            </a:r>
          </a:p>
        </p:txBody>
      </p:sp>
      <p:sp>
        <p:nvSpPr>
          <p:cNvPr id="3" name="Rectangle 2"/>
          <p:cNvSpPr/>
          <p:nvPr/>
        </p:nvSpPr>
        <p:spPr>
          <a:xfrm>
            <a:off x="609600" y="6312932"/>
            <a:ext cx="3653693" cy="276999"/>
          </a:xfrm>
          <a:prstGeom prst="rect">
            <a:avLst/>
          </a:prstGeom>
        </p:spPr>
        <p:txBody>
          <a:bodyPr wrap="none">
            <a:spAutoFit/>
          </a:bodyPr>
          <a:lstStyle/>
          <a:p>
            <a:r>
              <a:rPr lang="en-US" sz="1200" dirty="0"/>
              <a:t>http://www.gao.gov/products/GAO-10-632R</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146" y="685800"/>
            <a:ext cx="6563454" cy="300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645550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Tax-Free Accounts</a:t>
            </a:r>
          </a:p>
        </p:txBody>
      </p:sp>
      <p:sp>
        <p:nvSpPr>
          <p:cNvPr id="3" name="Text Placeholder 2"/>
          <p:cNvSpPr>
            <a:spLocks noGrp="1"/>
          </p:cNvSpPr>
          <p:nvPr>
            <p:ph type="body" sz="half" idx="2"/>
          </p:nvPr>
        </p:nvSpPr>
        <p:spPr>
          <a:xfrm>
            <a:off x="685800" y="477672"/>
            <a:ext cx="2819400" cy="4274024"/>
          </a:xfrm>
        </p:spPr>
        <p:txBody>
          <a:bodyPr>
            <a:normAutofit/>
          </a:bodyPr>
          <a:lstStyle/>
          <a:p>
            <a:r>
              <a:rPr lang="en-US" sz="2400" b="1" dirty="0"/>
              <a:t>Muni Bonds</a:t>
            </a:r>
          </a:p>
          <a:p>
            <a:r>
              <a:rPr lang="en-US" sz="2400" b="1" dirty="0"/>
              <a:t>Roth IRAs</a:t>
            </a:r>
          </a:p>
          <a:p>
            <a:pPr marL="388620" indent="-342900">
              <a:buFont typeface="Arial" pitchFamily="34" charset="0"/>
              <a:buChar char="•"/>
            </a:pPr>
            <a:r>
              <a:rPr lang="en-US" sz="1800" dirty="0"/>
              <a:t>Stocks</a:t>
            </a:r>
          </a:p>
          <a:p>
            <a:pPr marL="388620" indent="-342900">
              <a:buFont typeface="Arial" pitchFamily="34" charset="0"/>
              <a:buChar char="•"/>
            </a:pPr>
            <a:r>
              <a:rPr lang="en-US" sz="1800" dirty="0"/>
              <a:t>Bonds</a:t>
            </a:r>
          </a:p>
          <a:p>
            <a:pPr marL="388620" indent="-342900">
              <a:buFont typeface="Arial" pitchFamily="34" charset="0"/>
              <a:buChar char="•"/>
            </a:pPr>
            <a:r>
              <a:rPr lang="en-US" sz="1800" dirty="0"/>
              <a:t>REITS</a:t>
            </a:r>
          </a:p>
          <a:p>
            <a:pPr marL="388620" indent="-342900">
              <a:buFont typeface="Arial" pitchFamily="34" charset="0"/>
              <a:buChar char="•"/>
            </a:pPr>
            <a:r>
              <a:rPr lang="en-US" sz="1800" dirty="0"/>
              <a:t>Mutual Funds</a:t>
            </a:r>
          </a:p>
          <a:p>
            <a:pPr marL="388620" indent="-342900">
              <a:buFont typeface="Arial" pitchFamily="34" charset="0"/>
              <a:buChar char="•"/>
            </a:pPr>
            <a:r>
              <a:rPr lang="en-US" sz="1800" dirty="0"/>
              <a:t>ETFs</a:t>
            </a:r>
          </a:p>
          <a:p>
            <a:pPr marL="388620" indent="-342900">
              <a:buFont typeface="Arial" pitchFamily="34" charset="0"/>
              <a:buChar char="•"/>
            </a:pPr>
            <a:r>
              <a:rPr lang="en-US" sz="1800" dirty="0"/>
              <a:t>Annuities</a:t>
            </a:r>
          </a:p>
          <a:p>
            <a:pPr marL="388620" indent="-342900">
              <a:buFont typeface="Arial" pitchFamily="34" charset="0"/>
              <a:buChar char="•"/>
            </a:pPr>
            <a:r>
              <a:rPr lang="en-US" sz="1800" dirty="0"/>
              <a:t>Options</a:t>
            </a:r>
          </a:p>
          <a:p>
            <a:pPr marL="388620" indent="-342900">
              <a:buFont typeface="Arial" pitchFamily="34" charset="0"/>
              <a:buChar char="•"/>
            </a:pPr>
            <a:r>
              <a:rPr lang="en-US" sz="1800" dirty="0"/>
              <a:t>Green &amp; Red Money</a:t>
            </a:r>
          </a:p>
          <a:p>
            <a:r>
              <a:rPr lang="en-US" sz="2400" b="1" dirty="0"/>
              <a:t>LIRPs</a:t>
            </a:r>
          </a:p>
          <a:p>
            <a:endParaRPr lang="en-US" sz="1800" dirty="0"/>
          </a:p>
        </p:txBody>
      </p:sp>
      <p:pic>
        <p:nvPicPr>
          <p:cNvPr id="55302" name="Picture 6" descr="http://t1.gstatic.com/images?q=tbn:ANd9GcTC1I2ujYzNeWQff1EH7wP_7QhFeFeB_9jaVHmhX29fryktM-zO"/>
          <p:cNvPicPr>
            <a:picLocks noChangeAspect="1" noChangeArrowheads="1"/>
          </p:cNvPicPr>
          <p:nvPr/>
        </p:nvPicPr>
        <p:blipFill rotWithShape="1">
          <a:blip r:embed="rId3">
            <a:extLst>
              <a:ext uri="{28A0092B-C50C-407E-A947-70E740481C1C}">
                <a14:useLocalDpi xmlns:a14="http://schemas.microsoft.com/office/drawing/2010/main" val="0"/>
              </a:ext>
            </a:extLst>
          </a:blip>
          <a:srcRect t="2212"/>
          <a:stretch/>
        </p:blipFill>
        <p:spPr bwMode="auto">
          <a:xfrm>
            <a:off x="3318829" y="465162"/>
            <a:ext cx="5389599" cy="3954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21949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Municipal Bonds</a:t>
            </a:r>
          </a:p>
        </p:txBody>
      </p:sp>
      <p:sp>
        <p:nvSpPr>
          <p:cNvPr id="3" name="Content Placeholder 2"/>
          <p:cNvSpPr>
            <a:spLocks noGrp="1"/>
          </p:cNvSpPr>
          <p:nvPr>
            <p:ph idx="1"/>
          </p:nvPr>
        </p:nvSpPr>
        <p:spPr/>
        <p:txBody>
          <a:bodyPr>
            <a:normAutofit fontScale="92500" lnSpcReduction="10000"/>
          </a:bodyPr>
          <a:lstStyle/>
          <a:p>
            <a:r>
              <a:rPr lang="en-US" dirty="0"/>
              <a:t>A state, municipality or county issues Municipal Bonds, to fund capital expenditures.  </a:t>
            </a:r>
          </a:p>
          <a:p>
            <a:r>
              <a:rPr lang="en-US" dirty="0"/>
              <a:t>They are exempt from federal taxes and, if you live in the state where your bond is issued, from state and local taxes as well.  </a:t>
            </a:r>
          </a:p>
          <a:p>
            <a:r>
              <a:rPr lang="en-US" dirty="0"/>
              <a:t>Governing bodies issue muni-bonds to fund the construction of highways, bridges, schools and other public works.  </a:t>
            </a:r>
          </a:p>
          <a:p>
            <a:r>
              <a:rPr lang="en-US" dirty="0"/>
              <a:t>People with high income tax brackets seeking ways to limit taxation on investments.  </a:t>
            </a:r>
          </a:p>
          <a:p>
            <a:r>
              <a:rPr lang="en-US" dirty="0"/>
              <a:t>Income from municipal bonds is included in the calculation for taxation of Social Security benefits.  </a:t>
            </a:r>
          </a:p>
          <a:p>
            <a:r>
              <a:rPr lang="en-US" dirty="0"/>
              <a:t>Only as secure as the governing body that issues them.  </a:t>
            </a:r>
          </a:p>
          <a:p>
            <a:endParaRPr lang="en-US" dirty="0"/>
          </a:p>
        </p:txBody>
      </p:sp>
    </p:spTree>
    <p:custDataLst>
      <p:tags r:id="rId1"/>
    </p:custDataLst>
    <p:extLst>
      <p:ext uri="{BB962C8B-B14F-4D97-AF65-F5344CB8AC3E}">
        <p14:creationId xmlns:p14="http://schemas.microsoft.com/office/powerpoint/2010/main" val="116043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Roth IRAs</a:t>
            </a:r>
          </a:p>
        </p:txBody>
      </p:sp>
      <p:sp>
        <p:nvSpPr>
          <p:cNvPr id="3" name="Content Placeholder 2"/>
          <p:cNvSpPr>
            <a:spLocks noGrp="1"/>
          </p:cNvSpPr>
          <p:nvPr>
            <p:ph idx="1"/>
          </p:nvPr>
        </p:nvSpPr>
        <p:spPr/>
        <p:txBody>
          <a:bodyPr>
            <a:normAutofit fontScale="92500" lnSpcReduction="10000"/>
          </a:bodyPr>
          <a:lstStyle/>
          <a:p>
            <a:r>
              <a:rPr lang="en-US" b="1" i="1" dirty="0"/>
              <a:t>2016: </a:t>
            </a:r>
            <a:r>
              <a:rPr lang="en-US" dirty="0"/>
              <a:t>For married couples, filing jointly who make less than $184,000 a year, you can contribute after-tax dollars to a Roth IRA up to $5,500 if you’re under age 50 and $6,500 if you’re over age 50. You can contribute a reduced amount up if you make between $184,000 and $194,000.  If you make over $194,000 you cannot contribute to a Roth IRA.</a:t>
            </a:r>
          </a:p>
          <a:p>
            <a:r>
              <a:rPr lang="en-US" dirty="0"/>
              <a:t>For singles that make less than $117,000 a year, you can contribute after-tax dollars to a Roth IRA up to $5,500 if you’re under age 50 and $6,500 if you’re over age 50. You can contribute a reduced amount up if you make between $117,000 and $132,000.  If you make over $132,000 you cannot contribute to a Roth IRA.</a:t>
            </a:r>
          </a:p>
          <a:p>
            <a:endParaRPr lang="en-US" dirty="0"/>
          </a:p>
        </p:txBody>
      </p:sp>
    </p:spTree>
    <p:custDataLst>
      <p:tags r:id="rId1"/>
    </p:custDataLst>
    <p:extLst>
      <p:ext uri="{BB962C8B-B14F-4D97-AF65-F5344CB8AC3E}">
        <p14:creationId xmlns:p14="http://schemas.microsoft.com/office/powerpoint/2010/main" val="293551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Roth IRAs</a:t>
            </a:r>
          </a:p>
        </p:txBody>
      </p:sp>
      <p:sp>
        <p:nvSpPr>
          <p:cNvPr id="3" name="Content Placeholder 2"/>
          <p:cNvSpPr>
            <a:spLocks noGrp="1"/>
          </p:cNvSpPr>
          <p:nvPr>
            <p:ph idx="1"/>
          </p:nvPr>
        </p:nvSpPr>
        <p:spPr/>
        <p:txBody>
          <a:bodyPr>
            <a:normAutofit fontScale="92500"/>
          </a:bodyPr>
          <a:lstStyle/>
          <a:p>
            <a:r>
              <a:rPr lang="en-US" b="1" i="1" dirty="0"/>
              <a:t>Conversions: </a:t>
            </a:r>
            <a:r>
              <a:rPr lang="en-US" dirty="0"/>
              <a:t>There are no income limits on converting qualified monies to Roth IRAs. </a:t>
            </a:r>
          </a:p>
          <a:p>
            <a:pPr lvl="1"/>
            <a:r>
              <a:rPr lang="en-US" b="1" i="1" dirty="0"/>
              <a:t>Rollover</a:t>
            </a:r>
            <a:r>
              <a:rPr lang="en-US" i="1" dirty="0"/>
              <a:t> –</a:t>
            </a:r>
            <a:r>
              <a:rPr lang="en-US" dirty="0"/>
              <a:t> 60 day rule.</a:t>
            </a:r>
          </a:p>
          <a:p>
            <a:pPr lvl="1"/>
            <a:r>
              <a:rPr lang="en-US" b="1" i="1" dirty="0"/>
              <a:t>Trustee-to-trustee transfer</a:t>
            </a:r>
            <a:r>
              <a:rPr lang="en-US" i="1" dirty="0"/>
              <a:t> –</a:t>
            </a:r>
            <a:r>
              <a:rPr lang="en-US" dirty="0"/>
              <a:t> The trustee of the institution whose holding your traditional IRA transfers your money directly to the trustee of the new Roth IRA institution. </a:t>
            </a:r>
          </a:p>
          <a:p>
            <a:pPr lvl="1"/>
            <a:r>
              <a:rPr lang="en-US" b="1" i="1" dirty="0"/>
              <a:t>Same trustee transfer</a:t>
            </a:r>
            <a:r>
              <a:rPr lang="en-US" i="1" dirty="0"/>
              <a:t> –</a:t>
            </a:r>
            <a:r>
              <a:rPr lang="en-US" dirty="0"/>
              <a:t> If your traditional and Roth IRAs are held at the same institution you simply ask the trustee to transfer the amount you want in the Roth IRA from the traditional IRA. </a:t>
            </a:r>
          </a:p>
          <a:p>
            <a:r>
              <a:rPr lang="en-US" i="1" dirty="0"/>
              <a:t>Note: A conversion to a Roth IRA results in taxation of any untaxed amounts in the traditional IRA. (11) </a:t>
            </a:r>
          </a:p>
          <a:p>
            <a:endParaRPr lang="en-US" dirty="0"/>
          </a:p>
        </p:txBody>
      </p:sp>
    </p:spTree>
    <p:custDataLst>
      <p:tags r:id="rId1"/>
    </p:custDataLst>
    <p:extLst>
      <p:ext uri="{BB962C8B-B14F-4D97-AF65-F5344CB8AC3E}">
        <p14:creationId xmlns:p14="http://schemas.microsoft.com/office/powerpoint/2010/main" val="31393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Life Insurance Retirement Plans (LIRP)</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In his blog on July 7</a:t>
            </a:r>
            <a:r>
              <a:rPr lang="en-US" baseline="30000" dirty="0"/>
              <a:t>th</a:t>
            </a:r>
            <a:r>
              <a:rPr lang="en-US" dirty="0"/>
              <a:t>, 2013, titled “What’s a LIRP and Why You Should Own One,” Ike </a:t>
            </a:r>
            <a:r>
              <a:rPr lang="en-US" dirty="0" err="1"/>
              <a:t>Ikokwu</a:t>
            </a:r>
            <a:r>
              <a:rPr lang="en-US" dirty="0"/>
              <a:t> of the Huffington Post says, </a:t>
            </a:r>
            <a:r>
              <a:rPr lang="en-US" i="1" dirty="0"/>
              <a:t>“Some of the many uses of a LIRP include:</a:t>
            </a:r>
            <a:endParaRPr lang="en-US" dirty="0"/>
          </a:p>
          <a:p>
            <a:pPr lvl="0"/>
            <a:r>
              <a:rPr lang="en-US" i="1" dirty="0"/>
              <a:t>Creating a self-completing retirement plan.</a:t>
            </a:r>
            <a:endParaRPr lang="en-US" dirty="0"/>
          </a:p>
          <a:p>
            <a:pPr lvl="0"/>
            <a:r>
              <a:rPr lang="en-US" i="1" dirty="0"/>
              <a:t>Providing supplemental retirement income for corporate executives and every day employees.</a:t>
            </a:r>
            <a:endParaRPr lang="en-US" dirty="0"/>
          </a:p>
          <a:p>
            <a:pPr lvl="0"/>
            <a:r>
              <a:rPr lang="en-US" i="1" dirty="0"/>
              <a:t>Avoiding the threat of higher income taxes in the future..."The Real Fiscal Cliff".</a:t>
            </a:r>
            <a:endParaRPr lang="en-US" dirty="0"/>
          </a:p>
          <a:p>
            <a:pPr lvl="0"/>
            <a:r>
              <a:rPr lang="en-US" i="1" dirty="0"/>
              <a:t>Addressing estate tax issues at death and paying off debts.</a:t>
            </a:r>
            <a:endParaRPr lang="en-US" dirty="0"/>
          </a:p>
          <a:p>
            <a:pPr lvl="0"/>
            <a:r>
              <a:rPr lang="en-US" i="1" dirty="0"/>
              <a:t>Guaranteeing what you want to happen financially in life will happen, whether or not you are here to see it happen.</a:t>
            </a:r>
            <a:endParaRPr lang="en-US" dirty="0"/>
          </a:p>
          <a:p>
            <a:endParaRPr lang="en-US" dirty="0"/>
          </a:p>
        </p:txBody>
      </p:sp>
    </p:spTree>
    <p:custDataLst>
      <p:tags r:id="rId1"/>
    </p:custDataLst>
    <p:extLst>
      <p:ext uri="{BB962C8B-B14F-4D97-AF65-F5344CB8AC3E}">
        <p14:creationId xmlns:p14="http://schemas.microsoft.com/office/powerpoint/2010/main" val="444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Life Insurance Retirement Plans (LIRP)</a:t>
            </a:r>
          </a:p>
        </p:txBody>
      </p:sp>
      <p:sp>
        <p:nvSpPr>
          <p:cNvPr id="3" name="Content Placeholder 2"/>
          <p:cNvSpPr>
            <a:spLocks noGrp="1"/>
          </p:cNvSpPr>
          <p:nvPr>
            <p:ph idx="1"/>
          </p:nvPr>
        </p:nvSpPr>
        <p:spPr/>
        <p:txBody>
          <a:bodyPr>
            <a:normAutofit lnSpcReduction="10000"/>
          </a:bodyPr>
          <a:lstStyle/>
          <a:p>
            <a:pPr lvl="0"/>
            <a:r>
              <a:rPr lang="en-US" i="1" dirty="0"/>
              <a:t>Becoming your own bank and making more efficient purchasing decisions.</a:t>
            </a:r>
            <a:endParaRPr lang="en-US" dirty="0"/>
          </a:p>
          <a:p>
            <a:pPr lvl="0"/>
            <a:r>
              <a:rPr lang="en-US" i="1" dirty="0"/>
              <a:t>Providing access to funds that may be earmarked for retirement purposes.</a:t>
            </a:r>
            <a:endParaRPr lang="en-US" dirty="0"/>
          </a:p>
          <a:p>
            <a:pPr lvl="0"/>
            <a:r>
              <a:rPr lang="en-US" i="1" dirty="0"/>
              <a:t>Having multiple investments uses on the same investment dollar.</a:t>
            </a:r>
            <a:endParaRPr lang="en-US" dirty="0"/>
          </a:p>
          <a:p>
            <a:pPr lvl="0"/>
            <a:r>
              <a:rPr lang="en-US" i="1" dirty="0"/>
              <a:t>Paying for college education without being disqualified from financial aid.</a:t>
            </a:r>
            <a:endParaRPr lang="en-US" dirty="0"/>
          </a:p>
          <a:p>
            <a:pPr lvl="0"/>
            <a:r>
              <a:rPr lang="en-US" i="1" dirty="0"/>
              <a:t>Addressing long-term care needs later in life.</a:t>
            </a:r>
            <a:endParaRPr lang="en-US" dirty="0"/>
          </a:p>
          <a:p>
            <a:pPr lvl="0"/>
            <a:r>
              <a:rPr lang="en-US" i="1" dirty="0"/>
              <a:t>Creating a tax-free income stream at retirement.”</a:t>
            </a:r>
            <a:endParaRPr lang="en-US" dirty="0"/>
          </a:p>
          <a:p>
            <a:endParaRPr lang="en-US" dirty="0"/>
          </a:p>
        </p:txBody>
      </p:sp>
    </p:spTree>
    <p:custDataLst>
      <p:tags r:id="rId1"/>
    </p:custDataLst>
    <p:extLst>
      <p:ext uri="{BB962C8B-B14F-4D97-AF65-F5344CB8AC3E}">
        <p14:creationId xmlns:p14="http://schemas.microsoft.com/office/powerpoint/2010/main" val="223989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Tax-Free Accounts </a:t>
            </a:r>
            <a:br>
              <a:rPr lang="en-US" dirty="0"/>
            </a:br>
            <a:r>
              <a:rPr lang="en-US" dirty="0"/>
              <a:t>as a Pillar of Income</a:t>
            </a:r>
          </a:p>
        </p:txBody>
      </p:sp>
      <p:sp>
        <p:nvSpPr>
          <p:cNvPr id="3" name="Content Placeholder 2"/>
          <p:cNvSpPr>
            <a:spLocks noGrp="1"/>
          </p:cNvSpPr>
          <p:nvPr>
            <p:ph idx="1"/>
          </p:nvPr>
        </p:nvSpPr>
        <p:spPr>
          <a:xfrm>
            <a:off x="502920" y="530352"/>
            <a:ext cx="5516880" cy="4422648"/>
          </a:xfrm>
        </p:spPr>
        <p:txBody>
          <a:bodyPr>
            <a:noAutofit/>
          </a:bodyPr>
          <a:lstStyle/>
          <a:p>
            <a:pPr lvl="0"/>
            <a:r>
              <a:rPr lang="en-US" sz="2400" dirty="0"/>
              <a:t>Red or Green money sources of income </a:t>
            </a:r>
          </a:p>
          <a:p>
            <a:pPr lvl="0"/>
            <a:r>
              <a:rPr lang="en-US" sz="2400" dirty="0"/>
              <a:t>The 4% rule is questionable </a:t>
            </a:r>
          </a:p>
          <a:p>
            <a:pPr lvl="0"/>
            <a:r>
              <a:rPr lang="en-US" sz="2400" dirty="0"/>
              <a:t>Should be used in combination with other Red &amp; Green money sources</a:t>
            </a:r>
          </a:p>
          <a:p>
            <a:pPr lvl="0"/>
            <a:r>
              <a:rPr lang="en-US" sz="2400" dirty="0"/>
              <a:t>LIRPs can be used to limit taxation on Social Security </a:t>
            </a:r>
          </a:p>
          <a:p>
            <a:pPr lvl="0"/>
            <a:r>
              <a:rPr lang="en-US" sz="2400" dirty="0"/>
              <a:t>Great for wealth accumulation</a:t>
            </a:r>
          </a:p>
          <a:p>
            <a:pPr lvl="0"/>
            <a:r>
              <a:rPr lang="en-US" sz="2400" dirty="0"/>
              <a:t>Source of tax-free income stream</a:t>
            </a:r>
          </a:p>
        </p:txBody>
      </p:sp>
      <p:pic>
        <p:nvPicPr>
          <p:cNvPr id="5" name="Picture 6" descr="http://t1.gstatic.com/images?q=tbn:ANd9GcTC1I2ujYzNeWQff1EH7wP_7QhFeFeB_9jaVHmhX29fryktM-zO"/>
          <p:cNvPicPr>
            <a:picLocks noChangeAspect="1" noChangeArrowheads="1"/>
          </p:cNvPicPr>
          <p:nvPr/>
        </p:nvPicPr>
        <p:blipFill rotWithShape="1">
          <a:blip r:embed="rId4">
            <a:extLst>
              <a:ext uri="{28A0092B-C50C-407E-A947-70E740481C1C}">
                <a14:useLocalDpi xmlns:a14="http://schemas.microsoft.com/office/drawing/2010/main" val="0"/>
              </a:ext>
            </a:extLst>
          </a:blip>
          <a:srcRect t="2212"/>
          <a:stretch/>
        </p:blipFill>
        <p:spPr bwMode="auto">
          <a:xfrm>
            <a:off x="6172200" y="477672"/>
            <a:ext cx="2077919" cy="34847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0037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Tax-Free Accounts </a:t>
            </a:r>
            <a:br>
              <a:rPr lang="en-US" dirty="0"/>
            </a:br>
            <a:r>
              <a:rPr lang="en-US" dirty="0"/>
              <a:t>as a Pillar of Income</a:t>
            </a:r>
          </a:p>
        </p:txBody>
      </p:sp>
      <p:sp>
        <p:nvSpPr>
          <p:cNvPr id="3" name="Content Placeholder 2"/>
          <p:cNvSpPr>
            <a:spLocks noGrp="1"/>
          </p:cNvSpPr>
          <p:nvPr>
            <p:ph idx="1"/>
          </p:nvPr>
        </p:nvSpPr>
        <p:spPr>
          <a:xfrm>
            <a:off x="502920" y="530352"/>
            <a:ext cx="5516880" cy="4422648"/>
          </a:xfrm>
        </p:spPr>
        <p:txBody>
          <a:bodyPr>
            <a:noAutofit/>
          </a:bodyPr>
          <a:lstStyle/>
          <a:p>
            <a:pPr lvl="0"/>
            <a:r>
              <a:rPr lang="en-US" sz="2400" dirty="0"/>
              <a:t>Withdrawals should be coordinated with other assets and Social Security</a:t>
            </a:r>
          </a:p>
          <a:p>
            <a:pPr lvl="0"/>
            <a:r>
              <a:rPr lang="en-US" sz="2400" dirty="0"/>
              <a:t>Sequence of returns in the market is key</a:t>
            </a:r>
          </a:p>
          <a:p>
            <a:pPr lvl="0"/>
            <a:r>
              <a:rPr lang="en-US" sz="2400" dirty="0"/>
              <a:t>Income can be structured with guarantees </a:t>
            </a:r>
          </a:p>
          <a:p>
            <a:pPr lvl="0"/>
            <a:r>
              <a:rPr lang="en-US" sz="2400" dirty="0"/>
              <a:t>Pre-59 ½ withdrawal penalties</a:t>
            </a:r>
          </a:p>
          <a:p>
            <a:pPr lvl="0"/>
            <a:r>
              <a:rPr lang="en-US" sz="2400" dirty="0"/>
              <a:t>No RMDs at age 70 ½ </a:t>
            </a:r>
          </a:p>
          <a:p>
            <a:pPr marL="0" indent="0">
              <a:buNone/>
            </a:pPr>
            <a:endParaRPr lang="en-US" sz="2000" dirty="0"/>
          </a:p>
        </p:txBody>
      </p:sp>
      <p:pic>
        <p:nvPicPr>
          <p:cNvPr id="5" name="Picture 6" descr="http://t1.gstatic.com/images?q=tbn:ANd9GcTC1I2ujYzNeWQff1EH7wP_7QhFeFeB_9jaVHmhX29fryktM-zO"/>
          <p:cNvPicPr>
            <a:picLocks noChangeAspect="1" noChangeArrowheads="1"/>
          </p:cNvPicPr>
          <p:nvPr/>
        </p:nvPicPr>
        <p:blipFill rotWithShape="1">
          <a:blip r:embed="rId4">
            <a:extLst>
              <a:ext uri="{28A0092B-C50C-407E-A947-70E740481C1C}">
                <a14:useLocalDpi xmlns:a14="http://schemas.microsoft.com/office/drawing/2010/main" val="0"/>
              </a:ext>
            </a:extLst>
          </a:blip>
          <a:srcRect t="2212"/>
          <a:stretch/>
        </p:blipFill>
        <p:spPr bwMode="auto">
          <a:xfrm>
            <a:off x="6172200" y="477672"/>
            <a:ext cx="2077919" cy="34847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3657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Tax-Free Accounts</a:t>
            </a:r>
          </a:p>
        </p:txBody>
      </p:sp>
      <p:sp>
        <p:nvSpPr>
          <p:cNvPr id="3" name="Content Placeholder 2"/>
          <p:cNvSpPr>
            <a:spLocks noGrp="1"/>
          </p:cNvSpPr>
          <p:nvPr>
            <p:ph idx="1"/>
          </p:nvPr>
        </p:nvSpPr>
        <p:spPr>
          <a:xfrm>
            <a:off x="502920" y="530352"/>
            <a:ext cx="8183880" cy="4498848"/>
          </a:xfrm>
        </p:spPr>
        <p:txBody>
          <a:bodyPr>
            <a:noAutofit/>
          </a:bodyPr>
          <a:lstStyle/>
          <a:p>
            <a:r>
              <a:rPr lang="en-US" sz="2000" b="1" i="1" dirty="0"/>
              <a:t>Question:  If you believe taxes are going up, would you consider tax-free options for your retirement income to help lessen the tax burden?</a:t>
            </a:r>
            <a:endParaRPr lang="en-US" sz="2000" dirty="0"/>
          </a:p>
          <a:p>
            <a:pPr marL="0" indent="0">
              <a:buNone/>
            </a:pPr>
            <a:r>
              <a:rPr lang="en-US" sz="2000" b="1" i="1" dirty="0"/>
              <a:t> </a:t>
            </a:r>
            <a:endParaRPr lang="en-US" sz="2000" dirty="0"/>
          </a:p>
          <a:p>
            <a:r>
              <a:rPr lang="en-US" sz="2000" b="1" i="1" dirty="0"/>
              <a:t>Question:  In what ways would converting some of your pre-tax dollar plans help you in retirement?</a:t>
            </a:r>
            <a:endParaRPr lang="en-US" sz="2000" dirty="0"/>
          </a:p>
          <a:p>
            <a:pPr marL="0" indent="0">
              <a:buNone/>
            </a:pPr>
            <a:r>
              <a:rPr lang="en-US" sz="2000" b="1" i="1" dirty="0"/>
              <a:t> </a:t>
            </a:r>
            <a:endParaRPr lang="en-US" sz="2000" dirty="0"/>
          </a:p>
          <a:p>
            <a:r>
              <a:rPr lang="en-US" sz="2000" b="1" i="1" dirty="0"/>
              <a:t>Question: What are some of the concerns you have about municipal bonds?</a:t>
            </a:r>
          </a:p>
          <a:p>
            <a:endParaRPr lang="en-US" sz="2000" dirty="0"/>
          </a:p>
          <a:p>
            <a:r>
              <a:rPr lang="en-US" sz="2000" b="1" i="1" dirty="0"/>
              <a:t>Question: What are some of the concerns you have about Roth IRAs?</a:t>
            </a:r>
          </a:p>
          <a:p>
            <a:endParaRPr lang="en-US" sz="2000" dirty="0"/>
          </a:p>
          <a:p>
            <a:r>
              <a:rPr lang="en-US" sz="2000" b="1" i="1" dirty="0"/>
              <a:t> Question:  What are some of the concerns you have about a LIRP?</a:t>
            </a:r>
            <a:endParaRPr lang="en-US" sz="2000" dirty="0"/>
          </a:p>
        </p:txBody>
      </p:sp>
    </p:spTree>
    <p:extLst>
      <p:ext uri="{BB962C8B-B14F-4D97-AF65-F5344CB8AC3E}">
        <p14:creationId xmlns:p14="http://schemas.microsoft.com/office/powerpoint/2010/main" val="157216291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00399"/>
            <a:ext cx="7543800" cy="2438401"/>
          </a:xfrm>
        </p:spPr>
        <p:txBody>
          <a:bodyPr/>
          <a:lstStyle/>
          <a:p>
            <a:r>
              <a:rPr lang="en-US" sz="7200" dirty="0">
                <a:effectLst/>
              </a:rPr>
              <a:t>Pillar #6:</a:t>
            </a:r>
            <a:br>
              <a:rPr lang="en-US" sz="7200" dirty="0">
                <a:effectLst/>
              </a:rPr>
            </a:br>
            <a:r>
              <a:rPr lang="en-US" sz="7200" dirty="0">
                <a:effectLst/>
              </a:rPr>
              <a:t>Social Security</a:t>
            </a:r>
          </a:p>
        </p:txBody>
      </p:sp>
      <p:sp>
        <p:nvSpPr>
          <p:cNvPr id="3" name="Subtitle 2"/>
          <p:cNvSpPr>
            <a:spLocks noGrp="1"/>
          </p:cNvSpPr>
          <p:nvPr>
            <p:ph type="subTitle" idx="1"/>
          </p:nvPr>
        </p:nvSpPr>
        <p:spPr>
          <a:xfrm>
            <a:off x="762000" y="5638800"/>
            <a:ext cx="6858000" cy="533399"/>
          </a:xfrm>
        </p:spPr>
        <p:txBody>
          <a:bodyPr/>
          <a:lstStyle/>
          <a:p>
            <a:r>
              <a:rPr lang="en-US" dirty="0"/>
              <a:t>Six Pillars of Retirement Income</a:t>
            </a:r>
          </a:p>
        </p:txBody>
      </p:sp>
      <p:pic>
        <p:nvPicPr>
          <p:cNvPr id="5" name="Picture 2" descr="C:\Users\Dave\Desktop\Logos\FoundationsLog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4672" y="31242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25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Expectancy</a:t>
            </a:r>
          </a:p>
        </p:txBody>
      </p:sp>
      <p:sp>
        <p:nvSpPr>
          <p:cNvPr id="5" name="Content Placeholder 4"/>
          <p:cNvSpPr>
            <a:spLocks noGrp="1"/>
          </p:cNvSpPr>
          <p:nvPr>
            <p:ph idx="1"/>
          </p:nvPr>
        </p:nvSpPr>
        <p:spPr>
          <a:xfrm>
            <a:off x="457200" y="1600200"/>
            <a:ext cx="8229600" cy="2133599"/>
          </a:xfrm>
        </p:spPr>
        <p:txBody>
          <a:bodyPr>
            <a:normAutofit/>
          </a:bodyPr>
          <a:lstStyle/>
          <a:p>
            <a:r>
              <a:rPr lang="en-US" b="1" i="1" dirty="0"/>
              <a:t>Question:  What was the age of the oldest person you know of in your family history?</a:t>
            </a:r>
          </a:p>
          <a:p>
            <a:endParaRPr lang="en-US" dirty="0"/>
          </a:p>
        </p:txBody>
      </p:sp>
    </p:spTree>
    <p:extLst>
      <p:ext uri="{BB962C8B-B14F-4D97-AF65-F5344CB8AC3E}">
        <p14:creationId xmlns:p14="http://schemas.microsoft.com/office/powerpoint/2010/main" val="352354355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7543800" cy="1600200"/>
          </a:xfrm>
        </p:spPr>
        <p:txBody>
          <a:bodyPr>
            <a:normAutofit fontScale="90000"/>
          </a:bodyPr>
          <a:lstStyle/>
          <a:p>
            <a:r>
              <a:rPr lang="en-US" dirty="0"/>
              <a:t>Maximizing Social Security</a:t>
            </a:r>
          </a:p>
        </p:txBody>
      </p:sp>
      <p:sp>
        <p:nvSpPr>
          <p:cNvPr id="3" name="Content Placeholder 2"/>
          <p:cNvSpPr>
            <a:spLocks noGrp="1"/>
          </p:cNvSpPr>
          <p:nvPr>
            <p:ph idx="1"/>
          </p:nvPr>
        </p:nvSpPr>
        <p:spPr/>
        <p:txBody>
          <a:bodyPr/>
          <a:lstStyle/>
          <a:p>
            <a:r>
              <a:rPr lang="en-US" dirty="0"/>
              <a:t>Attend Maximizing Social Security workshop to find out more details of how and when to take your benefits to fit your plan. </a:t>
            </a:r>
          </a:p>
        </p:txBody>
      </p:sp>
    </p:spTree>
    <p:extLst>
      <p:ext uri="{BB962C8B-B14F-4D97-AF65-F5344CB8AC3E}">
        <p14:creationId xmlns:p14="http://schemas.microsoft.com/office/powerpoint/2010/main" val="365112606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00400"/>
            <a:ext cx="7543800" cy="2286000"/>
          </a:xfrm>
        </p:spPr>
        <p:txBody>
          <a:bodyPr/>
          <a:lstStyle/>
          <a:p>
            <a:r>
              <a:rPr lang="en-US" dirty="0">
                <a:effectLst/>
              </a:rPr>
              <a:t>Putting It All Together</a:t>
            </a:r>
          </a:p>
        </p:txBody>
      </p:sp>
      <p:pic>
        <p:nvPicPr>
          <p:cNvPr id="5" name="Picture 2" descr="C:\Users\Dave\Desktop\Logos\FoundationsLog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6482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19571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a:t>
            </a:r>
          </a:p>
        </p:txBody>
      </p:sp>
      <p:sp>
        <p:nvSpPr>
          <p:cNvPr id="3" name="Text Placeholder 2"/>
          <p:cNvSpPr>
            <a:spLocks noGrp="1"/>
          </p:cNvSpPr>
          <p:nvPr>
            <p:ph type="body" sz="half" idx="2"/>
          </p:nvPr>
        </p:nvSpPr>
        <p:spPr>
          <a:xfrm>
            <a:off x="850392" y="762000"/>
            <a:ext cx="3264408" cy="4191000"/>
          </a:xfrm>
        </p:spPr>
        <p:txBody>
          <a:bodyPr>
            <a:normAutofit/>
          </a:bodyPr>
          <a:lstStyle/>
          <a:p>
            <a:r>
              <a:rPr lang="en-US" sz="3200" dirty="0">
                <a:effectLst>
                  <a:outerShdw blurRad="38100" dist="38100" dir="2700000" algn="tl">
                    <a:srgbClr val="000000">
                      <a:alpha val="43137"/>
                    </a:srgbClr>
                  </a:outerShdw>
                </a:effectLst>
              </a:rPr>
              <a:t>How do all your assets fit together with entitlements to fund the quality of life you want in retirement?</a:t>
            </a:r>
          </a:p>
          <a:p>
            <a:endParaRPr lang="en-US" sz="1800" dirty="0"/>
          </a:p>
        </p:txBody>
      </p:sp>
      <p:pic>
        <p:nvPicPr>
          <p:cNvPr id="55302" name="Picture 6" descr="http://t1.gstatic.com/images?q=tbn:ANd9GcTC1I2ujYzNeWQff1EH7wP_7QhFeFeB_9jaVHmhX29fryktM-zO"/>
          <p:cNvPicPr>
            <a:picLocks noChangeAspect="1" noChangeArrowheads="1"/>
          </p:cNvPicPr>
          <p:nvPr/>
        </p:nvPicPr>
        <p:blipFill rotWithShape="1">
          <a:blip r:embed="rId3">
            <a:extLst>
              <a:ext uri="{28A0092B-C50C-407E-A947-70E740481C1C}">
                <a14:useLocalDpi xmlns:a14="http://schemas.microsoft.com/office/drawing/2010/main" val="0"/>
              </a:ext>
            </a:extLst>
          </a:blip>
          <a:srcRect t="2212"/>
          <a:stretch/>
        </p:blipFill>
        <p:spPr bwMode="auto">
          <a:xfrm>
            <a:off x="4114800" y="838200"/>
            <a:ext cx="4853276" cy="3560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3274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fontScale="90000"/>
          </a:bodyPr>
          <a:lstStyle/>
          <a:p>
            <a:pPr eaLnBrk="1" fontAlgn="auto" hangingPunct="1">
              <a:spcAft>
                <a:spcPts val="0"/>
              </a:spcAft>
              <a:defRPr/>
            </a:pPr>
            <a:r>
              <a:rPr lang="en-US" dirty="0">
                <a:ea typeface="+mj-ea"/>
              </a:rPr>
              <a:t>	</a:t>
            </a:r>
            <a:r>
              <a:rPr lang="en-US" b="1" dirty="0">
                <a:solidFill>
                  <a:schemeClr val="tx1"/>
                </a:solidFill>
                <a:ea typeface="+mj-ea"/>
              </a:rPr>
              <a:t>CONTACT INFORMATION </a:t>
            </a:r>
          </a:p>
        </p:txBody>
      </p:sp>
      <p:sp>
        <p:nvSpPr>
          <p:cNvPr id="3" name="Content Placeholder 2"/>
          <p:cNvSpPr>
            <a:spLocks noGrp="1"/>
          </p:cNvSpPr>
          <p:nvPr>
            <p:ph idx="1"/>
          </p:nvPr>
        </p:nvSpPr>
        <p:spPr>
          <a:xfrm>
            <a:off x="762000" y="685800"/>
            <a:ext cx="7543800" cy="4267200"/>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FAA26D3D-D897-4be2-8F04-BA451C77F1D7}"/>
          </a:extLst>
        </p:spPr>
        <p:txBody>
          <a:bodyPr rtlCol="0">
            <a:normAutofit fontScale="92500" lnSpcReduction="10000"/>
          </a:bodyPr>
          <a:lstStyle/>
          <a:p>
            <a:pPr algn="ctr" eaLnBrk="1" fontAlgn="auto" hangingPunct="1">
              <a:spcAft>
                <a:spcPts val="0"/>
              </a:spcAft>
              <a:buFont typeface="Arial" pitchFamily="34" charset="0"/>
              <a:buNone/>
              <a:defRPr/>
            </a:pPr>
            <a:r>
              <a:rPr lang="en-US" sz="4400" b="1" i="1" dirty="0">
                <a:ea typeface="+mn-ea"/>
              </a:rPr>
              <a:t>Dave Vick </a:t>
            </a:r>
          </a:p>
          <a:p>
            <a:pPr algn="ctr" eaLnBrk="1" fontAlgn="auto" hangingPunct="1">
              <a:spcAft>
                <a:spcPts val="0"/>
              </a:spcAft>
              <a:buFont typeface="Arial" pitchFamily="34" charset="0"/>
              <a:buNone/>
              <a:defRPr/>
            </a:pPr>
            <a:r>
              <a:rPr lang="en-US" sz="3600" b="1" i="1" dirty="0">
                <a:solidFill>
                  <a:schemeClr val="tx1"/>
                </a:solidFill>
                <a:ea typeface="+mn-ea"/>
                <a:hlinkClick r:id="rId3"/>
              </a:rPr>
              <a:t>dave@vickassociates.com</a:t>
            </a:r>
            <a:endParaRPr lang="en-US" sz="3600" b="1" i="1" dirty="0">
              <a:solidFill>
                <a:schemeClr val="tx1"/>
              </a:solidFill>
              <a:ea typeface="+mn-ea"/>
            </a:endParaRPr>
          </a:p>
          <a:p>
            <a:pPr algn="ctr" eaLnBrk="1" fontAlgn="auto" hangingPunct="1">
              <a:spcAft>
                <a:spcPts val="0"/>
              </a:spcAft>
              <a:buFont typeface="Arial" pitchFamily="34" charset="0"/>
              <a:buNone/>
              <a:defRPr/>
            </a:pPr>
            <a:r>
              <a:rPr lang="en-US" sz="3600" b="1" i="1" dirty="0"/>
              <a:t>480-758-4582</a:t>
            </a:r>
            <a:endParaRPr lang="en-US" sz="3600" b="1" i="1" dirty="0">
              <a:ea typeface="+mn-ea"/>
            </a:endParaRPr>
          </a:p>
          <a:p>
            <a:pPr algn="ctr" eaLnBrk="1" fontAlgn="auto" hangingPunct="1">
              <a:spcAft>
                <a:spcPts val="0"/>
              </a:spcAft>
              <a:buFont typeface="Arial" pitchFamily="34" charset="0"/>
              <a:buNone/>
              <a:defRPr/>
            </a:pPr>
            <a:r>
              <a:rPr lang="en-US" sz="3600" b="1" i="1" dirty="0">
                <a:ea typeface="+mn-ea"/>
              </a:rPr>
              <a:t>Vick &amp; Associates, Inc.</a:t>
            </a:r>
          </a:p>
          <a:p>
            <a:pPr algn="ctr" eaLnBrk="1" fontAlgn="auto" hangingPunct="1">
              <a:spcAft>
                <a:spcPts val="0"/>
              </a:spcAft>
              <a:buFont typeface="Arial" pitchFamily="34" charset="0"/>
              <a:buNone/>
              <a:defRPr/>
            </a:pPr>
            <a:r>
              <a:rPr lang="en-US" sz="3600" b="1" i="1" dirty="0">
                <a:ea typeface="+mn-ea"/>
              </a:rPr>
              <a:t>8700 E. Vista Bonita Drive</a:t>
            </a:r>
          </a:p>
          <a:p>
            <a:pPr algn="ctr" eaLnBrk="1" fontAlgn="auto" hangingPunct="1">
              <a:spcAft>
                <a:spcPts val="0"/>
              </a:spcAft>
              <a:buFont typeface="Arial" pitchFamily="34" charset="0"/>
              <a:buNone/>
              <a:defRPr/>
            </a:pPr>
            <a:r>
              <a:rPr lang="en-US" sz="3600" b="1" i="1" dirty="0"/>
              <a:t>Suite 240</a:t>
            </a:r>
          </a:p>
          <a:p>
            <a:pPr algn="ctr" eaLnBrk="1" fontAlgn="auto" hangingPunct="1">
              <a:spcAft>
                <a:spcPts val="0"/>
              </a:spcAft>
              <a:buFont typeface="Arial" pitchFamily="34" charset="0"/>
              <a:buNone/>
              <a:defRPr/>
            </a:pPr>
            <a:r>
              <a:rPr lang="en-US" sz="3600" b="1" i="1" dirty="0">
                <a:ea typeface="+mn-ea"/>
              </a:rPr>
              <a:t>Scottsdale, AZ 85255</a:t>
            </a:r>
          </a:p>
        </p:txBody>
      </p:sp>
    </p:spTree>
    <p:extLst>
      <p:ext uri="{BB962C8B-B14F-4D97-AF65-F5344CB8AC3E}">
        <p14:creationId xmlns:p14="http://schemas.microsoft.com/office/powerpoint/2010/main" val="724173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Expectancy</a:t>
            </a:r>
          </a:p>
        </p:txBody>
      </p:sp>
      <p:sp>
        <p:nvSpPr>
          <p:cNvPr id="4" name="Content Placeholder 3"/>
          <p:cNvSpPr>
            <a:spLocks noGrp="1"/>
          </p:cNvSpPr>
          <p:nvPr>
            <p:ph idx="1"/>
          </p:nvPr>
        </p:nvSpPr>
        <p:spPr/>
        <p:txBody>
          <a:bodyPr/>
          <a:lstStyle/>
          <a:p>
            <a:endParaRPr lang="en-US" dirty="0"/>
          </a:p>
        </p:txBody>
      </p:sp>
      <p:sp>
        <p:nvSpPr>
          <p:cNvPr id="3" name="Rectangle 2"/>
          <p:cNvSpPr/>
          <p:nvPr/>
        </p:nvSpPr>
        <p:spPr>
          <a:xfrm>
            <a:off x="549321" y="6233656"/>
            <a:ext cx="6517297" cy="276999"/>
          </a:xfrm>
          <a:prstGeom prst="rect">
            <a:avLst/>
          </a:prstGeom>
        </p:spPr>
        <p:txBody>
          <a:bodyPr wrap="none">
            <a:spAutoFit/>
          </a:bodyPr>
          <a:lstStyle/>
          <a:p>
            <a:r>
              <a:rPr lang="en-US" sz="1200" dirty="0"/>
              <a:t>http://www.soa.org/Research/Software-Tools/research-simple-life-calculator.aspx</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12" y="1295400"/>
            <a:ext cx="764857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4"/>
          <p:cNvSpPr txBox="1">
            <a:spLocks/>
          </p:cNvSpPr>
          <p:nvPr/>
        </p:nvSpPr>
        <p:spPr>
          <a:xfrm>
            <a:off x="442686" y="533400"/>
            <a:ext cx="8229600" cy="6096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Font typeface="Wingdings 2"/>
              <a:buNone/>
            </a:pPr>
            <a:r>
              <a:rPr lang="en-US"/>
              <a:t>Social Security 2010 Tables</a:t>
            </a:r>
            <a:endParaRPr lang="en-US" dirty="0"/>
          </a:p>
        </p:txBody>
      </p:sp>
    </p:spTree>
    <p:extLst>
      <p:ext uri="{BB962C8B-B14F-4D97-AF65-F5344CB8AC3E}">
        <p14:creationId xmlns:p14="http://schemas.microsoft.com/office/powerpoint/2010/main" val="937502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effectLst/>
              </a:rPr>
            </a:br>
            <a:r>
              <a:rPr lang="en-US" dirty="0">
                <a:effectLst/>
              </a:rPr>
              <a:t>By the Numbers</a:t>
            </a:r>
            <a:endParaRPr lang="en-US" dirty="0"/>
          </a:p>
        </p:txBody>
      </p:sp>
      <p:sp>
        <p:nvSpPr>
          <p:cNvPr id="3" name="Content Placeholder 2"/>
          <p:cNvSpPr>
            <a:spLocks noGrp="1"/>
          </p:cNvSpPr>
          <p:nvPr>
            <p:ph idx="1"/>
          </p:nvPr>
        </p:nvSpPr>
        <p:spPr/>
        <p:txBody>
          <a:bodyPr>
            <a:normAutofit/>
          </a:bodyPr>
          <a:lstStyle/>
          <a:p>
            <a:pPr marL="0" lvl="0" indent="0">
              <a:buNone/>
            </a:pPr>
            <a:r>
              <a:rPr lang="en-US" b="1" dirty="0"/>
              <a:t>52%</a:t>
            </a:r>
            <a:r>
              <a:rPr lang="en-US" dirty="0"/>
              <a:t> of the oldest Baby Boomers, 67 and up, have retired…of the 52%:</a:t>
            </a:r>
            <a:endParaRPr lang="en-US" sz="2400" dirty="0"/>
          </a:p>
          <a:p>
            <a:pPr lvl="1"/>
            <a:r>
              <a:rPr lang="en-US" b="1" dirty="0"/>
              <a:t>86%</a:t>
            </a:r>
            <a:r>
              <a:rPr lang="en-US" dirty="0"/>
              <a:t> currently collecting Social Security benefits</a:t>
            </a:r>
          </a:p>
          <a:p>
            <a:pPr lvl="2"/>
            <a:r>
              <a:rPr lang="en-US" dirty="0"/>
              <a:t>43% started collecting earlier than anticipated.</a:t>
            </a:r>
            <a:endParaRPr lang="en-US" sz="1800" dirty="0"/>
          </a:p>
          <a:p>
            <a:pPr lvl="1"/>
            <a:r>
              <a:rPr lang="en-US" b="1" dirty="0"/>
              <a:t>13%</a:t>
            </a:r>
            <a:r>
              <a:rPr lang="en-US" dirty="0"/>
              <a:t> are taking care of parents or relatives.</a:t>
            </a:r>
            <a:endParaRPr lang="en-US" sz="2000" dirty="0"/>
          </a:p>
          <a:p>
            <a:pPr lvl="1"/>
            <a:r>
              <a:rPr lang="en-US" b="1" dirty="0"/>
              <a:t>82%</a:t>
            </a:r>
            <a:r>
              <a:rPr lang="en-US" dirty="0"/>
              <a:t> say their health is good to excellent.</a:t>
            </a:r>
            <a:endParaRPr lang="en-US" sz="2000" dirty="0"/>
          </a:p>
          <a:p>
            <a:pPr lvl="1"/>
            <a:r>
              <a:rPr lang="en-US" b="1" dirty="0"/>
              <a:t>54%</a:t>
            </a:r>
            <a:r>
              <a:rPr lang="en-US" dirty="0"/>
              <a:t> say they retired early due to a job loss or health issues. </a:t>
            </a:r>
            <a:endParaRPr lang="en-US" sz="2000" dirty="0"/>
          </a:p>
          <a:p>
            <a:pPr lvl="0"/>
            <a:r>
              <a:rPr lang="en-US" dirty="0"/>
              <a:t>The average retirement age increased from 66 years-old to 71 years old between 2008 and 2013. (3)</a:t>
            </a:r>
          </a:p>
          <a:p>
            <a:endParaRPr lang="en-US" dirty="0"/>
          </a:p>
        </p:txBody>
      </p:sp>
    </p:spTree>
    <p:extLst>
      <p:ext uri="{BB962C8B-B14F-4D97-AF65-F5344CB8AC3E}">
        <p14:creationId xmlns:p14="http://schemas.microsoft.com/office/powerpoint/2010/main" val="4158837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3012349"/>
            <a:ext cx="7543800" cy="2362200"/>
          </a:xfrm>
        </p:spPr>
        <p:txBody>
          <a:bodyPr/>
          <a:lstStyle/>
          <a:p>
            <a:r>
              <a:rPr lang="en-US" dirty="0">
                <a:effectLst/>
              </a:rPr>
              <a:t>Inadequate Savings</a:t>
            </a:r>
            <a:endParaRPr lang="en-US" dirty="0"/>
          </a:p>
        </p:txBody>
      </p:sp>
      <p:sp>
        <p:nvSpPr>
          <p:cNvPr id="3" name="Subtitle 2"/>
          <p:cNvSpPr>
            <a:spLocks noGrp="1"/>
          </p:cNvSpPr>
          <p:nvPr>
            <p:ph type="subTitle" idx="1"/>
          </p:nvPr>
        </p:nvSpPr>
        <p:spPr>
          <a:xfrm>
            <a:off x="762000" y="5341566"/>
            <a:ext cx="6858000" cy="693367"/>
          </a:xfrm>
        </p:spPr>
        <p:txBody>
          <a:bodyPr/>
          <a:lstStyle/>
          <a:p>
            <a:r>
              <a:rPr lang="en-US" dirty="0"/>
              <a:t>Eight Challenges to Retirement Income</a:t>
            </a:r>
          </a:p>
        </p:txBody>
      </p:sp>
      <p:pic>
        <p:nvPicPr>
          <p:cNvPr id="5" name="Picture 2" descr="C:\Users\Dave\Desktop\Logos\FoundationsLog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6482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15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Inadequate Savings</a:t>
            </a:r>
          </a:p>
        </p:txBody>
      </p:sp>
      <p:pic>
        <p:nvPicPr>
          <p:cNvPr id="3074" name="Picture 8" descr="https://www.evernote.com/shard/s162/sh/f6b19198-22c2-4745-bf0e-9f7f45af1d62/5fc19cb6ea7298f5c79bab077ec74758/res/7114af4b-fdc3-4da9-b131-d18c64f15e1d.jpg?resizeSmall&amp;width=832"/>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20245" b="2024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p:cNvSpPr>
            <a:spLocks noGrp="1"/>
          </p:cNvSpPr>
          <p:nvPr>
            <p:ph type="body" sz="half" idx="2"/>
          </p:nvPr>
        </p:nvSpPr>
        <p:spPr>
          <a:xfrm>
            <a:off x="762000" y="3276600"/>
            <a:ext cx="7391400" cy="1905000"/>
          </a:xfrm>
        </p:spPr>
        <p:txBody>
          <a:bodyPr>
            <a:noAutofit/>
          </a:bodyPr>
          <a:lstStyle/>
          <a:p>
            <a:pPr marL="0"/>
            <a:r>
              <a:rPr lang="en-US" sz="2400" dirty="0"/>
              <a:t>The savings rate:</a:t>
            </a:r>
          </a:p>
          <a:p>
            <a:pPr marL="285750" indent="-285750">
              <a:buFont typeface="Arial" pitchFamily="34" charset="0"/>
              <a:buChar char="•"/>
            </a:pPr>
            <a:r>
              <a:rPr lang="en-US" sz="2400" dirty="0"/>
              <a:t>in the 1970s and 1980s - 5% to 7% of their income for retirement.  </a:t>
            </a:r>
          </a:p>
          <a:p>
            <a:pPr marL="285750" indent="-285750">
              <a:buFont typeface="Arial" pitchFamily="34" charset="0"/>
              <a:buChar char="•"/>
            </a:pPr>
            <a:r>
              <a:rPr lang="en-US" sz="2400" dirty="0"/>
              <a:t>21</a:t>
            </a:r>
            <a:r>
              <a:rPr lang="en-US" sz="2400" baseline="30000" dirty="0"/>
              <a:t>st</a:t>
            </a:r>
            <a:r>
              <a:rPr lang="en-US" sz="2400" dirty="0"/>
              <a:t> Century between 1% and 4%. </a:t>
            </a:r>
          </a:p>
          <a:p>
            <a:pPr marL="285750" indent="-285750">
              <a:buFont typeface="Arial" pitchFamily="34" charset="0"/>
              <a:buChar char="•"/>
            </a:pPr>
            <a:r>
              <a:rPr lang="en-US" sz="2400" dirty="0"/>
              <a:t>The personal savings rates since 2007 was 2.6%</a:t>
            </a:r>
          </a:p>
        </p:txBody>
      </p:sp>
      <p:sp>
        <p:nvSpPr>
          <p:cNvPr id="7" name="TextBox 6"/>
          <p:cNvSpPr txBox="1"/>
          <p:nvPr/>
        </p:nvSpPr>
        <p:spPr>
          <a:xfrm>
            <a:off x="8153400" y="6324600"/>
            <a:ext cx="685800" cy="276999"/>
          </a:xfrm>
          <a:prstGeom prst="rect">
            <a:avLst/>
          </a:prstGeom>
          <a:noFill/>
        </p:spPr>
        <p:txBody>
          <a:bodyPr wrap="square" rtlCol="0">
            <a:spAutoFit/>
          </a:bodyPr>
          <a:lstStyle/>
          <a:p>
            <a:r>
              <a:rPr lang="en-US" sz="1200" dirty="0"/>
              <a:t>p. 17</a:t>
            </a:r>
          </a:p>
        </p:txBody>
      </p:sp>
    </p:spTree>
    <p:extLst>
      <p:ext uri="{BB962C8B-B14F-4D97-AF65-F5344CB8AC3E}">
        <p14:creationId xmlns:p14="http://schemas.microsoft.com/office/powerpoint/2010/main" val="2473912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Inadequate Savings</a:t>
            </a:r>
          </a:p>
        </p:txBody>
      </p:sp>
      <p:sp>
        <p:nvSpPr>
          <p:cNvPr id="5" name="Content Placeholder 4"/>
          <p:cNvSpPr>
            <a:spLocks noGrp="1"/>
          </p:cNvSpPr>
          <p:nvPr>
            <p:ph idx="1"/>
          </p:nvPr>
        </p:nvSpPr>
        <p:spPr>
          <a:xfrm>
            <a:off x="457200" y="2653284"/>
            <a:ext cx="8229600" cy="2819400"/>
          </a:xfrm>
        </p:spPr>
        <p:txBody>
          <a:bodyPr>
            <a:normAutofit/>
          </a:bodyPr>
          <a:lstStyle/>
          <a:p>
            <a:r>
              <a:rPr lang="en-US" dirty="0"/>
              <a:t>…the average disposable income is hovering around $40,000 since 2007 and the savings rate has been 5.4% since then, that means that people on average have been putting away $2,160 a year for retirement.</a:t>
            </a:r>
          </a:p>
          <a:p>
            <a:r>
              <a:rPr lang="en-US" dirty="0"/>
              <a:t> </a:t>
            </a:r>
            <a:r>
              <a:rPr lang="en-US" b="1" i="1" dirty="0"/>
              <a:t>Question: Does that seem like enough?</a:t>
            </a:r>
          </a:p>
        </p:txBody>
      </p:sp>
      <p:pic>
        <p:nvPicPr>
          <p:cNvPr id="4099" name="Picture 3" descr="C:\Users\Dave\AppData\Local\Microsoft\Windows\Temporary Internet Files\Content.IE5\7TTWSO8W\MP90038762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533400"/>
            <a:ext cx="2971800" cy="21198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3469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4572000"/>
            <a:ext cx="7543800" cy="1600200"/>
          </a:xfrm>
        </p:spPr>
        <p:txBody>
          <a:bodyPr>
            <a:normAutofit/>
          </a:bodyPr>
          <a:lstStyle/>
          <a:p>
            <a:r>
              <a:rPr lang="en-US" sz="4000" dirty="0"/>
              <a:t>Stationary Wages &amp; Loads of Debt</a:t>
            </a:r>
          </a:p>
        </p:txBody>
      </p:sp>
      <p:sp>
        <p:nvSpPr>
          <p:cNvPr id="4" name="Content Placeholder 3"/>
          <p:cNvSpPr>
            <a:spLocks noGrp="1"/>
          </p:cNvSpPr>
          <p:nvPr>
            <p:ph sz="half" idx="1"/>
          </p:nvPr>
        </p:nvSpPr>
        <p:spPr>
          <a:xfrm>
            <a:off x="514352" y="530352"/>
            <a:ext cx="4972048" cy="4727448"/>
          </a:xfrm>
        </p:spPr>
        <p:txBody>
          <a:bodyPr>
            <a:normAutofit fontScale="85000" lnSpcReduction="20000"/>
          </a:bodyPr>
          <a:lstStyle/>
          <a:p>
            <a:pPr marL="0" indent="0">
              <a:buNone/>
            </a:pPr>
            <a:r>
              <a:rPr lang="en-US" dirty="0"/>
              <a:t>Reasons why saving for retirement so hard:</a:t>
            </a:r>
          </a:p>
          <a:p>
            <a:r>
              <a:rPr lang="en-US" dirty="0"/>
              <a:t>Easy access to </a:t>
            </a:r>
            <a:r>
              <a:rPr lang="en-US" b="1" dirty="0"/>
              <a:t>consumer debt</a:t>
            </a:r>
          </a:p>
          <a:p>
            <a:pPr lvl="0"/>
            <a:r>
              <a:rPr lang="en-US" b="1" dirty="0"/>
              <a:t>Spending habits </a:t>
            </a:r>
            <a:r>
              <a:rPr lang="en-US" dirty="0"/>
              <a:t>beyond their means</a:t>
            </a:r>
          </a:p>
          <a:p>
            <a:pPr lvl="0"/>
            <a:r>
              <a:rPr lang="en-US" b="1" dirty="0"/>
              <a:t>Wages stationary </a:t>
            </a:r>
            <a:r>
              <a:rPr lang="en-US" dirty="0"/>
              <a:t>for the last decade</a:t>
            </a:r>
          </a:p>
          <a:p>
            <a:pPr lvl="0"/>
            <a:r>
              <a:rPr lang="en-US" b="1" dirty="0"/>
              <a:t>Financing college </a:t>
            </a:r>
            <a:r>
              <a:rPr lang="en-US" dirty="0"/>
              <a:t>educations </a:t>
            </a:r>
          </a:p>
          <a:p>
            <a:pPr lvl="0"/>
            <a:r>
              <a:rPr lang="en-US" b="1" dirty="0"/>
              <a:t>Market down turns </a:t>
            </a:r>
            <a:r>
              <a:rPr lang="en-US" dirty="0"/>
              <a:t>2000-2002, 2008-2009</a:t>
            </a:r>
          </a:p>
          <a:p>
            <a:pPr lvl="0"/>
            <a:r>
              <a:rPr lang="en-US" b="1" dirty="0"/>
              <a:t>Disappearing pensions</a:t>
            </a:r>
          </a:p>
          <a:p>
            <a:pPr lvl="0"/>
            <a:r>
              <a:rPr lang="en-US" dirty="0"/>
              <a:t>Companies </a:t>
            </a:r>
            <a:r>
              <a:rPr lang="en-US" b="1" dirty="0"/>
              <a:t>doing away with healthcare benefits </a:t>
            </a:r>
            <a:r>
              <a:rPr lang="en-US" dirty="0"/>
              <a:t>for retirees</a:t>
            </a:r>
          </a:p>
          <a:p>
            <a:endParaRPr lang="en-US" dirty="0"/>
          </a:p>
        </p:txBody>
      </p:sp>
      <p:pic>
        <p:nvPicPr>
          <p:cNvPr id="6147" name="Picture 3" descr="C:\Users\Dave\AppData\Local\Microsoft\Windows\Temporary Internet Files\Content.IE5\L3JZXKM4\MP900422640[1].jpg"/>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tretch>
            <a:fillRect/>
          </a:stretch>
        </p:blipFill>
        <p:spPr bwMode="auto">
          <a:xfrm>
            <a:off x="5181600" y="990600"/>
            <a:ext cx="2514600" cy="37615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extLst>
      <p:ext uri="{BB962C8B-B14F-4D97-AF65-F5344CB8AC3E}">
        <p14:creationId xmlns:p14="http://schemas.microsoft.com/office/powerpoint/2010/main" val="427129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left)">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left)">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983480"/>
            <a:ext cx="8382000" cy="1051560"/>
          </a:xfrm>
        </p:spPr>
        <p:txBody>
          <a:bodyPr>
            <a:normAutofit/>
          </a:bodyPr>
          <a:lstStyle/>
          <a:p>
            <a:r>
              <a:rPr lang="en-US" sz="3000" dirty="0"/>
              <a:t>Foundations of Retirement Planning</a:t>
            </a:r>
          </a:p>
        </p:txBody>
      </p:sp>
      <p:sp>
        <p:nvSpPr>
          <p:cNvPr id="3" name="Content Placeholder 2"/>
          <p:cNvSpPr>
            <a:spLocks noGrp="1"/>
          </p:cNvSpPr>
          <p:nvPr>
            <p:ph idx="1"/>
          </p:nvPr>
        </p:nvSpPr>
        <p:spPr>
          <a:xfrm>
            <a:off x="502920" y="530352"/>
            <a:ext cx="8183880" cy="5032248"/>
          </a:xfrm>
        </p:spPr>
        <p:txBody>
          <a:bodyPr rtlCol="0">
            <a:normAutofit fontScale="92500"/>
          </a:bodyPr>
          <a:lstStyle/>
          <a:p>
            <a:pPr marL="438912" indent="-320040" eaLnBrk="1" fontAlgn="auto" hangingPunct="1">
              <a:lnSpc>
                <a:spcPct val="90000"/>
              </a:lnSpc>
              <a:spcBef>
                <a:spcPts val="0"/>
              </a:spcBef>
              <a:spcAft>
                <a:spcPts val="0"/>
              </a:spcAft>
              <a:buFont typeface="Wingdings 2"/>
              <a:buNone/>
              <a:defRPr/>
            </a:pPr>
            <a:r>
              <a:rPr lang="en-US" dirty="0">
                <a:latin typeface="+mj-lt"/>
              </a:rPr>
              <a:t>This discussion is offered free of charge.  It is designed to be educational in nature and is not intended to provide tax or legal advice.  Consult with your tax advisor and/or legal counsel for suitability for your specific situation.</a:t>
            </a:r>
            <a:r>
              <a:rPr lang="en-US" sz="600" dirty="0">
                <a:latin typeface="+mj-lt"/>
              </a:rPr>
              <a:t> </a:t>
            </a:r>
          </a:p>
          <a:p>
            <a:pPr marL="438912" indent="-320040" eaLnBrk="1" fontAlgn="auto" hangingPunct="1">
              <a:lnSpc>
                <a:spcPct val="90000"/>
              </a:lnSpc>
              <a:spcBef>
                <a:spcPts val="0"/>
              </a:spcBef>
              <a:spcAft>
                <a:spcPts val="0"/>
              </a:spcAft>
              <a:buFont typeface="Wingdings 2"/>
              <a:buNone/>
              <a:defRPr/>
            </a:pPr>
            <a:endParaRPr lang="en-US" sz="600" dirty="0">
              <a:latin typeface="+mj-lt"/>
            </a:endParaRPr>
          </a:p>
          <a:p>
            <a:pPr marL="438912" indent="-320040" eaLnBrk="1" fontAlgn="auto" hangingPunct="1">
              <a:lnSpc>
                <a:spcPct val="90000"/>
              </a:lnSpc>
              <a:spcBef>
                <a:spcPts val="0"/>
              </a:spcBef>
              <a:spcAft>
                <a:spcPts val="0"/>
              </a:spcAft>
              <a:buFont typeface="Wingdings 2"/>
              <a:buNone/>
              <a:defRPr/>
            </a:pPr>
            <a:endParaRPr lang="en-US" sz="600" dirty="0">
              <a:latin typeface="+mj-lt"/>
            </a:endParaRPr>
          </a:p>
          <a:p>
            <a:pPr marL="438912" indent="-320040" eaLnBrk="1" fontAlgn="auto" hangingPunct="1">
              <a:lnSpc>
                <a:spcPct val="90000"/>
              </a:lnSpc>
              <a:spcBef>
                <a:spcPts val="0"/>
              </a:spcBef>
              <a:spcAft>
                <a:spcPts val="0"/>
              </a:spcAft>
              <a:buFont typeface="Wingdings 2"/>
              <a:buNone/>
              <a:defRPr/>
            </a:pPr>
            <a:endParaRPr lang="en-US" sz="600" dirty="0">
              <a:latin typeface="+mj-lt"/>
            </a:endParaRPr>
          </a:p>
          <a:p>
            <a:pPr marL="438912" indent="-320040" eaLnBrk="1" fontAlgn="auto" hangingPunct="1">
              <a:lnSpc>
                <a:spcPct val="90000"/>
              </a:lnSpc>
              <a:spcBef>
                <a:spcPts val="0"/>
              </a:spcBef>
              <a:spcAft>
                <a:spcPts val="0"/>
              </a:spcAft>
              <a:buFont typeface="Wingdings 2"/>
              <a:buNone/>
              <a:defRPr/>
            </a:pPr>
            <a:endParaRPr lang="en-US" sz="600" dirty="0">
              <a:latin typeface="+mj-lt"/>
            </a:endParaRPr>
          </a:p>
          <a:p>
            <a:pPr marL="438912" indent="-320040">
              <a:lnSpc>
                <a:spcPct val="90000"/>
              </a:lnSpc>
              <a:spcBef>
                <a:spcPts val="0"/>
              </a:spcBef>
              <a:buNone/>
              <a:defRPr/>
            </a:pPr>
            <a:r>
              <a:rPr lang="en-US" dirty="0">
                <a:latin typeface="+mj-lt"/>
              </a:rPr>
              <a:t>This presentation is not endorsed or approved by the Social Security Office or any other Government Agency. </a:t>
            </a:r>
          </a:p>
          <a:p>
            <a:pPr marL="438912" indent="-320040" eaLnBrk="1" fontAlgn="auto" hangingPunct="1">
              <a:lnSpc>
                <a:spcPct val="90000"/>
              </a:lnSpc>
              <a:spcBef>
                <a:spcPts val="0"/>
              </a:spcBef>
              <a:spcAft>
                <a:spcPts val="0"/>
              </a:spcAft>
              <a:buFont typeface="Wingdings 2"/>
              <a:buNone/>
              <a:defRPr/>
            </a:pPr>
            <a:endParaRPr lang="en-US" dirty="0">
              <a:latin typeface="+mj-lt"/>
            </a:endParaRPr>
          </a:p>
          <a:p>
            <a:pPr marL="438912" indent="-320040" eaLnBrk="1" fontAlgn="auto" hangingPunct="1">
              <a:spcBef>
                <a:spcPts val="0"/>
              </a:spcBef>
              <a:spcAft>
                <a:spcPts val="0"/>
              </a:spcAft>
              <a:buFont typeface="Wingdings 2"/>
              <a:buNone/>
              <a:defRPr/>
            </a:pPr>
            <a:r>
              <a:rPr lang="en-US" dirty="0">
                <a:latin typeface="+mj-lt"/>
              </a:rPr>
              <a:t>Hypothetical and/or actual historical returns contained in this presentation are for informational purposes only and are not intended to be an offer, solicitation, or recommendation.  Rates of return are not guaranteed and are for illustrative purposes only. </a:t>
            </a:r>
          </a:p>
          <a:p>
            <a:pPr marL="438912" indent="-320040" eaLnBrk="1" fontAlgn="auto" hangingPunct="1">
              <a:spcBef>
                <a:spcPts val="0"/>
              </a:spcBef>
              <a:spcAft>
                <a:spcPts val="0"/>
              </a:spcAft>
              <a:buFont typeface="Wingdings 2"/>
              <a:buChar char=""/>
              <a:defRPr/>
            </a:pPr>
            <a:endParaRPr lang="en-US" dirty="0">
              <a:latin typeface="+mj-lt"/>
            </a:endParaRPr>
          </a:p>
          <a:p>
            <a:pPr marL="438912" indent="-320040" eaLnBrk="1" fontAlgn="auto" hangingPunct="1">
              <a:spcBef>
                <a:spcPts val="0"/>
              </a:spcBef>
              <a:spcAft>
                <a:spcPts val="0"/>
              </a:spcAft>
              <a:buFont typeface="Wingdings 2"/>
              <a:buNone/>
              <a:defRPr/>
            </a:pPr>
            <a:r>
              <a:rPr lang="en-US" dirty="0">
                <a:latin typeface="+mj-lt"/>
              </a:rPr>
              <a:t>Projected rates do not reflect the actual or expected performance within any example or financial product.</a:t>
            </a:r>
          </a:p>
          <a:p>
            <a:pPr marL="438912" indent="-320040" eaLnBrk="1" fontAlgn="auto" hangingPunct="1">
              <a:spcBef>
                <a:spcPts val="0"/>
              </a:spcBef>
              <a:spcAft>
                <a:spcPts val="0"/>
              </a:spcAft>
              <a:buFont typeface="Wingdings 2"/>
              <a:buNone/>
              <a:defRPr/>
            </a:pPr>
            <a:endParaRPr lang="en-US" dirty="0">
              <a:latin typeface="+mj-lt"/>
            </a:endParaRPr>
          </a:p>
        </p:txBody>
      </p:sp>
    </p:spTree>
    <p:extLst>
      <p:ext uri="{BB962C8B-B14F-4D97-AF65-F5344CB8AC3E}">
        <p14:creationId xmlns:p14="http://schemas.microsoft.com/office/powerpoint/2010/main" val="47398745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Inflation</a:t>
            </a:r>
            <a:endParaRPr lang="en-US" dirty="0"/>
          </a:p>
        </p:txBody>
      </p:sp>
      <p:sp>
        <p:nvSpPr>
          <p:cNvPr id="3" name="Subtitle 2"/>
          <p:cNvSpPr>
            <a:spLocks noGrp="1"/>
          </p:cNvSpPr>
          <p:nvPr>
            <p:ph type="subTitle" idx="1"/>
          </p:nvPr>
        </p:nvSpPr>
        <p:spPr/>
        <p:txBody>
          <a:bodyPr/>
          <a:lstStyle/>
          <a:p>
            <a:r>
              <a:rPr lang="en-US" dirty="0"/>
              <a:t>Eight Challenges to Retirement Income</a:t>
            </a:r>
          </a:p>
        </p:txBody>
      </p:sp>
      <p:pic>
        <p:nvPicPr>
          <p:cNvPr id="5" name="Picture 2" descr="C:\Users\Dave\Desktop\Logos\FoundationsLog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6482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472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inflation matter?</a:t>
            </a:r>
          </a:p>
        </p:txBody>
      </p:sp>
      <p:graphicFrame>
        <p:nvGraphicFramePr>
          <p:cNvPr id="4" name="Table 3"/>
          <p:cNvGraphicFramePr>
            <a:graphicFrameLocks noGrp="1"/>
          </p:cNvGraphicFramePr>
          <p:nvPr>
            <p:extLst>
              <p:ext uri="{D42A27DB-BD31-4B8C-83A1-F6EECF244321}">
                <p14:modId xmlns:p14="http://schemas.microsoft.com/office/powerpoint/2010/main" val="994729744"/>
              </p:ext>
            </p:extLst>
          </p:nvPr>
        </p:nvGraphicFramePr>
        <p:xfrm>
          <a:off x="457200" y="1447800"/>
          <a:ext cx="8229600" cy="1682496"/>
        </p:xfrm>
        <a:graphic>
          <a:graphicData uri="http://schemas.openxmlformats.org/drawingml/2006/table">
            <a:tbl>
              <a:tblPr firstRow="1" firstCol="1" bandRow="1">
                <a:tableStyleId>{6E25E649-3F16-4E02-A733-19D2CDBF48F0}</a:tableStyleId>
              </a:tblPr>
              <a:tblGrid>
                <a:gridCol w="1752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70464">
                  <a:extLst>
                    <a:ext uri="{9D8B030D-6E8A-4147-A177-3AD203B41FA5}">
                      <a16:colId xmlns:a16="http://schemas.microsoft.com/office/drawing/2014/main" val="20003"/>
                    </a:ext>
                  </a:extLst>
                </a:gridCol>
                <a:gridCol w="1706136">
                  <a:extLst>
                    <a:ext uri="{9D8B030D-6E8A-4147-A177-3AD203B41FA5}">
                      <a16:colId xmlns:a16="http://schemas.microsoft.com/office/drawing/2014/main" val="20004"/>
                    </a:ext>
                  </a:extLst>
                </a:gridCol>
              </a:tblGrid>
              <a:tr h="238125">
                <a:tc>
                  <a:txBody>
                    <a:bodyPr/>
                    <a:lstStyle/>
                    <a:p>
                      <a:pPr marL="0" marR="0" algn="ctr">
                        <a:lnSpc>
                          <a:spcPct val="115000"/>
                        </a:lnSpc>
                        <a:spcBef>
                          <a:spcPts val="0"/>
                        </a:spcBef>
                      </a:pPr>
                      <a:r>
                        <a:rPr lang="en-US" sz="2400" dirty="0">
                          <a:effectLst/>
                        </a:rPr>
                        <a:t>Inflation Rate</a:t>
                      </a:r>
                      <a:endParaRPr lang="en-US" sz="2400" dirty="0">
                        <a:effectLst/>
                        <a:latin typeface="Garamond"/>
                        <a:ea typeface="Times New Roman"/>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a:effectLst/>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2400" u="sng" dirty="0">
                          <a:effectLst/>
                        </a:rPr>
                        <a:t>1.86%</a:t>
                      </a:r>
                      <a:endParaRPr lang="en-US" sz="2400" dirty="0">
                        <a:effectLst/>
                        <a:latin typeface="Garamond"/>
                        <a:ea typeface="Times New Roman"/>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a:effectLst/>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2400" u="sng" dirty="0">
                          <a:effectLst/>
                        </a:rPr>
                        <a:t>2.20%</a:t>
                      </a:r>
                      <a:endParaRPr lang="en-US" sz="2400" dirty="0">
                        <a:effectLst/>
                        <a:latin typeface="Garamond"/>
                        <a:ea typeface="Times New Roman"/>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a:effectLst/>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2400" u="sng" dirty="0">
                          <a:effectLst/>
                        </a:rPr>
                        <a:t>2.49%</a:t>
                      </a:r>
                      <a:endParaRPr lang="en-US" sz="2400" dirty="0">
                        <a:effectLst/>
                        <a:latin typeface="Garamond"/>
                        <a:ea typeface="Times New Roman"/>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a:effectLst/>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2400" u="sng" dirty="0">
                          <a:effectLst/>
                        </a:rPr>
                        <a:t>3.33%</a:t>
                      </a:r>
                      <a:endParaRPr lang="en-US" sz="2400" dirty="0">
                        <a:effectLst/>
                        <a:latin typeface="Garamond"/>
                        <a:ea typeface="Times New Roman"/>
                        <a:cs typeface="Times New Roman"/>
                      </a:endParaRPr>
                    </a:p>
                  </a:txBody>
                  <a:tcPr marL="68580" marR="68580" marT="0" marB="0"/>
                </a:tc>
                <a:extLst>
                  <a:ext uri="{0D108BD9-81ED-4DB2-BD59-A6C34878D82A}">
                    <a16:rowId xmlns:a16="http://schemas.microsoft.com/office/drawing/2014/main" val="10000"/>
                  </a:ext>
                </a:extLst>
              </a:tr>
              <a:tr h="238125">
                <a:tc>
                  <a:txBody>
                    <a:bodyPr/>
                    <a:lstStyle/>
                    <a:p>
                      <a:pPr marL="0" marR="0" algn="ctr">
                        <a:lnSpc>
                          <a:spcPct val="115000"/>
                        </a:lnSpc>
                        <a:spcBef>
                          <a:spcPts val="0"/>
                        </a:spcBef>
                      </a:pPr>
                      <a:r>
                        <a:rPr lang="en-US" sz="2400" dirty="0">
                          <a:effectLst/>
                          <a:latin typeface="Garamond"/>
                          <a:ea typeface="Times New Roman"/>
                          <a:cs typeface="Times New Roman"/>
                        </a:rPr>
                        <a:t>Car</a:t>
                      </a:r>
                    </a:p>
                  </a:txBody>
                  <a:tcPr marL="68580" marR="68580" marT="0" marB="0"/>
                </a:tc>
                <a:tc>
                  <a:txBody>
                    <a:bodyPr/>
                    <a:lstStyle/>
                    <a:p>
                      <a:pPr marL="0" marR="0" algn="ctr">
                        <a:lnSpc>
                          <a:spcPct val="115000"/>
                        </a:lnSpc>
                        <a:spcBef>
                          <a:spcPts val="0"/>
                        </a:spcBef>
                      </a:pPr>
                      <a:r>
                        <a:rPr lang="en-US" sz="2400" u="sng" dirty="0">
                          <a:effectLst/>
                        </a:rPr>
                        <a:t>10 Years</a:t>
                      </a:r>
                      <a:endParaRPr lang="en-US" sz="2400" dirty="0">
                        <a:effectLst/>
                        <a:latin typeface="Garamond"/>
                        <a:ea typeface="Times New Roman"/>
                        <a:cs typeface="Times New Roman"/>
                      </a:endParaRPr>
                    </a:p>
                  </a:txBody>
                  <a:tcPr marL="68580" marR="68580" marT="0" marB="0"/>
                </a:tc>
                <a:tc>
                  <a:txBody>
                    <a:bodyPr/>
                    <a:lstStyle/>
                    <a:p>
                      <a:pPr marL="0" marR="0" algn="ctr">
                        <a:lnSpc>
                          <a:spcPct val="115000"/>
                        </a:lnSpc>
                        <a:spcBef>
                          <a:spcPts val="0"/>
                        </a:spcBef>
                      </a:pPr>
                      <a:r>
                        <a:rPr lang="en-US" sz="2400" u="sng" dirty="0">
                          <a:effectLst/>
                        </a:rPr>
                        <a:t>20 Years</a:t>
                      </a:r>
                      <a:endParaRPr lang="en-US" sz="2400" dirty="0">
                        <a:effectLst/>
                        <a:latin typeface="Garamond"/>
                        <a:ea typeface="Times New Roman"/>
                        <a:cs typeface="Times New Roman"/>
                      </a:endParaRPr>
                    </a:p>
                  </a:txBody>
                  <a:tcPr marL="68580" marR="68580" marT="0" marB="0"/>
                </a:tc>
                <a:tc>
                  <a:txBody>
                    <a:bodyPr/>
                    <a:lstStyle/>
                    <a:p>
                      <a:pPr marL="0" marR="0" algn="ctr">
                        <a:lnSpc>
                          <a:spcPct val="115000"/>
                        </a:lnSpc>
                        <a:spcBef>
                          <a:spcPts val="0"/>
                        </a:spcBef>
                      </a:pPr>
                      <a:r>
                        <a:rPr lang="en-US" sz="2400" u="sng" dirty="0">
                          <a:effectLst/>
                        </a:rPr>
                        <a:t>30 Years</a:t>
                      </a:r>
                      <a:endParaRPr lang="en-US" sz="2400" dirty="0">
                        <a:effectLst/>
                        <a:latin typeface="Garamond"/>
                        <a:ea typeface="Times New Roman"/>
                        <a:cs typeface="Times New Roman"/>
                      </a:endParaRPr>
                    </a:p>
                  </a:txBody>
                  <a:tcPr marL="68580" marR="68580" marT="0" marB="0"/>
                </a:tc>
                <a:tc>
                  <a:txBody>
                    <a:bodyPr/>
                    <a:lstStyle/>
                    <a:p>
                      <a:pPr marL="0" marR="0" algn="ctr">
                        <a:lnSpc>
                          <a:spcPct val="115000"/>
                        </a:lnSpc>
                        <a:spcBef>
                          <a:spcPts val="0"/>
                        </a:spcBef>
                      </a:pPr>
                      <a:r>
                        <a:rPr lang="en-US" sz="2400" u="sng">
                          <a:effectLst/>
                        </a:rPr>
                        <a:t>40 Years</a:t>
                      </a:r>
                      <a:endParaRPr lang="en-US" sz="2400">
                        <a:effectLst/>
                        <a:latin typeface="Garamond"/>
                        <a:ea typeface="Times New Roman"/>
                        <a:cs typeface="Times New Roman"/>
                      </a:endParaRPr>
                    </a:p>
                  </a:txBody>
                  <a:tcPr marL="68580" marR="68580" marT="0" marB="0"/>
                </a:tc>
                <a:extLst>
                  <a:ext uri="{0D108BD9-81ED-4DB2-BD59-A6C34878D82A}">
                    <a16:rowId xmlns:a16="http://schemas.microsoft.com/office/drawing/2014/main" val="10001"/>
                  </a:ext>
                </a:extLst>
              </a:tr>
              <a:tr h="238125">
                <a:tc>
                  <a:txBody>
                    <a:bodyPr/>
                    <a:lstStyle/>
                    <a:p>
                      <a:pPr marL="0" marR="0" algn="ctr">
                        <a:lnSpc>
                          <a:spcPct val="115000"/>
                        </a:lnSpc>
                        <a:spcBef>
                          <a:spcPts val="0"/>
                        </a:spcBef>
                      </a:pPr>
                      <a:r>
                        <a:rPr lang="en-US" sz="2400" dirty="0">
                          <a:effectLst/>
                        </a:rPr>
                        <a:t>$25,000</a:t>
                      </a:r>
                      <a:endParaRPr lang="en-US" sz="2400" dirty="0">
                        <a:effectLst/>
                        <a:latin typeface="Garamond"/>
                        <a:ea typeface="Times New Roman"/>
                        <a:cs typeface="Times New Roman"/>
                      </a:endParaRPr>
                    </a:p>
                  </a:txBody>
                  <a:tcPr marL="68580" marR="68580" marT="0" marB="0"/>
                </a:tc>
                <a:tc>
                  <a:txBody>
                    <a:bodyPr/>
                    <a:lstStyle/>
                    <a:p>
                      <a:pPr marL="0" marR="0" algn="ctr">
                        <a:lnSpc>
                          <a:spcPct val="115000"/>
                        </a:lnSpc>
                        <a:spcBef>
                          <a:spcPts val="0"/>
                        </a:spcBef>
                      </a:pPr>
                      <a:r>
                        <a:rPr lang="en-US" sz="2000" dirty="0">
                          <a:effectLst/>
                        </a:rPr>
                        <a:t>$30,053</a:t>
                      </a:r>
                      <a:endParaRPr lang="en-US" sz="2000" dirty="0">
                        <a:effectLst/>
                        <a:latin typeface="Garamond"/>
                        <a:ea typeface="Times New Roman"/>
                        <a:cs typeface="Times New Roman"/>
                      </a:endParaRPr>
                    </a:p>
                  </a:txBody>
                  <a:tcPr marL="68580" marR="68580" marT="0" marB="0"/>
                </a:tc>
                <a:tc>
                  <a:txBody>
                    <a:bodyPr/>
                    <a:lstStyle/>
                    <a:p>
                      <a:pPr marL="0" marR="0" algn="ctr">
                        <a:lnSpc>
                          <a:spcPct val="115000"/>
                        </a:lnSpc>
                        <a:spcBef>
                          <a:spcPts val="0"/>
                        </a:spcBef>
                      </a:pPr>
                      <a:r>
                        <a:rPr lang="en-US" sz="2000" dirty="0">
                          <a:effectLst/>
                        </a:rPr>
                        <a:t>$38,633</a:t>
                      </a:r>
                      <a:endParaRPr lang="en-US" sz="2000" dirty="0">
                        <a:effectLst/>
                        <a:latin typeface="Garamond"/>
                        <a:ea typeface="Times New Roman"/>
                        <a:cs typeface="Times New Roman"/>
                      </a:endParaRPr>
                    </a:p>
                  </a:txBody>
                  <a:tcPr marL="68580" marR="68580" marT="0" marB="0"/>
                </a:tc>
                <a:tc>
                  <a:txBody>
                    <a:bodyPr/>
                    <a:lstStyle/>
                    <a:p>
                      <a:pPr marL="0" marR="0" algn="ctr">
                        <a:lnSpc>
                          <a:spcPct val="115000"/>
                        </a:lnSpc>
                        <a:spcBef>
                          <a:spcPts val="0"/>
                        </a:spcBef>
                      </a:pPr>
                      <a:r>
                        <a:rPr lang="en-US" sz="2000" dirty="0">
                          <a:effectLst/>
                        </a:rPr>
                        <a:t>$52,286</a:t>
                      </a:r>
                      <a:endParaRPr lang="en-US" sz="2000" dirty="0">
                        <a:effectLst/>
                        <a:latin typeface="Garamond"/>
                        <a:ea typeface="Times New Roman"/>
                        <a:cs typeface="Times New Roman"/>
                      </a:endParaRPr>
                    </a:p>
                  </a:txBody>
                  <a:tcPr marL="68580" marR="68580" marT="0" marB="0"/>
                </a:tc>
                <a:tc>
                  <a:txBody>
                    <a:bodyPr/>
                    <a:lstStyle/>
                    <a:p>
                      <a:pPr marL="0" marR="0" algn="ctr">
                        <a:lnSpc>
                          <a:spcPct val="115000"/>
                        </a:lnSpc>
                        <a:spcBef>
                          <a:spcPts val="0"/>
                        </a:spcBef>
                      </a:pPr>
                      <a:r>
                        <a:rPr lang="en-US" sz="2000" dirty="0">
                          <a:effectLst/>
                        </a:rPr>
                        <a:t>$92,682</a:t>
                      </a:r>
                      <a:endParaRPr lang="en-US" sz="2000" dirty="0">
                        <a:effectLst/>
                        <a:latin typeface="Garamond"/>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pic>
        <p:nvPicPr>
          <p:cNvPr id="8194" name="Picture 2" descr="http://sp.life123.com/bm.pix/what-causes-inflation.s6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200400"/>
            <a:ext cx="3505200" cy="22239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370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inflation matter?</a:t>
            </a:r>
          </a:p>
        </p:txBody>
      </p:sp>
      <p:graphicFrame>
        <p:nvGraphicFramePr>
          <p:cNvPr id="4" name="Table 3"/>
          <p:cNvGraphicFramePr>
            <a:graphicFrameLocks noGrp="1"/>
          </p:cNvGraphicFramePr>
          <p:nvPr>
            <p:extLst>
              <p:ext uri="{D42A27DB-BD31-4B8C-83A1-F6EECF244321}">
                <p14:modId xmlns:p14="http://schemas.microsoft.com/office/powerpoint/2010/main" val="2927272242"/>
              </p:ext>
            </p:extLst>
          </p:nvPr>
        </p:nvGraphicFramePr>
        <p:xfrm>
          <a:off x="457200" y="1447800"/>
          <a:ext cx="8229600" cy="1682496"/>
        </p:xfrm>
        <a:graphic>
          <a:graphicData uri="http://schemas.openxmlformats.org/drawingml/2006/table">
            <a:tbl>
              <a:tblPr firstRow="1" firstCol="1" bandRow="1">
                <a:tableStyleId>{6E25E649-3F16-4E02-A733-19D2CDBF48F0}</a:tableStyleId>
              </a:tblPr>
              <a:tblGrid>
                <a:gridCol w="1752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570464">
                  <a:extLst>
                    <a:ext uri="{9D8B030D-6E8A-4147-A177-3AD203B41FA5}">
                      <a16:colId xmlns:a16="http://schemas.microsoft.com/office/drawing/2014/main" val="20003"/>
                    </a:ext>
                  </a:extLst>
                </a:gridCol>
                <a:gridCol w="1706136">
                  <a:extLst>
                    <a:ext uri="{9D8B030D-6E8A-4147-A177-3AD203B41FA5}">
                      <a16:colId xmlns:a16="http://schemas.microsoft.com/office/drawing/2014/main" val="20004"/>
                    </a:ext>
                  </a:extLst>
                </a:gridCol>
              </a:tblGrid>
              <a:tr h="238125">
                <a:tc>
                  <a:txBody>
                    <a:bodyPr/>
                    <a:lstStyle/>
                    <a:p>
                      <a:pPr marL="0" marR="0" algn="ctr">
                        <a:lnSpc>
                          <a:spcPct val="115000"/>
                        </a:lnSpc>
                        <a:spcBef>
                          <a:spcPts val="0"/>
                        </a:spcBef>
                      </a:pPr>
                      <a:r>
                        <a:rPr lang="en-US" sz="2400" dirty="0">
                          <a:effectLst/>
                        </a:rPr>
                        <a:t>Inflation Rate</a:t>
                      </a:r>
                      <a:endParaRPr lang="en-US" sz="2400" dirty="0">
                        <a:effectLst/>
                        <a:latin typeface="Garamond"/>
                        <a:ea typeface="Times New Roman"/>
                        <a:cs typeface="Times New Roman"/>
                      </a:endParaRPr>
                    </a:p>
                  </a:txBody>
                  <a:tcPr marL="68580" marR="68580" marT="0" marB="0"/>
                </a:tc>
                <a:tc>
                  <a:txBody>
                    <a:bodyPr/>
                    <a:lstStyle/>
                    <a:p>
                      <a:pPr marL="0" marR="0">
                        <a:lnSpc>
                          <a:spcPct val="115000"/>
                        </a:lnSpc>
                        <a:spcBef>
                          <a:spcPts val="0"/>
                        </a:spcBef>
                      </a:pPr>
                      <a:r>
                        <a:rPr lang="en-US" sz="2400" dirty="0">
                          <a:effectLst/>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2400" u="sng" dirty="0">
                          <a:effectLst/>
                        </a:rPr>
                        <a:t>2.90%</a:t>
                      </a:r>
                      <a:endParaRPr lang="en-US" sz="2400" dirty="0">
                        <a:effectLst/>
                        <a:latin typeface="Garamond"/>
                        <a:ea typeface="Times New Roman"/>
                        <a:cs typeface="Times New Roman"/>
                      </a:endParaRPr>
                    </a:p>
                  </a:txBody>
                  <a:tcPr marL="68580" marR="68580" marT="0" marB="0"/>
                </a:tc>
                <a:tc>
                  <a:txBody>
                    <a:bodyPr/>
                    <a:lstStyle/>
                    <a:p>
                      <a:pPr marL="0" marR="0">
                        <a:lnSpc>
                          <a:spcPct val="115000"/>
                        </a:lnSpc>
                        <a:spcBef>
                          <a:spcPts val="0"/>
                        </a:spcBef>
                      </a:pPr>
                      <a:r>
                        <a:rPr lang="en-US" sz="2400" dirty="0">
                          <a:effectLst/>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2400" u="sng" dirty="0">
                          <a:effectLst/>
                        </a:rPr>
                        <a:t>2.90%</a:t>
                      </a:r>
                      <a:endParaRPr lang="en-US" sz="2400" dirty="0">
                        <a:effectLst/>
                        <a:latin typeface="Garamond"/>
                        <a:ea typeface="Times New Roman"/>
                        <a:cs typeface="Times New Roman"/>
                      </a:endParaRPr>
                    </a:p>
                  </a:txBody>
                  <a:tcPr marL="68580" marR="68580" marT="0" marB="0"/>
                </a:tc>
                <a:tc>
                  <a:txBody>
                    <a:bodyPr/>
                    <a:lstStyle/>
                    <a:p>
                      <a:pPr marL="0" marR="0">
                        <a:lnSpc>
                          <a:spcPct val="115000"/>
                        </a:lnSpc>
                        <a:spcBef>
                          <a:spcPts val="0"/>
                        </a:spcBef>
                      </a:pPr>
                      <a:r>
                        <a:rPr lang="en-US" sz="2400" dirty="0">
                          <a:effectLst/>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2400" u="sng" dirty="0">
                          <a:effectLst/>
                        </a:rPr>
                        <a:t>2.90%</a:t>
                      </a:r>
                      <a:endParaRPr lang="en-US" sz="2400" dirty="0">
                        <a:effectLst/>
                        <a:latin typeface="Garamond"/>
                        <a:ea typeface="Times New Roman"/>
                        <a:cs typeface="Times New Roman"/>
                      </a:endParaRPr>
                    </a:p>
                  </a:txBody>
                  <a:tcPr marL="68580" marR="68580" marT="0" marB="0"/>
                </a:tc>
                <a:tc>
                  <a:txBody>
                    <a:bodyPr/>
                    <a:lstStyle/>
                    <a:p>
                      <a:pPr marL="0" marR="0">
                        <a:lnSpc>
                          <a:spcPct val="115000"/>
                        </a:lnSpc>
                        <a:spcBef>
                          <a:spcPts val="0"/>
                        </a:spcBef>
                      </a:pPr>
                      <a:endParaRPr lang="en-US" sz="2400" dirty="0">
                        <a:effectLst/>
                        <a:latin typeface="+mn-lt"/>
                        <a:ea typeface="+mn-ea"/>
                        <a:cs typeface="+mn-cs"/>
                      </a:endParaRPr>
                    </a:p>
                    <a:p>
                      <a:pPr marL="0" marR="0" indent="0" algn="l" defTabSz="914400" rtl="0" eaLnBrk="1" fontAlgn="auto" latinLnBrk="0" hangingPunct="1">
                        <a:lnSpc>
                          <a:spcPct val="115000"/>
                        </a:lnSpc>
                        <a:spcBef>
                          <a:spcPts val="0"/>
                        </a:spcBef>
                        <a:spcAft>
                          <a:spcPts val="0"/>
                        </a:spcAft>
                        <a:buClrTx/>
                        <a:buSzTx/>
                        <a:buFontTx/>
                        <a:buNone/>
                        <a:tabLst/>
                        <a:defRPr/>
                      </a:pPr>
                      <a:r>
                        <a:rPr lang="en-US" sz="2400" u="sng" dirty="0">
                          <a:effectLst/>
                        </a:rPr>
                        <a:t>4.30%</a:t>
                      </a:r>
                      <a:endParaRPr lang="en-US" sz="2400" dirty="0">
                        <a:effectLst/>
                        <a:latin typeface="Garamond"/>
                        <a:ea typeface="Times New Roman"/>
                        <a:cs typeface="Times New Roman"/>
                      </a:endParaRPr>
                    </a:p>
                  </a:txBody>
                  <a:tcPr marL="68580" marR="68580" marT="0" marB="0"/>
                </a:tc>
                <a:extLst>
                  <a:ext uri="{0D108BD9-81ED-4DB2-BD59-A6C34878D82A}">
                    <a16:rowId xmlns:a16="http://schemas.microsoft.com/office/drawing/2014/main" val="10000"/>
                  </a:ext>
                </a:extLst>
              </a:tr>
              <a:tr h="238125">
                <a:tc>
                  <a:txBody>
                    <a:bodyPr/>
                    <a:lstStyle/>
                    <a:p>
                      <a:pPr marL="0" marR="0" algn="ctr">
                        <a:lnSpc>
                          <a:spcPct val="115000"/>
                        </a:lnSpc>
                        <a:spcBef>
                          <a:spcPts val="0"/>
                        </a:spcBef>
                      </a:pPr>
                      <a:r>
                        <a:rPr lang="en-US" sz="2400" dirty="0">
                          <a:effectLst/>
                          <a:latin typeface="Garamond"/>
                          <a:ea typeface="Times New Roman"/>
                          <a:cs typeface="Times New Roman"/>
                        </a:rPr>
                        <a:t>NH</a:t>
                      </a:r>
                    </a:p>
                  </a:txBody>
                  <a:tcPr marL="68580" marR="68580" marT="0" marB="0"/>
                </a:tc>
                <a:tc>
                  <a:txBody>
                    <a:bodyPr/>
                    <a:lstStyle/>
                    <a:p>
                      <a:pPr marL="0" marR="0" algn="ctr">
                        <a:lnSpc>
                          <a:spcPct val="115000"/>
                        </a:lnSpc>
                        <a:spcBef>
                          <a:spcPts val="0"/>
                        </a:spcBef>
                      </a:pPr>
                      <a:r>
                        <a:rPr lang="en-US" sz="2400" u="sng" dirty="0">
                          <a:effectLst/>
                        </a:rPr>
                        <a:t>10 Years</a:t>
                      </a:r>
                      <a:endParaRPr lang="en-US" sz="2400" dirty="0">
                        <a:effectLst/>
                        <a:latin typeface="Garamond"/>
                        <a:ea typeface="Times New Roman"/>
                        <a:cs typeface="Times New Roman"/>
                      </a:endParaRPr>
                    </a:p>
                  </a:txBody>
                  <a:tcPr marL="68580" marR="68580" marT="0" marB="0"/>
                </a:tc>
                <a:tc>
                  <a:txBody>
                    <a:bodyPr/>
                    <a:lstStyle/>
                    <a:p>
                      <a:pPr marL="0" marR="0" algn="ctr">
                        <a:lnSpc>
                          <a:spcPct val="115000"/>
                        </a:lnSpc>
                        <a:spcBef>
                          <a:spcPts val="0"/>
                        </a:spcBef>
                      </a:pPr>
                      <a:r>
                        <a:rPr lang="en-US" sz="2400" u="sng" dirty="0">
                          <a:effectLst/>
                        </a:rPr>
                        <a:t>20 Years</a:t>
                      </a:r>
                      <a:endParaRPr lang="en-US" sz="2400" dirty="0">
                        <a:effectLst/>
                        <a:latin typeface="Garamond"/>
                        <a:ea typeface="Times New Roman"/>
                        <a:cs typeface="Times New Roman"/>
                      </a:endParaRPr>
                    </a:p>
                  </a:txBody>
                  <a:tcPr marL="68580" marR="68580" marT="0" marB="0"/>
                </a:tc>
                <a:tc>
                  <a:txBody>
                    <a:bodyPr/>
                    <a:lstStyle/>
                    <a:p>
                      <a:pPr marL="0" marR="0" algn="ctr">
                        <a:lnSpc>
                          <a:spcPct val="115000"/>
                        </a:lnSpc>
                        <a:spcBef>
                          <a:spcPts val="0"/>
                        </a:spcBef>
                      </a:pPr>
                      <a:r>
                        <a:rPr lang="en-US" sz="2400" u="sng">
                          <a:effectLst/>
                        </a:rPr>
                        <a:t>30 Years</a:t>
                      </a:r>
                      <a:endParaRPr lang="en-US" sz="2400">
                        <a:effectLst/>
                        <a:latin typeface="Garamond"/>
                        <a:ea typeface="Times New Roman"/>
                        <a:cs typeface="Times New Roman"/>
                      </a:endParaRPr>
                    </a:p>
                  </a:txBody>
                  <a:tcPr marL="68580" marR="68580" marT="0" marB="0"/>
                </a:tc>
                <a:tc>
                  <a:txBody>
                    <a:bodyPr/>
                    <a:lstStyle/>
                    <a:p>
                      <a:pPr marL="0" marR="0" algn="ctr">
                        <a:lnSpc>
                          <a:spcPct val="115000"/>
                        </a:lnSpc>
                        <a:spcBef>
                          <a:spcPts val="0"/>
                        </a:spcBef>
                      </a:pPr>
                      <a:r>
                        <a:rPr lang="en-US" sz="2400" u="sng">
                          <a:effectLst/>
                        </a:rPr>
                        <a:t>40 Years</a:t>
                      </a:r>
                      <a:endParaRPr lang="en-US" sz="2400">
                        <a:effectLst/>
                        <a:latin typeface="Garamond"/>
                        <a:ea typeface="Times New Roman"/>
                        <a:cs typeface="Times New Roman"/>
                      </a:endParaRPr>
                    </a:p>
                  </a:txBody>
                  <a:tcPr marL="68580" marR="68580" marT="0" marB="0"/>
                </a:tc>
                <a:extLst>
                  <a:ext uri="{0D108BD9-81ED-4DB2-BD59-A6C34878D82A}">
                    <a16:rowId xmlns:a16="http://schemas.microsoft.com/office/drawing/2014/main" val="10001"/>
                  </a:ext>
                </a:extLst>
              </a:tr>
              <a:tr h="238125">
                <a:tc>
                  <a:txBody>
                    <a:bodyPr/>
                    <a:lstStyle/>
                    <a:p>
                      <a:pPr marL="0" marR="0" algn="ctr">
                        <a:lnSpc>
                          <a:spcPct val="115000"/>
                        </a:lnSpc>
                        <a:spcBef>
                          <a:spcPts val="0"/>
                        </a:spcBef>
                      </a:pPr>
                      <a:r>
                        <a:rPr lang="en-US" sz="2400" dirty="0">
                          <a:effectLst/>
                        </a:rPr>
                        <a:t>$80,000</a:t>
                      </a:r>
                      <a:endParaRPr lang="en-US" sz="2400" dirty="0">
                        <a:effectLst/>
                        <a:latin typeface="Garamond"/>
                        <a:ea typeface="Times New Roman"/>
                        <a:cs typeface="Times New Roman"/>
                      </a:endParaRPr>
                    </a:p>
                  </a:txBody>
                  <a:tcPr marL="68580" marR="68580" marT="0" marB="0"/>
                </a:tc>
                <a:tc>
                  <a:txBody>
                    <a:bodyPr/>
                    <a:lstStyle/>
                    <a:p>
                      <a:pPr marL="0" marR="0" algn="ctr">
                        <a:lnSpc>
                          <a:spcPct val="115000"/>
                        </a:lnSpc>
                        <a:spcBef>
                          <a:spcPts val="0"/>
                        </a:spcBef>
                      </a:pPr>
                      <a:r>
                        <a:rPr lang="en-US" sz="1800" kern="1200" dirty="0">
                          <a:solidFill>
                            <a:schemeClr val="dk1"/>
                          </a:solidFill>
                          <a:effectLst/>
                          <a:latin typeface="+mn-lt"/>
                          <a:ea typeface="+mn-ea"/>
                          <a:cs typeface="+mn-cs"/>
                        </a:rPr>
                        <a:t>$96,189</a:t>
                      </a:r>
                      <a:endParaRPr lang="en-US" sz="2000" dirty="0">
                        <a:effectLst/>
                        <a:latin typeface="+mn-lt"/>
                        <a:ea typeface="Times New Roman"/>
                        <a:cs typeface="Times New Roman"/>
                      </a:endParaRPr>
                    </a:p>
                  </a:txBody>
                  <a:tcPr marL="68580" marR="68580" marT="0" marB="0"/>
                </a:tc>
                <a:tc>
                  <a:txBody>
                    <a:bodyPr/>
                    <a:lstStyle/>
                    <a:p>
                      <a:pPr marL="0" marR="0" algn="ctr">
                        <a:lnSpc>
                          <a:spcPct val="115000"/>
                        </a:lnSpc>
                        <a:spcBef>
                          <a:spcPts val="0"/>
                        </a:spcBef>
                      </a:pPr>
                      <a:r>
                        <a:rPr lang="en-US" sz="2000" dirty="0">
                          <a:effectLst/>
                          <a:latin typeface="+mn-lt"/>
                          <a:ea typeface="Times New Roman"/>
                          <a:cs typeface="Times New Roman"/>
                        </a:rPr>
                        <a:t>$</a:t>
                      </a:r>
                      <a:r>
                        <a:rPr lang="en-US" sz="1800" kern="1200" dirty="0">
                          <a:solidFill>
                            <a:schemeClr val="dk1"/>
                          </a:solidFill>
                          <a:effectLst/>
                          <a:latin typeface="+mn-lt"/>
                          <a:ea typeface="+mn-ea"/>
                          <a:cs typeface="+mn-cs"/>
                        </a:rPr>
                        <a:t>123,625</a:t>
                      </a:r>
                      <a:endParaRPr lang="en-US" sz="2000" dirty="0">
                        <a:effectLst/>
                        <a:latin typeface="+mn-lt"/>
                        <a:ea typeface="Times New Roman"/>
                        <a:cs typeface="Times New Roman"/>
                      </a:endParaRPr>
                    </a:p>
                  </a:txBody>
                  <a:tcPr marL="68580" marR="68580" marT="0" marB="0"/>
                </a:tc>
                <a:tc>
                  <a:txBody>
                    <a:bodyPr/>
                    <a:lstStyle/>
                    <a:p>
                      <a:pPr marL="0" marR="0" algn="ctr">
                        <a:lnSpc>
                          <a:spcPct val="115000"/>
                        </a:lnSpc>
                        <a:spcBef>
                          <a:spcPts val="0"/>
                        </a:spcBef>
                      </a:pPr>
                      <a:r>
                        <a:rPr lang="en-US" sz="1800" kern="1200" dirty="0">
                          <a:solidFill>
                            <a:schemeClr val="dk1"/>
                          </a:solidFill>
                          <a:effectLst/>
                          <a:latin typeface="+mn-lt"/>
                          <a:ea typeface="+mn-ea"/>
                          <a:cs typeface="+mn-cs"/>
                        </a:rPr>
                        <a:t>$167,315</a:t>
                      </a:r>
                      <a:endParaRPr lang="en-US" sz="2000" dirty="0">
                        <a:effectLst/>
                        <a:latin typeface="+mn-lt"/>
                        <a:ea typeface="Times New Roman"/>
                        <a:cs typeface="Times New Roman"/>
                      </a:endParaRPr>
                    </a:p>
                  </a:txBody>
                  <a:tcPr marL="68580" marR="68580" marT="0" marB="0"/>
                </a:tc>
                <a:tc>
                  <a:txBody>
                    <a:bodyPr/>
                    <a:lstStyle/>
                    <a:p>
                      <a:pPr marL="0" marR="0" algn="ctr">
                        <a:lnSpc>
                          <a:spcPct val="115000"/>
                        </a:lnSpc>
                        <a:spcBef>
                          <a:spcPts val="0"/>
                        </a:spcBef>
                      </a:pPr>
                      <a:r>
                        <a:rPr lang="en-US" sz="1800" kern="1200" dirty="0">
                          <a:solidFill>
                            <a:schemeClr val="dk1"/>
                          </a:solidFill>
                          <a:effectLst/>
                          <a:latin typeface="+mn-lt"/>
                          <a:ea typeface="+mn-ea"/>
                          <a:cs typeface="+mn-cs"/>
                        </a:rPr>
                        <a:t>$296,584</a:t>
                      </a:r>
                      <a:endParaRPr lang="en-US" sz="2000" dirty="0">
                        <a:effectLst/>
                        <a:latin typeface="+mn-lt"/>
                        <a:ea typeface="Times New Roman"/>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3" name="TextBox 2"/>
          <p:cNvSpPr txBox="1"/>
          <p:nvPr/>
        </p:nvSpPr>
        <p:spPr>
          <a:xfrm>
            <a:off x="533400" y="3505200"/>
            <a:ext cx="8153400" cy="1446550"/>
          </a:xfrm>
          <a:prstGeom prst="rect">
            <a:avLst/>
          </a:prstGeom>
          <a:noFill/>
        </p:spPr>
        <p:txBody>
          <a:bodyPr wrap="square" rtlCol="0">
            <a:spAutoFit/>
          </a:bodyPr>
          <a:lstStyle/>
          <a:p>
            <a:r>
              <a:rPr lang="en-US" sz="4400" b="1" dirty="0">
                <a:solidFill>
                  <a:srgbClr val="C00000"/>
                </a:solidFill>
                <a:effectLst>
                  <a:outerShdw blurRad="38100" dist="38100" dir="2700000" algn="tl">
                    <a:srgbClr val="000000">
                      <a:alpha val="43137"/>
                    </a:srgbClr>
                  </a:outerShdw>
                </a:effectLst>
              </a:rPr>
              <a:t>Inflation is a </a:t>
            </a:r>
          </a:p>
          <a:p>
            <a:r>
              <a:rPr lang="en-US" sz="4400" b="1" dirty="0">
                <a:solidFill>
                  <a:srgbClr val="C00000"/>
                </a:solidFill>
                <a:effectLst>
                  <a:outerShdw blurRad="38100" dist="38100" dir="2700000" algn="tl">
                    <a:srgbClr val="000000">
                      <a:alpha val="43137"/>
                    </a:srgbClr>
                  </a:outerShdw>
                </a:effectLst>
              </a:rPr>
              <a:t>“long life penalty!”</a:t>
            </a:r>
          </a:p>
        </p:txBody>
      </p:sp>
    </p:spTree>
    <p:custDataLst>
      <p:tags r:id="rId1"/>
    </p:custDataLst>
    <p:extLst>
      <p:ext uri="{BB962C8B-B14F-4D97-AF65-F5344CB8AC3E}">
        <p14:creationId xmlns:p14="http://schemas.microsoft.com/office/powerpoint/2010/main" val="376953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Inflation as a Market Risk</a:t>
            </a:r>
          </a:p>
        </p:txBody>
      </p:sp>
      <p:sp>
        <p:nvSpPr>
          <p:cNvPr id="3" name="Content Placeholder 2"/>
          <p:cNvSpPr>
            <a:spLocks noGrp="1"/>
          </p:cNvSpPr>
          <p:nvPr>
            <p:ph idx="1"/>
          </p:nvPr>
        </p:nvSpPr>
        <p:spPr/>
        <p:txBody>
          <a:bodyPr>
            <a:normAutofit/>
          </a:bodyPr>
          <a:lstStyle/>
          <a:p>
            <a:pPr marL="0" indent="0">
              <a:buNone/>
            </a:pPr>
            <a:r>
              <a:rPr lang="en-US" b="1" dirty="0"/>
              <a:t>Inflation Creates Uncertainty</a:t>
            </a:r>
            <a:endParaRPr lang="en-US" dirty="0"/>
          </a:p>
          <a:p>
            <a:r>
              <a:rPr lang="en-US" dirty="0"/>
              <a:t>Inflation causes an overall uncertainty to future values.</a:t>
            </a:r>
          </a:p>
          <a:p>
            <a:r>
              <a:rPr lang="en-US" dirty="0"/>
              <a:t>Well-diversified portfolios adapt well to inflationary risk</a:t>
            </a:r>
          </a:p>
          <a:p>
            <a:r>
              <a:rPr lang="en-US" dirty="0"/>
              <a:t>A popular strategy is to invest in precious metals like gold and silver to offset the decline in currency values during an inflationary period.   </a:t>
            </a:r>
          </a:p>
        </p:txBody>
      </p:sp>
      <p:sp>
        <p:nvSpPr>
          <p:cNvPr id="4" name="TextBox 3"/>
          <p:cNvSpPr txBox="1"/>
          <p:nvPr/>
        </p:nvSpPr>
        <p:spPr>
          <a:xfrm>
            <a:off x="8153400" y="6324600"/>
            <a:ext cx="685800" cy="276999"/>
          </a:xfrm>
          <a:prstGeom prst="rect">
            <a:avLst/>
          </a:prstGeom>
          <a:noFill/>
        </p:spPr>
        <p:txBody>
          <a:bodyPr wrap="square" rtlCol="0">
            <a:spAutoFit/>
          </a:bodyPr>
          <a:lstStyle/>
          <a:p>
            <a:r>
              <a:rPr lang="en-US" sz="1200" dirty="0"/>
              <a:t>p. 23</a:t>
            </a:r>
          </a:p>
        </p:txBody>
      </p:sp>
    </p:spTree>
    <p:extLst>
      <p:ext uri="{BB962C8B-B14F-4D97-AF65-F5344CB8AC3E}">
        <p14:creationId xmlns:p14="http://schemas.microsoft.com/office/powerpoint/2010/main" val="2359957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Inflation</a:t>
            </a:r>
          </a:p>
        </p:txBody>
      </p:sp>
      <p:sp>
        <p:nvSpPr>
          <p:cNvPr id="5" name="Content Placeholder 4"/>
          <p:cNvSpPr>
            <a:spLocks noGrp="1"/>
          </p:cNvSpPr>
          <p:nvPr>
            <p:ph idx="1"/>
          </p:nvPr>
        </p:nvSpPr>
        <p:spPr>
          <a:xfrm>
            <a:off x="457200" y="609600"/>
            <a:ext cx="8229600" cy="4863084"/>
          </a:xfrm>
        </p:spPr>
        <p:txBody>
          <a:bodyPr>
            <a:normAutofit/>
          </a:bodyPr>
          <a:lstStyle/>
          <a:p>
            <a:r>
              <a:rPr lang="en-US" b="1" i="1" dirty="0"/>
              <a:t>Question:  What were the lowest gas prices you remember?</a:t>
            </a:r>
            <a:endParaRPr lang="en-US" dirty="0"/>
          </a:p>
          <a:p>
            <a:pPr marL="0" indent="0">
              <a:buNone/>
            </a:pPr>
            <a:r>
              <a:rPr lang="en-US" b="1" i="1" dirty="0"/>
              <a:t> </a:t>
            </a:r>
            <a:endParaRPr lang="en-US" dirty="0"/>
          </a:p>
          <a:p>
            <a:endParaRPr lang="en-US" dirty="0"/>
          </a:p>
          <a:p>
            <a:r>
              <a:rPr lang="en-US" b="1" i="1" dirty="0"/>
              <a:t>Question:  What is the highest price of gas you’ve ever paid?</a:t>
            </a:r>
            <a:endParaRPr lang="en-US" dirty="0"/>
          </a:p>
          <a:p>
            <a:endParaRPr lang="en-US" dirty="0"/>
          </a:p>
          <a:p>
            <a:pPr marL="0" indent="0">
              <a:buNone/>
            </a:pPr>
            <a:r>
              <a:rPr lang="en-US" b="1" i="1" dirty="0"/>
              <a:t> </a:t>
            </a:r>
            <a:endParaRPr lang="en-US" dirty="0"/>
          </a:p>
          <a:p>
            <a:r>
              <a:rPr lang="en-US" b="1" i="1" dirty="0"/>
              <a:t>Question:  What was the price of the very first house you ever bought? What would that house sell for today?</a:t>
            </a:r>
            <a:endParaRPr lang="en-US" dirty="0"/>
          </a:p>
        </p:txBody>
      </p:sp>
    </p:spTree>
    <p:custDataLst>
      <p:tags r:id="rId1"/>
    </p:custDataLst>
    <p:extLst>
      <p:ext uri="{BB962C8B-B14F-4D97-AF65-F5344CB8AC3E}">
        <p14:creationId xmlns:p14="http://schemas.microsoft.com/office/powerpoint/2010/main" val="256776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Inflation as a Market Risk</a:t>
            </a:r>
          </a:p>
        </p:txBody>
      </p:sp>
      <p:sp>
        <p:nvSpPr>
          <p:cNvPr id="3" name="Content Placeholder 2"/>
          <p:cNvSpPr>
            <a:spLocks noGrp="1"/>
          </p:cNvSpPr>
          <p:nvPr>
            <p:ph idx="1"/>
          </p:nvPr>
        </p:nvSpPr>
        <p:spPr>
          <a:xfrm>
            <a:off x="533400" y="457200"/>
            <a:ext cx="8183880" cy="4498848"/>
          </a:xfrm>
        </p:spPr>
        <p:txBody>
          <a:bodyPr>
            <a:noAutofit/>
          </a:bodyPr>
          <a:lstStyle/>
          <a:p>
            <a:pPr marL="0" indent="0">
              <a:spcBef>
                <a:spcPts val="0"/>
              </a:spcBef>
              <a:buNone/>
            </a:pPr>
            <a:r>
              <a:rPr lang="en-US" sz="2300" b="1" dirty="0"/>
              <a:t>When planning for inflation consider the following:</a:t>
            </a:r>
            <a:endParaRPr lang="en-US" sz="2300" dirty="0"/>
          </a:p>
          <a:p>
            <a:pPr lvl="0">
              <a:spcBef>
                <a:spcPts val="0"/>
              </a:spcBef>
            </a:pPr>
            <a:r>
              <a:rPr lang="en-US" sz="2300" dirty="0"/>
              <a:t>Inflation can erode a portfolio’s purchasing power at an average inflation of 3% to 4% per year.</a:t>
            </a:r>
          </a:p>
          <a:p>
            <a:pPr lvl="0">
              <a:spcBef>
                <a:spcPts val="0"/>
              </a:spcBef>
            </a:pPr>
            <a:r>
              <a:rPr lang="en-US" sz="2300" dirty="0"/>
              <a:t>The value of a portfolio is cut in half every 23 years at a 3% inflation rate.</a:t>
            </a:r>
          </a:p>
          <a:p>
            <a:pPr lvl="0">
              <a:spcBef>
                <a:spcPts val="0"/>
              </a:spcBef>
            </a:pPr>
            <a:r>
              <a:rPr lang="en-US" sz="2300" dirty="0"/>
              <a:t>A long –term perspective is critical. </a:t>
            </a:r>
          </a:p>
          <a:p>
            <a:pPr lvl="0">
              <a:spcBef>
                <a:spcPts val="0"/>
              </a:spcBef>
            </a:pPr>
            <a:r>
              <a:rPr lang="en-US" sz="2300" dirty="0"/>
              <a:t>Keeping up with inflation may require you to take some risk with a smaller percentage of your portfolio.</a:t>
            </a:r>
          </a:p>
          <a:p>
            <a:pPr lvl="0">
              <a:spcBef>
                <a:spcPts val="0"/>
              </a:spcBef>
            </a:pPr>
            <a:r>
              <a:rPr lang="en-US" sz="2300" dirty="0"/>
              <a:t>Increasing your cash flow by the rate of inflation is necessary for an effective retirement income plan.  </a:t>
            </a:r>
          </a:p>
        </p:txBody>
      </p:sp>
    </p:spTree>
    <p:custDataLst>
      <p:tags r:id="rId1"/>
    </p:custDataLst>
    <p:extLst>
      <p:ext uri="{BB962C8B-B14F-4D97-AF65-F5344CB8AC3E}">
        <p14:creationId xmlns:p14="http://schemas.microsoft.com/office/powerpoint/2010/main" val="270907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Taxation</a:t>
            </a:r>
            <a:endParaRPr lang="en-US" dirty="0"/>
          </a:p>
        </p:txBody>
      </p:sp>
      <p:sp>
        <p:nvSpPr>
          <p:cNvPr id="3" name="Subtitle 2"/>
          <p:cNvSpPr>
            <a:spLocks noGrp="1"/>
          </p:cNvSpPr>
          <p:nvPr>
            <p:ph type="subTitle" idx="1"/>
          </p:nvPr>
        </p:nvSpPr>
        <p:spPr/>
        <p:txBody>
          <a:bodyPr/>
          <a:lstStyle/>
          <a:p>
            <a:r>
              <a:rPr lang="en-US" dirty="0"/>
              <a:t>Eight Challenges to Retirement Income</a:t>
            </a:r>
          </a:p>
        </p:txBody>
      </p:sp>
      <p:sp>
        <p:nvSpPr>
          <p:cNvPr id="5" name="TextBox 4"/>
          <p:cNvSpPr txBox="1"/>
          <p:nvPr/>
        </p:nvSpPr>
        <p:spPr>
          <a:xfrm>
            <a:off x="8153400" y="6324600"/>
            <a:ext cx="685800" cy="276999"/>
          </a:xfrm>
          <a:prstGeom prst="rect">
            <a:avLst/>
          </a:prstGeom>
          <a:noFill/>
        </p:spPr>
        <p:txBody>
          <a:bodyPr wrap="square" rtlCol="0">
            <a:spAutoFit/>
          </a:bodyPr>
          <a:lstStyle/>
          <a:p>
            <a:r>
              <a:rPr lang="en-US" sz="1200" dirty="0"/>
              <a:t>p. 25</a:t>
            </a:r>
          </a:p>
        </p:txBody>
      </p:sp>
      <p:pic>
        <p:nvPicPr>
          <p:cNvPr id="6" name="Picture 2" descr="C:\Users\Dave\Desktop\Logos\FoundationsLog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6482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55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Taxation</a:t>
            </a:r>
          </a:p>
        </p:txBody>
      </p:sp>
      <p:sp>
        <p:nvSpPr>
          <p:cNvPr id="6" name="Content Placeholder 5"/>
          <p:cNvSpPr>
            <a:spLocks noGrp="1"/>
          </p:cNvSpPr>
          <p:nvPr>
            <p:ph idx="1"/>
          </p:nvPr>
        </p:nvSpPr>
        <p:spPr>
          <a:xfrm>
            <a:off x="3657600" y="533400"/>
            <a:ext cx="4594934" cy="4114799"/>
          </a:xfrm>
        </p:spPr>
        <p:txBody>
          <a:bodyPr>
            <a:normAutofit fontScale="92500" lnSpcReduction="20000"/>
          </a:bodyPr>
          <a:lstStyle/>
          <a:p>
            <a:pPr marL="0" indent="0">
              <a:buNone/>
            </a:pPr>
            <a:r>
              <a:rPr lang="en-US" b="1" dirty="0"/>
              <a:t>By the Numbers</a:t>
            </a:r>
            <a:endParaRPr lang="en-US" dirty="0"/>
          </a:p>
          <a:p>
            <a:pPr marL="514350" indent="-514350">
              <a:spcBef>
                <a:spcPts val="600"/>
              </a:spcBef>
              <a:spcAft>
                <a:spcPts val="600"/>
              </a:spcAft>
              <a:buFont typeface="+mj-lt"/>
              <a:buAutoNum type="arabicPeriod"/>
            </a:pPr>
            <a:r>
              <a:rPr lang="en-US" dirty="0"/>
              <a:t>Highest historical tax rate, 1944-1945</a:t>
            </a:r>
          </a:p>
          <a:p>
            <a:pPr marL="514350" indent="-514350">
              <a:spcBef>
                <a:spcPts val="600"/>
              </a:spcBef>
              <a:spcAft>
                <a:spcPts val="600"/>
              </a:spcAft>
              <a:buFont typeface="+mj-lt"/>
              <a:buAutoNum type="arabicPeriod"/>
            </a:pPr>
            <a:r>
              <a:rPr lang="en-US" dirty="0"/>
              <a:t>Highest top marginal tax rate from 1940 – 1963, except for years 1944-45</a:t>
            </a:r>
          </a:p>
          <a:p>
            <a:pPr marL="514350" indent="-514350">
              <a:spcBef>
                <a:spcPts val="600"/>
              </a:spcBef>
              <a:spcAft>
                <a:spcPts val="600"/>
              </a:spcAft>
              <a:buFont typeface="+mj-lt"/>
              <a:buAutoNum type="arabicPeriod"/>
            </a:pPr>
            <a:r>
              <a:rPr lang="en-US" dirty="0"/>
              <a:t>Highest top marginal tax rate from 1970 – 1980 </a:t>
            </a:r>
          </a:p>
          <a:p>
            <a:pPr marL="514350" indent="-514350">
              <a:spcBef>
                <a:spcPts val="600"/>
              </a:spcBef>
              <a:spcAft>
                <a:spcPts val="600"/>
              </a:spcAft>
              <a:buFont typeface="+mj-lt"/>
              <a:buAutoNum type="arabicPeriod"/>
            </a:pPr>
            <a:r>
              <a:rPr lang="en-US" dirty="0"/>
              <a:t>Historical average of the top marginal tax rates</a:t>
            </a:r>
          </a:p>
          <a:p>
            <a:pPr marL="514350" indent="-514350">
              <a:spcBef>
                <a:spcPts val="600"/>
              </a:spcBef>
              <a:spcAft>
                <a:spcPts val="600"/>
              </a:spcAft>
              <a:buFont typeface="+mj-lt"/>
              <a:buAutoNum type="arabicPeriod"/>
            </a:pPr>
            <a:r>
              <a:rPr lang="en-US" dirty="0"/>
              <a:t>The only two marginal tax brackets from 1988 – 1990 </a:t>
            </a:r>
          </a:p>
        </p:txBody>
      </p:sp>
      <p:sp>
        <p:nvSpPr>
          <p:cNvPr id="7" name="Text Placeholder 6"/>
          <p:cNvSpPr>
            <a:spLocks noGrp="1"/>
          </p:cNvSpPr>
          <p:nvPr>
            <p:ph type="body" sz="half" idx="2"/>
          </p:nvPr>
        </p:nvSpPr>
        <p:spPr>
          <a:xfrm>
            <a:off x="457200" y="457200"/>
            <a:ext cx="2971800" cy="4038600"/>
          </a:xfrm>
        </p:spPr>
        <p:txBody>
          <a:bodyPr>
            <a:normAutofit/>
          </a:bodyPr>
          <a:lstStyle/>
          <a:p>
            <a:pPr marL="532638" indent="-514350">
              <a:lnSpc>
                <a:spcPct val="150000"/>
              </a:lnSpc>
              <a:buFont typeface="+mj-lt"/>
              <a:buAutoNum type="arabicPeriod"/>
            </a:pPr>
            <a:r>
              <a:rPr lang="en-US" sz="2800" b="1" dirty="0"/>
              <a:t>94%</a:t>
            </a:r>
          </a:p>
          <a:p>
            <a:pPr marL="532638" indent="-514350">
              <a:lnSpc>
                <a:spcPct val="150000"/>
              </a:lnSpc>
              <a:buFont typeface="+mj-lt"/>
              <a:buAutoNum type="arabicPeriod"/>
            </a:pPr>
            <a:r>
              <a:rPr lang="en-US" sz="2800" b="1" dirty="0"/>
              <a:t>80%</a:t>
            </a:r>
          </a:p>
          <a:p>
            <a:pPr marL="532638" indent="-514350">
              <a:lnSpc>
                <a:spcPct val="150000"/>
              </a:lnSpc>
              <a:buFont typeface="+mj-lt"/>
              <a:buAutoNum type="arabicPeriod"/>
            </a:pPr>
            <a:r>
              <a:rPr lang="en-US" sz="2800" b="1" dirty="0"/>
              <a:t>70%</a:t>
            </a:r>
          </a:p>
          <a:p>
            <a:pPr marL="532638" indent="-514350">
              <a:lnSpc>
                <a:spcPct val="150000"/>
              </a:lnSpc>
              <a:buFont typeface="+mj-lt"/>
              <a:buAutoNum type="arabicPeriod"/>
            </a:pPr>
            <a:r>
              <a:rPr lang="en-US" sz="2800" b="1" dirty="0"/>
              <a:t>59%</a:t>
            </a:r>
          </a:p>
          <a:p>
            <a:pPr marL="532638" indent="-514350">
              <a:lnSpc>
                <a:spcPct val="150000"/>
              </a:lnSpc>
              <a:buFont typeface="+mj-lt"/>
              <a:buAutoNum type="arabicPeriod"/>
            </a:pPr>
            <a:r>
              <a:rPr lang="en-US" sz="2800" b="1" dirty="0"/>
              <a:t>15% &amp; 28%</a:t>
            </a:r>
            <a:endParaRPr lang="en-US" sz="2800" dirty="0"/>
          </a:p>
        </p:txBody>
      </p:sp>
    </p:spTree>
    <p:custDataLst>
      <p:tags r:id="rId1"/>
    </p:custDataLst>
    <p:extLst>
      <p:ext uri="{BB962C8B-B14F-4D97-AF65-F5344CB8AC3E}">
        <p14:creationId xmlns:p14="http://schemas.microsoft.com/office/powerpoint/2010/main" val="97355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Effect transition="in" filter="fade">
                                      <p:cBhvr>
                                        <p:cTn id="32" dur="500"/>
                                        <p:tgtEl>
                                          <p:spTgt spid="7">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fade">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5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fade">
                                      <p:cBhvr>
                                        <p:cTn id="5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4" descr="http://www.ritholtz.com/blog/wp-content/uploads/2011/07/technical-view-of-Highest-marginal-rat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457200"/>
            <a:ext cx="8305801"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034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Reasons Taxes May Increase</a:t>
            </a:r>
          </a:p>
        </p:txBody>
      </p:sp>
      <p:sp>
        <p:nvSpPr>
          <p:cNvPr id="3" name="Content Placeholder 2"/>
          <p:cNvSpPr>
            <a:spLocks noGrp="1"/>
          </p:cNvSpPr>
          <p:nvPr>
            <p:ph idx="1"/>
          </p:nvPr>
        </p:nvSpPr>
        <p:spPr>
          <a:xfrm>
            <a:off x="502920" y="530352"/>
            <a:ext cx="8183880" cy="1527048"/>
          </a:xfrm>
        </p:spPr>
        <p:txBody>
          <a:bodyPr>
            <a:normAutofit/>
          </a:bodyPr>
          <a:lstStyle/>
          <a:p>
            <a:pPr marL="0" indent="0">
              <a:buNone/>
            </a:pPr>
            <a:r>
              <a:rPr lang="en-US" b="1" dirty="0"/>
              <a:t>Reasons Taxes May Increase</a:t>
            </a:r>
            <a:endParaRPr lang="en-US" dirty="0"/>
          </a:p>
          <a:p>
            <a:pPr lvl="0"/>
            <a:r>
              <a:rPr lang="en-US" b="1" dirty="0"/>
              <a:t>Reduce the Federal Deficit</a:t>
            </a:r>
            <a:r>
              <a:rPr lang="en-US" dirty="0"/>
              <a:t> </a:t>
            </a:r>
          </a:p>
          <a:p>
            <a:pPr marL="0" indent="0">
              <a:buNone/>
            </a:pP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319" t="4676" r="32143" b="48559"/>
          <a:stretch/>
        </p:blipFill>
        <p:spPr bwMode="auto">
          <a:xfrm>
            <a:off x="2994660" y="1904999"/>
            <a:ext cx="3200400" cy="7620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460" y="2972723"/>
            <a:ext cx="8686800" cy="728342"/>
          </a:xfrm>
          <a:prstGeom prst="rect">
            <a:avLst/>
          </a:prstGeom>
        </p:spPr>
      </p:pic>
    </p:spTree>
    <p:extLst>
      <p:ext uri="{BB962C8B-B14F-4D97-AF65-F5344CB8AC3E}">
        <p14:creationId xmlns:p14="http://schemas.microsoft.com/office/powerpoint/2010/main" val="278009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rtlCol="0">
            <a:normAutofit/>
          </a:bodyPr>
          <a:lstStyle/>
          <a:p>
            <a:pPr eaLnBrk="1" fontAlgn="auto" hangingPunct="1">
              <a:spcAft>
                <a:spcPts val="0"/>
              </a:spcAft>
              <a:defRPr/>
            </a:pPr>
            <a:r>
              <a:rPr lang="en-US" dirty="0"/>
              <a:t>Contact Information</a:t>
            </a:r>
            <a:endParaRPr lang="en-US" b="1" dirty="0">
              <a:solidFill>
                <a:srgbClr val="7030A0"/>
              </a:solidFill>
            </a:endParaRPr>
          </a:p>
        </p:txBody>
      </p:sp>
      <p:sp>
        <p:nvSpPr>
          <p:cNvPr id="3" name="Content Placeholder 2"/>
          <p:cNvSpPr>
            <a:spLocks noGrp="1"/>
          </p:cNvSpPr>
          <p:nvPr>
            <p:ph idx="1"/>
          </p:nvPr>
        </p:nvSpPr>
        <p:spPr>
          <a:xfrm>
            <a:off x="171450" y="609600"/>
            <a:ext cx="8534400" cy="5029200"/>
          </a:xfrm>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normAutofit/>
          </a:bodyPr>
          <a:lstStyle/>
          <a:p>
            <a:pPr algn="ctr" eaLnBrk="1" hangingPunct="1">
              <a:buFont typeface="Arial" charset="0"/>
              <a:buNone/>
              <a:defRPr/>
            </a:pPr>
            <a:r>
              <a:rPr lang="en-US" sz="4400" b="1" i="1" dirty="0">
                <a:cs typeface="Arial" charset="0"/>
              </a:rPr>
              <a:t>Dave Vick</a:t>
            </a:r>
          </a:p>
          <a:p>
            <a:pPr algn="ctr" eaLnBrk="1" hangingPunct="1">
              <a:buFont typeface="Arial" charset="0"/>
              <a:buNone/>
              <a:defRPr/>
            </a:pPr>
            <a:r>
              <a:rPr lang="en-US" sz="3600" b="1" i="1" u="sng" dirty="0">
                <a:cs typeface="Arial" charset="0"/>
              </a:rPr>
              <a:t>dave@vickassociates.com</a:t>
            </a:r>
          </a:p>
          <a:p>
            <a:pPr algn="ctr" eaLnBrk="1" hangingPunct="1">
              <a:buFont typeface="Arial" charset="0"/>
              <a:buNone/>
              <a:defRPr/>
            </a:pPr>
            <a:r>
              <a:rPr lang="en-US" sz="3600" b="1" i="1" dirty="0">
                <a:cs typeface="Arial" charset="0"/>
              </a:rPr>
              <a:t>480-758-4582</a:t>
            </a:r>
          </a:p>
          <a:p>
            <a:pPr algn="ctr" eaLnBrk="1" hangingPunct="1">
              <a:buFont typeface="Arial" charset="0"/>
              <a:buNone/>
              <a:defRPr/>
            </a:pPr>
            <a:r>
              <a:rPr lang="en-US" sz="3600" b="1" i="1" dirty="0">
                <a:cs typeface="Arial" charset="0"/>
              </a:rPr>
              <a:t>8700 E. Vista Bonita Drive</a:t>
            </a:r>
          </a:p>
          <a:p>
            <a:pPr algn="ctr" eaLnBrk="1" hangingPunct="1">
              <a:buFont typeface="Arial" charset="0"/>
              <a:buNone/>
              <a:defRPr/>
            </a:pPr>
            <a:r>
              <a:rPr lang="en-US" sz="3600" b="1" i="1" dirty="0">
                <a:cs typeface="Arial" charset="0"/>
              </a:rPr>
              <a:t>Suite 240</a:t>
            </a:r>
          </a:p>
          <a:p>
            <a:pPr algn="ctr" eaLnBrk="1" hangingPunct="1">
              <a:buFont typeface="Arial" charset="0"/>
              <a:buNone/>
              <a:defRPr/>
            </a:pPr>
            <a:r>
              <a:rPr lang="en-US" sz="3600" b="1" i="1" dirty="0">
                <a:cs typeface="Arial" charset="0"/>
              </a:rPr>
              <a:t>Scottsdale, AZ  85255</a:t>
            </a:r>
          </a:p>
        </p:txBody>
      </p:sp>
    </p:spTree>
    <p:extLst>
      <p:ext uri="{BB962C8B-B14F-4D97-AF65-F5344CB8AC3E}">
        <p14:creationId xmlns:p14="http://schemas.microsoft.com/office/powerpoint/2010/main" val="18669197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Reasons Taxes May Increase</a:t>
            </a:r>
          </a:p>
        </p:txBody>
      </p:sp>
      <p:sp>
        <p:nvSpPr>
          <p:cNvPr id="3" name="Content Placeholder 2"/>
          <p:cNvSpPr>
            <a:spLocks noGrp="1"/>
          </p:cNvSpPr>
          <p:nvPr>
            <p:ph idx="1"/>
          </p:nvPr>
        </p:nvSpPr>
        <p:spPr>
          <a:xfrm>
            <a:off x="502920" y="530352"/>
            <a:ext cx="8183880" cy="4117848"/>
          </a:xfrm>
        </p:spPr>
        <p:txBody>
          <a:bodyPr>
            <a:normAutofit/>
          </a:bodyPr>
          <a:lstStyle/>
          <a:p>
            <a:pPr marL="0" indent="0">
              <a:buNone/>
            </a:pPr>
            <a:r>
              <a:rPr lang="en-US" b="1" dirty="0"/>
              <a:t>Reasons Taxes May Increase</a:t>
            </a:r>
            <a:endParaRPr lang="en-US" dirty="0"/>
          </a:p>
          <a:p>
            <a:pPr lvl="0"/>
            <a:r>
              <a:rPr lang="en-US" b="1" dirty="0"/>
              <a:t>Reduce the Federal Deficit</a:t>
            </a:r>
            <a:r>
              <a:rPr lang="en-US" dirty="0"/>
              <a:t> </a:t>
            </a:r>
          </a:p>
          <a:p>
            <a:pPr lvl="0"/>
            <a:r>
              <a:rPr lang="en-US" b="1" dirty="0"/>
              <a:t>Healthcare costs</a:t>
            </a:r>
            <a:r>
              <a:rPr lang="en-US" dirty="0"/>
              <a:t>  </a:t>
            </a:r>
          </a:p>
          <a:p>
            <a:pPr lvl="0"/>
            <a:endParaRPr lang="en-US" dirty="0"/>
          </a:p>
          <a:p>
            <a:pPr marL="0" indent="0">
              <a:buNone/>
            </a:pPr>
            <a:r>
              <a:rPr lang="en-US" dirty="0"/>
              <a:t>Regarding new healthcare costs, CBSNews.com reported,  </a:t>
            </a:r>
            <a:r>
              <a:rPr lang="en-US" i="1" dirty="0"/>
              <a:t>“The government is expected to collect </a:t>
            </a:r>
            <a:r>
              <a:rPr lang="en-US" b="1" i="1" dirty="0">
                <a:solidFill>
                  <a:srgbClr val="C00000"/>
                </a:solidFill>
              </a:rPr>
              <a:t>more than $1 trillion in tax revenue over 10 years</a:t>
            </a:r>
            <a:r>
              <a:rPr lang="en-US" i="1" dirty="0"/>
              <a:t> and dole out more than $1 trillion in subsidies</a:t>
            </a:r>
            <a:r>
              <a:rPr lang="en-US" dirty="0"/>
              <a:t>...</a:t>
            </a:r>
          </a:p>
          <a:p>
            <a:endParaRPr lang="en-US" dirty="0"/>
          </a:p>
        </p:txBody>
      </p:sp>
      <p:sp>
        <p:nvSpPr>
          <p:cNvPr id="4" name="TextBox 3"/>
          <p:cNvSpPr txBox="1"/>
          <p:nvPr/>
        </p:nvSpPr>
        <p:spPr>
          <a:xfrm>
            <a:off x="609600" y="6158299"/>
            <a:ext cx="6400800" cy="276999"/>
          </a:xfrm>
          <a:prstGeom prst="rect">
            <a:avLst/>
          </a:prstGeom>
          <a:noFill/>
        </p:spPr>
        <p:txBody>
          <a:bodyPr wrap="square" rtlCol="0">
            <a:spAutoFit/>
          </a:bodyPr>
          <a:lstStyle/>
          <a:p>
            <a:r>
              <a:rPr lang="en-US" sz="1200" dirty="0"/>
              <a:t>CBSNews.com reported on April 15</a:t>
            </a:r>
            <a:r>
              <a:rPr lang="en-US" sz="1200" baseline="30000" dirty="0"/>
              <a:t>th</a:t>
            </a:r>
            <a:r>
              <a:rPr lang="en-US" sz="1200" dirty="0"/>
              <a:t>, 2013</a:t>
            </a:r>
          </a:p>
        </p:txBody>
      </p:sp>
    </p:spTree>
    <p:extLst>
      <p:ext uri="{BB962C8B-B14F-4D97-AF65-F5344CB8AC3E}">
        <p14:creationId xmlns:p14="http://schemas.microsoft.com/office/powerpoint/2010/main" val="419604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Reasons Taxes May Increase</a:t>
            </a:r>
          </a:p>
        </p:txBody>
      </p:sp>
      <p:sp>
        <p:nvSpPr>
          <p:cNvPr id="3" name="Content Placeholder 2"/>
          <p:cNvSpPr>
            <a:spLocks noGrp="1"/>
          </p:cNvSpPr>
          <p:nvPr>
            <p:ph idx="1"/>
          </p:nvPr>
        </p:nvSpPr>
        <p:spPr>
          <a:xfrm>
            <a:off x="502920" y="530352"/>
            <a:ext cx="8183880" cy="3965448"/>
          </a:xfrm>
        </p:spPr>
        <p:txBody>
          <a:bodyPr>
            <a:normAutofit/>
          </a:bodyPr>
          <a:lstStyle/>
          <a:p>
            <a:pPr marL="0" indent="0">
              <a:buNone/>
            </a:pPr>
            <a:r>
              <a:rPr lang="en-US" b="1" dirty="0"/>
              <a:t>Reasons Taxes May Increase</a:t>
            </a:r>
            <a:endParaRPr lang="en-US" dirty="0"/>
          </a:p>
          <a:p>
            <a:pPr lvl="0"/>
            <a:r>
              <a:rPr lang="en-US" b="1" dirty="0"/>
              <a:t>Reduce the Federal Deficit</a:t>
            </a:r>
            <a:r>
              <a:rPr lang="en-US" dirty="0"/>
              <a:t> </a:t>
            </a:r>
          </a:p>
          <a:p>
            <a:pPr lvl="0"/>
            <a:r>
              <a:rPr lang="en-US" b="1" dirty="0"/>
              <a:t>Healthcare costs</a:t>
            </a:r>
            <a:r>
              <a:rPr lang="en-US" dirty="0"/>
              <a:t>  </a:t>
            </a:r>
          </a:p>
          <a:p>
            <a:pPr lvl="0"/>
            <a:r>
              <a:rPr lang="en-US" b="1" dirty="0"/>
              <a:t>Aging Population Entitlements</a:t>
            </a:r>
            <a:r>
              <a:rPr lang="en-US" dirty="0"/>
              <a:t> –</a:t>
            </a:r>
          </a:p>
          <a:p>
            <a:pPr lvl="1"/>
            <a:r>
              <a:rPr lang="en-US" dirty="0"/>
              <a:t>Social Security dips into funds starting in 2020 and runs out of money in 2033. </a:t>
            </a:r>
          </a:p>
          <a:p>
            <a:endParaRPr lang="en-US" dirty="0"/>
          </a:p>
        </p:txBody>
      </p:sp>
    </p:spTree>
    <p:extLst>
      <p:ext uri="{BB962C8B-B14F-4D97-AF65-F5344CB8AC3E}">
        <p14:creationId xmlns:p14="http://schemas.microsoft.com/office/powerpoint/2010/main" val="8431133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Taxation</a:t>
            </a:r>
          </a:p>
        </p:txBody>
      </p:sp>
      <p:sp>
        <p:nvSpPr>
          <p:cNvPr id="5" name="Content Placeholder 4"/>
          <p:cNvSpPr>
            <a:spLocks noGrp="1"/>
          </p:cNvSpPr>
          <p:nvPr>
            <p:ph idx="1"/>
          </p:nvPr>
        </p:nvSpPr>
        <p:spPr>
          <a:xfrm>
            <a:off x="457200" y="609600"/>
            <a:ext cx="8229600" cy="3048000"/>
          </a:xfrm>
        </p:spPr>
        <p:txBody>
          <a:bodyPr>
            <a:normAutofit lnSpcReduction="10000"/>
          </a:bodyPr>
          <a:lstStyle/>
          <a:p>
            <a:r>
              <a:rPr lang="en-US" b="1" i="1" dirty="0"/>
              <a:t>Question:  Do you believe taxes will increase or decrease over your retirement years?</a:t>
            </a:r>
            <a:endParaRPr lang="en-US" dirty="0"/>
          </a:p>
          <a:p>
            <a:endParaRPr lang="en-US" dirty="0"/>
          </a:p>
          <a:p>
            <a:r>
              <a:rPr lang="en-US" b="1" i="1" dirty="0"/>
              <a:t>Question:  What are some of the reasons you think taxes might increase?</a:t>
            </a:r>
          </a:p>
          <a:p>
            <a:endParaRPr lang="en-US" b="1" i="1" dirty="0"/>
          </a:p>
          <a:p>
            <a:r>
              <a:rPr lang="en-US" b="1" i="1" dirty="0"/>
              <a:t>Question: What would be the biggest effect of tax increase on your retirement? Be as specific as possible</a:t>
            </a:r>
            <a:endParaRPr lang="en-US" dirty="0"/>
          </a:p>
        </p:txBody>
      </p:sp>
      <p:pic>
        <p:nvPicPr>
          <p:cNvPr id="17411" name="Picture 3" descr="C:\Users\Dave\AppData\Local\Microsoft\Windows\Temporary Internet Files\Content.IE5\8155D9WK\MP9003168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038600"/>
            <a:ext cx="2743200" cy="1824228"/>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a:extLst/>
        </p:spPr>
      </p:pic>
    </p:spTree>
    <p:extLst>
      <p:ext uri="{BB962C8B-B14F-4D97-AF65-F5344CB8AC3E}">
        <p14:creationId xmlns:p14="http://schemas.microsoft.com/office/powerpoint/2010/main" val="4426537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3048000"/>
            <a:ext cx="7543800" cy="2438400"/>
          </a:xfrm>
        </p:spPr>
        <p:txBody>
          <a:bodyPr/>
          <a:lstStyle/>
          <a:p>
            <a:r>
              <a:rPr lang="en-US" dirty="0">
                <a:effectLst/>
              </a:rPr>
              <a:t>Market Uncertainty</a:t>
            </a:r>
            <a:endParaRPr lang="en-US" dirty="0"/>
          </a:p>
        </p:txBody>
      </p:sp>
      <p:sp>
        <p:nvSpPr>
          <p:cNvPr id="3" name="Subtitle 2"/>
          <p:cNvSpPr>
            <a:spLocks noGrp="1"/>
          </p:cNvSpPr>
          <p:nvPr>
            <p:ph type="subTitle" idx="1"/>
          </p:nvPr>
        </p:nvSpPr>
        <p:spPr>
          <a:xfrm>
            <a:off x="838200" y="5257800"/>
            <a:ext cx="6858000" cy="777134"/>
          </a:xfrm>
        </p:spPr>
        <p:txBody>
          <a:bodyPr/>
          <a:lstStyle/>
          <a:p>
            <a:r>
              <a:rPr lang="en-US" dirty="0"/>
              <a:t>Eight Challenges to Retirement Income</a:t>
            </a:r>
          </a:p>
        </p:txBody>
      </p:sp>
      <p:pic>
        <p:nvPicPr>
          <p:cNvPr id="5" name="Picture 2" descr="C:\Users\Dave\Desktop\Logos\FoundationsLog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6482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2616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Uncertainty</a:t>
            </a:r>
          </a:p>
        </p:txBody>
      </p:sp>
      <p:sp>
        <p:nvSpPr>
          <p:cNvPr id="4" name="Picture Placeholder 3"/>
          <p:cNvSpPr>
            <a:spLocks noGrp="1"/>
          </p:cNvSpPr>
          <p:nvPr>
            <p:ph type="pic" idx="1"/>
          </p:nvPr>
        </p:nvSpPr>
        <p:spPr>
          <a:xfrm>
            <a:off x="777240" y="381000"/>
            <a:ext cx="7543800" cy="4419600"/>
          </a:xfrm>
        </p:spPr>
      </p:sp>
      <p:sp>
        <p:nvSpPr>
          <p:cNvPr id="3" name="Text Placeholder 2"/>
          <p:cNvSpPr>
            <a:spLocks noGrp="1"/>
          </p:cNvSpPr>
          <p:nvPr>
            <p:ph type="body" sz="half" idx="2"/>
          </p:nvPr>
        </p:nvSpPr>
        <p:spPr>
          <a:xfrm>
            <a:off x="6324600" y="533400"/>
            <a:ext cx="2378392" cy="4211480"/>
          </a:xfrm>
        </p:spPr>
        <p:txBody>
          <a:bodyPr>
            <a:normAutofit lnSpcReduction="10000"/>
          </a:bodyPr>
          <a:lstStyle/>
          <a:p>
            <a:r>
              <a:rPr lang="en-US" sz="2800" b="1" dirty="0">
                <a:solidFill>
                  <a:schemeClr val="tx1"/>
                </a:solidFill>
                <a:effectLst>
                  <a:outerShdw blurRad="38100" dist="38100" dir="2700000" algn="tl">
                    <a:srgbClr val="000000">
                      <a:alpha val="43137"/>
                    </a:srgbClr>
                  </a:outerShdw>
                </a:effectLst>
              </a:rPr>
              <a:t>By the Numbers</a:t>
            </a:r>
            <a:endParaRPr lang="en-US" sz="2800" dirty="0">
              <a:solidFill>
                <a:schemeClr val="tx1"/>
              </a:solidFill>
              <a:effectLst>
                <a:outerShdw blurRad="38100" dist="38100" dir="2700000" algn="tl">
                  <a:srgbClr val="000000">
                    <a:alpha val="43137"/>
                  </a:srgbClr>
                </a:outerShdw>
              </a:effectLst>
            </a:endParaRPr>
          </a:p>
          <a:p>
            <a:pPr marL="502920" indent="-457200">
              <a:buFont typeface="Arial" pitchFamily="34" charset="0"/>
              <a:buChar char="•"/>
            </a:pPr>
            <a:r>
              <a:rPr lang="en-US" sz="2800" b="1" dirty="0">
                <a:solidFill>
                  <a:srgbClr val="FF0000"/>
                </a:solidFill>
                <a:effectLst>
                  <a:outerShdw blurRad="38100" dist="38100" dir="2700000" algn="tl">
                    <a:srgbClr val="000000">
                      <a:alpha val="43137"/>
                    </a:srgbClr>
                  </a:outerShdw>
                </a:effectLst>
              </a:rPr>
              <a:t>12.22%</a:t>
            </a:r>
            <a:endParaRPr lang="en-US" sz="2800" dirty="0">
              <a:solidFill>
                <a:srgbClr val="FF0000"/>
              </a:solidFill>
              <a:effectLst>
                <a:outerShdw blurRad="38100" dist="38100" dir="2700000" algn="tl">
                  <a:srgbClr val="000000">
                    <a:alpha val="43137"/>
                  </a:srgbClr>
                </a:outerShdw>
              </a:effectLst>
            </a:endParaRPr>
          </a:p>
          <a:p>
            <a:pPr marL="502920" indent="-457200">
              <a:buFont typeface="Arial" pitchFamily="34" charset="0"/>
              <a:buChar char="•"/>
            </a:pPr>
            <a:r>
              <a:rPr lang="en-US" sz="2800" b="1" dirty="0">
                <a:solidFill>
                  <a:srgbClr val="FF0000"/>
                </a:solidFill>
                <a:effectLst>
                  <a:outerShdw blurRad="38100" dist="38100" dir="2700000" algn="tl">
                    <a:srgbClr val="000000">
                      <a:alpha val="43137"/>
                    </a:srgbClr>
                  </a:outerShdw>
                </a:effectLst>
              </a:rPr>
              <a:t>3.14%</a:t>
            </a:r>
            <a:r>
              <a:rPr lang="en-US" sz="2800" dirty="0">
                <a:solidFill>
                  <a:srgbClr val="FF0000"/>
                </a:solidFill>
                <a:effectLst>
                  <a:outerShdw blurRad="38100" dist="38100" dir="2700000" algn="tl">
                    <a:srgbClr val="000000">
                      <a:alpha val="43137"/>
                    </a:srgbClr>
                  </a:outerShdw>
                </a:effectLst>
              </a:rPr>
              <a:t>    </a:t>
            </a:r>
          </a:p>
          <a:p>
            <a:pPr marL="502920" indent="-457200">
              <a:buFont typeface="Arial" pitchFamily="34" charset="0"/>
              <a:buChar char="•"/>
            </a:pPr>
            <a:r>
              <a:rPr lang="en-US" sz="2800" b="1" dirty="0">
                <a:solidFill>
                  <a:srgbClr val="FF0000"/>
                </a:solidFill>
                <a:effectLst>
                  <a:outerShdw blurRad="38100" dist="38100" dir="2700000" algn="tl">
                    <a:srgbClr val="000000">
                      <a:alpha val="43137"/>
                    </a:srgbClr>
                  </a:outerShdw>
                </a:effectLst>
              </a:rPr>
              <a:t>2.57%</a:t>
            </a:r>
            <a:endParaRPr lang="en-US" sz="2800" dirty="0">
              <a:solidFill>
                <a:srgbClr val="FF0000"/>
              </a:solidFill>
              <a:effectLst>
                <a:outerShdw blurRad="38100" dist="38100" dir="2700000" algn="tl">
                  <a:srgbClr val="000000">
                    <a:alpha val="43137"/>
                  </a:srgbClr>
                </a:outerShdw>
              </a:effectLst>
            </a:endParaRPr>
          </a:p>
          <a:p>
            <a:pPr marL="502920" indent="-457200">
              <a:buFont typeface="Arial" pitchFamily="34" charset="0"/>
              <a:buChar char="•"/>
            </a:pPr>
            <a:r>
              <a:rPr lang="en-US" sz="2800" b="1" dirty="0">
                <a:solidFill>
                  <a:srgbClr val="FF0000"/>
                </a:solidFill>
                <a:effectLst>
                  <a:outerShdw blurRad="38100" dist="38100" dir="2700000" algn="tl">
                    <a:srgbClr val="000000">
                      <a:alpha val="43137"/>
                    </a:srgbClr>
                  </a:outerShdw>
                </a:effectLst>
              </a:rPr>
              <a:t>38.5%</a:t>
            </a:r>
            <a:endParaRPr lang="en-US" sz="2800" dirty="0">
              <a:solidFill>
                <a:srgbClr val="FF0000"/>
              </a:solidFill>
              <a:effectLst>
                <a:outerShdw blurRad="38100" dist="38100" dir="2700000" algn="tl">
                  <a:srgbClr val="000000">
                    <a:alpha val="43137"/>
                  </a:srgbClr>
                </a:outerShdw>
              </a:effectLst>
            </a:endParaRPr>
          </a:p>
          <a:p>
            <a:pPr marL="502920" indent="-457200">
              <a:buFont typeface="Arial" pitchFamily="34" charset="0"/>
              <a:buChar char="•"/>
            </a:pPr>
            <a:r>
              <a:rPr lang="en-US" sz="2800" b="1" dirty="0">
                <a:solidFill>
                  <a:srgbClr val="FF0000"/>
                </a:solidFill>
                <a:effectLst>
                  <a:outerShdw blurRad="38100" dist="38100" dir="2700000" algn="tl">
                    <a:srgbClr val="000000">
                      <a:alpha val="43137"/>
                    </a:srgbClr>
                  </a:outerShdw>
                </a:effectLst>
              </a:rPr>
              <a:t>33.8%</a:t>
            </a:r>
            <a:r>
              <a:rPr lang="en-US" sz="2800" dirty="0">
                <a:solidFill>
                  <a:srgbClr val="FF0000"/>
                </a:solidFill>
                <a:effectLst>
                  <a:outerShdw blurRad="38100" dist="38100" dir="2700000" algn="tl">
                    <a:srgbClr val="000000">
                      <a:alpha val="43137"/>
                    </a:srgbClr>
                  </a:outerShdw>
                </a:effectLst>
              </a:rPr>
              <a:t>    </a:t>
            </a:r>
          </a:p>
          <a:p>
            <a:pPr marL="502920" indent="-457200">
              <a:buFont typeface="Arial" pitchFamily="34" charset="0"/>
              <a:buChar char="•"/>
            </a:pPr>
            <a:r>
              <a:rPr lang="en-US" sz="2800" b="1" dirty="0">
                <a:solidFill>
                  <a:srgbClr val="FF0000"/>
                </a:solidFill>
                <a:effectLst>
                  <a:outerShdw blurRad="38100" dist="38100" dir="2700000" algn="tl">
                    <a:srgbClr val="000000">
                      <a:alpha val="43137"/>
                    </a:srgbClr>
                  </a:outerShdw>
                </a:effectLst>
              </a:rPr>
              <a:t>$18.5 T</a:t>
            </a:r>
          </a:p>
          <a:p>
            <a:pPr marL="502920" indent="-457200">
              <a:buFont typeface="Arial" pitchFamily="34" charset="0"/>
              <a:buChar char="•"/>
            </a:pPr>
            <a:r>
              <a:rPr lang="en-US" sz="2800" b="1" dirty="0">
                <a:solidFill>
                  <a:srgbClr val="FF0000"/>
                </a:solidFill>
                <a:effectLst>
                  <a:outerShdw blurRad="38100" dist="38100" dir="2700000" algn="tl">
                    <a:srgbClr val="000000">
                      <a:alpha val="43137"/>
                    </a:srgbClr>
                  </a:outerShdw>
                </a:effectLst>
              </a:rPr>
              <a:t>$18.2 T</a:t>
            </a:r>
            <a:r>
              <a:rPr lang="en-US" sz="2800" dirty="0">
                <a:solidFill>
                  <a:srgbClr val="FF0000"/>
                </a:solidFill>
                <a:effectLst>
                  <a:outerShdw blurRad="38100" dist="38100" dir="2700000" algn="tl">
                    <a:srgbClr val="000000">
                      <a:alpha val="43137"/>
                    </a:srgbClr>
                  </a:outerShdw>
                </a:effectLst>
              </a:rPr>
              <a:t> </a:t>
            </a:r>
          </a:p>
          <a:p>
            <a:endParaRPr lang="en-US" dirty="0"/>
          </a:p>
        </p:txBody>
      </p:sp>
      <p:pic>
        <p:nvPicPr>
          <p:cNvPr id="18434" name="Picture 2" descr="C:\Users\Dave\AppData\Local\Microsoft\Windows\Temporary Internet Files\Content.IE5\LYPV75IO\MP90038770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1000"/>
            <a:ext cx="5943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53400" y="6324600"/>
            <a:ext cx="685800" cy="276999"/>
          </a:xfrm>
          <a:prstGeom prst="rect">
            <a:avLst/>
          </a:prstGeom>
          <a:noFill/>
        </p:spPr>
        <p:txBody>
          <a:bodyPr wrap="square" rtlCol="0">
            <a:spAutoFit/>
          </a:bodyPr>
          <a:lstStyle/>
          <a:p>
            <a:r>
              <a:rPr lang="en-US" sz="1200" dirty="0"/>
              <a:t>p. 29</a:t>
            </a:r>
          </a:p>
        </p:txBody>
      </p:sp>
    </p:spTree>
    <p:custDataLst>
      <p:tags r:id="rId1"/>
    </p:custDataLst>
    <p:extLst>
      <p:ext uri="{BB962C8B-B14F-4D97-AF65-F5344CB8AC3E}">
        <p14:creationId xmlns:p14="http://schemas.microsoft.com/office/powerpoint/2010/main" val="199313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ave\Desktop\Shiney Penny\Roadshows 2012\WallStreetCheatShee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400"/>
            <a:ext cx="9144000"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239000" y="6581001"/>
            <a:ext cx="685800" cy="276999"/>
          </a:xfrm>
          <a:prstGeom prst="rect">
            <a:avLst/>
          </a:prstGeom>
          <a:noFill/>
        </p:spPr>
        <p:txBody>
          <a:bodyPr wrap="square" rtlCol="0">
            <a:spAutoFit/>
          </a:bodyPr>
          <a:lstStyle/>
          <a:p>
            <a:r>
              <a:rPr lang="en-US" sz="1200" dirty="0"/>
              <a:t>p. 35</a:t>
            </a:r>
          </a:p>
        </p:txBody>
      </p:sp>
    </p:spTree>
    <p:extLst>
      <p:ext uri="{BB962C8B-B14F-4D97-AF65-F5344CB8AC3E}">
        <p14:creationId xmlns:p14="http://schemas.microsoft.com/office/powerpoint/2010/main" val="185762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Uncertainty</a:t>
            </a:r>
          </a:p>
        </p:txBody>
      </p:sp>
      <p:sp>
        <p:nvSpPr>
          <p:cNvPr id="5" name="Content Placeholder 4"/>
          <p:cNvSpPr>
            <a:spLocks noGrp="1"/>
          </p:cNvSpPr>
          <p:nvPr>
            <p:ph idx="1"/>
          </p:nvPr>
        </p:nvSpPr>
        <p:spPr>
          <a:xfrm>
            <a:off x="457200" y="609600"/>
            <a:ext cx="8229600" cy="2362200"/>
          </a:xfrm>
        </p:spPr>
        <p:txBody>
          <a:bodyPr>
            <a:normAutofit/>
          </a:bodyPr>
          <a:lstStyle/>
          <a:p>
            <a:r>
              <a:rPr lang="en-US" b="1" i="1" dirty="0"/>
              <a:t>Question:  If you could put a percentage on how safe you feel with your investments right now, what would it be?</a:t>
            </a:r>
            <a:br>
              <a:rPr lang="en-US" b="1" i="1" dirty="0"/>
            </a:br>
            <a:endParaRPr lang="en-US" dirty="0"/>
          </a:p>
          <a:p>
            <a:pPr marL="0" indent="0">
              <a:buNone/>
            </a:pPr>
            <a:endParaRPr lang="en-US" dirty="0"/>
          </a:p>
        </p:txBody>
      </p:sp>
      <p:pic>
        <p:nvPicPr>
          <p:cNvPr id="19458" name="Picture 2" descr="C:\Users\Dave\AppData\Local\Microsoft\Windows\Temporary Internet Files\Content.IE5\7TTWSO8W\MM900288921[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5725" y="24384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664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Paradigm Shifts in the Market 1988-2014</a:t>
            </a:r>
          </a:p>
        </p:txBody>
      </p:sp>
      <p:pic>
        <p:nvPicPr>
          <p:cNvPr id="28674" name="Picture 28" descr="http://www.marketwatch.com/kaavio.Webhost/charts/big.chart?nosettings=1&amp;symb=DJIA&amp;uf=7168&amp;type=2&amp;size=2&amp;sid=1643&amp;style=1013&amp;freq=1&amp;time=20&amp;rand=556440317&amp;ma=1&amp;maval=50&amp;lf=1&amp;lf2=4&amp;lf3=0&amp;height=444&amp;width=579&amp;mocktick=1"/>
          <p:cNvPicPr>
            <a:picLocks noChangeAspect="1" noChangeArrowheads="1"/>
          </p:cNvPicPr>
          <p:nvPr/>
        </p:nvPicPr>
        <p:blipFill>
          <a:blip r:embed="rId3">
            <a:extLst>
              <a:ext uri="{28A0092B-C50C-407E-A947-70E740481C1C}">
                <a14:useLocalDpi xmlns:a14="http://schemas.microsoft.com/office/drawing/2010/main" val="0"/>
              </a:ext>
            </a:extLst>
          </a:blip>
          <a:srcRect b="48395"/>
          <a:stretch>
            <a:fillRect/>
          </a:stretch>
        </p:blipFill>
        <p:spPr bwMode="auto">
          <a:xfrm>
            <a:off x="609600" y="533400"/>
            <a:ext cx="8001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153400" y="6324600"/>
            <a:ext cx="685800" cy="276999"/>
          </a:xfrm>
          <a:prstGeom prst="rect">
            <a:avLst/>
          </a:prstGeom>
          <a:noFill/>
        </p:spPr>
        <p:txBody>
          <a:bodyPr wrap="square" rtlCol="0">
            <a:spAutoFit/>
          </a:bodyPr>
          <a:lstStyle/>
          <a:p>
            <a:r>
              <a:rPr lang="en-US" sz="1200" dirty="0"/>
              <a:t>p. 32</a:t>
            </a:r>
          </a:p>
        </p:txBody>
      </p:sp>
    </p:spTree>
    <p:extLst>
      <p:ext uri="{BB962C8B-B14F-4D97-AF65-F5344CB8AC3E}">
        <p14:creationId xmlns:p14="http://schemas.microsoft.com/office/powerpoint/2010/main" val="14473125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Uncertainty</a:t>
            </a:r>
          </a:p>
        </p:txBody>
      </p:sp>
      <p:sp>
        <p:nvSpPr>
          <p:cNvPr id="3" name="Content Placeholder 2"/>
          <p:cNvSpPr>
            <a:spLocks noGrp="1"/>
          </p:cNvSpPr>
          <p:nvPr>
            <p:ph idx="1"/>
          </p:nvPr>
        </p:nvSpPr>
        <p:spPr/>
        <p:txBody>
          <a:bodyPr>
            <a:normAutofit/>
          </a:bodyPr>
          <a:lstStyle/>
          <a:p>
            <a:r>
              <a:rPr lang="en-US" b="1" i="1" dirty="0"/>
              <a:t>Question:  What was the connotation of gambling in the 1950s through the 1970s? Was it positive or negative?</a:t>
            </a:r>
            <a:endParaRPr lang="en-US" dirty="0"/>
          </a:p>
          <a:p>
            <a:endParaRPr lang="en-US" dirty="0"/>
          </a:p>
          <a:p>
            <a:r>
              <a:rPr lang="en-US" b="1" i="1" dirty="0"/>
              <a:t>Question:  What is the cultural temperature of gambling today? Hot or cold?</a:t>
            </a:r>
            <a:endParaRPr lang="en-US" dirty="0"/>
          </a:p>
          <a:p>
            <a:endParaRPr lang="en-US" dirty="0"/>
          </a:p>
          <a:p>
            <a:r>
              <a:rPr lang="en-US" b="1" i="1" dirty="0"/>
              <a:t>Question:  In what ways do you think gambling relates to investing?</a:t>
            </a:r>
            <a:br>
              <a:rPr lang="en-US" b="1" dirty="0"/>
            </a:br>
            <a:endParaRPr lang="en-US" dirty="0"/>
          </a:p>
        </p:txBody>
      </p:sp>
    </p:spTree>
    <p:custDataLst>
      <p:tags r:id="rId1"/>
    </p:custDataLst>
    <p:extLst>
      <p:ext uri="{BB962C8B-B14F-4D97-AF65-F5344CB8AC3E}">
        <p14:creationId xmlns:p14="http://schemas.microsoft.com/office/powerpoint/2010/main" val="344595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183880" cy="685800"/>
          </a:xfrm>
        </p:spPr>
        <p:txBody>
          <a:bodyPr>
            <a:normAutofit fontScale="90000"/>
          </a:bodyPr>
          <a:lstStyle/>
          <a:p>
            <a:r>
              <a:rPr lang="en-US" dirty="0"/>
              <a:t>Market Uncertainty</a:t>
            </a:r>
          </a:p>
        </p:txBody>
      </p:sp>
      <p:sp>
        <p:nvSpPr>
          <p:cNvPr id="5" name="Content Placeholder 2"/>
          <p:cNvSpPr>
            <a:spLocks noGrp="1"/>
          </p:cNvSpPr>
          <p:nvPr>
            <p:ph idx="1"/>
          </p:nvPr>
        </p:nvSpPr>
        <p:spPr>
          <a:xfrm>
            <a:off x="502920" y="530352"/>
            <a:ext cx="8183880" cy="3965448"/>
          </a:xfrm>
        </p:spPr>
        <p:txBody>
          <a:bodyPr>
            <a:normAutofit/>
          </a:bodyPr>
          <a:lstStyle/>
          <a:p>
            <a:pPr marL="0" indent="0">
              <a:buNone/>
            </a:pPr>
            <a:r>
              <a:rPr lang="en-US" b="1" dirty="0"/>
              <a:t>Market Cycles</a:t>
            </a:r>
            <a:endParaRPr lang="en-US" dirty="0"/>
          </a:p>
          <a:p>
            <a:pPr lvl="0"/>
            <a:r>
              <a:rPr lang="en-US" b="1" dirty="0"/>
              <a:t>“Be Fearful when others are greedy, and greedy when others are fearful.” – Warren Buffett</a:t>
            </a:r>
          </a:p>
          <a:p>
            <a:pPr lvl="0"/>
            <a:r>
              <a:rPr lang="en-US" b="1" dirty="0"/>
              <a:t>“Averaged equity fund investor earned only 2.57%...compared to annualized inflation of 3.14% and the S&amp;P 500 average annual return of 12.22%” (19)</a:t>
            </a:r>
            <a:endParaRPr lang="en-US" dirty="0"/>
          </a:p>
          <a:p>
            <a:endParaRPr lang="en-US" dirty="0"/>
          </a:p>
        </p:txBody>
      </p:sp>
    </p:spTree>
    <p:extLst>
      <p:ext uri="{BB962C8B-B14F-4D97-AF65-F5344CB8AC3E}">
        <p14:creationId xmlns:p14="http://schemas.microsoft.com/office/powerpoint/2010/main" val="229315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sz="4800" dirty="0"/>
              <a:t>Disclosure</a:t>
            </a:r>
            <a:endParaRPr lang="en-US" dirty="0">
              <a:solidFill>
                <a:srgbClr val="FF6600"/>
              </a:solidFill>
            </a:endParaRPr>
          </a:p>
        </p:txBody>
      </p:sp>
      <p:sp>
        <p:nvSpPr>
          <p:cNvPr id="3" name="Content Placeholder 2"/>
          <p:cNvSpPr>
            <a:spLocks noGrp="1"/>
          </p:cNvSpPr>
          <p:nvPr>
            <p:ph idx="1"/>
          </p:nvPr>
        </p:nvSpPr>
        <p:spPr/>
        <p:txBody>
          <a:bodyPr rtlCol="0">
            <a:normAutofit lnSpcReduction="10000"/>
          </a:bodyPr>
          <a:lstStyle/>
          <a:p>
            <a:pPr marL="0" indent="0" algn="ctr" eaLnBrk="1" fontAlgn="auto" hangingPunct="1">
              <a:spcBef>
                <a:spcPts val="0"/>
              </a:spcBef>
              <a:spcAft>
                <a:spcPts val="0"/>
              </a:spcAft>
              <a:buFont typeface="Wingdings 2"/>
              <a:buNone/>
              <a:defRPr/>
            </a:pPr>
            <a:r>
              <a:rPr lang="en-US" i="1" dirty="0">
                <a:latin typeface="+mj-lt"/>
              </a:rPr>
              <a:t>Their may be financial advice offered as a result of this course, including life insurance and annuity products, along with</a:t>
            </a:r>
          </a:p>
          <a:p>
            <a:pPr marL="0" indent="0" algn="ctr" eaLnBrk="1" fontAlgn="auto" hangingPunct="1">
              <a:spcBef>
                <a:spcPts val="0"/>
              </a:spcBef>
              <a:spcAft>
                <a:spcPts val="0"/>
              </a:spcAft>
              <a:buFont typeface="Wingdings 2"/>
              <a:buNone/>
              <a:defRPr/>
            </a:pPr>
            <a:r>
              <a:rPr lang="en-US" i="1" dirty="0">
                <a:latin typeface="+mj-lt"/>
              </a:rPr>
              <a:t>investment advice which is offered through</a:t>
            </a:r>
            <a:r>
              <a:rPr lang="en-US" dirty="0">
                <a:latin typeface="+mj-lt"/>
              </a:rPr>
              <a:t> </a:t>
            </a:r>
          </a:p>
          <a:p>
            <a:pPr marL="0" indent="0" algn="ctr" eaLnBrk="1" fontAlgn="auto" hangingPunct="1">
              <a:spcBef>
                <a:spcPts val="0"/>
              </a:spcBef>
              <a:spcAft>
                <a:spcPts val="0"/>
              </a:spcAft>
              <a:buFont typeface="Wingdings 2"/>
              <a:buNone/>
              <a:defRPr/>
            </a:pPr>
            <a:r>
              <a:rPr lang="en-US" sz="4800" b="1" dirty="0">
                <a:latin typeface="+mj-lt"/>
              </a:rPr>
              <a:t>FAN Advisors</a:t>
            </a:r>
          </a:p>
          <a:p>
            <a:pPr marL="0" indent="0" algn="ctr" eaLnBrk="1" fontAlgn="auto" hangingPunct="1">
              <a:spcBef>
                <a:spcPts val="0"/>
              </a:spcBef>
              <a:spcAft>
                <a:spcPts val="0"/>
              </a:spcAft>
              <a:buFont typeface="Wingdings 2"/>
              <a:buNone/>
              <a:defRPr/>
            </a:pPr>
            <a:r>
              <a:rPr lang="en-US" i="1" dirty="0">
                <a:latin typeface="+mj-lt"/>
              </a:rPr>
              <a:t>an SEC Registered Investment Adviser.</a:t>
            </a:r>
          </a:p>
          <a:p>
            <a:pPr marL="0" indent="0" algn="ctr" eaLnBrk="1" fontAlgn="auto" hangingPunct="1">
              <a:spcBef>
                <a:spcPts val="0"/>
              </a:spcBef>
              <a:spcAft>
                <a:spcPts val="0"/>
              </a:spcAft>
              <a:buFont typeface="Wingdings 2"/>
              <a:buNone/>
              <a:defRPr/>
            </a:pPr>
            <a:endParaRPr lang="en-US" i="1" dirty="0">
              <a:latin typeface="+mj-lt"/>
            </a:endParaRPr>
          </a:p>
          <a:p>
            <a:pPr marL="0" indent="0" algn="ctr" eaLnBrk="1" fontAlgn="auto" hangingPunct="1">
              <a:spcBef>
                <a:spcPts val="0"/>
              </a:spcBef>
              <a:spcAft>
                <a:spcPts val="0"/>
              </a:spcAft>
              <a:buFont typeface="Wingdings 2"/>
              <a:buNone/>
              <a:defRPr/>
            </a:pPr>
            <a:r>
              <a:rPr lang="en-US" i="1" dirty="0">
                <a:latin typeface="+mj-lt"/>
              </a:rPr>
              <a:t>Insurance products are sold through</a:t>
            </a:r>
            <a:r>
              <a:rPr lang="en-US" dirty="0">
                <a:latin typeface="+mj-lt"/>
              </a:rPr>
              <a:t> </a:t>
            </a:r>
          </a:p>
          <a:p>
            <a:pPr marL="0" indent="0" algn="ctr" eaLnBrk="1" fontAlgn="auto" hangingPunct="1">
              <a:spcBef>
                <a:spcPts val="0"/>
              </a:spcBef>
              <a:spcAft>
                <a:spcPts val="0"/>
              </a:spcAft>
              <a:buFont typeface="Wingdings 2"/>
              <a:buNone/>
              <a:defRPr/>
            </a:pPr>
            <a:r>
              <a:rPr lang="en-US" sz="4800" b="1" dirty="0">
                <a:latin typeface="+mj-lt"/>
              </a:rPr>
              <a:t>Vick &amp; Associates, Inc.</a:t>
            </a:r>
          </a:p>
          <a:p>
            <a:pPr marL="438912" indent="-320040" eaLnBrk="1" fontAlgn="auto" hangingPunct="1">
              <a:spcBef>
                <a:spcPts val="0"/>
              </a:spcBef>
              <a:spcAft>
                <a:spcPts val="0"/>
              </a:spcAft>
              <a:buFont typeface="Wingdings 2"/>
              <a:buChar char=""/>
              <a:defRPr/>
            </a:pPr>
            <a:endParaRPr lang="en-US" dirty="0">
              <a:latin typeface="+mj-lt"/>
            </a:endParaRPr>
          </a:p>
        </p:txBody>
      </p:sp>
    </p:spTree>
    <p:extLst>
      <p:ext uri="{BB962C8B-B14F-4D97-AF65-F5344CB8AC3E}">
        <p14:creationId xmlns:p14="http://schemas.microsoft.com/office/powerpoint/2010/main" val="247900930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Uncertainty</a:t>
            </a:r>
          </a:p>
        </p:txBody>
      </p:sp>
      <p:sp>
        <p:nvSpPr>
          <p:cNvPr id="3" name="Content Placeholder 2"/>
          <p:cNvSpPr>
            <a:spLocks noGrp="1"/>
          </p:cNvSpPr>
          <p:nvPr>
            <p:ph idx="1"/>
          </p:nvPr>
        </p:nvSpPr>
        <p:spPr>
          <a:xfrm>
            <a:off x="762000" y="685800"/>
            <a:ext cx="7543800" cy="4648200"/>
          </a:xfrm>
        </p:spPr>
        <p:txBody>
          <a:bodyPr>
            <a:normAutofit lnSpcReduction="10000"/>
          </a:bodyPr>
          <a:lstStyle/>
          <a:p>
            <a:r>
              <a:rPr lang="en-US" b="1" i="1" dirty="0"/>
              <a:t>Question:  Did you profit during the Bull market of the 1990s?</a:t>
            </a:r>
            <a:endParaRPr lang="en-US" dirty="0"/>
          </a:p>
          <a:p>
            <a:pPr>
              <a:buNone/>
            </a:pPr>
            <a:endParaRPr lang="en-US" dirty="0"/>
          </a:p>
          <a:p>
            <a:r>
              <a:rPr lang="en-US" b="1" i="1" dirty="0"/>
              <a:t>Question:  Did you sell out during the years 2000-2002?  Did you sell investments in 2008</a:t>
            </a:r>
            <a:r>
              <a:rPr lang="en-US" dirty="0"/>
              <a:t>?</a:t>
            </a:r>
          </a:p>
          <a:p>
            <a:endParaRPr lang="en-US" dirty="0"/>
          </a:p>
          <a:p>
            <a:r>
              <a:rPr lang="en-US" b="1" i="1" dirty="0"/>
              <a:t>Question:  Have you ever been frustrated with your broker for not paying closer attention to your portfolio during downturns in the market? Upturns in the market? Explain.</a:t>
            </a:r>
            <a:endParaRPr lang="en-US" dirty="0"/>
          </a:p>
          <a:p>
            <a:pPr marL="0" indent="0">
              <a:buNone/>
            </a:pPr>
            <a:br>
              <a:rPr lang="en-US" b="1" dirty="0"/>
            </a:br>
            <a:endParaRPr lang="en-US" dirty="0"/>
          </a:p>
        </p:txBody>
      </p:sp>
    </p:spTree>
    <p:extLst>
      <p:ext uri="{BB962C8B-B14F-4D97-AF65-F5344CB8AC3E}">
        <p14:creationId xmlns:p14="http://schemas.microsoft.com/office/powerpoint/2010/main" val="24564070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691" y="3048000"/>
            <a:ext cx="7543800" cy="2438400"/>
          </a:xfrm>
        </p:spPr>
        <p:txBody>
          <a:bodyPr/>
          <a:lstStyle/>
          <a:p>
            <a:r>
              <a:rPr lang="en-US" dirty="0">
                <a:effectLst/>
              </a:rPr>
              <a:t>Health Care Costs</a:t>
            </a:r>
            <a:endParaRPr lang="en-US" dirty="0"/>
          </a:p>
        </p:txBody>
      </p:sp>
      <p:sp>
        <p:nvSpPr>
          <p:cNvPr id="3" name="Subtitle 2"/>
          <p:cNvSpPr>
            <a:spLocks noGrp="1"/>
          </p:cNvSpPr>
          <p:nvPr>
            <p:ph type="subTitle" idx="1"/>
          </p:nvPr>
        </p:nvSpPr>
        <p:spPr>
          <a:xfrm>
            <a:off x="762000" y="5410200"/>
            <a:ext cx="6858000" cy="762000"/>
          </a:xfrm>
        </p:spPr>
        <p:txBody>
          <a:bodyPr/>
          <a:lstStyle/>
          <a:p>
            <a:r>
              <a:rPr lang="en-US" dirty="0"/>
              <a:t>Eight Challenges to Retirement Income</a:t>
            </a:r>
          </a:p>
        </p:txBody>
      </p:sp>
      <p:pic>
        <p:nvPicPr>
          <p:cNvPr id="5" name="Picture 2" descr="C:\Users\Dave\Desktop\Logos\Foundations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482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015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 Costs</a:t>
            </a:r>
          </a:p>
        </p:txBody>
      </p:sp>
      <p:sp>
        <p:nvSpPr>
          <p:cNvPr id="6" name="Content Placeholder 5"/>
          <p:cNvSpPr>
            <a:spLocks noGrp="1"/>
          </p:cNvSpPr>
          <p:nvPr>
            <p:ph idx="1"/>
          </p:nvPr>
        </p:nvSpPr>
        <p:spPr>
          <a:xfrm>
            <a:off x="3710866" y="457200"/>
            <a:ext cx="4785434" cy="4876800"/>
          </a:xfrm>
        </p:spPr>
        <p:txBody>
          <a:bodyPr>
            <a:normAutofit fontScale="92500" lnSpcReduction="20000"/>
          </a:bodyPr>
          <a:lstStyle/>
          <a:p>
            <a:pPr marL="0" indent="0">
              <a:buNone/>
            </a:pPr>
            <a:r>
              <a:rPr lang="en-US" b="1" dirty="0"/>
              <a:t>By the Numbers</a:t>
            </a:r>
            <a:endParaRPr lang="en-US" dirty="0"/>
          </a:p>
          <a:p>
            <a:r>
              <a:rPr lang="en-US" dirty="0"/>
              <a:t>Amount the US spent on healthcare in 1970. </a:t>
            </a:r>
          </a:p>
          <a:p>
            <a:r>
              <a:rPr lang="en-US" dirty="0"/>
              <a:t>Amount the US spent on health care in 2005. </a:t>
            </a:r>
          </a:p>
          <a:p>
            <a:r>
              <a:rPr lang="x-none">
                <a:solidFill>
                  <a:schemeClr val="tx1"/>
                </a:solidFill>
              </a:rPr>
              <a:t>The percentage of healthcare spending as a part of the gross domestic product predicted for 20</a:t>
            </a:r>
            <a:r>
              <a:rPr lang="en-US" dirty="0">
                <a:solidFill>
                  <a:schemeClr val="tx1"/>
                </a:solidFill>
              </a:rPr>
              <a:t>05</a:t>
            </a:r>
            <a:r>
              <a:rPr lang="x-none">
                <a:solidFill>
                  <a:schemeClr val="tx1"/>
                </a:solidFill>
              </a:rPr>
              <a:t> (GDP). </a:t>
            </a:r>
            <a:endParaRPr lang="en-US" dirty="0"/>
          </a:p>
          <a:p>
            <a:r>
              <a:rPr lang="en-US" dirty="0"/>
              <a:t>Amount the US is expected to spend on health care in 2015.</a:t>
            </a:r>
          </a:p>
          <a:p>
            <a:r>
              <a:rPr lang="x-none">
                <a:solidFill>
                  <a:schemeClr val="tx1"/>
                </a:solidFill>
              </a:rPr>
              <a:t>The percentage of healthcare spending as a part of the gross domestic product predicted for 20</a:t>
            </a:r>
            <a:r>
              <a:rPr lang="en-US" dirty="0">
                <a:solidFill>
                  <a:schemeClr val="tx1"/>
                </a:solidFill>
              </a:rPr>
              <a:t>15</a:t>
            </a:r>
            <a:r>
              <a:rPr lang="x-none">
                <a:solidFill>
                  <a:schemeClr val="tx1"/>
                </a:solidFill>
              </a:rPr>
              <a:t> (GDP). </a:t>
            </a:r>
            <a:endParaRPr lang="en-US" b="1" dirty="0"/>
          </a:p>
          <a:p>
            <a:r>
              <a:rPr lang="x-none">
                <a:solidFill>
                  <a:schemeClr val="tx1"/>
                </a:solidFill>
              </a:rPr>
              <a:t>The percentage of healthcare spending as a part of the gross domestic product (GDP) in 1970. </a:t>
            </a:r>
            <a:endParaRPr lang="en-US" dirty="0"/>
          </a:p>
        </p:txBody>
      </p:sp>
      <p:sp>
        <p:nvSpPr>
          <p:cNvPr id="3" name="Text Placeholder 2"/>
          <p:cNvSpPr>
            <a:spLocks noGrp="1"/>
          </p:cNvSpPr>
          <p:nvPr>
            <p:ph type="body" sz="half" idx="2"/>
          </p:nvPr>
        </p:nvSpPr>
        <p:spPr>
          <a:xfrm>
            <a:off x="762001" y="457200"/>
            <a:ext cx="2673657" cy="3505200"/>
          </a:xfrm>
        </p:spPr>
        <p:txBody>
          <a:bodyPr>
            <a:normAutofit/>
          </a:bodyPr>
          <a:lstStyle/>
          <a:p>
            <a:r>
              <a:rPr lang="en-US" sz="2000" b="1" dirty="0"/>
              <a:t>By the Numbers</a:t>
            </a:r>
          </a:p>
          <a:p>
            <a:r>
              <a:rPr lang="en-US" sz="2800" b="1" dirty="0"/>
              <a:t>$75 Billion</a:t>
            </a:r>
          </a:p>
          <a:p>
            <a:r>
              <a:rPr lang="en-US" sz="2800" b="1" dirty="0"/>
              <a:t>$2 Trillion</a:t>
            </a:r>
          </a:p>
          <a:p>
            <a:r>
              <a:rPr lang="en-US" sz="2800" b="1" dirty="0"/>
              <a:t>16.2%</a:t>
            </a:r>
          </a:p>
          <a:p>
            <a:r>
              <a:rPr lang="en-US" sz="2800" b="1" dirty="0"/>
              <a:t>$4 Trillion</a:t>
            </a:r>
          </a:p>
          <a:p>
            <a:r>
              <a:rPr lang="en-US" sz="2800" b="1" dirty="0"/>
              <a:t>20%</a:t>
            </a:r>
          </a:p>
          <a:p>
            <a:r>
              <a:rPr lang="en-US" sz="2800" b="1" dirty="0"/>
              <a:t>9%</a:t>
            </a:r>
          </a:p>
        </p:txBody>
      </p:sp>
      <p:sp>
        <p:nvSpPr>
          <p:cNvPr id="5" name="TextBox 4"/>
          <p:cNvSpPr txBox="1"/>
          <p:nvPr/>
        </p:nvSpPr>
        <p:spPr>
          <a:xfrm>
            <a:off x="8153400" y="6324600"/>
            <a:ext cx="685800" cy="276999"/>
          </a:xfrm>
          <a:prstGeom prst="rect">
            <a:avLst/>
          </a:prstGeom>
          <a:noFill/>
        </p:spPr>
        <p:txBody>
          <a:bodyPr wrap="square" rtlCol="0">
            <a:spAutoFit/>
          </a:bodyPr>
          <a:lstStyle/>
          <a:p>
            <a:r>
              <a:rPr lang="en-US" sz="1200" dirty="0"/>
              <a:t>p. 36</a:t>
            </a:r>
          </a:p>
        </p:txBody>
      </p:sp>
    </p:spTree>
    <p:custDataLst>
      <p:tags r:id="rId1"/>
    </p:custDataLst>
    <p:extLst>
      <p:ext uri="{BB962C8B-B14F-4D97-AF65-F5344CB8AC3E}">
        <p14:creationId xmlns:p14="http://schemas.microsoft.com/office/powerpoint/2010/main" val="176466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500"/>
                                        <p:tgtEl>
                                          <p:spTgt spid="6">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fade">
                                      <p:cBhvr>
                                        <p:cTn id="52" dur="500"/>
                                        <p:tgtEl>
                                          <p:spTgt spid="3">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fade">
                                      <p:cBhvr>
                                        <p:cTn id="57" dur="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Effect transition="in" filter="fade">
                                      <p:cBhvr>
                                        <p:cTn id="6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953000"/>
            <a:ext cx="7620000" cy="1219200"/>
          </a:xfrm>
        </p:spPr>
        <p:txBody>
          <a:bodyPr>
            <a:normAutofit/>
          </a:bodyPr>
          <a:lstStyle/>
          <a:p>
            <a:r>
              <a:rPr lang="en-US" sz="4400" dirty="0">
                <a:effectLst/>
              </a:rPr>
              <a:t>Healthcare Issues for Retirees</a:t>
            </a:r>
          </a:p>
        </p:txBody>
      </p:sp>
      <p:sp>
        <p:nvSpPr>
          <p:cNvPr id="3" name="Content Placeholder 2"/>
          <p:cNvSpPr>
            <a:spLocks noGrp="1"/>
          </p:cNvSpPr>
          <p:nvPr>
            <p:ph sz="half" idx="1"/>
          </p:nvPr>
        </p:nvSpPr>
        <p:spPr>
          <a:xfrm>
            <a:off x="514352" y="530352"/>
            <a:ext cx="8096248" cy="4389120"/>
          </a:xfrm>
        </p:spPr>
        <p:txBody>
          <a:bodyPr>
            <a:normAutofit lnSpcReduction="10000"/>
          </a:bodyPr>
          <a:lstStyle/>
          <a:p>
            <a:pPr lvl="0"/>
            <a:r>
              <a:rPr lang="en-US" dirty="0"/>
              <a:t>Payroll tax rate increased from 1.45% to 2.35%, </a:t>
            </a:r>
          </a:p>
          <a:p>
            <a:pPr lvl="0"/>
            <a:r>
              <a:rPr lang="en-US" dirty="0"/>
              <a:t>New 3.8% non-Medicare tax on unearned income or passive income to pay for the national healthcare plan. </a:t>
            </a:r>
          </a:p>
          <a:p>
            <a:pPr lvl="0"/>
            <a:r>
              <a:rPr lang="en-US" dirty="0"/>
              <a:t>State insurance exchanges.  </a:t>
            </a:r>
          </a:p>
          <a:p>
            <a:pPr lvl="0"/>
            <a:r>
              <a:rPr lang="en-US" dirty="0"/>
              <a:t>Mandated requirement for everyone to have health insurance or pay a penalty. </a:t>
            </a:r>
          </a:p>
          <a:p>
            <a:pPr lvl="0"/>
            <a:r>
              <a:rPr lang="en-US" dirty="0"/>
              <a:t>Tax penalties range from $95 per individual, $285 per family.</a:t>
            </a:r>
          </a:p>
          <a:p>
            <a:pPr lvl="0"/>
            <a:r>
              <a:rPr lang="en-US" dirty="0"/>
              <a:t>Medicaid will expand </a:t>
            </a:r>
          </a:p>
        </p:txBody>
      </p:sp>
    </p:spTree>
    <p:extLst>
      <p:ext uri="{BB962C8B-B14F-4D97-AF65-F5344CB8AC3E}">
        <p14:creationId xmlns:p14="http://schemas.microsoft.com/office/powerpoint/2010/main" val="812430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Long Term Care Costs</a:t>
            </a:r>
          </a:p>
        </p:txBody>
      </p:sp>
      <p:sp>
        <p:nvSpPr>
          <p:cNvPr id="3" name="Content Placeholder 2"/>
          <p:cNvSpPr>
            <a:spLocks noGrp="1"/>
          </p:cNvSpPr>
          <p:nvPr>
            <p:ph sz="half" idx="1"/>
          </p:nvPr>
        </p:nvSpPr>
        <p:spPr>
          <a:xfrm>
            <a:off x="514352" y="530352"/>
            <a:ext cx="8096248" cy="4389120"/>
          </a:xfrm>
        </p:spPr>
        <p:txBody>
          <a:bodyPr>
            <a:normAutofit fontScale="92500"/>
          </a:bodyPr>
          <a:lstStyle/>
          <a:p>
            <a:pPr lvl="0"/>
            <a:r>
              <a:rPr lang="en-US" dirty="0"/>
              <a:t>Nursing home care Increased more than 4 percent a year over the last decade.</a:t>
            </a:r>
          </a:p>
          <a:p>
            <a:pPr lvl="0"/>
            <a:r>
              <a:rPr lang="en-US" dirty="0"/>
              <a:t>Median hourly home health aide services is $19 an hour, $18 for homemaker services.  </a:t>
            </a:r>
          </a:p>
          <a:p>
            <a:pPr lvl="0"/>
            <a:r>
              <a:rPr lang="en-US" dirty="0"/>
              <a:t>Median annual cost of assisted living site rose 4.3 percent per year for past 5 years. </a:t>
            </a:r>
          </a:p>
          <a:p>
            <a:pPr lvl="0"/>
            <a:r>
              <a:rPr lang="en-US" sz="2800" dirty="0"/>
              <a:t>Median cost of a private </a:t>
            </a:r>
            <a:r>
              <a:rPr lang="en-US" sz="2800" b="1" dirty="0"/>
              <a:t>nursing home </a:t>
            </a:r>
            <a:r>
              <a:rPr lang="en-US" sz="2800" dirty="0"/>
              <a:t>stay has jumped from $67,527 in 2012 to </a:t>
            </a:r>
            <a:r>
              <a:rPr lang="en-US" sz="2800" b="1" dirty="0"/>
              <a:t>$83,950.</a:t>
            </a:r>
          </a:p>
          <a:p>
            <a:pPr lvl="0"/>
            <a:r>
              <a:rPr lang="en-US" sz="2800" dirty="0"/>
              <a:t>Median cost for a homemaker who assists with cleaning, cooking, and transportation is about $41,756.</a:t>
            </a:r>
            <a:endParaRPr lang="en-US" dirty="0"/>
          </a:p>
          <a:p>
            <a:pPr marL="0" indent="0">
              <a:buNone/>
            </a:pPr>
            <a:endParaRPr lang="en-US" dirty="0"/>
          </a:p>
        </p:txBody>
      </p:sp>
      <p:sp>
        <p:nvSpPr>
          <p:cNvPr id="4" name="TextBox 3"/>
          <p:cNvSpPr txBox="1"/>
          <p:nvPr/>
        </p:nvSpPr>
        <p:spPr>
          <a:xfrm>
            <a:off x="8153400" y="6324600"/>
            <a:ext cx="685800" cy="276999"/>
          </a:xfrm>
          <a:prstGeom prst="rect">
            <a:avLst/>
          </a:prstGeom>
          <a:noFill/>
        </p:spPr>
        <p:txBody>
          <a:bodyPr wrap="square" rtlCol="0">
            <a:spAutoFit/>
          </a:bodyPr>
          <a:lstStyle/>
          <a:p>
            <a:r>
              <a:rPr lang="en-US" sz="1200" dirty="0"/>
              <a:t>p. 37</a:t>
            </a:r>
          </a:p>
        </p:txBody>
      </p:sp>
    </p:spTree>
    <p:extLst>
      <p:ext uri="{BB962C8B-B14F-4D97-AF65-F5344CB8AC3E}">
        <p14:creationId xmlns:p14="http://schemas.microsoft.com/office/powerpoint/2010/main" val="893153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2971800" cy="1524000"/>
          </a:xfrm>
        </p:spPr>
        <p:txBody>
          <a:bodyPr>
            <a:normAutofit fontScale="90000"/>
          </a:bodyPr>
          <a:lstStyle/>
          <a:p>
            <a:r>
              <a:rPr lang="en-US" dirty="0"/>
              <a:t>Nursing Care Costs</a:t>
            </a:r>
          </a:p>
        </p:txBody>
      </p:sp>
      <p:sp>
        <p:nvSpPr>
          <p:cNvPr id="4" name="Content Placeholder 3"/>
          <p:cNvSpPr>
            <a:spLocks noGrp="1"/>
          </p:cNvSpPr>
          <p:nvPr>
            <p:ph idx="1"/>
          </p:nvPr>
        </p:nvSpPr>
        <p:spPr>
          <a:xfrm>
            <a:off x="3810000" y="685800"/>
            <a:ext cx="4648200" cy="4114799"/>
          </a:xfrm>
        </p:spPr>
        <p:txBody>
          <a:bodyPr>
            <a:normAutofit/>
          </a:bodyPr>
          <a:lstStyle/>
          <a:p>
            <a:pPr marL="0" indent="0">
              <a:buNone/>
            </a:pPr>
            <a:r>
              <a:rPr lang="en-US" dirty="0"/>
              <a:t>National averages look like this: </a:t>
            </a:r>
          </a:p>
          <a:p>
            <a:r>
              <a:rPr lang="x-none" dirty="0"/>
              <a:t>$3,5</a:t>
            </a:r>
            <a:r>
              <a:rPr lang="en-US" dirty="0"/>
              <a:t>72 </a:t>
            </a:r>
            <a:r>
              <a:rPr lang="x-none" dirty="0"/>
              <a:t>monthly base rates</a:t>
            </a:r>
            <a:r>
              <a:rPr lang="en-US" dirty="0"/>
              <a:t> for </a:t>
            </a:r>
            <a:r>
              <a:rPr lang="x-none" dirty="0"/>
              <a:t>assisted living facility</a:t>
            </a:r>
            <a:endParaRPr lang="en-US" b="1" dirty="0"/>
          </a:p>
          <a:p>
            <a:pPr lvl="0"/>
            <a:r>
              <a:rPr lang="x-none" dirty="0"/>
              <a:t>$2</a:t>
            </a:r>
            <a:r>
              <a:rPr lang="en-US" dirty="0"/>
              <a:t>62</a:t>
            </a:r>
            <a:r>
              <a:rPr lang="x-none" dirty="0"/>
              <a:t> a day</a:t>
            </a:r>
            <a:r>
              <a:rPr lang="en-US" dirty="0"/>
              <a:t>, nursing home </a:t>
            </a:r>
            <a:r>
              <a:rPr lang="x-none" dirty="0"/>
              <a:t>private room</a:t>
            </a:r>
            <a:endParaRPr lang="en-US" dirty="0"/>
          </a:p>
          <a:p>
            <a:pPr lvl="0"/>
            <a:r>
              <a:rPr lang="x-none" dirty="0"/>
              <a:t>$22</a:t>
            </a:r>
            <a:r>
              <a:rPr lang="en-US" dirty="0"/>
              <a:t>7</a:t>
            </a:r>
            <a:r>
              <a:rPr lang="x-none" dirty="0"/>
              <a:t> a day</a:t>
            </a:r>
            <a:r>
              <a:rPr lang="en-US" dirty="0"/>
              <a:t>, </a:t>
            </a:r>
            <a:r>
              <a:rPr lang="x-none" dirty="0"/>
              <a:t>semi-private room</a:t>
            </a:r>
            <a:endParaRPr lang="en-US" b="1" dirty="0"/>
          </a:p>
          <a:p>
            <a:pPr lvl="0"/>
            <a:r>
              <a:rPr lang="x-none" dirty="0"/>
              <a:t>$21 an hour</a:t>
            </a:r>
            <a:r>
              <a:rPr lang="en-US" dirty="0"/>
              <a:t>, </a:t>
            </a:r>
            <a:r>
              <a:rPr lang="x-none" dirty="0"/>
              <a:t>home health care aides </a:t>
            </a:r>
            <a:endParaRPr lang="en-US" b="1" dirty="0"/>
          </a:p>
          <a:p>
            <a:endParaRPr lang="en-US" dirty="0"/>
          </a:p>
        </p:txBody>
      </p:sp>
      <p:pic>
        <p:nvPicPr>
          <p:cNvPr id="29700" name="Picture 4" descr="http://www.freakingnews.com/pictures/40500/Brett-Favre-Being-Taken-to-Retirement-Home---40808.jpg"/>
          <p:cNvPicPr>
            <a:picLocks noChangeAspect="1" noChangeArrowheads="1"/>
          </p:cNvPicPr>
          <p:nvPr/>
        </p:nvPicPr>
        <p:blipFill rotWithShape="1">
          <a:blip r:embed="rId3">
            <a:extLst>
              <a:ext uri="{28A0092B-C50C-407E-A947-70E740481C1C}">
                <a14:useLocalDpi xmlns:a14="http://schemas.microsoft.com/office/drawing/2010/main" val="0"/>
              </a:ext>
            </a:extLst>
          </a:blip>
          <a:srcRect b="3358"/>
          <a:stretch/>
        </p:blipFill>
        <p:spPr bwMode="auto">
          <a:xfrm>
            <a:off x="457200" y="2438400"/>
            <a:ext cx="3022502" cy="3505200"/>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232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Long Term Care Costs</a:t>
            </a:r>
          </a:p>
        </p:txBody>
      </p:sp>
      <p:sp>
        <p:nvSpPr>
          <p:cNvPr id="3" name="Content Placeholder 2"/>
          <p:cNvSpPr>
            <a:spLocks noGrp="1"/>
          </p:cNvSpPr>
          <p:nvPr>
            <p:ph sz="half" idx="1"/>
          </p:nvPr>
        </p:nvSpPr>
        <p:spPr>
          <a:xfrm>
            <a:off x="514352" y="530352"/>
            <a:ext cx="8096248" cy="4389120"/>
          </a:xfrm>
        </p:spPr>
        <p:txBody>
          <a:bodyPr>
            <a:normAutofit/>
          </a:bodyPr>
          <a:lstStyle/>
          <a:p>
            <a:r>
              <a:rPr lang="en-US" b="1" i="1" dirty="0"/>
              <a:t>Question:  Do you know someone or have a relative in the nursing home? What are the costs associated with their care?</a:t>
            </a:r>
            <a:endParaRPr lang="en-US" dirty="0"/>
          </a:p>
          <a:p>
            <a:endParaRPr lang="en-US" dirty="0"/>
          </a:p>
          <a:p>
            <a:endParaRPr lang="en-US" dirty="0"/>
          </a:p>
          <a:p>
            <a:r>
              <a:rPr lang="en-US" b="1" i="1" dirty="0"/>
              <a:t>Question:  Do you believe you or your spouse will need long term care?</a:t>
            </a:r>
            <a:endParaRPr lang="en-US" dirty="0"/>
          </a:p>
          <a:p>
            <a:pPr marL="0" indent="0">
              <a:buNone/>
            </a:pPr>
            <a:endParaRPr lang="en-US" dirty="0"/>
          </a:p>
        </p:txBody>
      </p:sp>
    </p:spTree>
    <p:extLst>
      <p:ext uri="{BB962C8B-B14F-4D97-AF65-F5344CB8AC3E}">
        <p14:creationId xmlns:p14="http://schemas.microsoft.com/office/powerpoint/2010/main" val="9151455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3048000"/>
            <a:ext cx="7543800" cy="2438400"/>
          </a:xfrm>
        </p:spPr>
        <p:txBody>
          <a:bodyPr/>
          <a:lstStyle/>
          <a:p>
            <a:r>
              <a:rPr lang="en-US" dirty="0">
                <a:effectLst/>
              </a:rPr>
              <a:t>Unrealistic Expectations</a:t>
            </a:r>
            <a:endParaRPr lang="en-US" dirty="0"/>
          </a:p>
        </p:txBody>
      </p:sp>
      <p:sp>
        <p:nvSpPr>
          <p:cNvPr id="3" name="Subtitle 2"/>
          <p:cNvSpPr>
            <a:spLocks noGrp="1"/>
          </p:cNvSpPr>
          <p:nvPr>
            <p:ph type="subTitle" idx="1"/>
          </p:nvPr>
        </p:nvSpPr>
        <p:spPr>
          <a:xfrm>
            <a:off x="762000" y="5341566"/>
            <a:ext cx="6858000" cy="830633"/>
          </a:xfrm>
        </p:spPr>
        <p:txBody>
          <a:bodyPr/>
          <a:lstStyle/>
          <a:p>
            <a:r>
              <a:rPr lang="en-US" dirty="0"/>
              <a:t>Eight Challenges to Retirement Income</a:t>
            </a:r>
          </a:p>
        </p:txBody>
      </p:sp>
      <p:pic>
        <p:nvPicPr>
          <p:cNvPr id="5" name="Picture 2" descr="C:\Users\Dave\Desktop\Logos\Foundations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482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690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Unrealistic Expectations</a:t>
            </a:r>
          </a:p>
        </p:txBody>
      </p:sp>
      <p:sp>
        <p:nvSpPr>
          <p:cNvPr id="4" name="Content Placeholder 3"/>
          <p:cNvSpPr>
            <a:spLocks noGrp="1"/>
          </p:cNvSpPr>
          <p:nvPr>
            <p:ph idx="1"/>
          </p:nvPr>
        </p:nvSpPr>
        <p:spPr>
          <a:xfrm>
            <a:off x="3901366" y="596981"/>
            <a:ext cx="4594934" cy="4584619"/>
          </a:xfrm>
        </p:spPr>
        <p:txBody>
          <a:bodyPr>
            <a:normAutofit fontScale="92500" lnSpcReduction="10000"/>
          </a:bodyPr>
          <a:lstStyle/>
          <a:p>
            <a:pPr marL="0" indent="0">
              <a:buNone/>
            </a:pPr>
            <a:r>
              <a:rPr lang="en-US" b="1" dirty="0"/>
              <a:t>Common strains on retirement savings:</a:t>
            </a:r>
          </a:p>
          <a:p>
            <a:pPr lvl="0"/>
            <a:r>
              <a:rPr lang="en-US" dirty="0"/>
              <a:t>Spending too much in the first couple of years.</a:t>
            </a:r>
          </a:p>
          <a:p>
            <a:pPr lvl="0"/>
            <a:r>
              <a:rPr lang="en-US" dirty="0"/>
              <a:t>Underestimating home repairs. </a:t>
            </a:r>
          </a:p>
          <a:p>
            <a:pPr lvl="0"/>
            <a:r>
              <a:rPr lang="en-US" dirty="0"/>
              <a:t>Helping adult children financially.</a:t>
            </a:r>
          </a:p>
          <a:p>
            <a:pPr lvl="0"/>
            <a:r>
              <a:rPr lang="en-US" dirty="0"/>
              <a:t>Taking care of an elderly parent or in-law.</a:t>
            </a:r>
          </a:p>
          <a:p>
            <a:pPr lvl="0"/>
            <a:r>
              <a:rPr lang="en-US" dirty="0"/>
              <a:t>Not planning for rising elder healthcare costs and long term nursing care.</a:t>
            </a:r>
          </a:p>
          <a:p>
            <a:pPr lvl="0"/>
            <a:r>
              <a:rPr lang="en-US" dirty="0"/>
              <a:t>Taking care of a special needs child in retirement.</a:t>
            </a:r>
          </a:p>
        </p:txBody>
      </p:sp>
      <p:pic>
        <p:nvPicPr>
          <p:cNvPr id="30724" name="Picture 4" descr="http://ts1.mm.bing.net/th?id=H.4835610274433010&amp;pid=1.9&amp;w=300&amp;h=300&amp;p=0"/>
          <p:cNvPicPr>
            <a:picLocks noChangeAspect="1" noChangeArrowheads="1"/>
          </p:cNvPicPr>
          <p:nvPr/>
        </p:nvPicPr>
        <p:blipFill rotWithShape="1">
          <a:blip r:embed="rId3">
            <a:extLst>
              <a:ext uri="{28A0092B-C50C-407E-A947-70E740481C1C}">
                <a14:useLocalDpi xmlns:a14="http://schemas.microsoft.com/office/drawing/2010/main" val="0"/>
              </a:ext>
            </a:extLst>
          </a:blip>
          <a:srcRect l="18706"/>
          <a:stretch/>
        </p:blipFill>
        <p:spPr bwMode="auto">
          <a:xfrm>
            <a:off x="762000" y="990600"/>
            <a:ext cx="2590800" cy="373937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153400" y="6324600"/>
            <a:ext cx="685800" cy="276999"/>
          </a:xfrm>
          <a:prstGeom prst="rect">
            <a:avLst/>
          </a:prstGeom>
          <a:noFill/>
        </p:spPr>
        <p:txBody>
          <a:bodyPr wrap="square" rtlCol="0">
            <a:spAutoFit/>
          </a:bodyPr>
          <a:lstStyle/>
          <a:p>
            <a:r>
              <a:rPr lang="en-US" sz="1200" dirty="0"/>
              <a:t>p. 40</a:t>
            </a:r>
          </a:p>
        </p:txBody>
      </p:sp>
    </p:spTree>
    <p:extLst>
      <p:ext uri="{BB962C8B-B14F-4D97-AF65-F5344CB8AC3E}">
        <p14:creationId xmlns:p14="http://schemas.microsoft.com/office/powerpoint/2010/main" val="7318623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Developing a Retirement Income Prediction</a:t>
            </a:r>
          </a:p>
        </p:txBody>
      </p:sp>
      <p:sp>
        <p:nvSpPr>
          <p:cNvPr id="3" name="Content Placeholder 2"/>
          <p:cNvSpPr>
            <a:spLocks noGrp="1"/>
          </p:cNvSpPr>
          <p:nvPr>
            <p:ph idx="1"/>
          </p:nvPr>
        </p:nvSpPr>
        <p:spPr/>
        <p:txBody>
          <a:bodyPr>
            <a:normAutofit fontScale="92500" lnSpcReduction="20000"/>
          </a:bodyPr>
          <a:lstStyle/>
          <a:p>
            <a:r>
              <a:rPr lang="en-US" dirty="0"/>
              <a:t>Basic factors needed to design a retirement income prediction:</a:t>
            </a:r>
            <a:endParaRPr lang="en-US" sz="2400" dirty="0"/>
          </a:p>
          <a:p>
            <a:pPr lvl="3"/>
            <a:r>
              <a:rPr lang="en-US" sz="2000" dirty="0"/>
              <a:t>Current retirement savings totals of all plans</a:t>
            </a:r>
            <a:endParaRPr lang="en-US" dirty="0"/>
          </a:p>
          <a:p>
            <a:pPr lvl="3"/>
            <a:r>
              <a:rPr lang="en-US" sz="2000" dirty="0"/>
              <a:t>Estimated growth yield before retirement</a:t>
            </a:r>
            <a:endParaRPr lang="en-US" dirty="0"/>
          </a:p>
          <a:p>
            <a:pPr lvl="3"/>
            <a:r>
              <a:rPr lang="en-US" sz="2000" dirty="0"/>
              <a:t>Estimated growth yield after retirement</a:t>
            </a:r>
            <a:endParaRPr lang="en-US" dirty="0"/>
          </a:p>
          <a:p>
            <a:pPr lvl="3"/>
            <a:r>
              <a:rPr lang="en-US" sz="2000" dirty="0"/>
              <a:t>Inflation estimate</a:t>
            </a:r>
            <a:endParaRPr lang="en-US" dirty="0"/>
          </a:p>
          <a:p>
            <a:pPr lvl="3"/>
            <a:r>
              <a:rPr lang="en-US" sz="2000" dirty="0"/>
              <a:t>Estimated annual savings until retirement</a:t>
            </a:r>
            <a:endParaRPr lang="en-US" dirty="0"/>
          </a:p>
          <a:p>
            <a:pPr lvl="3"/>
            <a:r>
              <a:rPr lang="en-US" sz="2000" dirty="0"/>
              <a:t>Current age(s) </a:t>
            </a:r>
            <a:endParaRPr lang="en-US" dirty="0"/>
          </a:p>
          <a:p>
            <a:pPr lvl="3"/>
            <a:r>
              <a:rPr lang="en-US" sz="2000" dirty="0"/>
              <a:t>Desired retirement age</a:t>
            </a:r>
            <a:endParaRPr lang="en-US" dirty="0"/>
          </a:p>
          <a:p>
            <a:pPr lvl="3"/>
            <a:r>
              <a:rPr lang="en-US" sz="2000" dirty="0"/>
              <a:t>Desired age to start Social Security</a:t>
            </a:r>
            <a:endParaRPr lang="en-US" dirty="0"/>
          </a:p>
          <a:p>
            <a:pPr lvl="3"/>
            <a:r>
              <a:rPr lang="en-US" sz="2000" dirty="0"/>
              <a:t>Social Security estimate</a:t>
            </a:r>
            <a:endParaRPr lang="en-US" dirty="0"/>
          </a:p>
          <a:p>
            <a:pPr lvl="3"/>
            <a:r>
              <a:rPr lang="en-US" sz="2000" dirty="0"/>
              <a:t>Pension estimates</a:t>
            </a:r>
            <a:endParaRPr lang="en-US" dirty="0"/>
          </a:p>
          <a:p>
            <a:pPr lvl="3"/>
            <a:r>
              <a:rPr lang="en-US" sz="2000" dirty="0"/>
              <a:t>Desired retirement income in today’s dollars</a:t>
            </a:r>
            <a:endParaRPr lang="en-US" dirty="0"/>
          </a:p>
          <a:p>
            <a:endParaRPr lang="en-US" dirty="0"/>
          </a:p>
        </p:txBody>
      </p:sp>
    </p:spTree>
    <p:extLst>
      <p:ext uri="{BB962C8B-B14F-4D97-AF65-F5344CB8AC3E}">
        <p14:creationId xmlns:p14="http://schemas.microsoft.com/office/powerpoint/2010/main" val="96274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000818"/>
                </a:solidFill>
              </a:rPr>
              <a:t>Course Introduction</a:t>
            </a:r>
            <a:endParaRPr lang="en-US" b="1" dirty="0">
              <a:solidFill>
                <a:srgbClr val="000818"/>
              </a:solidFill>
            </a:endParaRPr>
          </a:p>
        </p:txBody>
      </p:sp>
      <p:sp>
        <p:nvSpPr>
          <p:cNvPr id="3" name="Content Placeholder 2"/>
          <p:cNvSpPr>
            <a:spLocks noGrp="1"/>
          </p:cNvSpPr>
          <p:nvPr>
            <p:ph idx="1"/>
          </p:nvPr>
        </p:nvSpPr>
        <p:spPr>
          <a:xfrm>
            <a:off x="457200" y="533400"/>
            <a:ext cx="8229600" cy="4648200"/>
          </a:xfrm>
        </p:spPr>
        <p:txBody>
          <a:bodyPr>
            <a:normAutofit/>
          </a:bodyPr>
          <a:lstStyle/>
          <a:p>
            <a:pPr marL="457200" indent="-457200">
              <a:lnSpc>
                <a:spcPct val="60000"/>
              </a:lnSpc>
              <a:buClr>
                <a:srgbClr val="000818"/>
              </a:buClr>
              <a:buFont typeface="Arial" pitchFamily="34" charset="0"/>
              <a:buChar char="•"/>
              <a:defRPr/>
            </a:pPr>
            <a:r>
              <a:rPr lang="en-US" sz="2800" kern="0" dirty="0">
                <a:latin typeface="Calibri" pitchFamily="34" charset="0"/>
                <a:cs typeface="Arial" pitchFamily="34" charset="0"/>
              </a:rPr>
              <a:t>Attendance is good, but participation is better.</a:t>
            </a:r>
          </a:p>
          <a:p>
            <a:pPr marL="457200" indent="-457200">
              <a:lnSpc>
                <a:spcPct val="60000"/>
              </a:lnSpc>
              <a:buClr>
                <a:srgbClr val="000818"/>
              </a:buClr>
              <a:buFont typeface="Arial" pitchFamily="34" charset="0"/>
              <a:buChar char="•"/>
              <a:defRPr/>
            </a:pPr>
            <a:r>
              <a:rPr lang="en-US" sz="2800" kern="0" dirty="0">
                <a:latin typeface="Calibri" pitchFamily="34" charset="0"/>
                <a:cs typeface="Arial" pitchFamily="34" charset="0"/>
              </a:rPr>
              <a:t>You have my dedicated time for the next week.</a:t>
            </a:r>
          </a:p>
          <a:p>
            <a:pPr marL="457200" indent="-457200">
              <a:lnSpc>
                <a:spcPct val="60000"/>
              </a:lnSpc>
              <a:buClr>
                <a:srgbClr val="000818"/>
              </a:buClr>
              <a:buFont typeface="Arial" pitchFamily="34" charset="0"/>
              <a:buChar char="•"/>
              <a:defRPr/>
            </a:pPr>
            <a:r>
              <a:rPr lang="en-US" sz="2800" kern="0" dirty="0">
                <a:latin typeface="Calibri" pitchFamily="34" charset="0"/>
                <a:cs typeface="Arial" pitchFamily="34" charset="0"/>
              </a:rPr>
              <a:t>You tuition entitles you to an optional one hour strategy session. </a:t>
            </a:r>
          </a:p>
          <a:p>
            <a:pPr marL="457200" indent="-457200">
              <a:lnSpc>
                <a:spcPct val="60000"/>
              </a:lnSpc>
              <a:buClr>
                <a:srgbClr val="000818"/>
              </a:buClr>
              <a:buFont typeface="Arial" pitchFamily="34" charset="0"/>
              <a:buChar char="•"/>
              <a:defRPr/>
            </a:pPr>
            <a:r>
              <a:rPr lang="en-US" sz="2800" kern="0" dirty="0">
                <a:latin typeface="Calibri" pitchFamily="34" charset="0"/>
                <a:cs typeface="Arial" pitchFamily="34" charset="0"/>
              </a:rPr>
              <a:t>We will start and stop on time with 10 minute breaks on the hour.</a:t>
            </a:r>
          </a:p>
          <a:p>
            <a:pPr marL="457200" indent="-457200">
              <a:lnSpc>
                <a:spcPct val="60000"/>
              </a:lnSpc>
              <a:buClr>
                <a:srgbClr val="000818"/>
              </a:buClr>
              <a:buFont typeface="Arial" pitchFamily="34" charset="0"/>
              <a:buChar char="•"/>
              <a:defRPr/>
            </a:pPr>
            <a:r>
              <a:rPr lang="en-US" sz="2800" kern="0" dirty="0">
                <a:latin typeface="Calibri" pitchFamily="34" charset="0"/>
                <a:cs typeface="Arial" pitchFamily="34" charset="0"/>
              </a:rPr>
              <a:t>Course based on </a:t>
            </a:r>
            <a:r>
              <a:rPr lang="ja-JP" altLang="en-US" sz="2800" kern="0" dirty="0">
                <a:latin typeface="Calibri" pitchFamily="34" charset="0"/>
                <a:cs typeface="Arial" pitchFamily="34" charset="0"/>
              </a:rPr>
              <a:t>“</a:t>
            </a:r>
            <a:r>
              <a:rPr lang="en-US" altLang="ja-JP" sz="2800" kern="0" dirty="0">
                <a:latin typeface="Calibri" pitchFamily="34" charset="0"/>
                <a:cs typeface="Arial" pitchFamily="34" charset="0"/>
              </a:rPr>
              <a:t>Bat-Socks, Vegas &amp; Conservative Investing.”</a:t>
            </a:r>
          </a:p>
          <a:p>
            <a:pPr marL="457200" indent="-457200">
              <a:lnSpc>
                <a:spcPct val="60000"/>
              </a:lnSpc>
              <a:buClr>
                <a:srgbClr val="000818"/>
              </a:buClr>
              <a:buFont typeface="Arial" pitchFamily="34" charset="0"/>
              <a:buChar char="•"/>
              <a:defRPr/>
            </a:pPr>
            <a:r>
              <a:rPr lang="en-US" sz="2800" kern="0" dirty="0">
                <a:latin typeface="Calibri" pitchFamily="34" charset="0"/>
                <a:cs typeface="Arial" pitchFamily="34" charset="0"/>
              </a:rPr>
              <a:t>Includes Foundations of Retirement Planning </a:t>
            </a:r>
            <a:r>
              <a:rPr lang="en-US" altLang="ja-JP" sz="2800" kern="0" dirty="0">
                <a:latin typeface="Calibri" pitchFamily="34" charset="0"/>
                <a:cs typeface="Arial" pitchFamily="34" charset="0"/>
              </a:rPr>
              <a:t>Workbook.</a:t>
            </a:r>
          </a:p>
          <a:p>
            <a:pPr marL="457200" indent="-457200">
              <a:lnSpc>
                <a:spcPct val="60000"/>
              </a:lnSpc>
              <a:buClr>
                <a:srgbClr val="000818"/>
              </a:buClr>
              <a:defRPr/>
            </a:pPr>
            <a:r>
              <a:rPr lang="en-US" sz="2800" kern="0" dirty="0">
                <a:latin typeface="Calibri" pitchFamily="34" charset="0"/>
                <a:cs typeface="Arial" pitchFamily="34" charset="0"/>
              </a:rPr>
              <a:t>ABC</a:t>
            </a:r>
            <a:r>
              <a:rPr lang="ja-JP" altLang="en-US" sz="2800" kern="0" dirty="0">
                <a:latin typeface="Calibri" pitchFamily="34" charset="0"/>
                <a:cs typeface="Arial" pitchFamily="34" charset="0"/>
              </a:rPr>
              <a:t> </a:t>
            </a:r>
            <a:r>
              <a:rPr lang="en-US" altLang="ja-JP" sz="2800" kern="0" dirty="0">
                <a:latin typeface="Calibri" pitchFamily="34" charset="0"/>
                <a:cs typeface="Arial" pitchFamily="34" charset="0"/>
              </a:rPr>
              <a:t>Planning Model – Concepts DVD by the author.</a:t>
            </a:r>
          </a:p>
          <a:p>
            <a:pPr marL="457200" indent="-457200">
              <a:lnSpc>
                <a:spcPct val="60000"/>
              </a:lnSpc>
              <a:buClr>
                <a:srgbClr val="000818"/>
              </a:buClr>
              <a:buFont typeface="Arial" pitchFamily="34" charset="0"/>
              <a:buChar char="•"/>
              <a:defRPr/>
            </a:pPr>
            <a:r>
              <a:rPr lang="en-US" sz="2800" kern="0" dirty="0">
                <a:latin typeface="Calibri" pitchFamily="34" charset="0"/>
                <a:cs typeface="Arial" pitchFamily="34" charset="0"/>
              </a:rPr>
              <a:t>Fill out Workshop Goals sheet. </a:t>
            </a:r>
          </a:p>
        </p:txBody>
      </p:sp>
    </p:spTree>
    <p:extLst>
      <p:ext uri="{BB962C8B-B14F-4D97-AF65-F5344CB8AC3E}">
        <p14:creationId xmlns:p14="http://schemas.microsoft.com/office/powerpoint/2010/main" val="588011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5" descr="C:\Users\Dave\AppData\Local\tkLABS\ABCSnapshot\actualsize.png"/>
          <p:cNvPicPr>
            <a:picLocks noChangeAspect="1" noChangeArrowheads="1"/>
          </p:cNvPicPr>
          <p:nvPr/>
        </p:nvPicPr>
        <p:blipFill rotWithShape="1">
          <a:blip r:embed="rId3">
            <a:extLst>
              <a:ext uri="{28A0092B-C50C-407E-A947-70E740481C1C}">
                <a14:useLocalDpi xmlns:a14="http://schemas.microsoft.com/office/drawing/2010/main" val="0"/>
              </a:ext>
            </a:extLst>
          </a:blip>
          <a:srcRect b="5831"/>
          <a:stretch/>
        </p:blipFill>
        <p:spPr bwMode="auto">
          <a:xfrm>
            <a:off x="457198" y="457200"/>
            <a:ext cx="8236063"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457198" y="5410200"/>
            <a:ext cx="8183880" cy="762000"/>
          </a:xfrm>
        </p:spPr>
        <p:txBody>
          <a:bodyPr>
            <a:normAutofit fontScale="90000"/>
          </a:bodyPr>
          <a:lstStyle/>
          <a:p>
            <a:r>
              <a:rPr lang="en-US" dirty="0"/>
              <a:t>Sample Income Prediction</a:t>
            </a:r>
          </a:p>
        </p:txBody>
      </p:sp>
      <p:sp>
        <p:nvSpPr>
          <p:cNvPr id="5" name="TextBox 4"/>
          <p:cNvSpPr txBox="1"/>
          <p:nvPr/>
        </p:nvSpPr>
        <p:spPr>
          <a:xfrm>
            <a:off x="8153400" y="6324600"/>
            <a:ext cx="685800" cy="276999"/>
          </a:xfrm>
          <a:prstGeom prst="rect">
            <a:avLst/>
          </a:prstGeom>
          <a:noFill/>
        </p:spPr>
        <p:txBody>
          <a:bodyPr wrap="square" rtlCol="0">
            <a:spAutoFit/>
          </a:bodyPr>
          <a:lstStyle/>
          <a:p>
            <a:r>
              <a:rPr lang="en-US" sz="1200" dirty="0"/>
              <a:t>p. 41</a:t>
            </a:r>
          </a:p>
        </p:txBody>
      </p:sp>
    </p:spTree>
    <p:extLst>
      <p:ext uri="{BB962C8B-B14F-4D97-AF65-F5344CB8AC3E}">
        <p14:creationId xmlns:p14="http://schemas.microsoft.com/office/powerpoint/2010/main" val="1310335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8" y="5410200"/>
            <a:ext cx="8183880" cy="762000"/>
          </a:xfrm>
        </p:spPr>
        <p:txBody>
          <a:bodyPr>
            <a:normAutofit fontScale="90000"/>
          </a:bodyPr>
          <a:lstStyle/>
          <a:p>
            <a:r>
              <a:rPr lang="en-US" dirty="0"/>
              <a:t>Sample Income Prediction</a:t>
            </a:r>
          </a:p>
        </p:txBody>
      </p:sp>
      <p:pic>
        <p:nvPicPr>
          <p:cNvPr id="32770" name="Picture 36" descr="C:\Users\Dave\AppData\Local\tkLABS\ABCSnapshot\actualsiz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1"/>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7611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8" y="5410200"/>
            <a:ext cx="8183880" cy="762000"/>
          </a:xfrm>
        </p:spPr>
        <p:txBody>
          <a:bodyPr>
            <a:normAutofit fontScale="90000"/>
          </a:bodyPr>
          <a:lstStyle/>
          <a:p>
            <a:r>
              <a:rPr lang="en-US" dirty="0"/>
              <a:t>Sample Income Prediction</a:t>
            </a:r>
          </a:p>
        </p:txBody>
      </p:sp>
      <p:pic>
        <p:nvPicPr>
          <p:cNvPr id="33794" name="Picture 37" descr="C:\Users\Dave\AppData\Local\tkLABS\ABCSnapshot\actualsiz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382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153400" y="6324600"/>
            <a:ext cx="685800" cy="276999"/>
          </a:xfrm>
          <a:prstGeom prst="rect">
            <a:avLst/>
          </a:prstGeom>
          <a:noFill/>
        </p:spPr>
        <p:txBody>
          <a:bodyPr wrap="square" rtlCol="0">
            <a:spAutoFit/>
          </a:bodyPr>
          <a:lstStyle/>
          <a:p>
            <a:r>
              <a:rPr lang="en-US" sz="1200" dirty="0"/>
              <a:t>p. 42</a:t>
            </a:r>
          </a:p>
        </p:txBody>
      </p:sp>
    </p:spTree>
    <p:extLst>
      <p:ext uri="{BB962C8B-B14F-4D97-AF65-F5344CB8AC3E}">
        <p14:creationId xmlns:p14="http://schemas.microsoft.com/office/powerpoint/2010/main" val="26936081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198" y="5410200"/>
            <a:ext cx="8183880" cy="762000"/>
          </a:xfrm>
        </p:spPr>
        <p:txBody>
          <a:bodyPr>
            <a:normAutofit fontScale="90000"/>
          </a:bodyPr>
          <a:lstStyle/>
          <a:p>
            <a:r>
              <a:rPr lang="en-US" dirty="0"/>
              <a:t>Sample Income Prediction</a:t>
            </a:r>
          </a:p>
        </p:txBody>
      </p:sp>
      <p:pic>
        <p:nvPicPr>
          <p:cNvPr id="34818" name="Picture 38" descr="C:\Users\Dave\AppData\Local\tkLABS\ABCSnapshot\actualsiz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36072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26746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Budget</a:t>
            </a:r>
          </a:p>
        </p:txBody>
      </p:sp>
      <p:graphicFrame>
        <p:nvGraphicFramePr>
          <p:cNvPr id="4" name="Table 3"/>
          <p:cNvGraphicFramePr>
            <a:graphicFrameLocks noGrp="1"/>
          </p:cNvGraphicFramePr>
          <p:nvPr>
            <p:extLst>
              <p:ext uri="{D42A27DB-BD31-4B8C-83A1-F6EECF244321}">
                <p14:modId xmlns:p14="http://schemas.microsoft.com/office/powerpoint/2010/main" val="3895142248"/>
              </p:ext>
            </p:extLst>
          </p:nvPr>
        </p:nvGraphicFramePr>
        <p:xfrm>
          <a:off x="609599" y="685801"/>
          <a:ext cx="8001000" cy="3413759"/>
        </p:xfrm>
        <a:graphic>
          <a:graphicData uri="http://schemas.openxmlformats.org/drawingml/2006/table">
            <a:tbl>
              <a:tblPr firstRow="1" firstCol="1" bandRow="1">
                <a:tableStyleId>{EB344D84-9AFB-497E-A393-DC336BA19D2E}</a:tableStyleId>
              </a:tblPr>
              <a:tblGrid>
                <a:gridCol w="4154979">
                  <a:extLst>
                    <a:ext uri="{9D8B030D-6E8A-4147-A177-3AD203B41FA5}">
                      <a16:colId xmlns:a16="http://schemas.microsoft.com/office/drawing/2014/main" val="20000"/>
                    </a:ext>
                  </a:extLst>
                </a:gridCol>
                <a:gridCol w="1636222">
                  <a:extLst>
                    <a:ext uri="{9D8B030D-6E8A-4147-A177-3AD203B41FA5}">
                      <a16:colId xmlns:a16="http://schemas.microsoft.com/office/drawing/2014/main" val="20001"/>
                    </a:ext>
                  </a:extLst>
                </a:gridCol>
                <a:gridCol w="2209799">
                  <a:extLst>
                    <a:ext uri="{9D8B030D-6E8A-4147-A177-3AD203B41FA5}">
                      <a16:colId xmlns:a16="http://schemas.microsoft.com/office/drawing/2014/main" val="20002"/>
                    </a:ext>
                  </a:extLst>
                </a:gridCol>
              </a:tblGrid>
              <a:tr h="685799">
                <a:tc gridSpan="3">
                  <a:txBody>
                    <a:bodyPr/>
                    <a:lstStyle/>
                    <a:p>
                      <a:pPr marL="0" marR="0" algn="ctr">
                        <a:spcBef>
                          <a:spcPts val="0"/>
                        </a:spcBef>
                      </a:pPr>
                      <a:endParaRPr lang="en-US" sz="2800" cap="all" dirty="0">
                        <a:solidFill>
                          <a:schemeClr val="tx1"/>
                        </a:solidFill>
                        <a:effectLst/>
                      </a:endParaRPr>
                    </a:p>
                    <a:p>
                      <a:pPr marL="0" marR="0" algn="ctr">
                        <a:spcBef>
                          <a:spcPts val="0"/>
                        </a:spcBef>
                      </a:pPr>
                      <a:r>
                        <a:rPr lang="en-US" sz="2800" cap="all" dirty="0">
                          <a:solidFill>
                            <a:schemeClr val="tx1"/>
                          </a:solidFill>
                          <a:effectLst/>
                        </a:rPr>
                        <a:t>Retirement Budget Worksheet</a:t>
                      </a:r>
                      <a:endParaRPr lang="en-US" sz="2800" dirty="0">
                        <a:solidFill>
                          <a:schemeClr val="tx1"/>
                        </a:solidFill>
                        <a:effectLst/>
                        <a:latin typeface="Garamond"/>
                        <a:ea typeface="Times New Roman"/>
                        <a:cs typeface="Times New Roman"/>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05848">
                <a:tc>
                  <a:txBody>
                    <a:bodyPr/>
                    <a:lstStyle/>
                    <a:p>
                      <a:pPr marL="0" marR="0" algn="r">
                        <a:spcBef>
                          <a:spcPts val="0"/>
                        </a:spcBef>
                      </a:pPr>
                      <a:r>
                        <a:rPr lang="en-US" sz="2800" dirty="0">
                          <a:solidFill>
                            <a:schemeClr val="tx1"/>
                          </a:solidFill>
                          <a:effectLst/>
                        </a:rPr>
                        <a:t> </a:t>
                      </a:r>
                      <a:endParaRPr lang="en-US" sz="2800" dirty="0">
                        <a:solidFill>
                          <a:schemeClr val="tx1"/>
                        </a:solidFill>
                        <a:effectLst/>
                        <a:latin typeface="Garamond"/>
                        <a:ea typeface="Times New Roman"/>
                        <a:cs typeface="Times New Roman"/>
                      </a:endParaRPr>
                    </a:p>
                  </a:txBody>
                  <a:tcPr marL="68580" marR="68580" marT="0" marB="0"/>
                </a:tc>
                <a:tc>
                  <a:txBody>
                    <a:bodyPr/>
                    <a:lstStyle/>
                    <a:p>
                      <a:pPr marL="0" marR="0" algn="ctr">
                        <a:spcBef>
                          <a:spcPts val="0"/>
                        </a:spcBef>
                      </a:pPr>
                      <a:r>
                        <a:rPr lang="en-US" sz="2800" dirty="0">
                          <a:solidFill>
                            <a:schemeClr val="tx1"/>
                          </a:solidFill>
                          <a:effectLst/>
                        </a:rPr>
                        <a:t>Current</a:t>
                      </a:r>
                      <a:endParaRPr lang="en-US" sz="2800" dirty="0">
                        <a:solidFill>
                          <a:schemeClr val="tx1"/>
                        </a:solidFill>
                        <a:effectLst/>
                        <a:latin typeface="Garamond"/>
                        <a:ea typeface="Times New Roman"/>
                        <a:cs typeface="Times New Roman"/>
                      </a:endParaRPr>
                    </a:p>
                  </a:txBody>
                  <a:tcPr marL="68580" marR="68580" marT="0" marB="0"/>
                </a:tc>
                <a:tc>
                  <a:txBody>
                    <a:bodyPr/>
                    <a:lstStyle/>
                    <a:p>
                      <a:pPr marL="0" marR="0" algn="ctr">
                        <a:spcBef>
                          <a:spcPts val="0"/>
                        </a:spcBef>
                      </a:pPr>
                      <a:r>
                        <a:rPr lang="en-US" sz="2800">
                          <a:solidFill>
                            <a:schemeClr val="tx1"/>
                          </a:solidFill>
                          <a:effectLst/>
                        </a:rPr>
                        <a:t>Retirement</a:t>
                      </a:r>
                      <a:endParaRPr lang="en-US" sz="2800">
                        <a:solidFill>
                          <a:schemeClr val="tx1"/>
                        </a:solidFill>
                        <a:effectLst/>
                        <a:latin typeface="Garamond"/>
                        <a:ea typeface="Times New Roman"/>
                        <a:cs typeface="Times New Roman"/>
                      </a:endParaRPr>
                    </a:p>
                  </a:txBody>
                  <a:tcPr marL="68580" marR="68580" marT="0" marB="0"/>
                </a:tc>
                <a:extLst>
                  <a:ext uri="{0D108BD9-81ED-4DB2-BD59-A6C34878D82A}">
                    <a16:rowId xmlns:a16="http://schemas.microsoft.com/office/drawing/2014/main" val="10001"/>
                  </a:ext>
                </a:extLst>
              </a:tr>
              <a:tr h="405848">
                <a:tc>
                  <a:txBody>
                    <a:bodyPr/>
                    <a:lstStyle/>
                    <a:p>
                      <a:pPr marL="0" marR="0" algn="r">
                        <a:spcBef>
                          <a:spcPts val="0"/>
                        </a:spcBef>
                      </a:pPr>
                      <a:r>
                        <a:rPr lang="en-US" sz="2800" dirty="0">
                          <a:solidFill>
                            <a:schemeClr val="tx1"/>
                          </a:solidFill>
                          <a:effectLst/>
                        </a:rPr>
                        <a:t>Item</a:t>
                      </a:r>
                      <a:endParaRPr lang="en-US" sz="2800" dirty="0">
                        <a:solidFill>
                          <a:schemeClr val="tx1"/>
                        </a:solidFill>
                        <a:effectLst/>
                        <a:latin typeface="Garamond"/>
                        <a:ea typeface="Times New Roman"/>
                        <a:cs typeface="Times New Roman"/>
                      </a:endParaRPr>
                    </a:p>
                  </a:txBody>
                  <a:tcPr marL="68580" marR="68580" marT="0" marB="0"/>
                </a:tc>
                <a:tc>
                  <a:txBody>
                    <a:bodyPr/>
                    <a:lstStyle/>
                    <a:p>
                      <a:pPr marL="0" marR="0" algn="ctr">
                        <a:spcBef>
                          <a:spcPts val="0"/>
                        </a:spcBef>
                      </a:pPr>
                      <a:r>
                        <a:rPr lang="en-US" sz="2800" dirty="0">
                          <a:solidFill>
                            <a:schemeClr val="tx1"/>
                          </a:solidFill>
                          <a:effectLst/>
                        </a:rPr>
                        <a:t>Budget</a:t>
                      </a:r>
                      <a:endParaRPr lang="en-US" sz="2800" dirty="0">
                        <a:solidFill>
                          <a:schemeClr val="tx1"/>
                        </a:solidFill>
                        <a:effectLst/>
                        <a:latin typeface="Garamond"/>
                        <a:ea typeface="Times New Roman"/>
                        <a:cs typeface="Times New Roman"/>
                      </a:endParaRPr>
                    </a:p>
                  </a:txBody>
                  <a:tcPr marL="68580" marR="68580" marT="0" marB="0"/>
                </a:tc>
                <a:tc>
                  <a:txBody>
                    <a:bodyPr/>
                    <a:lstStyle/>
                    <a:p>
                      <a:pPr marL="0" marR="0" algn="ctr">
                        <a:spcBef>
                          <a:spcPts val="0"/>
                        </a:spcBef>
                      </a:pPr>
                      <a:r>
                        <a:rPr lang="en-US" sz="2800">
                          <a:solidFill>
                            <a:schemeClr val="tx1"/>
                          </a:solidFill>
                          <a:effectLst/>
                        </a:rPr>
                        <a:t>Budget</a:t>
                      </a:r>
                      <a:endParaRPr lang="en-US" sz="2800">
                        <a:solidFill>
                          <a:schemeClr val="tx1"/>
                        </a:solidFill>
                        <a:effectLst/>
                        <a:latin typeface="Garamond"/>
                        <a:ea typeface="Times New Roman"/>
                        <a:cs typeface="Times New Roman"/>
                      </a:endParaRPr>
                    </a:p>
                  </a:txBody>
                  <a:tcPr marL="68580" marR="68580" marT="0" marB="0"/>
                </a:tc>
                <a:extLst>
                  <a:ext uri="{0D108BD9-81ED-4DB2-BD59-A6C34878D82A}">
                    <a16:rowId xmlns:a16="http://schemas.microsoft.com/office/drawing/2014/main" val="10002"/>
                  </a:ext>
                </a:extLst>
              </a:tr>
              <a:tr h="405848">
                <a:tc>
                  <a:txBody>
                    <a:bodyPr/>
                    <a:lstStyle/>
                    <a:p>
                      <a:pPr marL="0" marR="0" algn="r">
                        <a:spcBef>
                          <a:spcPts val="0"/>
                        </a:spcBef>
                      </a:pPr>
                      <a:r>
                        <a:rPr lang="en-US" sz="2800">
                          <a:solidFill>
                            <a:schemeClr val="tx1"/>
                          </a:solidFill>
                          <a:effectLst/>
                        </a:rPr>
                        <a:t>Food</a:t>
                      </a:r>
                      <a:endParaRPr lang="en-US" sz="2800">
                        <a:solidFill>
                          <a:schemeClr val="tx1"/>
                        </a:solidFill>
                        <a:effectLst/>
                        <a:latin typeface="Garamond"/>
                        <a:ea typeface="Times New Roman"/>
                        <a:cs typeface="Times New Roman"/>
                      </a:endParaRPr>
                    </a:p>
                  </a:txBody>
                  <a:tcPr marL="68580" marR="68580" marT="0" marB="0"/>
                </a:tc>
                <a:tc>
                  <a:txBody>
                    <a:bodyPr/>
                    <a:lstStyle/>
                    <a:p>
                      <a:pPr marL="0" marR="0">
                        <a:spcBef>
                          <a:spcPts val="0"/>
                        </a:spcBef>
                      </a:pPr>
                      <a:r>
                        <a:rPr lang="en-US" sz="2800" dirty="0">
                          <a:solidFill>
                            <a:schemeClr val="tx1"/>
                          </a:solidFill>
                          <a:effectLst/>
                        </a:rPr>
                        <a:t> </a:t>
                      </a:r>
                      <a:endParaRPr lang="en-US" sz="2800" dirty="0">
                        <a:solidFill>
                          <a:schemeClr val="tx1"/>
                        </a:solidFill>
                        <a:effectLst/>
                        <a:latin typeface="Garamond"/>
                        <a:ea typeface="Times New Roman"/>
                        <a:cs typeface="Times New Roman"/>
                      </a:endParaRPr>
                    </a:p>
                  </a:txBody>
                  <a:tcPr marL="68580" marR="68580" marT="0" marB="0"/>
                </a:tc>
                <a:tc>
                  <a:txBody>
                    <a:bodyPr/>
                    <a:lstStyle/>
                    <a:p>
                      <a:pPr marL="0" marR="0">
                        <a:spcBef>
                          <a:spcPts val="0"/>
                        </a:spcBef>
                      </a:pPr>
                      <a:r>
                        <a:rPr lang="en-US" sz="2800" dirty="0">
                          <a:solidFill>
                            <a:schemeClr val="tx1"/>
                          </a:solidFill>
                          <a:effectLst/>
                        </a:rPr>
                        <a:t> </a:t>
                      </a:r>
                      <a:endParaRPr lang="en-US" sz="2800" dirty="0">
                        <a:solidFill>
                          <a:schemeClr val="tx1"/>
                        </a:solidFill>
                        <a:effectLst/>
                        <a:latin typeface="Garamond"/>
                        <a:ea typeface="Times New Roman"/>
                        <a:cs typeface="Times New Roman"/>
                      </a:endParaRPr>
                    </a:p>
                  </a:txBody>
                  <a:tcPr marL="68580" marR="68580" marT="0" marB="0"/>
                </a:tc>
                <a:extLst>
                  <a:ext uri="{0D108BD9-81ED-4DB2-BD59-A6C34878D82A}">
                    <a16:rowId xmlns:a16="http://schemas.microsoft.com/office/drawing/2014/main" val="10003"/>
                  </a:ext>
                </a:extLst>
              </a:tr>
              <a:tr h="405848">
                <a:tc>
                  <a:txBody>
                    <a:bodyPr/>
                    <a:lstStyle/>
                    <a:p>
                      <a:pPr marL="0" marR="0" algn="r">
                        <a:spcBef>
                          <a:spcPts val="0"/>
                        </a:spcBef>
                      </a:pPr>
                      <a:r>
                        <a:rPr lang="en-US" sz="2800">
                          <a:solidFill>
                            <a:schemeClr val="tx1"/>
                          </a:solidFill>
                          <a:effectLst/>
                        </a:rPr>
                        <a:t>Home Consumption</a:t>
                      </a:r>
                      <a:endParaRPr lang="en-US" sz="2800">
                        <a:solidFill>
                          <a:schemeClr val="tx1"/>
                        </a:solidFill>
                        <a:effectLst/>
                        <a:latin typeface="Garamond"/>
                        <a:ea typeface="Times New Roman"/>
                        <a:cs typeface="Times New Roman"/>
                      </a:endParaRPr>
                    </a:p>
                  </a:txBody>
                  <a:tcPr marL="68580" marR="68580" marT="0" marB="0"/>
                </a:tc>
                <a:tc>
                  <a:txBody>
                    <a:bodyPr/>
                    <a:lstStyle/>
                    <a:p>
                      <a:pPr marL="0" marR="0">
                        <a:spcBef>
                          <a:spcPts val="0"/>
                        </a:spcBef>
                      </a:pPr>
                      <a:r>
                        <a:rPr lang="en-US" sz="2800" dirty="0">
                          <a:solidFill>
                            <a:schemeClr val="tx1"/>
                          </a:solidFill>
                          <a:effectLst/>
                        </a:rPr>
                        <a:t> </a:t>
                      </a:r>
                      <a:endParaRPr lang="en-US" sz="2800" dirty="0">
                        <a:solidFill>
                          <a:schemeClr val="tx1"/>
                        </a:solidFill>
                        <a:effectLst/>
                        <a:latin typeface="Garamond"/>
                        <a:ea typeface="Times New Roman"/>
                        <a:cs typeface="Times New Roman"/>
                      </a:endParaRPr>
                    </a:p>
                  </a:txBody>
                  <a:tcPr marL="68580" marR="68580" marT="0" marB="0"/>
                </a:tc>
                <a:tc>
                  <a:txBody>
                    <a:bodyPr/>
                    <a:lstStyle/>
                    <a:p>
                      <a:pPr marL="0" marR="0">
                        <a:spcBef>
                          <a:spcPts val="0"/>
                        </a:spcBef>
                      </a:pPr>
                      <a:r>
                        <a:rPr lang="en-US" sz="2800" dirty="0">
                          <a:solidFill>
                            <a:schemeClr val="tx1"/>
                          </a:solidFill>
                          <a:effectLst/>
                        </a:rPr>
                        <a:t> </a:t>
                      </a:r>
                      <a:endParaRPr lang="en-US" sz="2800" dirty="0">
                        <a:solidFill>
                          <a:schemeClr val="tx1"/>
                        </a:solidFill>
                        <a:effectLst/>
                        <a:latin typeface="Garamond"/>
                        <a:ea typeface="Times New Roman"/>
                        <a:cs typeface="Times New Roman"/>
                      </a:endParaRPr>
                    </a:p>
                  </a:txBody>
                  <a:tcPr marL="68580" marR="68580" marT="0" marB="0"/>
                </a:tc>
                <a:extLst>
                  <a:ext uri="{0D108BD9-81ED-4DB2-BD59-A6C34878D82A}">
                    <a16:rowId xmlns:a16="http://schemas.microsoft.com/office/drawing/2014/main" val="10004"/>
                  </a:ext>
                </a:extLst>
              </a:tr>
              <a:tr h="405848">
                <a:tc>
                  <a:txBody>
                    <a:bodyPr/>
                    <a:lstStyle/>
                    <a:p>
                      <a:pPr marL="0" marR="0" algn="r">
                        <a:spcBef>
                          <a:spcPts val="0"/>
                        </a:spcBef>
                      </a:pPr>
                      <a:r>
                        <a:rPr lang="en-US" sz="2800">
                          <a:solidFill>
                            <a:schemeClr val="tx1"/>
                          </a:solidFill>
                          <a:effectLst/>
                        </a:rPr>
                        <a:t>Outside the Home</a:t>
                      </a:r>
                      <a:endParaRPr lang="en-US" sz="2800">
                        <a:solidFill>
                          <a:schemeClr val="tx1"/>
                        </a:solidFill>
                        <a:effectLst/>
                        <a:latin typeface="Garamond"/>
                        <a:ea typeface="Times New Roman"/>
                        <a:cs typeface="Times New Roman"/>
                      </a:endParaRPr>
                    </a:p>
                  </a:txBody>
                  <a:tcPr marL="68580" marR="68580" marT="0" marB="0"/>
                </a:tc>
                <a:tc>
                  <a:txBody>
                    <a:bodyPr/>
                    <a:lstStyle/>
                    <a:p>
                      <a:pPr marL="0" marR="0">
                        <a:spcBef>
                          <a:spcPts val="0"/>
                        </a:spcBef>
                      </a:pPr>
                      <a:r>
                        <a:rPr lang="en-US" sz="2800" dirty="0">
                          <a:solidFill>
                            <a:schemeClr val="tx1"/>
                          </a:solidFill>
                          <a:effectLst/>
                        </a:rPr>
                        <a:t> </a:t>
                      </a:r>
                      <a:endParaRPr lang="en-US" sz="2800" dirty="0">
                        <a:solidFill>
                          <a:schemeClr val="tx1"/>
                        </a:solidFill>
                        <a:effectLst/>
                        <a:latin typeface="Garamond"/>
                        <a:ea typeface="Times New Roman"/>
                        <a:cs typeface="Times New Roman"/>
                      </a:endParaRPr>
                    </a:p>
                  </a:txBody>
                  <a:tcPr marL="68580" marR="68580" marT="0" marB="0"/>
                </a:tc>
                <a:tc>
                  <a:txBody>
                    <a:bodyPr/>
                    <a:lstStyle/>
                    <a:p>
                      <a:pPr marL="0" marR="0">
                        <a:spcBef>
                          <a:spcPts val="0"/>
                        </a:spcBef>
                      </a:pPr>
                      <a:r>
                        <a:rPr lang="en-US" sz="2800" dirty="0">
                          <a:solidFill>
                            <a:schemeClr val="tx1"/>
                          </a:solidFill>
                          <a:effectLst/>
                        </a:rPr>
                        <a:t> </a:t>
                      </a:r>
                      <a:endParaRPr lang="en-US" sz="2800" dirty="0">
                        <a:solidFill>
                          <a:schemeClr val="tx1"/>
                        </a:solidFill>
                        <a:effectLst/>
                        <a:latin typeface="Garamond"/>
                        <a:ea typeface="Times New Roman"/>
                        <a:cs typeface="Times New Roman"/>
                      </a:endParaRPr>
                    </a:p>
                  </a:txBody>
                  <a:tcPr marL="68580" marR="68580" marT="0" marB="0"/>
                </a:tc>
                <a:extLst>
                  <a:ext uri="{0D108BD9-81ED-4DB2-BD59-A6C34878D82A}">
                    <a16:rowId xmlns:a16="http://schemas.microsoft.com/office/drawing/2014/main" val="10005"/>
                  </a:ext>
                </a:extLst>
              </a:tr>
              <a:tr h="405848">
                <a:tc>
                  <a:txBody>
                    <a:bodyPr/>
                    <a:lstStyle/>
                    <a:p>
                      <a:pPr marL="0" marR="0" algn="r">
                        <a:spcBef>
                          <a:spcPts val="0"/>
                        </a:spcBef>
                      </a:pPr>
                      <a:r>
                        <a:rPr lang="en-US" sz="2800" u="sng">
                          <a:solidFill>
                            <a:schemeClr val="tx1"/>
                          </a:solidFill>
                          <a:effectLst/>
                        </a:rPr>
                        <a:t>Total Food:</a:t>
                      </a:r>
                      <a:endParaRPr lang="en-US" sz="2800">
                        <a:solidFill>
                          <a:schemeClr val="tx1"/>
                        </a:solidFill>
                        <a:effectLst/>
                        <a:latin typeface="Garamond"/>
                        <a:ea typeface="Times New Roman"/>
                        <a:cs typeface="Times New Roman"/>
                      </a:endParaRPr>
                    </a:p>
                  </a:txBody>
                  <a:tcPr marL="68580" marR="68580" marT="0" marB="0"/>
                </a:tc>
                <a:tc>
                  <a:txBody>
                    <a:bodyPr/>
                    <a:lstStyle/>
                    <a:p>
                      <a:pPr marL="0" marR="0">
                        <a:spcBef>
                          <a:spcPts val="0"/>
                        </a:spcBef>
                      </a:pPr>
                      <a:r>
                        <a:rPr lang="en-US" sz="2800" u="none" strike="noStrike">
                          <a:solidFill>
                            <a:schemeClr val="tx1"/>
                          </a:solidFill>
                          <a:effectLst/>
                        </a:rPr>
                        <a:t> </a:t>
                      </a:r>
                      <a:endParaRPr lang="en-US" sz="2800">
                        <a:solidFill>
                          <a:schemeClr val="tx1"/>
                        </a:solidFill>
                        <a:effectLst/>
                        <a:latin typeface="Garamond"/>
                        <a:ea typeface="Times New Roman"/>
                        <a:cs typeface="Times New Roman"/>
                      </a:endParaRPr>
                    </a:p>
                  </a:txBody>
                  <a:tcPr marL="68580" marR="68580" marT="0" marB="0"/>
                </a:tc>
                <a:tc>
                  <a:txBody>
                    <a:bodyPr/>
                    <a:lstStyle/>
                    <a:p>
                      <a:pPr marL="0" marR="0">
                        <a:spcBef>
                          <a:spcPts val="0"/>
                        </a:spcBef>
                      </a:pPr>
                      <a:r>
                        <a:rPr lang="en-US" sz="2800" dirty="0">
                          <a:solidFill>
                            <a:schemeClr val="tx1"/>
                          </a:solidFill>
                          <a:effectLst/>
                        </a:rPr>
                        <a:t> </a:t>
                      </a:r>
                      <a:endParaRPr lang="en-US" sz="2800" dirty="0">
                        <a:solidFill>
                          <a:schemeClr val="tx1"/>
                        </a:solidFill>
                        <a:effectLst/>
                        <a:latin typeface="Garamond"/>
                        <a:ea typeface="Times New Roman"/>
                        <a:cs typeface="Times New Roman"/>
                      </a:endParaRPr>
                    </a:p>
                  </a:txBody>
                  <a:tcPr marL="68580" marR="68580" marT="0" marB="0"/>
                </a:tc>
                <a:extLst>
                  <a:ext uri="{0D108BD9-81ED-4DB2-BD59-A6C34878D82A}">
                    <a16:rowId xmlns:a16="http://schemas.microsoft.com/office/drawing/2014/main" val="10006"/>
                  </a:ext>
                </a:extLst>
              </a:tr>
            </a:tbl>
          </a:graphicData>
        </a:graphic>
      </p:graphicFrame>
      <p:sp>
        <p:nvSpPr>
          <p:cNvPr id="5" name="TextBox 4"/>
          <p:cNvSpPr txBox="1"/>
          <p:nvPr/>
        </p:nvSpPr>
        <p:spPr>
          <a:xfrm>
            <a:off x="8153400" y="6324600"/>
            <a:ext cx="685800" cy="276999"/>
          </a:xfrm>
          <a:prstGeom prst="rect">
            <a:avLst/>
          </a:prstGeom>
          <a:noFill/>
        </p:spPr>
        <p:txBody>
          <a:bodyPr wrap="square" rtlCol="0">
            <a:spAutoFit/>
          </a:bodyPr>
          <a:lstStyle/>
          <a:p>
            <a:r>
              <a:rPr lang="en-US" sz="1200" dirty="0"/>
              <a:t>p. 43</a:t>
            </a:r>
          </a:p>
        </p:txBody>
      </p:sp>
    </p:spTree>
    <p:extLst>
      <p:ext uri="{BB962C8B-B14F-4D97-AF65-F5344CB8AC3E}">
        <p14:creationId xmlns:p14="http://schemas.microsoft.com/office/powerpoint/2010/main" val="2069523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Unrealistic Expectations</a:t>
            </a:r>
          </a:p>
        </p:txBody>
      </p:sp>
      <p:sp>
        <p:nvSpPr>
          <p:cNvPr id="3" name="Content Placeholder 2"/>
          <p:cNvSpPr>
            <a:spLocks noGrp="1"/>
          </p:cNvSpPr>
          <p:nvPr>
            <p:ph idx="1"/>
          </p:nvPr>
        </p:nvSpPr>
        <p:spPr/>
        <p:txBody>
          <a:bodyPr/>
          <a:lstStyle/>
          <a:p>
            <a:r>
              <a:rPr lang="en-US" b="1" i="1" dirty="0"/>
              <a:t>Question:  What are some examples of how poor expectations could affect your sense of fulfillment when you retire?</a:t>
            </a:r>
            <a:endParaRPr lang="en-US" dirty="0"/>
          </a:p>
          <a:p>
            <a:endParaRPr lang="en-US" dirty="0"/>
          </a:p>
          <a:p>
            <a:r>
              <a:rPr lang="en-US" b="1" i="1" dirty="0"/>
              <a:t>Question:  In what ways does budgeting help correct poor expectations?</a:t>
            </a:r>
            <a:endParaRPr lang="en-US" dirty="0"/>
          </a:p>
        </p:txBody>
      </p:sp>
    </p:spTree>
    <p:extLst>
      <p:ext uri="{BB962C8B-B14F-4D97-AF65-F5344CB8AC3E}">
        <p14:creationId xmlns:p14="http://schemas.microsoft.com/office/powerpoint/2010/main" val="1883317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0"/>
            <a:ext cx="7543800" cy="2514600"/>
          </a:xfrm>
        </p:spPr>
        <p:txBody>
          <a:bodyPr/>
          <a:lstStyle/>
          <a:p>
            <a:r>
              <a:rPr lang="en-US" dirty="0">
                <a:effectLst/>
              </a:rPr>
              <a:t>Poor Decision Making</a:t>
            </a:r>
            <a:endParaRPr lang="en-US" dirty="0"/>
          </a:p>
        </p:txBody>
      </p:sp>
      <p:sp>
        <p:nvSpPr>
          <p:cNvPr id="3" name="Subtitle 2"/>
          <p:cNvSpPr>
            <a:spLocks noGrp="1"/>
          </p:cNvSpPr>
          <p:nvPr>
            <p:ph type="subTitle" idx="1"/>
          </p:nvPr>
        </p:nvSpPr>
        <p:spPr>
          <a:xfrm>
            <a:off x="762000" y="5410200"/>
            <a:ext cx="6858000" cy="762000"/>
          </a:xfrm>
        </p:spPr>
        <p:txBody>
          <a:bodyPr/>
          <a:lstStyle/>
          <a:p>
            <a:r>
              <a:rPr lang="en-US" dirty="0"/>
              <a:t>Eight Challenges to Retirement Income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8940" y="4572000"/>
            <a:ext cx="1311244" cy="1295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8153400" y="6324600"/>
            <a:ext cx="685800" cy="276999"/>
          </a:xfrm>
          <a:prstGeom prst="rect">
            <a:avLst/>
          </a:prstGeom>
          <a:noFill/>
        </p:spPr>
        <p:txBody>
          <a:bodyPr wrap="square" rtlCol="0">
            <a:spAutoFit/>
          </a:bodyPr>
          <a:lstStyle/>
          <a:p>
            <a:r>
              <a:rPr lang="en-US" sz="1200" dirty="0"/>
              <a:t>p. 44</a:t>
            </a:r>
          </a:p>
        </p:txBody>
      </p:sp>
    </p:spTree>
    <p:extLst>
      <p:ext uri="{BB962C8B-B14F-4D97-AF65-F5344CB8AC3E}">
        <p14:creationId xmlns:p14="http://schemas.microsoft.com/office/powerpoint/2010/main" val="9213724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912127" y="457200"/>
            <a:ext cx="2894014" cy="477982"/>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Goal Oriented</a:t>
            </a:r>
            <a:endParaRPr kumimoji="0" lang="en-US" sz="2800" b="0" i="0"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Text Box 5"/>
          <p:cNvSpPr txBox="1">
            <a:spLocks noChangeArrowheads="1"/>
          </p:cNvSpPr>
          <p:nvPr/>
        </p:nvSpPr>
        <p:spPr bwMode="auto">
          <a:xfrm>
            <a:off x="2970212" y="4821382"/>
            <a:ext cx="2894012" cy="53340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Impulsive</a:t>
            </a:r>
            <a:endParaRPr kumimoji="0" lang="en-US" sz="2800" b="0" i="0"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 Box 4"/>
          <p:cNvSpPr txBox="1">
            <a:spLocks noChangeArrowheads="1"/>
          </p:cNvSpPr>
          <p:nvPr/>
        </p:nvSpPr>
        <p:spPr bwMode="auto">
          <a:xfrm>
            <a:off x="381000" y="2573050"/>
            <a:ext cx="2164083" cy="610464"/>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Fearful</a:t>
            </a:r>
            <a:endParaRPr kumimoji="0" lang="en-US" sz="2800" b="0" i="0"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Text Box 3"/>
          <p:cNvSpPr txBox="1">
            <a:spLocks noChangeArrowheads="1"/>
          </p:cNvSpPr>
          <p:nvPr/>
        </p:nvSpPr>
        <p:spPr bwMode="auto">
          <a:xfrm>
            <a:off x="6594143" y="2573050"/>
            <a:ext cx="2112818" cy="592455"/>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Confident</a:t>
            </a:r>
            <a:endParaRPr kumimoji="0" lang="en-US" sz="2800" b="0" i="0" u="none" strike="noStrike" cap="none" normalizeH="0" baseline="0" dirty="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AutoShape 2"/>
          <p:cNvSpPr>
            <a:spLocks noChangeShapeType="1"/>
          </p:cNvSpPr>
          <p:nvPr/>
        </p:nvSpPr>
        <p:spPr bwMode="auto">
          <a:xfrm>
            <a:off x="4359134" y="935182"/>
            <a:ext cx="46786" cy="3886200"/>
          </a:xfrm>
          <a:prstGeom prst="straightConnector1">
            <a:avLst/>
          </a:prstGeom>
          <a:noFill/>
          <a:ln w="762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 name="AutoShape 1"/>
          <p:cNvSpPr>
            <a:spLocks noChangeShapeType="1"/>
          </p:cNvSpPr>
          <p:nvPr/>
        </p:nvSpPr>
        <p:spPr bwMode="auto">
          <a:xfrm flipH="1" flipV="1">
            <a:off x="2286000" y="2832562"/>
            <a:ext cx="4419599" cy="45719"/>
          </a:xfrm>
          <a:prstGeom prst="straightConnector1">
            <a:avLst/>
          </a:prstGeom>
          <a:noFill/>
          <a:ln w="76200">
            <a:solidFill>
              <a:schemeClr val="tx1"/>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itle 8"/>
          <p:cNvSpPr>
            <a:spLocks noGrp="1"/>
          </p:cNvSpPr>
          <p:nvPr>
            <p:ph type="title"/>
          </p:nvPr>
        </p:nvSpPr>
        <p:spPr/>
        <p:txBody>
          <a:bodyPr>
            <a:normAutofit fontScale="90000"/>
          </a:bodyPr>
          <a:lstStyle/>
          <a:p>
            <a:r>
              <a:rPr lang="en-US" dirty="0"/>
              <a:t>Investing Temperaments</a:t>
            </a:r>
          </a:p>
        </p:txBody>
      </p:sp>
      <p:sp>
        <p:nvSpPr>
          <p:cNvPr id="10" name="TextBox 9"/>
          <p:cNvSpPr txBox="1"/>
          <p:nvPr/>
        </p:nvSpPr>
        <p:spPr>
          <a:xfrm>
            <a:off x="8153400" y="6324600"/>
            <a:ext cx="685800" cy="276999"/>
          </a:xfrm>
          <a:prstGeom prst="rect">
            <a:avLst/>
          </a:prstGeom>
          <a:noFill/>
        </p:spPr>
        <p:txBody>
          <a:bodyPr wrap="square" rtlCol="0">
            <a:spAutoFit/>
          </a:bodyPr>
          <a:lstStyle/>
          <a:p>
            <a:r>
              <a:rPr lang="en-US" sz="1200" dirty="0"/>
              <a:t>p. 45</a:t>
            </a:r>
          </a:p>
        </p:txBody>
      </p:sp>
      <p:sp>
        <p:nvSpPr>
          <p:cNvPr id="11" name="TextBox 10"/>
          <p:cNvSpPr txBox="1"/>
          <p:nvPr/>
        </p:nvSpPr>
        <p:spPr>
          <a:xfrm>
            <a:off x="5105400" y="1295400"/>
            <a:ext cx="2438400" cy="707886"/>
          </a:xfrm>
          <a:prstGeom prst="rect">
            <a:avLst/>
          </a:prstGeom>
          <a:noFill/>
        </p:spPr>
        <p:txBody>
          <a:bodyPr wrap="square" rtlCol="0">
            <a:spAutoFit/>
          </a:bodyPr>
          <a:lstStyle/>
          <a:p>
            <a:pPr algn="ctr"/>
            <a:r>
              <a:rPr lang="en-US" sz="4000" b="1" dirty="0">
                <a:solidFill>
                  <a:srgbClr val="006600"/>
                </a:solidFill>
                <a:effectLst>
                  <a:outerShdw blurRad="38100" dist="38100" dir="2700000" algn="tl">
                    <a:srgbClr val="000000">
                      <a:alpha val="43137"/>
                    </a:srgbClr>
                  </a:outerShdw>
                </a:effectLst>
              </a:rPr>
              <a:t>Green</a:t>
            </a:r>
          </a:p>
        </p:txBody>
      </p:sp>
      <p:sp>
        <p:nvSpPr>
          <p:cNvPr id="12" name="TextBox 11"/>
          <p:cNvSpPr txBox="1"/>
          <p:nvPr/>
        </p:nvSpPr>
        <p:spPr>
          <a:xfrm>
            <a:off x="5176895" y="3581400"/>
            <a:ext cx="2438400" cy="707886"/>
          </a:xfrm>
          <a:prstGeom prst="rect">
            <a:avLst/>
          </a:prstGeom>
          <a:noFill/>
        </p:spPr>
        <p:txBody>
          <a:bodyPr wrap="square" rtlCol="0">
            <a:spAutoFit/>
          </a:bodyPr>
          <a:lstStyle/>
          <a:p>
            <a:pPr algn="ctr"/>
            <a:r>
              <a:rPr lang="en-US" sz="4000" b="1" dirty="0">
                <a:solidFill>
                  <a:schemeClr val="accent1"/>
                </a:solidFill>
                <a:effectLst>
                  <a:outerShdw blurRad="38100" dist="38100" dir="2700000" algn="tl">
                    <a:srgbClr val="000000">
                      <a:alpha val="43137"/>
                    </a:srgbClr>
                  </a:outerShdw>
                </a:effectLst>
              </a:rPr>
              <a:t>Red</a:t>
            </a:r>
          </a:p>
        </p:txBody>
      </p:sp>
      <p:sp>
        <p:nvSpPr>
          <p:cNvPr id="13" name="TextBox 12"/>
          <p:cNvSpPr txBox="1"/>
          <p:nvPr/>
        </p:nvSpPr>
        <p:spPr>
          <a:xfrm>
            <a:off x="1463041" y="3581400"/>
            <a:ext cx="2438400" cy="707886"/>
          </a:xfrm>
          <a:prstGeom prst="rect">
            <a:avLst/>
          </a:prstGeom>
          <a:noFill/>
        </p:spPr>
        <p:txBody>
          <a:bodyPr wrap="square" rtlCol="0">
            <a:spAutoFit/>
          </a:bodyPr>
          <a:lstStyle/>
          <a:p>
            <a:pPr algn="ctr"/>
            <a:r>
              <a:rPr lang="en-US" sz="4000" b="1" dirty="0">
                <a:solidFill>
                  <a:srgbClr val="FFC000"/>
                </a:solidFill>
                <a:effectLst>
                  <a:outerShdw blurRad="38100" dist="38100" dir="2700000" algn="tl">
                    <a:srgbClr val="000000">
                      <a:alpha val="43137"/>
                    </a:srgbClr>
                  </a:outerShdw>
                </a:effectLst>
              </a:rPr>
              <a:t>Yellow</a:t>
            </a:r>
          </a:p>
        </p:txBody>
      </p:sp>
      <p:sp>
        <p:nvSpPr>
          <p:cNvPr id="14" name="TextBox 13"/>
          <p:cNvSpPr txBox="1"/>
          <p:nvPr/>
        </p:nvSpPr>
        <p:spPr>
          <a:xfrm>
            <a:off x="1453942" y="1371600"/>
            <a:ext cx="2438400" cy="707886"/>
          </a:xfrm>
          <a:prstGeom prst="rect">
            <a:avLst/>
          </a:prstGeom>
          <a:noFill/>
        </p:spPr>
        <p:txBody>
          <a:bodyPr wrap="square" rtlCol="0">
            <a:spAutoFit/>
          </a:bodyPr>
          <a:lstStyle/>
          <a:p>
            <a:pPr algn="ctr"/>
            <a:r>
              <a:rPr lang="en-US" sz="4000" b="1" dirty="0">
                <a:solidFill>
                  <a:srgbClr val="002060"/>
                </a:solidFill>
                <a:effectLst>
                  <a:outerShdw blurRad="38100" dist="38100" dir="2700000" algn="tl">
                    <a:srgbClr val="000000">
                      <a:alpha val="43137"/>
                    </a:srgbClr>
                  </a:outerShdw>
                </a:effectLst>
              </a:rPr>
              <a:t>Blue</a:t>
            </a:r>
          </a:p>
        </p:txBody>
      </p:sp>
    </p:spTree>
    <p:extLst>
      <p:ext uri="{BB962C8B-B14F-4D97-AF65-F5344CB8AC3E}">
        <p14:creationId xmlns:p14="http://schemas.microsoft.com/office/powerpoint/2010/main" val="305860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s://encrypted-tbn1.gstatic.com/images?q=tbn:ANd9GcS451My8xJFlTVZsxvDn18v7yUiAIJF7KcBFlRNNL1ec2p99Uefyw"/>
          <p:cNvPicPr/>
          <p:nvPr/>
        </p:nvPicPr>
        <p:blipFill>
          <a:blip r:embed="rId3">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121888" y="738326"/>
            <a:ext cx="8686800" cy="3599814"/>
          </a:xfrm>
          <a:prstGeom prst="rect">
            <a:avLst/>
          </a:prstGeom>
          <a:noFill/>
          <a:ln>
            <a:solidFill>
              <a:schemeClr val="tx1"/>
            </a:solidFill>
          </a:ln>
        </p:spPr>
      </p:pic>
      <p:pic>
        <p:nvPicPr>
          <p:cNvPr id="12" name="Picture 11" descr="https://encrypted-tbn1.gstatic.com/images?q=tbn:ANd9GcS451My8xJFlTVZsxvDn18v7yUiAIJF7KcBFlRNNL1ec2p99Uefyw"/>
          <p:cNvPicPr/>
          <p:nvPr/>
        </p:nvPicPr>
        <p:blipFill rotWithShape="1">
          <a:blip r:embed="rId3">
            <a:duotone>
              <a:prstClr val="black"/>
              <a:srgbClr val="00B050">
                <a:tint val="45000"/>
                <a:satMod val="400000"/>
              </a:srgbClr>
            </a:duotone>
            <a:extLst>
              <a:ext uri="{28A0092B-C50C-407E-A947-70E740481C1C}">
                <a14:useLocalDpi xmlns:a14="http://schemas.microsoft.com/office/drawing/2010/main" val="0"/>
              </a:ext>
            </a:extLst>
          </a:blip>
          <a:srcRect l="28822"/>
          <a:stretch/>
        </p:blipFill>
        <p:spPr bwMode="auto">
          <a:xfrm>
            <a:off x="2656114" y="747533"/>
            <a:ext cx="6183086" cy="3599814"/>
          </a:xfrm>
          <a:prstGeom prst="rect">
            <a:avLst/>
          </a:prstGeom>
          <a:noFill/>
          <a:ln>
            <a:solidFill>
              <a:schemeClr val="tx1"/>
            </a:solidFill>
          </a:ln>
        </p:spPr>
      </p:pic>
      <p:pic>
        <p:nvPicPr>
          <p:cNvPr id="13" name="Picture 12" descr="https://encrypted-tbn1.gstatic.com/images?q=tbn:ANd9GcS451My8xJFlTVZsxvDn18v7yUiAIJF7KcBFlRNNL1ec2p99Uefyw"/>
          <p:cNvPicPr/>
          <p:nvPr/>
        </p:nvPicPr>
        <p:blipFill rotWithShape="1">
          <a:blip r:embed="rId3">
            <a:duotone>
              <a:prstClr val="black"/>
              <a:srgbClr val="FFFF00">
                <a:tint val="45000"/>
                <a:satMod val="400000"/>
              </a:srgbClr>
            </a:duotone>
            <a:extLst>
              <a:ext uri="{28A0092B-C50C-407E-A947-70E740481C1C}">
                <a14:useLocalDpi xmlns:a14="http://schemas.microsoft.com/office/drawing/2010/main" val="0"/>
              </a:ext>
            </a:extLst>
          </a:blip>
          <a:srcRect l="54052"/>
          <a:stretch/>
        </p:blipFill>
        <p:spPr bwMode="auto">
          <a:xfrm>
            <a:off x="4847770" y="747533"/>
            <a:ext cx="3991429" cy="3599814"/>
          </a:xfrm>
          <a:prstGeom prst="rect">
            <a:avLst/>
          </a:prstGeom>
          <a:noFill/>
          <a:ln>
            <a:solidFill>
              <a:schemeClr val="tx1"/>
            </a:solidFill>
          </a:ln>
        </p:spPr>
      </p:pic>
      <p:pic>
        <p:nvPicPr>
          <p:cNvPr id="11" name="Picture 10" descr="https://encrypted-tbn1.gstatic.com/images?q=tbn:ANd9GcS451My8xJFlTVZsxvDn18v7yUiAIJF7KcBFlRNNL1ec2p99Uefyw"/>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77026"/>
          <a:stretch/>
        </p:blipFill>
        <p:spPr bwMode="auto">
          <a:xfrm>
            <a:off x="6843484" y="747533"/>
            <a:ext cx="1995715" cy="3581400"/>
          </a:xfrm>
          <a:prstGeom prst="rect">
            <a:avLst/>
          </a:prstGeom>
          <a:noFill/>
          <a:ln>
            <a:solidFill>
              <a:schemeClr val="tx1"/>
            </a:solidFill>
          </a:ln>
        </p:spPr>
      </p:pic>
      <p:sp>
        <p:nvSpPr>
          <p:cNvPr id="14" name="Rectangle 13"/>
          <p:cNvSpPr/>
          <p:nvPr/>
        </p:nvSpPr>
        <p:spPr>
          <a:xfrm>
            <a:off x="152400" y="762000"/>
            <a:ext cx="8686799" cy="3599814"/>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a:spLocks noGrp="1"/>
          </p:cNvSpPr>
          <p:nvPr>
            <p:ph idx="1"/>
          </p:nvPr>
        </p:nvSpPr>
        <p:spPr>
          <a:xfrm>
            <a:off x="1253791" y="4454700"/>
            <a:ext cx="7543800" cy="1752600"/>
          </a:xfrm>
        </p:spPr>
        <p:txBody>
          <a:bodyPr/>
          <a:lstStyle/>
          <a:p>
            <a:r>
              <a:rPr lang="en-US" b="1" i="1" dirty="0"/>
              <a:t>Which investor temperament best describes you?</a:t>
            </a:r>
            <a:endParaRPr lang="en-US" dirty="0"/>
          </a:p>
          <a:p>
            <a:r>
              <a:rPr lang="en-US" b="1" i="1" dirty="0"/>
              <a:t>In what ways do you think your temperament affects your financial decisions?</a:t>
            </a:r>
            <a:endParaRPr lang="en-US" dirty="0"/>
          </a:p>
        </p:txBody>
      </p:sp>
    </p:spTree>
    <p:extLst>
      <p:ext uri="{BB962C8B-B14F-4D97-AF65-F5344CB8AC3E}">
        <p14:creationId xmlns:p14="http://schemas.microsoft.com/office/powerpoint/2010/main" val="7639948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419600" y="2209800"/>
            <a:ext cx="3124200" cy="2819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1"/>
          <p:cNvSpPr txBox="1">
            <a:spLocks/>
          </p:cNvSpPr>
          <p:nvPr/>
        </p:nvSpPr>
        <p:spPr>
          <a:xfrm>
            <a:off x="0" y="762000"/>
            <a:ext cx="9144000" cy="1143000"/>
          </a:xfrm>
          <a:prstGeom prst="rect">
            <a:avLst/>
          </a:prstGeom>
        </p:spPr>
        <p:txBody>
          <a:bodyPr vert="horz" anchor="b">
            <a:normAutofit fontScale="97500" lnSpcReduction="100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lstStyle>
          <a:p>
            <a:pPr algn="ctr">
              <a:defRPr/>
            </a:pPr>
            <a:r>
              <a:rPr lang="en-US" dirty="0">
                <a:solidFill>
                  <a:schemeClr val="tx1"/>
                </a:solidFill>
              </a:rPr>
              <a:t>Three Components of a </a:t>
            </a:r>
            <a:br>
              <a:rPr lang="en-US" dirty="0">
                <a:solidFill>
                  <a:schemeClr val="tx1"/>
                </a:solidFill>
              </a:rPr>
            </a:br>
            <a:r>
              <a:rPr lang="en-US" dirty="0">
                <a:solidFill>
                  <a:schemeClr val="tx1"/>
                </a:solidFill>
              </a:rPr>
              <a:t>Financial Decision</a:t>
            </a:r>
          </a:p>
        </p:txBody>
      </p:sp>
      <p:sp>
        <p:nvSpPr>
          <p:cNvPr id="5" name="TextBox 4"/>
          <p:cNvSpPr txBox="1">
            <a:spLocks noChangeArrowheads="1"/>
          </p:cNvSpPr>
          <p:nvPr/>
        </p:nvSpPr>
        <p:spPr bwMode="auto">
          <a:xfrm>
            <a:off x="4724400" y="3124200"/>
            <a:ext cx="2590800" cy="646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dirty="0">
                <a:effectLst>
                  <a:outerShdw blurRad="38100" dist="38100" dir="2700000" algn="tl">
                    <a:srgbClr val="000000">
                      <a:alpha val="43137"/>
                    </a:srgbClr>
                  </a:outerShdw>
                </a:effectLst>
                <a:latin typeface="+mj-lt"/>
              </a:rPr>
              <a:t>Emotions</a:t>
            </a:r>
          </a:p>
        </p:txBody>
      </p:sp>
      <p:sp>
        <p:nvSpPr>
          <p:cNvPr id="6" name="Oval 5"/>
          <p:cNvSpPr/>
          <p:nvPr/>
        </p:nvSpPr>
        <p:spPr>
          <a:xfrm>
            <a:off x="1524000" y="2133600"/>
            <a:ext cx="3124200" cy="2819400"/>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048000" y="3886200"/>
            <a:ext cx="3124200" cy="28194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5"/>
          <p:cNvSpPr txBox="1">
            <a:spLocks noChangeArrowheads="1"/>
          </p:cNvSpPr>
          <p:nvPr/>
        </p:nvSpPr>
        <p:spPr bwMode="auto">
          <a:xfrm>
            <a:off x="3124200" y="5029200"/>
            <a:ext cx="2971800" cy="646113"/>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dirty="0">
                <a:effectLst>
                  <a:outerShdw blurRad="38100" dist="38100" dir="2700000" algn="tl">
                    <a:srgbClr val="000000">
                      <a:alpha val="43137"/>
                    </a:srgbClr>
                  </a:outerShdw>
                </a:effectLst>
                <a:latin typeface="+mj-lt"/>
              </a:rPr>
              <a:t>Beliefs</a:t>
            </a:r>
          </a:p>
        </p:txBody>
      </p:sp>
      <p:sp>
        <p:nvSpPr>
          <p:cNvPr id="9" name="TextBox 9"/>
          <p:cNvSpPr txBox="1">
            <a:spLocks noChangeArrowheads="1"/>
          </p:cNvSpPr>
          <p:nvPr/>
        </p:nvSpPr>
        <p:spPr bwMode="auto">
          <a:xfrm>
            <a:off x="1905000" y="3124200"/>
            <a:ext cx="2286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600" b="1" dirty="0">
                <a:effectLst>
                  <a:outerShdw blurRad="38100" dist="38100" dir="2700000" algn="tl">
                    <a:srgbClr val="000000">
                      <a:alpha val="43137"/>
                    </a:srgbClr>
                  </a:outerShdw>
                </a:effectLst>
                <a:latin typeface="+mj-lt"/>
              </a:rPr>
              <a:t>Logic</a:t>
            </a:r>
          </a:p>
        </p:txBody>
      </p:sp>
      <p:sp>
        <p:nvSpPr>
          <p:cNvPr id="10" name="TextBox 9"/>
          <p:cNvSpPr txBox="1"/>
          <p:nvPr/>
        </p:nvSpPr>
        <p:spPr>
          <a:xfrm>
            <a:off x="8153400" y="6324600"/>
            <a:ext cx="685800" cy="276999"/>
          </a:xfrm>
          <a:prstGeom prst="rect">
            <a:avLst/>
          </a:prstGeom>
          <a:noFill/>
        </p:spPr>
        <p:txBody>
          <a:bodyPr wrap="square" rtlCol="0">
            <a:spAutoFit/>
          </a:bodyPr>
          <a:lstStyle/>
          <a:p>
            <a:r>
              <a:rPr lang="en-US" sz="1200" dirty="0"/>
              <a:t>p. 46</a:t>
            </a:r>
          </a:p>
        </p:txBody>
      </p:sp>
    </p:spTree>
    <p:custDataLst>
      <p:tags r:id="rId1"/>
    </p:custDataLst>
    <p:extLst>
      <p:ext uri="{BB962C8B-B14F-4D97-AF65-F5344CB8AC3E}">
        <p14:creationId xmlns:p14="http://schemas.microsoft.com/office/powerpoint/2010/main" val="378850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971800"/>
            <a:ext cx="7543800" cy="2413379"/>
          </a:xfrm>
        </p:spPr>
        <p:txBody>
          <a:bodyPr/>
          <a:lstStyle/>
          <a:p>
            <a:r>
              <a:rPr lang="en-US" dirty="0"/>
              <a:t>Changing Landscapes</a:t>
            </a:r>
          </a:p>
        </p:txBody>
      </p:sp>
      <p:sp>
        <p:nvSpPr>
          <p:cNvPr id="3" name="Subtitle 2"/>
          <p:cNvSpPr>
            <a:spLocks noGrp="1"/>
          </p:cNvSpPr>
          <p:nvPr>
            <p:ph type="subTitle" idx="1"/>
          </p:nvPr>
        </p:nvSpPr>
        <p:spPr>
          <a:xfrm>
            <a:off x="762000" y="5257800"/>
            <a:ext cx="6858000" cy="762000"/>
          </a:xfrm>
        </p:spPr>
        <p:txBody>
          <a:bodyPr/>
          <a:lstStyle/>
          <a:p>
            <a:r>
              <a:rPr lang="en-US" dirty="0"/>
              <a:t>77 Million Boomers</a:t>
            </a:r>
          </a:p>
        </p:txBody>
      </p:sp>
      <p:pic>
        <p:nvPicPr>
          <p:cNvPr id="6" name="Picture 2" descr="C:\Users\Dave\Desktop\Logos\FoundationsLog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6482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1376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Decision Making</a:t>
            </a:r>
          </a:p>
        </p:txBody>
      </p:sp>
      <p:sp>
        <p:nvSpPr>
          <p:cNvPr id="3" name="Content Placeholder 2"/>
          <p:cNvSpPr>
            <a:spLocks noGrp="1"/>
          </p:cNvSpPr>
          <p:nvPr>
            <p:ph idx="1"/>
          </p:nvPr>
        </p:nvSpPr>
        <p:spPr>
          <a:xfrm>
            <a:off x="762000" y="944437"/>
            <a:ext cx="4267200" cy="4038600"/>
          </a:xfrm>
        </p:spPr>
        <p:txBody>
          <a:bodyPr>
            <a:normAutofit/>
          </a:bodyPr>
          <a:lstStyle/>
          <a:p>
            <a:r>
              <a:rPr lang="en-US" b="1" i="1" dirty="0"/>
              <a:t>Of the three, logic, beliefs, and emotions, which do you think effects your decisions the most and why?</a:t>
            </a:r>
          </a:p>
          <a:p>
            <a:r>
              <a:rPr lang="en-US" b="1" i="1" dirty="0"/>
              <a:t>What are some beliefs you have about finances that have influenced your decisions in the past?</a:t>
            </a:r>
            <a:endParaRPr lang="en-US" dirty="0"/>
          </a:p>
          <a:p>
            <a:endParaRPr lang="en-US"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447800"/>
            <a:ext cx="3276600" cy="303187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964566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Investing</a:t>
            </a:r>
          </a:p>
        </p:txBody>
      </p:sp>
      <p:pic>
        <p:nvPicPr>
          <p:cNvPr id="39938" name="Picture 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457200"/>
            <a:ext cx="7772400" cy="4898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6026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Decision Making</a:t>
            </a:r>
          </a:p>
        </p:txBody>
      </p:sp>
      <p:sp>
        <p:nvSpPr>
          <p:cNvPr id="3" name="Content Placeholder 2"/>
          <p:cNvSpPr>
            <a:spLocks noGrp="1"/>
          </p:cNvSpPr>
          <p:nvPr>
            <p:ph idx="1"/>
          </p:nvPr>
        </p:nvSpPr>
        <p:spPr>
          <a:xfrm>
            <a:off x="762000" y="685800"/>
            <a:ext cx="7543800" cy="2362200"/>
          </a:xfrm>
        </p:spPr>
        <p:txBody>
          <a:bodyPr/>
          <a:lstStyle/>
          <a:p>
            <a:r>
              <a:rPr lang="en-US" b="1" i="1" dirty="0"/>
              <a:t>How do you protect yourself from buying high and selling low?</a:t>
            </a:r>
            <a:endParaRPr lang="en-US" dirty="0"/>
          </a:p>
          <a:p>
            <a:pPr marL="0" indent="0">
              <a:buNone/>
            </a:pPr>
            <a:endParaRPr lang="en-US"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09800"/>
            <a:ext cx="3276600" cy="303187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473941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Process, Process, Process</a:t>
            </a:r>
          </a:p>
        </p:txBody>
      </p:sp>
      <p:sp>
        <p:nvSpPr>
          <p:cNvPr id="5" name="Text Placeholder 4"/>
          <p:cNvSpPr>
            <a:spLocks noGrp="1"/>
          </p:cNvSpPr>
          <p:nvPr>
            <p:ph type="body" sz="half" idx="2"/>
          </p:nvPr>
        </p:nvSpPr>
        <p:spPr>
          <a:xfrm>
            <a:off x="5410200" y="1447802"/>
            <a:ext cx="3276600" cy="4206112"/>
          </a:xfrm>
        </p:spPr>
        <p:txBody>
          <a:bodyPr/>
          <a:lstStyle/>
          <a:p>
            <a:pPr marL="532638" indent="-514350">
              <a:buFont typeface="+mj-lt"/>
              <a:buAutoNum type="arabicPeriod"/>
            </a:pPr>
            <a:r>
              <a:rPr lang="en-US" sz="3200" dirty="0"/>
              <a:t>Investigate</a:t>
            </a:r>
          </a:p>
          <a:p>
            <a:pPr marL="532638" indent="-514350">
              <a:buFont typeface="+mj-lt"/>
              <a:buAutoNum type="arabicPeriod"/>
            </a:pPr>
            <a:r>
              <a:rPr lang="en-US" sz="3200" dirty="0"/>
              <a:t>Recommend</a:t>
            </a:r>
          </a:p>
          <a:p>
            <a:pPr marL="532638" indent="-514350">
              <a:buFont typeface="+mj-lt"/>
              <a:buAutoNum type="arabicPeriod"/>
            </a:pPr>
            <a:r>
              <a:rPr lang="en-US" sz="3200" dirty="0"/>
              <a:t>Implement</a:t>
            </a:r>
          </a:p>
          <a:p>
            <a:pPr marL="532638" indent="-514350">
              <a:buFont typeface="+mj-lt"/>
              <a:buAutoNum type="arabicPeriod"/>
            </a:pPr>
            <a:r>
              <a:rPr lang="en-US" sz="3200" dirty="0"/>
              <a:t>Review &amp; Adjust</a:t>
            </a:r>
          </a:p>
          <a:p>
            <a:endParaRPr lang="en-US" dirty="0"/>
          </a:p>
        </p:txBody>
      </p:sp>
      <p:pic>
        <p:nvPicPr>
          <p:cNvPr id="40962" name="Picture 2" descr="http://blogs.sas.com/content/anz/files/2013/02/decision-making-processe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85797"/>
            <a:ext cx="3505200" cy="3935663"/>
          </a:xfrm>
          <a:prstGeom prst="rect">
            <a:avLst/>
          </a:prstGeom>
          <a:ln>
            <a:solidFill>
              <a:schemeClr val="accent3">
                <a:lumMod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53400" y="6324600"/>
            <a:ext cx="685800" cy="276999"/>
          </a:xfrm>
          <a:prstGeom prst="rect">
            <a:avLst/>
          </a:prstGeom>
          <a:noFill/>
        </p:spPr>
        <p:txBody>
          <a:bodyPr wrap="square" rtlCol="0">
            <a:spAutoFit/>
          </a:bodyPr>
          <a:lstStyle/>
          <a:p>
            <a:r>
              <a:rPr lang="en-US" sz="1200" dirty="0"/>
              <a:t>p. 49</a:t>
            </a:r>
          </a:p>
        </p:txBody>
      </p:sp>
    </p:spTree>
    <p:custDataLst>
      <p:tags r:id="rId1"/>
    </p:custDataLst>
    <p:extLst>
      <p:ext uri="{BB962C8B-B14F-4D97-AF65-F5344CB8AC3E}">
        <p14:creationId xmlns:p14="http://schemas.microsoft.com/office/powerpoint/2010/main" val="417183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Poor Decision Making</a:t>
            </a:r>
          </a:p>
        </p:txBody>
      </p:sp>
      <p:sp>
        <p:nvSpPr>
          <p:cNvPr id="3" name="Content Placeholder 2"/>
          <p:cNvSpPr>
            <a:spLocks noGrp="1"/>
          </p:cNvSpPr>
          <p:nvPr>
            <p:ph idx="1"/>
          </p:nvPr>
        </p:nvSpPr>
        <p:spPr>
          <a:xfrm>
            <a:off x="762000" y="381000"/>
            <a:ext cx="4114800" cy="4724400"/>
          </a:xfrm>
        </p:spPr>
        <p:txBody>
          <a:bodyPr>
            <a:normAutofit/>
          </a:bodyPr>
          <a:lstStyle/>
          <a:p>
            <a:r>
              <a:rPr lang="en-US" b="1" i="1" dirty="0"/>
              <a:t>How do you typically make a financial decision?</a:t>
            </a:r>
          </a:p>
          <a:p>
            <a:pPr marL="0" indent="0">
              <a:buNone/>
            </a:pPr>
            <a:endParaRPr lang="en-US" b="1" i="1" dirty="0"/>
          </a:p>
          <a:p>
            <a:r>
              <a:rPr lang="en-US" b="1" i="1" dirty="0"/>
              <a:t>Who do you include in making a financial decision?</a:t>
            </a:r>
          </a:p>
          <a:p>
            <a:pPr marL="0" indent="0">
              <a:buNone/>
            </a:pPr>
            <a:endParaRPr lang="en-US" b="1" i="1" dirty="0"/>
          </a:p>
          <a:p>
            <a:r>
              <a:rPr lang="en-US" b="1" i="1" dirty="0"/>
              <a:t>Have the advisors you have worked with in the past been more of a salesman or a process/planner type?</a:t>
            </a:r>
            <a:endParaRPr lang="en-US" dirty="0"/>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227262"/>
            <a:ext cx="3276600" cy="3031875"/>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77079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560414471"/>
              </p:ext>
            </p:extLst>
          </p:nvPr>
        </p:nvGraphicFramePr>
        <p:xfrm>
          <a:off x="722376" y="2743200"/>
          <a:ext cx="7772400" cy="9058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ubtitle 2"/>
          <p:cNvSpPr>
            <a:spLocks noGrp="1"/>
          </p:cNvSpPr>
          <p:nvPr>
            <p:ph type="subTitle" idx="1"/>
          </p:nvPr>
        </p:nvSpPr>
        <p:spPr>
          <a:xfrm>
            <a:off x="722376" y="3657600"/>
            <a:ext cx="7772400" cy="533400"/>
          </a:xfrm>
        </p:spPr>
        <p:txBody>
          <a:bodyPr>
            <a:noAutofit/>
          </a:bodyPr>
          <a:lstStyle/>
          <a:p>
            <a:pPr algn="ctr"/>
            <a:r>
              <a:rPr lang="en-US" sz="4400" b="1" baseline="30000" dirty="0">
                <a:latin typeface="Myriad Pro" pitchFamily="34" charset="0"/>
              </a:rPr>
              <a:t>Section Three</a:t>
            </a:r>
          </a:p>
          <a:p>
            <a:pPr algn="ctr"/>
            <a:endParaRPr lang="en-US" dirty="0"/>
          </a:p>
        </p:txBody>
      </p:sp>
      <p:pic>
        <p:nvPicPr>
          <p:cNvPr id="6" name="Picture 2" descr="C:\Users\Dave\Desktop\Logos\FoundationsLogoFina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33800" y="4191000"/>
            <a:ext cx="1752600" cy="17719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5281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691" y="3124200"/>
            <a:ext cx="7543800" cy="2362200"/>
          </a:xfrm>
        </p:spPr>
        <p:txBody>
          <a:bodyPr/>
          <a:lstStyle/>
          <a:p>
            <a:r>
              <a:rPr lang="en-US" dirty="0">
                <a:effectLst/>
              </a:rPr>
              <a:t>Conserve Your Assets</a:t>
            </a:r>
            <a:endParaRPr lang="en-US" dirty="0"/>
          </a:p>
        </p:txBody>
      </p:sp>
      <p:sp>
        <p:nvSpPr>
          <p:cNvPr id="3" name="Subtitle 2"/>
          <p:cNvSpPr>
            <a:spLocks noGrp="1"/>
          </p:cNvSpPr>
          <p:nvPr>
            <p:ph type="subTitle" idx="1"/>
          </p:nvPr>
        </p:nvSpPr>
        <p:spPr>
          <a:xfrm>
            <a:off x="838200" y="5341566"/>
            <a:ext cx="6858000" cy="693367"/>
          </a:xfrm>
        </p:spPr>
        <p:txBody>
          <a:bodyPr/>
          <a:lstStyle/>
          <a:p>
            <a:r>
              <a:rPr lang="en-US" dirty="0"/>
              <a:t>Four Main Goals</a:t>
            </a:r>
          </a:p>
        </p:txBody>
      </p:sp>
      <p:sp>
        <p:nvSpPr>
          <p:cNvPr id="5" name="TextBox 4"/>
          <p:cNvSpPr txBox="1"/>
          <p:nvPr/>
        </p:nvSpPr>
        <p:spPr>
          <a:xfrm>
            <a:off x="8153400" y="6324600"/>
            <a:ext cx="685800" cy="276999"/>
          </a:xfrm>
          <a:prstGeom prst="rect">
            <a:avLst/>
          </a:prstGeom>
          <a:noFill/>
        </p:spPr>
        <p:txBody>
          <a:bodyPr wrap="square" rtlCol="0">
            <a:spAutoFit/>
          </a:bodyPr>
          <a:lstStyle/>
          <a:p>
            <a:r>
              <a:rPr lang="en-US" sz="1200" dirty="0" err="1"/>
              <a:t>p</a:t>
            </a:r>
            <a:r>
              <a:rPr lang="en-US" sz="1200" dirty="0"/>
              <a:t>. 52</a:t>
            </a:r>
          </a:p>
        </p:txBody>
      </p:sp>
      <p:pic>
        <p:nvPicPr>
          <p:cNvPr id="6" name="Picture 2" descr="C:\Users\Dave\Desktop\Logos\Foundations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482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5691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457200"/>
            <a:ext cx="7620000" cy="1981200"/>
          </a:xfrm>
        </p:spPr>
        <p:txBody>
          <a:bodyPr rtlCol="0">
            <a:noAutofit/>
          </a:bodyPr>
          <a:lstStyle/>
          <a:p>
            <a:pPr algn="ctr" eaLnBrk="1" fontAlgn="auto" hangingPunct="1">
              <a:spcAft>
                <a:spcPts val="0"/>
              </a:spcAft>
              <a:buFont typeface="Arial" pitchFamily="34" charset="0"/>
              <a:buNone/>
              <a:defRPr/>
            </a:pPr>
            <a:r>
              <a:rPr lang="en-US" sz="4400" b="1" dirty="0">
                <a:solidFill>
                  <a:schemeClr val="bg1"/>
                </a:solidFill>
                <a:effectLst>
                  <a:outerShdw blurRad="38100" dist="38100" dir="2700000" algn="tl">
                    <a:srgbClr val="000000">
                      <a:alpha val="43137"/>
                    </a:srgbClr>
                  </a:outerShdw>
                </a:effectLst>
              </a:rPr>
              <a:t>A plan for your retirement assets from being subject to a repeat of history.</a:t>
            </a:r>
          </a:p>
        </p:txBody>
      </p:sp>
      <p:pic>
        <p:nvPicPr>
          <p:cNvPr id="31747" name="Picture 4" descr="abc_logos_v3a3 planning process black.jpg"/>
          <p:cNvPicPr>
            <a:picLocks noChangeAspect="1"/>
          </p:cNvPicPr>
          <p:nvPr/>
        </p:nvPicPr>
        <p:blipFill>
          <a:blip r:embed="rId4">
            <a:extLst>
              <a:ext uri="{28A0092B-C50C-407E-A947-70E740481C1C}">
                <a14:useLocalDpi xmlns:a14="http://schemas.microsoft.com/office/drawing/2010/main" val="0"/>
              </a:ext>
            </a:extLst>
          </a:blip>
          <a:srcRect t="47289" r="15547" b="3899"/>
          <a:stretch>
            <a:fillRect/>
          </a:stretch>
        </p:blipFill>
        <p:spPr bwMode="auto">
          <a:xfrm>
            <a:off x="0" y="3505200"/>
            <a:ext cx="9144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7243012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52500" y="-11113"/>
            <a:ext cx="7429500" cy="1154113"/>
          </a:xfrm>
        </p:spPr>
        <p:txBody>
          <a:bodyPr>
            <a:normAutofit/>
          </a:bodyPr>
          <a:lstStyle/>
          <a:p>
            <a:pPr eaLnBrk="1" hangingPunct="1">
              <a:defRPr/>
            </a:pPr>
            <a:r>
              <a:rPr lang="en-US" sz="4400" b="1" dirty="0">
                <a:effectLst>
                  <a:outerShdw blurRad="38100" dist="38100" dir="2700000" algn="tl">
                    <a:srgbClr val="000000">
                      <a:alpha val="43137"/>
                    </a:srgbClr>
                  </a:outerShdw>
                </a:effectLst>
              </a:rPr>
              <a:t>What is your greatest priority?</a:t>
            </a:r>
          </a:p>
        </p:txBody>
      </p:sp>
      <p:sp>
        <p:nvSpPr>
          <p:cNvPr id="33795" name="Content Placeholder 1"/>
          <p:cNvSpPr txBox="1">
            <a:spLocks/>
          </p:cNvSpPr>
          <p:nvPr/>
        </p:nvSpPr>
        <p:spPr bwMode="auto">
          <a:xfrm>
            <a:off x="457199" y="1662113"/>
            <a:ext cx="8374063"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400"/>
              </a:spcBef>
              <a:buClr>
                <a:schemeClr val="accent1"/>
              </a:buClr>
              <a:buSzPct val="68000"/>
            </a:pPr>
            <a:r>
              <a:rPr lang="en-US" sz="3600" dirty="0">
                <a:latin typeface="Calibri" pitchFamily="34" charset="0"/>
                <a:cs typeface="Arial" charset="0"/>
              </a:rPr>
              <a:t>What are you willing to give up?</a:t>
            </a:r>
          </a:p>
          <a:p>
            <a:pPr eaLnBrk="1" hangingPunct="1">
              <a:spcBef>
                <a:spcPts val="400"/>
              </a:spcBef>
              <a:buClr>
                <a:schemeClr val="accent1"/>
              </a:buClr>
              <a:buSzPct val="68000"/>
              <a:buFont typeface="Wingdings 3" pitchFamily="18" charset="2"/>
              <a:buChar char=""/>
            </a:pPr>
            <a:r>
              <a:rPr lang="en-US" sz="3600" b="1" dirty="0">
                <a:latin typeface="Calibri" pitchFamily="34" charset="0"/>
                <a:cs typeface="Arial" charset="0"/>
              </a:rPr>
              <a:t>Gains?	      Liquidity?		Protection?</a:t>
            </a:r>
          </a:p>
        </p:txBody>
      </p:sp>
      <p:sp>
        <p:nvSpPr>
          <p:cNvPr id="7" name="Rectangle 6"/>
          <p:cNvSpPr/>
          <p:nvPr/>
        </p:nvSpPr>
        <p:spPr>
          <a:xfrm>
            <a:off x="6096000" y="3668713"/>
            <a:ext cx="2895600" cy="1447800"/>
          </a:xfrm>
          <a:prstGeom prst="rect">
            <a:avLst/>
          </a:prstGeom>
          <a:solidFill>
            <a:srgbClr val="FF0000">
              <a:alpha val="12000"/>
            </a:srgbClr>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76200" cmpd="sng">
                <a:solidFill>
                  <a:srgbClr val="E72903"/>
                </a:solidFill>
              </a:ln>
              <a:solidFill>
                <a:srgbClr val="E72903"/>
              </a:solidFill>
            </a:endParaRPr>
          </a:p>
        </p:txBody>
      </p:sp>
      <p:sp>
        <p:nvSpPr>
          <p:cNvPr id="8" name="Rectangle 7"/>
          <p:cNvSpPr/>
          <p:nvPr/>
        </p:nvSpPr>
        <p:spPr>
          <a:xfrm>
            <a:off x="3048000" y="3668713"/>
            <a:ext cx="2971800" cy="1447800"/>
          </a:xfrm>
          <a:prstGeom prst="rect">
            <a:avLst/>
          </a:prstGeom>
          <a:solidFill>
            <a:srgbClr val="06A24D">
              <a:alpha val="12000"/>
            </a:srgbClr>
          </a:solidFill>
          <a:ln w="76200">
            <a:solidFill>
              <a:srgbClr val="06B25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76200" cmpd="sng">
                <a:solidFill>
                  <a:srgbClr val="E72903"/>
                </a:solidFill>
              </a:ln>
              <a:solidFill>
                <a:srgbClr val="E72903"/>
              </a:solidFill>
            </a:endParaRPr>
          </a:p>
        </p:txBody>
      </p:sp>
      <p:sp>
        <p:nvSpPr>
          <p:cNvPr id="9" name="Rectangle 8"/>
          <p:cNvSpPr/>
          <p:nvPr/>
        </p:nvSpPr>
        <p:spPr>
          <a:xfrm>
            <a:off x="228600" y="3668713"/>
            <a:ext cx="2743200" cy="1447800"/>
          </a:xfrm>
          <a:prstGeom prst="rect">
            <a:avLst/>
          </a:prstGeom>
          <a:solidFill>
            <a:schemeClr val="bg1">
              <a:alpha val="12000"/>
            </a:schemeClr>
          </a:solidFill>
          <a:ln w="76200">
            <a:solidFill>
              <a:srgbClr val="F7BC1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76200" cmpd="sng">
                <a:solidFill>
                  <a:srgbClr val="E72903"/>
                </a:solidFill>
              </a:ln>
              <a:solidFill>
                <a:srgbClr val="E72903"/>
              </a:solidFill>
            </a:endParaRPr>
          </a:p>
        </p:txBody>
      </p:sp>
      <p:sp>
        <p:nvSpPr>
          <p:cNvPr id="33799" name="TextBox 10"/>
          <p:cNvSpPr txBox="1">
            <a:spLocks noChangeArrowheads="1"/>
          </p:cNvSpPr>
          <p:nvPr/>
        </p:nvSpPr>
        <p:spPr bwMode="auto">
          <a:xfrm>
            <a:off x="304800" y="4125913"/>
            <a:ext cx="2825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1600" dirty="0">
                <a:ea typeface="ＭＳ Ｐゴシック" pitchFamily="34" charset="-128"/>
                <a:cs typeface="Arial" charset="0"/>
              </a:rPr>
              <a:t>Potentially lower returns</a:t>
            </a:r>
          </a:p>
          <a:p>
            <a:pPr eaLnBrk="1" hangingPunct="1">
              <a:buFont typeface="Arial" charset="0"/>
              <a:buChar char="•"/>
            </a:pPr>
            <a:r>
              <a:rPr lang="en-US" sz="1600" dirty="0">
                <a:ea typeface="ＭＳ Ｐゴシック" pitchFamily="34" charset="-128"/>
                <a:cs typeface="Arial" charset="0"/>
              </a:rPr>
              <a:t>Taxable or tax-deferred</a:t>
            </a:r>
          </a:p>
          <a:p>
            <a:pPr eaLnBrk="1" hangingPunct="1">
              <a:buFont typeface="Arial" charset="0"/>
              <a:buChar char="•"/>
            </a:pPr>
            <a:r>
              <a:rPr lang="en-US" sz="1600" dirty="0">
                <a:ea typeface="ＭＳ Ｐゴシック" pitchFamily="34" charset="-128"/>
                <a:cs typeface="Arial" charset="0"/>
              </a:rPr>
              <a:t>Liquid</a:t>
            </a:r>
          </a:p>
        </p:txBody>
      </p:sp>
      <p:sp>
        <p:nvSpPr>
          <p:cNvPr id="33800" name="TextBox 11"/>
          <p:cNvSpPr txBox="1">
            <a:spLocks noChangeArrowheads="1"/>
          </p:cNvSpPr>
          <p:nvPr/>
        </p:nvSpPr>
        <p:spPr bwMode="auto">
          <a:xfrm>
            <a:off x="6324600" y="4049713"/>
            <a:ext cx="28194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0188" indent="-2301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1600">
                <a:ea typeface="ＭＳ Ｐゴシック" pitchFamily="34" charset="-128"/>
                <a:cs typeface="Arial" charset="0"/>
              </a:rPr>
              <a:t>Potentially higher returns</a:t>
            </a:r>
          </a:p>
          <a:p>
            <a:pPr eaLnBrk="1" hangingPunct="1">
              <a:buFont typeface="Arial" charset="0"/>
              <a:buChar char="•"/>
            </a:pPr>
            <a:r>
              <a:rPr lang="en-US" sz="1600">
                <a:ea typeface="ＭＳ Ｐゴシック" pitchFamily="34" charset="-128"/>
                <a:cs typeface="Arial" charset="0"/>
              </a:rPr>
              <a:t>Taxable or tax-deferred</a:t>
            </a:r>
          </a:p>
          <a:p>
            <a:pPr eaLnBrk="1" hangingPunct="1">
              <a:buFont typeface="Arial" charset="0"/>
              <a:buChar char="•"/>
            </a:pPr>
            <a:r>
              <a:rPr lang="en-US" sz="1600">
                <a:ea typeface="ＭＳ Ｐゴシック" pitchFamily="34" charset="-128"/>
                <a:cs typeface="Arial" charset="0"/>
              </a:rPr>
              <a:t>Offer partial withdrawals or liquid</a:t>
            </a:r>
          </a:p>
        </p:txBody>
      </p:sp>
      <p:sp>
        <p:nvSpPr>
          <p:cNvPr id="33801" name="TextBox 12"/>
          <p:cNvSpPr txBox="1">
            <a:spLocks noChangeArrowheads="1"/>
          </p:cNvSpPr>
          <p:nvPr/>
        </p:nvSpPr>
        <p:spPr bwMode="auto">
          <a:xfrm>
            <a:off x="3048000" y="4125913"/>
            <a:ext cx="3048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3038" indent="-17303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1600">
                <a:ea typeface="ＭＳ Ｐゴシック" pitchFamily="34" charset="-128"/>
                <a:cs typeface="Arial" charset="0"/>
              </a:rPr>
              <a:t>Potentially moderate returns</a:t>
            </a:r>
          </a:p>
          <a:p>
            <a:pPr eaLnBrk="1" hangingPunct="1">
              <a:buFont typeface="Arial" charset="0"/>
              <a:buChar char="•"/>
            </a:pPr>
            <a:r>
              <a:rPr lang="en-US" sz="1600">
                <a:ea typeface="ＭＳ Ｐゴシック" pitchFamily="34" charset="-128"/>
                <a:cs typeface="Arial" charset="0"/>
              </a:rPr>
              <a:t>Tax-deferred</a:t>
            </a:r>
          </a:p>
          <a:p>
            <a:pPr eaLnBrk="1" hangingPunct="1">
              <a:buFont typeface="Arial" charset="0"/>
              <a:buChar char="•"/>
            </a:pPr>
            <a:r>
              <a:rPr lang="en-US" sz="1600">
                <a:ea typeface="ＭＳ Ｐゴシック" pitchFamily="34" charset="-128"/>
                <a:cs typeface="Arial" charset="0"/>
              </a:rPr>
              <a:t>Offer partial withdrawals</a:t>
            </a:r>
          </a:p>
        </p:txBody>
      </p:sp>
      <p:sp>
        <p:nvSpPr>
          <p:cNvPr id="33802" name="TextBox 16"/>
          <p:cNvSpPr txBox="1">
            <a:spLocks noChangeArrowheads="1"/>
          </p:cNvSpPr>
          <p:nvPr/>
        </p:nvSpPr>
        <p:spPr bwMode="auto">
          <a:xfrm>
            <a:off x="968375" y="3756025"/>
            <a:ext cx="1263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F7BC1C"/>
                </a:solidFill>
                <a:ea typeface="ＭＳ Ｐゴシック" pitchFamily="34" charset="-128"/>
                <a:cs typeface="Arial" charset="0"/>
              </a:rPr>
              <a:t>Cash</a:t>
            </a:r>
          </a:p>
        </p:txBody>
      </p:sp>
      <p:sp>
        <p:nvSpPr>
          <p:cNvPr id="33803" name="TextBox 17"/>
          <p:cNvSpPr txBox="1">
            <a:spLocks noChangeArrowheads="1"/>
          </p:cNvSpPr>
          <p:nvPr/>
        </p:nvSpPr>
        <p:spPr bwMode="auto">
          <a:xfrm>
            <a:off x="6507163" y="3756025"/>
            <a:ext cx="2073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E72903"/>
                </a:solidFill>
                <a:ea typeface="ＭＳ Ｐゴシック" pitchFamily="34" charset="-128"/>
                <a:cs typeface="Arial" charset="0"/>
              </a:rPr>
              <a:t>Risk Growth</a:t>
            </a:r>
          </a:p>
        </p:txBody>
      </p:sp>
      <p:sp>
        <p:nvSpPr>
          <p:cNvPr id="33804" name="TextBox 18"/>
          <p:cNvSpPr txBox="1">
            <a:spLocks noChangeArrowheads="1"/>
          </p:cNvSpPr>
          <p:nvPr/>
        </p:nvSpPr>
        <p:spPr bwMode="auto">
          <a:xfrm>
            <a:off x="3273425" y="3756025"/>
            <a:ext cx="2520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a:solidFill>
                  <a:srgbClr val="12A507"/>
                </a:solidFill>
                <a:ea typeface="ＭＳ Ｐゴシック" pitchFamily="34" charset="-128"/>
                <a:cs typeface="Arial" charset="0"/>
              </a:rPr>
              <a:t>Protective Growth</a:t>
            </a:r>
          </a:p>
        </p:txBody>
      </p:sp>
      <p:pic>
        <p:nvPicPr>
          <p:cNvPr id="33805"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135313"/>
            <a:ext cx="946150"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20" descr="B_tab.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135313"/>
            <a:ext cx="92392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7" name="Picture 2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135313"/>
            <a:ext cx="92710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6096000" y="5116513"/>
            <a:ext cx="2895600" cy="533400"/>
          </a:xfrm>
          <a:prstGeom prst="rect">
            <a:avLst/>
          </a:prstGeom>
          <a:solidFill>
            <a:srgbClr val="FF0000"/>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n w="76200" cmpd="sng">
                  <a:noFill/>
                </a:ln>
                <a:solidFill>
                  <a:schemeClr val="tx1"/>
                </a:solidFill>
                <a:latin typeface="Arial Black"/>
                <a:cs typeface="Arial Black"/>
              </a:rPr>
              <a:t>Gains</a:t>
            </a:r>
          </a:p>
        </p:txBody>
      </p:sp>
      <p:sp>
        <p:nvSpPr>
          <p:cNvPr id="21" name="Rectangle 20"/>
          <p:cNvSpPr/>
          <p:nvPr/>
        </p:nvSpPr>
        <p:spPr>
          <a:xfrm>
            <a:off x="3048000" y="5116513"/>
            <a:ext cx="2971800" cy="533400"/>
          </a:xfrm>
          <a:prstGeom prst="rect">
            <a:avLst/>
          </a:prstGeom>
          <a:solidFill>
            <a:srgbClr val="06A24D"/>
          </a:solidFill>
          <a:ln w="76200">
            <a:solidFill>
              <a:srgbClr val="06A2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n w="76200" cmpd="sng">
                  <a:noFill/>
                </a:ln>
                <a:solidFill>
                  <a:schemeClr val="tx1"/>
                </a:solidFill>
                <a:latin typeface="Arial Black"/>
                <a:cs typeface="Arial Black"/>
              </a:rPr>
              <a:t>Protection</a:t>
            </a:r>
          </a:p>
        </p:txBody>
      </p:sp>
      <p:sp>
        <p:nvSpPr>
          <p:cNvPr id="22" name="Rectangle 21"/>
          <p:cNvSpPr/>
          <p:nvPr/>
        </p:nvSpPr>
        <p:spPr>
          <a:xfrm>
            <a:off x="228600" y="5116513"/>
            <a:ext cx="2743200" cy="533400"/>
          </a:xfrm>
          <a:prstGeom prst="rect">
            <a:avLst/>
          </a:prstGeom>
          <a:solidFill>
            <a:srgbClr val="F7BC1C"/>
          </a:solidFill>
          <a:ln w="76200">
            <a:solidFill>
              <a:srgbClr val="F7BC1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n w="76200" cmpd="sng">
                  <a:noFill/>
                </a:ln>
                <a:solidFill>
                  <a:schemeClr val="tx1"/>
                </a:solidFill>
                <a:latin typeface="Arial Black"/>
                <a:cs typeface="Arial Black"/>
              </a:rPr>
              <a:t>Liquidity</a:t>
            </a:r>
          </a:p>
        </p:txBody>
      </p:sp>
      <p:sp>
        <p:nvSpPr>
          <p:cNvPr id="23" name="Rectangle 22"/>
          <p:cNvSpPr/>
          <p:nvPr/>
        </p:nvSpPr>
        <p:spPr>
          <a:xfrm>
            <a:off x="228600" y="5649913"/>
            <a:ext cx="2743200" cy="533400"/>
          </a:xfrm>
          <a:prstGeom prst="rect">
            <a:avLst/>
          </a:prstGeom>
          <a:solidFill>
            <a:srgbClr val="FF0000"/>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n w="76200" cmpd="sng">
                  <a:noFill/>
                </a:ln>
                <a:solidFill>
                  <a:schemeClr val="tx1"/>
                </a:solidFill>
                <a:latin typeface="Arial Black"/>
                <a:cs typeface="Arial Black"/>
              </a:rPr>
              <a:t>Gains</a:t>
            </a:r>
          </a:p>
        </p:txBody>
      </p:sp>
      <p:sp>
        <p:nvSpPr>
          <p:cNvPr id="24" name="Rectangle 23"/>
          <p:cNvSpPr/>
          <p:nvPr/>
        </p:nvSpPr>
        <p:spPr>
          <a:xfrm>
            <a:off x="6096000" y="5649913"/>
            <a:ext cx="2895600" cy="533400"/>
          </a:xfrm>
          <a:prstGeom prst="rect">
            <a:avLst/>
          </a:prstGeom>
          <a:solidFill>
            <a:srgbClr val="06A24D"/>
          </a:solidFill>
          <a:ln w="76200">
            <a:solidFill>
              <a:srgbClr val="06A24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n w="76200" cmpd="sng">
                  <a:noFill/>
                </a:ln>
                <a:solidFill>
                  <a:schemeClr val="tx1"/>
                </a:solidFill>
                <a:latin typeface="Arial Black"/>
                <a:cs typeface="Arial Black"/>
              </a:rPr>
              <a:t>Protection</a:t>
            </a:r>
          </a:p>
        </p:txBody>
      </p:sp>
      <p:sp>
        <p:nvSpPr>
          <p:cNvPr id="25" name="Rectangle 24"/>
          <p:cNvSpPr/>
          <p:nvPr/>
        </p:nvSpPr>
        <p:spPr>
          <a:xfrm>
            <a:off x="3048000" y="5649913"/>
            <a:ext cx="2971800" cy="533400"/>
          </a:xfrm>
          <a:prstGeom prst="rect">
            <a:avLst/>
          </a:prstGeom>
          <a:solidFill>
            <a:srgbClr val="F7BC1C"/>
          </a:solidFill>
          <a:ln w="76200">
            <a:solidFill>
              <a:srgbClr val="F7BC1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400" dirty="0">
                <a:ln w="76200" cmpd="sng">
                  <a:noFill/>
                </a:ln>
                <a:solidFill>
                  <a:schemeClr val="tx1"/>
                </a:solidFill>
                <a:latin typeface="Arial Black"/>
                <a:cs typeface="Arial Black"/>
              </a:rPr>
              <a:t>Liquidity</a:t>
            </a:r>
          </a:p>
        </p:txBody>
      </p:sp>
    </p:spTree>
    <p:custDataLst>
      <p:tags r:id="rId1"/>
    </p:custDataLst>
    <p:extLst>
      <p:ext uri="{BB962C8B-B14F-4D97-AF65-F5344CB8AC3E}">
        <p14:creationId xmlns:p14="http://schemas.microsoft.com/office/powerpoint/2010/main" val="693645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6400"/>
            <a:ext cx="8229600" cy="1143000"/>
          </a:xfrm>
        </p:spPr>
        <p:txBody>
          <a:bodyPr>
            <a:normAutofit/>
          </a:bodyPr>
          <a:lstStyle/>
          <a:p>
            <a:r>
              <a:rPr lang="en-US" sz="4800" dirty="0">
                <a:solidFill>
                  <a:schemeClr val="tx1"/>
                </a:solidFill>
              </a:rPr>
              <a:t>Three </a:t>
            </a:r>
            <a:r>
              <a:rPr lang="en-US" sz="4800" b="1" dirty="0">
                <a:solidFill>
                  <a:srgbClr val="008000"/>
                </a:solidFill>
              </a:rPr>
              <a:t>Green</a:t>
            </a:r>
            <a:r>
              <a:rPr lang="en-US" sz="4800" dirty="0"/>
              <a:t> </a:t>
            </a:r>
            <a:r>
              <a:rPr lang="en-US" sz="4800" dirty="0">
                <a:solidFill>
                  <a:schemeClr val="tx1"/>
                </a:solidFill>
              </a:rPr>
              <a:t>Money Rules:</a:t>
            </a:r>
          </a:p>
        </p:txBody>
      </p:sp>
      <p:sp>
        <p:nvSpPr>
          <p:cNvPr id="5" name="Content Placeholder 4"/>
          <p:cNvSpPr>
            <a:spLocks noGrp="1"/>
          </p:cNvSpPr>
          <p:nvPr>
            <p:ph idx="1"/>
          </p:nvPr>
        </p:nvSpPr>
        <p:spPr>
          <a:xfrm>
            <a:off x="457200" y="2819401"/>
            <a:ext cx="8382000" cy="2285999"/>
          </a:xfrm>
        </p:spPr>
        <p:txBody>
          <a:bodyPr>
            <a:normAutofit/>
          </a:bodyPr>
          <a:lstStyle/>
          <a:p>
            <a:r>
              <a:rPr lang="fr-FR" sz="4000" b="1" dirty="0" err="1">
                <a:solidFill>
                  <a:srgbClr val="008000"/>
                </a:solidFill>
                <a:effectLst>
                  <a:outerShdw blurRad="38100" dist="38100" dir="2700000" algn="tl">
                    <a:srgbClr val="000000">
                      <a:alpha val="43137"/>
                    </a:srgbClr>
                  </a:outerShdw>
                </a:effectLst>
              </a:rPr>
              <a:t>Rule</a:t>
            </a:r>
            <a:r>
              <a:rPr lang="fr-FR" sz="4000" b="1" dirty="0">
                <a:solidFill>
                  <a:srgbClr val="008000"/>
                </a:solidFill>
                <a:effectLst>
                  <a:outerShdw blurRad="38100" dist="38100" dir="2700000" algn="tl">
                    <a:srgbClr val="000000">
                      <a:alpha val="43137"/>
                    </a:srgbClr>
                  </a:outerShdw>
                </a:effectLst>
              </a:rPr>
              <a:t> #1: </a:t>
            </a:r>
            <a:r>
              <a:rPr lang="fr-FR" sz="4000" dirty="0" err="1">
                <a:effectLst>
                  <a:outerShdw blurRad="38100" dist="38100" dir="2700000" algn="tl">
                    <a:srgbClr val="000000">
                      <a:alpha val="43137"/>
                    </a:srgbClr>
                  </a:outerShdw>
                </a:effectLst>
              </a:rPr>
              <a:t>Protect</a:t>
            </a:r>
            <a:r>
              <a:rPr lang="fr-FR" sz="4000" dirty="0">
                <a:effectLst>
                  <a:outerShdw blurRad="38100" dist="38100" dir="2700000" algn="tl">
                    <a:srgbClr val="000000">
                      <a:alpha val="43137"/>
                    </a:srgbClr>
                  </a:outerShdw>
                </a:effectLst>
              </a:rPr>
              <a:t> </a:t>
            </a:r>
            <a:r>
              <a:rPr lang="fr-FR" sz="4000" dirty="0" err="1">
                <a:effectLst>
                  <a:outerShdw blurRad="38100" dist="38100" dir="2700000" algn="tl">
                    <a:srgbClr val="000000">
                      <a:alpha val="43137"/>
                    </a:srgbClr>
                  </a:outerShdw>
                </a:effectLst>
              </a:rPr>
              <a:t>Your</a:t>
            </a:r>
            <a:r>
              <a:rPr lang="fr-FR" sz="4000" dirty="0">
                <a:effectLst>
                  <a:outerShdw blurRad="38100" dist="38100" dir="2700000" algn="tl">
                    <a:srgbClr val="000000">
                      <a:alpha val="43137"/>
                    </a:srgbClr>
                  </a:outerShdw>
                </a:effectLst>
              </a:rPr>
              <a:t> Principal</a:t>
            </a:r>
          </a:p>
          <a:p>
            <a:r>
              <a:rPr lang="fr-FR" sz="4000" b="1" dirty="0" err="1">
                <a:solidFill>
                  <a:srgbClr val="008000"/>
                </a:solidFill>
                <a:effectLst>
                  <a:outerShdw blurRad="38100" dist="38100" dir="2700000" algn="tl">
                    <a:srgbClr val="000000">
                      <a:alpha val="43137"/>
                    </a:srgbClr>
                  </a:outerShdw>
                </a:effectLst>
              </a:rPr>
              <a:t>Rule</a:t>
            </a:r>
            <a:r>
              <a:rPr lang="fr-FR" sz="4000" b="1" dirty="0">
                <a:solidFill>
                  <a:srgbClr val="008000"/>
                </a:solidFill>
                <a:effectLst>
                  <a:outerShdw blurRad="38100" dist="38100" dir="2700000" algn="tl">
                    <a:srgbClr val="000000">
                      <a:alpha val="43137"/>
                    </a:srgbClr>
                  </a:outerShdw>
                </a:effectLst>
              </a:rPr>
              <a:t> #2: </a:t>
            </a:r>
            <a:r>
              <a:rPr lang="fr-FR" sz="4000" dirty="0" err="1">
                <a:effectLst>
                  <a:outerShdw blurRad="38100" dist="38100" dir="2700000" algn="tl">
                    <a:srgbClr val="000000">
                      <a:alpha val="43137"/>
                    </a:srgbClr>
                  </a:outerShdw>
                </a:effectLst>
              </a:rPr>
              <a:t>Protect</a:t>
            </a:r>
            <a:r>
              <a:rPr lang="fr-FR" sz="4000" dirty="0">
                <a:effectLst>
                  <a:outerShdw blurRad="38100" dist="38100" dir="2700000" algn="tl">
                    <a:srgbClr val="000000">
                      <a:alpha val="43137"/>
                    </a:srgbClr>
                  </a:outerShdw>
                </a:effectLst>
              </a:rPr>
              <a:t> </a:t>
            </a:r>
            <a:r>
              <a:rPr lang="fr-FR" sz="4000" dirty="0" err="1">
                <a:effectLst>
                  <a:outerShdw blurRad="38100" dist="38100" dir="2700000" algn="tl">
                    <a:srgbClr val="000000">
                      <a:alpha val="43137"/>
                    </a:srgbClr>
                  </a:outerShdw>
                </a:effectLst>
              </a:rPr>
              <a:t>Your</a:t>
            </a:r>
            <a:r>
              <a:rPr lang="fr-FR" sz="4000" dirty="0">
                <a:effectLst>
                  <a:outerShdw blurRad="38100" dist="38100" dir="2700000" algn="tl">
                    <a:srgbClr val="000000">
                      <a:alpha val="43137"/>
                    </a:srgbClr>
                  </a:outerShdw>
                </a:effectLst>
              </a:rPr>
              <a:t> Gains</a:t>
            </a:r>
          </a:p>
          <a:p>
            <a:r>
              <a:rPr lang="fr-FR" sz="4000" b="1" dirty="0" err="1">
                <a:solidFill>
                  <a:srgbClr val="008000"/>
                </a:solidFill>
                <a:effectLst>
                  <a:outerShdw blurRad="38100" dist="38100" dir="2700000" algn="tl">
                    <a:srgbClr val="000000">
                      <a:alpha val="43137"/>
                    </a:srgbClr>
                  </a:outerShdw>
                </a:effectLst>
              </a:rPr>
              <a:t>Rule</a:t>
            </a:r>
            <a:r>
              <a:rPr lang="fr-FR" sz="4000" b="1" dirty="0">
                <a:solidFill>
                  <a:srgbClr val="008000"/>
                </a:solidFill>
                <a:effectLst>
                  <a:outerShdw blurRad="38100" dist="38100" dir="2700000" algn="tl">
                    <a:srgbClr val="000000">
                      <a:alpha val="43137"/>
                    </a:srgbClr>
                  </a:outerShdw>
                </a:effectLst>
              </a:rPr>
              <a:t> #3: </a:t>
            </a:r>
            <a:r>
              <a:rPr lang="fr-FR" sz="4000" dirty="0" err="1">
                <a:effectLst>
                  <a:outerShdw blurRad="38100" dist="38100" dir="2700000" algn="tl">
                    <a:srgbClr val="000000">
                      <a:alpha val="43137"/>
                    </a:srgbClr>
                  </a:outerShdw>
                </a:effectLst>
              </a:rPr>
              <a:t>Protect</a:t>
            </a:r>
            <a:r>
              <a:rPr lang="fr-FR" sz="4000" dirty="0">
                <a:effectLst>
                  <a:outerShdw blurRad="38100" dist="38100" dir="2700000" algn="tl">
                    <a:srgbClr val="000000">
                      <a:alpha val="43137"/>
                    </a:srgbClr>
                  </a:outerShdw>
                </a:effectLst>
              </a:rPr>
              <a:t> </a:t>
            </a:r>
            <a:r>
              <a:rPr lang="fr-FR" sz="4000" dirty="0" err="1">
                <a:effectLst>
                  <a:outerShdw blurRad="38100" dist="38100" dir="2700000" algn="tl">
                    <a:srgbClr val="000000">
                      <a:alpha val="43137"/>
                    </a:srgbClr>
                  </a:outerShdw>
                </a:effectLst>
              </a:rPr>
              <a:t>Your</a:t>
            </a:r>
            <a:r>
              <a:rPr lang="fr-FR" sz="4000" dirty="0">
                <a:effectLst>
                  <a:outerShdw blurRad="38100" dist="38100" dir="2700000" algn="tl">
                    <a:srgbClr val="000000">
                      <a:alpha val="43137"/>
                    </a:srgbClr>
                  </a:outerShdw>
                </a:effectLst>
              </a:rPr>
              <a:t> </a:t>
            </a:r>
            <a:r>
              <a:rPr lang="fr-FR" sz="4000" dirty="0" err="1">
                <a:effectLst>
                  <a:outerShdw blurRad="38100" dist="38100" dir="2700000" algn="tl">
                    <a:srgbClr val="000000">
                      <a:alpha val="43137"/>
                    </a:srgbClr>
                  </a:outerShdw>
                </a:effectLst>
              </a:rPr>
              <a:t>Income</a:t>
            </a:r>
            <a:endParaRPr lang="fr-FR" sz="4000" dirty="0">
              <a:effectLst>
                <a:outerShdw blurRad="38100" dist="38100" dir="2700000" algn="tl">
                  <a:srgbClr val="000000">
                    <a:alpha val="43137"/>
                  </a:srgbClr>
                </a:outerShdw>
              </a:effectLst>
            </a:endParaRPr>
          </a:p>
        </p:txBody>
      </p:sp>
      <p:sp>
        <p:nvSpPr>
          <p:cNvPr id="9" name="Title 3"/>
          <p:cNvSpPr txBox="1">
            <a:spLocks/>
          </p:cNvSpPr>
          <p:nvPr/>
        </p:nvSpPr>
        <p:spPr>
          <a:xfrm>
            <a:off x="533400" y="457200"/>
            <a:ext cx="8060396" cy="8001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algn="ctr" fontAlgn="auto">
              <a:spcAft>
                <a:spcPts val="0"/>
              </a:spcAft>
            </a:pPr>
            <a:r>
              <a:rPr lang="en-US" sz="3600" dirty="0">
                <a:solidFill>
                  <a:srgbClr val="800000"/>
                </a:solidFill>
                <a:effectLst>
                  <a:outerShdw blurRad="38100" dist="38100" dir="2700000" algn="tl">
                    <a:srgbClr val="000000">
                      <a:alpha val="43137"/>
                    </a:srgbClr>
                  </a:outerShdw>
                </a:effectLst>
                <a:latin typeface="Arial Black" pitchFamily="34" charset="0"/>
              </a:rPr>
              <a:t>The ABC Planning Model</a:t>
            </a:r>
          </a:p>
        </p:txBody>
      </p:sp>
    </p:spTree>
    <p:custDataLst>
      <p:tags r:id="rId1"/>
    </p:custDataLst>
    <p:extLst>
      <p:ext uri="{BB962C8B-B14F-4D97-AF65-F5344CB8AC3E}">
        <p14:creationId xmlns:p14="http://schemas.microsoft.com/office/powerpoint/2010/main" val="439391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826758"/>
            <a:ext cx="8080248" cy="1066800"/>
          </a:xfrm>
        </p:spPr>
        <p:txBody>
          <a:bodyPr>
            <a:normAutofit/>
          </a:bodyPr>
          <a:lstStyle/>
          <a:p>
            <a:r>
              <a:rPr lang="en-US" b="1" dirty="0"/>
              <a:t>77 Million Boomers Retiring</a:t>
            </a:r>
            <a:endParaRPr lang="en-US" dirty="0"/>
          </a:p>
        </p:txBody>
      </p:sp>
      <p:sp>
        <p:nvSpPr>
          <p:cNvPr id="4" name="Picture Placeholder 3"/>
          <p:cNvSpPr>
            <a:spLocks noGrp="1"/>
          </p:cNvSpPr>
          <p:nvPr>
            <p:ph type="pic" idx="1"/>
          </p:nvPr>
        </p:nvSpPr>
        <p:spPr>
          <a:xfrm>
            <a:off x="421480" y="435768"/>
            <a:ext cx="4912520" cy="4343400"/>
          </a:xfrm>
        </p:spPr>
      </p:sp>
      <p:sp>
        <p:nvSpPr>
          <p:cNvPr id="3" name="Text Placeholder 2"/>
          <p:cNvSpPr>
            <a:spLocks noGrp="1"/>
          </p:cNvSpPr>
          <p:nvPr>
            <p:ph type="body" sz="half" idx="2"/>
          </p:nvPr>
        </p:nvSpPr>
        <p:spPr>
          <a:xfrm>
            <a:off x="6019800" y="381000"/>
            <a:ext cx="2683192" cy="4419600"/>
          </a:xfrm>
          <a:solidFill>
            <a:schemeClr val="bg2">
              <a:lumMod val="90000"/>
            </a:schemeClr>
          </a:solidFill>
        </p:spPr>
        <p:style>
          <a:lnRef idx="2">
            <a:schemeClr val="dk1">
              <a:shade val="50000"/>
            </a:schemeClr>
          </a:lnRef>
          <a:fillRef idx="1">
            <a:schemeClr val="dk1"/>
          </a:fillRef>
          <a:effectRef idx="0">
            <a:schemeClr val="dk1"/>
          </a:effectRef>
          <a:fontRef idx="minor">
            <a:schemeClr val="lt1"/>
          </a:fontRef>
        </p:style>
        <p:txBody>
          <a:bodyPr>
            <a:normAutofit lnSpcReduction="10000"/>
          </a:bodyPr>
          <a:lstStyle/>
          <a:p>
            <a:r>
              <a:rPr lang="en-US" sz="1800" dirty="0">
                <a:solidFill>
                  <a:schemeClr val="tx1"/>
                </a:solidFill>
              </a:rPr>
              <a:t>Who?</a:t>
            </a:r>
          </a:p>
          <a:p>
            <a:pPr marL="331470" indent="-285750">
              <a:buFont typeface="Arial" pitchFamily="34" charset="0"/>
              <a:buChar char="•"/>
            </a:pPr>
            <a:r>
              <a:rPr lang="en-US" sz="1800" dirty="0">
                <a:solidFill>
                  <a:schemeClr val="tx1"/>
                </a:solidFill>
              </a:rPr>
              <a:t>Born between </a:t>
            </a:r>
            <a:r>
              <a:rPr lang="en-US" sz="1800" b="1" dirty="0">
                <a:solidFill>
                  <a:srgbClr val="800000"/>
                </a:solidFill>
                <a:effectLst>
                  <a:outerShdw blurRad="38100" dist="38100" dir="2700000" algn="tl">
                    <a:srgbClr val="000000">
                      <a:alpha val="43137"/>
                    </a:srgbClr>
                  </a:outerShdw>
                </a:effectLst>
              </a:rPr>
              <a:t>1946 and 1964</a:t>
            </a:r>
          </a:p>
          <a:p>
            <a:pPr marL="331470" indent="-285750">
              <a:buFont typeface="Arial" pitchFamily="34" charset="0"/>
              <a:buChar char="•"/>
            </a:pPr>
            <a:r>
              <a:rPr lang="en-US" sz="1800" dirty="0">
                <a:solidFill>
                  <a:schemeClr val="tx1"/>
                </a:solidFill>
              </a:rPr>
              <a:t>Started turning 65 on </a:t>
            </a:r>
            <a:r>
              <a:rPr lang="en-US" sz="1800" b="1" dirty="0">
                <a:solidFill>
                  <a:srgbClr val="800000"/>
                </a:solidFill>
                <a:effectLst>
                  <a:outerShdw blurRad="38100" dist="38100" dir="2700000" algn="tl">
                    <a:srgbClr val="000000">
                      <a:alpha val="43137"/>
                    </a:srgbClr>
                  </a:outerShdw>
                </a:effectLst>
              </a:rPr>
              <a:t>December 1</a:t>
            </a:r>
            <a:r>
              <a:rPr lang="en-US" sz="1800" b="1" baseline="30000" dirty="0">
                <a:solidFill>
                  <a:srgbClr val="800000"/>
                </a:solidFill>
                <a:effectLst>
                  <a:outerShdw blurRad="38100" dist="38100" dir="2700000" algn="tl">
                    <a:srgbClr val="000000">
                      <a:alpha val="43137"/>
                    </a:srgbClr>
                  </a:outerShdw>
                </a:effectLst>
              </a:rPr>
              <a:t>st</a:t>
            </a:r>
            <a:r>
              <a:rPr lang="en-US" sz="1800" b="1" dirty="0">
                <a:solidFill>
                  <a:srgbClr val="800000"/>
                </a:solidFill>
                <a:effectLst>
                  <a:outerShdw blurRad="38100" dist="38100" dir="2700000" algn="tl">
                    <a:srgbClr val="000000">
                      <a:alpha val="43137"/>
                    </a:srgbClr>
                  </a:outerShdw>
                </a:effectLst>
              </a:rPr>
              <a:t>, 2010</a:t>
            </a:r>
          </a:p>
          <a:p>
            <a:pPr marL="331470" indent="-285750">
              <a:buFont typeface="Arial" pitchFamily="34" charset="0"/>
              <a:buChar char="•"/>
            </a:pPr>
            <a:r>
              <a:rPr lang="en-US" sz="1800" dirty="0">
                <a:solidFill>
                  <a:schemeClr val="tx1"/>
                </a:solidFill>
              </a:rPr>
              <a:t>Every </a:t>
            </a:r>
            <a:r>
              <a:rPr lang="en-US" sz="1800" b="1" dirty="0">
                <a:solidFill>
                  <a:srgbClr val="800000"/>
                </a:solidFill>
                <a:effectLst>
                  <a:outerShdw blurRad="38100" dist="38100" dir="2700000" algn="tl">
                    <a:srgbClr val="000000">
                      <a:alpha val="43137"/>
                    </a:srgbClr>
                  </a:outerShdw>
                </a:effectLst>
              </a:rPr>
              <a:t>8 seconds </a:t>
            </a:r>
            <a:r>
              <a:rPr lang="en-US" sz="1800" dirty="0">
                <a:solidFill>
                  <a:schemeClr val="tx1"/>
                </a:solidFill>
              </a:rPr>
              <a:t>another Boomer turns 65</a:t>
            </a:r>
          </a:p>
          <a:p>
            <a:r>
              <a:rPr lang="en-US" sz="1800" dirty="0">
                <a:solidFill>
                  <a:schemeClr val="tx1"/>
                </a:solidFill>
              </a:rPr>
              <a:t>Effecting:</a:t>
            </a:r>
          </a:p>
          <a:p>
            <a:pPr marL="331470" indent="-285750">
              <a:buFont typeface="Arial" pitchFamily="34" charset="0"/>
              <a:buChar char="•"/>
            </a:pPr>
            <a:r>
              <a:rPr lang="en-US" sz="1800" dirty="0">
                <a:solidFill>
                  <a:schemeClr val="tx1"/>
                </a:solidFill>
              </a:rPr>
              <a:t>Social Security </a:t>
            </a:r>
          </a:p>
          <a:p>
            <a:pPr marL="331470" indent="-285750">
              <a:buFont typeface="Arial" pitchFamily="34" charset="0"/>
              <a:buChar char="•"/>
            </a:pPr>
            <a:r>
              <a:rPr lang="en-US" sz="1800" dirty="0">
                <a:solidFill>
                  <a:schemeClr val="tx1"/>
                </a:solidFill>
              </a:rPr>
              <a:t>Medicare</a:t>
            </a:r>
          </a:p>
          <a:p>
            <a:pPr marL="331470" indent="-285750">
              <a:buFont typeface="Arial" pitchFamily="34" charset="0"/>
              <a:buChar char="•"/>
            </a:pPr>
            <a:r>
              <a:rPr lang="en-US" sz="1800" dirty="0">
                <a:solidFill>
                  <a:schemeClr val="tx1"/>
                </a:solidFill>
              </a:rPr>
              <a:t>Medicaid</a:t>
            </a:r>
          </a:p>
          <a:p>
            <a:pPr marL="331470" indent="-285750">
              <a:buFont typeface="Arial" pitchFamily="34" charset="0"/>
              <a:buChar char="•"/>
            </a:pPr>
            <a:r>
              <a:rPr lang="en-US" sz="1800" dirty="0">
                <a:solidFill>
                  <a:schemeClr val="tx1"/>
                </a:solidFill>
              </a:rPr>
              <a:t>Healthcare costs</a:t>
            </a:r>
          </a:p>
          <a:p>
            <a:pPr marL="331470" indent="-285750">
              <a:buFont typeface="Arial" pitchFamily="34" charset="0"/>
              <a:buChar char="•"/>
            </a:pPr>
            <a:r>
              <a:rPr lang="en-US" sz="1800" dirty="0">
                <a:solidFill>
                  <a:schemeClr val="tx1"/>
                </a:solidFill>
              </a:rPr>
              <a:t>Nursing care costs</a:t>
            </a:r>
          </a:p>
        </p:txBody>
      </p:sp>
      <p:pic>
        <p:nvPicPr>
          <p:cNvPr id="1027" name="Picture 3" descr="C:\Users\Dave\AppData\Local\Microsoft\Windows\Temporary Internet Files\Content.IE5\7TTWSO8W\MP90040137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81000"/>
            <a:ext cx="55245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2535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51" name="Picture 4" descr="abc_logos_v3a3 planning process black.jpg"/>
          <p:cNvPicPr>
            <a:picLocks noChangeAspect="1"/>
          </p:cNvPicPr>
          <p:nvPr/>
        </p:nvPicPr>
        <p:blipFill>
          <a:blip r:embed="rId3">
            <a:extLst>
              <a:ext uri="{28A0092B-C50C-407E-A947-70E740481C1C}">
                <a14:useLocalDpi xmlns:a14="http://schemas.microsoft.com/office/drawing/2010/main" val="0"/>
              </a:ext>
            </a:extLst>
          </a:blip>
          <a:srcRect t="47289" r="15547" b="3899"/>
          <a:stretch>
            <a:fillRect/>
          </a:stretch>
        </p:blipFill>
        <p:spPr bwMode="auto">
          <a:xfrm>
            <a:off x="2971800" y="0"/>
            <a:ext cx="3276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7"/>
          <p:cNvSpPr txBox="1">
            <a:spLocks noChangeArrowheads="1"/>
          </p:cNvSpPr>
          <p:nvPr/>
        </p:nvSpPr>
        <p:spPr bwMode="auto">
          <a:xfrm>
            <a:off x="537029" y="6163582"/>
            <a:ext cx="8153400" cy="55399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sz="1000" dirty="0">
                <a:latin typeface="Calibri" pitchFamily="34" charset="0"/>
              </a:rPr>
              <a:t>*DISCLOSURE: This is a Hypothetical Graph that reflects the actual interest crediting methods used by a specific insurance company from a time period beginning  09/30/1998 and ending on 09/30/2014. Individual results may vary and be dependent upon crediting methods, caps and participation rates. This is for illustration purposes only to show how a Fixed Index Annuity may have performed over a specific period of time.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704850"/>
            <a:ext cx="7010400" cy="54483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84973397"/>
      </p:ext>
    </p:extLst>
  </p:cSld>
  <p:clrMapOvr>
    <a:masterClrMapping/>
  </p:clrMapOvr>
  <p:transition>
    <p:dissolv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76400"/>
            <a:ext cx="8229600" cy="1143000"/>
          </a:xfrm>
        </p:spPr>
        <p:txBody>
          <a:bodyPr>
            <a:normAutofit/>
          </a:bodyPr>
          <a:lstStyle/>
          <a:p>
            <a:r>
              <a:rPr lang="en-US" sz="4800" dirty="0">
                <a:solidFill>
                  <a:schemeClr val="tx1"/>
                </a:solidFill>
              </a:rPr>
              <a:t>Three</a:t>
            </a:r>
            <a:r>
              <a:rPr lang="en-US" sz="4800" dirty="0"/>
              <a:t> </a:t>
            </a:r>
            <a:r>
              <a:rPr lang="en-US" sz="4800" b="1" dirty="0">
                <a:solidFill>
                  <a:srgbClr val="FF0000"/>
                </a:solidFill>
              </a:rPr>
              <a:t>Red</a:t>
            </a:r>
            <a:r>
              <a:rPr lang="en-US" sz="4800" dirty="0"/>
              <a:t> </a:t>
            </a:r>
            <a:r>
              <a:rPr lang="en-US" sz="4800" dirty="0">
                <a:solidFill>
                  <a:schemeClr val="tx1"/>
                </a:solidFill>
              </a:rPr>
              <a:t>Money Rules:</a:t>
            </a:r>
          </a:p>
        </p:txBody>
      </p:sp>
      <p:sp>
        <p:nvSpPr>
          <p:cNvPr id="5" name="Content Placeholder 4"/>
          <p:cNvSpPr>
            <a:spLocks noGrp="1"/>
          </p:cNvSpPr>
          <p:nvPr>
            <p:ph idx="1"/>
          </p:nvPr>
        </p:nvSpPr>
        <p:spPr>
          <a:xfrm>
            <a:off x="457200" y="2819401"/>
            <a:ext cx="8382000" cy="2590800"/>
          </a:xfrm>
        </p:spPr>
        <p:txBody>
          <a:bodyPr>
            <a:normAutofit/>
          </a:bodyPr>
          <a:lstStyle/>
          <a:p>
            <a:r>
              <a:rPr lang="fr-FR" sz="4000" b="1" dirty="0" err="1">
                <a:solidFill>
                  <a:srgbClr val="FF0000"/>
                </a:solidFill>
                <a:effectLst>
                  <a:outerShdw blurRad="38100" dist="38100" dir="2700000" algn="tl">
                    <a:srgbClr val="000000">
                      <a:alpha val="43137"/>
                    </a:srgbClr>
                  </a:outerShdw>
                </a:effectLst>
              </a:rPr>
              <a:t>Rule</a:t>
            </a:r>
            <a:r>
              <a:rPr lang="fr-FR" sz="4000" b="1" dirty="0">
                <a:solidFill>
                  <a:srgbClr val="FF0000"/>
                </a:solidFill>
                <a:effectLst>
                  <a:outerShdw blurRad="38100" dist="38100" dir="2700000" algn="tl">
                    <a:srgbClr val="000000">
                      <a:alpha val="43137"/>
                    </a:srgbClr>
                  </a:outerShdw>
                </a:effectLst>
              </a:rPr>
              <a:t> #1: </a:t>
            </a:r>
            <a:r>
              <a:rPr lang="fr-FR" sz="4000" dirty="0">
                <a:effectLst>
                  <a:outerShdw blurRad="38100" dist="38100" dir="2700000" algn="tl">
                    <a:srgbClr val="000000">
                      <a:alpha val="43137"/>
                    </a:srgbClr>
                  </a:outerShdw>
                </a:effectLst>
              </a:rPr>
              <a:t>Must Be </a:t>
            </a:r>
            <a:r>
              <a:rPr lang="fr-FR" sz="4000" dirty="0" err="1">
                <a:effectLst>
                  <a:outerShdw blurRad="38100" dist="38100" dir="2700000" algn="tl">
                    <a:srgbClr val="000000">
                      <a:alpha val="43137"/>
                    </a:srgbClr>
                  </a:outerShdw>
                </a:effectLst>
              </a:rPr>
              <a:t>Tactical</a:t>
            </a:r>
            <a:endParaRPr lang="fr-FR" sz="4000" dirty="0">
              <a:effectLst>
                <a:outerShdw blurRad="38100" dist="38100" dir="2700000" algn="tl">
                  <a:srgbClr val="000000">
                    <a:alpha val="43137"/>
                  </a:srgbClr>
                </a:outerShdw>
              </a:effectLst>
            </a:endParaRPr>
          </a:p>
          <a:p>
            <a:r>
              <a:rPr lang="fr-FR" sz="4000" b="1" dirty="0" err="1">
                <a:solidFill>
                  <a:srgbClr val="FF0000"/>
                </a:solidFill>
                <a:effectLst>
                  <a:outerShdw blurRad="38100" dist="38100" dir="2700000" algn="tl">
                    <a:srgbClr val="000000">
                      <a:alpha val="43137"/>
                    </a:srgbClr>
                  </a:outerShdw>
                </a:effectLst>
              </a:rPr>
              <a:t>Rule</a:t>
            </a:r>
            <a:r>
              <a:rPr lang="fr-FR" sz="4000" b="1" dirty="0">
                <a:solidFill>
                  <a:srgbClr val="FF0000"/>
                </a:solidFill>
                <a:effectLst>
                  <a:outerShdw blurRad="38100" dist="38100" dir="2700000" algn="tl">
                    <a:srgbClr val="000000">
                      <a:alpha val="43137"/>
                    </a:srgbClr>
                  </a:outerShdw>
                </a:effectLst>
              </a:rPr>
              <a:t> #2: </a:t>
            </a:r>
            <a:r>
              <a:rPr lang="fr-FR" sz="4000" dirty="0">
                <a:effectLst>
                  <a:outerShdw blurRad="38100" dist="38100" dir="2700000" algn="tl">
                    <a:srgbClr val="000000">
                      <a:alpha val="43137"/>
                    </a:srgbClr>
                  </a:outerShdw>
                </a:effectLst>
              </a:rPr>
              <a:t>Must Be </a:t>
            </a:r>
            <a:r>
              <a:rPr lang="fr-FR" sz="4000" dirty="0" err="1">
                <a:effectLst>
                  <a:outerShdw blurRad="38100" dist="38100" dir="2700000" algn="tl">
                    <a:srgbClr val="000000">
                      <a:alpha val="43137"/>
                    </a:srgbClr>
                  </a:outerShdw>
                </a:effectLst>
              </a:rPr>
              <a:t>Liquid</a:t>
            </a:r>
            <a:endParaRPr lang="fr-FR" sz="4000" dirty="0">
              <a:effectLst>
                <a:outerShdw blurRad="38100" dist="38100" dir="2700000" algn="tl">
                  <a:srgbClr val="000000">
                    <a:alpha val="43137"/>
                  </a:srgbClr>
                </a:outerShdw>
              </a:effectLst>
            </a:endParaRPr>
          </a:p>
          <a:p>
            <a:r>
              <a:rPr lang="fr-FR" sz="4000" b="1" dirty="0" err="1">
                <a:solidFill>
                  <a:srgbClr val="FF0000"/>
                </a:solidFill>
                <a:effectLst>
                  <a:outerShdw blurRad="38100" dist="38100" dir="2700000" algn="tl">
                    <a:srgbClr val="000000">
                      <a:alpha val="43137"/>
                    </a:srgbClr>
                  </a:outerShdw>
                </a:effectLst>
              </a:rPr>
              <a:t>Rule</a:t>
            </a:r>
            <a:r>
              <a:rPr lang="fr-FR" sz="4000" b="1" dirty="0">
                <a:solidFill>
                  <a:srgbClr val="FF0000"/>
                </a:solidFill>
                <a:effectLst>
                  <a:outerShdw blurRad="38100" dist="38100" dir="2700000" algn="tl">
                    <a:srgbClr val="000000">
                      <a:alpha val="43137"/>
                    </a:srgbClr>
                  </a:outerShdw>
                </a:effectLst>
              </a:rPr>
              <a:t> #3: </a:t>
            </a:r>
            <a:r>
              <a:rPr lang="fr-FR" sz="4000" dirty="0">
                <a:effectLst>
                  <a:outerShdw blurRad="38100" dist="38100" dir="2700000" algn="tl">
                    <a:srgbClr val="000000">
                      <a:alpha val="43137"/>
                    </a:srgbClr>
                  </a:outerShdw>
                </a:effectLst>
              </a:rPr>
              <a:t>Must Be Long </a:t>
            </a:r>
            <a:r>
              <a:rPr lang="fr-FR" sz="4000" dirty="0" err="1">
                <a:effectLst>
                  <a:outerShdw blurRad="38100" dist="38100" dir="2700000" algn="tl">
                    <a:srgbClr val="000000">
                      <a:alpha val="43137"/>
                    </a:srgbClr>
                  </a:outerShdw>
                </a:effectLst>
              </a:rPr>
              <a:t>Term</a:t>
            </a:r>
            <a:endParaRPr lang="fr-FR" sz="4000" dirty="0">
              <a:effectLst>
                <a:outerShdw blurRad="38100" dist="38100" dir="2700000" algn="tl">
                  <a:srgbClr val="000000">
                    <a:alpha val="43137"/>
                  </a:srgbClr>
                </a:outerShdw>
              </a:effectLst>
            </a:endParaRPr>
          </a:p>
        </p:txBody>
      </p:sp>
      <p:sp>
        <p:nvSpPr>
          <p:cNvPr id="6" name="Rectangle 2"/>
          <p:cNvSpPr>
            <a:spLocks noChangeArrowheads="1"/>
          </p:cNvSpPr>
          <p:nvPr/>
        </p:nvSpPr>
        <p:spPr bwMode="auto">
          <a:xfrm>
            <a:off x="0" y="-1841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defTabSz="914400"/>
            <a:endParaRPr lang="en-US">
              <a:solidFill>
                <a:srgbClr val="40362C"/>
              </a:solidFill>
              <a:latin typeface="Calibri" pitchFamily="34" charset="0"/>
            </a:endParaRPr>
          </a:p>
        </p:txBody>
      </p:sp>
      <p:sp>
        <p:nvSpPr>
          <p:cNvPr id="9" name="Title 3"/>
          <p:cNvSpPr txBox="1">
            <a:spLocks/>
          </p:cNvSpPr>
          <p:nvPr/>
        </p:nvSpPr>
        <p:spPr>
          <a:xfrm>
            <a:off x="533400" y="457200"/>
            <a:ext cx="8060396" cy="8001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algn="ctr" fontAlgn="auto">
              <a:spcAft>
                <a:spcPts val="0"/>
              </a:spcAft>
            </a:pPr>
            <a:r>
              <a:rPr lang="en-US" sz="3600" dirty="0">
                <a:solidFill>
                  <a:srgbClr val="800000"/>
                </a:solidFill>
                <a:effectLst>
                  <a:outerShdw blurRad="38100" dist="38100" dir="2700000" algn="tl">
                    <a:srgbClr val="000000">
                      <a:alpha val="43137"/>
                    </a:srgbClr>
                  </a:outerShdw>
                </a:effectLst>
                <a:latin typeface="Arial Black" pitchFamily="34" charset="0"/>
              </a:rPr>
              <a:t>The ABC Planning Model</a:t>
            </a:r>
          </a:p>
        </p:txBody>
      </p:sp>
    </p:spTree>
    <p:custDataLst>
      <p:tags r:id="rId1"/>
    </p:custDataLst>
    <p:extLst>
      <p:ext uri="{BB962C8B-B14F-4D97-AF65-F5344CB8AC3E}">
        <p14:creationId xmlns:p14="http://schemas.microsoft.com/office/powerpoint/2010/main" val="151628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533400" y="228600"/>
            <a:ext cx="8610600" cy="1143000"/>
          </a:xfrm>
        </p:spPr>
        <p:txBody>
          <a:bodyPr>
            <a:normAutofit fontScale="90000"/>
          </a:bodyPr>
          <a:lstStyle/>
          <a:p>
            <a:pPr eaLnBrk="1" hangingPunct="1"/>
            <a:r>
              <a:rPr lang="en-US" sz="3600" b="1" dirty="0">
                <a:solidFill>
                  <a:srgbClr val="800000"/>
                </a:solidFill>
                <a:effectLst>
                  <a:outerShdw blurRad="38100" dist="38100" dir="2700000" algn="tl">
                    <a:srgbClr val="000000">
                      <a:alpha val="43137"/>
                    </a:srgbClr>
                  </a:outerShdw>
                </a:effectLst>
              </a:rPr>
              <a:t>What if a bear market happens again? 2000 through 2009</a:t>
            </a:r>
          </a:p>
        </p:txBody>
      </p:sp>
      <p:pic>
        <p:nvPicPr>
          <p:cNvPr id="43012" name="Picture 2" descr="C:\Users\Dave\AppData\Local\tkLABS\Financial Snapshot\actualsize.png"/>
          <p:cNvPicPr>
            <a:picLocks noChangeAspect="1" noChangeArrowheads="1"/>
          </p:cNvPicPr>
          <p:nvPr/>
        </p:nvPicPr>
        <p:blipFill>
          <a:blip r:embed="rId3">
            <a:extLst>
              <a:ext uri="{28A0092B-C50C-407E-A947-70E740481C1C}">
                <a14:useLocalDpi xmlns:a14="http://schemas.microsoft.com/office/drawing/2010/main" val="0"/>
              </a:ext>
            </a:extLst>
          </a:blip>
          <a:srcRect t="24107" r="43147"/>
          <a:stretch>
            <a:fillRect/>
          </a:stretch>
        </p:blipFill>
        <p:spPr bwMode="auto">
          <a:xfrm>
            <a:off x="228600" y="1371600"/>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875557"/>
      </p:ext>
    </p:extLst>
  </p:cSld>
  <p:clrMapOvr>
    <a:masterClrMapping/>
  </p:clrMapOvr>
  <p:transition>
    <p:dissolv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2" descr="C:\Users\Dave\AppData\Local\tkLABS\Financial Snapshot\actualsize.png"/>
          <p:cNvPicPr>
            <a:picLocks noChangeAspect="1" noChangeArrowheads="1"/>
          </p:cNvPicPr>
          <p:nvPr/>
        </p:nvPicPr>
        <p:blipFill>
          <a:blip r:embed="rId4">
            <a:extLst>
              <a:ext uri="{28A0092B-C50C-407E-A947-70E740481C1C}">
                <a14:useLocalDpi xmlns:a14="http://schemas.microsoft.com/office/drawing/2010/main" val="0"/>
              </a:ext>
            </a:extLst>
          </a:blip>
          <a:srcRect t="23810" r="43147"/>
          <a:stretch>
            <a:fillRect/>
          </a:stretch>
        </p:blipFill>
        <p:spPr bwMode="auto">
          <a:xfrm>
            <a:off x="250825" y="1447800"/>
            <a:ext cx="8664575"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514600" y="3638550"/>
            <a:ext cx="3657600" cy="646113"/>
          </a:xfrm>
          <a:prstGeom prst="rect">
            <a:avLst/>
          </a:prstGeom>
          <a:solidFill>
            <a:schemeClr val="tx1">
              <a:lumMod val="85000"/>
            </a:schemeClr>
          </a:solidFill>
          <a:ln w="28575">
            <a:solidFill>
              <a:schemeClr val="bg1"/>
            </a:solidFill>
          </a:ln>
        </p:spPr>
        <p:txBody>
          <a:bodyPr>
            <a:spAutoFit/>
          </a:bodyPr>
          <a:lstStyle/>
          <a:p>
            <a:pPr algn="ctr" fontAlgn="auto">
              <a:spcBef>
                <a:spcPts val="0"/>
              </a:spcBef>
              <a:spcAft>
                <a:spcPts val="0"/>
              </a:spcAft>
              <a:defRPr/>
            </a:pPr>
            <a:r>
              <a:rPr lang="en-US" sz="3600" b="1" dirty="0">
                <a:solidFill>
                  <a:schemeClr val="bg1"/>
                </a:solidFill>
                <a:effectLst>
                  <a:outerShdw blurRad="38100" dist="38100" dir="2700000" algn="tl">
                    <a:srgbClr val="000000">
                      <a:alpha val="43137"/>
                    </a:srgbClr>
                  </a:outerShdw>
                </a:effectLst>
                <a:latin typeface="Cambria" pitchFamily="18" charset="0"/>
              </a:rPr>
              <a:t>$190,448</a:t>
            </a:r>
          </a:p>
        </p:txBody>
      </p:sp>
      <p:sp>
        <p:nvSpPr>
          <p:cNvPr id="7" name="Title 1"/>
          <p:cNvSpPr txBox="1">
            <a:spLocks/>
          </p:cNvSpPr>
          <p:nvPr/>
        </p:nvSpPr>
        <p:spPr>
          <a:xfrm>
            <a:off x="533400" y="228600"/>
            <a:ext cx="8610600" cy="1143000"/>
          </a:xfrm>
          <a:prstGeom prst="rect">
            <a:avLst/>
          </a:prstGeom>
        </p:spPr>
        <p:txBody>
          <a:bodyPr vert="horz" anchor="b">
            <a:normAutofit fontScale="97500"/>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lstStyle>
          <a:p>
            <a:r>
              <a:rPr lang="en-US" sz="3200" dirty="0">
                <a:solidFill>
                  <a:srgbClr val="800000"/>
                </a:solidFill>
              </a:rPr>
              <a:t>What if a bear market happens again? 2000 </a:t>
            </a:r>
          </a:p>
          <a:p>
            <a:r>
              <a:rPr lang="en-US" sz="3200" dirty="0">
                <a:solidFill>
                  <a:srgbClr val="800000"/>
                </a:solidFill>
              </a:rPr>
              <a:t>through 2009</a:t>
            </a:r>
          </a:p>
        </p:txBody>
      </p:sp>
    </p:spTree>
    <p:custDataLst>
      <p:tags r:id="rId1"/>
    </p:custDataLst>
    <p:extLst>
      <p:ext uri="{BB962C8B-B14F-4D97-AF65-F5344CB8AC3E}">
        <p14:creationId xmlns:p14="http://schemas.microsoft.com/office/powerpoint/2010/main" val="56208572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3" descr="B_ta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07395" y="1105090"/>
            <a:ext cx="1558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79195" y="1105090"/>
            <a:ext cx="1558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79195" y="2019490"/>
            <a:ext cx="2971800" cy="4495800"/>
          </a:xfrm>
          <a:prstGeom prst="rect">
            <a:avLst/>
          </a:prstGeom>
          <a:solidFill>
            <a:schemeClr val="bg1"/>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ln w="76200" cmpd="sng">
                <a:solidFill>
                  <a:srgbClr val="E72903"/>
                </a:solidFill>
              </a:ln>
              <a:solidFill>
                <a:srgbClr val="E72903"/>
              </a:solidFill>
              <a:latin typeface="Calibri"/>
            </a:endParaRPr>
          </a:p>
        </p:txBody>
      </p:sp>
      <p:sp>
        <p:nvSpPr>
          <p:cNvPr id="6" name="Rectangle 5"/>
          <p:cNvSpPr/>
          <p:nvPr/>
        </p:nvSpPr>
        <p:spPr>
          <a:xfrm>
            <a:off x="3107395" y="2019490"/>
            <a:ext cx="2895600" cy="4495800"/>
          </a:xfrm>
          <a:prstGeom prst="rect">
            <a:avLst/>
          </a:prstGeom>
          <a:solidFill>
            <a:schemeClr val="bg1"/>
          </a:solidFill>
          <a:ln w="76200">
            <a:solidFill>
              <a:srgbClr val="06B25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ln w="76200" cmpd="sng">
                <a:solidFill>
                  <a:srgbClr val="E72903"/>
                </a:solidFill>
              </a:ln>
              <a:solidFill>
                <a:srgbClr val="E72903"/>
              </a:solidFill>
              <a:latin typeface="Calibri"/>
            </a:endParaRPr>
          </a:p>
        </p:txBody>
      </p:sp>
      <p:sp>
        <p:nvSpPr>
          <p:cNvPr id="7" name="Rectangle 6"/>
          <p:cNvSpPr/>
          <p:nvPr/>
        </p:nvSpPr>
        <p:spPr>
          <a:xfrm>
            <a:off x="135595" y="2019490"/>
            <a:ext cx="2895600" cy="4495800"/>
          </a:xfrm>
          <a:prstGeom prst="rect">
            <a:avLst/>
          </a:prstGeom>
          <a:solidFill>
            <a:schemeClr val="bg1"/>
          </a:solidFill>
          <a:ln w="76200">
            <a:solidFill>
              <a:srgbClr val="F7BC1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a:ln w="76200" cmpd="sng">
                <a:solidFill>
                  <a:srgbClr val="E72903"/>
                </a:solidFill>
              </a:ln>
              <a:solidFill>
                <a:srgbClr val="E72903"/>
              </a:solidFill>
              <a:latin typeface="Calibri"/>
            </a:endParaRPr>
          </a:p>
        </p:txBody>
      </p:sp>
      <p:sp>
        <p:nvSpPr>
          <p:cNvPr id="8" name="TextBox 7"/>
          <p:cNvSpPr txBox="1">
            <a:spLocks noChangeArrowheads="1"/>
          </p:cNvSpPr>
          <p:nvPr/>
        </p:nvSpPr>
        <p:spPr bwMode="auto">
          <a:xfrm>
            <a:off x="135595" y="2197290"/>
            <a:ext cx="2971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algn="ctr" defTabSz="914400" eaLnBrk="1" hangingPunct="1"/>
            <a:r>
              <a:rPr lang="en-US" sz="3200" b="1" dirty="0">
                <a:solidFill>
                  <a:srgbClr val="40362C"/>
                </a:solidFill>
                <a:ea typeface="ＭＳ Ｐゴシック" pitchFamily="34" charset="-128"/>
                <a:cs typeface="Arial" charset="0"/>
              </a:rPr>
              <a:t>.25% – 1.25%</a:t>
            </a:r>
          </a:p>
        </p:txBody>
      </p:sp>
      <p:sp>
        <p:nvSpPr>
          <p:cNvPr id="9" name="TextBox 8"/>
          <p:cNvSpPr txBox="1">
            <a:spLocks noChangeArrowheads="1"/>
          </p:cNvSpPr>
          <p:nvPr/>
        </p:nvSpPr>
        <p:spPr bwMode="auto">
          <a:xfrm>
            <a:off x="3297895" y="2197290"/>
            <a:ext cx="251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algn="ctr" defTabSz="914400" eaLnBrk="1" hangingPunct="1"/>
            <a:r>
              <a:rPr lang="en-US" sz="3200" b="1">
                <a:solidFill>
                  <a:srgbClr val="40362C"/>
                </a:solidFill>
                <a:ea typeface="ＭＳ Ｐゴシック" pitchFamily="34" charset="-128"/>
                <a:cs typeface="Arial" charset="0"/>
              </a:rPr>
              <a:t>3% – 7%</a:t>
            </a:r>
          </a:p>
        </p:txBody>
      </p:sp>
      <p:sp>
        <p:nvSpPr>
          <p:cNvPr id="10" name="TextBox 9"/>
          <p:cNvSpPr txBox="1">
            <a:spLocks noChangeArrowheads="1"/>
          </p:cNvSpPr>
          <p:nvPr/>
        </p:nvSpPr>
        <p:spPr bwMode="auto">
          <a:xfrm>
            <a:off x="5926795" y="2197290"/>
            <a:ext cx="3200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algn="ctr" defTabSz="914400" eaLnBrk="1" hangingPunct="1"/>
            <a:r>
              <a:rPr lang="en-US" sz="3200" b="1">
                <a:solidFill>
                  <a:srgbClr val="40362C"/>
                </a:solidFill>
                <a:ea typeface="ＭＳ Ｐゴシック" pitchFamily="34" charset="-128"/>
                <a:cs typeface="Arial" charset="0"/>
              </a:rPr>
              <a:t>+30% – </a:t>
            </a:r>
            <a:r>
              <a:rPr lang="en-US" sz="3200" b="1">
                <a:solidFill>
                  <a:srgbClr val="FF0000"/>
                </a:solidFill>
                <a:ea typeface="ＭＳ Ｐゴシック" pitchFamily="34" charset="-128"/>
                <a:cs typeface="Arial" charset="0"/>
              </a:rPr>
              <a:t>-30%</a:t>
            </a:r>
          </a:p>
        </p:txBody>
      </p:sp>
      <p:sp>
        <p:nvSpPr>
          <p:cNvPr id="11" name="TextBox 10"/>
          <p:cNvSpPr txBox="1">
            <a:spLocks noChangeArrowheads="1"/>
          </p:cNvSpPr>
          <p:nvPr/>
        </p:nvSpPr>
        <p:spPr bwMode="auto">
          <a:xfrm>
            <a:off x="211795" y="3000565"/>
            <a:ext cx="24384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defTabSz="914400" eaLnBrk="1" hangingPunct="1">
              <a:buFont typeface="Arial" charset="0"/>
              <a:buChar char="•"/>
            </a:pPr>
            <a:r>
              <a:rPr lang="en-US" sz="2400">
                <a:solidFill>
                  <a:srgbClr val="40362C"/>
                </a:solidFill>
                <a:ea typeface="ＭＳ Ｐゴシック" pitchFamily="34" charset="-128"/>
                <a:cs typeface="Arial" charset="0"/>
              </a:rPr>
              <a:t>Taxable</a:t>
            </a:r>
          </a:p>
          <a:p>
            <a:pPr defTabSz="914400" eaLnBrk="1" hangingPunct="1">
              <a:buFont typeface="Arial" charset="0"/>
              <a:buChar char="•"/>
            </a:pPr>
            <a:r>
              <a:rPr lang="en-US" sz="2400">
                <a:solidFill>
                  <a:srgbClr val="40362C"/>
                </a:solidFill>
                <a:ea typeface="ＭＳ Ｐゴシック" pitchFamily="34" charset="-128"/>
                <a:cs typeface="Arial" charset="0"/>
              </a:rPr>
              <a:t>Liquid</a:t>
            </a:r>
          </a:p>
          <a:p>
            <a:pPr defTabSz="914400" eaLnBrk="1" hangingPunct="1">
              <a:buFont typeface="Arial" charset="0"/>
              <a:buChar char="•"/>
            </a:pPr>
            <a:r>
              <a:rPr lang="en-US" sz="2400">
                <a:solidFill>
                  <a:srgbClr val="40362C"/>
                </a:solidFill>
                <a:ea typeface="ＭＳ Ｐゴシック" pitchFamily="34" charset="-128"/>
                <a:cs typeface="Arial" charset="0"/>
              </a:rPr>
              <a:t>Bank</a:t>
            </a:r>
          </a:p>
          <a:p>
            <a:pPr defTabSz="914400" eaLnBrk="1" hangingPunct="1">
              <a:buFont typeface="Arial" charset="0"/>
              <a:buChar char="•"/>
            </a:pPr>
            <a:r>
              <a:rPr lang="en-US" sz="2400">
                <a:solidFill>
                  <a:srgbClr val="40362C"/>
                </a:solidFill>
                <a:ea typeface="ＭＳ Ｐゴシック" pitchFamily="34" charset="-128"/>
                <a:cs typeface="Arial" charset="0"/>
              </a:rPr>
              <a:t>CDs</a:t>
            </a:r>
          </a:p>
          <a:p>
            <a:pPr defTabSz="914400" eaLnBrk="1" hangingPunct="1">
              <a:buFont typeface="Arial" charset="0"/>
              <a:buChar char="•"/>
            </a:pPr>
            <a:r>
              <a:rPr lang="en-US" sz="2400">
                <a:solidFill>
                  <a:srgbClr val="40362C"/>
                </a:solidFill>
                <a:ea typeface="ＭＳ Ｐゴシック" pitchFamily="34" charset="-128"/>
                <a:cs typeface="Arial" charset="0"/>
              </a:rPr>
              <a:t>Savings</a:t>
            </a:r>
          </a:p>
          <a:p>
            <a:pPr defTabSz="914400" eaLnBrk="1" hangingPunct="1">
              <a:buFont typeface="Arial" charset="0"/>
              <a:buChar char="•"/>
            </a:pPr>
            <a:r>
              <a:rPr lang="en-US" sz="2400">
                <a:solidFill>
                  <a:srgbClr val="40362C"/>
                </a:solidFill>
                <a:ea typeface="ＭＳ Ｐゴシック" pitchFamily="34" charset="-128"/>
                <a:cs typeface="Arial" charset="0"/>
              </a:rPr>
              <a:t>Checking</a:t>
            </a:r>
          </a:p>
        </p:txBody>
      </p:sp>
      <p:sp>
        <p:nvSpPr>
          <p:cNvPr id="12" name="TextBox 11"/>
          <p:cNvSpPr txBox="1">
            <a:spLocks noChangeArrowheads="1"/>
          </p:cNvSpPr>
          <p:nvPr/>
        </p:nvSpPr>
        <p:spPr bwMode="auto">
          <a:xfrm>
            <a:off x="6269695" y="3000565"/>
            <a:ext cx="22860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defTabSz="914400" eaLnBrk="1" hangingPunct="1">
              <a:buFont typeface="Arial" charset="0"/>
              <a:buChar char="•"/>
            </a:pPr>
            <a:r>
              <a:rPr lang="en-US" sz="2400">
                <a:solidFill>
                  <a:srgbClr val="40362C"/>
                </a:solidFill>
                <a:ea typeface="ＭＳ Ｐゴシック" pitchFamily="34" charset="-128"/>
                <a:cs typeface="Arial" charset="0"/>
              </a:rPr>
              <a:t>Taxable</a:t>
            </a:r>
          </a:p>
          <a:p>
            <a:pPr defTabSz="914400" eaLnBrk="1" hangingPunct="1">
              <a:buFont typeface="Arial" charset="0"/>
              <a:buChar char="•"/>
            </a:pPr>
            <a:r>
              <a:rPr lang="en-US" sz="2400">
                <a:solidFill>
                  <a:srgbClr val="40362C"/>
                </a:solidFill>
                <a:ea typeface="ＭＳ Ｐゴシック" pitchFamily="34" charset="-128"/>
                <a:cs typeface="Arial" charset="0"/>
              </a:rPr>
              <a:t>Liquid</a:t>
            </a:r>
          </a:p>
          <a:p>
            <a:pPr defTabSz="914400" eaLnBrk="1" hangingPunct="1">
              <a:buFont typeface="Arial" charset="0"/>
              <a:buChar char="•"/>
            </a:pPr>
            <a:r>
              <a:rPr lang="en-US" sz="2400">
                <a:solidFill>
                  <a:srgbClr val="40362C"/>
                </a:solidFill>
                <a:ea typeface="ＭＳ Ｐゴシック" pitchFamily="34" charset="-128"/>
                <a:cs typeface="Arial" charset="0"/>
              </a:rPr>
              <a:t>401k</a:t>
            </a:r>
          </a:p>
          <a:p>
            <a:pPr defTabSz="914400" eaLnBrk="1" hangingPunct="1">
              <a:buFont typeface="Arial" charset="0"/>
              <a:buChar char="•"/>
            </a:pPr>
            <a:r>
              <a:rPr lang="en-US" sz="2400">
                <a:solidFill>
                  <a:srgbClr val="40362C"/>
                </a:solidFill>
                <a:ea typeface="ＭＳ Ｐゴシック" pitchFamily="34" charset="-128"/>
                <a:cs typeface="Arial" charset="0"/>
              </a:rPr>
              <a:t>IRA</a:t>
            </a:r>
            <a:r>
              <a:rPr lang="ja-JP" altLang="en-US" sz="2400">
                <a:solidFill>
                  <a:srgbClr val="40362C"/>
                </a:solidFill>
                <a:ea typeface="ＭＳ Ｐゴシック"/>
                <a:cs typeface="Arial" charset="0"/>
              </a:rPr>
              <a:t>’</a:t>
            </a:r>
            <a:r>
              <a:rPr lang="en-US" altLang="ja-JP" sz="2400">
                <a:solidFill>
                  <a:srgbClr val="40362C"/>
                </a:solidFill>
                <a:ea typeface="ＭＳ Ｐゴシック"/>
                <a:cs typeface="Arial" charset="0"/>
              </a:rPr>
              <a:t>s</a:t>
            </a:r>
          </a:p>
          <a:p>
            <a:pPr defTabSz="914400" eaLnBrk="1" hangingPunct="1">
              <a:buFont typeface="Arial" charset="0"/>
              <a:buChar char="•"/>
            </a:pPr>
            <a:r>
              <a:rPr lang="en-US" sz="2400">
                <a:solidFill>
                  <a:srgbClr val="40362C"/>
                </a:solidFill>
                <a:ea typeface="ＭＳ Ｐゴシック" pitchFamily="34" charset="-128"/>
                <a:cs typeface="Arial" charset="0"/>
              </a:rPr>
              <a:t>Stock/Bond</a:t>
            </a:r>
          </a:p>
        </p:txBody>
      </p:sp>
      <p:sp>
        <p:nvSpPr>
          <p:cNvPr id="13" name="TextBox 12"/>
          <p:cNvSpPr txBox="1">
            <a:spLocks noChangeArrowheads="1"/>
          </p:cNvSpPr>
          <p:nvPr/>
        </p:nvSpPr>
        <p:spPr bwMode="auto">
          <a:xfrm>
            <a:off x="3199470" y="3000565"/>
            <a:ext cx="2482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defTabSz="914400" eaLnBrk="1" hangingPunct="1">
              <a:buFont typeface="Arial" charset="0"/>
              <a:buChar char="•"/>
            </a:pPr>
            <a:r>
              <a:rPr lang="en-US" sz="2400" dirty="0">
                <a:solidFill>
                  <a:srgbClr val="40362C"/>
                </a:solidFill>
                <a:ea typeface="ＭＳ Ｐゴシック" pitchFamily="34" charset="-128"/>
                <a:cs typeface="Arial" charset="0"/>
              </a:rPr>
              <a:t>Tax-Deferred</a:t>
            </a:r>
          </a:p>
          <a:p>
            <a:pPr defTabSz="914400" eaLnBrk="1" hangingPunct="1">
              <a:buFont typeface="Arial" charset="0"/>
              <a:buChar char="•"/>
            </a:pPr>
            <a:r>
              <a:rPr lang="en-US" sz="2400" dirty="0">
                <a:solidFill>
                  <a:srgbClr val="40362C"/>
                </a:solidFill>
                <a:ea typeface="ＭＳ Ｐゴシック" pitchFamily="34" charset="-128"/>
                <a:cs typeface="Arial" charset="0"/>
              </a:rPr>
              <a:t>Moderately Liquid</a:t>
            </a:r>
          </a:p>
        </p:txBody>
      </p:sp>
      <p:cxnSp>
        <p:nvCxnSpPr>
          <p:cNvPr id="14" name="Straight Arrow Connector 13"/>
          <p:cNvCxnSpPr/>
          <p:nvPr/>
        </p:nvCxnSpPr>
        <p:spPr>
          <a:xfrm flipV="1">
            <a:off x="2726395" y="2816415"/>
            <a:ext cx="0" cy="2327275"/>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698195" y="2822765"/>
            <a:ext cx="0" cy="2330450"/>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593795" y="2857690"/>
            <a:ext cx="0" cy="2819400"/>
          </a:xfrm>
          <a:prstGeom prst="straightConnector1">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630895" y="5423090"/>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algn="ctr" defTabSz="914400" eaLnBrk="1" hangingPunct="1"/>
            <a:r>
              <a:rPr lang="en-US" sz="6000" b="1">
                <a:solidFill>
                  <a:srgbClr val="F7BC1C"/>
                </a:solidFill>
                <a:ea typeface="ＭＳ Ｐゴシック" pitchFamily="34" charset="-128"/>
                <a:cs typeface="Arial" charset="0"/>
              </a:rPr>
              <a:t>10%</a:t>
            </a:r>
          </a:p>
        </p:txBody>
      </p:sp>
      <p:sp>
        <p:nvSpPr>
          <p:cNvPr id="18" name="TextBox 17"/>
          <p:cNvSpPr txBox="1">
            <a:spLocks noChangeArrowheads="1"/>
          </p:cNvSpPr>
          <p:nvPr/>
        </p:nvSpPr>
        <p:spPr bwMode="auto">
          <a:xfrm>
            <a:off x="6612595" y="5423090"/>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algn="ctr" defTabSz="914400" eaLnBrk="1" hangingPunct="1"/>
            <a:r>
              <a:rPr lang="en-US" sz="6000" b="1">
                <a:solidFill>
                  <a:srgbClr val="E72903"/>
                </a:solidFill>
                <a:ea typeface="ＭＳ Ｐゴシック" pitchFamily="34" charset="-128"/>
                <a:cs typeface="Arial" charset="0"/>
              </a:rPr>
              <a:t>30%</a:t>
            </a:r>
          </a:p>
        </p:txBody>
      </p:sp>
      <p:sp>
        <p:nvSpPr>
          <p:cNvPr id="19" name="TextBox 18"/>
          <p:cNvSpPr txBox="1">
            <a:spLocks noChangeArrowheads="1"/>
          </p:cNvSpPr>
          <p:nvPr/>
        </p:nvSpPr>
        <p:spPr bwMode="auto">
          <a:xfrm>
            <a:off x="3640795" y="5423090"/>
            <a:ext cx="1828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lnSpc>
                <a:spcPct val="90000"/>
              </a:lnSpc>
              <a:spcBef>
                <a:spcPct val="20000"/>
              </a:spcBef>
              <a:spcAft>
                <a:spcPct val="0"/>
              </a:spcAft>
              <a:defRPr sz="2800">
                <a:solidFill>
                  <a:schemeClr val="tx1"/>
                </a:solidFill>
                <a:latin typeface="Arial" charset="0"/>
              </a:defRPr>
            </a:lvl6pPr>
            <a:lvl7pPr marL="2971800" indent="-228600" eaLnBrk="0" fontAlgn="base" hangingPunct="0">
              <a:lnSpc>
                <a:spcPct val="90000"/>
              </a:lnSpc>
              <a:spcBef>
                <a:spcPct val="20000"/>
              </a:spcBef>
              <a:spcAft>
                <a:spcPct val="0"/>
              </a:spcAft>
              <a:defRPr sz="2800">
                <a:solidFill>
                  <a:schemeClr val="tx1"/>
                </a:solidFill>
                <a:latin typeface="Arial" charset="0"/>
              </a:defRPr>
            </a:lvl7pPr>
            <a:lvl8pPr marL="3429000" indent="-228600" eaLnBrk="0" fontAlgn="base" hangingPunct="0">
              <a:lnSpc>
                <a:spcPct val="90000"/>
              </a:lnSpc>
              <a:spcBef>
                <a:spcPct val="20000"/>
              </a:spcBef>
              <a:spcAft>
                <a:spcPct val="0"/>
              </a:spcAft>
              <a:defRPr sz="2800">
                <a:solidFill>
                  <a:schemeClr val="tx1"/>
                </a:solidFill>
                <a:latin typeface="Arial" charset="0"/>
              </a:defRPr>
            </a:lvl8pPr>
            <a:lvl9pPr marL="3886200" indent="-228600" eaLnBrk="0" fontAlgn="base" hangingPunct="0">
              <a:lnSpc>
                <a:spcPct val="90000"/>
              </a:lnSpc>
              <a:spcBef>
                <a:spcPct val="20000"/>
              </a:spcBef>
              <a:spcAft>
                <a:spcPct val="0"/>
              </a:spcAft>
              <a:defRPr sz="2800">
                <a:solidFill>
                  <a:schemeClr val="tx1"/>
                </a:solidFill>
                <a:latin typeface="Arial" charset="0"/>
              </a:defRPr>
            </a:lvl9pPr>
          </a:lstStyle>
          <a:p>
            <a:pPr algn="ctr" defTabSz="914400" eaLnBrk="1" hangingPunct="1"/>
            <a:r>
              <a:rPr lang="en-US" sz="6000" b="1">
                <a:solidFill>
                  <a:srgbClr val="12A507"/>
                </a:solidFill>
                <a:ea typeface="ＭＳ Ｐゴシック" pitchFamily="34" charset="-128"/>
                <a:cs typeface="Arial" charset="0"/>
              </a:rPr>
              <a:t>60%</a:t>
            </a:r>
          </a:p>
        </p:txBody>
      </p:sp>
      <p:pic>
        <p:nvPicPr>
          <p:cNvPr id="12307"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35595" y="1105090"/>
            <a:ext cx="1558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itle 3"/>
          <p:cNvSpPr txBox="1">
            <a:spLocks/>
          </p:cNvSpPr>
          <p:nvPr/>
        </p:nvSpPr>
        <p:spPr>
          <a:xfrm>
            <a:off x="533400" y="457200"/>
            <a:ext cx="8060396" cy="8001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lstStyle>
          <a:p>
            <a:pPr algn="ctr" fontAlgn="auto">
              <a:spcAft>
                <a:spcPts val="0"/>
              </a:spcAft>
            </a:pPr>
            <a:r>
              <a:rPr lang="en-US" sz="3600" dirty="0">
                <a:solidFill>
                  <a:srgbClr val="800000"/>
                </a:solidFill>
                <a:effectLst>
                  <a:outerShdw blurRad="38100" dist="38100" dir="2700000" algn="tl">
                    <a:srgbClr val="000000">
                      <a:alpha val="43137"/>
                    </a:srgbClr>
                  </a:outerShdw>
                </a:effectLst>
                <a:latin typeface="Arial Black" pitchFamily="34" charset="0"/>
              </a:rPr>
              <a:t>The ABC Planning Model</a:t>
            </a:r>
          </a:p>
        </p:txBody>
      </p:sp>
    </p:spTree>
    <p:custDataLst>
      <p:tags r:id="rId1"/>
    </p:custDataLst>
    <p:extLst>
      <p:ext uri="{BB962C8B-B14F-4D97-AF65-F5344CB8AC3E}">
        <p14:creationId xmlns:p14="http://schemas.microsoft.com/office/powerpoint/2010/main" val="1416822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7" grpId="0"/>
      <p:bldP spid="18" grpId="0"/>
      <p:bldP spid="1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3" descr="B_ta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6263" y="685800"/>
            <a:ext cx="1558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8063" y="685800"/>
            <a:ext cx="1558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88063" y="1600200"/>
            <a:ext cx="2971800" cy="4495800"/>
          </a:xfrm>
          <a:prstGeom prst="rect">
            <a:avLst/>
          </a:prstGeom>
          <a:solidFill>
            <a:srgbClr val="FF0000">
              <a:alpha val="12000"/>
            </a:srgbClr>
          </a:solid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76200" cmpd="sng">
                <a:solidFill>
                  <a:srgbClr val="E72903"/>
                </a:solidFill>
              </a:ln>
              <a:solidFill>
                <a:srgbClr val="E72903"/>
              </a:solidFill>
            </a:endParaRPr>
          </a:p>
        </p:txBody>
      </p:sp>
      <p:sp>
        <p:nvSpPr>
          <p:cNvPr id="6" name="Rectangle 5"/>
          <p:cNvSpPr/>
          <p:nvPr/>
        </p:nvSpPr>
        <p:spPr>
          <a:xfrm>
            <a:off x="3116263" y="1600200"/>
            <a:ext cx="2895600" cy="4495800"/>
          </a:xfrm>
          <a:prstGeom prst="rect">
            <a:avLst/>
          </a:prstGeom>
          <a:solidFill>
            <a:srgbClr val="06A24D">
              <a:alpha val="12000"/>
            </a:srgbClr>
          </a:solidFill>
          <a:ln w="76200">
            <a:solidFill>
              <a:srgbClr val="06B25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76200" cmpd="sng">
                <a:solidFill>
                  <a:srgbClr val="E72903"/>
                </a:solidFill>
              </a:ln>
              <a:solidFill>
                <a:srgbClr val="E72903"/>
              </a:solidFill>
            </a:endParaRPr>
          </a:p>
        </p:txBody>
      </p:sp>
      <p:sp>
        <p:nvSpPr>
          <p:cNvPr id="7" name="Rectangle 6"/>
          <p:cNvSpPr/>
          <p:nvPr/>
        </p:nvSpPr>
        <p:spPr>
          <a:xfrm>
            <a:off x="144463" y="1600200"/>
            <a:ext cx="2895600" cy="4495800"/>
          </a:xfrm>
          <a:prstGeom prst="rect">
            <a:avLst/>
          </a:prstGeom>
          <a:solidFill>
            <a:schemeClr val="bg1">
              <a:alpha val="12000"/>
            </a:schemeClr>
          </a:solidFill>
          <a:ln w="76200">
            <a:solidFill>
              <a:srgbClr val="F7BC1C"/>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n w="76200" cmpd="sng">
                <a:solidFill>
                  <a:srgbClr val="E72903"/>
                </a:solidFill>
              </a:ln>
              <a:solidFill>
                <a:srgbClr val="E72903"/>
              </a:solidFill>
            </a:endParaRPr>
          </a:p>
        </p:txBody>
      </p:sp>
      <p:pic>
        <p:nvPicPr>
          <p:cNvPr id="37895"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4463" y="685800"/>
            <a:ext cx="1558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96380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Conserve Your Assets</a:t>
            </a:r>
          </a:p>
        </p:txBody>
      </p:sp>
      <p:sp>
        <p:nvSpPr>
          <p:cNvPr id="3" name="Content Placeholder 2"/>
          <p:cNvSpPr>
            <a:spLocks noGrp="1"/>
          </p:cNvSpPr>
          <p:nvPr>
            <p:ph idx="1"/>
          </p:nvPr>
        </p:nvSpPr>
        <p:spPr>
          <a:xfrm>
            <a:off x="762000" y="533400"/>
            <a:ext cx="7543800" cy="1600200"/>
          </a:xfrm>
        </p:spPr>
        <p:txBody>
          <a:bodyPr/>
          <a:lstStyle/>
          <a:p>
            <a:r>
              <a:rPr lang="en-US" b="1" i="1" dirty="0"/>
              <a:t>Question:  How would the ABC Planning Model help you conserve your assets?</a:t>
            </a:r>
            <a:endParaRPr lang="en-US" dirty="0"/>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241" y="1600200"/>
            <a:ext cx="5526560" cy="3748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89263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0"/>
            <a:ext cx="7543800" cy="2362200"/>
          </a:xfrm>
        </p:spPr>
        <p:txBody>
          <a:bodyPr/>
          <a:lstStyle/>
          <a:p>
            <a:r>
              <a:rPr lang="en-US" dirty="0">
                <a:effectLst/>
              </a:rPr>
              <a:t>Generate Your Income</a:t>
            </a:r>
            <a:endParaRPr lang="en-US" dirty="0"/>
          </a:p>
        </p:txBody>
      </p:sp>
      <p:sp>
        <p:nvSpPr>
          <p:cNvPr id="3" name="Subtitle 2"/>
          <p:cNvSpPr>
            <a:spLocks noGrp="1"/>
          </p:cNvSpPr>
          <p:nvPr>
            <p:ph type="subTitle" idx="1"/>
          </p:nvPr>
        </p:nvSpPr>
        <p:spPr>
          <a:xfrm>
            <a:off x="762000" y="5486400"/>
            <a:ext cx="6858000" cy="685800"/>
          </a:xfrm>
        </p:spPr>
        <p:txBody>
          <a:bodyPr/>
          <a:lstStyle/>
          <a:p>
            <a:r>
              <a:rPr lang="en-US" dirty="0"/>
              <a:t>Four Main Goals</a:t>
            </a:r>
          </a:p>
        </p:txBody>
      </p:sp>
      <p:sp>
        <p:nvSpPr>
          <p:cNvPr id="5" name="TextBox 4"/>
          <p:cNvSpPr txBox="1"/>
          <p:nvPr/>
        </p:nvSpPr>
        <p:spPr>
          <a:xfrm>
            <a:off x="8153400" y="6324600"/>
            <a:ext cx="685800" cy="276999"/>
          </a:xfrm>
          <a:prstGeom prst="rect">
            <a:avLst/>
          </a:prstGeom>
          <a:noFill/>
        </p:spPr>
        <p:txBody>
          <a:bodyPr wrap="square" rtlCol="0">
            <a:spAutoFit/>
          </a:bodyPr>
          <a:lstStyle/>
          <a:p>
            <a:r>
              <a:rPr lang="en-US" sz="1200" dirty="0" err="1"/>
              <a:t>p</a:t>
            </a:r>
            <a:r>
              <a:rPr lang="en-US" sz="1200" dirty="0"/>
              <a:t>. 55</a:t>
            </a:r>
          </a:p>
        </p:txBody>
      </p:sp>
      <p:pic>
        <p:nvPicPr>
          <p:cNvPr id="6" name="Picture 2" descr="C:\Users\Dave\Desktop\Logos\Foundations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482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1487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What Percent of Your Income Do You Want Guaranteed?</a:t>
            </a:r>
          </a:p>
        </p:txBody>
      </p:sp>
      <p:sp>
        <p:nvSpPr>
          <p:cNvPr id="5" name="Content Placeholder 4"/>
          <p:cNvSpPr>
            <a:spLocks noGrp="1"/>
          </p:cNvSpPr>
          <p:nvPr>
            <p:ph sz="half" idx="1"/>
          </p:nvPr>
        </p:nvSpPr>
        <p:spPr/>
        <p:txBody>
          <a:bodyPr>
            <a:normAutofit fontScale="92500" lnSpcReduction="20000"/>
          </a:bodyPr>
          <a:lstStyle/>
          <a:p>
            <a:pPr marL="0" indent="0">
              <a:buNone/>
            </a:pPr>
            <a:r>
              <a:rPr lang="en-US" i="1" dirty="0"/>
              <a:t>“The 4% rule cannot be treated as a safe initial withdrawal rate in today’s low interest rate environment…”</a:t>
            </a:r>
          </a:p>
          <a:p>
            <a:pPr marL="0" indent="0">
              <a:buNone/>
            </a:pPr>
            <a:endParaRPr lang="en-US" sz="2000" i="1" dirty="0"/>
          </a:p>
          <a:p>
            <a:pPr marL="0" indent="0">
              <a:buNone/>
            </a:pPr>
            <a:endParaRPr lang="en-US" sz="2000" i="1" dirty="0"/>
          </a:p>
          <a:p>
            <a:pPr marL="0" indent="0">
              <a:buNone/>
            </a:pPr>
            <a:endParaRPr lang="en-US" sz="2000" i="1" dirty="0"/>
          </a:p>
          <a:p>
            <a:pPr marL="0" indent="0">
              <a:buNone/>
            </a:pPr>
            <a:endParaRPr lang="en-US" sz="2000" i="1" dirty="0"/>
          </a:p>
          <a:p>
            <a:pPr marL="0" indent="0">
              <a:buNone/>
            </a:pPr>
            <a:r>
              <a:rPr lang="en-US" sz="2000" i="1" dirty="0"/>
              <a:t>Michael S. Finke,</a:t>
            </a:r>
          </a:p>
          <a:p>
            <a:pPr marL="0" indent="0">
              <a:buNone/>
            </a:pPr>
            <a:r>
              <a:rPr lang="en-US" sz="2000" i="1" dirty="0"/>
              <a:t>Texas Tech University </a:t>
            </a:r>
          </a:p>
          <a:p>
            <a:endParaRPr lang="en-US" dirty="0"/>
          </a:p>
        </p:txBody>
      </p:sp>
      <p:sp>
        <p:nvSpPr>
          <p:cNvPr id="6" name="Content Placeholder 5"/>
          <p:cNvSpPr>
            <a:spLocks noGrp="1"/>
          </p:cNvSpPr>
          <p:nvPr>
            <p:ph sz="half" idx="2"/>
          </p:nvPr>
        </p:nvSpPr>
        <p:spPr>
          <a:xfrm>
            <a:off x="4648200" y="533400"/>
            <a:ext cx="3657600" cy="2666999"/>
          </a:xfrm>
        </p:spPr>
        <p:txBody>
          <a:bodyPr>
            <a:normAutofit fontScale="92500" lnSpcReduction="20000"/>
          </a:bodyPr>
          <a:lstStyle/>
          <a:p>
            <a:pPr marL="0" indent="0">
              <a:buNone/>
            </a:pPr>
            <a:r>
              <a:rPr lang="en-US" i="1" dirty="0"/>
              <a:t>“…Because of sequence of returns risk, portfolio withdrawals can cause the events in early retirement to have a disproportionate effect on the sustainability of an income strategy.” </a:t>
            </a:r>
            <a:endParaRPr lang="en-US" dirty="0"/>
          </a:p>
        </p:txBody>
      </p:sp>
    </p:spTree>
    <p:custDataLst>
      <p:tags r:id="rId1"/>
    </p:custDataLst>
    <p:extLst>
      <p:ext uri="{BB962C8B-B14F-4D97-AF65-F5344CB8AC3E}">
        <p14:creationId xmlns:p14="http://schemas.microsoft.com/office/powerpoint/2010/main" val="181888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ABC Snapshot </a:t>
            </a:r>
            <a:br>
              <a:rPr lang="en-US" dirty="0"/>
            </a:br>
            <a:r>
              <a:rPr lang="en-US" dirty="0"/>
              <a:t>Income Rider vs.</a:t>
            </a:r>
          </a:p>
        </p:txBody>
      </p:sp>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686" y="457200"/>
            <a:ext cx="7925086" cy="41910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8153400" y="6324600"/>
            <a:ext cx="685800" cy="276999"/>
          </a:xfrm>
          <a:prstGeom prst="rect">
            <a:avLst/>
          </a:prstGeom>
          <a:noFill/>
        </p:spPr>
        <p:txBody>
          <a:bodyPr wrap="square" rtlCol="0">
            <a:spAutoFit/>
          </a:bodyPr>
          <a:lstStyle/>
          <a:p>
            <a:r>
              <a:rPr lang="en-US" sz="1200" dirty="0" err="1"/>
              <a:t>p</a:t>
            </a:r>
            <a:r>
              <a:rPr lang="en-US" sz="1200" dirty="0"/>
              <a:t>. 56</a:t>
            </a:r>
          </a:p>
        </p:txBody>
      </p:sp>
    </p:spTree>
    <p:extLst>
      <p:ext uri="{BB962C8B-B14F-4D97-AF65-F5344CB8AC3E}">
        <p14:creationId xmlns:p14="http://schemas.microsoft.com/office/powerpoint/2010/main" val="2906085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The Numbers</a:t>
            </a:r>
          </a:p>
        </p:txBody>
      </p:sp>
      <p:sp>
        <p:nvSpPr>
          <p:cNvPr id="3" name="Content Placeholder 2"/>
          <p:cNvSpPr>
            <a:spLocks noGrp="1"/>
          </p:cNvSpPr>
          <p:nvPr>
            <p:ph sz="half" idx="1"/>
          </p:nvPr>
        </p:nvSpPr>
        <p:spPr>
          <a:xfrm>
            <a:off x="514352" y="530352"/>
            <a:ext cx="8096248" cy="4389120"/>
          </a:xfrm>
        </p:spPr>
        <p:txBody>
          <a:bodyPr>
            <a:normAutofit fontScale="92500" lnSpcReduction="10000"/>
          </a:bodyPr>
          <a:lstStyle/>
          <a:p>
            <a:pPr marL="0" indent="0">
              <a:buNone/>
            </a:pPr>
            <a:r>
              <a:rPr lang="en-US" b="1" dirty="0"/>
              <a:t>Boomers who:</a:t>
            </a:r>
          </a:p>
          <a:p>
            <a:r>
              <a:rPr lang="en-US" b="1" dirty="0"/>
              <a:t>53%</a:t>
            </a:r>
            <a:r>
              <a:rPr lang="en-US" dirty="0"/>
              <a:t>  Don’t feel comfortable enough to retire.</a:t>
            </a:r>
          </a:p>
          <a:p>
            <a:r>
              <a:rPr lang="en-US" b="1" dirty="0"/>
              <a:t>73%</a:t>
            </a:r>
            <a:r>
              <a:rPr lang="en-US" dirty="0"/>
              <a:t>  Plan to work past their retirement years.</a:t>
            </a:r>
          </a:p>
          <a:p>
            <a:r>
              <a:rPr lang="en-US" b="1" dirty="0"/>
              <a:t>41%</a:t>
            </a:r>
            <a:r>
              <a:rPr lang="en-US" dirty="0"/>
              <a:t>  Believe they will need to scale back</a:t>
            </a:r>
          </a:p>
          <a:p>
            <a:r>
              <a:rPr lang="en-US" b="1" dirty="0"/>
              <a:t>31%  </a:t>
            </a:r>
            <a:r>
              <a:rPr lang="en-US" dirty="0"/>
              <a:t>Believe they will struggle financially. </a:t>
            </a:r>
          </a:p>
          <a:p>
            <a:r>
              <a:rPr lang="en-US" b="1" dirty="0"/>
              <a:t>62%</a:t>
            </a:r>
            <a:r>
              <a:rPr lang="en-US" dirty="0"/>
              <a:t>  Have lost money in one of these four areas: </a:t>
            </a:r>
          </a:p>
          <a:p>
            <a:pPr lvl="1"/>
            <a:r>
              <a:rPr lang="en-US" b="1" dirty="0"/>
              <a:t>42%</a:t>
            </a:r>
            <a:r>
              <a:rPr lang="en-US" dirty="0"/>
              <a:t> Workplace retirement savings plan</a:t>
            </a:r>
          </a:p>
          <a:p>
            <a:pPr lvl="1"/>
            <a:r>
              <a:rPr lang="en-US" b="1" dirty="0"/>
              <a:t>41%</a:t>
            </a:r>
            <a:r>
              <a:rPr lang="en-US" dirty="0"/>
              <a:t> Personal investments outside of IRA/workplace savings </a:t>
            </a:r>
          </a:p>
          <a:p>
            <a:pPr lvl="1"/>
            <a:r>
              <a:rPr lang="en-US" b="1" dirty="0"/>
              <a:t>32%</a:t>
            </a:r>
            <a:r>
              <a:rPr lang="en-US" dirty="0"/>
              <a:t> In IRAs</a:t>
            </a:r>
          </a:p>
          <a:p>
            <a:pPr lvl="1"/>
            <a:r>
              <a:rPr lang="en-US" b="1" dirty="0"/>
              <a:t>29%</a:t>
            </a:r>
            <a:r>
              <a:rPr lang="en-US" dirty="0"/>
              <a:t> Real estate</a:t>
            </a:r>
          </a:p>
        </p:txBody>
      </p:sp>
      <p:sp>
        <p:nvSpPr>
          <p:cNvPr id="4" name="TextBox 3"/>
          <p:cNvSpPr txBox="1"/>
          <p:nvPr/>
        </p:nvSpPr>
        <p:spPr>
          <a:xfrm>
            <a:off x="8153400" y="6324600"/>
            <a:ext cx="685800" cy="276999"/>
          </a:xfrm>
          <a:prstGeom prst="rect">
            <a:avLst/>
          </a:prstGeom>
          <a:noFill/>
        </p:spPr>
        <p:txBody>
          <a:bodyPr wrap="square" rtlCol="0">
            <a:spAutoFit/>
          </a:bodyPr>
          <a:lstStyle/>
          <a:p>
            <a:r>
              <a:rPr lang="en-US" sz="1200" dirty="0"/>
              <a:t>p. 9</a:t>
            </a:r>
          </a:p>
        </p:txBody>
      </p:sp>
    </p:spTree>
    <p:extLst>
      <p:ext uri="{BB962C8B-B14F-4D97-AF65-F5344CB8AC3E}">
        <p14:creationId xmlns:p14="http://schemas.microsoft.com/office/powerpoint/2010/main" val="36891709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876800"/>
            <a:ext cx="7630886" cy="1295400"/>
          </a:xfrm>
        </p:spPr>
        <p:txBody>
          <a:bodyPr>
            <a:noAutofit/>
          </a:bodyPr>
          <a:lstStyle/>
          <a:p>
            <a:r>
              <a:rPr lang="en-US" sz="4400" dirty="0"/>
              <a:t>ABC Snapshot </a:t>
            </a:r>
            <a:br>
              <a:rPr lang="en-US" sz="4400" dirty="0"/>
            </a:br>
            <a:r>
              <a:rPr lang="en-US" sz="4400" dirty="0"/>
              <a:t>Sequence of Returns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609600"/>
            <a:ext cx="7783286" cy="4191000"/>
          </a:xfrm>
          <a:prstGeom prst="rect">
            <a:avLst/>
          </a:prstGeom>
          <a:ln>
            <a:solidFill>
              <a:schemeClr val="tx1"/>
            </a:solidFill>
          </a:ln>
          <a:effectLst>
            <a:outerShdw blurRad="292100" dist="139700" dir="2700000" algn="tl" rotWithShape="0">
              <a:srgbClr val="333333">
                <a:alpha val="65000"/>
              </a:srgbClr>
            </a:outerShdw>
          </a:effectLst>
        </p:spPr>
      </p:pic>
      <p:sp>
        <p:nvSpPr>
          <p:cNvPr id="4" name="Rectangle 3"/>
          <p:cNvSpPr/>
          <p:nvPr/>
        </p:nvSpPr>
        <p:spPr>
          <a:xfrm>
            <a:off x="4724400" y="609600"/>
            <a:ext cx="3668486" cy="419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3179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Generate Your Income</a:t>
            </a:r>
          </a:p>
        </p:txBody>
      </p:sp>
      <p:sp>
        <p:nvSpPr>
          <p:cNvPr id="3" name="Content Placeholder 2"/>
          <p:cNvSpPr>
            <a:spLocks noGrp="1"/>
          </p:cNvSpPr>
          <p:nvPr>
            <p:ph idx="1"/>
          </p:nvPr>
        </p:nvSpPr>
        <p:spPr/>
        <p:txBody>
          <a:bodyPr/>
          <a:lstStyle/>
          <a:p>
            <a:r>
              <a:rPr lang="en-US" b="1" i="1" dirty="0"/>
              <a:t>Question:  What percent of your retirement income would you want guaranteed?</a:t>
            </a:r>
            <a:endParaRPr lang="en-US" dirty="0"/>
          </a:p>
          <a:p>
            <a:endParaRPr lang="en-US" dirty="0"/>
          </a:p>
          <a:p>
            <a:r>
              <a:rPr lang="en-US" b="1" i="1" dirty="0"/>
              <a:t>Question:  What percent of your retirement income are you comfortable with fluctuating? </a:t>
            </a:r>
            <a:endParaRPr lang="en-US" dirty="0"/>
          </a:p>
          <a:p>
            <a:endParaRPr lang="en-US" dirty="0"/>
          </a:p>
        </p:txBody>
      </p:sp>
    </p:spTree>
    <p:extLst>
      <p:ext uri="{BB962C8B-B14F-4D97-AF65-F5344CB8AC3E}">
        <p14:creationId xmlns:p14="http://schemas.microsoft.com/office/powerpoint/2010/main" val="40478329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3048000"/>
            <a:ext cx="7543800" cy="2362200"/>
          </a:xfrm>
        </p:spPr>
        <p:txBody>
          <a:bodyPr/>
          <a:lstStyle/>
          <a:p>
            <a:r>
              <a:rPr lang="en-US" dirty="0">
                <a:effectLst/>
              </a:rPr>
              <a:t>Guard Against Inflation</a:t>
            </a:r>
            <a:endParaRPr lang="en-US" dirty="0"/>
          </a:p>
        </p:txBody>
      </p:sp>
      <p:sp>
        <p:nvSpPr>
          <p:cNvPr id="3" name="Subtitle 2"/>
          <p:cNvSpPr>
            <a:spLocks noGrp="1"/>
          </p:cNvSpPr>
          <p:nvPr>
            <p:ph type="subTitle" idx="1"/>
          </p:nvPr>
        </p:nvSpPr>
        <p:spPr>
          <a:xfrm>
            <a:off x="838200" y="5562600"/>
            <a:ext cx="6858000" cy="609600"/>
          </a:xfrm>
        </p:spPr>
        <p:txBody>
          <a:bodyPr/>
          <a:lstStyle/>
          <a:p>
            <a:r>
              <a:rPr lang="en-US" dirty="0"/>
              <a:t>Four Main Goals</a:t>
            </a:r>
          </a:p>
        </p:txBody>
      </p:sp>
      <p:sp>
        <p:nvSpPr>
          <p:cNvPr id="5" name="TextBox 4"/>
          <p:cNvSpPr txBox="1"/>
          <p:nvPr/>
        </p:nvSpPr>
        <p:spPr>
          <a:xfrm>
            <a:off x="8153400" y="6324600"/>
            <a:ext cx="685800" cy="276999"/>
          </a:xfrm>
          <a:prstGeom prst="rect">
            <a:avLst/>
          </a:prstGeom>
          <a:noFill/>
        </p:spPr>
        <p:txBody>
          <a:bodyPr wrap="square" rtlCol="0">
            <a:spAutoFit/>
          </a:bodyPr>
          <a:lstStyle/>
          <a:p>
            <a:r>
              <a:rPr lang="en-US" sz="1200" dirty="0" err="1"/>
              <a:t>p</a:t>
            </a:r>
            <a:r>
              <a:rPr lang="en-US" sz="1200" dirty="0"/>
              <a:t>. 57</a:t>
            </a:r>
          </a:p>
        </p:txBody>
      </p:sp>
      <p:pic>
        <p:nvPicPr>
          <p:cNvPr id="6" name="Picture 2" descr="C:\Users\Dave\Desktop\Logos\Foundations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482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4814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Guard Against Inflation</a:t>
            </a:r>
          </a:p>
        </p:txBody>
      </p:sp>
      <p:sp>
        <p:nvSpPr>
          <p:cNvPr id="8" name="Content Placeholder 7"/>
          <p:cNvSpPr>
            <a:spLocks noGrp="1"/>
          </p:cNvSpPr>
          <p:nvPr>
            <p:ph idx="1"/>
          </p:nvPr>
        </p:nvSpPr>
        <p:spPr/>
        <p:txBody>
          <a:bodyPr>
            <a:normAutofit/>
          </a:bodyPr>
          <a:lstStyle/>
          <a:p>
            <a:pPr marL="0" indent="0">
              <a:buNone/>
            </a:pPr>
            <a:r>
              <a:rPr lang="en-US" dirty="0"/>
              <a:t>At just </a:t>
            </a:r>
            <a:r>
              <a:rPr lang="en-US" b="1" dirty="0"/>
              <a:t>3.5% inflation over 10 years</a:t>
            </a:r>
            <a:r>
              <a:rPr lang="en-US" dirty="0"/>
              <a:t>:</a:t>
            </a:r>
          </a:p>
          <a:p>
            <a:pPr lvl="0"/>
            <a:r>
              <a:rPr lang="en-US" dirty="0"/>
              <a:t>A car that costs $25,000 today will cost $35,265</a:t>
            </a:r>
          </a:p>
          <a:p>
            <a:pPr lvl="0"/>
            <a:r>
              <a:rPr lang="en-US" dirty="0"/>
              <a:t>That $1,180 summer getaway today will cost $1,665</a:t>
            </a:r>
          </a:p>
          <a:p>
            <a:pPr lvl="0"/>
            <a:r>
              <a:rPr lang="en-US" dirty="0"/>
              <a:t>A $250,000 home today will cost $352,650</a:t>
            </a:r>
          </a:p>
          <a:p>
            <a:pPr lvl="0"/>
            <a:r>
              <a:rPr lang="en-US" dirty="0"/>
              <a:t>A Nursing home bill of $8,000 a month will cost $11,285</a:t>
            </a:r>
          </a:p>
          <a:p>
            <a:pPr lvl="0"/>
            <a:r>
              <a:rPr lang="en-US" dirty="0"/>
              <a:t>A loaf of bread at $1.45 will cost $2.05</a:t>
            </a:r>
          </a:p>
        </p:txBody>
      </p:sp>
    </p:spTree>
    <p:custDataLst>
      <p:tags r:id="rId1"/>
    </p:custDataLst>
    <p:extLst>
      <p:ext uri="{BB962C8B-B14F-4D97-AF65-F5344CB8AC3E}">
        <p14:creationId xmlns:p14="http://schemas.microsoft.com/office/powerpoint/2010/main" val="269156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Guard Against Inflation</a:t>
            </a:r>
          </a:p>
        </p:txBody>
      </p:sp>
      <p:sp>
        <p:nvSpPr>
          <p:cNvPr id="8" name="Content Placeholder 7"/>
          <p:cNvSpPr>
            <a:spLocks noGrp="1"/>
          </p:cNvSpPr>
          <p:nvPr>
            <p:ph idx="1"/>
          </p:nvPr>
        </p:nvSpPr>
        <p:spPr/>
        <p:txBody>
          <a:bodyPr>
            <a:normAutofit/>
          </a:bodyPr>
          <a:lstStyle/>
          <a:p>
            <a:pPr marL="0" indent="0">
              <a:buNone/>
            </a:pPr>
            <a:r>
              <a:rPr lang="en-US" dirty="0"/>
              <a:t>At just </a:t>
            </a:r>
            <a:r>
              <a:rPr lang="en-US" b="1" dirty="0"/>
              <a:t>3.5% inflation over 40 years</a:t>
            </a:r>
            <a:r>
              <a:rPr lang="en-US" dirty="0"/>
              <a:t>:</a:t>
            </a:r>
          </a:p>
          <a:p>
            <a:pPr lvl="0"/>
            <a:r>
              <a:rPr lang="en-US" dirty="0"/>
              <a:t>A car that costs $25,000 today will cost $98,981</a:t>
            </a:r>
          </a:p>
          <a:p>
            <a:pPr lvl="0"/>
            <a:r>
              <a:rPr lang="en-US" dirty="0"/>
              <a:t>That $1,180 summer getaway (1) today will cost $4,672</a:t>
            </a:r>
          </a:p>
          <a:p>
            <a:pPr lvl="0"/>
            <a:r>
              <a:rPr lang="en-US" dirty="0"/>
              <a:t>A $250,000 home today will cost $989,815</a:t>
            </a:r>
          </a:p>
          <a:p>
            <a:pPr lvl="0"/>
            <a:r>
              <a:rPr lang="en-US" dirty="0"/>
              <a:t>A Nursing home bill of $8,000 a month will cost $31,674</a:t>
            </a:r>
          </a:p>
          <a:p>
            <a:pPr lvl="0"/>
            <a:r>
              <a:rPr lang="en-US" dirty="0"/>
              <a:t>A loaf of bread at $1.45 will cost $5.74</a:t>
            </a:r>
          </a:p>
        </p:txBody>
      </p:sp>
    </p:spTree>
    <p:custDataLst>
      <p:tags r:id="rId1"/>
    </p:custDataLst>
    <p:extLst>
      <p:ext uri="{BB962C8B-B14F-4D97-AF65-F5344CB8AC3E}">
        <p14:creationId xmlns:p14="http://schemas.microsoft.com/office/powerpoint/2010/main" val="19566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27229" y="533400"/>
            <a:ext cx="7543800" cy="914400"/>
          </a:xfrm>
        </p:spPr>
        <p:txBody>
          <a:bodyPr>
            <a:normAutofit/>
          </a:bodyPr>
          <a:lstStyle/>
          <a:p>
            <a:pPr algn="ctr"/>
            <a:r>
              <a:rPr lang="en-US" sz="4000" dirty="0"/>
              <a:t>Two Choices</a:t>
            </a:r>
          </a:p>
        </p:txBody>
      </p:sp>
      <p:sp>
        <p:nvSpPr>
          <p:cNvPr id="6" name="Text Placeholder 5"/>
          <p:cNvSpPr>
            <a:spLocks noGrp="1"/>
          </p:cNvSpPr>
          <p:nvPr>
            <p:ph type="body" sz="half" idx="4294967295"/>
          </p:nvPr>
        </p:nvSpPr>
        <p:spPr>
          <a:xfrm>
            <a:off x="762000" y="1447800"/>
            <a:ext cx="7620000" cy="1219200"/>
          </a:xfrm>
        </p:spPr>
        <p:txBody>
          <a:bodyPr/>
          <a:lstStyle/>
          <a:p>
            <a:pPr marL="304038" indent="-285750" algn="ctr">
              <a:buFont typeface="Arial" pitchFamily="34" charset="0"/>
              <a:buChar char="•"/>
            </a:pPr>
            <a:r>
              <a:rPr lang="en-US" sz="3200" dirty="0"/>
              <a:t>Green Money Guarantees </a:t>
            </a:r>
          </a:p>
          <a:p>
            <a:pPr marL="304038" indent="-285750" algn="ctr">
              <a:buFont typeface="Arial" pitchFamily="34" charset="0"/>
              <a:buChar char="•"/>
            </a:pPr>
            <a:r>
              <a:rPr lang="en-US" sz="3200" dirty="0"/>
              <a:t>Red Money Hedge</a:t>
            </a:r>
          </a:p>
          <a:p>
            <a:pPr algn="ctr"/>
            <a:endParaRPr lang="en-US" dirty="0"/>
          </a:p>
        </p:txBody>
      </p:sp>
      <p:pic>
        <p:nvPicPr>
          <p:cNvPr id="47106" name="Picture 2" descr="http://4.bp.blogspot.com/_FTgFqtyeyBA/TOMddR7D0uI/AAAAAAAAAXs/VGpV6W2wk60/s1600/inflation-2.jpg"/>
          <p:cNvPicPr>
            <a:picLocks noChangeAspect="1" noChangeArrowheads="1"/>
          </p:cNvPicPr>
          <p:nvPr/>
        </p:nvPicPr>
        <p:blipFill rotWithShape="1">
          <a:blip r:embed="rId4">
            <a:duotone>
              <a:prstClr val="black"/>
              <a:srgbClr val="DE0000">
                <a:tint val="45000"/>
                <a:satMod val="400000"/>
              </a:srgbClr>
            </a:duotone>
            <a:extLst>
              <a:ext uri="{28A0092B-C50C-407E-A947-70E740481C1C}">
                <a14:useLocalDpi xmlns:a14="http://schemas.microsoft.com/office/drawing/2010/main" val="0"/>
              </a:ext>
            </a:extLst>
          </a:blip>
          <a:srcRect l="49422" t="17584" r="6754" b="34111"/>
          <a:stretch/>
        </p:blipFill>
        <p:spPr bwMode="auto">
          <a:xfrm>
            <a:off x="4517571" y="2743200"/>
            <a:ext cx="2921948" cy="24156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4.bp.blogspot.com/_FTgFqtyeyBA/TOMddR7D0uI/AAAAAAAAAXs/VGpV6W2wk60/s1600/inflation-2.jpg"/>
          <p:cNvPicPr>
            <a:picLocks noChangeAspect="1" noChangeArrowheads="1"/>
          </p:cNvPicPr>
          <p:nvPr/>
        </p:nvPicPr>
        <p:blipFill rotWithShape="1">
          <a:blip r:embed="rId4">
            <a:duotone>
              <a:prstClr val="black"/>
              <a:srgbClr val="139D2D">
                <a:tint val="45000"/>
                <a:satMod val="400000"/>
              </a:srgbClr>
            </a:duotone>
            <a:extLst>
              <a:ext uri="{28A0092B-C50C-407E-A947-70E740481C1C}">
                <a14:useLocalDpi xmlns:a14="http://schemas.microsoft.com/office/drawing/2010/main" val="0"/>
              </a:ext>
            </a:extLst>
          </a:blip>
          <a:srcRect l="5597" t="17584" r="50578" b="34111"/>
          <a:stretch/>
        </p:blipFill>
        <p:spPr bwMode="auto">
          <a:xfrm>
            <a:off x="1595624" y="2743200"/>
            <a:ext cx="2921948" cy="2415654"/>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1143000" y="5235054"/>
            <a:ext cx="7543800" cy="2514600"/>
          </a:xfrm>
          <a:prstGeom prst="rect">
            <a:avLst/>
          </a:prstGeom>
        </p:spPr>
        <p:txBody>
          <a:bodyPr/>
          <a:lst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a:lstStyle>
          <a:p>
            <a:r>
              <a:rPr lang="en-US" b="1" i="1" dirty="0"/>
              <a:t>Of the two choices, which would you prefer to use to battle inflation and why?</a:t>
            </a:r>
            <a:endParaRPr lang="en-US" dirty="0"/>
          </a:p>
        </p:txBody>
      </p:sp>
    </p:spTree>
    <p:custDataLst>
      <p:tags r:id="rId1"/>
    </p:custDataLst>
    <p:extLst>
      <p:ext uri="{BB962C8B-B14F-4D97-AF65-F5344CB8AC3E}">
        <p14:creationId xmlns:p14="http://schemas.microsoft.com/office/powerpoint/2010/main" val="402039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Limit Taxation</a:t>
            </a:r>
            <a:endParaRPr lang="en-US" dirty="0"/>
          </a:p>
        </p:txBody>
      </p:sp>
      <p:sp>
        <p:nvSpPr>
          <p:cNvPr id="3" name="Subtitle 2"/>
          <p:cNvSpPr>
            <a:spLocks noGrp="1"/>
          </p:cNvSpPr>
          <p:nvPr>
            <p:ph type="subTitle" idx="1"/>
          </p:nvPr>
        </p:nvSpPr>
        <p:spPr/>
        <p:txBody>
          <a:bodyPr/>
          <a:lstStyle/>
          <a:p>
            <a:r>
              <a:rPr lang="en-US" dirty="0"/>
              <a:t>Four Main Goals</a:t>
            </a:r>
          </a:p>
        </p:txBody>
      </p:sp>
      <p:sp>
        <p:nvSpPr>
          <p:cNvPr id="5" name="TextBox 4"/>
          <p:cNvSpPr txBox="1"/>
          <p:nvPr/>
        </p:nvSpPr>
        <p:spPr>
          <a:xfrm>
            <a:off x="8153400" y="6324600"/>
            <a:ext cx="685800" cy="276999"/>
          </a:xfrm>
          <a:prstGeom prst="rect">
            <a:avLst/>
          </a:prstGeom>
          <a:noFill/>
        </p:spPr>
        <p:txBody>
          <a:bodyPr wrap="square" rtlCol="0">
            <a:spAutoFit/>
          </a:bodyPr>
          <a:lstStyle/>
          <a:p>
            <a:r>
              <a:rPr lang="en-US" sz="1200" dirty="0" err="1"/>
              <a:t>p</a:t>
            </a:r>
            <a:r>
              <a:rPr lang="en-US" sz="1200" dirty="0"/>
              <a:t>. 59</a:t>
            </a:r>
          </a:p>
        </p:txBody>
      </p:sp>
      <p:pic>
        <p:nvPicPr>
          <p:cNvPr id="6" name="Picture 2" descr="C:\Users\Dave\Desktop\Logos\FoundationsLogoF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46482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7421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 Choices</a:t>
            </a:r>
          </a:p>
        </p:txBody>
      </p:sp>
      <p:sp>
        <p:nvSpPr>
          <p:cNvPr id="3" name="Content Placeholder 2"/>
          <p:cNvSpPr>
            <a:spLocks noGrp="1"/>
          </p:cNvSpPr>
          <p:nvPr>
            <p:ph sz="half" idx="1"/>
          </p:nvPr>
        </p:nvSpPr>
        <p:spPr>
          <a:xfrm>
            <a:off x="514352" y="530352"/>
            <a:ext cx="4210048" cy="4389120"/>
          </a:xfrm>
        </p:spPr>
        <p:txBody>
          <a:bodyPr>
            <a:normAutofit fontScale="92500" lnSpcReduction="20000"/>
          </a:bodyPr>
          <a:lstStyle/>
          <a:p>
            <a:pPr lvl="0"/>
            <a:r>
              <a:rPr lang="en-US" dirty="0"/>
              <a:t>Limit taxation on your Social Security - use pre-tax dollar plans first.</a:t>
            </a:r>
          </a:p>
          <a:p>
            <a:r>
              <a:rPr lang="en-US" dirty="0"/>
              <a:t>If taking Social Security benefits before Full Retirement Age, limit income from pretax plans.</a:t>
            </a:r>
          </a:p>
          <a:p>
            <a:pPr lvl="0"/>
            <a:r>
              <a:rPr lang="en-US" dirty="0"/>
              <a:t>Make good use of Roth IRAs and other tax-free assets.</a:t>
            </a:r>
          </a:p>
          <a:p>
            <a:pPr lvl="0"/>
            <a:r>
              <a:rPr lang="en-US" dirty="0"/>
              <a:t>Diversify your retirement income sources.</a:t>
            </a:r>
          </a:p>
          <a:p>
            <a:endParaRPr lang="en-US" dirty="0"/>
          </a:p>
        </p:txBody>
      </p:sp>
      <p:pic>
        <p:nvPicPr>
          <p:cNvPr id="51202" name="Picture 2" descr="http://ts1.mm.bing.net/th?id=H.4685982202726108&amp;pid=1.9&amp;w=300&amp;h=300&amp;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600200"/>
            <a:ext cx="2857500" cy="27622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700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200400"/>
            <a:ext cx="7543800" cy="2971800"/>
          </a:xfrm>
        </p:spPr>
        <p:txBody>
          <a:bodyPr/>
          <a:lstStyle/>
          <a:p>
            <a:r>
              <a:rPr lang="en-US" sz="7200" dirty="0">
                <a:effectLst/>
              </a:rPr>
              <a:t>Six Pillars of Retirement Income</a:t>
            </a:r>
            <a:endParaRPr lang="en-US" sz="7200" dirty="0"/>
          </a:p>
        </p:txBody>
      </p:sp>
      <p:pic>
        <p:nvPicPr>
          <p:cNvPr id="5" name="Picture 2" descr="C:\Users\Dave\Desktop\Logos\FoundationsLog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4290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396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3047999"/>
            <a:ext cx="7543800" cy="2667001"/>
          </a:xfrm>
        </p:spPr>
        <p:txBody>
          <a:bodyPr/>
          <a:lstStyle/>
          <a:p>
            <a:r>
              <a:rPr lang="en-US" sz="6000" dirty="0"/>
              <a:t>Pillar #1:</a:t>
            </a:r>
            <a:br>
              <a:rPr lang="en-US" sz="6000" dirty="0"/>
            </a:br>
            <a:r>
              <a:rPr lang="en-US" sz="6000" dirty="0">
                <a:effectLst/>
              </a:rPr>
              <a:t>Personal Retirement Accounts</a:t>
            </a:r>
            <a:endParaRPr lang="en-US" sz="6000" dirty="0"/>
          </a:p>
        </p:txBody>
      </p:sp>
      <p:sp>
        <p:nvSpPr>
          <p:cNvPr id="3" name="Subtitle 2"/>
          <p:cNvSpPr>
            <a:spLocks noGrp="1"/>
          </p:cNvSpPr>
          <p:nvPr>
            <p:ph type="subTitle" idx="1"/>
          </p:nvPr>
        </p:nvSpPr>
        <p:spPr>
          <a:xfrm>
            <a:off x="838200" y="5562600"/>
            <a:ext cx="6858000" cy="609600"/>
          </a:xfrm>
        </p:spPr>
        <p:txBody>
          <a:bodyPr/>
          <a:lstStyle/>
          <a:p>
            <a:r>
              <a:rPr lang="en-US" dirty="0"/>
              <a:t>Six Pillars of Retirement Income</a:t>
            </a:r>
          </a:p>
        </p:txBody>
      </p:sp>
      <p:pic>
        <p:nvPicPr>
          <p:cNvPr id="5" name="Picture 2" descr="C:\Users\Dave\Desktop\Logos\FoundationsLog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6482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618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The Numbers</a:t>
            </a:r>
          </a:p>
        </p:txBody>
      </p:sp>
      <p:sp>
        <p:nvSpPr>
          <p:cNvPr id="3" name="Content Placeholder 2"/>
          <p:cNvSpPr>
            <a:spLocks noGrp="1"/>
          </p:cNvSpPr>
          <p:nvPr>
            <p:ph sz="half" idx="1"/>
          </p:nvPr>
        </p:nvSpPr>
        <p:spPr>
          <a:xfrm>
            <a:off x="514352" y="530352"/>
            <a:ext cx="3931920" cy="4270248"/>
          </a:xfrm>
        </p:spPr>
        <p:txBody>
          <a:bodyPr>
            <a:normAutofit fontScale="92500" lnSpcReduction="10000"/>
          </a:bodyPr>
          <a:lstStyle/>
          <a:p>
            <a:pPr marL="0" indent="0">
              <a:lnSpc>
                <a:spcPct val="120000"/>
              </a:lnSpc>
              <a:spcBef>
                <a:spcPts val="0"/>
              </a:spcBef>
              <a:buNone/>
            </a:pPr>
            <a:r>
              <a:rPr lang="en-US" dirty="0">
                <a:solidFill>
                  <a:srgbClr val="C00000"/>
                </a:solidFill>
              </a:rPr>
              <a:t>“The top problem for the broadly defined group of middle-aged Americans -- those aged 30 to 64 -- is not having enough money for retirement. For this group, about </a:t>
            </a:r>
            <a:r>
              <a:rPr lang="en-US" u="sng" dirty="0">
                <a:solidFill>
                  <a:srgbClr val="C00000"/>
                </a:solidFill>
              </a:rPr>
              <a:t>seven in 10 </a:t>
            </a:r>
            <a:r>
              <a:rPr lang="en-US" dirty="0">
                <a:solidFill>
                  <a:srgbClr val="C00000"/>
                </a:solidFill>
              </a:rPr>
              <a:t>worry about not having enough money for retirement.”</a:t>
            </a:r>
            <a:endParaRPr lang="en-US" dirty="0">
              <a:solidFill>
                <a:srgbClr val="C00000"/>
              </a:solidFill>
              <a:effectLst>
                <a:outerShdw blurRad="38100" dist="38100" dir="2700000" algn="tl">
                  <a:srgbClr val="000000">
                    <a:alpha val="43137"/>
                  </a:srgbClr>
                </a:outerShdw>
              </a:effectLst>
            </a:endParaRPr>
          </a:p>
        </p:txBody>
      </p:sp>
      <p:sp>
        <p:nvSpPr>
          <p:cNvPr id="4" name="Content Placeholder 3"/>
          <p:cNvSpPr>
            <a:spLocks noGrp="1"/>
          </p:cNvSpPr>
          <p:nvPr>
            <p:ph sz="half" idx="2"/>
          </p:nvPr>
        </p:nvSpPr>
        <p:spPr/>
        <p:txBody>
          <a:bodyPr>
            <a:noAutofit/>
          </a:bodyPr>
          <a:lstStyle/>
          <a:p>
            <a:pPr marL="0" indent="0">
              <a:buNone/>
            </a:pPr>
            <a:r>
              <a:rPr lang="en-US" sz="4400" b="1" dirty="0"/>
              <a:t>More Americans Worried about Having Enough for Retirement</a:t>
            </a:r>
            <a:endParaRPr lang="en-US" sz="4400" dirty="0"/>
          </a:p>
        </p:txBody>
      </p:sp>
    </p:spTree>
    <p:extLst>
      <p:ext uri="{BB962C8B-B14F-4D97-AF65-F5344CB8AC3E}">
        <p14:creationId xmlns:p14="http://schemas.microsoft.com/office/powerpoint/2010/main" val="23310781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Personal Retirement Accounts</a:t>
            </a:r>
          </a:p>
        </p:txBody>
      </p:sp>
      <p:sp>
        <p:nvSpPr>
          <p:cNvPr id="3" name="Text Placeholder 2"/>
          <p:cNvSpPr>
            <a:spLocks noGrp="1"/>
          </p:cNvSpPr>
          <p:nvPr>
            <p:ph type="body" sz="half" idx="2"/>
          </p:nvPr>
        </p:nvSpPr>
        <p:spPr>
          <a:xfrm>
            <a:off x="850392" y="477672"/>
            <a:ext cx="2197608" cy="3832390"/>
          </a:xfrm>
        </p:spPr>
        <p:txBody>
          <a:bodyPr>
            <a:normAutofit fontScale="92500" lnSpcReduction="10000"/>
          </a:bodyPr>
          <a:lstStyle/>
          <a:p>
            <a:r>
              <a:rPr lang="en-US" sz="2400" b="1" dirty="0"/>
              <a:t>Qualified/</a:t>
            </a:r>
          </a:p>
          <a:p>
            <a:r>
              <a:rPr lang="en-US" sz="2400" b="1" dirty="0"/>
              <a:t>Pre-Tax Dollar Plans:</a:t>
            </a:r>
          </a:p>
          <a:p>
            <a:r>
              <a:rPr lang="en-US" sz="2400" b="1" dirty="0"/>
              <a:t>401(k)</a:t>
            </a:r>
          </a:p>
          <a:p>
            <a:r>
              <a:rPr lang="en-US" sz="2400" b="1" dirty="0"/>
              <a:t>403(b)</a:t>
            </a:r>
          </a:p>
          <a:p>
            <a:r>
              <a:rPr lang="en-US" sz="2400" b="1" dirty="0"/>
              <a:t>457</a:t>
            </a:r>
          </a:p>
          <a:p>
            <a:r>
              <a:rPr lang="en-US" sz="2400" b="1" dirty="0"/>
              <a:t>KEOUGH</a:t>
            </a:r>
          </a:p>
          <a:p>
            <a:r>
              <a:rPr lang="en-US" sz="2400" b="1" dirty="0"/>
              <a:t>Simple IRA</a:t>
            </a:r>
          </a:p>
          <a:p>
            <a:r>
              <a:rPr lang="en-US" sz="2400" b="1" dirty="0"/>
              <a:t>SEP IRA</a:t>
            </a:r>
          </a:p>
          <a:p>
            <a:r>
              <a:rPr lang="en-US" sz="2400" b="1" dirty="0"/>
              <a:t>IRA</a:t>
            </a:r>
          </a:p>
        </p:txBody>
      </p:sp>
      <p:pic>
        <p:nvPicPr>
          <p:cNvPr id="55302" name="Picture 6" descr="http://t1.gstatic.com/images?q=tbn:ANd9GcTC1I2ujYzNeWQff1EH7wP_7QhFeFeB_9jaVHmhX29fryktM-zO"/>
          <p:cNvPicPr>
            <a:picLocks noChangeAspect="1" noChangeArrowheads="1"/>
          </p:cNvPicPr>
          <p:nvPr/>
        </p:nvPicPr>
        <p:blipFill rotWithShape="1">
          <a:blip r:embed="rId3">
            <a:extLst>
              <a:ext uri="{28A0092B-C50C-407E-A947-70E740481C1C}">
                <a14:useLocalDpi xmlns:a14="http://schemas.microsoft.com/office/drawing/2010/main" val="0"/>
              </a:ext>
            </a:extLst>
          </a:blip>
          <a:srcRect t="2212"/>
          <a:stretch/>
        </p:blipFill>
        <p:spPr bwMode="auto">
          <a:xfrm>
            <a:off x="3301770" y="477672"/>
            <a:ext cx="4867282" cy="3484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9026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Defined Contribution Plans</a:t>
            </a:r>
          </a:p>
        </p:txBody>
      </p:sp>
      <p:sp>
        <p:nvSpPr>
          <p:cNvPr id="8" name="Content Placeholder 7"/>
          <p:cNvSpPr>
            <a:spLocks noGrp="1"/>
          </p:cNvSpPr>
          <p:nvPr>
            <p:ph sz="half" idx="1"/>
          </p:nvPr>
        </p:nvSpPr>
        <p:spPr>
          <a:xfrm>
            <a:off x="514352" y="530352"/>
            <a:ext cx="4210048" cy="4389120"/>
          </a:xfrm>
        </p:spPr>
        <p:txBody>
          <a:bodyPr/>
          <a:lstStyle/>
          <a:p>
            <a:pPr marL="0" indent="0">
              <a:buNone/>
            </a:pPr>
            <a:r>
              <a:rPr lang="en-US" b="1" dirty="0"/>
              <a:t>401(k) Advantages:</a:t>
            </a:r>
          </a:p>
          <a:p>
            <a:r>
              <a:rPr lang="en-US" b="1" dirty="0"/>
              <a:t>Tax-deduction</a:t>
            </a:r>
          </a:p>
          <a:p>
            <a:r>
              <a:rPr lang="en-US" b="1" dirty="0"/>
              <a:t>Tax-deferral</a:t>
            </a:r>
          </a:p>
          <a:p>
            <a:r>
              <a:rPr lang="en-US" b="1" dirty="0"/>
              <a:t>Payroll deduction</a:t>
            </a:r>
          </a:p>
          <a:p>
            <a:r>
              <a:rPr lang="en-US" b="1" dirty="0"/>
              <a:t>Company matching</a:t>
            </a:r>
          </a:p>
          <a:p>
            <a:r>
              <a:rPr lang="en-US" b="1" dirty="0"/>
              <a:t>Loan structure</a:t>
            </a:r>
          </a:p>
          <a:p>
            <a:endParaRPr lang="en-US" dirty="0"/>
          </a:p>
        </p:txBody>
      </p:sp>
      <p:pic>
        <p:nvPicPr>
          <p:cNvPr id="17" name="Picture 2" descr="https://encrypted-tbn0.gstatic.com/images?q=tbn:ANd9GcSLdUWLqTuEE0pCIcRdjnhQHZ0N6HTFgbQh6kg8xw0pbhvOTn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609600"/>
            <a:ext cx="2603453"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0866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Defined Contribution Plans</a:t>
            </a:r>
          </a:p>
        </p:txBody>
      </p:sp>
      <p:sp>
        <p:nvSpPr>
          <p:cNvPr id="8" name="Content Placeholder 7"/>
          <p:cNvSpPr>
            <a:spLocks noGrp="1"/>
          </p:cNvSpPr>
          <p:nvPr>
            <p:ph sz="half" idx="1"/>
          </p:nvPr>
        </p:nvSpPr>
        <p:spPr>
          <a:xfrm>
            <a:off x="514352" y="530352"/>
            <a:ext cx="4667248" cy="4389120"/>
          </a:xfrm>
        </p:spPr>
        <p:txBody>
          <a:bodyPr/>
          <a:lstStyle/>
          <a:p>
            <a:pPr marL="0" indent="0">
              <a:buNone/>
            </a:pPr>
            <a:r>
              <a:rPr lang="en-US" b="1" dirty="0"/>
              <a:t>401(k) Disadvantages:</a:t>
            </a:r>
          </a:p>
          <a:p>
            <a:r>
              <a:rPr lang="en-US" b="1" dirty="0"/>
              <a:t>Compliance</a:t>
            </a:r>
          </a:p>
          <a:p>
            <a:r>
              <a:rPr lang="en-US" b="1" dirty="0"/>
              <a:t>DRAC</a:t>
            </a:r>
          </a:p>
          <a:p>
            <a:r>
              <a:rPr lang="en-US" b="1" dirty="0"/>
              <a:t>Limited Choices</a:t>
            </a:r>
          </a:p>
          <a:p>
            <a:r>
              <a:rPr lang="en-US" b="1" dirty="0"/>
              <a:t>20% Withholding</a:t>
            </a:r>
          </a:p>
          <a:p>
            <a:r>
              <a:rPr lang="en-US" b="1" dirty="0"/>
              <a:t>Limited Beneficiary Options</a:t>
            </a:r>
          </a:p>
          <a:p>
            <a:r>
              <a:rPr lang="en-US" b="1" dirty="0"/>
              <a:t>RMD Errors</a:t>
            </a:r>
          </a:p>
          <a:p>
            <a:endParaRPr lang="en-US" dirty="0"/>
          </a:p>
        </p:txBody>
      </p:sp>
      <p:pic>
        <p:nvPicPr>
          <p:cNvPr id="5" name="Picture 2" descr="https://encrypted-tbn0.gstatic.com/images?q=tbn:ANd9GcSLdUWLqTuEE0pCIcRdjnhQHZ0N6HTFgbQh6kg8xw0pbhvOTn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609600"/>
            <a:ext cx="2603453"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7754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Withdrawals</a:t>
            </a:r>
          </a:p>
        </p:txBody>
      </p:sp>
      <p:sp>
        <p:nvSpPr>
          <p:cNvPr id="8" name="Content Placeholder 7"/>
          <p:cNvSpPr>
            <a:spLocks noGrp="1"/>
          </p:cNvSpPr>
          <p:nvPr>
            <p:ph sz="half" idx="1"/>
          </p:nvPr>
        </p:nvSpPr>
        <p:spPr>
          <a:xfrm>
            <a:off x="762000" y="1143000"/>
            <a:ext cx="3657600" cy="3767328"/>
          </a:xfrm>
        </p:spPr>
        <p:txBody>
          <a:bodyPr>
            <a:normAutofit fontScale="92500" lnSpcReduction="20000"/>
          </a:bodyPr>
          <a:lstStyle/>
          <a:p>
            <a:pPr marL="0" indent="0">
              <a:buNone/>
            </a:pPr>
            <a:r>
              <a:rPr lang="en-US" b="1" u="sng" dirty="0">
                <a:effectLst>
                  <a:outerShdw blurRad="38100" dist="38100" dir="2700000" algn="tl">
                    <a:srgbClr val="000000">
                      <a:alpha val="43137"/>
                    </a:srgbClr>
                  </a:outerShdw>
                </a:effectLst>
              </a:rPr>
              <a:t>Pre-59 ½:</a:t>
            </a:r>
          </a:p>
          <a:p>
            <a:r>
              <a:rPr lang="en-US" b="1" dirty="0"/>
              <a:t>Hardship</a:t>
            </a:r>
          </a:p>
          <a:p>
            <a:r>
              <a:rPr lang="en-US" b="1" dirty="0"/>
              <a:t>Non-hardship</a:t>
            </a:r>
          </a:p>
          <a:p>
            <a:r>
              <a:rPr lang="en-US" b="1" dirty="0"/>
              <a:t>72t Rule</a:t>
            </a:r>
          </a:p>
          <a:p>
            <a:r>
              <a:rPr lang="en-US" b="1" dirty="0"/>
              <a:t>Separation From Service – Age 55+</a:t>
            </a:r>
          </a:p>
          <a:p>
            <a:pPr marL="0" indent="0">
              <a:buNone/>
            </a:pPr>
            <a:endParaRPr lang="en-US" b="1" dirty="0"/>
          </a:p>
          <a:p>
            <a:pPr marL="0" indent="0">
              <a:buNone/>
            </a:pPr>
            <a:r>
              <a:rPr lang="en-US" b="1" u="sng" dirty="0">
                <a:effectLst>
                  <a:outerShdw blurRad="38100" dist="38100" dir="2700000" algn="tl">
                    <a:srgbClr val="000000">
                      <a:alpha val="43137"/>
                    </a:srgbClr>
                  </a:outerShdw>
                </a:effectLst>
              </a:rPr>
              <a:t>Post-59 ½:</a:t>
            </a:r>
          </a:p>
          <a:p>
            <a:r>
              <a:rPr lang="en-US" b="1" dirty="0"/>
              <a:t>No 10% Penalty</a:t>
            </a:r>
          </a:p>
          <a:p>
            <a:pPr marL="0" indent="0">
              <a:buNone/>
            </a:pPr>
            <a:endParaRPr lang="en-US" b="1" dirty="0"/>
          </a:p>
          <a:p>
            <a:endParaRPr lang="en-US" b="1" dirty="0"/>
          </a:p>
          <a:p>
            <a:endParaRPr lang="en-US" dirty="0"/>
          </a:p>
        </p:txBody>
      </p:sp>
      <p:pic>
        <p:nvPicPr>
          <p:cNvPr id="5" name="Picture 2" descr="https://encrypted-tbn0.gstatic.com/images?q=tbn:ANd9GcSLdUWLqTuEE0pCIcRdjnhQHZ0N6HTFgbQh6kg8xw0pbhvOTns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609600"/>
            <a:ext cx="2603453"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1194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fade">
                                      <p:cBhvr>
                                        <p:cTn id="2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Qualified Retirement Plans as a Pillar of Retirement Income</a:t>
            </a:r>
          </a:p>
        </p:txBody>
      </p:sp>
      <p:sp>
        <p:nvSpPr>
          <p:cNvPr id="3" name="Content Placeholder 2"/>
          <p:cNvSpPr>
            <a:spLocks noGrp="1"/>
          </p:cNvSpPr>
          <p:nvPr>
            <p:ph idx="1"/>
          </p:nvPr>
        </p:nvSpPr>
        <p:spPr>
          <a:xfrm>
            <a:off x="502920" y="530352"/>
            <a:ext cx="5516880" cy="3279648"/>
          </a:xfrm>
        </p:spPr>
        <p:txBody>
          <a:bodyPr>
            <a:normAutofit lnSpcReduction="10000"/>
          </a:bodyPr>
          <a:lstStyle/>
          <a:p>
            <a:pPr lvl="0"/>
            <a:r>
              <a:rPr lang="en-US" dirty="0"/>
              <a:t>Red or Green money source of income </a:t>
            </a:r>
          </a:p>
          <a:p>
            <a:pPr lvl="0"/>
            <a:r>
              <a:rPr lang="en-US" dirty="0"/>
              <a:t>4% rule is questionable </a:t>
            </a:r>
          </a:p>
          <a:p>
            <a:pPr lvl="0"/>
            <a:r>
              <a:rPr lang="en-US" dirty="0"/>
              <a:t>Combine with other Red &amp; Green money sources</a:t>
            </a:r>
          </a:p>
          <a:p>
            <a:pPr lvl="0"/>
            <a:r>
              <a:rPr lang="en-US" dirty="0"/>
              <a:t>Coordinated with other income</a:t>
            </a:r>
          </a:p>
          <a:p>
            <a:pPr lvl="0"/>
            <a:r>
              <a:rPr lang="en-US" dirty="0"/>
              <a:t>Great for wealth accumulation</a:t>
            </a:r>
          </a:p>
          <a:p>
            <a:pPr lvl="0"/>
            <a:r>
              <a:rPr lang="en-US" dirty="0"/>
              <a:t>One of the largest sources for income</a:t>
            </a:r>
          </a:p>
          <a:p>
            <a:pPr lvl="0"/>
            <a:r>
              <a:rPr lang="en-US" dirty="0"/>
              <a:t>Sequence of returns is key</a:t>
            </a:r>
          </a:p>
        </p:txBody>
      </p:sp>
      <p:pic>
        <p:nvPicPr>
          <p:cNvPr id="4" name="Picture 6" descr="http://t1.gstatic.com/images?q=tbn:ANd9GcTC1I2ujYzNeWQff1EH7wP_7QhFeFeB_9jaVHmhX29fryktM-zO"/>
          <p:cNvPicPr>
            <a:picLocks noChangeAspect="1" noChangeArrowheads="1"/>
          </p:cNvPicPr>
          <p:nvPr/>
        </p:nvPicPr>
        <p:blipFill rotWithShape="1">
          <a:blip r:embed="rId4">
            <a:extLst>
              <a:ext uri="{28A0092B-C50C-407E-A947-70E740481C1C}">
                <a14:useLocalDpi xmlns:a14="http://schemas.microsoft.com/office/drawing/2010/main" val="0"/>
              </a:ext>
            </a:extLst>
          </a:blip>
          <a:srcRect t="2212"/>
          <a:stretch/>
        </p:blipFill>
        <p:spPr bwMode="auto">
          <a:xfrm>
            <a:off x="6172200" y="477672"/>
            <a:ext cx="2077919" cy="34847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11577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Qualified Retirement Plans as a Pillar of Retirement Income</a:t>
            </a:r>
          </a:p>
        </p:txBody>
      </p:sp>
      <p:sp>
        <p:nvSpPr>
          <p:cNvPr id="3" name="Content Placeholder 2"/>
          <p:cNvSpPr>
            <a:spLocks noGrp="1"/>
          </p:cNvSpPr>
          <p:nvPr>
            <p:ph idx="1"/>
          </p:nvPr>
        </p:nvSpPr>
        <p:spPr>
          <a:xfrm>
            <a:off x="502920" y="530352"/>
            <a:ext cx="5593080" cy="3508248"/>
          </a:xfrm>
        </p:spPr>
        <p:txBody>
          <a:bodyPr>
            <a:normAutofit lnSpcReduction="10000"/>
          </a:bodyPr>
          <a:lstStyle/>
          <a:p>
            <a:pPr lvl="0"/>
            <a:r>
              <a:rPr lang="en-US" dirty="0"/>
              <a:t>Can be structured with guarantees (IRA) </a:t>
            </a:r>
          </a:p>
          <a:p>
            <a:pPr lvl="0"/>
            <a:r>
              <a:rPr lang="en-US" dirty="0"/>
              <a:t>Pre-59 ½ withdrawal penalties</a:t>
            </a:r>
          </a:p>
          <a:p>
            <a:pPr lvl="0"/>
            <a:r>
              <a:rPr lang="en-US" dirty="0"/>
              <a:t>72t rules and non-hardship withdrawals </a:t>
            </a:r>
          </a:p>
          <a:p>
            <a:pPr lvl="0"/>
            <a:r>
              <a:rPr lang="en-US" dirty="0"/>
              <a:t>Monies are taxed as ordinary income </a:t>
            </a:r>
          </a:p>
          <a:p>
            <a:pPr lvl="0"/>
            <a:r>
              <a:rPr lang="en-US" dirty="0"/>
              <a:t>Can be withdrawn to create a Roth IRA (taxable event)</a:t>
            </a:r>
          </a:p>
          <a:p>
            <a:pPr lvl="0"/>
            <a:r>
              <a:rPr lang="en-US" dirty="0"/>
              <a:t>Withdrawals after taxes can be deposited into a LIRP</a:t>
            </a:r>
          </a:p>
          <a:p>
            <a:pPr lvl="0"/>
            <a:r>
              <a:rPr lang="en-US" dirty="0"/>
              <a:t>Must take RMDs at age 70 ½ </a:t>
            </a:r>
          </a:p>
          <a:p>
            <a:endParaRPr lang="en-US" dirty="0"/>
          </a:p>
        </p:txBody>
      </p:sp>
      <p:pic>
        <p:nvPicPr>
          <p:cNvPr id="5" name="Picture 6" descr="http://t1.gstatic.com/images?q=tbn:ANd9GcTC1I2ujYzNeWQff1EH7wP_7QhFeFeB_9jaVHmhX29fryktM-zO"/>
          <p:cNvPicPr>
            <a:picLocks noChangeAspect="1" noChangeArrowheads="1"/>
          </p:cNvPicPr>
          <p:nvPr/>
        </p:nvPicPr>
        <p:blipFill rotWithShape="1">
          <a:blip r:embed="rId4">
            <a:extLst>
              <a:ext uri="{28A0092B-C50C-407E-A947-70E740481C1C}">
                <a14:useLocalDpi xmlns:a14="http://schemas.microsoft.com/office/drawing/2010/main" val="0"/>
              </a:ext>
            </a:extLst>
          </a:blip>
          <a:srcRect t="2212"/>
          <a:stretch/>
        </p:blipFill>
        <p:spPr bwMode="auto">
          <a:xfrm>
            <a:off x="6172200" y="477672"/>
            <a:ext cx="2077919" cy="34847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8869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Personal Retirement Accounts</a:t>
            </a:r>
          </a:p>
        </p:txBody>
      </p:sp>
      <p:sp>
        <p:nvSpPr>
          <p:cNvPr id="3" name="Content Placeholder 2"/>
          <p:cNvSpPr>
            <a:spLocks noGrp="1"/>
          </p:cNvSpPr>
          <p:nvPr>
            <p:ph idx="1"/>
          </p:nvPr>
        </p:nvSpPr>
        <p:spPr/>
        <p:txBody>
          <a:bodyPr>
            <a:normAutofit lnSpcReduction="10000"/>
          </a:bodyPr>
          <a:lstStyle/>
          <a:p>
            <a:r>
              <a:rPr lang="en-US" b="1" i="1" dirty="0"/>
              <a:t>Question:  If you have a 401(k) plan or similar qualified plan, in what ways were you planning to use it for income? (Withdrawals or a guaranteed stream of income)</a:t>
            </a:r>
            <a:endParaRPr lang="en-US" dirty="0"/>
          </a:p>
          <a:p>
            <a:pPr marL="0" indent="0">
              <a:buNone/>
            </a:pPr>
            <a:endParaRPr lang="en-US" dirty="0"/>
          </a:p>
          <a:p>
            <a:r>
              <a:rPr lang="en-US" b="1" i="1" dirty="0"/>
              <a:t>Question:  In what ways do you plan to lessen the tax burden of your pre-tax dollar plans?</a:t>
            </a:r>
            <a:endParaRPr lang="en-US" dirty="0"/>
          </a:p>
          <a:p>
            <a:endParaRPr lang="en-US" dirty="0"/>
          </a:p>
          <a:p>
            <a:r>
              <a:rPr lang="en-US" b="1" i="1" dirty="0"/>
              <a:t>Question:  Have you done a beneficiary review of your qualified plans?</a:t>
            </a:r>
            <a:endParaRPr lang="en-US" dirty="0"/>
          </a:p>
          <a:p>
            <a:endParaRPr lang="en-US" dirty="0"/>
          </a:p>
        </p:txBody>
      </p:sp>
    </p:spTree>
    <p:extLst>
      <p:ext uri="{BB962C8B-B14F-4D97-AF65-F5344CB8AC3E}">
        <p14:creationId xmlns:p14="http://schemas.microsoft.com/office/powerpoint/2010/main" val="40836338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592" y="3276600"/>
            <a:ext cx="7543800" cy="2438400"/>
          </a:xfrm>
        </p:spPr>
        <p:txBody>
          <a:bodyPr/>
          <a:lstStyle/>
          <a:p>
            <a:r>
              <a:rPr lang="en-US" sz="6000" dirty="0">
                <a:effectLst/>
              </a:rPr>
              <a:t>Pillar #2: </a:t>
            </a:r>
            <a:br>
              <a:rPr lang="en-US" sz="6000" dirty="0">
                <a:effectLst/>
              </a:rPr>
            </a:br>
            <a:r>
              <a:rPr lang="en-US" sz="6000" dirty="0">
                <a:effectLst/>
              </a:rPr>
              <a:t>Defined Benefit Plans: Corporate Pensions</a:t>
            </a:r>
            <a:endParaRPr lang="en-US" sz="6000" dirty="0"/>
          </a:p>
        </p:txBody>
      </p:sp>
      <p:sp>
        <p:nvSpPr>
          <p:cNvPr id="3" name="Subtitle 2"/>
          <p:cNvSpPr>
            <a:spLocks noGrp="1"/>
          </p:cNvSpPr>
          <p:nvPr>
            <p:ph type="subTitle" idx="1"/>
          </p:nvPr>
        </p:nvSpPr>
        <p:spPr>
          <a:xfrm>
            <a:off x="824552" y="5562600"/>
            <a:ext cx="6858000" cy="609600"/>
          </a:xfrm>
        </p:spPr>
        <p:txBody>
          <a:bodyPr/>
          <a:lstStyle/>
          <a:p>
            <a:r>
              <a:rPr lang="en-US" dirty="0"/>
              <a:t>Six Pillars of Retirement Income</a:t>
            </a:r>
          </a:p>
        </p:txBody>
      </p:sp>
      <p:pic>
        <p:nvPicPr>
          <p:cNvPr id="5" name="Picture 2" descr="C:\Users\Dave\Desktop\Logos\FoundationsLogoF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648200"/>
            <a:ext cx="1371601" cy="13867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86337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Defined Benefit Plans: Corporate</a:t>
            </a:r>
          </a:p>
        </p:txBody>
      </p:sp>
      <p:sp>
        <p:nvSpPr>
          <p:cNvPr id="3" name="Text Placeholder 2"/>
          <p:cNvSpPr>
            <a:spLocks noGrp="1"/>
          </p:cNvSpPr>
          <p:nvPr>
            <p:ph type="body" sz="half" idx="2"/>
          </p:nvPr>
        </p:nvSpPr>
        <p:spPr>
          <a:xfrm>
            <a:off x="685800" y="533400"/>
            <a:ext cx="2743200" cy="3776662"/>
          </a:xfrm>
        </p:spPr>
        <p:txBody>
          <a:bodyPr>
            <a:normAutofit/>
          </a:bodyPr>
          <a:lstStyle/>
          <a:p>
            <a:r>
              <a:rPr lang="en-US" sz="2400" b="1" dirty="0"/>
              <a:t>Pension Plans</a:t>
            </a:r>
          </a:p>
          <a:p>
            <a:pPr marL="388620" indent="-342900">
              <a:buFont typeface="Arial" pitchFamily="34" charset="0"/>
              <a:buChar char="•"/>
            </a:pPr>
            <a:r>
              <a:rPr lang="en-US" sz="2000" dirty="0"/>
              <a:t>Company takes on risk &amp; management</a:t>
            </a:r>
          </a:p>
          <a:p>
            <a:pPr marL="388620" indent="-342900">
              <a:buFont typeface="Arial" pitchFamily="34" charset="0"/>
              <a:buChar char="•"/>
            </a:pPr>
            <a:r>
              <a:rPr lang="en-US" sz="2000" dirty="0"/>
              <a:t>Qualified or Non-Qualified</a:t>
            </a:r>
          </a:p>
          <a:p>
            <a:pPr marL="388620" indent="-342900">
              <a:buFont typeface="Arial" pitchFamily="34" charset="0"/>
              <a:buChar char="•"/>
            </a:pPr>
            <a:r>
              <a:rPr lang="en-US" sz="2000" dirty="0"/>
              <a:t>Company guarantees benefit </a:t>
            </a:r>
          </a:p>
          <a:p>
            <a:pPr marL="388620" indent="-342900">
              <a:buFont typeface="Arial" pitchFamily="34" charset="0"/>
              <a:buChar char="•"/>
            </a:pPr>
            <a:endParaRPr lang="en-US" sz="1800" dirty="0"/>
          </a:p>
        </p:txBody>
      </p:sp>
      <p:pic>
        <p:nvPicPr>
          <p:cNvPr id="55302" name="Picture 6" descr="http://t1.gstatic.com/images?q=tbn:ANd9GcTC1I2ujYzNeWQff1EH7wP_7QhFeFeB_9jaVHmhX29fryktM-zO"/>
          <p:cNvPicPr>
            <a:picLocks noChangeAspect="1" noChangeArrowheads="1"/>
          </p:cNvPicPr>
          <p:nvPr/>
        </p:nvPicPr>
        <p:blipFill rotWithShape="1">
          <a:blip r:embed="rId3">
            <a:extLst>
              <a:ext uri="{28A0092B-C50C-407E-A947-70E740481C1C}">
                <a14:useLocalDpi xmlns:a14="http://schemas.microsoft.com/office/drawing/2010/main" val="0"/>
              </a:ext>
            </a:extLst>
          </a:blip>
          <a:srcRect t="2212"/>
          <a:stretch/>
        </p:blipFill>
        <p:spPr bwMode="auto">
          <a:xfrm>
            <a:off x="3733800" y="457200"/>
            <a:ext cx="4985031" cy="3657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4061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6747" y="609600"/>
            <a:ext cx="4914900" cy="704584"/>
          </a:xfrm>
        </p:spPr>
        <p:txBody>
          <a:bodyPr>
            <a:noAutofit/>
          </a:bodyPr>
          <a:lstStyle/>
          <a:p>
            <a:pPr algn="ctr"/>
            <a:r>
              <a:rPr lang="en-US" sz="3200" dirty="0"/>
              <a:t>Disappearing Pensions</a:t>
            </a:r>
          </a:p>
        </p:txBody>
      </p:sp>
      <p:sp>
        <p:nvSpPr>
          <p:cNvPr id="4" name="Content Placeholder 3"/>
          <p:cNvSpPr>
            <a:spLocks noGrp="1"/>
          </p:cNvSpPr>
          <p:nvPr>
            <p:ph idx="1"/>
          </p:nvPr>
        </p:nvSpPr>
        <p:spPr>
          <a:xfrm>
            <a:off x="533401" y="457200"/>
            <a:ext cx="2971799" cy="5334000"/>
          </a:xfrm>
        </p:spPr>
        <p:txBody>
          <a:bodyPr>
            <a:noAutofit/>
          </a:bodyPr>
          <a:lstStyle/>
          <a:p>
            <a:pPr marL="0" indent="0" algn="ctr">
              <a:buNone/>
            </a:pPr>
            <a:r>
              <a:rPr lang="en-US" sz="3200" i="1" dirty="0"/>
              <a:t>From </a:t>
            </a:r>
            <a:r>
              <a:rPr lang="en-US" sz="3200" b="1" i="1" dirty="0"/>
              <a:t>1980 through 2015</a:t>
            </a:r>
            <a:r>
              <a:rPr lang="en-US" sz="3200" i="1" dirty="0"/>
              <a:t>, the proportion of private wage and salary workers participating in DB pension plans fell from </a:t>
            </a:r>
            <a:r>
              <a:rPr lang="en-US" sz="3200" b="1" i="1" dirty="0"/>
              <a:t>38 percent to 24 percent </a:t>
            </a:r>
            <a:endParaRPr lang="en-US" sz="3200" b="1" dirty="0"/>
          </a:p>
        </p:txBody>
      </p:sp>
      <p:pic>
        <p:nvPicPr>
          <p:cNvPr id="63490" name="Picture 2" descr="https://encrypted-tbn2.gstatic.com/images?q=tbn:ANd9GcS7BQLd3YvTNi8MhaNTc7pMIysIslkLCOu8edoi9D1CcjApN3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433" y="1986456"/>
            <a:ext cx="3866394" cy="240969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1316335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9.6"/>
</p:tagLst>
</file>

<file path=ppt/tags/tag10.xml><?xml version="1.0" encoding="utf-8"?>
<p:tagLst xmlns:a="http://schemas.openxmlformats.org/drawingml/2006/main" xmlns:r="http://schemas.openxmlformats.org/officeDocument/2006/relationships" xmlns:p="http://schemas.openxmlformats.org/presentationml/2006/main">
  <p:tag name="TIMING" val="|3.9|14|94.5"/>
</p:tagLst>
</file>

<file path=ppt/tags/tag11.xml><?xml version="1.0" encoding="utf-8"?>
<p:tagLst xmlns:a="http://schemas.openxmlformats.org/drawingml/2006/main" xmlns:r="http://schemas.openxmlformats.org/officeDocument/2006/relationships" xmlns:p="http://schemas.openxmlformats.org/presentationml/2006/main">
  <p:tag name="TIMING" val="|14.3|20.9|7.4|13.2"/>
</p:tagLst>
</file>

<file path=ppt/tags/tag12.xml><?xml version="1.0" encoding="utf-8"?>
<p:tagLst xmlns:a="http://schemas.openxmlformats.org/drawingml/2006/main" xmlns:r="http://schemas.openxmlformats.org/officeDocument/2006/relationships" xmlns:p="http://schemas.openxmlformats.org/presentationml/2006/main">
  <p:tag name="TIMING" val="|80.2"/>
</p:tagLst>
</file>

<file path=ppt/tags/tag13.xml><?xml version="1.0" encoding="utf-8"?>
<p:tagLst xmlns:a="http://schemas.openxmlformats.org/drawingml/2006/main" xmlns:r="http://schemas.openxmlformats.org/officeDocument/2006/relationships" xmlns:p="http://schemas.openxmlformats.org/presentationml/2006/main">
  <p:tag name="TIMING" val="|40.5|1.6|1.3|0.8|1|0.9"/>
</p:tagLst>
</file>

<file path=ppt/tags/tag14.xml><?xml version="1.0" encoding="utf-8"?>
<p:tagLst xmlns:a="http://schemas.openxmlformats.org/drawingml/2006/main" xmlns:r="http://schemas.openxmlformats.org/officeDocument/2006/relationships" xmlns:p="http://schemas.openxmlformats.org/presentationml/2006/main">
  <p:tag name="TIMING" val="|4.1|9.7|2"/>
</p:tagLst>
</file>

<file path=ppt/tags/tag15.xml><?xml version="1.0" encoding="utf-8"?>
<p:tagLst xmlns:a="http://schemas.openxmlformats.org/drawingml/2006/main" xmlns:r="http://schemas.openxmlformats.org/officeDocument/2006/relationships" xmlns:p="http://schemas.openxmlformats.org/presentationml/2006/main">
  <p:tag name="TIMING" val="|1.8|7.6|2.2"/>
</p:tagLst>
</file>

<file path=ppt/tags/tag16.xml><?xml version="1.0" encoding="utf-8"?>
<p:tagLst xmlns:a="http://schemas.openxmlformats.org/drawingml/2006/main" xmlns:r="http://schemas.openxmlformats.org/officeDocument/2006/relationships" xmlns:p="http://schemas.openxmlformats.org/presentationml/2006/main">
  <p:tag name="TIMING" val="|49.5"/>
</p:tagLst>
</file>

<file path=ppt/tags/tag17.xml><?xml version="1.0" encoding="utf-8"?>
<p:tagLst xmlns:a="http://schemas.openxmlformats.org/drawingml/2006/main" xmlns:r="http://schemas.openxmlformats.org/officeDocument/2006/relationships" xmlns:p="http://schemas.openxmlformats.org/presentationml/2006/main">
  <p:tag name="TIMING" val="|51|4|7.3|5.8|5.2|4.4|6.3|48.2|18.8|14.1|2.2|8.6"/>
</p:tagLst>
</file>

<file path=ppt/tags/tag18.xml><?xml version="1.0" encoding="utf-8"?>
<p:tagLst xmlns:a="http://schemas.openxmlformats.org/drawingml/2006/main" xmlns:r="http://schemas.openxmlformats.org/officeDocument/2006/relationships" xmlns:p="http://schemas.openxmlformats.org/presentationml/2006/main">
  <p:tag name="TIMING" val="|56.5"/>
</p:tagLst>
</file>

<file path=ppt/tags/tag19.xml><?xml version="1.0" encoding="utf-8"?>
<p:tagLst xmlns:a="http://schemas.openxmlformats.org/drawingml/2006/main" xmlns:r="http://schemas.openxmlformats.org/officeDocument/2006/relationships" xmlns:p="http://schemas.openxmlformats.org/presentationml/2006/main">
  <p:tag name="TIMING" val="|49.8"/>
</p:tagLst>
</file>

<file path=ppt/tags/tag2.xml><?xml version="1.0" encoding="utf-8"?>
<p:tagLst xmlns:a="http://schemas.openxmlformats.org/drawingml/2006/main" xmlns:r="http://schemas.openxmlformats.org/officeDocument/2006/relationships" xmlns:p="http://schemas.openxmlformats.org/presentationml/2006/main">
  <p:tag name="TIMING" val="|6.2|8.7|5.9|5.7|6.8|47.7|7.8"/>
</p:tagLst>
</file>

<file path=ppt/tags/tag20.xml><?xml version="1.0" encoding="utf-8"?>
<p:tagLst xmlns:a="http://schemas.openxmlformats.org/drawingml/2006/main" xmlns:r="http://schemas.openxmlformats.org/officeDocument/2006/relationships" xmlns:p="http://schemas.openxmlformats.org/presentationml/2006/main">
  <p:tag name="TIMING" val="|4.7|3.2|8.7|3.8|5.9"/>
</p:tagLst>
</file>

<file path=ppt/tags/tag21.xml><?xml version="1.0" encoding="utf-8"?>
<p:tagLst xmlns:a="http://schemas.openxmlformats.org/drawingml/2006/main" xmlns:r="http://schemas.openxmlformats.org/officeDocument/2006/relationships" xmlns:p="http://schemas.openxmlformats.org/presentationml/2006/main">
  <p:tag name="TIMING" val="|0.8|1.4|0.3|0.3|0.4"/>
</p:tagLst>
</file>

<file path=ppt/tags/tag22.xml><?xml version="1.0" encoding="utf-8"?>
<p:tagLst xmlns:a="http://schemas.openxmlformats.org/drawingml/2006/main" xmlns:r="http://schemas.openxmlformats.org/officeDocument/2006/relationships" xmlns:p="http://schemas.openxmlformats.org/presentationml/2006/main">
  <p:tag name="TIMING" val="|5.5|0.5"/>
</p:tagLst>
</file>

<file path=ppt/tags/tag23.xml><?xml version="1.0" encoding="utf-8"?>
<p:tagLst xmlns:a="http://schemas.openxmlformats.org/drawingml/2006/main" xmlns:r="http://schemas.openxmlformats.org/officeDocument/2006/relationships" xmlns:p="http://schemas.openxmlformats.org/presentationml/2006/main">
  <p:tag name="TIMING" val="|5.8|42.2|23|18.8"/>
</p:tagLst>
</file>

<file path=ppt/tags/tag24.xml><?xml version="1.0" encoding="utf-8"?>
<p:tagLst xmlns:a="http://schemas.openxmlformats.org/drawingml/2006/main" xmlns:r="http://schemas.openxmlformats.org/officeDocument/2006/relationships" xmlns:p="http://schemas.openxmlformats.org/presentationml/2006/main">
  <p:tag name="TIMING" val="|71.3|2.9|31.8|16.1|20.5"/>
</p:tagLst>
</file>

<file path=ppt/tags/tag25.xml><?xml version="1.0" encoding="utf-8"?>
<p:tagLst xmlns:a="http://schemas.openxmlformats.org/drawingml/2006/main" xmlns:r="http://schemas.openxmlformats.org/officeDocument/2006/relationships" xmlns:p="http://schemas.openxmlformats.org/presentationml/2006/main">
  <p:tag name="TIMING" val="|9.6|47.4|113.4|26.6|45.3|35.6"/>
</p:tagLst>
</file>

<file path=ppt/tags/tag26.xml><?xml version="1.0" encoding="utf-8"?>
<p:tagLst xmlns:a="http://schemas.openxmlformats.org/drawingml/2006/main" xmlns:r="http://schemas.openxmlformats.org/officeDocument/2006/relationships" xmlns:p="http://schemas.openxmlformats.org/presentationml/2006/main">
  <p:tag name="TIMING" val="|10.4|115.7|0.4|91.8|30.4"/>
</p:tagLst>
</file>

<file path=ppt/tags/tag27.xml><?xml version="1.0" encoding="utf-8"?>
<p:tagLst xmlns:a="http://schemas.openxmlformats.org/drawingml/2006/main" xmlns:r="http://schemas.openxmlformats.org/officeDocument/2006/relationships" xmlns:p="http://schemas.openxmlformats.org/presentationml/2006/main">
  <p:tag name="TIMING" val="|16.7|8.1|7.6|4.9|2.4|3.2|4.1"/>
</p:tagLst>
</file>

<file path=ppt/tags/tag28.xml><?xml version="1.0" encoding="utf-8"?>
<p:tagLst xmlns:a="http://schemas.openxmlformats.org/drawingml/2006/main" xmlns:r="http://schemas.openxmlformats.org/officeDocument/2006/relationships" xmlns:p="http://schemas.openxmlformats.org/presentationml/2006/main">
  <p:tag name="TIMING" val="|0.5|23.8|4.8|9.2|18.8|67.6|21.9"/>
</p:tagLst>
</file>

<file path=ppt/tags/tag29.xml><?xml version="1.0" encoding="utf-8"?>
<p:tagLst xmlns:a="http://schemas.openxmlformats.org/drawingml/2006/main" xmlns:r="http://schemas.openxmlformats.org/officeDocument/2006/relationships" xmlns:p="http://schemas.openxmlformats.org/presentationml/2006/main">
  <p:tag name="TIMING" val="|10.1|7.6|14|6.9|5.1|9.9|10.9"/>
</p:tagLst>
</file>

<file path=ppt/tags/tag3.xml><?xml version="1.0" encoding="utf-8"?>
<p:tagLst xmlns:a="http://schemas.openxmlformats.org/drawingml/2006/main" xmlns:r="http://schemas.openxmlformats.org/officeDocument/2006/relationships" xmlns:p="http://schemas.openxmlformats.org/presentationml/2006/main">
  <p:tag name="TIMING" val="|77.7"/>
</p:tagLst>
</file>

<file path=ppt/tags/tag30.xml><?xml version="1.0" encoding="utf-8"?>
<p:tagLst xmlns:a="http://schemas.openxmlformats.org/drawingml/2006/main" xmlns:r="http://schemas.openxmlformats.org/officeDocument/2006/relationships" xmlns:p="http://schemas.openxmlformats.org/presentationml/2006/main">
  <p:tag name="TIMING" val="|1.3|10.8|1.3|14.2|3.5|16.5|2.6|10.1|4.4"/>
</p:tagLst>
</file>

<file path=ppt/tags/tag31.xml><?xml version="1.0" encoding="utf-8"?>
<p:tagLst xmlns:a="http://schemas.openxmlformats.org/drawingml/2006/main" xmlns:r="http://schemas.openxmlformats.org/officeDocument/2006/relationships" xmlns:p="http://schemas.openxmlformats.org/presentationml/2006/main">
  <p:tag name="TIMING" val="|1.9"/>
</p:tagLst>
</file>

<file path=ppt/tags/tag32.xml><?xml version="1.0" encoding="utf-8"?>
<p:tagLst xmlns:a="http://schemas.openxmlformats.org/drawingml/2006/main" xmlns:r="http://schemas.openxmlformats.org/officeDocument/2006/relationships" xmlns:p="http://schemas.openxmlformats.org/presentationml/2006/main">
  <p:tag name="TIMING" val="|20.2|0.7|0.7|5.5|0.7|4.4|1.2|5.8|0.8|0.6|14.8|4.3|0.6|1.8|0.7|0.8|4.5|0.6|1.2|0.8|1.3|18.7"/>
</p:tagLst>
</file>

<file path=ppt/tags/tag33.xml><?xml version="1.0" encoding="utf-8"?>
<p:tagLst xmlns:a="http://schemas.openxmlformats.org/drawingml/2006/main" xmlns:r="http://schemas.openxmlformats.org/officeDocument/2006/relationships" xmlns:p="http://schemas.openxmlformats.org/presentationml/2006/main">
  <p:tag name="TIMING" val="|4.9|4.7|10.2|4|19.2|14.1"/>
</p:tagLst>
</file>

<file path=ppt/tags/tag34.xml><?xml version="1.0" encoding="utf-8"?>
<p:tagLst xmlns:a="http://schemas.openxmlformats.org/drawingml/2006/main" xmlns:r="http://schemas.openxmlformats.org/officeDocument/2006/relationships" xmlns:p="http://schemas.openxmlformats.org/presentationml/2006/main">
  <p:tag name="TIMING" val="|0.4|4.5|7.7|33.5|3.4|8.4|2.5|4.8"/>
</p:tagLst>
</file>

<file path=ppt/tags/tag35.xml><?xml version="1.0" encoding="utf-8"?>
<p:tagLst xmlns:a="http://schemas.openxmlformats.org/drawingml/2006/main" xmlns:r="http://schemas.openxmlformats.org/officeDocument/2006/relationships" xmlns:p="http://schemas.openxmlformats.org/presentationml/2006/main">
  <p:tag name="TIMING" val="|2.3|1.6|2.2"/>
</p:tagLst>
</file>

<file path=ppt/tags/tag36.xml><?xml version="1.0" encoding="utf-8"?>
<p:tagLst xmlns:a="http://schemas.openxmlformats.org/drawingml/2006/main" xmlns:r="http://schemas.openxmlformats.org/officeDocument/2006/relationships" xmlns:p="http://schemas.openxmlformats.org/presentationml/2006/main">
  <p:tag name="TIMING" val="|4.5|13.6|19.6"/>
</p:tagLst>
</file>

<file path=ppt/tags/tag37.xml><?xml version="1.0" encoding="utf-8"?>
<p:tagLst xmlns:a="http://schemas.openxmlformats.org/drawingml/2006/main" xmlns:r="http://schemas.openxmlformats.org/officeDocument/2006/relationships" xmlns:p="http://schemas.openxmlformats.org/presentationml/2006/main">
  <p:tag name="TIMING" val="|1.7|9.7|4.1|22.6"/>
</p:tagLst>
</file>

<file path=ppt/tags/tag38.xml><?xml version="1.0" encoding="utf-8"?>
<p:tagLst xmlns:a="http://schemas.openxmlformats.org/drawingml/2006/main" xmlns:r="http://schemas.openxmlformats.org/officeDocument/2006/relationships" xmlns:p="http://schemas.openxmlformats.org/presentationml/2006/main">
  <p:tag name="TIMING" val="|3.1|4.6|9.2|2.5|2.1|2.4"/>
</p:tagLst>
</file>

<file path=ppt/tags/tag39.xml><?xml version="1.0" encoding="utf-8"?>
<p:tagLst xmlns:a="http://schemas.openxmlformats.org/drawingml/2006/main" xmlns:r="http://schemas.openxmlformats.org/officeDocument/2006/relationships" xmlns:p="http://schemas.openxmlformats.org/presentationml/2006/main">
  <p:tag name="TIMING" val="|0.4|6.2|2.7|15.6|5.2|4"/>
</p:tagLst>
</file>

<file path=ppt/tags/tag4.xml><?xml version="1.0" encoding="utf-8"?>
<p:tagLst xmlns:a="http://schemas.openxmlformats.org/drawingml/2006/main" xmlns:r="http://schemas.openxmlformats.org/officeDocument/2006/relationships" xmlns:p="http://schemas.openxmlformats.org/presentationml/2006/main">
  <p:tag name="TIMING" val="|1.2|4.7|1|4.6|0.9"/>
</p:tagLst>
</file>

<file path=ppt/tags/tag40.xml><?xml version="1.0" encoding="utf-8"?>
<p:tagLst xmlns:a="http://schemas.openxmlformats.org/drawingml/2006/main" xmlns:r="http://schemas.openxmlformats.org/officeDocument/2006/relationships" xmlns:p="http://schemas.openxmlformats.org/presentationml/2006/main">
  <p:tag name="TIMING" val="|1|3.8|8.6|4.8|5.9|6.3"/>
</p:tagLst>
</file>

<file path=ppt/tags/tag41.xml><?xml version="1.0" encoding="utf-8"?>
<p:tagLst xmlns:a="http://schemas.openxmlformats.org/drawingml/2006/main" xmlns:r="http://schemas.openxmlformats.org/officeDocument/2006/relationships" xmlns:p="http://schemas.openxmlformats.org/presentationml/2006/main">
  <p:tag name="TIMING" val="|2.2|32.7"/>
</p:tagLst>
</file>

<file path=ppt/tags/tag42.xml><?xml version="1.0" encoding="utf-8"?>
<p:tagLst xmlns:a="http://schemas.openxmlformats.org/drawingml/2006/main" xmlns:r="http://schemas.openxmlformats.org/officeDocument/2006/relationships" xmlns:p="http://schemas.openxmlformats.org/presentationml/2006/main">
  <p:tag name="TIMING" val="|0.8|36.7"/>
</p:tagLst>
</file>

<file path=ppt/tags/tag43.xml><?xml version="1.0" encoding="utf-8"?>
<p:tagLst xmlns:a="http://schemas.openxmlformats.org/drawingml/2006/main" xmlns:r="http://schemas.openxmlformats.org/officeDocument/2006/relationships" xmlns:p="http://schemas.openxmlformats.org/presentationml/2006/main">
  <p:tag name="TIMING" val="|17.3|2.2|5.1|12.1|3.8"/>
</p:tagLst>
</file>

<file path=ppt/tags/tag44.xml><?xml version="1.0" encoding="utf-8"?>
<p:tagLst xmlns:a="http://schemas.openxmlformats.org/drawingml/2006/main" xmlns:r="http://schemas.openxmlformats.org/officeDocument/2006/relationships" xmlns:p="http://schemas.openxmlformats.org/presentationml/2006/main">
  <p:tag name="TIMING" val="|0.6|4.6|3.9|4.5|3.7|8.8"/>
</p:tagLst>
</file>

<file path=ppt/tags/tag45.xml><?xml version="1.0" encoding="utf-8"?>
<p:tagLst xmlns:a="http://schemas.openxmlformats.org/drawingml/2006/main" xmlns:r="http://schemas.openxmlformats.org/officeDocument/2006/relationships" xmlns:p="http://schemas.openxmlformats.org/presentationml/2006/main">
  <p:tag name="TIMING" val="|3.7|2.4|4.4|2.5|10.7|4.4"/>
</p:tagLst>
</file>

<file path=ppt/tags/tag46.xml><?xml version="1.0" encoding="utf-8"?>
<p:tagLst xmlns:a="http://schemas.openxmlformats.org/drawingml/2006/main" xmlns:r="http://schemas.openxmlformats.org/officeDocument/2006/relationships" xmlns:p="http://schemas.openxmlformats.org/presentationml/2006/main">
  <p:tag name="TIMING" val="|0.5|2.8|12.9|7|13.5"/>
</p:tagLst>
</file>

<file path=ppt/tags/tag5.xml><?xml version="1.0" encoding="utf-8"?>
<p:tagLst xmlns:a="http://schemas.openxmlformats.org/drawingml/2006/main" xmlns:r="http://schemas.openxmlformats.org/officeDocument/2006/relationships" xmlns:p="http://schemas.openxmlformats.org/presentationml/2006/main">
  <p:tag name="TIMING" val="|2.2|11.4|22.4|8.8|7.2|11.6"/>
</p:tagLst>
</file>

<file path=ppt/tags/tag6.xml><?xml version="1.0" encoding="utf-8"?>
<p:tagLst xmlns:a="http://schemas.openxmlformats.org/drawingml/2006/main" xmlns:r="http://schemas.openxmlformats.org/officeDocument/2006/relationships" xmlns:p="http://schemas.openxmlformats.org/presentationml/2006/main">
  <p:tag name="TIMING" val="|1.4|11.5|2.7|15.6|2.4|5.9|51.1|7.4|2.4|7.3"/>
</p:tagLst>
</file>

<file path=ppt/tags/tag7.xml><?xml version="1.0" encoding="utf-8"?>
<p:tagLst xmlns:a="http://schemas.openxmlformats.org/drawingml/2006/main" xmlns:r="http://schemas.openxmlformats.org/officeDocument/2006/relationships" xmlns:p="http://schemas.openxmlformats.org/presentationml/2006/main">
  <p:tag name="TIMING" val="|7.2|22.9|18.7|44.2|9.5|11.5|2"/>
</p:tagLst>
</file>

<file path=ppt/tags/tag8.xml><?xml version="1.0" encoding="utf-8"?>
<p:tagLst xmlns:a="http://schemas.openxmlformats.org/drawingml/2006/main" xmlns:r="http://schemas.openxmlformats.org/officeDocument/2006/relationships" xmlns:p="http://schemas.openxmlformats.org/presentationml/2006/main">
  <p:tag name="TIMING" val="|1.6|4.7|4.8"/>
</p:tagLst>
</file>

<file path=ppt/tags/tag9.xml><?xml version="1.0" encoding="utf-8"?>
<p:tagLst xmlns:a="http://schemas.openxmlformats.org/drawingml/2006/main" xmlns:r="http://schemas.openxmlformats.org/officeDocument/2006/relationships" xmlns:p="http://schemas.openxmlformats.org/presentationml/2006/main">
  <p:tag name="TIMING" val="|2.6|10.8|3.1|6.1|3.3|4.9|2.5|8|1.7|3.3"/>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30122</TotalTime>
  <Words>19521</Words>
  <Application>Microsoft Office PowerPoint</Application>
  <PresentationFormat>On-screen Show (4:3)</PresentationFormat>
  <Paragraphs>1689</Paragraphs>
  <Slides>133</Slides>
  <Notes>110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133</vt:i4>
      </vt:variant>
    </vt:vector>
  </HeadingPairs>
  <TitlesOfParts>
    <vt:vector size="147" baseType="lpstr">
      <vt:lpstr>ＭＳ Ｐゴシック</vt:lpstr>
      <vt:lpstr>Arial</vt:lpstr>
      <vt:lpstr>Arial Black</vt:lpstr>
      <vt:lpstr>Calibri</vt:lpstr>
      <vt:lpstr>Cambria</vt:lpstr>
      <vt:lpstr>Franklin Gothic Heavy</vt:lpstr>
      <vt:lpstr>Garamond</vt:lpstr>
      <vt:lpstr>Impact</vt:lpstr>
      <vt:lpstr>ＭＳ Ｐ明朝</vt:lpstr>
      <vt:lpstr>Myriad Pro</vt:lpstr>
      <vt:lpstr>Times New Roman</vt:lpstr>
      <vt:lpstr>Wingdings 2</vt:lpstr>
      <vt:lpstr>Wingdings 3</vt:lpstr>
      <vt:lpstr>NewsPrint</vt:lpstr>
      <vt:lpstr>PowerPoint Presentation</vt:lpstr>
      <vt:lpstr>Foundations of Retirement Planning</vt:lpstr>
      <vt:lpstr>Contact Information</vt:lpstr>
      <vt:lpstr>Disclosure</vt:lpstr>
      <vt:lpstr>Course Introduction</vt:lpstr>
      <vt:lpstr>Changing Landscapes</vt:lpstr>
      <vt:lpstr>77 Million Boomers Retiring</vt:lpstr>
      <vt:lpstr>By The Numbers</vt:lpstr>
      <vt:lpstr>By The Numbers</vt:lpstr>
      <vt:lpstr>PowerPoint Presentation</vt:lpstr>
      <vt:lpstr>Life Expectancy</vt:lpstr>
      <vt:lpstr>Life Expectancy</vt:lpstr>
      <vt:lpstr>Life Expectancy</vt:lpstr>
      <vt:lpstr>Life Expectancy</vt:lpstr>
      <vt:lpstr> By the Numbers</vt:lpstr>
      <vt:lpstr>Inadequate Savings</vt:lpstr>
      <vt:lpstr>Inadequate Savings</vt:lpstr>
      <vt:lpstr>Inadequate Savings</vt:lpstr>
      <vt:lpstr>Stationary Wages &amp; Loads of Debt</vt:lpstr>
      <vt:lpstr>Inflation</vt:lpstr>
      <vt:lpstr>Does inflation matter?</vt:lpstr>
      <vt:lpstr>Does inflation matter?</vt:lpstr>
      <vt:lpstr>Inflation as a Market Risk</vt:lpstr>
      <vt:lpstr>Inflation</vt:lpstr>
      <vt:lpstr>Inflation as a Market Risk</vt:lpstr>
      <vt:lpstr>Taxation</vt:lpstr>
      <vt:lpstr>Taxation</vt:lpstr>
      <vt:lpstr>PowerPoint Presentation</vt:lpstr>
      <vt:lpstr>Reasons Taxes May Increase</vt:lpstr>
      <vt:lpstr>Reasons Taxes May Increase</vt:lpstr>
      <vt:lpstr>Reasons Taxes May Increase</vt:lpstr>
      <vt:lpstr>Taxation</vt:lpstr>
      <vt:lpstr>Market Uncertainty</vt:lpstr>
      <vt:lpstr>Market Uncertainty</vt:lpstr>
      <vt:lpstr>PowerPoint Presentation</vt:lpstr>
      <vt:lpstr>Market Uncertainty</vt:lpstr>
      <vt:lpstr>Paradigm Shifts in the Market 1988-2014</vt:lpstr>
      <vt:lpstr>Market Uncertainty</vt:lpstr>
      <vt:lpstr>Market Uncertainty</vt:lpstr>
      <vt:lpstr>Market Uncertainty</vt:lpstr>
      <vt:lpstr>Health Care Costs</vt:lpstr>
      <vt:lpstr>Health Care Costs</vt:lpstr>
      <vt:lpstr>Healthcare Issues for Retirees</vt:lpstr>
      <vt:lpstr>Long Term Care Costs</vt:lpstr>
      <vt:lpstr>Nursing Care Costs</vt:lpstr>
      <vt:lpstr>Long Term Care Costs</vt:lpstr>
      <vt:lpstr>Unrealistic Expectations</vt:lpstr>
      <vt:lpstr>Unrealistic Expectations</vt:lpstr>
      <vt:lpstr>Developing a Retirement Income Prediction</vt:lpstr>
      <vt:lpstr>Sample Income Prediction</vt:lpstr>
      <vt:lpstr>Sample Income Prediction</vt:lpstr>
      <vt:lpstr>Sample Income Prediction</vt:lpstr>
      <vt:lpstr>Sample Income Prediction</vt:lpstr>
      <vt:lpstr>Retirement Budget</vt:lpstr>
      <vt:lpstr>Unrealistic Expectations</vt:lpstr>
      <vt:lpstr>Poor Decision Making</vt:lpstr>
      <vt:lpstr>Investing Temperaments</vt:lpstr>
      <vt:lpstr>PowerPoint Presentation</vt:lpstr>
      <vt:lpstr>PowerPoint Presentation</vt:lpstr>
      <vt:lpstr>Poor Decision Making</vt:lpstr>
      <vt:lpstr>Emotional Investing</vt:lpstr>
      <vt:lpstr>Poor Decision Making</vt:lpstr>
      <vt:lpstr>Process, Process, Process</vt:lpstr>
      <vt:lpstr>Poor Decision Making</vt:lpstr>
      <vt:lpstr>PowerPoint Presentation</vt:lpstr>
      <vt:lpstr>Conserve Your Assets</vt:lpstr>
      <vt:lpstr>PowerPoint Presentation</vt:lpstr>
      <vt:lpstr>What is your greatest priority?</vt:lpstr>
      <vt:lpstr>Three Green Money Rules:</vt:lpstr>
      <vt:lpstr>PowerPoint Presentation</vt:lpstr>
      <vt:lpstr>Three Red Money Rules:</vt:lpstr>
      <vt:lpstr>What if a bear market happens again? 2000 through 2009</vt:lpstr>
      <vt:lpstr>PowerPoint Presentation</vt:lpstr>
      <vt:lpstr>PowerPoint Presentation</vt:lpstr>
      <vt:lpstr>PowerPoint Presentation</vt:lpstr>
      <vt:lpstr>Conserve Your Assets</vt:lpstr>
      <vt:lpstr>Generate Your Income</vt:lpstr>
      <vt:lpstr>What Percent of Your Income Do You Want Guaranteed?</vt:lpstr>
      <vt:lpstr>ABC Snapshot  Income Rider vs.</vt:lpstr>
      <vt:lpstr>ABC Snapshot  Sequence of Returns</vt:lpstr>
      <vt:lpstr>Generate Your Income</vt:lpstr>
      <vt:lpstr>Guard Against Inflation</vt:lpstr>
      <vt:lpstr>Guard Against Inflation</vt:lpstr>
      <vt:lpstr>Guard Against Inflation</vt:lpstr>
      <vt:lpstr>Two Choices</vt:lpstr>
      <vt:lpstr>Limit Taxation</vt:lpstr>
      <vt:lpstr>Four Choices</vt:lpstr>
      <vt:lpstr>Six Pillars of Retirement Income</vt:lpstr>
      <vt:lpstr>Pillar #1: Personal Retirement Accounts</vt:lpstr>
      <vt:lpstr>Personal Retirement Accounts</vt:lpstr>
      <vt:lpstr>Defined Contribution Plans</vt:lpstr>
      <vt:lpstr>Defined Contribution Plans</vt:lpstr>
      <vt:lpstr>Withdrawals</vt:lpstr>
      <vt:lpstr>Qualified Retirement Plans as a Pillar of Retirement Income</vt:lpstr>
      <vt:lpstr>Qualified Retirement Plans as a Pillar of Retirement Income</vt:lpstr>
      <vt:lpstr>Personal Retirement Accounts</vt:lpstr>
      <vt:lpstr>Pillar #2:  Defined Benefit Plans: Corporate Pensions</vt:lpstr>
      <vt:lpstr>Defined Benefit Plans: Corporate</vt:lpstr>
      <vt:lpstr>Disappearing Pensions</vt:lpstr>
      <vt:lpstr>Corporate Defined Benefit Plans as a Pillar of Income</vt:lpstr>
      <vt:lpstr>Corporate Defined Benefit Plans as a Pillar of Income</vt:lpstr>
      <vt:lpstr>Defined Benefit Plans: Corporate </vt:lpstr>
      <vt:lpstr>Pillar #3:  Defined Benefit Plans: Personal Pensions</vt:lpstr>
      <vt:lpstr>Defined Benefit Plans: Personal</vt:lpstr>
      <vt:lpstr>Types of Deferred Annuities</vt:lpstr>
      <vt:lpstr>PowerPoint Presentation</vt:lpstr>
      <vt:lpstr>Personal Defined Benefit Plans as a Pillar of Income</vt:lpstr>
      <vt:lpstr>Personal Defined Benefit Plans as a Pillar of Income</vt:lpstr>
      <vt:lpstr>Defined Benefit Plans: Personal</vt:lpstr>
      <vt:lpstr>Pillar #4:  After-Tax Accounts</vt:lpstr>
      <vt:lpstr>After-Tax Accounts</vt:lpstr>
      <vt:lpstr>Types of Income</vt:lpstr>
      <vt:lpstr>Dividend Income </vt:lpstr>
      <vt:lpstr>Capital Gains Income </vt:lpstr>
      <vt:lpstr>Ordinary Income from Annuity </vt:lpstr>
      <vt:lpstr>After-Tax Accounts as a Pillar of Income</vt:lpstr>
      <vt:lpstr>After-Tax Accounts as a Pillar of Income</vt:lpstr>
      <vt:lpstr>After-Tax Accounts</vt:lpstr>
      <vt:lpstr>Pillar #5: Tax-Free  Accounts</vt:lpstr>
      <vt:lpstr>Tax-Free Accounts</vt:lpstr>
      <vt:lpstr>Municipal Bonds</vt:lpstr>
      <vt:lpstr>Roth IRAs</vt:lpstr>
      <vt:lpstr>Roth IRAs</vt:lpstr>
      <vt:lpstr>Life Insurance Retirement Plans (LIRP)</vt:lpstr>
      <vt:lpstr>Life Insurance Retirement Plans (LIRP)</vt:lpstr>
      <vt:lpstr>Tax-Free Accounts  as a Pillar of Income</vt:lpstr>
      <vt:lpstr>Tax-Free Accounts  as a Pillar of Income</vt:lpstr>
      <vt:lpstr>Tax-Free Accounts</vt:lpstr>
      <vt:lpstr>Pillar #6: Social Security</vt:lpstr>
      <vt:lpstr>Maximizing Social Security</vt:lpstr>
      <vt:lpstr>Putting It All Together</vt:lpstr>
      <vt:lpstr>Putting It All Together</vt:lpstr>
      <vt:lpstr> 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cmulligan</dc:creator>
  <cp:lastModifiedBy>Tom Jones</cp:lastModifiedBy>
  <cp:revision>148</cp:revision>
  <cp:lastPrinted>2013-09-08T23:05:35Z</cp:lastPrinted>
  <dcterms:created xsi:type="dcterms:W3CDTF">2016-04-18T23:01:14Z</dcterms:created>
  <dcterms:modified xsi:type="dcterms:W3CDTF">2017-01-13T18:10:35Z</dcterms:modified>
</cp:coreProperties>
</file>