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2.xml" ContentType="application/vnd.openxmlformats-officedocument.presentationml.comment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3.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4.xml" ContentType="application/vnd.openxmlformats-officedocument.presentationml.comments+xml"/>
  <Override PartName="/ppt/notesSlides/notesSlide9.xml" ContentType="application/vnd.openxmlformats-officedocument.presentationml.notesSlide+xml"/>
  <Override PartName="/ppt/comments/comment5.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6.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7.xml" ContentType="application/vnd.openxmlformats-officedocument.presentationml.comments+xml"/>
  <Override PartName="/ppt/notesSlides/notesSlide14.xml" ContentType="application/vnd.openxmlformats-officedocument.presentationml.notesSlide+xml"/>
  <Override PartName="/ppt/comments/comment8.xml" ContentType="application/vnd.openxmlformats-officedocument.presentationml.comments+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omments/comment9.xml" ContentType="application/vnd.openxmlformats-officedocument.presentationml.comments+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10.xml" ContentType="application/vnd.openxmlformats-officedocument.presentationml.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comment11.xml" ContentType="application/vnd.openxmlformats-officedocument.presentationml.comments+xml"/>
  <Override PartName="/ppt/notesSlides/notesSlide28.xml" ContentType="application/vnd.openxmlformats-officedocument.presentationml.notesSlide+xml"/>
  <Override PartName="/ppt/comments/comment12.xml" ContentType="application/vnd.openxmlformats-officedocument.presentationml.comments+xml"/>
  <Override PartName="/ppt/notesSlides/notesSlide29.xml" ContentType="application/vnd.openxmlformats-officedocument.presentationml.notesSlide+xml"/>
  <Override PartName="/ppt/comments/comment13.xml" ContentType="application/vnd.openxmlformats-officedocument.presentationml.comments+xml"/>
  <Override PartName="/ppt/notesSlides/notesSlide30.xml" ContentType="application/vnd.openxmlformats-officedocument.presentationml.notesSlide+xml"/>
  <Override PartName="/ppt/comments/comment14.xml" ContentType="application/vnd.openxmlformats-officedocument.presentationml.comments+xml"/>
  <Override PartName="/ppt/notesSlides/notesSlide31.xml" ContentType="application/vnd.openxmlformats-officedocument.presentationml.notesSlide+xml"/>
  <Override PartName="/ppt/comments/comment15.xml" ContentType="application/vnd.openxmlformats-officedocument.presentationml.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comment16.xml" ContentType="application/vnd.openxmlformats-officedocument.presentationml.comments+xml"/>
  <Override PartName="/ppt/notesSlides/notesSlide36.xml" ContentType="application/vnd.openxmlformats-officedocument.presentationml.notesSlide+xml"/>
  <Override PartName="/ppt/comments/comment17.xml" ContentType="application/vnd.openxmlformats-officedocument.presentationml.comments+xml"/>
  <Override PartName="/ppt/notesSlides/notesSlide37.xml" ContentType="application/vnd.openxmlformats-officedocument.presentationml.notesSlide+xml"/>
  <Override PartName="/ppt/comments/comment18.xml" ContentType="application/vnd.openxmlformats-officedocument.presentationml.comments+xml"/>
  <Override PartName="/ppt/notesSlides/notesSlide38.xml" ContentType="application/vnd.openxmlformats-officedocument.presentationml.notesSlide+xml"/>
  <Override PartName="/ppt/comments/comment19.xml" ContentType="application/vnd.openxmlformats-officedocument.presentationml.comments+xml"/>
  <Override PartName="/ppt/notesSlides/notesSlide39.xml" ContentType="application/vnd.openxmlformats-officedocument.presentationml.notesSlide+xml"/>
  <Override PartName="/ppt/comments/comment20.xml" ContentType="application/vnd.openxmlformats-officedocument.presentationml.comment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omments/comment21.xml" ContentType="application/vnd.openxmlformats-officedocument.presentationml.comment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omments/comment22.xml" ContentType="application/vnd.openxmlformats-officedocument.presentationml.comment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omments/comment23.xml" ContentType="application/vnd.openxmlformats-officedocument.presentationml.comment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omments/comment24.xml" ContentType="application/vnd.openxmlformats-officedocument.presentationml.comments+xml"/>
  <Override PartName="/ppt/notesSlides/notesSlide58.xml" ContentType="application/vnd.openxmlformats-officedocument.presentationml.notesSlide+xml"/>
  <Override PartName="/ppt/comments/comment25.xml" ContentType="application/vnd.openxmlformats-officedocument.presentationml.comment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omments/comment26.xml" ContentType="application/vnd.openxmlformats-officedocument.presentationml.comment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omments/comment27.xml" ContentType="application/vnd.openxmlformats-officedocument.presentationml.comment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5" r:id="rId1"/>
  </p:sldMasterIdLst>
  <p:notesMasterIdLst>
    <p:notesMasterId r:id="rId70"/>
  </p:notesMasterIdLst>
  <p:sldIdLst>
    <p:sldId id="262" r:id="rId2"/>
    <p:sldId id="263" r:id="rId3"/>
    <p:sldId id="265" r:id="rId4"/>
    <p:sldId id="266" r:id="rId5"/>
    <p:sldId id="501" r:id="rId6"/>
    <p:sldId id="269" r:id="rId7"/>
    <p:sldId id="270" r:id="rId8"/>
    <p:sldId id="271" r:id="rId9"/>
    <p:sldId id="272" r:id="rId10"/>
    <p:sldId id="274" r:id="rId11"/>
    <p:sldId id="275" r:id="rId12"/>
    <p:sldId id="524" r:id="rId13"/>
    <p:sldId id="276" r:id="rId14"/>
    <p:sldId id="471" r:id="rId15"/>
    <p:sldId id="474" r:id="rId16"/>
    <p:sldId id="473" r:id="rId17"/>
    <p:sldId id="282" r:id="rId18"/>
    <p:sldId id="283" r:id="rId19"/>
    <p:sldId id="467" r:id="rId20"/>
    <p:sldId id="526" r:id="rId21"/>
    <p:sldId id="304" r:id="rId22"/>
    <p:sldId id="475" r:id="rId23"/>
    <p:sldId id="305" r:id="rId24"/>
    <p:sldId id="306" r:id="rId25"/>
    <p:sldId id="307" r:id="rId26"/>
    <p:sldId id="308" r:id="rId27"/>
    <p:sldId id="309" r:id="rId28"/>
    <p:sldId id="479" r:id="rId29"/>
    <p:sldId id="312" r:id="rId30"/>
    <p:sldId id="313" r:id="rId31"/>
    <p:sldId id="314" r:id="rId32"/>
    <p:sldId id="315" r:id="rId33"/>
    <p:sldId id="316" r:id="rId34"/>
    <p:sldId id="317" r:id="rId35"/>
    <p:sldId id="318" r:id="rId36"/>
    <p:sldId id="319" r:id="rId37"/>
    <p:sldId id="628" r:id="rId38"/>
    <p:sldId id="321" r:id="rId39"/>
    <p:sldId id="322" r:id="rId40"/>
    <p:sldId id="323" r:id="rId41"/>
    <p:sldId id="324" r:id="rId42"/>
    <p:sldId id="325" r:id="rId43"/>
    <p:sldId id="515" r:id="rId44"/>
    <p:sldId id="452" r:id="rId45"/>
    <p:sldId id="450" r:id="rId46"/>
    <p:sldId id="530" r:id="rId47"/>
    <p:sldId id="336" r:id="rId48"/>
    <p:sldId id="532" r:id="rId49"/>
    <p:sldId id="533" r:id="rId50"/>
    <p:sldId id="534" r:id="rId51"/>
    <p:sldId id="535" r:id="rId52"/>
    <p:sldId id="536" r:id="rId53"/>
    <p:sldId id="537" r:id="rId54"/>
    <p:sldId id="538" r:id="rId55"/>
    <p:sldId id="550" r:id="rId56"/>
    <p:sldId id="561" r:id="rId57"/>
    <p:sldId id="559" r:id="rId58"/>
    <p:sldId id="540" r:id="rId59"/>
    <p:sldId id="541" r:id="rId60"/>
    <p:sldId id="542" r:id="rId61"/>
    <p:sldId id="543" r:id="rId62"/>
    <p:sldId id="547" r:id="rId63"/>
    <p:sldId id="548" r:id="rId64"/>
    <p:sldId id="569" r:id="rId65"/>
    <p:sldId id="570" r:id="rId66"/>
    <p:sldId id="623" r:id="rId67"/>
    <p:sldId id="624" r:id="rId68"/>
    <p:sldId id="625" r:id="rId69"/>
  </p:sldIdLst>
  <p:sldSz cx="9144000" cy="5143500" type="screen16x9"/>
  <p:notesSz cx="6858000" cy="9144000"/>
  <p:embeddedFontLst>
    <p:embeddedFont>
      <p:font typeface="Lato Medium" panose="020B0604020202020204" charset="0"/>
      <p:regular r:id="rId71"/>
      <p:italic r:id="rId72"/>
    </p:embeddedFont>
    <p:embeddedFont>
      <p:font typeface="Lato Regular" panose="020B0604020202020204" charset="0"/>
      <p:regular r:id="rId73"/>
    </p:embeddedFont>
    <p:embeddedFont>
      <p:font typeface="SimSun" panose="02010600030101010101" pitchFamily="2" charset="-122"/>
      <p:regular r:id="rId74"/>
    </p:embeddedFont>
    <p:embeddedFont>
      <p:font typeface="Tahoma" panose="020B0604030504040204" pitchFamily="34" charset="0"/>
      <p:regular r:id="rId75"/>
      <p:bold r:id="rId76"/>
    </p:embeddedFont>
    <p:embeddedFont>
      <p:font typeface="Lato Bold" panose="020B0604020202020204" charset="0"/>
      <p:bold r:id="rId77"/>
    </p:embeddedFont>
    <p:embeddedFont>
      <p:font typeface="Calibri" panose="020F0502020204030204" pitchFamily="34" charset="0"/>
      <p:regular r:id="rId78"/>
      <p:bold r:id="rId79"/>
      <p:italic r:id="rId80"/>
      <p:boldItalic r:id="rId81"/>
    </p:embeddedFont>
    <p:embeddedFont>
      <p:font typeface="Franklin Gothic Medium" panose="020B0603020102020204" pitchFamily="34" charset="0"/>
      <p:regular r:id="rId82"/>
      <p:italic r:id="rId83"/>
    </p:embeddedFont>
    <p:embeddedFont>
      <p:font typeface="Lato Light" panose="020B0604020202020204" charset="0"/>
      <p:regular r:id="rId84"/>
      <p:italic r:id="rId85"/>
    </p:embeddedFont>
    <p:embeddedFont>
      <p:font typeface="Lato Hairline" panose="020B0604020202020204" charset="0"/>
      <p:regular r:id="rId86"/>
      <p:italic r:id="rId87"/>
    </p:embeddedFont>
    <p:embeddedFont>
      <p:font typeface="Lato" panose="020B0604020202020204" charset="0"/>
      <p:regular r:id="rId88"/>
      <p:bold r:id="rId89"/>
      <p:italic r:id="rId90"/>
      <p:boldItalic r:id="rId91"/>
    </p:embeddedFont>
    <p:embeddedFont>
      <p:font typeface="MS PGothic" panose="020B0600070205080204" pitchFamily="34" charset="-128"/>
      <p:regular r:id="rId92"/>
    </p:embeddedFont>
    <p:embeddedFont>
      <p:font typeface="Wingdings 3" panose="05040102010807070707" pitchFamily="18" charset="2"/>
      <p:regular r:id="rId93"/>
    </p:embeddedFont>
    <p:embeddedFont>
      <p:font typeface="Lato Semibold" panose="020B0604020202020204" charset="0"/>
      <p:bold r:id="rId94"/>
      <p:boldItalic r:id="rId95"/>
    </p:embeddedFont>
    <p:embeddedFont>
      <p:font typeface="Lato Black" panose="020B0604020202020204" charset="0"/>
      <p:bold r:id="rId96"/>
      <p:boldItalic r:id="rId97"/>
    </p:embeddedFont>
    <p:embeddedFont>
      <p:font typeface="Arial Unicode MS" panose="020B0604020202020204" charset="-128"/>
      <p:regular r:id="rId98"/>
    </p:embeddedFont>
    <p:embeddedFont>
      <p:font typeface="Britannic Bold" panose="020B0903060703020204" pitchFamily="34" charset="0"/>
      <p:regular r:id="rId99"/>
    </p:embeddedFont>
    <p:embeddedFont>
      <p:font typeface="Raleway Light" panose="020B0604020202020204" charset="0"/>
      <p:regular r:id="rId100"/>
    </p:embeddedFont>
    <p:embeddedFont>
      <p:font typeface="Lato Heavy" panose="020B0604020202020204" charset="0"/>
      <p:bold r:id="rId101"/>
      <p:boldItalic r:id="rId102"/>
    </p:embeddedFont>
    <p:embeddedFont>
      <p:font typeface="Microsoft YaHei" panose="020B0503020204020204" pitchFamily="34" charset="-122"/>
      <p:regular r:id="rId103"/>
      <p:bold r:id="rId104"/>
    </p:embeddedFont>
    <p:embeddedFont>
      <p:font typeface="Century Gothic" panose="020B0502020202020204" pitchFamily="34" charset="0"/>
      <p:regular r:id="rId105"/>
      <p:bold r:id="rId106"/>
      <p:italic r:id="rId107"/>
      <p:boldItalic r:id="rId10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ma Nelson" initials="LN" lastIdx="59" clrIdx="0">
    <p:extLst>
      <p:ext uri="{19B8F6BF-5375-455C-9EA6-DF929625EA0E}">
        <p15:presenceInfo xmlns:p15="http://schemas.microsoft.com/office/powerpoint/2012/main" userId="3341567dd4cab2ef" providerId="Windows Live"/>
      </p:ext>
    </p:extLst>
  </p:cmAuthor>
  <p:cmAuthor id="2" name="Lisa Resnick" initials="LR" lastIdx="100" clrIdx="1">
    <p:extLst>
      <p:ext uri="{19B8F6BF-5375-455C-9EA6-DF929625EA0E}">
        <p15:presenceInfo xmlns:p15="http://schemas.microsoft.com/office/powerpoint/2012/main" userId="abff0f0b83f4750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69" autoAdjust="0"/>
    <p:restoredTop sz="72679" autoAdjust="0"/>
  </p:normalViewPr>
  <p:slideViewPr>
    <p:cSldViewPr snapToGrid="0">
      <p:cViewPr varScale="1">
        <p:scale>
          <a:sx n="65" d="100"/>
          <a:sy n="65" d="100"/>
        </p:scale>
        <p:origin x="468" y="52"/>
      </p:cViewPr>
      <p:guideLst/>
    </p:cSldViewPr>
  </p:slideViewPr>
  <p:notesTextViewPr>
    <p:cViewPr>
      <p:scale>
        <a:sx n="100" d="100"/>
        <a:sy n="100" d="100"/>
      </p:scale>
      <p:origin x="0" y="0"/>
    </p:cViewPr>
  </p:notesTextViewPr>
  <p:sorterViewPr>
    <p:cViewPr varScale="1">
      <p:scale>
        <a:sx n="1" d="1"/>
        <a:sy n="1" d="1"/>
      </p:scale>
      <p:origin x="0" y="-83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4.fntdata"/><Relationship Id="rId89" Type="http://schemas.openxmlformats.org/officeDocument/2006/relationships/font" Target="fonts/font19.fntdata"/><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font" Target="fonts/font37.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4.fntdata"/><Relationship Id="rId79" Type="http://schemas.openxmlformats.org/officeDocument/2006/relationships/font" Target="fonts/font9.fntdata"/><Relationship Id="rId87" Type="http://schemas.openxmlformats.org/officeDocument/2006/relationships/font" Target="fonts/font17.fntdata"/><Relationship Id="rId102" Type="http://schemas.openxmlformats.org/officeDocument/2006/relationships/font" Target="fonts/font32.fntdata"/><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2.fntdata"/><Relationship Id="rId90" Type="http://schemas.openxmlformats.org/officeDocument/2006/relationships/font" Target="fonts/font20.fntdata"/><Relationship Id="rId95" Type="http://schemas.openxmlformats.org/officeDocument/2006/relationships/font" Target="fonts/font2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7.fntdata"/><Relationship Id="rId100" Type="http://schemas.openxmlformats.org/officeDocument/2006/relationships/font" Target="fonts/font30.fntdata"/><Relationship Id="rId105" Type="http://schemas.openxmlformats.org/officeDocument/2006/relationships/font" Target="fonts/font35.fntdata"/><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font" Target="fonts/font15.fntdata"/><Relationship Id="rId93" Type="http://schemas.openxmlformats.org/officeDocument/2006/relationships/font" Target="fonts/font23.fntdata"/><Relationship Id="rId98" Type="http://schemas.openxmlformats.org/officeDocument/2006/relationships/font" Target="fonts/font2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33.fntdata"/><Relationship Id="rId108" Type="http://schemas.openxmlformats.org/officeDocument/2006/relationships/font" Target="fonts/font3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font" Target="fonts/font18.fntdata"/><Relationship Id="rId91" Type="http://schemas.openxmlformats.org/officeDocument/2006/relationships/font" Target="fonts/font21.fntdata"/><Relationship Id="rId96" Type="http://schemas.openxmlformats.org/officeDocument/2006/relationships/font" Target="fonts/font26.fntdata"/><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3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font" Target="fonts/font16.fntdata"/><Relationship Id="rId94" Type="http://schemas.openxmlformats.org/officeDocument/2006/relationships/font" Target="fonts/font24.fntdata"/><Relationship Id="rId99" Type="http://schemas.openxmlformats.org/officeDocument/2006/relationships/font" Target="fonts/font29.fntdata"/><Relationship Id="rId101" Type="http://schemas.openxmlformats.org/officeDocument/2006/relationships/font" Target="fonts/font3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commentAuthors" Target="commentAuthor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6.fntdata"/><Relationship Id="rId97" Type="http://schemas.openxmlformats.org/officeDocument/2006/relationships/font" Target="fonts/font27.fntdata"/><Relationship Id="rId104" Type="http://schemas.openxmlformats.org/officeDocument/2006/relationships/font" Target="fonts/font34.fntdata"/><Relationship Id="rId7" Type="http://schemas.openxmlformats.org/officeDocument/2006/relationships/slide" Target="slides/slide6.xml"/><Relationship Id="rId71" Type="http://schemas.openxmlformats.org/officeDocument/2006/relationships/font" Target="fonts/font1.fntdata"/><Relationship Id="rId92" Type="http://schemas.openxmlformats.org/officeDocument/2006/relationships/font" Target="fonts/font22.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'Sheet1'!$A$2:$A$10</c:f>
              <c:numCache>
                <c:formatCode>General</c:formatCode>
                <c:ptCount val="9"/>
                <c:pt idx="0">
                  <c:v>62</c:v>
                </c:pt>
                <c:pt idx="1">
                  <c:v>63</c:v>
                </c:pt>
                <c:pt idx="2">
                  <c:v>64</c:v>
                </c:pt>
                <c:pt idx="3">
                  <c:v>65</c:v>
                </c:pt>
                <c:pt idx="4">
                  <c:v>66</c:v>
                </c:pt>
                <c:pt idx="5">
                  <c:v>67</c:v>
                </c:pt>
                <c:pt idx="6">
                  <c:v>68</c:v>
                </c:pt>
                <c:pt idx="7">
                  <c:v>69</c:v>
                </c:pt>
                <c:pt idx="8">
                  <c:v>70</c:v>
                </c:pt>
              </c:numCache>
            </c:numRef>
          </c:cat>
          <c:val>
            <c:numRef>
              <c:f>'Sheet1'!$B$2:$B$10</c:f>
              <c:numCache>
                <c:formatCode>"$"#,##0_);[Red]\("$"#,##0\)</c:formatCode>
                <c:ptCount val="9"/>
                <c:pt idx="0">
                  <c:v>750</c:v>
                </c:pt>
                <c:pt idx="1">
                  <c:v>800</c:v>
                </c:pt>
                <c:pt idx="2">
                  <c:v>866</c:v>
                </c:pt>
                <c:pt idx="3">
                  <c:v>933</c:v>
                </c:pt>
                <c:pt idx="4">
                  <c:v>1000</c:v>
                </c:pt>
                <c:pt idx="5">
                  <c:v>1080</c:v>
                </c:pt>
                <c:pt idx="6">
                  <c:v>1160</c:v>
                </c:pt>
                <c:pt idx="7" formatCode="&quot;$&quot;#,##0">
                  <c:v>1240</c:v>
                </c:pt>
                <c:pt idx="8">
                  <c:v>1320</c:v>
                </c:pt>
              </c:numCache>
            </c:numRef>
          </c:val>
          <c:extLst>
            <c:ext xmlns:c16="http://schemas.microsoft.com/office/drawing/2014/chart" uri="{C3380CC4-5D6E-409C-BE32-E72D297353CC}">
              <c16:uniqueId val="{00000000-26B3-4C8C-9BCB-FB64AF679C26}"/>
            </c:ext>
          </c:extLst>
        </c:ser>
        <c:dLbls>
          <c:showLegendKey val="0"/>
          <c:showVal val="0"/>
          <c:showCatName val="0"/>
          <c:showSerName val="0"/>
          <c:showPercent val="0"/>
          <c:showBubbleSize val="0"/>
        </c:dLbls>
        <c:gapWidth val="32"/>
        <c:axId val="316449936"/>
        <c:axId val="316443272"/>
      </c:barChart>
      <c:catAx>
        <c:axId val="316449936"/>
        <c:scaling>
          <c:orientation val="minMax"/>
        </c:scaling>
        <c:delete val="0"/>
        <c:axPos val="b"/>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16443272"/>
        <c:crosses val="autoZero"/>
        <c:auto val="1"/>
        <c:lblAlgn val="ctr"/>
        <c:lblOffset val="100"/>
        <c:noMultiLvlLbl val="0"/>
      </c:catAx>
      <c:valAx>
        <c:axId val="316443272"/>
        <c:scaling>
          <c:orientation val="minMax"/>
          <c:max val="1500"/>
          <c:min val="0"/>
        </c:scaling>
        <c:delete val="0"/>
        <c:axPos val="l"/>
        <c:majorGridlines>
          <c:spPr>
            <a:ln w="9525" cap="flat" cmpd="sng" algn="ctr">
              <a:solidFill>
                <a:srgbClr val="4F81BD">
                  <a:alpha val="0"/>
                </a:srgbClr>
              </a:solidFill>
              <a:prstDash val="solid"/>
              <a:round/>
            </a:ln>
            <a:effectLst/>
          </c:spPr>
        </c:majorGridlines>
        <c:numFmt formatCode="&quot;$&quot;#,##0_);[Red]\(&quot;$&quot;#,##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16449936"/>
        <c:crosses val="autoZero"/>
        <c:crossBetween val="between"/>
        <c:majorUnit val="300"/>
      </c:valAx>
      <c:spPr>
        <a:noFill/>
        <a:ln>
          <a:noFill/>
        </a:ln>
        <a:effectLst/>
      </c:spPr>
    </c:plotArea>
    <c:plotVisOnly val="1"/>
    <c:dispBlanksAs val="gap"/>
    <c:showDLblsOverMax val="0"/>
  </c:chart>
  <c:spPr>
    <a:noFill/>
    <a:ln w="9525" cap="flat" cmpd="sng" algn="ctr">
      <a:noFill/>
      <a:prstDash val="solid"/>
    </a:ln>
    <a:effectLst/>
  </c:spPr>
  <c:txPr>
    <a:bodyPr/>
    <a:lstStyle/>
    <a:p>
      <a:pPr>
        <a:defRPr sz="1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3"/>
            </a:solidFill>
            <a:ln>
              <a:noFill/>
            </a:ln>
            <a:effectLst/>
          </c:spPr>
          <c:invertIfNegative val="0"/>
          <c:dPt>
            <c:idx val="1"/>
            <c:invertIfNegative val="0"/>
            <c:bubble3D val="0"/>
            <c:spPr>
              <a:solidFill>
                <a:srgbClr val="FAFAFA"/>
              </a:solidFill>
              <a:ln>
                <a:noFill/>
              </a:ln>
              <a:effectLst/>
            </c:spPr>
            <c:extLst>
              <c:ext xmlns:c16="http://schemas.microsoft.com/office/drawing/2014/chart" uri="{C3380CC4-5D6E-409C-BE32-E72D297353CC}">
                <c16:uniqueId val="{00000001-5826-4480-84D1-D9462BD40254}"/>
              </c:ext>
            </c:extLst>
          </c:dPt>
          <c:dPt>
            <c:idx val="2"/>
            <c:invertIfNegative val="0"/>
            <c:bubble3D val="0"/>
            <c:spPr>
              <a:solidFill>
                <a:srgbClr val="FAFAFA"/>
              </a:solidFill>
              <a:ln>
                <a:noFill/>
              </a:ln>
              <a:effectLst/>
            </c:spPr>
            <c:extLst>
              <c:ext xmlns:c16="http://schemas.microsoft.com/office/drawing/2014/chart" uri="{C3380CC4-5D6E-409C-BE32-E72D297353CC}">
                <c16:uniqueId val="{00000002-5826-4480-84D1-D9462BD40254}"/>
              </c:ext>
            </c:extLst>
          </c:dPt>
          <c:dPt>
            <c:idx val="3"/>
            <c:invertIfNegative val="0"/>
            <c:bubble3D val="0"/>
            <c:spPr>
              <a:solidFill>
                <a:srgbClr val="FAFAFA"/>
              </a:solidFill>
              <a:ln>
                <a:noFill/>
              </a:ln>
              <a:effectLst/>
            </c:spPr>
            <c:extLst>
              <c:ext xmlns:c16="http://schemas.microsoft.com/office/drawing/2014/chart" uri="{C3380CC4-5D6E-409C-BE32-E72D297353CC}">
                <c16:uniqueId val="{00000003-5826-4480-84D1-D9462BD40254}"/>
              </c:ext>
            </c:extLst>
          </c:dPt>
          <c:dPt>
            <c:idx val="4"/>
            <c:invertIfNegative val="0"/>
            <c:bubble3D val="0"/>
            <c:spPr>
              <a:solidFill>
                <a:srgbClr val="FAFAFA"/>
              </a:solidFill>
              <a:ln>
                <a:noFill/>
              </a:ln>
              <a:effectLst/>
            </c:spPr>
            <c:extLst>
              <c:ext xmlns:c16="http://schemas.microsoft.com/office/drawing/2014/chart" uri="{C3380CC4-5D6E-409C-BE32-E72D297353CC}">
                <c16:uniqueId val="{00000004-5826-4480-84D1-D9462BD40254}"/>
              </c:ext>
            </c:extLst>
          </c:dPt>
          <c:dPt>
            <c:idx val="5"/>
            <c:invertIfNegative val="0"/>
            <c:bubble3D val="0"/>
            <c:spPr>
              <a:solidFill>
                <a:srgbClr val="FAFAFA"/>
              </a:solidFill>
              <a:ln>
                <a:noFill/>
              </a:ln>
              <a:effectLst/>
            </c:spPr>
            <c:extLst>
              <c:ext xmlns:c16="http://schemas.microsoft.com/office/drawing/2014/chart" uri="{C3380CC4-5D6E-409C-BE32-E72D297353CC}">
                <c16:uniqueId val="{00000005-5826-4480-84D1-D9462BD40254}"/>
              </c:ext>
            </c:extLst>
          </c:dPt>
          <c:dPt>
            <c:idx val="6"/>
            <c:invertIfNegative val="0"/>
            <c:bubble3D val="0"/>
            <c:spPr>
              <a:solidFill>
                <a:srgbClr val="FAFAFA"/>
              </a:solidFill>
              <a:ln>
                <a:noFill/>
              </a:ln>
              <a:effectLst/>
            </c:spPr>
            <c:extLst>
              <c:ext xmlns:c16="http://schemas.microsoft.com/office/drawing/2014/chart" uri="{C3380CC4-5D6E-409C-BE32-E72D297353CC}">
                <c16:uniqueId val="{00000006-5826-4480-84D1-D9462BD40254}"/>
              </c:ext>
            </c:extLst>
          </c:dPt>
          <c:dPt>
            <c:idx val="7"/>
            <c:invertIfNegative val="0"/>
            <c:bubble3D val="0"/>
            <c:spPr>
              <a:solidFill>
                <a:srgbClr val="FAFAFA"/>
              </a:solidFill>
              <a:ln>
                <a:noFill/>
              </a:ln>
              <a:effectLst/>
            </c:spPr>
            <c:extLst>
              <c:ext xmlns:c16="http://schemas.microsoft.com/office/drawing/2014/chart" uri="{C3380CC4-5D6E-409C-BE32-E72D297353CC}">
                <c16:uniqueId val="{00000007-5826-4480-84D1-D9462BD40254}"/>
              </c:ext>
            </c:extLst>
          </c:dPt>
          <c:dLbls>
            <c:dLbl>
              <c:idx val="1"/>
              <c:delete val="1"/>
              <c:extLst>
                <c:ext xmlns:c15="http://schemas.microsoft.com/office/drawing/2012/chart" uri="{CE6537A1-D6FC-4f65-9D91-7224C49458BB}"/>
                <c:ext xmlns:c16="http://schemas.microsoft.com/office/drawing/2014/chart" uri="{C3380CC4-5D6E-409C-BE32-E72D297353CC}">
                  <c16:uniqueId val="{00000001-5826-4480-84D1-D9462BD40254}"/>
                </c:ext>
              </c:extLst>
            </c:dLbl>
            <c:dLbl>
              <c:idx val="2"/>
              <c:delete val="1"/>
              <c:extLst>
                <c:ext xmlns:c15="http://schemas.microsoft.com/office/drawing/2012/chart" uri="{CE6537A1-D6FC-4f65-9D91-7224C49458BB}"/>
                <c:ext xmlns:c16="http://schemas.microsoft.com/office/drawing/2014/chart" uri="{C3380CC4-5D6E-409C-BE32-E72D297353CC}">
                  <c16:uniqueId val="{00000002-5826-4480-84D1-D9462BD40254}"/>
                </c:ext>
              </c:extLst>
            </c:dLbl>
            <c:dLbl>
              <c:idx val="3"/>
              <c:delete val="1"/>
              <c:extLst>
                <c:ext xmlns:c15="http://schemas.microsoft.com/office/drawing/2012/chart" uri="{CE6537A1-D6FC-4f65-9D91-7224C49458BB}"/>
                <c:ext xmlns:c16="http://schemas.microsoft.com/office/drawing/2014/chart" uri="{C3380CC4-5D6E-409C-BE32-E72D297353CC}">
                  <c16:uniqueId val="{00000003-5826-4480-84D1-D9462BD40254}"/>
                </c:ext>
              </c:extLst>
            </c:dLbl>
            <c:dLbl>
              <c:idx val="4"/>
              <c:delete val="1"/>
              <c:extLst>
                <c:ext xmlns:c15="http://schemas.microsoft.com/office/drawing/2012/chart" uri="{CE6537A1-D6FC-4f65-9D91-7224C49458BB}"/>
                <c:ext xmlns:c16="http://schemas.microsoft.com/office/drawing/2014/chart" uri="{C3380CC4-5D6E-409C-BE32-E72D297353CC}">
                  <c16:uniqueId val="{00000004-5826-4480-84D1-D9462BD40254}"/>
                </c:ext>
              </c:extLst>
            </c:dLbl>
            <c:dLbl>
              <c:idx val="5"/>
              <c:delete val="1"/>
              <c:extLst>
                <c:ext xmlns:c15="http://schemas.microsoft.com/office/drawing/2012/chart" uri="{CE6537A1-D6FC-4f65-9D91-7224C49458BB}"/>
                <c:ext xmlns:c16="http://schemas.microsoft.com/office/drawing/2014/chart" uri="{C3380CC4-5D6E-409C-BE32-E72D297353CC}">
                  <c16:uniqueId val="{00000005-5826-4480-84D1-D9462BD40254}"/>
                </c:ext>
              </c:extLst>
            </c:dLbl>
            <c:dLbl>
              <c:idx val="6"/>
              <c:delete val="1"/>
              <c:extLst>
                <c:ext xmlns:c15="http://schemas.microsoft.com/office/drawing/2012/chart" uri="{CE6537A1-D6FC-4f65-9D91-7224C49458BB}"/>
                <c:ext xmlns:c16="http://schemas.microsoft.com/office/drawing/2014/chart" uri="{C3380CC4-5D6E-409C-BE32-E72D297353CC}">
                  <c16:uniqueId val="{00000006-5826-4480-84D1-D9462BD40254}"/>
                </c:ext>
              </c:extLst>
            </c:dLbl>
            <c:dLbl>
              <c:idx val="7"/>
              <c:delete val="1"/>
              <c:extLst>
                <c:ext xmlns:c15="http://schemas.microsoft.com/office/drawing/2012/chart" uri="{CE6537A1-D6FC-4f65-9D91-7224C49458BB}"/>
                <c:ext xmlns:c16="http://schemas.microsoft.com/office/drawing/2014/chart" uri="{C3380CC4-5D6E-409C-BE32-E72D297353CC}">
                  <c16:uniqueId val="{00000007-5826-4480-84D1-D9462BD40254}"/>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'Sheet1'!$A$2:$A$10</c:f>
              <c:numCache>
                <c:formatCode>General</c:formatCode>
                <c:ptCount val="9"/>
                <c:pt idx="0">
                  <c:v>62</c:v>
                </c:pt>
                <c:pt idx="1">
                  <c:v>63</c:v>
                </c:pt>
                <c:pt idx="2">
                  <c:v>64</c:v>
                </c:pt>
                <c:pt idx="3">
                  <c:v>65</c:v>
                </c:pt>
                <c:pt idx="4">
                  <c:v>66</c:v>
                </c:pt>
                <c:pt idx="5">
                  <c:v>67</c:v>
                </c:pt>
                <c:pt idx="6">
                  <c:v>68</c:v>
                </c:pt>
                <c:pt idx="7">
                  <c:v>69</c:v>
                </c:pt>
                <c:pt idx="8">
                  <c:v>70</c:v>
                </c:pt>
              </c:numCache>
            </c:numRef>
          </c:cat>
          <c:val>
            <c:numRef>
              <c:f>'Sheet1'!$B$2:$B$10</c:f>
              <c:numCache>
                <c:formatCode>"$"#,##0_);[Red]\("$"#,##0\)</c:formatCode>
                <c:ptCount val="9"/>
                <c:pt idx="0">
                  <c:v>750</c:v>
                </c:pt>
                <c:pt idx="1">
                  <c:v>800</c:v>
                </c:pt>
                <c:pt idx="2">
                  <c:v>866</c:v>
                </c:pt>
                <c:pt idx="3">
                  <c:v>933</c:v>
                </c:pt>
                <c:pt idx="4">
                  <c:v>1000</c:v>
                </c:pt>
                <c:pt idx="5">
                  <c:v>1080</c:v>
                </c:pt>
                <c:pt idx="6">
                  <c:v>1160</c:v>
                </c:pt>
                <c:pt idx="7" formatCode="&quot;$&quot;#,##0">
                  <c:v>1240</c:v>
                </c:pt>
                <c:pt idx="8">
                  <c:v>1320</c:v>
                </c:pt>
              </c:numCache>
            </c:numRef>
          </c:val>
          <c:extLst>
            <c:ext xmlns:c16="http://schemas.microsoft.com/office/drawing/2014/chart" uri="{C3380CC4-5D6E-409C-BE32-E72D297353CC}">
              <c16:uniqueId val="{00000000-5826-4480-84D1-D9462BD40254}"/>
            </c:ext>
          </c:extLst>
        </c:ser>
        <c:dLbls>
          <c:showLegendKey val="0"/>
          <c:showVal val="0"/>
          <c:showCatName val="0"/>
          <c:showSerName val="0"/>
          <c:showPercent val="0"/>
          <c:showBubbleSize val="0"/>
        </c:dLbls>
        <c:gapWidth val="32"/>
        <c:axId val="316449936"/>
        <c:axId val="316443272"/>
      </c:barChart>
      <c:catAx>
        <c:axId val="316449936"/>
        <c:scaling>
          <c:orientation val="minMax"/>
        </c:scaling>
        <c:delete val="0"/>
        <c:axPos val="b"/>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16443272"/>
        <c:crosses val="autoZero"/>
        <c:auto val="1"/>
        <c:lblAlgn val="ctr"/>
        <c:lblOffset val="100"/>
        <c:noMultiLvlLbl val="0"/>
      </c:catAx>
      <c:valAx>
        <c:axId val="316443272"/>
        <c:scaling>
          <c:orientation val="minMax"/>
          <c:max val="1500"/>
          <c:min val="0"/>
        </c:scaling>
        <c:delete val="0"/>
        <c:axPos val="l"/>
        <c:majorGridlines>
          <c:spPr>
            <a:ln w="9525" cap="flat" cmpd="sng" algn="ctr">
              <a:solidFill>
                <a:srgbClr val="4F81BD">
                  <a:alpha val="0"/>
                </a:srgbClr>
              </a:solidFill>
              <a:prstDash val="solid"/>
              <a:round/>
            </a:ln>
            <a:effectLst/>
          </c:spPr>
        </c:majorGridlines>
        <c:numFmt formatCode="&quot;$&quot;#,##0_);[Red]\(&quot;$&quot;#,##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16449936"/>
        <c:crosses val="autoZero"/>
        <c:crossBetween val="between"/>
        <c:majorUnit val="300"/>
      </c:valAx>
      <c:spPr>
        <a:noFill/>
        <a:ln>
          <a:noFill/>
        </a:ln>
        <a:effectLst/>
      </c:spPr>
    </c:plotArea>
    <c:plotVisOnly val="1"/>
    <c:dispBlanksAs val="gap"/>
    <c:showDLblsOverMax val="0"/>
  </c:chart>
  <c:spPr>
    <a:noFill/>
    <a:ln w="9525" cap="flat" cmpd="sng" algn="ctr">
      <a:noFill/>
      <a:prstDash val="solid"/>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16-09-28T00:49:44.108" idx="78">
    <p:pos x="10" y="10"/>
    <p:text>Better..but i think i'm distracted.  what you would think of either all orange...or all a variation of green with the tile being orange?</p:text>
    <p:extLst>
      <p:ext uri="{C676402C-5697-4E1C-873F-D02D1690AC5C}">
        <p15:threadingInfo xmlns:p15="http://schemas.microsoft.com/office/powerpoint/2012/main" timeZoneBias="30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2" dt="2016-09-28T01:38:04.853" idx="91">
    <p:pos x="5524" y="498"/>
    <p:text>anything you would do?  can you put the base design on the slide?</p:text>
    <p:extLst>
      <p:ext uri="{C676402C-5697-4E1C-873F-D02D1690AC5C}">
        <p15:threadingInfo xmlns:p15="http://schemas.microsoft.com/office/powerpoint/2012/main" timeZoneBias="300"/>
      </p:ext>
    </p:extLst>
  </p:cm>
  <p:cm authorId="1" dt="2016-09-29T10:30:58.080" idx="53">
    <p:pos x="5524" y="594"/>
    <p:text>How's this?</p:text>
    <p:extLst>
      <p:ext uri="{C676402C-5697-4E1C-873F-D02D1690AC5C}">
        <p15:threadingInfo xmlns:p15="http://schemas.microsoft.com/office/powerpoint/2012/main" timeZoneBias="300">
          <p15:parentCm authorId="2" idx="91"/>
        </p15:threadingInfo>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2" dt="2016-09-25T20:46:35.207" idx="30">
    <p:pos x="10" y="10"/>
    <p:text>maybe put the image of Time magazine here</p:text>
    <p:extLst>
      <p:ext uri="{C676402C-5697-4E1C-873F-D02D1690AC5C}">
        <p15:threadingInfo xmlns:p15="http://schemas.microsoft.com/office/powerpoint/2012/main" timeZoneBias="300"/>
      </p:ext>
    </p:extLst>
  </p:cm>
  <p:cm authorId="1" dt="2016-09-29T10:37:14.916" idx="54">
    <p:pos x="10" y="106"/>
    <p:text>The cover for the July issue has a sparsly clothed Olympian on the cover.  This cover is from the December issue.  What do you think?</p:text>
    <p:extLst>
      <p:ext uri="{C676402C-5697-4E1C-873F-D02D1690AC5C}">
        <p15:threadingInfo xmlns:p15="http://schemas.microsoft.com/office/powerpoint/2012/main" timeZoneBias="300">
          <p15:parentCm authorId="2" idx="30"/>
        </p15:threadingInfo>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2" dt="2016-09-25T20:47:08.805" idx="31">
    <p:pos x="10" y="10"/>
    <p:text>don't think we need the "01", "02" "03".  looks crowded.</p:text>
    <p:extLst>
      <p:ext uri="{C676402C-5697-4E1C-873F-D02D1690AC5C}">
        <p15:threadingInfo xmlns:p15="http://schemas.microsoft.com/office/powerpoint/2012/main" timeZoneBias="30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2" dt="2016-09-25T20:47:44.216" idx="32">
    <p:pos x="10" y="10"/>
    <p:text>the main point "the success of your retirement..." needs ot be bigger, more prominent.</p:text>
    <p:extLst>
      <p:ext uri="{C676402C-5697-4E1C-873F-D02D1690AC5C}">
        <p15:threadingInfo xmlns:p15="http://schemas.microsoft.com/office/powerpoint/2012/main" timeZoneBias="30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2" dt="2016-09-12T14:55:49.491" idx="10">
    <p:pos x="10" y="10"/>
    <p:text>i love this picture, but all of these are meant to be risks...so there is no reward really...it's risks to be careful of.  So more like a crystal ball...you dont' know what's going to happen so better have guaranteed income.  But use this for our risk/reward abc conversation</p:text>
    <p:extLst>
      <p:ext uri="{C676402C-5697-4E1C-873F-D02D1690AC5C}">
        <p15:threadingInfo xmlns:p15="http://schemas.microsoft.com/office/powerpoint/2012/main" timeZoneBias="300"/>
      </p:ext>
    </p:extLst>
  </p:cm>
  <p:cm authorId="2" dt="2016-09-25T20:49:55.127" idx="33">
    <p:pos x="10" y="106"/>
    <p:text>Crystal Ball:  maybe make a bit smaller so risks can be bigger.</p:text>
    <p:extLst>
      <p:ext uri="{C676402C-5697-4E1C-873F-D02D1690AC5C}">
        <p15:threadingInfo xmlns:p15="http://schemas.microsoft.com/office/powerpoint/2012/main" timeZoneBias="300">
          <p15:parentCm authorId="2" idx="10"/>
        </p15:threadingInfo>
      </p:ext>
    </p:extLst>
  </p:cm>
  <p:cm authorId="1" dt="2016-09-26T13:21:13.559" idx="19">
    <p:pos x="10" y="202"/>
    <p:text>Up the font 2 sizes &amp; reduce size of crystal ball</p:text>
    <p:extLst>
      <p:ext uri="{C676402C-5697-4E1C-873F-D02D1690AC5C}">
        <p15:threadingInfo xmlns:p15="http://schemas.microsoft.com/office/powerpoint/2012/main" timeZoneBias="300">
          <p15:parentCm authorId="2" idx="10"/>
        </p15:threadingInfo>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2" dt="2016-09-12T14:57:03.154" idx="11">
    <p:pos x="10" y="10"/>
    <p:text>also, i think the powerful visual here would be to move longevity risk to the top and have it be like a magnifying glass on all the other risks.  The concept is that living longer exacerbates all teh other risks..so you have more time to have market risk, more time to have inflation risk, more time to have long term care risk..etc</p:text>
    <p:extLst>
      <p:ext uri="{C676402C-5697-4E1C-873F-D02D1690AC5C}">
        <p15:threadingInfo xmlns:p15="http://schemas.microsoft.com/office/powerpoint/2012/main" timeZoneBias="300"/>
      </p:ext>
    </p:extLst>
  </p:cm>
  <p:cm authorId="2" dt="2016-09-25T20:51:55.509" idx="34">
    <p:pos x="10" y="106"/>
    <p:text>again, a bit smaller crystal ball so words can be bigger</p:text>
    <p:extLst>
      <p:ext uri="{C676402C-5697-4E1C-873F-D02D1690AC5C}">
        <p15:threadingInfo xmlns:p15="http://schemas.microsoft.com/office/powerpoint/2012/main" timeZoneBias="300">
          <p15:parentCm authorId="2" idx="11"/>
        </p15:threadingInfo>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2" dt="2016-09-25T20:53:20.083" idx="35">
    <p:pos x="5215" y="2335"/>
    <p:text>"managing income" should go under Retirement Income Concern</p:text>
    <p:extLst>
      <p:ext uri="{C676402C-5697-4E1C-873F-D02D1690AC5C}">
        <p15:threadingInfo xmlns:p15="http://schemas.microsoft.com/office/powerpoint/2012/main" timeZoneBias="300"/>
      </p:ext>
    </p:extLst>
  </p:cm>
  <p:cm authorId="1" dt="2016-09-26T13:24:25.927" idx="20">
    <p:pos x="5215" y="2431"/>
    <p:text>??  Replace "Retirement Income concerns" or "Mortality Credits"??</p:text>
    <p:extLst>
      <p:ext uri="{C676402C-5697-4E1C-873F-D02D1690AC5C}">
        <p15:threadingInfo xmlns:p15="http://schemas.microsoft.com/office/powerpoint/2012/main" timeZoneBias="300">
          <p15:parentCm authorId="2" idx="35"/>
        </p15:threadingInfo>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2" dt="2016-09-28T22:08:50.329" idx="97">
    <p:pos x="10" y="10"/>
    <p:text>need the $500</p:text>
    <p:extLst>
      <p:ext uri="{C676402C-5697-4E1C-873F-D02D1690AC5C}">
        <p15:threadingInfo xmlns:p15="http://schemas.microsoft.com/office/powerpoint/2012/main" timeZoneBias="300"/>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2" dt="2016-09-12T14:59:09.369" idx="13">
    <p:pos x="10" y="10"/>
    <p:text>how about putting a silouhette on one of the ladies to represent only 4 are alive</p:text>
    <p:extLst>
      <p:ext uri="{C676402C-5697-4E1C-873F-D02D1690AC5C}">
        <p15:threadingInfo xmlns:p15="http://schemas.microsoft.com/office/powerpoint/2012/main" timeZoneBias="300"/>
      </p:ext>
    </p:extLst>
  </p:cm>
  <p:cm authorId="1" dt="2016-09-20T08:53:04.579" idx="1">
    <p:pos x="10" y="106"/>
    <p:text>Sure I can do that.</p:text>
    <p:extLst>
      <p:ext uri="{C676402C-5697-4E1C-873F-D02D1690AC5C}">
        <p15:threadingInfo xmlns:p15="http://schemas.microsoft.com/office/powerpoint/2012/main" timeZoneBias="300">
          <p15:parentCm authorId="2" idx="13"/>
        </p15:threadingInfo>
      </p:ext>
    </p:extLst>
  </p:cm>
</p:cmLst>
</file>

<file path=ppt/comments/comment19.xml><?xml version="1.0" encoding="utf-8"?>
<p:cmLst xmlns:a="http://schemas.openxmlformats.org/drawingml/2006/main" xmlns:r="http://schemas.openxmlformats.org/officeDocument/2006/relationships" xmlns:p="http://schemas.openxmlformats.org/presentationml/2006/main">
  <p:cm authorId="2" dt="2016-09-12T14:59:37.091" idx="14">
    <p:pos x="10" y="10"/>
    <p:text>ditto on the silouhette</p:text>
    <p:extLst>
      <p:ext uri="{C676402C-5697-4E1C-873F-D02D1690AC5C}">
        <p15:threadingInfo xmlns:p15="http://schemas.microsoft.com/office/powerpoint/2012/main" timeZoneBias="300"/>
      </p:ext>
    </p:extLst>
  </p:cm>
  <p:cm authorId="2" dt="2016-09-25T21:04:20.176" idx="38">
    <p:pos x="10" y="106"/>
    <p:text>the "now the 3 ladies...." font seems small ...can it be a bit bigger?</p:text>
    <p:extLst>
      <p:ext uri="{C676402C-5697-4E1C-873F-D02D1690AC5C}">
        <p15:threadingInfo xmlns:p15="http://schemas.microsoft.com/office/powerpoint/2012/main" timeZoneBias="300">
          <p15:parentCm authorId="2" idx="14"/>
        </p15:threadingInfo>
      </p:ext>
    </p:extLst>
  </p:cm>
  <p:cm authorId="1" dt="2016-09-29T10:41:32.631" idx="55">
    <p:pos x="10" y="202"/>
    <p:text>done</p:text>
    <p:extLst>
      <p:ext uri="{C676402C-5697-4E1C-873F-D02D1690AC5C}">
        <p15:threadingInfo xmlns:p15="http://schemas.microsoft.com/office/powerpoint/2012/main" timeZoneBias="300">
          <p15:parentCm authorId="2" idx="14"/>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16-09-26T18:59:18.269" idx="69">
    <p:pos x="10" y="10"/>
    <p:text>this font is hard to see in a room.  can you make it regular and less fancy?</p:text>
    <p:extLst>
      <p:ext uri="{C676402C-5697-4E1C-873F-D02D1690AC5C}">
        <p15:threadingInfo xmlns:p15="http://schemas.microsoft.com/office/powerpoint/2012/main" timeZoneBias="300"/>
      </p:ext>
    </p:extLst>
  </p:cm>
  <p:cm authorId="1" dt="2016-09-27T19:14:50.608" idx="40">
    <p:pos x="10" y="106"/>
    <p:text>Ok, so based on our conversation and your co-workers bad eyes :) I left in Times New Roman, but made it bolder.  The grey box seemed distracting.</p:text>
    <p:extLst>
      <p:ext uri="{C676402C-5697-4E1C-873F-D02D1690AC5C}">
        <p15:threadingInfo xmlns:p15="http://schemas.microsoft.com/office/powerpoint/2012/main" timeZoneBias="300">
          <p15:parentCm authorId="2" idx="69"/>
        </p15:threadingInfo>
      </p:ext>
    </p:extLst>
  </p:cm>
  <p:cm authorId="2" dt="2016-09-28T00:52:29.409" idx="79">
    <p:pos x="10" y="202"/>
    <p:text>added a bit-o-orange</p:text>
    <p:extLst>
      <p:ext uri="{C676402C-5697-4E1C-873F-D02D1690AC5C}">
        <p15:threadingInfo xmlns:p15="http://schemas.microsoft.com/office/powerpoint/2012/main" timeZoneBias="300">
          <p15:parentCm authorId="2" idx="69"/>
        </p15:threadingInfo>
      </p:ext>
    </p:extLst>
  </p:cm>
  <p:cm authorId="1" dt="2016-09-29T09:46:35.951" idx="47">
    <p:pos x="10" y="298"/>
    <p:text>Like it - makes it pop a little more.</p:text>
    <p:extLst>
      <p:ext uri="{C676402C-5697-4E1C-873F-D02D1690AC5C}">
        <p15:threadingInfo xmlns:p15="http://schemas.microsoft.com/office/powerpoint/2012/main" timeZoneBias="300">
          <p15:parentCm authorId="2" idx="69"/>
        </p15:threadingInfo>
      </p:ext>
    </p:extLst>
  </p:cm>
</p:cmLst>
</file>

<file path=ppt/comments/comment20.xml><?xml version="1.0" encoding="utf-8"?>
<p:cmLst xmlns:a="http://schemas.openxmlformats.org/drawingml/2006/main" xmlns:r="http://schemas.openxmlformats.org/officeDocument/2006/relationships" xmlns:p="http://schemas.openxmlformats.org/presentationml/2006/main">
  <p:cm authorId="2" dt="2016-09-25T21:07:24.575" idx="39">
    <p:pos x="10" y="10"/>
    <p:text>The orange text should be bigger and more readable than the "male age 65.."  also There should be "Components of Lifetime Income Payout" above the male age 65.....</p:text>
    <p:extLst>
      <p:ext uri="{C676402C-5697-4E1C-873F-D02D1690AC5C}">
        <p15:threadingInfo xmlns:p15="http://schemas.microsoft.com/office/powerpoint/2012/main" timeZoneBias="300"/>
      </p:ext>
    </p:extLst>
  </p:cm>
  <p:cm authorId="1" dt="2016-09-26T13:42:23.041" idx="21">
    <p:pos x="10" y="106"/>
    <p:text>done.</p:text>
    <p:extLst>
      <p:ext uri="{C676402C-5697-4E1C-873F-D02D1690AC5C}">
        <p15:threadingInfo xmlns:p15="http://schemas.microsoft.com/office/powerpoint/2012/main" timeZoneBias="300">
          <p15:parentCm authorId="2" idx="39"/>
        </p15:threadingInfo>
      </p:ext>
    </p:extLst>
  </p:cm>
</p:cmLst>
</file>

<file path=ppt/comments/comment21.xml><?xml version="1.0" encoding="utf-8"?>
<p:cmLst xmlns:a="http://schemas.openxmlformats.org/drawingml/2006/main" xmlns:r="http://schemas.openxmlformats.org/officeDocument/2006/relationships" xmlns:p="http://schemas.openxmlformats.org/presentationml/2006/main">
  <p:cm authorId="2" dt="2016-09-29T08:01:30.381" idx="100">
    <p:pos x="10" y="10"/>
    <p:text>can you not do the "blinds" on the this and others</p:text>
    <p:extLst>
      <p:ext uri="{C676402C-5697-4E1C-873F-D02D1690AC5C}">
        <p15:threadingInfo xmlns:p15="http://schemas.microsoft.com/office/powerpoint/2012/main" timeZoneBias="300"/>
      </p:ext>
    </p:extLst>
  </p:cm>
</p:cmLst>
</file>

<file path=ppt/comments/comment22.xml><?xml version="1.0" encoding="utf-8"?>
<p:cmLst xmlns:a="http://schemas.openxmlformats.org/drawingml/2006/main" xmlns:r="http://schemas.openxmlformats.org/officeDocument/2006/relationships" xmlns:p="http://schemas.openxmlformats.org/presentationml/2006/main">
  <p:cm authorId="2" dt="2016-09-29T08:01:30.381" idx="100">
    <p:pos x="10" y="10"/>
    <p:text>can you not do the "blinds" on the this and others</p:text>
    <p:extLst>
      <p:ext uri="{C676402C-5697-4E1C-873F-D02D1690AC5C}">
        <p15:threadingInfo xmlns:p15="http://schemas.microsoft.com/office/powerpoint/2012/main" timeZoneBias="300"/>
      </p:ext>
    </p:extLst>
  </p:cm>
</p:cmLst>
</file>

<file path=ppt/comments/comment23.xml><?xml version="1.0" encoding="utf-8"?>
<p:cmLst xmlns:a="http://schemas.openxmlformats.org/drawingml/2006/main" xmlns:r="http://schemas.openxmlformats.org/officeDocument/2006/relationships" xmlns:p="http://schemas.openxmlformats.org/presentationml/2006/main">
  <p:cm authorId="2" dt="2016-09-28T01:46:08.594" idx="94">
    <p:pos x="10" y="10"/>
    <p:text>still would like a diff image.  this looks like a dr vs caregiver.</p:text>
    <p:extLst>
      <p:ext uri="{C676402C-5697-4E1C-873F-D02D1690AC5C}">
        <p15:threadingInfo xmlns:p15="http://schemas.microsoft.com/office/powerpoint/2012/main" timeZoneBias="300"/>
      </p:ext>
    </p:extLst>
  </p:cm>
  <p:cm authorId="1" dt="2016-09-29T11:26:18.932" idx="56">
    <p:pos x="10" y="106"/>
    <p:text>Any better?  If not I'll have to go a different direction.</p:text>
    <p:extLst>
      <p:ext uri="{C676402C-5697-4E1C-873F-D02D1690AC5C}">
        <p15:threadingInfo xmlns:p15="http://schemas.microsoft.com/office/powerpoint/2012/main" timeZoneBias="300">
          <p15:parentCm authorId="2" idx="94"/>
        </p15:threadingInfo>
      </p:ext>
    </p:extLst>
  </p:cm>
</p:cmLst>
</file>

<file path=ppt/comments/comment24.xml><?xml version="1.0" encoding="utf-8"?>
<p:cmLst xmlns:a="http://schemas.openxmlformats.org/drawingml/2006/main" xmlns:r="http://schemas.openxmlformats.org/officeDocument/2006/relationships" xmlns:p="http://schemas.openxmlformats.org/presentationml/2006/main">
  <p:cm authorId="2" dt="2016-09-26T00:05:20.671" idx="55">
    <p:pos x="3264" y="3041"/>
    <p:text>hi, i took out some verbiage.  Can you make all the verbiage look better?</p:text>
    <p:extLst>
      <p:ext uri="{C676402C-5697-4E1C-873F-D02D1690AC5C}">
        <p15:threadingInfo xmlns:p15="http://schemas.microsoft.com/office/powerpoint/2012/main" timeZoneBias="300"/>
      </p:ext>
    </p:extLst>
  </p:cm>
  <p:cm authorId="1" dt="2016-09-26T15:49:38.898" idx="30">
    <p:pos x="3264" y="3137"/>
    <p:text>Added a pop of color to kids hands.</p:text>
    <p:extLst>
      <p:ext uri="{C676402C-5697-4E1C-873F-D02D1690AC5C}">
        <p15:threadingInfo xmlns:p15="http://schemas.microsoft.com/office/powerpoint/2012/main" timeZoneBias="300">
          <p15:parentCm authorId="2" idx="55"/>
        </p15:threadingInfo>
      </p:ext>
    </p:extLst>
  </p:cm>
</p:cmLst>
</file>

<file path=ppt/comments/comment25.xml><?xml version="1.0" encoding="utf-8"?>
<p:cmLst xmlns:a="http://schemas.openxmlformats.org/drawingml/2006/main" xmlns:r="http://schemas.openxmlformats.org/officeDocument/2006/relationships" xmlns:p="http://schemas.openxmlformats.org/presentationml/2006/main">
  <p:cm authorId="2" dt="2016-09-26T00:12:18.452" idx="56">
    <p:pos x="5023" y="1143"/>
    <p:text>i got rid of some verbiage.  Can you make it look better?  Can you  redo the chart as i may need to edit some numbers</p:text>
    <p:extLst>
      <p:ext uri="{C676402C-5697-4E1C-873F-D02D1690AC5C}">
        <p15:threadingInfo xmlns:p15="http://schemas.microsoft.com/office/powerpoint/2012/main" timeZoneBias="300"/>
      </p:ext>
    </p:extLst>
  </p:cm>
  <p:cm authorId="1" dt="2016-09-26T16:18:12.346" idx="31">
    <p:pos x="5023" y="1239"/>
    <p:text>Recreated the chart it is now editable.</p:text>
    <p:extLst>
      <p:ext uri="{C676402C-5697-4E1C-873F-D02D1690AC5C}">
        <p15:threadingInfo xmlns:p15="http://schemas.microsoft.com/office/powerpoint/2012/main" timeZoneBias="300">
          <p15:parentCm authorId="2" idx="56"/>
        </p15:threadingInfo>
      </p:ext>
    </p:extLst>
  </p:cm>
</p:cmLst>
</file>

<file path=ppt/comments/comment26.xml><?xml version="1.0" encoding="utf-8"?>
<p:cmLst xmlns:a="http://schemas.openxmlformats.org/drawingml/2006/main" xmlns:r="http://schemas.openxmlformats.org/officeDocument/2006/relationships" xmlns:p="http://schemas.openxmlformats.org/presentationml/2006/main">
  <p:cm authorId="2" dt="2016-09-26T00:40:27.546" idx="58">
    <p:pos x="4817" y="803"/>
    <p:text>any other design ideas?</p:text>
    <p:extLst>
      <p:ext uri="{C676402C-5697-4E1C-873F-D02D1690AC5C}">
        <p15:threadingInfo xmlns:p15="http://schemas.microsoft.com/office/powerpoint/2012/main" timeZoneBias="300"/>
      </p:ext>
    </p:extLst>
  </p:cm>
  <p:cm authorId="1" dt="2016-09-26T16:28:41.384" idx="32">
    <p:pos x="4817" y="899"/>
    <p:text>Hmm.. not sure let me think.</p:text>
    <p:extLst>
      <p:ext uri="{C676402C-5697-4E1C-873F-D02D1690AC5C}">
        <p15:threadingInfo xmlns:p15="http://schemas.microsoft.com/office/powerpoint/2012/main" timeZoneBias="300">
          <p15:parentCm authorId="2" idx="58"/>
        </p15:threadingInfo>
      </p:ext>
    </p:extLst>
  </p:cm>
</p:cmLst>
</file>

<file path=ppt/comments/comment27.xml><?xml version="1.0" encoding="utf-8"?>
<p:cmLst xmlns:a="http://schemas.openxmlformats.org/drawingml/2006/main" xmlns:r="http://schemas.openxmlformats.org/officeDocument/2006/relationships" xmlns:p="http://schemas.openxmlformats.org/presentationml/2006/main">
  <p:cm authorId="2" dt="2016-09-28T00:49:44.108" idx="78">
    <p:pos x="10" y="10"/>
    <p:text>Better..but i think i'm distracted.  what you would think of either all orange...or all a variation of green with the tile being orange?</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16-09-28T00:56:29.412" idx="80">
    <p:pos x="10" y="10"/>
    <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16-09-28T00:59:43.114" idx="82">
    <p:pos x="10" y="10"/>
    <p:text>love this</p:text>
    <p:extLst>
      <p:ext uri="{C676402C-5697-4E1C-873F-D02D1690AC5C}">
        <p15:threadingInfo xmlns:p15="http://schemas.microsoft.com/office/powerpoint/2012/main" timeZoneBias="30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6-09-27T19:27:52.182" idx="43">
    <p:pos x="10" y="10"/>
    <p:text>The old slide for this was bothering me.  Stumbled on this pic and like it so much more.</p:text>
    <p:extLst>
      <p:ext uri="{C676402C-5697-4E1C-873F-D02D1690AC5C}">
        <p15:threadingInfo xmlns:p15="http://schemas.microsoft.com/office/powerpoint/2012/main" timeZoneBias="300"/>
      </p:ext>
    </p:extLst>
  </p:cm>
  <p:cm authorId="2" dt="2016-09-28T01:00:03.896" idx="83">
    <p:pos x="10" y="106"/>
    <p:text>Me too!!!</p:text>
    <p:extLst>
      <p:ext uri="{C676402C-5697-4E1C-873F-D02D1690AC5C}">
        <p15:threadingInfo xmlns:p15="http://schemas.microsoft.com/office/powerpoint/2012/main" timeZoneBias="300">
          <p15:parentCm authorId="1" idx="43"/>
        </p15:threadingInfo>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2" dt="2016-09-28T01:00:14.909" idx="84">
    <p:pos x="10" y="10"/>
    <p:text/>
    <p:extLst>
      <p:ext uri="{C676402C-5697-4E1C-873F-D02D1690AC5C}">
        <p15:threadingInfo xmlns:p15="http://schemas.microsoft.com/office/powerpoint/2012/main" timeZoneBias="30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2" dt="2016-09-29T07:53:32.027" idx="98">
    <p:pos x="10" y="10"/>
    <p:text>can you put template desing on bottom?</p:text>
    <p:extLst>
      <p:ext uri="{C676402C-5697-4E1C-873F-D02D1690AC5C}">
        <p15:threadingInfo xmlns:p15="http://schemas.microsoft.com/office/powerpoint/2012/main" timeZoneBias="300"/>
      </p:ext>
    </p:extLst>
  </p:cm>
  <p:cm authorId="1" dt="2016-09-29T09:53:43.836" idx="48">
    <p:pos x="10" y="106"/>
    <p:text>done.</p:text>
    <p:extLst>
      <p:ext uri="{C676402C-5697-4E1C-873F-D02D1690AC5C}">
        <p15:threadingInfo xmlns:p15="http://schemas.microsoft.com/office/powerpoint/2012/main" timeZoneBias="300">
          <p15:parentCm authorId="2" idx="98"/>
        </p15:threadingInfo>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2" dt="2016-09-28T01:01:21.646" idx="86">
    <p:pos x="10" y="10"/>
    <p:text>added this slide</p:text>
    <p:extLst>
      <p:ext uri="{C676402C-5697-4E1C-873F-D02D1690AC5C}">
        <p15:threadingInfo xmlns:p15="http://schemas.microsoft.com/office/powerpoint/2012/main" timeZoneBias="30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2" dt="2016-09-28T01:02:36.614" idx="87">
    <p:pos x="5371" y="515"/>
    <p:text>added "FRA"</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64D05C-4731-4562-8676-88B4C2546782}" type="doc">
      <dgm:prSet loTypeId="urn:microsoft.com/office/officeart/2005/8/layout/pyramid1" loCatId="pyramid" qsTypeId="urn:microsoft.com/office/officeart/2005/8/quickstyle/simple1" qsCatId="simple" csTypeId="urn:microsoft.com/office/officeart/2005/8/colors/accent1_2" csCatId="accent1" phldr="1"/>
      <dgm:spPr/>
    </dgm:pt>
    <dgm:pt modelId="{639DBA8B-3940-4159-8925-1DCAC33A9021}">
      <dgm:prSet phldrT="[Text]" custT="1"/>
      <dgm:spPr>
        <a:solidFill>
          <a:schemeClr val="accent3"/>
        </a:solidFill>
      </dgm:spPr>
      <dgm:t>
        <a:bodyPr/>
        <a:lstStyle/>
        <a:p>
          <a:endParaRPr lang="en-US" sz="1200" dirty="0">
            <a:latin typeface="Calibri" panose="020F0502020204030204" pitchFamily="34" charset="0"/>
          </a:endParaRPr>
        </a:p>
        <a:p>
          <a:r>
            <a:rPr lang="en-US" sz="1200" b="1" dirty="0">
              <a:solidFill>
                <a:schemeClr val="bg1"/>
              </a:solidFill>
              <a:latin typeface="Calibri" panose="020F0502020204030204" pitchFamily="34" charset="0"/>
            </a:rPr>
            <a:t>NEST</a:t>
          </a:r>
        </a:p>
        <a:p>
          <a:r>
            <a:rPr lang="en-US" sz="1200" b="1" dirty="0">
              <a:solidFill>
                <a:schemeClr val="bg1"/>
              </a:solidFill>
              <a:latin typeface="Calibri" panose="020F0502020204030204" pitchFamily="34" charset="0"/>
            </a:rPr>
            <a:t>EGG</a:t>
          </a:r>
        </a:p>
      </dgm:t>
    </dgm:pt>
    <dgm:pt modelId="{736467B9-7060-487E-9893-AC937DB4B128}" type="parTrans" cxnId="{2EF2B1F9-357A-4C6B-BBC2-E82E35BBD98C}">
      <dgm:prSet/>
      <dgm:spPr/>
      <dgm:t>
        <a:bodyPr/>
        <a:lstStyle/>
        <a:p>
          <a:endParaRPr lang="en-US" sz="1200">
            <a:latin typeface="Calibri" panose="020F0502020204030204" pitchFamily="34" charset="0"/>
          </a:endParaRPr>
        </a:p>
      </dgm:t>
    </dgm:pt>
    <dgm:pt modelId="{0FAD13C0-94C7-4B28-969A-A59ED881B316}" type="sibTrans" cxnId="{2EF2B1F9-357A-4C6B-BBC2-E82E35BBD98C}">
      <dgm:prSet/>
      <dgm:spPr/>
      <dgm:t>
        <a:bodyPr/>
        <a:lstStyle/>
        <a:p>
          <a:endParaRPr lang="en-US" sz="1200">
            <a:latin typeface="Calibri" panose="020F0502020204030204" pitchFamily="34" charset="0"/>
          </a:endParaRPr>
        </a:p>
      </dgm:t>
    </dgm:pt>
    <dgm:pt modelId="{ACCAC595-AE52-4EBA-BE0D-EB1596740602}">
      <dgm:prSet phldrT="[Text]" custT="1"/>
      <dgm:spPr>
        <a:solidFill>
          <a:schemeClr val="accent1"/>
        </a:solidFill>
      </dgm:spPr>
      <dgm:t>
        <a:bodyPr/>
        <a:lstStyle/>
        <a:p>
          <a:pPr>
            <a:lnSpc>
              <a:spcPct val="60000"/>
            </a:lnSpc>
            <a:spcAft>
              <a:spcPts val="600"/>
            </a:spcAft>
          </a:pPr>
          <a:r>
            <a:rPr lang="en-US" sz="2000" b="1" dirty="0">
              <a:solidFill>
                <a:schemeClr val="bg1"/>
              </a:solidFill>
              <a:latin typeface="Calibri" panose="020F0502020204030204" pitchFamily="34" charset="0"/>
            </a:rPr>
            <a:t>SOCIAL</a:t>
          </a:r>
        </a:p>
        <a:p>
          <a:pPr>
            <a:lnSpc>
              <a:spcPct val="60000"/>
            </a:lnSpc>
            <a:spcAft>
              <a:spcPts val="600"/>
            </a:spcAft>
          </a:pPr>
          <a:r>
            <a:rPr lang="en-US" sz="2000" b="1" dirty="0">
              <a:solidFill>
                <a:schemeClr val="bg1"/>
              </a:solidFill>
              <a:latin typeface="Calibri" panose="020F0502020204030204" pitchFamily="34" charset="0"/>
            </a:rPr>
            <a:t>SECURITY</a:t>
          </a:r>
        </a:p>
      </dgm:t>
    </dgm:pt>
    <dgm:pt modelId="{C814D486-7797-4774-A0AA-3F7D1512815E}" type="parTrans" cxnId="{C5AB94ED-39F7-4D8C-A6DD-727D20E4AA1B}">
      <dgm:prSet/>
      <dgm:spPr/>
      <dgm:t>
        <a:bodyPr/>
        <a:lstStyle/>
        <a:p>
          <a:endParaRPr lang="en-US" sz="1200">
            <a:latin typeface="Calibri" panose="020F0502020204030204" pitchFamily="34" charset="0"/>
          </a:endParaRPr>
        </a:p>
      </dgm:t>
    </dgm:pt>
    <dgm:pt modelId="{6C991D55-348D-4C13-8C29-3FEBEBE281A1}" type="sibTrans" cxnId="{C5AB94ED-39F7-4D8C-A6DD-727D20E4AA1B}">
      <dgm:prSet/>
      <dgm:spPr/>
      <dgm:t>
        <a:bodyPr/>
        <a:lstStyle/>
        <a:p>
          <a:endParaRPr lang="en-US" sz="1200">
            <a:latin typeface="Calibri" panose="020F0502020204030204" pitchFamily="34" charset="0"/>
          </a:endParaRPr>
        </a:p>
      </dgm:t>
    </dgm:pt>
    <dgm:pt modelId="{7206F77A-0982-4C0B-BF3F-6F1182FE28BD}">
      <dgm:prSet phldrT="[Text]" custT="1"/>
      <dgm:spPr>
        <a:solidFill>
          <a:schemeClr val="tx1">
            <a:lumMod val="65000"/>
            <a:lumOff val="35000"/>
          </a:schemeClr>
        </a:solidFill>
      </dgm:spPr>
      <dgm:t>
        <a:bodyPr/>
        <a:lstStyle/>
        <a:p>
          <a:r>
            <a:rPr lang="en-US" sz="3200" b="1" dirty="0">
              <a:solidFill>
                <a:schemeClr val="bg1"/>
              </a:solidFill>
              <a:latin typeface="Calibri" panose="020F0502020204030204" pitchFamily="34" charset="0"/>
            </a:rPr>
            <a:t>PENSION</a:t>
          </a:r>
        </a:p>
      </dgm:t>
    </dgm:pt>
    <dgm:pt modelId="{4FC49BFB-F010-4874-8B14-50B44DF4DBE0}" type="parTrans" cxnId="{CE33E461-D525-4F02-AD15-59E24CA9A54E}">
      <dgm:prSet/>
      <dgm:spPr/>
      <dgm:t>
        <a:bodyPr/>
        <a:lstStyle/>
        <a:p>
          <a:endParaRPr lang="en-US" sz="1200">
            <a:latin typeface="Calibri" panose="020F0502020204030204" pitchFamily="34" charset="0"/>
          </a:endParaRPr>
        </a:p>
      </dgm:t>
    </dgm:pt>
    <dgm:pt modelId="{EDA67898-5FFF-401D-967A-D15CBF09EA98}" type="sibTrans" cxnId="{CE33E461-D525-4F02-AD15-59E24CA9A54E}">
      <dgm:prSet/>
      <dgm:spPr/>
      <dgm:t>
        <a:bodyPr/>
        <a:lstStyle/>
        <a:p>
          <a:endParaRPr lang="en-US" sz="1200">
            <a:latin typeface="Calibri" panose="020F0502020204030204" pitchFamily="34" charset="0"/>
          </a:endParaRPr>
        </a:p>
      </dgm:t>
    </dgm:pt>
    <dgm:pt modelId="{0CBB538A-3223-484F-AA91-AB572E4263AC}" type="pres">
      <dgm:prSet presAssocID="{5464D05C-4731-4562-8676-88B4C2546782}" presName="Name0" presStyleCnt="0">
        <dgm:presLayoutVars>
          <dgm:dir/>
          <dgm:animLvl val="lvl"/>
          <dgm:resizeHandles val="exact"/>
        </dgm:presLayoutVars>
      </dgm:prSet>
      <dgm:spPr/>
    </dgm:pt>
    <dgm:pt modelId="{CA41C633-8077-46A7-8CC2-3BFB76B46F68}" type="pres">
      <dgm:prSet presAssocID="{639DBA8B-3940-4159-8925-1DCAC33A9021}" presName="Name8" presStyleCnt="0"/>
      <dgm:spPr/>
    </dgm:pt>
    <dgm:pt modelId="{00BDF022-F9FB-4327-BBD2-12B8CCE7DECB}" type="pres">
      <dgm:prSet presAssocID="{639DBA8B-3940-4159-8925-1DCAC33A9021}" presName="level" presStyleLbl="node1" presStyleIdx="0" presStyleCnt="3">
        <dgm:presLayoutVars>
          <dgm:chMax val="1"/>
          <dgm:bulletEnabled val="1"/>
        </dgm:presLayoutVars>
      </dgm:prSet>
      <dgm:spPr/>
    </dgm:pt>
    <dgm:pt modelId="{DBF1B4D0-4E98-425D-9811-560B7EBD48E4}" type="pres">
      <dgm:prSet presAssocID="{639DBA8B-3940-4159-8925-1DCAC33A9021}" presName="levelTx" presStyleLbl="revTx" presStyleIdx="0" presStyleCnt="0">
        <dgm:presLayoutVars>
          <dgm:chMax val="1"/>
          <dgm:bulletEnabled val="1"/>
        </dgm:presLayoutVars>
      </dgm:prSet>
      <dgm:spPr/>
    </dgm:pt>
    <dgm:pt modelId="{CB69DB9B-1533-4FD9-B7DB-7C8FFE22E2AA}" type="pres">
      <dgm:prSet presAssocID="{ACCAC595-AE52-4EBA-BE0D-EB1596740602}" presName="Name8" presStyleCnt="0"/>
      <dgm:spPr/>
    </dgm:pt>
    <dgm:pt modelId="{BFD090FE-946F-4AA3-B5B4-30466061CE6B}" type="pres">
      <dgm:prSet presAssocID="{ACCAC595-AE52-4EBA-BE0D-EB1596740602}" presName="level" presStyleLbl="node1" presStyleIdx="1" presStyleCnt="3">
        <dgm:presLayoutVars>
          <dgm:chMax val="1"/>
          <dgm:bulletEnabled val="1"/>
        </dgm:presLayoutVars>
      </dgm:prSet>
      <dgm:spPr/>
    </dgm:pt>
    <dgm:pt modelId="{F62925D6-DAB6-469F-979F-75F842E8BCD8}" type="pres">
      <dgm:prSet presAssocID="{ACCAC595-AE52-4EBA-BE0D-EB1596740602}" presName="levelTx" presStyleLbl="revTx" presStyleIdx="0" presStyleCnt="0">
        <dgm:presLayoutVars>
          <dgm:chMax val="1"/>
          <dgm:bulletEnabled val="1"/>
        </dgm:presLayoutVars>
      </dgm:prSet>
      <dgm:spPr/>
    </dgm:pt>
    <dgm:pt modelId="{2E0ECE92-D873-4B0D-AB7F-299E8734BAB1}" type="pres">
      <dgm:prSet presAssocID="{7206F77A-0982-4C0B-BF3F-6F1182FE28BD}" presName="Name8" presStyleCnt="0"/>
      <dgm:spPr/>
    </dgm:pt>
    <dgm:pt modelId="{57073E63-2CC2-4283-BDF2-7AEA2D5346B1}" type="pres">
      <dgm:prSet presAssocID="{7206F77A-0982-4C0B-BF3F-6F1182FE28BD}" presName="level" presStyleLbl="node1" presStyleIdx="2" presStyleCnt="3" custLinFactNeighborX="1786">
        <dgm:presLayoutVars>
          <dgm:chMax val="1"/>
          <dgm:bulletEnabled val="1"/>
        </dgm:presLayoutVars>
      </dgm:prSet>
      <dgm:spPr/>
    </dgm:pt>
    <dgm:pt modelId="{6F0F6A0A-0C81-4272-B86C-B2839A1A7543}" type="pres">
      <dgm:prSet presAssocID="{7206F77A-0982-4C0B-BF3F-6F1182FE28BD}" presName="levelTx" presStyleLbl="revTx" presStyleIdx="0" presStyleCnt="0">
        <dgm:presLayoutVars>
          <dgm:chMax val="1"/>
          <dgm:bulletEnabled val="1"/>
        </dgm:presLayoutVars>
      </dgm:prSet>
      <dgm:spPr/>
    </dgm:pt>
  </dgm:ptLst>
  <dgm:cxnLst>
    <dgm:cxn modelId="{70AF5DA9-458B-4BFA-A9D0-6272593FE2EA}" type="presOf" srcId="{5464D05C-4731-4562-8676-88B4C2546782}" destId="{0CBB538A-3223-484F-AA91-AB572E4263AC}" srcOrd="0" destOrd="0" presId="urn:microsoft.com/office/officeart/2005/8/layout/pyramid1"/>
    <dgm:cxn modelId="{CE33E461-D525-4F02-AD15-59E24CA9A54E}" srcId="{5464D05C-4731-4562-8676-88B4C2546782}" destId="{7206F77A-0982-4C0B-BF3F-6F1182FE28BD}" srcOrd="2" destOrd="0" parTransId="{4FC49BFB-F010-4874-8B14-50B44DF4DBE0}" sibTransId="{EDA67898-5FFF-401D-967A-D15CBF09EA98}"/>
    <dgm:cxn modelId="{A7931E7E-F8E5-49BD-BC30-E50D1B17E024}" type="presOf" srcId="{ACCAC595-AE52-4EBA-BE0D-EB1596740602}" destId="{F62925D6-DAB6-469F-979F-75F842E8BCD8}" srcOrd="1" destOrd="0" presId="urn:microsoft.com/office/officeart/2005/8/layout/pyramid1"/>
    <dgm:cxn modelId="{B962EB6C-0C1C-43C8-8E88-42F43300F636}" type="presOf" srcId="{ACCAC595-AE52-4EBA-BE0D-EB1596740602}" destId="{BFD090FE-946F-4AA3-B5B4-30466061CE6B}" srcOrd="0" destOrd="0" presId="urn:microsoft.com/office/officeart/2005/8/layout/pyramid1"/>
    <dgm:cxn modelId="{A2D18DA0-086C-46D3-8579-16A4989BAFA2}" type="presOf" srcId="{639DBA8B-3940-4159-8925-1DCAC33A9021}" destId="{DBF1B4D0-4E98-425D-9811-560B7EBD48E4}" srcOrd="1" destOrd="0" presId="urn:microsoft.com/office/officeart/2005/8/layout/pyramid1"/>
    <dgm:cxn modelId="{9DE4AD43-2EC7-498B-89E9-572E409A3293}" type="presOf" srcId="{7206F77A-0982-4C0B-BF3F-6F1182FE28BD}" destId="{6F0F6A0A-0C81-4272-B86C-B2839A1A7543}" srcOrd="1" destOrd="0" presId="urn:microsoft.com/office/officeart/2005/8/layout/pyramid1"/>
    <dgm:cxn modelId="{2EF2B1F9-357A-4C6B-BBC2-E82E35BBD98C}" srcId="{5464D05C-4731-4562-8676-88B4C2546782}" destId="{639DBA8B-3940-4159-8925-1DCAC33A9021}" srcOrd="0" destOrd="0" parTransId="{736467B9-7060-487E-9893-AC937DB4B128}" sibTransId="{0FAD13C0-94C7-4B28-969A-A59ED881B316}"/>
    <dgm:cxn modelId="{6D0951A4-CA82-4131-A0B9-76CB17F92294}" type="presOf" srcId="{639DBA8B-3940-4159-8925-1DCAC33A9021}" destId="{00BDF022-F9FB-4327-BBD2-12B8CCE7DECB}" srcOrd="0" destOrd="0" presId="urn:microsoft.com/office/officeart/2005/8/layout/pyramid1"/>
    <dgm:cxn modelId="{0C57C886-3967-4A47-B13D-90266FF5F357}" type="presOf" srcId="{7206F77A-0982-4C0B-BF3F-6F1182FE28BD}" destId="{57073E63-2CC2-4283-BDF2-7AEA2D5346B1}" srcOrd="0" destOrd="0" presId="urn:microsoft.com/office/officeart/2005/8/layout/pyramid1"/>
    <dgm:cxn modelId="{C5AB94ED-39F7-4D8C-A6DD-727D20E4AA1B}" srcId="{5464D05C-4731-4562-8676-88B4C2546782}" destId="{ACCAC595-AE52-4EBA-BE0D-EB1596740602}" srcOrd="1" destOrd="0" parTransId="{C814D486-7797-4774-A0AA-3F7D1512815E}" sibTransId="{6C991D55-348D-4C13-8C29-3FEBEBE281A1}"/>
    <dgm:cxn modelId="{45DC358C-4CF3-4F67-BBF0-D588F7D2E6FF}" type="presParOf" srcId="{0CBB538A-3223-484F-AA91-AB572E4263AC}" destId="{CA41C633-8077-46A7-8CC2-3BFB76B46F68}" srcOrd="0" destOrd="0" presId="urn:microsoft.com/office/officeart/2005/8/layout/pyramid1"/>
    <dgm:cxn modelId="{E2B3C916-4A0B-4D6C-8B0F-7C936078926D}" type="presParOf" srcId="{CA41C633-8077-46A7-8CC2-3BFB76B46F68}" destId="{00BDF022-F9FB-4327-BBD2-12B8CCE7DECB}" srcOrd="0" destOrd="0" presId="urn:microsoft.com/office/officeart/2005/8/layout/pyramid1"/>
    <dgm:cxn modelId="{EFA4E155-8FEA-4F07-A703-ACB2136D52FE}" type="presParOf" srcId="{CA41C633-8077-46A7-8CC2-3BFB76B46F68}" destId="{DBF1B4D0-4E98-425D-9811-560B7EBD48E4}" srcOrd="1" destOrd="0" presId="urn:microsoft.com/office/officeart/2005/8/layout/pyramid1"/>
    <dgm:cxn modelId="{BD240B33-F9C5-4348-AA85-98066AC0A877}" type="presParOf" srcId="{0CBB538A-3223-484F-AA91-AB572E4263AC}" destId="{CB69DB9B-1533-4FD9-B7DB-7C8FFE22E2AA}" srcOrd="1" destOrd="0" presId="urn:microsoft.com/office/officeart/2005/8/layout/pyramid1"/>
    <dgm:cxn modelId="{19B7EB52-4649-43FF-B100-9867817B5173}" type="presParOf" srcId="{CB69DB9B-1533-4FD9-B7DB-7C8FFE22E2AA}" destId="{BFD090FE-946F-4AA3-B5B4-30466061CE6B}" srcOrd="0" destOrd="0" presId="urn:microsoft.com/office/officeart/2005/8/layout/pyramid1"/>
    <dgm:cxn modelId="{7FD6AAB4-CAF4-4DE2-9FC8-647AE86FBF7F}" type="presParOf" srcId="{CB69DB9B-1533-4FD9-B7DB-7C8FFE22E2AA}" destId="{F62925D6-DAB6-469F-979F-75F842E8BCD8}" srcOrd="1" destOrd="0" presId="urn:microsoft.com/office/officeart/2005/8/layout/pyramid1"/>
    <dgm:cxn modelId="{46D58015-46F6-4131-892E-ABE8C3DA0981}" type="presParOf" srcId="{0CBB538A-3223-484F-AA91-AB572E4263AC}" destId="{2E0ECE92-D873-4B0D-AB7F-299E8734BAB1}" srcOrd="2" destOrd="0" presId="urn:microsoft.com/office/officeart/2005/8/layout/pyramid1"/>
    <dgm:cxn modelId="{B499D74B-9E6B-44E6-9209-0A24DFF2F7E7}" type="presParOf" srcId="{2E0ECE92-D873-4B0D-AB7F-299E8734BAB1}" destId="{57073E63-2CC2-4283-BDF2-7AEA2D5346B1}" srcOrd="0" destOrd="0" presId="urn:microsoft.com/office/officeart/2005/8/layout/pyramid1"/>
    <dgm:cxn modelId="{3DDB9A2E-B017-48A7-A8E6-1B7487336239}" type="presParOf" srcId="{2E0ECE92-D873-4B0D-AB7F-299E8734BAB1}" destId="{6F0F6A0A-0C81-4272-B86C-B2839A1A7543}"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64D05C-4731-4562-8676-88B4C2546782}" type="doc">
      <dgm:prSet loTypeId="urn:microsoft.com/office/officeart/2005/8/layout/pyramid3" loCatId="pyramid" qsTypeId="urn:microsoft.com/office/officeart/2005/8/quickstyle/simple1" qsCatId="simple" csTypeId="urn:microsoft.com/office/officeart/2005/8/colors/accent1_2" csCatId="accent1" phldr="1"/>
      <dgm:spPr/>
    </dgm:pt>
    <dgm:pt modelId="{639DBA8B-3940-4159-8925-1DCAC33A9021}">
      <dgm:prSet phldrT="[Text]" custT="1"/>
      <dgm:spPr>
        <a:solidFill>
          <a:schemeClr val="accent3"/>
        </a:solidFill>
      </dgm:spPr>
      <dgm:t>
        <a:bodyPr/>
        <a:lstStyle/>
        <a:p>
          <a:endParaRPr lang="en-US" sz="1100" dirty="0">
            <a:latin typeface="Calibri" panose="020F0502020204030204" pitchFamily="34" charset="0"/>
          </a:endParaRPr>
        </a:p>
        <a:p>
          <a:r>
            <a:rPr lang="en-US" sz="3200" b="1" dirty="0">
              <a:solidFill>
                <a:schemeClr val="bg1"/>
              </a:solidFill>
              <a:latin typeface="Calibri" panose="020F0502020204030204" pitchFamily="34" charset="0"/>
            </a:rPr>
            <a:t>NEST EGG</a:t>
          </a:r>
        </a:p>
        <a:p>
          <a:endParaRPr lang="en-US" sz="1100" dirty="0">
            <a:solidFill>
              <a:schemeClr val="bg1"/>
            </a:solidFill>
            <a:latin typeface="Calibri" panose="020F0502020204030204" pitchFamily="34" charset="0"/>
          </a:endParaRPr>
        </a:p>
      </dgm:t>
    </dgm:pt>
    <dgm:pt modelId="{736467B9-7060-487E-9893-AC937DB4B128}" type="parTrans" cxnId="{2EF2B1F9-357A-4C6B-BBC2-E82E35BBD98C}">
      <dgm:prSet/>
      <dgm:spPr/>
      <dgm:t>
        <a:bodyPr/>
        <a:lstStyle/>
        <a:p>
          <a:endParaRPr lang="en-US" sz="1100">
            <a:latin typeface="Calibri" panose="020F0502020204030204" pitchFamily="34" charset="0"/>
          </a:endParaRPr>
        </a:p>
      </dgm:t>
    </dgm:pt>
    <dgm:pt modelId="{0FAD13C0-94C7-4B28-969A-A59ED881B316}" type="sibTrans" cxnId="{2EF2B1F9-357A-4C6B-BBC2-E82E35BBD98C}">
      <dgm:prSet/>
      <dgm:spPr/>
      <dgm:t>
        <a:bodyPr/>
        <a:lstStyle/>
        <a:p>
          <a:endParaRPr lang="en-US" sz="1100">
            <a:latin typeface="Calibri" panose="020F0502020204030204" pitchFamily="34" charset="0"/>
          </a:endParaRPr>
        </a:p>
      </dgm:t>
    </dgm:pt>
    <dgm:pt modelId="{ACCAC595-AE52-4EBA-BE0D-EB1596740602}">
      <dgm:prSet phldrT="[Text]" custT="1"/>
      <dgm:spPr>
        <a:solidFill>
          <a:schemeClr val="accent1"/>
        </a:solidFill>
      </dgm:spPr>
      <dgm:t>
        <a:bodyPr/>
        <a:lstStyle/>
        <a:p>
          <a:pPr>
            <a:lnSpc>
              <a:spcPct val="60000"/>
            </a:lnSpc>
          </a:pPr>
          <a:r>
            <a:rPr lang="en-US" sz="2000" b="1" dirty="0">
              <a:solidFill>
                <a:schemeClr val="bg1"/>
              </a:solidFill>
              <a:latin typeface="Calibri" panose="020F0502020204030204" pitchFamily="34" charset="0"/>
            </a:rPr>
            <a:t>SOCIAL</a:t>
          </a:r>
        </a:p>
        <a:p>
          <a:pPr>
            <a:lnSpc>
              <a:spcPct val="60000"/>
            </a:lnSpc>
          </a:pPr>
          <a:r>
            <a:rPr lang="en-US" sz="2000" b="1" dirty="0">
              <a:solidFill>
                <a:schemeClr val="bg1"/>
              </a:solidFill>
              <a:latin typeface="Calibri" panose="020F0502020204030204" pitchFamily="34" charset="0"/>
            </a:rPr>
            <a:t>SECURITY</a:t>
          </a:r>
        </a:p>
      </dgm:t>
    </dgm:pt>
    <dgm:pt modelId="{C814D486-7797-4774-A0AA-3F7D1512815E}" type="parTrans" cxnId="{C5AB94ED-39F7-4D8C-A6DD-727D20E4AA1B}">
      <dgm:prSet/>
      <dgm:spPr/>
      <dgm:t>
        <a:bodyPr/>
        <a:lstStyle/>
        <a:p>
          <a:endParaRPr lang="en-US" sz="1100">
            <a:latin typeface="Calibri" panose="020F0502020204030204" pitchFamily="34" charset="0"/>
          </a:endParaRPr>
        </a:p>
      </dgm:t>
    </dgm:pt>
    <dgm:pt modelId="{6C991D55-348D-4C13-8C29-3FEBEBE281A1}" type="sibTrans" cxnId="{C5AB94ED-39F7-4D8C-A6DD-727D20E4AA1B}">
      <dgm:prSet/>
      <dgm:spPr/>
      <dgm:t>
        <a:bodyPr/>
        <a:lstStyle/>
        <a:p>
          <a:endParaRPr lang="en-US" sz="1100">
            <a:latin typeface="Calibri" panose="020F0502020204030204" pitchFamily="34" charset="0"/>
          </a:endParaRPr>
        </a:p>
      </dgm:t>
    </dgm:pt>
    <dgm:pt modelId="{7206F77A-0982-4C0B-BF3F-6F1182FE28BD}">
      <dgm:prSet phldrT="[Text]" custT="1"/>
      <dgm:spPr>
        <a:solidFill>
          <a:schemeClr val="tx1">
            <a:lumMod val="65000"/>
            <a:lumOff val="35000"/>
          </a:schemeClr>
        </a:solidFill>
      </dgm:spPr>
      <dgm:t>
        <a:bodyPr/>
        <a:lstStyle/>
        <a:p>
          <a:endParaRPr lang="en-US" sz="1300" dirty="0">
            <a:solidFill>
              <a:schemeClr val="bg1"/>
            </a:solidFill>
            <a:latin typeface="Calibri" panose="020F0502020204030204" pitchFamily="34" charset="0"/>
          </a:endParaRPr>
        </a:p>
        <a:p>
          <a:r>
            <a:rPr lang="en-US" sz="1200" b="1" dirty="0">
              <a:solidFill>
                <a:schemeClr val="bg1"/>
              </a:solidFill>
              <a:latin typeface="Calibri" panose="020F0502020204030204" pitchFamily="34" charset="0"/>
            </a:rPr>
            <a:t>PENSION</a:t>
          </a:r>
        </a:p>
        <a:p>
          <a:endParaRPr lang="en-US" sz="1100" dirty="0">
            <a:solidFill>
              <a:schemeClr val="bg1"/>
            </a:solidFill>
            <a:latin typeface="Calibri" panose="020F0502020204030204" pitchFamily="34" charset="0"/>
          </a:endParaRPr>
        </a:p>
        <a:p>
          <a:endParaRPr lang="en-US" sz="1100" dirty="0">
            <a:solidFill>
              <a:schemeClr val="bg1"/>
            </a:solidFill>
            <a:latin typeface="Calibri" panose="020F0502020204030204" pitchFamily="34" charset="0"/>
          </a:endParaRPr>
        </a:p>
        <a:p>
          <a:endParaRPr lang="en-US" sz="1100" dirty="0">
            <a:solidFill>
              <a:schemeClr val="bg1"/>
            </a:solidFill>
            <a:latin typeface="Calibri" panose="020F0502020204030204" pitchFamily="34" charset="0"/>
          </a:endParaRPr>
        </a:p>
      </dgm:t>
    </dgm:pt>
    <dgm:pt modelId="{4FC49BFB-F010-4874-8B14-50B44DF4DBE0}" type="parTrans" cxnId="{CE33E461-D525-4F02-AD15-59E24CA9A54E}">
      <dgm:prSet/>
      <dgm:spPr/>
      <dgm:t>
        <a:bodyPr/>
        <a:lstStyle/>
        <a:p>
          <a:endParaRPr lang="en-US" sz="1100">
            <a:latin typeface="Calibri" panose="020F0502020204030204" pitchFamily="34" charset="0"/>
          </a:endParaRPr>
        </a:p>
      </dgm:t>
    </dgm:pt>
    <dgm:pt modelId="{EDA67898-5FFF-401D-967A-D15CBF09EA98}" type="sibTrans" cxnId="{CE33E461-D525-4F02-AD15-59E24CA9A54E}">
      <dgm:prSet/>
      <dgm:spPr/>
      <dgm:t>
        <a:bodyPr/>
        <a:lstStyle/>
        <a:p>
          <a:endParaRPr lang="en-US" sz="1100">
            <a:latin typeface="Calibri" panose="020F0502020204030204" pitchFamily="34" charset="0"/>
          </a:endParaRPr>
        </a:p>
      </dgm:t>
    </dgm:pt>
    <dgm:pt modelId="{8F6DB46F-FED2-41C8-B5D0-EF966CBDD94D}" type="pres">
      <dgm:prSet presAssocID="{5464D05C-4731-4562-8676-88B4C2546782}" presName="Name0" presStyleCnt="0">
        <dgm:presLayoutVars>
          <dgm:dir/>
          <dgm:animLvl val="lvl"/>
          <dgm:resizeHandles val="exact"/>
        </dgm:presLayoutVars>
      </dgm:prSet>
      <dgm:spPr/>
    </dgm:pt>
    <dgm:pt modelId="{0F6B4983-6A52-4644-AE36-9213E3A95C81}" type="pres">
      <dgm:prSet presAssocID="{639DBA8B-3940-4159-8925-1DCAC33A9021}" presName="Name8" presStyleCnt="0"/>
      <dgm:spPr/>
    </dgm:pt>
    <dgm:pt modelId="{79EA1E69-E90B-4DF2-9A59-34ED1531B720}" type="pres">
      <dgm:prSet presAssocID="{639DBA8B-3940-4159-8925-1DCAC33A9021}" presName="level" presStyleLbl="node1" presStyleIdx="0" presStyleCnt="3">
        <dgm:presLayoutVars>
          <dgm:chMax val="1"/>
          <dgm:bulletEnabled val="1"/>
        </dgm:presLayoutVars>
      </dgm:prSet>
      <dgm:spPr/>
    </dgm:pt>
    <dgm:pt modelId="{41C99808-A3A9-423B-BD4A-A774B47FD9A2}" type="pres">
      <dgm:prSet presAssocID="{639DBA8B-3940-4159-8925-1DCAC33A9021}" presName="levelTx" presStyleLbl="revTx" presStyleIdx="0" presStyleCnt="0">
        <dgm:presLayoutVars>
          <dgm:chMax val="1"/>
          <dgm:bulletEnabled val="1"/>
        </dgm:presLayoutVars>
      </dgm:prSet>
      <dgm:spPr/>
    </dgm:pt>
    <dgm:pt modelId="{E97F2325-89E1-4A47-889E-AABFDAF01692}" type="pres">
      <dgm:prSet presAssocID="{ACCAC595-AE52-4EBA-BE0D-EB1596740602}" presName="Name8" presStyleCnt="0"/>
      <dgm:spPr/>
    </dgm:pt>
    <dgm:pt modelId="{6E2D615C-B3C6-4ED6-BDC0-0424C314D139}" type="pres">
      <dgm:prSet presAssocID="{ACCAC595-AE52-4EBA-BE0D-EB1596740602}" presName="level" presStyleLbl="node1" presStyleIdx="1" presStyleCnt="3">
        <dgm:presLayoutVars>
          <dgm:chMax val="1"/>
          <dgm:bulletEnabled val="1"/>
        </dgm:presLayoutVars>
      </dgm:prSet>
      <dgm:spPr/>
    </dgm:pt>
    <dgm:pt modelId="{162D632E-8697-4D60-89C9-002D5498577A}" type="pres">
      <dgm:prSet presAssocID="{ACCAC595-AE52-4EBA-BE0D-EB1596740602}" presName="levelTx" presStyleLbl="revTx" presStyleIdx="0" presStyleCnt="0">
        <dgm:presLayoutVars>
          <dgm:chMax val="1"/>
          <dgm:bulletEnabled val="1"/>
        </dgm:presLayoutVars>
      </dgm:prSet>
      <dgm:spPr/>
    </dgm:pt>
    <dgm:pt modelId="{454C0FE0-42B3-4C9C-B5D4-E5BB6580CE5B}" type="pres">
      <dgm:prSet presAssocID="{7206F77A-0982-4C0B-BF3F-6F1182FE28BD}" presName="Name8" presStyleCnt="0"/>
      <dgm:spPr/>
    </dgm:pt>
    <dgm:pt modelId="{BBE9C6E0-8926-4228-BAED-60B8C54110A0}" type="pres">
      <dgm:prSet presAssocID="{7206F77A-0982-4C0B-BF3F-6F1182FE28BD}" presName="level" presStyleLbl="node1" presStyleIdx="2" presStyleCnt="3">
        <dgm:presLayoutVars>
          <dgm:chMax val="1"/>
          <dgm:bulletEnabled val="1"/>
        </dgm:presLayoutVars>
      </dgm:prSet>
      <dgm:spPr/>
    </dgm:pt>
    <dgm:pt modelId="{8D8AC0F1-5D93-4BAC-8EB4-88F38F0A0B4C}" type="pres">
      <dgm:prSet presAssocID="{7206F77A-0982-4C0B-BF3F-6F1182FE28BD}" presName="levelTx" presStyleLbl="revTx" presStyleIdx="0" presStyleCnt="0">
        <dgm:presLayoutVars>
          <dgm:chMax val="1"/>
          <dgm:bulletEnabled val="1"/>
        </dgm:presLayoutVars>
      </dgm:prSet>
      <dgm:spPr/>
    </dgm:pt>
  </dgm:ptLst>
  <dgm:cxnLst>
    <dgm:cxn modelId="{CE33E461-D525-4F02-AD15-59E24CA9A54E}" srcId="{5464D05C-4731-4562-8676-88B4C2546782}" destId="{7206F77A-0982-4C0B-BF3F-6F1182FE28BD}" srcOrd="2" destOrd="0" parTransId="{4FC49BFB-F010-4874-8B14-50B44DF4DBE0}" sibTransId="{EDA67898-5FFF-401D-967A-D15CBF09EA98}"/>
    <dgm:cxn modelId="{E9260FC5-1E56-47CE-8B16-151DA42DD657}" type="presOf" srcId="{639DBA8B-3940-4159-8925-1DCAC33A9021}" destId="{41C99808-A3A9-423B-BD4A-A774B47FD9A2}" srcOrd="1" destOrd="0" presId="urn:microsoft.com/office/officeart/2005/8/layout/pyramid3"/>
    <dgm:cxn modelId="{7FB1306F-9F4D-4308-9C37-D229CE8D6FB8}" type="presOf" srcId="{ACCAC595-AE52-4EBA-BE0D-EB1596740602}" destId="{162D632E-8697-4D60-89C9-002D5498577A}" srcOrd="1" destOrd="0" presId="urn:microsoft.com/office/officeart/2005/8/layout/pyramid3"/>
    <dgm:cxn modelId="{E6008133-333D-4937-B0A5-DB4783F845B0}" type="presOf" srcId="{5464D05C-4731-4562-8676-88B4C2546782}" destId="{8F6DB46F-FED2-41C8-B5D0-EF966CBDD94D}" srcOrd="0" destOrd="0" presId="urn:microsoft.com/office/officeart/2005/8/layout/pyramid3"/>
    <dgm:cxn modelId="{0FCB9915-2A0E-42B8-A888-CD3F8C19D74D}" type="presOf" srcId="{7206F77A-0982-4C0B-BF3F-6F1182FE28BD}" destId="{BBE9C6E0-8926-4228-BAED-60B8C54110A0}" srcOrd="0" destOrd="0" presId="urn:microsoft.com/office/officeart/2005/8/layout/pyramid3"/>
    <dgm:cxn modelId="{2EF2B1F9-357A-4C6B-BBC2-E82E35BBD98C}" srcId="{5464D05C-4731-4562-8676-88B4C2546782}" destId="{639DBA8B-3940-4159-8925-1DCAC33A9021}" srcOrd="0" destOrd="0" parTransId="{736467B9-7060-487E-9893-AC937DB4B128}" sibTransId="{0FAD13C0-94C7-4B28-969A-A59ED881B316}"/>
    <dgm:cxn modelId="{5FBAB669-2CB5-44B8-ACD0-8E1DFC582D8D}" type="presOf" srcId="{ACCAC595-AE52-4EBA-BE0D-EB1596740602}" destId="{6E2D615C-B3C6-4ED6-BDC0-0424C314D139}" srcOrd="0" destOrd="0" presId="urn:microsoft.com/office/officeart/2005/8/layout/pyramid3"/>
    <dgm:cxn modelId="{6975F67B-D231-471D-87F4-85966D597296}" type="presOf" srcId="{639DBA8B-3940-4159-8925-1DCAC33A9021}" destId="{79EA1E69-E90B-4DF2-9A59-34ED1531B720}" srcOrd="0" destOrd="0" presId="urn:microsoft.com/office/officeart/2005/8/layout/pyramid3"/>
    <dgm:cxn modelId="{C5AB94ED-39F7-4D8C-A6DD-727D20E4AA1B}" srcId="{5464D05C-4731-4562-8676-88B4C2546782}" destId="{ACCAC595-AE52-4EBA-BE0D-EB1596740602}" srcOrd="1" destOrd="0" parTransId="{C814D486-7797-4774-A0AA-3F7D1512815E}" sibTransId="{6C991D55-348D-4C13-8C29-3FEBEBE281A1}"/>
    <dgm:cxn modelId="{80F149CB-50F2-4421-A445-114F2DCCE5ED}" type="presOf" srcId="{7206F77A-0982-4C0B-BF3F-6F1182FE28BD}" destId="{8D8AC0F1-5D93-4BAC-8EB4-88F38F0A0B4C}" srcOrd="1" destOrd="0" presId="urn:microsoft.com/office/officeart/2005/8/layout/pyramid3"/>
    <dgm:cxn modelId="{53496B8E-7365-4172-89DA-1420B9A9576C}" type="presParOf" srcId="{8F6DB46F-FED2-41C8-B5D0-EF966CBDD94D}" destId="{0F6B4983-6A52-4644-AE36-9213E3A95C81}" srcOrd="0" destOrd="0" presId="urn:microsoft.com/office/officeart/2005/8/layout/pyramid3"/>
    <dgm:cxn modelId="{0F00D432-8594-4A4C-812B-1ECBC476A125}" type="presParOf" srcId="{0F6B4983-6A52-4644-AE36-9213E3A95C81}" destId="{79EA1E69-E90B-4DF2-9A59-34ED1531B720}" srcOrd="0" destOrd="0" presId="urn:microsoft.com/office/officeart/2005/8/layout/pyramid3"/>
    <dgm:cxn modelId="{EE424276-91F4-4589-9C6B-10CAD845CD68}" type="presParOf" srcId="{0F6B4983-6A52-4644-AE36-9213E3A95C81}" destId="{41C99808-A3A9-423B-BD4A-A774B47FD9A2}" srcOrd="1" destOrd="0" presId="urn:microsoft.com/office/officeart/2005/8/layout/pyramid3"/>
    <dgm:cxn modelId="{0205E2A7-7077-4FAF-B0A0-B9490DA72B73}" type="presParOf" srcId="{8F6DB46F-FED2-41C8-B5D0-EF966CBDD94D}" destId="{E97F2325-89E1-4A47-889E-AABFDAF01692}" srcOrd="1" destOrd="0" presId="urn:microsoft.com/office/officeart/2005/8/layout/pyramid3"/>
    <dgm:cxn modelId="{963C4C75-65E3-44B3-8227-1CB5DF94655A}" type="presParOf" srcId="{E97F2325-89E1-4A47-889E-AABFDAF01692}" destId="{6E2D615C-B3C6-4ED6-BDC0-0424C314D139}" srcOrd="0" destOrd="0" presId="urn:microsoft.com/office/officeart/2005/8/layout/pyramid3"/>
    <dgm:cxn modelId="{42BB4D9F-7F95-424D-8C3E-DA278D1EA92F}" type="presParOf" srcId="{E97F2325-89E1-4A47-889E-AABFDAF01692}" destId="{162D632E-8697-4D60-89C9-002D5498577A}" srcOrd="1" destOrd="0" presId="urn:microsoft.com/office/officeart/2005/8/layout/pyramid3"/>
    <dgm:cxn modelId="{73B92CF2-7780-4BAD-8A03-56E5670DDC1B}" type="presParOf" srcId="{8F6DB46F-FED2-41C8-B5D0-EF966CBDD94D}" destId="{454C0FE0-42B3-4C9C-B5D4-E5BB6580CE5B}" srcOrd="2" destOrd="0" presId="urn:microsoft.com/office/officeart/2005/8/layout/pyramid3"/>
    <dgm:cxn modelId="{7EB62EA8-A70B-41A9-A686-5133F2F5CF08}" type="presParOf" srcId="{454C0FE0-42B3-4C9C-B5D4-E5BB6580CE5B}" destId="{BBE9C6E0-8926-4228-BAED-60B8C54110A0}" srcOrd="0" destOrd="0" presId="urn:microsoft.com/office/officeart/2005/8/layout/pyramid3"/>
    <dgm:cxn modelId="{E7BA947D-974F-481D-B401-522C70461042}" type="presParOf" srcId="{454C0FE0-42B3-4C9C-B5D4-E5BB6580CE5B}" destId="{8D8AC0F1-5D93-4BAC-8EB4-88F38F0A0B4C}" srcOrd="1" destOrd="0" presId="urn:microsoft.com/office/officeart/2005/8/layout/pyramid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DF022-F9FB-4327-BBD2-12B8CCE7DECB}">
      <dsp:nvSpPr>
        <dsp:cNvPr id="0" name=""/>
        <dsp:cNvSpPr/>
      </dsp:nvSpPr>
      <dsp:spPr>
        <a:xfrm>
          <a:off x="1042891" y="0"/>
          <a:ext cx="1042891" cy="946064"/>
        </a:xfrm>
        <a:prstGeom prst="trapezoid">
          <a:avLst>
            <a:gd name="adj" fmla="val 55117"/>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kern="1200" dirty="0">
            <a:latin typeface="Calibri" panose="020F0502020204030204" pitchFamily="34" charset="0"/>
          </a:endParaRPr>
        </a:p>
        <a:p>
          <a:pPr marL="0" lvl="0" indent="0" algn="ctr" defTabSz="533400">
            <a:lnSpc>
              <a:spcPct val="90000"/>
            </a:lnSpc>
            <a:spcBef>
              <a:spcPct val="0"/>
            </a:spcBef>
            <a:spcAft>
              <a:spcPct val="35000"/>
            </a:spcAft>
            <a:buNone/>
          </a:pPr>
          <a:r>
            <a:rPr lang="en-US" sz="1200" b="1" kern="1200" dirty="0">
              <a:solidFill>
                <a:schemeClr val="bg1"/>
              </a:solidFill>
              <a:latin typeface="Calibri" panose="020F0502020204030204" pitchFamily="34" charset="0"/>
            </a:rPr>
            <a:t>NEST</a:t>
          </a:r>
        </a:p>
        <a:p>
          <a:pPr marL="0" lvl="0" indent="0" algn="ctr" defTabSz="533400">
            <a:lnSpc>
              <a:spcPct val="90000"/>
            </a:lnSpc>
            <a:spcBef>
              <a:spcPct val="0"/>
            </a:spcBef>
            <a:spcAft>
              <a:spcPct val="35000"/>
            </a:spcAft>
            <a:buNone/>
          </a:pPr>
          <a:r>
            <a:rPr lang="en-US" sz="1200" b="1" kern="1200" dirty="0">
              <a:solidFill>
                <a:schemeClr val="bg1"/>
              </a:solidFill>
              <a:latin typeface="Calibri" panose="020F0502020204030204" pitchFamily="34" charset="0"/>
            </a:rPr>
            <a:t>EGG</a:t>
          </a:r>
        </a:p>
      </dsp:txBody>
      <dsp:txXfrm>
        <a:off x="1042891" y="0"/>
        <a:ext cx="1042891" cy="946064"/>
      </dsp:txXfrm>
    </dsp:sp>
    <dsp:sp modelId="{BFD090FE-946F-4AA3-B5B4-30466061CE6B}">
      <dsp:nvSpPr>
        <dsp:cNvPr id="0" name=""/>
        <dsp:cNvSpPr/>
      </dsp:nvSpPr>
      <dsp:spPr>
        <a:xfrm>
          <a:off x="521445" y="946064"/>
          <a:ext cx="2085782" cy="946064"/>
        </a:xfrm>
        <a:prstGeom prst="trapezoid">
          <a:avLst>
            <a:gd name="adj" fmla="val 55117"/>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60000"/>
            </a:lnSpc>
            <a:spcBef>
              <a:spcPct val="0"/>
            </a:spcBef>
            <a:spcAft>
              <a:spcPts val="600"/>
            </a:spcAft>
            <a:buNone/>
          </a:pPr>
          <a:r>
            <a:rPr lang="en-US" sz="2000" b="1" kern="1200" dirty="0">
              <a:solidFill>
                <a:schemeClr val="bg1"/>
              </a:solidFill>
              <a:latin typeface="Calibri" panose="020F0502020204030204" pitchFamily="34" charset="0"/>
            </a:rPr>
            <a:t>SOCIAL</a:t>
          </a:r>
        </a:p>
        <a:p>
          <a:pPr marL="0" lvl="0" indent="0" algn="ctr" defTabSz="889000">
            <a:lnSpc>
              <a:spcPct val="60000"/>
            </a:lnSpc>
            <a:spcBef>
              <a:spcPct val="0"/>
            </a:spcBef>
            <a:spcAft>
              <a:spcPts val="600"/>
            </a:spcAft>
            <a:buNone/>
          </a:pPr>
          <a:r>
            <a:rPr lang="en-US" sz="2000" b="1" kern="1200" dirty="0">
              <a:solidFill>
                <a:schemeClr val="bg1"/>
              </a:solidFill>
              <a:latin typeface="Calibri" panose="020F0502020204030204" pitchFamily="34" charset="0"/>
            </a:rPr>
            <a:t>SECURITY</a:t>
          </a:r>
        </a:p>
      </dsp:txBody>
      <dsp:txXfrm>
        <a:off x="886457" y="946064"/>
        <a:ext cx="1355758" cy="946064"/>
      </dsp:txXfrm>
    </dsp:sp>
    <dsp:sp modelId="{57073E63-2CC2-4283-BDF2-7AEA2D5346B1}">
      <dsp:nvSpPr>
        <dsp:cNvPr id="0" name=""/>
        <dsp:cNvSpPr/>
      </dsp:nvSpPr>
      <dsp:spPr>
        <a:xfrm>
          <a:off x="0" y="1892128"/>
          <a:ext cx="3128674" cy="946064"/>
        </a:xfrm>
        <a:prstGeom prst="trapezoid">
          <a:avLst>
            <a:gd name="adj" fmla="val 55117"/>
          </a:avLst>
        </a:prstGeom>
        <a:solidFill>
          <a:schemeClr val="tx1">
            <a:lumMod val="65000"/>
            <a:lumOff val="3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Calibri" panose="020F0502020204030204" pitchFamily="34" charset="0"/>
            </a:rPr>
            <a:t>PENSION</a:t>
          </a:r>
        </a:p>
      </dsp:txBody>
      <dsp:txXfrm>
        <a:off x="547517" y="1892128"/>
        <a:ext cx="2033638" cy="9460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EA1E69-E90B-4DF2-9A59-34ED1531B720}">
      <dsp:nvSpPr>
        <dsp:cNvPr id="0" name=""/>
        <dsp:cNvSpPr/>
      </dsp:nvSpPr>
      <dsp:spPr>
        <a:xfrm rot="10800000">
          <a:off x="0" y="0"/>
          <a:ext cx="3128674" cy="946064"/>
        </a:xfrm>
        <a:prstGeom prst="trapezoid">
          <a:avLst>
            <a:gd name="adj" fmla="val 55117"/>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endParaRPr lang="en-US" sz="1100" kern="1200" dirty="0">
            <a:latin typeface="Calibri" panose="020F0502020204030204" pitchFamily="34" charset="0"/>
          </a:endParaRPr>
        </a:p>
        <a:p>
          <a:pPr marL="0" lvl="0" indent="0" algn="ctr" defTabSz="488950">
            <a:lnSpc>
              <a:spcPct val="90000"/>
            </a:lnSpc>
            <a:spcBef>
              <a:spcPct val="0"/>
            </a:spcBef>
            <a:spcAft>
              <a:spcPct val="35000"/>
            </a:spcAft>
            <a:buNone/>
          </a:pPr>
          <a:r>
            <a:rPr lang="en-US" sz="3200" b="1" kern="1200" dirty="0">
              <a:solidFill>
                <a:schemeClr val="bg1"/>
              </a:solidFill>
              <a:latin typeface="Calibri" panose="020F0502020204030204" pitchFamily="34" charset="0"/>
            </a:rPr>
            <a:t>NEST EGG</a:t>
          </a:r>
        </a:p>
        <a:p>
          <a:pPr marL="0" lvl="0" indent="0" algn="ctr" defTabSz="488950">
            <a:lnSpc>
              <a:spcPct val="90000"/>
            </a:lnSpc>
            <a:spcBef>
              <a:spcPct val="0"/>
            </a:spcBef>
            <a:spcAft>
              <a:spcPct val="35000"/>
            </a:spcAft>
            <a:buNone/>
          </a:pPr>
          <a:endParaRPr lang="en-US" sz="1100" kern="1200" dirty="0">
            <a:solidFill>
              <a:schemeClr val="bg1"/>
            </a:solidFill>
            <a:latin typeface="Calibri" panose="020F0502020204030204" pitchFamily="34" charset="0"/>
          </a:endParaRPr>
        </a:p>
      </dsp:txBody>
      <dsp:txXfrm rot="-10800000">
        <a:off x="547517" y="0"/>
        <a:ext cx="2033638" cy="946064"/>
      </dsp:txXfrm>
    </dsp:sp>
    <dsp:sp modelId="{6E2D615C-B3C6-4ED6-BDC0-0424C314D139}">
      <dsp:nvSpPr>
        <dsp:cNvPr id="0" name=""/>
        <dsp:cNvSpPr/>
      </dsp:nvSpPr>
      <dsp:spPr>
        <a:xfrm rot="10800000">
          <a:off x="521445" y="946064"/>
          <a:ext cx="2085782" cy="946064"/>
        </a:xfrm>
        <a:prstGeom prst="trapezoid">
          <a:avLst>
            <a:gd name="adj" fmla="val 55117"/>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60000"/>
            </a:lnSpc>
            <a:spcBef>
              <a:spcPct val="0"/>
            </a:spcBef>
            <a:spcAft>
              <a:spcPct val="35000"/>
            </a:spcAft>
            <a:buNone/>
          </a:pPr>
          <a:r>
            <a:rPr lang="en-US" sz="2000" b="1" kern="1200" dirty="0">
              <a:solidFill>
                <a:schemeClr val="bg1"/>
              </a:solidFill>
              <a:latin typeface="Calibri" panose="020F0502020204030204" pitchFamily="34" charset="0"/>
            </a:rPr>
            <a:t>SOCIAL</a:t>
          </a:r>
        </a:p>
        <a:p>
          <a:pPr marL="0" lvl="0" indent="0" algn="ctr" defTabSz="889000">
            <a:lnSpc>
              <a:spcPct val="60000"/>
            </a:lnSpc>
            <a:spcBef>
              <a:spcPct val="0"/>
            </a:spcBef>
            <a:spcAft>
              <a:spcPct val="35000"/>
            </a:spcAft>
            <a:buNone/>
          </a:pPr>
          <a:r>
            <a:rPr lang="en-US" sz="2000" b="1" kern="1200" dirty="0">
              <a:solidFill>
                <a:schemeClr val="bg1"/>
              </a:solidFill>
              <a:latin typeface="Calibri" panose="020F0502020204030204" pitchFamily="34" charset="0"/>
            </a:rPr>
            <a:t>SECURITY</a:t>
          </a:r>
        </a:p>
      </dsp:txBody>
      <dsp:txXfrm rot="-10800000">
        <a:off x="886457" y="946064"/>
        <a:ext cx="1355758" cy="946064"/>
      </dsp:txXfrm>
    </dsp:sp>
    <dsp:sp modelId="{BBE9C6E0-8926-4228-BAED-60B8C54110A0}">
      <dsp:nvSpPr>
        <dsp:cNvPr id="0" name=""/>
        <dsp:cNvSpPr/>
      </dsp:nvSpPr>
      <dsp:spPr>
        <a:xfrm rot="10800000">
          <a:off x="1042891" y="1892128"/>
          <a:ext cx="1042891" cy="946064"/>
        </a:xfrm>
        <a:prstGeom prst="trapezoid">
          <a:avLst>
            <a:gd name="adj" fmla="val 55117"/>
          </a:avLst>
        </a:prstGeom>
        <a:solidFill>
          <a:schemeClr val="tx1">
            <a:lumMod val="65000"/>
            <a:lumOff val="3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endParaRPr lang="en-US" sz="1300" kern="1200" dirty="0">
            <a:solidFill>
              <a:schemeClr val="bg1"/>
            </a:solidFill>
            <a:latin typeface="Calibri" panose="020F0502020204030204" pitchFamily="34" charset="0"/>
          </a:endParaRPr>
        </a:p>
        <a:p>
          <a:pPr marL="0" lvl="0" indent="0" algn="ctr" defTabSz="577850">
            <a:lnSpc>
              <a:spcPct val="90000"/>
            </a:lnSpc>
            <a:spcBef>
              <a:spcPct val="0"/>
            </a:spcBef>
            <a:spcAft>
              <a:spcPct val="35000"/>
            </a:spcAft>
            <a:buNone/>
          </a:pPr>
          <a:r>
            <a:rPr lang="en-US" sz="1200" b="1" kern="1200" dirty="0">
              <a:solidFill>
                <a:schemeClr val="bg1"/>
              </a:solidFill>
              <a:latin typeface="Calibri" panose="020F0502020204030204" pitchFamily="34" charset="0"/>
            </a:rPr>
            <a:t>PENSION</a:t>
          </a:r>
        </a:p>
        <a:p>
          <a:pPr marL="0" lvl="0" indent="0" algn="ctr" defTabSz="577850">
            <a:lnSpc>
              <a:spcPct val="90000"/>
            </a:lnSpc>
            <a:spcBef>
              <a:spcPct val="0"/>
            </a:spcBef>
            <a:spcAft>
              <a:spcPct val="35000"/>
            </a:spcAft>
            <a:buNone/>
          </a:pPr>
          <a:endParaRPr lang="en-US" sz="1100" kern="1200" dirty="0">
            <a:solidFill>
              <a:schemeClr val="bg1"/>
            </a:solidFill>
            <a:latin typeface="Calibri" panose="020F0502020204030204" pitchFamily="34" charset="0"/>
          </a:endParaRPr>
        </a:p>
        <a:p>
          <a:pPr marL="0" lvl="0" indent="0" algn="ctr" defTabSz="577850">
            <a:lnSpc>
              <a:spcPct val="90000"/>
            </a:lnSpc>
            <a:spcBef>
              <a:spcPct val="0"/>
            </a:spcBef>
            <a:spcAft>
              <a:spcPct val="35000"/>
            </a:spcAft>
            <a:buNone/>
          </a:pPr>
          <a:endParaRPr lang="en-US" sz="1100" kern="1200" dirty="0">
            <a:solidFill>
              <a:schemeClr val="bg1"/>
            </a:solidFill>
            <a:latin typeface="Calibri" panose="020F0502020204030204" pitchFamily="34" charset="0"/>
          </a:endParaRPr>
        </a:p>
        <a:p>
          <a:pPr marL="0" lvl="0" indent="0" algn="ctr" defTabSz="577850">
            <a:lnSpc>
              <a:spcPct val="90000"/>
            </a:lnSpc>
            <a:spcBef>
              <a:spcPct val="0"/>
            </a:spcBef>
            <a:spcAft>
              <a:spcPct val="35000"/>
            </a:spcAft>
            <a:buNone/>
          </a:pPr>
          <a:endParaRPr lang="en-US" sz="1100" kern="1200" dirty="0">
            <a:solidFill>
              <a:schemeClr val="bg1"/>
            </a:solidFill>
            <a:latin typeface="Calibri" panose="020F0502020204030204" pitchFamily="34" charset="0"/>
          </a:endParaRPr>
        </a:p>
      </dsp:txBody>
      <dsp:txXfrm rot="-10800000">
        <a:off x="1042891" y="1892128"/>
        <a:ext cx="1042891" cy="946064"/>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8CF253-37FB-4C96-A930-64BE4E209C45}" type="datetimeFigureOut">
              <a:rPr lang="en-US" smtClean="0"/>
              <a:t>12/29/2016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B7BDFF-1071-4886-B91A-59EA715E9B3A}" type="slidenum">
              <a:rPr lang="en-US" smtClean="0"/>
              <a:t>‹#›</a:t>
            </a:fld>
            <a:endParaRPr lang="en-US"/>
          </a:p>
        </p:txBody>
      </p:sp>
    </p:spTree>
    <p:extLst>
      <p:ext uri="{BB962C8B-B14F-4D97-AF65-F5344CB8AC3E}">
        <p14:creationId xmlns:p14="http://schemas.microsoft.com/office/powerpoint/2010/main" val="119960672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realdealretirement.com/toolsresource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info:</a:t>
            </a:r>
          </a:p>
          <a:p>
            <a:endParaRPr lang="en-US" dirty="0"/>
          </a:p>
          <a:p>
            <a:r>
              <a:rPr lang="en-US" dirty="0"/>
              <a:t>Kelvin Boston from the popular television series, Moneywise with Kelvin Boston, approached Tom </a:t>
            </a:r>
            <a:r>
              <a:rPr lang="en-US" dirty="0" err="1"/>
              <a:t>Hegna</a:t>
            </a:r>
            <a:r>
              <a:rPr lang="en-US" dirty="0"/>
              <a:t> in 2012 about possibly doing a television special on retirement. They knew there was a simple and optimal way to approach retirement planning but how could they reach people and let them know that happily ever after could exist? With this presentation, you will find out why retirement planning is an exciting and happy time in your life</a:t>
            </a:r>
          </a:p>
          <a:p>
            <a:endParaRPr lang="en-US" dirty="0"/>
          </a:p>
        </p:txBody>
      </p:sp>
      <p:sp>
        <p:nvSpPr>
          <p:cNvPr id="4" name="Slide Number Placeholder 3"/>
          <p:cNvSpPr>
            <a:spLocks noGrp="1"/>
          </p:cNvSpPr>
          <p:nvPr>
            <p:ph type="sldNum" sz="quarter" idx="10"/>
          </p:nvPr>
        </p:nvSpPr>
        <p:spPr/>
        <p:txBody>
          <a:bodyPr/>
          <a:lstStyle/>
          <a:p>
            <a:fld id="{72C4E773-B7B8-4D7E-938A-D10BD70975CE}" type="slidenum">
              <a:rPr lang="en-US" smtClean="0"/>
              <a:t>3</a:t>
            </a:fld>
            <a:endParaRPr lang="en-US"/>
          </a:p>
        </p:txBody>
      </p:sp>
    </p:spTree>
    <p:extLst>
      <p:ext uri="{BB962C8B-B14F-4D97-AF65-F5344CB8AC3E}">
        <p14:creationId xmlns:p14="http://schemas.microsoft.com/office/powerpoint/2010/main" val="2227272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Much Income Do You Need to Replace?</a:t>
            </a:r>
          </a:p>
          <a:p>
            <a:endParaRPr lang="en-US" dirty="0"/>
          </a:p>
          <a:p>
            <a:r>
              <a:rPr lang="en-US" dirty="0"/>
              <a:t>When determining your income needs in retirement, figure out your actual expenses. While there are a number of replacement assumptions made in the media, the truth it can be possible for many people to live comfortably in retirement on 70% or less of their pre-retirement income.  </a:t>
            </a:r>
          </a:p>
          <a:p>
            <a:endParaRPr lang="en-US" dirty="0"/>
          </a:p>
          <a:p>
            <a:r>
              <a:rPr lang="en-US" dirty="0"/>
              <a:t>When you have a retirement plan is that it gives you the confidence to enjoy their retirement.</a:t>
            </a:r>
          </a:p>
          <a:p>
            <a:endParaRPr lang="en-US" dirty="0"/>
          </a:p>
        </p:txBody>
      </p:sp>
      <p:sp>
        <p:nvSpPr>
          <p:cNvPr id="4" name="Slide Number Placeholder 3"/>
          <p:cNvSpPr>
            <a:spLocks noGrp="1"/>
          </p:cNvSpPr>
          <p:nvPr>
            <p:ph type="sldNum" sz="quarter" idx="10"/>
          </p:nvPr>
        </p:nvSpPr>
        <p:spPr/>
        <p:txBody>
          <a:bodyPr/>
          <a:lstStyle/>
          <a:p>
            <a:fld id="{72C4E773-B7B8-4D7E-938A-D10BD70975CE}" type="slidenum">
              <a:rPr lang="en-US" smtClean="0"/>
              <a:t>12</a:t>
            </a:fld>
            <a:endParaRPr lang="en-US"/>
          </a:p>
        </p:txBody>
      </p:sp>
    </p:spTree>
    <p:extLst>
      <p:ext uri="{BB962C8B-B14F-4D97-AF65-F5344CB8AC3E}">
        <p14:creationId xmlns:p14="http://schemas.microsoft.com/office/powerpoint/2010/main" val="845773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Retirement Blueprint</a:t>
            </a:r>
          </a:p>
          <a:p>
            <a:endParaRPr lang="en-US" dirty="0"/>
          </a:p>
          <a:p>
            <a:r>
              <a:rPr lang="en-US" dirty="0"/>
              <a:t>A retirement plan is the “blueprint” to get you from where you are now financially to where you want to be in the future.  Too many people think they can just wing it and be ok.  However there is too much uncertainty-uncertainty related to income and expenses in retirement, uncertainty regarding longevity, uncertainty surrounding pension benefits and social security and uncertainty around inflation and other risks.</a:t>
            </a:r>
          </a:p>
          <a:p>
            <a:endParaRPr lang="en-US" dirty="0"/>
          </a:p>
          <a:p>
            <a:r>
              <a:rPr lang="en-US" dirty="0"/>
              <a:t>People don’t plan to fail-they simply fail to plan.  A plan can help you protect your hard earned savings from these and other risks.</a:t>
            </a:r>
          </a:p>
          <a:p>
            <a:endParaRPr lang="en-US" dirty="0"/>
          </a:p>
        </p:txBody>
      </p:sp>
      <p:sp>
        <p:nvSpPr>
          <p:cNvPr id="4" name="Slide Number Placeholder 3"/>
          <p:cNvSpPr>
            <a:spLocks noGrp="1"/>
          </p:cNvSpPr>
          <p:nvPr>
            <p:ph type="sldNum" sz="quarter" idx="10"/>
          </p:nvPr>
        </p:nvSpPr>
        <p:spPr/>
        <p:txBody>
          <a:bodyPr/>
          <a:lstStyle/>
          <a:p>
            <a:fld id="{72C4E773-B7B8-4D7E-938A-D10BD70975CE}" type="slidenum">
              <a:rPr lang="en-US" smtClean="0"/>
              <a:t>13</a:t>
            </a:fld>
            <a:endParaRPr lang="en-US"/>
          </a:p>
        </p:txBody>
      </p:sp>
    </p:spTree>
    <p:extLst>
      <p:ext uri="{BB962C8B-B14F-4D97-AF65-F5344CB8AC3E}">
        <p14:creationId xmlns:p14="http://schemas.microsoft.com/office/powerpoint/2010/main" val="2506557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Anyone</a:t>
            </a:r>
            <a:r>
              <a:rPr lang="en-US" baseline="0" dirty="0"/>
              <a:t> know who Ida May Fuller is?....</a:t>
            </a:r>
          </a:p>
          <a:p>
            <a:endParaRPr lang="en-US" baseline="0" dirty="0"/>
          </a:p>
          <a:p>
            <a:r>
              <a:rPr lang="en-US" baseline="0" dirty="0"/>
              <a:t>We should’ve seen the </a:t>
            </a:r>
            <a:r>
              <a:rPr lang="en-US" baseline="0" dirty="0" err="1"/>
              <a:t>forshadowing</a:t>
            </a:r>
            <a:r>
              <a:rPr lang="en-US" baseline="0" dirty="0"/>
              <a:t> 80 years ago……</a:t>
            </a:r>
            <a:endParaRPr lang="en-US" dirty="0"/>
          </a:p>
        </p:txBody>
      </p:sp>
      <p:sp>
        <p:nvSpPr>
          <p:cNvPr id="4" name="Slide Number Placeholder 3"/>
          <p:cNvSpPr>
            <a:spLocks noGrp="1"/>
          </p:cNvSpPr>
          <p:nvPr>
            <p:ph type="sldNum" sz="quarter" idx="10"/>
          </p:nvPr>
        </p:nvSpPr>
        <p:spPr/>
        <p:txBody>
          <a:bodyPr/>
          <a:lstStyle/>
          <a:p>
            <a:fld id="{A2B7BDFF-1071-4886-B91A-59EA715E9B3A}" type="slidenum">
              <a:rPr lang="en-US" smtClean="0"/>
              <a:t>14</a:t>
            </a:fld>
            <a:endParaRPr lang="en-US"/>
          </a:p>
        </p:txBody>
      </p:sp>
    </p:spTree>
    <p:extLst>
      <p:ext uri="{BB962C8B-B14F-4D97-AF65-F5344CB8AC3E}">
        <p14:creationId xmlns:p14="http://schemas.microsoft.com/office/powerpoint/2010/main" val="2230457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additional benefit options available from Social Security for a lot of different family situations. Lets take a look at married couples first.  Married individuals can claim benefits based either on their own earnings record or the earnings record of their spouse.  If an individual elects to receive a benefit based on their spouse’s earnings record, the benefit can be as high as 50% of the spouse’s earnings record.  Please note that you cannot claim a spousal benefit until your spouse has filed for benefits.</a:t>
            </a:r>
          </a:p>
          <a:p>
            <a:endParaRPr lang="en-US" dirty="0"/>
          </a:p>
          <a:p>
            <a:r>
              <a:rPr lang="en-US" dirty="0"/>
              <a:t>In addition, you may also be eligible for benefits based on a former spouse’s record in certain situations.  In order to qualify for benefits from a divorced spouse, you (1) must have been married for at least 10 years (2) you are not remarried (3) your retirement benefit is less than the benefit you would be eligible to receive based on your ex-spouse’s record and (4) your ex-spouse has enough credits to qualify for retirement benefits.  Even if your spouse has not applied for their retirement benefits, you can still apply for benefits based on their record as long as your ex qualifies and you have been divorced for at least two years.</a:t>
            </a:r>
          </a:p>
          <a:p>
            <a:endParaRPr lang="en-US" dirty="0"/>
          </a:p>
          <a:p>
            <a:r>
              <a:rPr lang="en-US" dirty="0"/>
              <a:t>Let’s take a look at some of the potential ways to maximize Social Security benefits for a married couple…</a:t>
            </a:r>
          </a:p>
          <a:p>
            <a:endParaRPr lang="en-US" dirty="0"/>
          </a:p>
        </p:txBody>
      </p:sp>
      <p:sp>
        <p:nvSpPr>
          <p:cNvPr id="4" name="Slide Number Placeholder 3"/>
          <p:cNvSpPr>
            <a:spLocks noGrp="1"/>
          </p:cNvSpPr>
          <p:nvPr>
            <p:ph type="sldNum" sz="quarter" idx="10"/>
          </p:nvPr>
        </p:nvSpPr>
        <p:spPr/>
        <p:txBody>
          <a:bodyPr/>
          <a:lstStyle/>
          <a:p>
            <a:fld id="{72C4E773-B7B8-4D7E-938A-D10BD70975CE}" type="slidenum">
              <a:rPr lang="en-US" smtClean="0"/>
              <a:t>15</a:t>
            </a:fld>
            <a:endParaRPr lang="en-US"/>
          </a:p>
        </p:txBody>
      </p:sp>
    </p:spTree>
    <p:extLst>
      <p:ext uri="{BB962C8B-B14F-4D97-AF65-F5344CB8AC3E}">
        <p14:creationId xmlns:p14="http://schemas.microsoft.com/office/powerpoint/2010/main" val="1670832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300" b="1" i="1" dirty="0"/>
              <a:t>*</a:t>
            </a:r>
            <a:r>
              <a:rPr lang="en-US" sz="900" dirty="0"/>
              <a:t>If you were born on January 1st of any year you should refer to the previous year. (If you were born on the 1st of the month, we figure your benefit (and your full retirement age) as if your birthday was in the previous month.)</a:t>
            </a:r>
          </a:p>
          <a:p>
            <a:endParaRPr lang="en-US" dirty="0"/>
          </a:p>
          <a:p>
            <a:r>
              <a:rPr lang="en-US" sz="900" dirty="0"/>
              <a:t>(Called "full retirement age" or "normal retirement age.")</a:t>
            </a:r>
            <a:endParaRPr lang="en-US" dirty="0"/>
          </a:p>
        </p:txBody>
      </p:sp>
      <p:sp>
        <p:nvSpPr>
          <p:cNvPr id="4" name="Slide Number Placeholder 3"/>
          <p:cNvSpPr>
            <a:spLocks noGrp="1"/>
          </p:cNvSpPr>
          <p:nvPr>
            <p:ph type="sldNum" sz="quarter" idx="10"/>
          </p:nvPr>
        </p:nvSpPr>
        <p:spPr/>
        <p:txBody>
          <a:bodyPr/>
          <a:lstStyle/>
          <a:p>
            <a:fld id="{A2B7BDFF-1071-4886-B91A-59EA715E9B3A}" type="slidenum">
              <a:rPr lang="en-US" smtClean="0"/>
              <a:t>16</a:t>
            </a:fld>
            <a:endParaRPr lang="en-US"/>
          </a:p>
        </p:txBody>
      </p:sp>
    </p:spTree>
    <p:extLst>
      <p:ext uri="{BB962C8B-B14F-4D97-AF65-F5344CB8AC3E}">
        <p14:creationId xmlns:p14="http://schemas.microsoft.com/office/powerpoint/2010/main" val="2077036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Security Benefit</a:t>
            </a:r>
          </a:p>
          <a:p>
            <a:endParaRPr lang="en-US" dirty="0"/>
          </a:p>
          <a:p>
            <a:r>
              <a:rPr lang="en-US" dirty="0"/>
              <a:t>On the corresponding chart, you can see if you decide to take your benefit at 62, you can receive up to $750</a:t>
            </a:r>
          </a:p>
          <a:p>
            <a:r>
              <a:rPr lang="en-US" dirty="0"/>
              <a:t>BUT…. The longer a person waits to receive benefits, the higher their benefit amount will be – until they reach age 70, when the benefit will no longer be increased </a:t>
            </a:r>
          </a:p>
          <a:p>
            <a:r>
              <a:rPr lang="en-US" dirty="0"/>
              <a:t>Assuming that a person reaches full retirement age at 66, and their full benefit amount would be $1,000 per month, they could essentially </a:t>
            </a:r>
            <a:r>
              <a:rPr lang="en-US" b="1" dirty="0"/>
              <a:t>increase their Social Security income by more than 30% if they delay benefit receipt until age 70. </a:t>
            </a:r>
          </a:p>
          <a:p>
            <a:endParaRPr lang="en-US" dirty="0"/>
          </a:p>
        </p:txBody>
      </p:sp>
      <p:sp>
        <p:nvSpPr>
          <p:cNvPr id="4" name="Slide Number Placeholder 3"/>
          <p:cNvSpPr>
            <a:spLocks noGrp="1"/>
          </p:cNvSpPr>
          <p:nvPr>
            <p:ph type="sldNum" sz="quarter" idx="10"/>
          </p:nvPr>
        </p:nvSpPr>
        <p:spPr/>
        <p:txBody>
          <a:bodyPr/>
          <a:lstStyle/>
          <a:p>
            <a:fld id="{72C4E773-B7B8-4D7E-938A-D10BD70975CE}" type="slidenum">
              <a:rPr lang="en-US" smtClean="0"/>
              <a:t>17</a:t>
            </a:fld>
            <a:endParaRPr lang="en-US"/>
          </a:p>
        </p:txBody>
      </p:sp>
    </p:spTree>
    <p:extLst>
      <p:ext uri="{BB962C8B-B14F-4D97-AF65-F5344CB8AC3E}">
        <p14:creationId xmlns:p14="http://schemas.microsoft.com/office/powerpoint/2010/main" val="3036172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Security Benefit</a:t>
            </a:r>
          </a:p>
          <a:p>
            <a:endParaRPr lang="en-US" dirty="0"/>
          </a:p>
          <a:p>
            <a:r>
              <a:rPr lang="en-US" dirty="0"/>
              <a:t>Lets Look at that same chart again…</a:t>
            </a:r>
          </a:p>
          <a:p>
            <a:endParaRPr lang="en-US" dirty="0"/>
          </a:p>
          <a:p>
            <a:r>
              <a:rPr lang="en-US" dirty="0"/>
              <a:t>The different in waiting can be significant!</a:t>
            </a:r>
          </a:p>
          <a:p>
            <a:r>
              <a:rPr lang="en-US" dirty="0"/>
              <a:t>As you can see on this chart, the difference can be up to $570</a:t>
            </a:r>
          </a:p>
          <a:p>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What is the break-even point?  Rule</a:t>
            </a:r>
            <a:r>
              <a:rPr lang="en-US" baseline="0" dirty="0"/>
              <a:t> of thumb:  break even is around 80 if you wait till age 70</a:t>
            </a:r>
            <a:endParaRPr lang="en-US" dirty="0"/>
          </a:p>
          <a:p>
            <a:endParaRPr lang="en-US" dirty="0"/>
          </a:p>
        </p:txBody>
      </p:sp>
      <p:sp>
        <p:nvSpPr>
          <p:cNvPr id="4" name="Slide Number Placeholder 3"/>
          <p:cNvSpPr>
            <a:spLocks noGrp="1"/>
          </p:cNvSpPr>
          <p:nvPr>
            <p:ph type="sldNum" sz="quarter" idx="10"/>
          </p:nvPr>
        </p:nvSpPr>
        <p:spPr/>
        <p:txBody>
          <a:bodyPr/>
          <a:lstStyle/>
          <a:p>
            <a:fld id="{72C4E773-B7B8-4D7E-938A-D10BD70975CE}" type="slidenum">
              <a:rPr lang="en-US" smtClean="0"/>
              <a:t>18</a:t>
            </a:fld>
            <a:endParaRPr lang="en-US"/>
          </a:p>
        </p:txBody>
      </p:sp>
    </p:spTree>
    <p:extLst>
      <p:ext uri="{BB962C8B-B14F-4D97-AF65-F5344CB8AC3E}">
        <p14:creationId xmlns:p14="http://schemas.microsoft.com/office/powerpoint/2010/main" val="2375342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For example, if a 62-year-old man and his 59-year-old wife earning $75,000 and $50,000 respectively each take benefits at 62, they stand to collect just over $1 million in joint benefits, according to estimates by </a:t>
            </a:r>
            <a:r>
              <a:rPr lang="en-US" sz="1200" dirty="0">
                <a:hlinkClick r:id="rId3" tooltip="The RealDealRetirement Toolbox"/>
              </a:rPr>
              <a:t>Financial Engines’ Social Security calculator</a:t>
            </a:r>
            <a:r>
              <a:rPr lang="en-US" sz="1200" dirty="0"/>
              <a:t>. But if the wife takes the benefit based on her earnings at age 63, her husband files at age 66 for spousal benefits based on his wife’s work record and then switches to his own benefit at age 70, their projected lifetime benefit jumps to roughly $1,250,000. Or to put it another way, by taking benefits as soon as possible, this couple may be giving up $250,000 in lifetime benefits.</a:t>
            </a:r>
          </a:p>
        </p:txBody>
      </p:sp>
      <p:sp>
        <p:nvSpPr>
          <p:cNvPr id="4" name="Slide Number Placeholder 3"/>
          <p:cNvSpPr>
            <a:spLocks noGrp="1"/>
          </p:cNvSpPr>
          <p:nvPr>
            <p:ph type="sldNum" sz="quarter" idx="10"/>
          </p:nvPr>
        </p:nvSpPr>
        <p:spPr/>
        <p:txBody>
          <a:bodyPr/>
          <a:lstStyle/>
          <a:p>
            <a:fld id="{9445F28A-64B0-4A5B-8E97-2AF5FB3F394D}" type="slidenum">
              <a:rPr lang="en-US" smtClean="0"/>
              <a:t>19</a:t>
            </a:fld>
            <a:endParaRPr lang="en-US" dirty="0"/>
          </a:p>
        </p:txBody>
      </p:sp>
    </p:spTree>
    <p:extLst>
      <p:ext uri="{BB962C8B-B14F-4D97-AF65-F5344CB8AC3E}">
        <p14:creationId xmlns:p14="http://schemas.microsoft.com/office/powerpoint/2010/main" val="3563288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Lets take a look at Survivor Benefits… </a:t>
            </a:r>
          </a:p>
          <a:p>
            <a:endParaRPr lang="en-US" b="1"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b="1" dirty="0"/>
              <a:t>Surviving spouse can receive or step up to the benefit of the deceased spouse</a:t>
            </a:r>
          </a:p>
          <a:p>
            <a:endParaRPr lang="en-US" dirty="0"/>
          </a:p>
          <a:p>
            <a:r>
              <a:rPr lang="en-US" dirty="0"/>
              <a:t>The surviving spouse is eligible to receive benefits from Social Security, provided the deceased worker had enough credits to qualify for a retirement benefit and the surviving spouse is age 60 or older.  In order to be eligible for Social Security survivor’s benefits, a widow or widower must have been married to the deceased worker at the time of his/her death and for at least 9 months prior to the worker’s death.</a:t>
            </a:r>
          </a:p>
          <a:p>
            <a:endParaRPr lang="en-US" dirty="0"/>
          </a:p>
          <a:p>
            <a:r>
              <a:rPr lang="en-US" dirty="0"/>
              <a:t>Survivor benefits are reduced if the surviving spouse has not yet reached full retirement age.  A surviving spouse may be under age 60 and still receive a benefit if they are caring for a dependent child under the age of 16</a:t>
            </a:r>
          </a:p>
          <a:p>
            <a:endParaRPr lang="en-US" dirty="0"/>
          </a:p>
          <a:p>
            <a:r>
              <a:rPr lang="en-US" dirty="0"/>
              <a:t>If you and your spouse are both receiving Social Security benefits and your spouse passes away, the deceased spouse’s benefit will stop.  You can then switch to your Social Security survivors benefit if it is a higher amount than your retirement benefit.  If you get remarried after becoming widowed, you will no longer be eligible for a survivor’s benefit unless you are age 60 or older or age 50 and disabled.   </a:t>
            </a:r>
          </a:p>
          <a:p>
            <a:endParaRPr lang="en-US" dirty="0"/>
          </a:p>
          <a:p>
            <a:r>
              <a:rPr lang="en-US" dirty="0"/>
              <a:t>Let’s look at an example</a:t>
            </a:r>
          </a:p>
          <a:p>
            <a:endParaRPr lang="en-US" dirty="0"/>
          </a:p>
          <a:p>
            <a:r>
              <a:rPr lang="en-US" dirty="0"/>
              <a:t>Source: SSA.gov as of October 2014</a:t>
            </a:r>
          </a:p>
          <a:p>
            <a:endParaRPr lang="en-US" dirty="0"/>
          </a:p>
        </p:txBody>
      </p:sp>
      <p:sp>
        <p:nvSpPr>
          <p:cNvPr id="4" name="Slide Number Placeholder 3"/>
          <p:cNvSpPr>
            <a:spLocks noGrp="1"/>
          </p:cNvSpPr>
          <p:nvPr>
            <p:ph type="sldNum" sz="quarter" idx="10"/>
          </p:nvPr>
        </p:nvSpPr>
        <p:spPr/>
        <p:txBody>
          <a:bodyPr/>
          <a:lstStyle/>
          <a:p>
            <a:fld id="{72C4E773-B7B8-4D7E-938A-D10BD70975CE}" type="slidenum">
              <a:rPr lang="en-US" smtClean="0"/>
              <a:t>20</a:t>
            </a:fld>
            <a:endParaRPr lang="en-US"/>
          </a:p>
        </p:txBody>
      </p:sp>
    </p:spTree>
    <p:extLst>
      <p:ext uri="{BB962C8B-B14F-4D97-AF65-F5344CB8AC3E}">
        <p14:creationId xmlns:p14="http://schemas.microsoft.com/office/powerpoint/2010/main" val="37948529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Security Earnings Restrictions</a:t>
            </a:r>
          </a:p>
          <a:p>
            <a:endParaRPr lang="en-US" dirty="0"/>
          </a:p>
          <a:p>
            <a:r>
              <a:rPr lang="en-US" dirty="0"/>
              <a:t>The Internal Revenue Service has set Base Amount thresholds for determining whether you owe income tax on your Social Security Benefits. If the total income that the IRS uses for this purpose is above these thresholds, you could owe taxes on your Social Security benefits.</a:t>
            </a:r>
          </a:p>
          <a:p>
            <a:endParaRPr lang="en-US" dirty="0"/>
          </a:p>
          <a:p>
            <a:r>
              <a:rPr lang="en-US" dirty="0"/>
              <a:t>If your IRS filing status is single, and your total income is below $25,000, or if you are Married, Filing Joint and your total income is below $32,000 you don’t owe any taxes on your Social Security Benefits. </a:t>
            </a:r>
          </a:p>
          <a:p>
            <a:endParaRPr lang="en-US" dirty="0"/>
          </a:p>
          <a:p>
            <a:r>
              <a:rPr lang="en-US" dirty="0"/>
              <a:t>If your IRS filing status is single, and your total income is between $25,000 and $34,000, or if you are Married, Filing Joint and your total income is between $32,000 and $44,000, you owe income tax on up to 50% of your Social Security Benefits. </a:t>
            </a:r>
          </a:p>
          <a:p>
            <a:endParaRPr lang="en-US" dirty="0"/>
          </a:p>
          <a:p>
            <a:r>
              <a:rPr lang="en-US" dirty="0"/>
              <a:t>Many people are not aware that all tax free bond interest count toward income levels. </a:t>
            </a:r>
          </a:p>
          <a:p>
            <a:endParaRPr lang="en-US" dirty="0"/>
          </a:p>
          <a:p>
            <a:r>
              <a:rPr lang="en-US" dirty="0"/>
              <a:t>If your IRS filing status is single, and your total income is above $34,000, or if you are Married, Filing Joint and your total income is above $44,000, you owe income tax on up to 85 % of your Social Security Benefits. </a:t>
            </a:r>
          </a:p>
          <a:p>
            <a:endParaRPr lang="en-US" dirty="0"/>
          </a:p>
          <a:p>
            <a:r>
              <a:rPr lang="en-US" dirty="0"/>
              <a:t>Source: SSA.gov as of October 2014</a:t>
            </a:r>
          </a:p>
          <a:p>
            <a:endParaRPr lang="en-US" dirty="0"/>
          </a:p>
        </p:txBody>
      </p:sp>
      <p:sp>
        <p:nvSpPr>
          <p:cNvPr id="4" name="Slide Number Placeholder 3"/>
          <p:cNvSpPr>
            <a:spLocks noGrp="1"/>
          </p:cNvSpPr>
          <p:nvPr>
            <p:ph type="sldNum" sz="quarter" idx="10"/>
          </p:nvPr>
        </p:nvSpPr>
        <p:spPr/>
        <p:txBody>
          <a:bodyPr/>
          <a:lstStyle/>
          <a:p>
            <a:fld id="{72C4E773-B7B8-4D7E-938A-D10BD70975CE}" type="slidenum">
              <a:rPr lang="en-US" smtClean="0"/>
              <a:t>21</a:t>
            </a:fld>
            <a:endParaRPr lang="en-US"/>
          </a:p>
        </p:txBody>
      </p:sp>
    </p:spTree>
    <p:extLst>
      <p:ext uri="{BB962C8B-B14F-4D97-AF65-F5344CB8AC3E}">
        <p14:creationId xmlns:p14="http://schemas.microsoft.com/office/powerpoint/2010/main" val="548884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5464">
              <a:defRPr/>
            </a:pPr>
            <a:r>
              <a:rPr lang="en-US" dirty="0"/>
              <a:t>Let me ask you a question….</a:t>
            </a:r>
          </a:p>
          <a:p>
            <a:pPr defTabSz="925464">
              <a:defRPr/>
            </a:pPr>
            <a:endParaRPr lang="en-US" dirty="0"/>
          </a:p>
          <a:p>
            <a:pPr defTabSz="925464">
              <a:defRPr/>
            </a:pPr>
            <a:r>
              <a:rPr lang="en-US" dirty="0">
                <a:latin typeface="Britannic Bold"/>
                <a:cs typeface="Britannic Bold"/>
              </a:rPr>
              <a:t>What day of the week do you go play golf, work on your boat, get your hair done, or enjoy your hobby? </a:t>
            </a:r>
          </a:p>
        </p:txBody>
      </p:sp>
      <p:sp>
        <p:nvSpPr>
          <p:cNvPr id="4" name="Slide Number Placeholder 3"/>
          <p:cNvSpPr>
            <a:spLocks noGrp="1"/>
          </p:cNvSpPr>
          <p:nvPr>
            <p:ph type="sldNum" sz="quarter" idx="10"/>
          </p:nvPr>
        </p:nvSpPr>
        <p:spPr/>
        <p:txBody>
          <a:bodyPr/>
          <a:lstStyle/>
          <a:p>
            <a:fld id="{72C4E773-B7B8-4D7E-938A-D10BD70975CE}" type="slidenum">
              <a:rPr lang="en-US" smtClean="0"/>
              <a:t>4</a:t>
            </a:fld>
            <a:endParaRPr lang="en-US"/>
          </a:p>
        </p:txBody>
      </p:sp>
    </p:spTree>
    <p:extLst>
      <p:ext uri="{BB962C8B-B14F-4D97-AF65-F5344CB8AC3E}">
        <p14:creationId xmlns:p14="http://schemas.microsoft.com/office/powerpoint/2010/main" val="34895230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45F28A-64B0-4A5B-8E97-2AF5FB3F394D}" type="slidenum">
              <a:rPr lang="en-US" smtClean="0"/>
              <a:t>22</a:t>
            </a:fld>
            <a:endParaRPr lang="en-US"/>
          </a:p>
        </p:txBody>
      </p:sp>
    </p:spTree>
    <p:extLst>
      <p:ext uri="{BB962C8B-B14F-4D97-AF65-F5344CB8AC3E}">
        <p14:creationId xmlns:p14="http://schemas.microsoft.com/office/powerpoint/2010/main" val="1931158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step 3 we take a look at a “hybrid” retirement.  A hybrid retirement occurs when a retiree finds a full- or part-time position after leaving their primary career.  Maybe they serve as a consultant in the field from which they just retired or they start a small business doing something completely different.  Today’s retirees have more post-retirement career options than any previous generation.  The rise of internet technology has introduced a number new business opportunities, many of which can be done from the comfort of your home.</a:t>
            </a:r>
          </a:p>
        </p:txBody>
      </p:sp>
      <p:sp>
        <p:nvSpPr>
          <p:cNvPr id="4" name="Slide Number Placeholder 3"/>
          <p:cNvSpPr>
            <a:spLocks noGrp="1"/>
          </p:cNvSpPr>
          <p:nvPr>
            <p:ph type="sldNum" sz="quarter" idx="10"/>
          </p:nvPr>
        </p:nvSpPr>
        <p:spPr/>
        <p:txBody>
          <a:bodyPr/>
          <a:lstStyle/>
          <a:p>
            <a:fld id="{72C4E773-B7B8-4D7E-938A-D10BD70975CE}" type="slidenum">
              <a:rPr lang="en-US" smtClean="0"/>
              <a:t>23</a:t>
            </a:fld>
            <a:endParaRPr lang="en-US"/>
          </a:p>
        </p:txBody>
      </p:sp>
    </p:spTree>
    <p:extLst>
      <p:ext uri="{BB962C8B-B14F-4D97-AF65-F5344CB8AC3E}">
        <p14:creationId xmlns:p14="http://schemas.microsoft.com/office/powerpoint/2010/main" val="1244033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Considering a Hybrid Retirement</a:t>
            </a:r>
          </a:p>
          <a:p>
            <a:endParaRPr lang="en-US" dirty="0"/>
          </a:p>
          <a:p>
            <a:r>
              <a:rPr lang="en-US" dirty="0"/>
              <a:t>A hybrid retirement can provide a “middle ground” between full-time work and full-time retirement.  The late comedian George Burns was quoted as saying “Retirement at 65 is ridiculous.  When I was 65, I still had pimples.”</a:t>
            </a:r>
          </a:p>
          <a:p>
            <a:endParaRPr lang="en-US" dirty="0"/>
          </a:p>
          <a:p>
            <a:r>
              <a:rPr lang="en-US" dirty="0"/>
              <a:t>Let’s consider the story of Bill and Brianna Boomer.  They both “retired” at age 65 and then decided to try a hybrid retirement for a few years.  Brianna accepted a position working part-time at a department store while Bill, after a career in manufacturing, discovers a number of companies are willing to pay for his expertise.  Working at home as a consultant, Bill is able to bring some additional income while working on his schedule.  While he feels retired, it also helps him stay engaged with work he enjoys.  </a:t>
            </a:r>
          </a:p>
          <a:p>
            <a:endParaRPr lang="en-US" dirty="0"/>
          </a:p>
          <a:p>
            <a:r>
              <a:rPr lang="en-US" dirty="0"/>
              <a:t>Besides being financially beneficial, brain scientists are adamant about the benefits of continuing to stay engaged with work which is stimulating and helps you stay connected to the outside world.  	</a:t>
            </a:r>
          </a:p>
          <a:p>
            <a:endParaRPr lang="en-US" dirty="0"/>
          </a:p>
          <a:p>
            <a:r>
              <a:rPr lang="en-US" dirty="0"/>
              <a:t>Source: SSA.gov as of October 2014</a:t>
            </a:r>
          </a:p>
          <a:p>
            <a:endParaRPr lang="en-US" dirty="0"/>
          </a:p>
        </p:txBody>
      </p:sp>
      <p:sp>
        <p:nvSpPr>
          <p:cNvPr id="4" name="Slide Number Placeholder 3"/>
          <p:cNvSpPr>
            <a:spLocks noGrp="1"/>
          </p:cNvSpPr>
          <p:nvPr>
            <p:ph type="sldNum" sz="quarter" idx="10"/>
          </p:nvPr>
        </p:nvSpPr>
        <p:spPr/>
        <p:txBody>
          <a:bodyPr/>
          <a:lstStyle/>
          <a:p>
            <a:fld id="{72C4E773-B7B8-4D7E-938A-D10BD70975CE}" type="slidenum">
              <a:rPr lang="en-US" smtClean="0"/>
              <a:t>24</a:t>
            </a:fld>
            <a:endParaRPr lang="en-US"/>
          </a:p>
        </p:txBody>
      </p:sp>
    </p:spTree>
    <p:extLst>
      <p:ext uri="{BB962C8B-B14F-4D97-AF65-F5344CB8AC3E}">
        <p14:creationId xmlns:p14="http://schemas.microsoft.com/office/powerpoint/2010/main" val="23323627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Lato" panose="020F0502020204030203" pitchFamily="34" charset="0"/>
            </a:endParaRPr>
          </a:p>
        </p:txBody>
      </p:sp>
      <p:sp>
        <p:nvSpPr>
          <p:cNvPr id="4" name="Slide Number Placeholder 3"/>
          <p:cNvSpPr>
            <a:spLocks noGrp="1"/>
          </p:cNvSpPr>
          <p:nvPr>
            <p:ph type="sldNum" sz="quarter" idx="10"/>
          </p:nvPr>
        </p:nvSpPr>
        <p:spPr/>
        <p:txBody>
          <a:bodyPr/>
          <a:lstStyle/>
          <a:p>
            <a:fld id="{04EBFCF7-DBAE-4171-B664-49A31DA528CA}" type="slidenum">
              <a:rPr lang="en-US" smtClean="0"/>
              <a:t>25</a:t>
            </a:fld>
            <a:endParaRPr lang="en-US"/>
          </a:p>
        </p:txBody>
      </p:sp>
    </p:spTree>
    <p:extLst>
      <p:ext uri="{BB962C8B-B14F-4D97-AF65-F5344CB8AC3E}">
        <p14:creationId xmlns:p14="http://schemas.microsoft.com/office/powerpoint/2010/main" val="365213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take a look at what inflation actually is…</a:t>
            </a:r>
          </a:p>
        </p:txBody>
      </p:sp>
      <p:sp>
        <p:nvSpPr>
          <p:cNvPr id="4" name="Slide Number Placeholder 3"/>
          <p:cNvSpPr>
            <a:spLocks noGrp="1"/>
          </p:cNvSpPr>
          <p:nvPr>
            <p:ph type="sldNum" sz="quarter" idx="10"/>
          </p:nvPr>
        </p:nvSpPr>
        <p:spPr/>
        <p:txBody>
          <a:bodyPr/>
          <a:lstStyle/>
          <a:p>
            <a:fld id="{72C4E773-B7B8-4D7E-938A-D10BD70975CE}" type="slidenum">
              <a:rPr lang="en-US" smtClean="0"/>
              <a:t>26</a:t>
            </a:fld>
            <a:endParaRPr lang="en-US"/>
          </a:p>
        </p:txBody>
      </p:sp>
    </p:spTree>
    <p:extLst>
      <p:ext uri="{BB962C8B-B14F-4D97-AF65-F5344CB8AC3E}">
        <p14:creationId xmlns:p14="http://schemas.microsoft.com/office/powerpoint/2010/main" val="11581850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Inflation?</a:t>
            </a:r>
          </a:p>
          <a:p>
            <a:endParaRPr lang="en-US" dirty="0"/>
          </a:p>
          <a:p>
            <a:r>
              <a:rPr lang="en-US" dirty="0"/>
              <a:t>One risk that will almost certainly affect every retirement portfolio is inflation, which can decimate purchasing power over time. For example, if you get $10,000 per month from your nest egg, the purchasing power at 4% inflation will be cut by more than half in 20 years and by more than two-thirds in 30 years. However, there have been some periods, such as the late 1970s, when inflation soared into the double digits.</a:t>
            </a:r>
          </a:p>
          <a:p>
            <a:endParaRPr lang="en-US" dirty="0"/>
          </a:p>
          <a:p>
            <a:r>
              <a:rPr lang="en-US" dirty="0"/>
              <a:t>Inflation is extremely problematic for retirees who are on fixed incomes and who are depending on their retirement savings to help make ends meet. High inflation can erode</a:t>
            </a:r>
          </a:p>
          <a:p>
            <a:r>
              <a:rPr lang="en-US" dirty="0"/>
              <a:t>both your income and your portfolio if you do not plan for it. The U.S. has experienced a period of relative price stability and low inflation for the past 25 years or so. Even so, prices of food, gas, stamps, and other items you buy have gone up significantly over this same period.</a:t>
            </a:r>
          </a:p>
          <a:p>
            <a:endParaRPr lang="en-US" dirty="0"/>
          </a:p>
          <a:p>
            <a:r>
              <a:rPr lang="en-US" dirty="0"/>
              <a:t>Source: SSA.gov as of October 2014</a:t>
            </a:r>
          </a:p>
          <a:p>
            <a:endParaRPr lang="en-US" dirty="0"/>
          </a:p>
        </p:txBody>
      </p:sp>
      <p:sp>
        <p:nvSpPr>
          <p:cNvPr id="4" name="Slide Number Placeholder 3"/>
          <p:cNvSpPr>
            <a:spLocks noGrp="1"/>
          </p:cNvSpPr>
          <p:nvPr>
            <p:ph type="sldNum" sz="quarter" idx="10"/>
          </p:nvPr>
        </p:nvSpPr>
        <p:spPr/>
        <p:txBody>
          <a:bodyPr/>
          <a:lstStyle/>
          <a:p>
            <a:fld id="{72C4E773-B7B8-4D7E-938A-D10BD70975CE}" type="slidenum">
              <a:rPr lang="en-US" smtClean="0"/>
              <a:t>27</a:t>
            </a:fld>
            <a:endParaRPr lang="en-US"/>
          </a:p>
        </p:txBody>
      </p:sp>
    </p:spTree>
    <p:extLst>
      <p:ext uri="{BB962C8B-B14F-4D97-AF65-F5344CB8AC3E}">
        <p14:creationId xmlns:p14="http://schemas.microsoft.com/office/powerpoint/2010/main" val="5270795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one of my favorite topics to discuss with retirees and the focus of my first book, Paychecks and </a:t>
            </a:r>
            <a:r>
              <a:rPr lang="en-US" dirty="0" err="1"/>
              <a:t>Playchecks</a:t>
            </a:r>
            <a:r>
              <a:rPr lang="en-US" dirty="0"/>
              <a:t>: Retirement Solutions for Life. </a:t>
            </a:r>
          </a:p>
        </p:txBody>
      </p:sp>
      <p:sp>
        <p:nvSpPr>
          <p:cNvPr id="4" name="Slide Number Placeholder 3"/>
          <p:cNvSpPr>
            <a:spLocks noGrp="1"/>
          </p:cNvSpPr>
          <p:nvPr>
            <p:ph type="sldNum" sz="quarter" idx="10"/>
          </p:nvPr>
        </p:nvSpPr>
        <p:spPr/>
        <p:txBody>
          <a:bodyPr/>
          <a:lstStyle/>
          <a:p>
            <a:fld id="{72C4E773-B7B8-4D7E-938A-D10BD70975CE}" type="slidenum">
              <a:rPr lang="en-US" smtClean="0"/>
              <a:t>29</a:t>
            </a:fld>
            <a:endParaRPr lang="en-US"/>
          </a:p>
        </p:txBody>
      </p:sp>
    </p:spTree>
    <p:extLst>
      <p:ext uri="{BB962C8B-B14F-4D97-AF65-F5344CB8AC3E}">
        <p14:creationId xmlns:p14="http://schemas.microsoft.com/office/powerpoint/2010/main" val="35638299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p:txBody>
      </p:sp>
      <p:sp>
        <p:nvSpPr>
          <p:cNvPr id="4" name="Slide Number Placeholder 3"/>
          <p:cNvSpPr>
            <a:spLocks noGrp="1"/>
          </p:cNvSpPr>
          <p:nvPr>
            <p:ph type="sldNum" sz="quarter" idx="10"/>
          </p:nvPr>
        </p:nvSpPr>
        <p:spPr/>
        <p:txBody>
          <a:bodyPr/>
          <a:lstStyle/>
          <a:p>
            <a:fld id="{72C4E773-B7B8-4D7E-938A-D10BD70975CE}" type="slidenum">
              <a:rPr lang="en-US" smtClean="0"/>
              <a:t>30</a:t>
            </a:fld>
            <a:endParaRPr lang="en-US"/>
          </a:p>
        </p:txBody>
      </p:sp>
    </p:spTree>
    <p:extLst>
      <p:ext uri="{BB962C8B-B14F-4D97-AF65-F5344CB8AC3E}">
        <p14:creationId xmlns:p14="http://schemas.microsoft.com/office/powerpoint/2010/main" val="11309255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sources of Guaranteed Income  During Retirement…</a:t>
            </a:r>
          </a:p>
          <a:p>
            <a:endParaRPr lang="en-US" dirty="0"/>
          </a:p>
        </p:txBody>
      </p:sp>
      <p:sp>
        <p:nvSpPr>
          <p:cNvPr id="4" name="Slide Number Placeholder 3"/>
          <p:cNvSpPr>
            <a:spLocks noGrp="1"/>
          </p:cNvSpPr>
          <p:nvPr>
            <p:ph type="sldNum" sz="quarter" idx="10"/>
          </p:nvPr>
        </p:nvSpPr>
        <p:spPr/>
        <p:txBody>
          <a:bodyPr/>
          <a:lstStyle/>
          <a:p>
            <a:fld id="{72C4E773-B7B8-4D7E-938A-D10BD70975CE}" type="slidenum">
              <a:rPr lang="en-US" smtClean="0"/>
              <a:t>31</a:t>
            </a:fld>
            <a:endParaRPr lang="en-US"/>
          </a:p>
        </p:txBody>
      </p:sp>
    </p:spTree>
    <p:extLst>
      <p:ext uri="{BB962C8B-B14F-4D97-AF65-F5344CB8AC3E}">
        <p14:creationId xmlns:p14="http://schemas.microsoft.com/office/powerpoint/2010/main" val="28128350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Assets vs Income</a:t>
            </a:r>
          </a:p>
          <a:p>
            <a:endParaRPr lang="en-US" dirty="0"/>
          </a:p>
          <a:p>
            <a:r>
              <a:rPr lang="en-US" dirty="0"/>
              <a:t>Retirement can be simpler than you might think. See, the Success of your Retirement is really NOT about your assets…</a:t>
            </a:r>
          </a:p>
          <a:p>
            <a:endParaRPr lang="en-US" dirty="0"/>
          </a:p>
          <a:p>
            <a:r>
              <a:rPr lang="en-US" dirty="0"/>
              <a:t>Assets can be lost, stolen, swindled, sued, divorced or decimated in a market crash.  The ultimate success of your retirement is determined by INCOME, and I would add – GUARANTEED LIFETIME INCOME!</a:t>
            </a:r>
          </a:p>
          <a:p>
            <a:endParaRPr lang="en-US" dirty="0"/>
          </a:p>
          <a:p>
            <a:r>
              <a:rPr lang="en-US" dirty="0"/>
              <a:t>Guarantees of Lifetime Income Annuities are subject to the claims paying ability of the insurer.</a:t>
            </a:r>
          </a:p>
          <a:p>
            <a:endParaRPr lang="en-US" dirty="0"/>
          </a:p>
        </p:txBody>
      </p:sp>
      <p:sp>
        <p:nvSpPr>
          <p:cNvPr id="4" name="Slide Number Placeholder 3"/>
          <p:cNvSpPr>
            <a:spLocks noGrp="1"/>
          </p:cNvSpPr>
          <p:nvPr>
            <p:ph type="sldNum" sz="quarter" idx="10"/>
          </p:nvPr>
        </p:nvSpPr>
        <p:spPr/>
        <p:txBody>
          <a:bodyPr/>
          <a:lstStyle/>
          <a:p>
            <a:fld id="{72C4E773-B7B8-4D7E-938A-D10BD70975CE}" type="slidenum">
              <a:rPr lang="en-US" smtClean="0"/>
              <a:t>32</a:t>
            </a:fld>
            <a:endParaRPr lang="en-US"/>
          </a:p>
        </p:txBody>
      </p:sp>
    </p:spTree>
    <p:extLst>
      <p:ext uri="{BB962C8B-B14F-4D97-AF65-F5344CB8AC3E}">
        <p14:creationId xmlns:p14="http://schemas.microsoft.com/office/powerpoint/2010/main" val="1824339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B7BDFF-1071-4886-B91A-59EA715E9B3A}" type="slidenum">
              <a:rPr lang="en-US" smtClean="0"/>
              <a:t>5</a:t>
            </a:fld>
            <a:endParaRPr lang="en-US"/>
          </a:p>
        </p:txBody>
      </p:sp>
    </p:spTree>
    <p:extLst>
      <p:ext uri="{BB962C8B-B14F-4D97-AF65-F5344CB8AC3E}">
        <p14:creationId xmlns:p14="http://schemas.microsoft.com/office/powerpoint/2010/main" val="36633146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Let’s take a look at the key risks to your clients in retirement.  Tom briefly discusses each of the risks on the Left side of the page.  Let’s take a closer look at order of returns risk since that one is not clearly understood by many people.</a:t>
            </a:r>
          </a:p>
          <a:p>
            <a:endParaRPr lang="en-US" dirty="0"/>
          </a:p>
          <a:p>
            <a:endParaRPr lang="en-US" dirty="0"/>
          </a:p>
        </p:txBody>
      </p:sp>
      <p:sp>
        <p:nvSpPr>
          <p:cNvPr id="4" name="Slide Number Placeholder 3"/>
          <p:cNvSpPr>
            <a:spLocks noGrp="1"/>
          </p:cNvSpPr>
          <p:nvPr>
            <p:ph type="sldNum" sz="quarter" idx="10"/>
          </p:nvPr>
        </p:nvSpPr>
        <p:spPr/>
        <p:txBody>
          <a:bodyPr/>
          <a:lstStyle/>
          <a:p>
            <a:fld id="{72C4E773-B7B8-4D7E-938A-D10BD70975CE}" type="slidenum">
              <a:rPr lang="en-US" smtClean="0"/>
              <a:t>33</a:t>
            </a:fld>
            <a:endParaRPr lang="en-US"/>
          </a:p>
        </p:txBody>
      </p:sp>
    </p:spTree>
    <p:extLst>
      <p:ext uri="{BB962C8B-B14F-4D97-AF65-F5344CB8AC3E}">
        <p14:creationId xmlns:p14="http://schemas.microsoft.com/office/powerpoint/2010/main" val="31910635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5464">
              <a:defRPr/>
            </a:pPr>
            <a:r>
              <a:rPr lang="en-US" dirty="0">
                <a:cs typeface="Times New Roman" pitchFamily="18" charset="0"/>
              </a:rPr>
              <a:t>So which Retirement Risk is the #1 risk?  Hands down it is LONGEVITY risk.  Why?  Because Longevity is NOT just a risk.  It is a Risk Multiplier of the other risks.  See, the longer you live, the more likely we will see inflation, the more likely the market will crash, the more likely you will take out too much money, the more likely you will need Long Term Care!  So the Retirement Research I have studied comes to one main conclusion – To retire successfully, you MUST take longevity risk off the table.</a:t>
            </a:r>
          </a:p>
          <a:p>
            <a:endParaRPr lang="en-US" dirty="0"/>
          </a:p>
          <a:p>
            <a:endParaRPr lang="en-US" dirty="0"/>
          </a:p>
        </p:txBody>
      </p:sp>
      <p:sp>
        <p:nvSpPr>
          <p:cNvPr id="4" name="Slide Number Placeholder 3"/>
          <p:cNvSpPr>
            <a:spLocks noGrp="1"/>
          </p:cNvSpPr>
          <p:nvPr>
            <p:ph type="sldNum" sz="quarter" idx="10"/>
          </p:nvPr>
        </p:nvSpPr>
        <p:spPr/>
        <p:txBody>
          <a:bodyPr/>
          <a:lstStyle/>
          <a:p>
            <a:fld id="{72C4E773-B7B8-4D7E-938A-D10BD70975CE}" type="slidenum">
              <a:rPr lang="en-US" smtClean="0"/>
              <a:t>34</a:t>
            </a:fld>
            <a:endParaRPr lang="en-US"/>
          </a:p>
        </p:txBody>
      </p:sp>
    </p:spTree>
    <p:extLst>
      <p:ext uri="{BB962C8B-B14F-4D97-AF65-F5344CB8AC3E}">
        <p14:creationId xmlns:p14="http://schemas.microsoft.com/office/powerpoint/2010/main" val="5747479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Life Insurance Companies are uniquely situated to offer products that can take longevity risk OFF the table</a:t>
            </a:r>
          </a:p>
          <a:p>
            <a:endParaRPr lang="en-US" dirty="0"/>
          </a:p>
        </p:txBody>
      </p:sp>
      <p:sp>
        <p:nvSpPr>
          <p:cNvPr id="4" name="Slide Number Placeholder 3"/>
          <p:cNvSpPr>
            <a:spLocks noGrp="1"/>
          </p:cNvSpPr>
          <p:nvPr>
            <p:ph type="sldNum" sz="quarter" idx="10"/>
          </p:nvPr>
        </p:nvSpPr>
        <p:spPr/>
        <p:txBody>
          <a:bodyPr/>
          <a:lstStyle/>
          <a:p>
            <a:fld id="{9445F28A-64B0-4A5B-8E97-2AF5FB3F394D}" type="slidenum">
              <a:rPr lang="en-US" smtClean="0"/>
              <a:t>35</a:t>
            </a:fld>
            <a:endParaRPr lang="en-US"/>
          </a:p>
        </p:txBody>
      </p:sp>
    </p:spTree>
    <p:extLst>
      <p:ext uri="{BB962C8B-B14F-4D97-AF65-F5344CB8AC3E}">
        <p14:creationId xmlns:p14="http://schemas.microsoft.com/office/powerpoint/2010/main" val="34243370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p:txBody>
      </p:sp>
      <p:sp>
        <p:nvSpPr>
          <p:cNvPr id="4" name="Slide Number Placeholder 3"/>
          <p:cNvSpPr>
            <a:spLocks noGrp="1"/>
          </p:cNvSpPr>
          <p:nvPr>
            <p:ph type="sldNum" sz="quarter" idx="10"/>
          </p:nvPr>
        </p:nvSpPr>
        <p:spPr/>
        <p:txBody>
          <a:bodyPr/>
          <a:lstStyle/>
          <a:p>
            <a:fld id="{72C4E773-B7B8-4D7E-938A-D10BD70975CE}" type="slidenum">
              <a:rPr lang="en-US" smtClean="0"/>
              <a:t>36</a:t>
            </a:fld>
            <a:endParaRPr lang="en-US"/>
          </a:p>
        </p:txBody>
      </p:sp>
    </p:spTree>
    <p:extLst>
      <p:ext uri="{BB962C8B-B14F-4D97-AF65-F5344CB8AC3E}">
        <p14:creationId xmlns:p14="http://schemas.microsoft.com/office/powerpoint/2010/main" val="5102871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 annuity is the only product that you can purchase that they will pay you a higher payout rate based on your age. If you were to go in purchase a Certificate of Deposit, would the banking institution pay you more based on your age? How are insurance companies able to afford these payout rates?</a:t>
            </a:r>
          </a:p>
          <a:p>
            <a:endParaRPr lang="en-US" b="1" dirty="0"/>
          </a:p>
          <a:p>
            <a:r>
              <a:rPr lang="en-US" b="1" dirty="0"/>
              <a:t>Here is an example of payout rates as of December, 2014. Contact a financial professional to get live rates as they are subject to change. </a:t>
            </a:r>
          </a:p>
          <a:p>
            <a:endParaRPr lang="en-US" dirty="0"/>
          </a:p>
        </p:txBody>
      </p:sp>
      <p:sp>
        <p:nvSpPr>
          <p:cNvPr id="4" name="Slide Number Placeholder 3"/>
          <p:cNvSpPr>
            <a:spLocks noGrp="1"/>
          </p:cNvSpPr>
          <p:nvPr>
            <p:ph type="sldNum" sz="quarter" idx="10"/>
          </p:nvPr>
        </p:nvSpPr>
        <p:spPr/>
        <p:txBody>
          <a:bodyPr/>
          <a:lstStyle/>
          <a:p>
            <a:fld id="{72C4E773-B7B8-4D7E-938A-D10BD70975CE}" type="slidenum">
              <a:rPr lang="en-US" smtClean="0"/>
              <a:t>37</a:t>
            </a:fld>
            <a:endParaRPr lang="en-US"/>
          </a:p>
        </p:txBody>
      </p:sp>
    </p:spTree>
    <p:extLst>
      <p:ext uri="{BB962C8B-B14F-4D97-AF65-F5344CB8AC3E}">
        <p14:creationId xmlns:p14="http://schemas.microsoft.com/office/powerpoint/2010/main" val="33690571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longevity credits, exactly? Basically, they are a financial reward that increases the longer you live.  </a:t>
            </a:r>
            <a:r>
              <a:rPr lang="en-US" b="1" dirty="0"/>
              <a:t>Now the industry refers to these as “Longevity Credits”,  I just want you to understand that these credits are included in the pricing of annuity payouts, so payouts do not increase after the policy is purchased.</a:t>
            </a:r>
          </a:p>
          <a:p>
            <a:endParaRPr lang="en-US" dirty="0"/>
          </a:p>
          <a:p>
            <a:r>
              <a:rPr lang="en-US" dirty="0"/>
              <a:t>These have nothing to do with stocks or interest rate returns. Instead, it is an actuarial calculation by the insurance company, based on your age and gender that adds a credit from the entire risk pool of everyone who buys the same type of lifetime income annuity.</a:t>
            </a:r>
          </a:p>
          <a:p>
            <a:endParaRPr lang="en-US" dirty="0"/>
          </a:p>
          <a:p>
            <a:r>
              <a:rPr lang="en-US" dirty="0"/>
              <a:t>This may sound a little confusing, but it really is not. Life insurance companies know when people are going to die.   Now they do not know when you are going to die, but they know</a:t>
            </a:r>
          </a:p>
          <a:p>
            <a:r>
              <a:rPr lang="en-US" dirty="0"/>
              <a:t>almost exactly how long 100 people just like you will live as group. Because of that, the insurance companies can pay each person as though they knew when each person is going</a:t>
            </a:r>
          </a:p>
          <a:p>
            <a:r>
              <a:rPr lang="en-US" dirty="0"/>
              <a:t>to die. Because some people will die early and will not collect income for that long, they can pay the entire pool a little more than a traditional investment.  I know what some of you are thinking: “What if I’m one of the first ones to go? I don’t want my money to disappear when I die.” But consider this: does your money have to disappear when you die? Not at all - you can do joint life. Joint life with your spouse, a Joint and Survivor Guaranteed Income policy Or in a sense joint life with your kids, or your grandkids by choosing A Guaranteed Income with a period certain of 5 – 30 years, Guaranteed Income for Life with 5-30 years certain, or Guaranteed Income for Life with cash refund. Less than 10% of lifetime income annuities sold are life-only – the money disappears when you die. Almost everyone wants a guarantee that their money will outlast them somehow. These guarantees are available with annuities, but they will reduce your income payments. The older you are, the longer you live, and the fewer guarantees you choose, the more mortality credits you will be paid and the higher your annual income payment will be.</a:t>
            </a:r>
          </a:p>
          <a:p>
            <a:endParaRPr lang="en-US" dirty="0"/>
          </a:p>
        </p:txBody>
      </p:sp>
      <p:sp>
        <p:nvSpPr>
          <p:cNvPr id="4" name="Slide Number Placeholder 3"/>
          <p:cNvSpPr>
            <a:spLocks noGrp="1"/>
          </p:cNvSpPr>
          <p:nvPr>
            <p:ph type="sldNum" sz="quarter" idx="10"/>
          </p:nvPr>
        </p:nvSpPr>
        <p:spPr/>
        <p:txBody>
          <a:bodyPr/>
          <a:lstStyle/>
          <a:p>
            <a:fld id="{72C4E773-B7B8-4D7E-938A-D10BD70975CE}" type="slidenum">
              <a:rPr lang="en-US" smtClean="0"/>
              <a:t>38</a:t>
            </a:fld>
            <a:endParaRPr lang="en-US"/>
          </a:p>
        </p:txBody>
      </p:sp>
    </p:spTree>
    <p:extLst>
      <p:ext uri="{BB962C8B-B14F-4D97-AF65-F5344CB8AC3E}">
        <p14:creationId xmlns:p14="http://schemas.microsoft.com/office/powerpoint/2010/main" val="17655251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55"/>
              </a:spcBef>
              <a:tabLst>
                <a:tab pos="0" algn="l"/>
                <a:tab pos="462732" algn="l"/>
                <a:tab pos="925464" algn="l"/>
                <a:tab pos="1388196" algn="l"/>
                <a:tab pos="1850928" algn="l"/>
                <a:tab pos="2313661" algn="l"/>
                <a:tab pos="2776393" algn="l"/>
                <a:tab pos="3239125" algn="l"/>
                <a:tab pos="3701857" algn="l"/>
                <a:tab pos="4164589" algn="l"/>
                <a:tab pos="4627321" algn="l"/>
                <a:tab pos="5090053" algn="l"/>
                <a:tab pos="5552785" algn="l"/>
                <a:tab pos="6015518" algn="l"/>
                <a:tab pos="6478250" algn="l"/>
                <a:tab pos="6940982" algn="l"/>
                <a:tab pos="7403714" algn="l"/>
                <a:tab pos="7866446" algn="l"/>
                <a:tab pos="8329178" algn="l"/>
                <a:tab pos="8791910" algn="l"/>
                <a:tab pos="9254642" algn="l"/>
              </a:tabLst>
            </a:pPr>
            <a:r>
              <a:rPr lang="en-US" altLang="en-US" dirty="0">
                <a:latin typeface="Arial" panose="020B0604020202020204" pitchFamily="34" charset="0"/>
                <a:ea typeface="Microsoft YaHei" panose="020B0503020204020204" pitchFamily="34" charset="-122"/>
              </a:rPr>
              <a:t>Let me use this little example to explain the concept of longevity</a:t>
            </a:r>
            <a:r>
              <a:rPr lang="en-US" altLang="en-US" baseline="0" dirty="0">
                <a:latin typeface="Arial" panose="020B0604020202020204" pitchFamily="34" charset="0"/>
                <a:ea typeface="Microsoft YaHei" panose="020B0503020204020204" pitchFamily="34" charset="-122"/>
              </a:rPr>
              <a:t> </a:t>
            </a:r>
            <a:r>
              <a:rPr lang="en-US" altLang="en-US" dirty="0">
                <a:latin typeface="Arial" panose="020B0604020202020204" pitchFamily="34" charset="0"/>
                <a:ea typeface="Microsoft YaHei" panose="020B0503020204020204" pitchFamily="34" charset="-122"/>
              </a:rPr>
              <a:t>credits.  Lets say that five 90 year old ladies go on vacation together each year.  One year, one of them said, Hey, let’s each put $100 into this jar.  We will seal the jar, and bring it on vacation with us next year and those of us still alive will split the money!  The other ladies said, Helen, that is a great idea.  So they each put $100 into the jar.  So what do you think happened the next year?</a:t>
            </a:r>
          </a:p>
          <a:p>
            <a:pPr>
              <a:spcBef>
                <a:spcPts val="455"/>
              </a:spcBef>
              <a:tabLst>
                <a:tab pos="0" algn="l"/>
                <a:tab pos="462732" algn="l"/>
                <a:tab pos="925464" algn="l"/>
                <a:tab pos="1388196" algn="l"/>
                <a:tab pos="1850928" algn="l"/>
                <a:tab pos="2313661" algn="l"/>
                <a:tab pos="2776393" algn="l"/>
                <a:tab pos="3239125" algn="l"/>
                <a:tab pos="3701857" algn="l"/>
                <a:tab pos="4164589" algn="l"/>
                <a:tab pos="4627321" algn="l"/>
                <a:tab pos="5090053" algn="l"/>
                <a:tab pos="5552785" algn="l"/>
                <a:tab pos="6015518" algn="l"/>
                <a:tab pos="6478250" algn="l"/>
                <a:tab pos="6940982" algn="l"/>
                <a:tab pos="7403714" algn="l"/>
                <a:tab pos="7866446" algn="l"/>
                <a:tab pos="8329178" algn="l"/>
                <a:tab pos="8791910" algn="l"/>
                <a:tab pos="9254642" algn="l"/>
              </a:tabLst>
            </a:pPr>
            <a:endParaRPr lang="en-US" altLang="en-US" dirty="0">
              <a:latin typeface="Arial" panose="020B0604020202020204" pitchFamily="34" charset="0"/>
              <a:ea typeface="Microsoft YaHei" panose="020B0503020204020204" pitchFamily="34" charset="-122"/>
            </a:endParaRPr>
          </a:p>
          <a:p>
            <a:pPr>
              <a:spcBef>
                <a:spcPts val="455"/>
              </a:spcBef>
              <a:tabLst>
                <a:tab pos="0" algn="l"/>
                <a:tab pos="462732" algn="l"/>
                <a:tab pos="925464" algn="l"/>
                <a:tab pos="1388196" algn="l"/>
                <a:tab pos="1850928" algn="l"/>
                <a:tab pos="2313661" algn="l"/>
                <a:tab pos="2776393" algn="l"/>
                <a:tab pos="3239125" algn="l"/>
                <a:tab pos="3701857" algn="l"/>
                <a:tab pos="4164589" algn="l"/>
                <a:tab pos="4627321" algn="l"/>
                <a:tab pos="5090053" algn="l"/>
                <a:tab pos="5552785" algn="l"/>
                <a:tab pos="6015518" algn="l"/>
                <a:tab pos="6478250" algn="l"/>
                <a:tab pos="6940982" algn="l"/>
                <a:tab pos="7403714" algn="l"/>
                <a:tab pos="7866446" algn="l"/>
                <a:tab pos="8329178" algn="l"/>
                <a:tab pos="8791910" algn="l"/>
                <a:tab pos="9254642" algn="l"/>
              </a:tabLst>
            </a:pPr>
            <a:r>
              <a:rPr lang="en-US" altLang="en-US" dirty="0">
                <a:latin typeface="Arial" panose="020B0604020202020204" pitchFamily="34" charset="0"/>
                <a:ea typeface="Microsoft YaHei" panose="020B0503020204020204" pitchFamily="34" charset="-122"/>
              </a:rPr>
              <a:t>They forgot where they put the jar!  (just kidding)</a:t>
            </a:r>
          </a:p>
          <a:p>
            <a:endParaRPr lang="en-US" dirty="0"/>
          </a:p>
        </p:txBody>
      </p:sp>
      <p:sp>
        <p:nvSpPr>
          <p:cNvPr id="4" name="Slide Number Placeholder 3"/>
          <p:cNvSpPr>
            <a:spLocks noGrp="1"/>
          </p:cNvSpPr>
          <p:nvPr>
            <p:ph type="sldNum" sz="quarter" idx="10"/>
          </p:nvPr>
        </p:nvSpPr>
        <p:spPr/>
        <p:txBody>
          <a:bodyPr/>
          <a:lstStyle/>
          <a:p>
            <a:fld id="{72C4E773-B7B8-4D7E-938A-D10BD70975CE}" type="slidenum">
              <a:rPr lang="en-US" smtClean="0"/>
              <a:t>39</a:t>
            </a:fld>
            <a:endParaRPr lang="en-US"/>
          </a:p>
        </p:txBody>
      </p:sp>
    </p:spTree>
    <p:extLst>
      <p:ext uri="{BB962C8B-B14F-4D97-AF65-F5344CB8AC3E}">
        <p14:creationId xmlns:p14="http://schemas.microsoft.com/office/powerpoint/2010/main" val="42751498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unfortunately one of the ladies died.  So the 4 other ladies opened the jar and split the $500.  They each got $125!  Now that was a 25% return on their $100 from just a year ago.  I have two questions for you.  How much of that money was invested in the stock market?  Zero.  What interest rate did the money earn? Zero.  Well then how did they have a 25% return on their money in just one year?  Longevity Credits!  They got paid longevity credits.  So the ladies looked at each other, they said, Hey, this is a pretty good deal.  I think we should put the money back in the jar and do it again next year.  And that is exactly what they did. </a:t>
            </a:r>
          </a:p>
          <a:p>
            <a:endParaRPr lang="en-US" dirty="0"/>
          </a:p>
          <a:p>
            <a:r>
              <a:rPr lang="en-US" dirty="0"/>
              <a:t>This is not to give the impression that annuity policyholder payments increase upon the death of other annuitants in the risk pool.  Remember that these longevity credits are worked out ahead of time by the insurance company, and they’re not affected by anything that happens after the contract is issued.  The contractual payments are exactly what the policyholder will receive, no matter what the subsequent longevity experience.</a:t>
            </a:r>
          </a:p>
          <a:p>
            <a:endParaRPr lang="en-US" dirty="0"/>
          </a:p>
        </p:txBody>
      </p:sp>
      <p:sp>
        <p:nvSpPr>
          <p:cNvPr id="4" name="Slide Number Placeholder 3"/>
          <p:cNvSpPr>
            <a:spLocks noGrp="1"/>
          </p:cNvSpPr>
          <p:nvPr>
            <p:ph type="sldNum" sz="quarter" idx="10"/>
          </p:nvPr>
        </p:nvSpPr>
        <p:spPr/>
        <p:txBody>
          <a:bodyPr/>
          <a:lstStyle/>
          <a:p>
            <a:fld id="{72C4E773-B7B8-4D7E-938A-D10BD70975CE}" type="slidenum">
              <a:rPr lang="en-US" smtClean="0"/>
              <a:t>40</a:t>
            </a:fld>
            <a:endParaRPr lang="en-US"/>
          </a:p>
        </p:txBody>
      </p:sp>
    </p:spTree>
    <p:extLst>
      <p:ext uri="{BB962C8B-B14F-4D97-AF65-F5344CB8AC3E}">
        <p14:creationId xmlns:p14="http://schemas.microsoft.com/office/powerpoint/2010/main" val="22150407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sz="900" dirty="0">
                <a:latin typeface="Arial" panose="020B0604020202020204" pitchFamily="34" charset="0"/>
                <a:ea typeface="Microsoft YaHei" panose="020B0503020204020204" pitchFamily="34" charset="-122"/>
              </a:rPr>
              <a:t>The next year one more lady died.  So now the other 3 ladies split the $500.  They each get $167 that was a 67% percent return on their original $100 of two years ago.  How did they do that?  Longevity credits.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altLang="en-US" sz="900" dirty="0">
              <a:latin typeface="Arial" panose="020B0604020202020204" pitchFamily="34" charset="0"/>
              <a:ea typeface="Microsoft YaHei" panose="020B0503020204020204" pitchFamily="34" charset="-122"/>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sz="900" dirty="0">
                <a:latin typeface="Arial" panose="020B0604020202020204" pitchFamily="34" charset="0"/>
                <a:ea typeface="Microsoft YaHei" panose="020B0503020204020204" pitchFamily="34" charset="-122"/>
              </a:rPr>
              <a:t>It is ALL about longevity credits. Common sense tells us one should probably own a lifetime income annuity because of these longevity credits.  Our little example here is just meant to show how living one year longer before purchasing an immediate annuity can make a difference in the life time income of an annuitant.</a:t>
            </a:r>
          </a:p>
        </p:txBody>
      </p:sp>
      <p:sp>
        <p:nvSpPr>
          <p:cNvPr id="4" name="Slide Number Placeholder 3"/>
          <p:cNvSpPr>
            <a:spLocks noGrp="1"/>
          </p:cNvSpPr>
          <p:nvPr>
            <p:ph type="sldNum" sz="quarter" idx="10"/>
          </p:nvPr>
        </p:nvSpPr>
        <p:spPr/>
        <p:txBody>
          <a:bodyPr/>
          <a:lstStyle/>
          <a:p>
            <a:fld id="{72C4E773-B7B8-4D7E-938A-D10BD70975CE}" type="slidenum">
              <a:rPr lang="en-US" smtClean="0"/>
              <a:t>41</a:t>
            </a:fld>
            <a:endParaRPr lang="en-US"/>
          </a:p>
        </p:txBody>
      </p:sp>
    </p:spTree>
    <p:extLst>
      <p:ext uri="{BB962C8B-B14F-4D97-AF65-F5344CB8AC3E}">
        <p14:creationId xmlns:p14="http://schemas.microsoft.com/office/powerpoint/2010/main" val="15061687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Lifetime Income Annuities</a:t>
            </a:r>
          </a:p>
          <a:p>
            <a:endParaRPr lang="en-US" dirty="0"/>
          </a:p>
          <a:p>
            <a:pPr algn="ctr"/>
            <a:r>
              <a:rPr lang="en-US" b="1" dirty="0"/>
              <a:t>Lifetime Income Payouts consist of 3 major things…</a:t>
            </a:r>
          </a:p>
          <a:p>
            <a:pPr algn="ctr"/>
            <a:endParaRPr lang="en-US" b="1" dirty="0"/>
          </a:p>
          <a:p>
            <a:pPr algn="ctr"/>
            <a:r>
              <a:rPr lang="en-US" b="1" dirty="0"/>
              <a:t>1. Investment Growth, </a:t>
            </a:r>
          </a:p>
          <a:p>
            <a:pPr algn="ctr"/>
            <a:r>
              <a:rPr lang="en-US" b="1" dirty="0"/>
              <a:t>2. Return of Principal</a:t>
            </a:r>
          </a:p>
          <a:p>
            <a:pPr algn="ctr"/>
            <a:r>
              <a:rPr lang="en-US" b="1" dirty="0"/>
              <a:t>3. Longevity Credits.  </a:t>
            </a:r>
          </a:p>
          <a:p>
            <a:pPr algn="ctr"/>
            <a:endParaRPr lang="en-US" b="1" dirty="0"/>
          </a:p>
          <a:p>
            <a:pPr algn="ctr"/>
            <a:r>
              <a:rPr lang="en-US" b="1" dirty="0"/>
              <a:t>ONLY AN INSURANCE COMPANY CAN MANUFACTURE THESE LONGEVITY CREDITS!</a:t>
            </a:r>
          </a:p>
          <a:p>
            <a:endParaRPr lang="en-US" dirty="0"/>
          </a:p>
          <a:p>
            <a:endParaRPr lang="en-US" dirty="0"/>
          </a:p>
          <a:p>
            <a:r>
              <a:rPr lang="en-US" dirty="0"/>
              <a:t>Lets move on to Step 6</a:t>
            </a:r>
          </a:p>
          <a:p>
            <a:endParaRPr lang="en-US" dirty="0"/>
          </a:p>
        </p:txBody>
      </p:sp>
      <p:sp>
        <p:nvSpPr>
          <p:cNvPr id="4" name="Slide Number Placeholder 3"/>
          <p:cNvSpPr>
            <a:spLocks noGrp="1"/>
          </p:cNvSpPr>
          <p:nvPr>
            <p:ph type="sldNum" sz="quarter" idx="10"/>
          </p:nvPr>
        </p:nvSpPr>
        <p:spPr/>
        <p:txBody>
          <a:bodyPr/>
          <a:lstStyle/>
          <a:p>
            <a:fld id="{72C4E773-B7B8-4D7E-938A-D10BD70975CE}" type="slidenum">
              <a:rPr lang="en-US" smtClean="0"/>
              <a:t>42</a:t>
            </a:fld>
            <a:endParaRPr lang="en-US"/>
          </a:p>
        </p:txBody>
      </p:sp>
    </p:spTree>
    <p:extLst>
      <p:ext uri="{BB962C8B-B14F-4D97-AF65-F5344CB8AC3E}">
        <p14:creationId xmlns:p14="http://schemas.microsoft.com/office/powerpoint/2010/main" val="738325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Retirement Blueprint</a:t>
            </a:r>
          </a:p>
          <a:p>
            <a:endParaRPr lang="en-US" dirty="0"/>
          </a:p>
          <a:p>
            <a:r>
              <a:rPr lang="en-US" dirty="0"/>
              <a:t>A retirement plan is the “blueprint” to get you from where you are now financially to where you want to be in the future.  Too many people think they can just wing it and be ok.  However there is too much uncertainty-uncertainty related to income and expenses in retirement, uncertainty regarding longevity, uncertainty surrounding pension benefits and social security and uncertainty around inflation and other risks.</a:t>
            </a:r>
          </a:p>
          <a:p>
            <a:endParaRPr lang="en-US" dirty="0"/>
          </a:p>
          <a:p>
            <a:r>
              <a:rPr lang="en-US" dirty="0"/>
              <a:t>People don’t plan to fail-they simply fail to plan.  A plan can help you protect your hard earned savings from these and other risks.</a:t>
            </a:r>
          </a:p>
          <a:p>
            <a:endParaRPr lang="en-US" dirty="0"/>
          </a:p>
        </p:txBody>
      </p:sp>
      <p:sp>
        <p:nvSpPr>
          <p:cNvPr id="4" name="Slide Number Placeholder 3"/>
          <p:cNvSpPr>
            <a:spLocks noGrp="1"/>
          </p:cNvSpPr>
          <p:nvPr>
            <p:ph type="sldNum" sz="quarter" idx="10"/>
          </p:nvPr>
        </p:nvSpPr>
        <p:spPr/>
        <p:txBody>
          <a:bodyPr/>
          <a:lstStyle/>
          <a:p>
            <a:fld id="{72C4E773-B7B8-4D7E-938A-D10BD70975CE}" type="slidenum">
              <a:rPr lang="en-US" smtClean="0"/>
              <a:t>6</a:t>
            </a:fld>
            <a:endParaRPr lang="en-US"/>
          </a:p>
        </p:txBody>
      </p:sp>
    </p:spTree>
    <p:extLst>
      <p:ext uri="{BB962C8B-B14F-4D97-AF65-F5344CB8AC3E}">
        <p14:creationId xmlns:p14="http://schemas.microsoft.com/office/powerpoint/2010/main" val="15815292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one of my favorite topics to discuss with retirees and the focus of my first book, Paychecks and </a:t>
            </a:r>
            <a:r>
              <a:rPr lang="en-US" dirty="0" err="1"/>
              <a:t>Playchecks</a:t>
            </a:r>
            <a:r>
              <a:rPr lang="en-US" dirty="0"/>
              <a:t>: Retirement Solutions for Life. </a:t>
            </a:r>
          </a:p>
        </p:txBody>
      </p:sp>
      <p:sp>
        <p:nvSpPr>
          <p:cNvPr id="4" name="Slide Number Placeholder 3"/>
          <p:cNvSpPr>
            <a:spLocks noGrp="1"/>
          </p:cNvSpPr>
          <p:nvPr>
            <p:ph type="sldNum" sz="quarter" idx="10"/>
          </p:nvPr>
        </p:nvSpPr>
        <p:spPr/>
        <p:txBody>
          <a:bodyPr/>
          <a:lstStyle/>
          <a:p>
            <a:fld id="{72C4E773-B7B8-4D7E-938A-D10BD70975CE}" type="slidenum">
              <a:rPr lang="en-US" smtClean="0"/>
              <a:t>43</a:t>
            </a:fld>
            <a:endParaRPr lang="en-US"/>
          </a:p>
        </p:txBody>
      </p:sp>
    </p:spTree>
    <p:extLst>
      <p:ext uri="{BB962C8B-B14F-4D97-AF65-F5344CB8AC3E}">
        <p14:creationId xmlns:p14="http://schemas.microsoft.com/office/powerpoint/2010/main" val="9304608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fld id="{72C4E773-B7B8-4D7E-938A-D10BD70975CE}" type="slidenum">
              <a:rPr lang="en-US" smtClean="0"/>
              <a:t>44</a:t>
            </a:fld>
            <a:endParaRPr lang="en-US"/>
          </a:p>
        </p:txBody>
      </p:sp>
    </p:spTree>
    <p:extLst>
      <p:ext uri="{BB962C8B-B14F-4D97-AF65-F5344CB8AC3E}">
        <p14:creationId xmlns:p14="http://schemas.microsoft.com/office/powerpoint/2010/main" val="10485387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fld id="{72C4E773-B7B8-4D7E-938A-D10BD70975CE}" type="slidenum">
              <a:rPr lang="en-US" smtClean="0"/>
              <a:t>45</a:t>
            </a:fld>
            <a:endParaRPr lang="en-US"/>
          </a:p>
        </p:txBody>
      </p:sp>
    </p:spTree>
    <p:extLst>
      <p:ext uri="{BB962C8B-B14F-4D97-AF65-F5344CB8AC3E}">
        <p14:creationId xmlns:p14="http://schemas.microsoft.com/office/powerpoint/2010/main" val="26585489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fld id="{72C4E773-B7B8-4D7E-938A-D10BD70975CE}" type="slidenum">
              <a:rPr lang="en-US" smtClean="0"/>
              <a:t>46</a:t>
            </a:fld>
            <a:endParaRPr lang="en-US"/>
          </a:p>
        </p:txBody>
      </p:sp>
    </p:spTree>
    <p:extLst>
      <p:ext uri="{BB962C8B-B14F-4D97-AF65-F5344CB8AC3E}">
        <p14:creationId xmlns:p14="http://schemas.microsoft.com/office/powerpoint/2010/main" val="21147172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C4E773-B7B8-4D7E-938A-D10BD70975CE}" type="slidenum">
              <a:rPr lang="en-US" smtClean="0"/>
              <a:t>47</a:t>
            </a:fld>
            <a:endParaRPr lang="en-US"/>
          </a:p>
        </p:txBody>
      </p:sp>
    </p:spTree>
    <p:extLst>
      <p:ext uri="{BB962C8B-B14F-4D97-AF65-F5344CB8AC3E}">
        <p14:creationId xmlns:p14="http://schemas.microsoft.com/office/powerpoint/2010/main" val="35580948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interesting statistics: The odds of your home burning down between now and the day you die are about 3 out of 100 (3%), but nearly every homeowner has homeowner’s insurance.</a:t>
            </a:r>
          </a:p>
          <a:p>
            <a:endParaRPr lang="en-US" dirty="0"/>
          </a:p>
        </p:txBody>
      </p:sp>
      <p:sp>
        <p:nvSpPr>
          <p:cNvPr id="4" name="Slide Number Placeholder 3"/>
          <p:cNvSpPr>
            <a:spLocks noGrp="1"/>
          </p:cNvSpPr>
          <p:nvPr>
            <p:ph type="sldNum" sz="quarter" idx="10"/>
          </p:nvPr>
        </p:nvSpPr>
        <p:spPr/>
        <p:txBody>
          <a:bodyPr/>
          <a:lstStyle/>
          <a:p>
            <a:fld id="{72C4E773-B7B8-4D7E-938A-D10BD70975CE}" type="slidenum">
              <a:rPr lang="en-US" smtClean="0"/>
              <a:t>48</a:t>
            </a:fld>
            <a:endParaRPr lang="en-US"/>
          </a:p>
        </p:txBody>
      </p:sp>
    </p:spTree>
    <p:extLst>
      <p:ext uri="{BB962C8B-B14F-4D97-AF65-F5344CB8AC3E}">
        <p14:creationId xmlns:p14="http://schemas.microsoft.com/office/powerpoint/2010/main" val="11005277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odds of you totaling your car between now and the day you die are about 18 out of 100 (18%), yet nearly every automobile owner carries auto insurance.</a:t>
            </a:r>
          </a:p>
          <a:p>
            <a:endParaRPr lang="en-US" dirty="0"/>
          </a:p>
        </p:txBody>
      </p:sp>
      <p:sp>
        <p:nvSpPr>
          <p:cNvPr id="4" name="Slide Number Placeholder 3"/>
          <p:cNvSpPr>
            <a:spLocks noGrp="1"/>
          </p:cNvSpPr>
          <p:nvPr>
            <p:ph type="sldNum" sz="quarter" idx="10"/>
          </p:nvPr>
        </p:nvSpPr>
        <p:spPr/>
        <p:txBody>
          <a:bodyPr/>
          <a:lstStyle/>
          <a:p>
            <a:fld id="{72C4E773-B7B8-4D7E-938A-D10BD70975CE}" type="slidenum">
              <a:rPr lang="en-US" smtClean="0"/>
              <a:t>49</a:t>
            </a:fld>
            <a:endParaRPr lang="en-US"/>
          </a:p>
        </p:txBody>
      </p:sp>
    </p:spTree>
    <p:extLst>
      <p:ext uri="{BB962C8B-B14F-4D97-AF65-F5344CB8AC3E}">
        <p14:creationId xmlns:p14="http://schemas.microsoft.com/office/powerpoint/2010/main" val="26609898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odds that you will need some form of long-term care between now and the day you die are about 72 out of 100 (72%). However, less than 30% of Americans over the age of 45 have purchased long-term care insurance. Source: The 2010 Sourcebook for Long Term Care Insurance</a:t>
            </a:r>
          </a:p>
          <a:p>
            <a:r>
              <a:rPr lang="en-US" dirty="0"/>
              <a:t>2010 (data compiled by </a:t>
            </a:r>
            <a:r>
              <a:rPr lang="en-US" dirty="0" err="1"/>
              <a:t>Millman</a:t>
            </a:r>
            <a:endParaRPr lang="en-US" dirty="0"/>
          </a:p>
          <a:p>
            <a:endParaRPr lang="en-US" dirty="0"/>
          </a:p>
        </p:txBody>
      </p:sp>
      <p:sp>
        <p:nvSpPr>
          <p:cNvPr id="4" name="Slide Number Placeholder 3"/>
          <p:cNvSpPr>
            <a:spLocks noGrp="1"/>
          </p:cNvSpPr>
          <p:nvPr>
            <p:ph type="sldNum" sz="quarter" idx="10"/>
          </p:nvPr>
        </p:nvSpPr>
        <p:spPr/>
        <p:txBody>
          <a:bodyPr/>
          <a:lstStyle/>
          <a:p>
            <a:fld id="{72C4E773-B7B8-4D7E-938A-D10BD70975CE}" type="slidenum">
              <a:rPr lang="en-US" smtClean="0"/>
              <a:t>50</a:t>
            </a:fld>
            <a:endParaRPr lang="en-US"/>
          </a:p>
        </p:txBody>
      </p:sp>
    </p:spTree>
    <p:extLst>
      <p:ext uri="{BB962C8B-B14F-4D97-AF65-F5344CB8AC3E}">
        <p14:creationId xmlns:p14="http://schemas.microsoft.com/office/powerpoint/2010/main" val="27072632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you could have done a great job with your stocks and bonds and annuities. </a:t>
            </a:r>
          </a:p>
        </p:txBody>
      </p:sp>
      <p:sp>
        <p:nvSpPr>
          <p:cNvPr id="4" name="Slide Number Placeholder 3"/>
          <p:cNvSpPr>
            <a:spLocks noGrp="1"/>
          </p:cNvSpPr>
          <p:nvPr>
            <p:ph type="sldNum" sz="quarter" idx="10"/>
          </p:nvPr>
        </p:nvSpPr>
        <p:spPr/>
        <p:txBody>
          <a:bodyPr/>
          <a:lstStyle/>
          <a:p>
            <a:fld id="{72C4E773-B7B8-4D7E-938A-D10BD70975CE}" type="slidenum">
              <a:rPr lang="en-US" smtClean="0"/>
              <a:t>51</a:t>
            </a:fld>
            <a:endParaRPr lang="en-US"/>
          </a:p>
        </p:txBody>
      </p:sp>
    </p:spTree>
    <p:extLst>
      <p:ext uri="{BB962C8B-B14F-4D97-AF65-F5344CB8AC3E}">
        <p14:creationId xmlns:p14="http://schemas.microsoft.com/office/powerpoint/2010/main" val="29870594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an unplanned long term care event could literally wipe you out.</a:t>
            </a:r>
          </a:p>
          <a:p>
            <a:endParaRPr lang="en-US" dirty="0"/>
          </a:p>
        </p:txBody>
      </p:sp>
      <p:sp>
        <p:nvSpPr>
          <p:cNvPr id="4" name="Slide Number Placeholder 3"/>
          <p:cNvSpPr>
            <a:spLocks noGrp="1"/>
          </p:cNvSpPr>
          <p:nvPr>
            <p:ph type="sldNum" sz="quarter" idx="10"/>
          </p:nvPr>
        </p:nvSpPr>
        <p:spPr/>
        <p:txBody>
          <a:bodyPr/>
          <a:lstStyle/>
          <a:p>
            <a:fld id="{72C4E773-B7B8-4D7E-938A-D10BD70975CE}" type="slidenum">
              <a:rPr lang="en-US" smtClean="0"/>
              <a:t>52</a:t>
            </a:fld>
            <a:endParaRPr lang="en-US"/>
          </a:p>
        </p:txBody>
      </p:sp>
    </p:spTree>
    <p:extLst>
      <p:ext uri="{BB962C8B-B14F-4D97-AF65-F5344CB8AC3E}">
        <p14:creationId xmlns:p14="http://schemas.microsoft.com/office/powerpoint/2010/main" val="351959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Retirement Blueprint</a:t>
            </a:r>
          </a:p>
          <a:p>
            <a:endParaRPr lang="en-US" dirty="0"/>
          </a:p>
          <a:p>
            <a:r>
              <a:rPr lang="en-US" dirty="0"/>
              <a:t>In 2009 the Hartford Life Insurance Company conducted a study titled “The Hartford Investments and Retirement Survey” in which they aimed to better understand the retirement needs, concerns and perceptions of US consumers age 45 or older.  The study found 1 in 2 people found financial planning too complex or difficult, and many people (35.5%) would rather not spend more time on financial planning.  However…</a:t>
            </a:r>
          </a:p>
          <a:p>
            <a:endParaRPr lang="en-US" dirty="0"/>
          </a:p>
          <a:p>
            <a:r>
              <a:rPr lang="en-US" dirty="0"/>
              <a:t>The Hartford concluded that “those who have a plan for retirement are not only in a better place financially, but also have a more positive outlook about their retirement future than those who don’t have a plan.”</a:t>
            </a:r>
          </a:p>
          <a:p>
            <a:endParaRPr lang="en-US" dirty="0"/>
          </a:p>
          <a:p>
            <a:r>
              <a:rPr lang="en-US" dirty="0"/>
              <a:t>So why do so few people have a plan for retirement? </a:t>
            </a:r>
          </a:p>
          <a:p>
            <a:endParaRPr lang="en-US" dirty="0"/>
          </a:p>
        </p:txBody>
      </p:sp>
      <p:sp>
        <p:nvSpPr>
          <p:cNvPr id="4" name="Slide Number Placeholder 3"/>
          <p:cNvSpPr>
            <a:spLocks noGrp="1"/>
          </p:cNvSpPr>
          <p:nvPr>
            <p:ph type="sldNum" sz="quarter" idx="10"/>
          </p:nvPr>
        </p:nvSpPr>
        <p:spPr/>
        <p:txBody>
          <a:bodyPr/>
          <a:lstStyle/>
          <a:p>
            <a:fld id="{72C4E773-B7B8-4D7E-938A-D10BD70975CE}" type="slidenum">
              <a:rPr lang="en-US" smtClean="0"/>
              <a:t>7</a:t>
            </a:fld>
            <a:endParaRPr lang="en-US"/>
          </a:p>
        </p:txBody>
      </p:sp>
    </p:spTree>
    <p:extLst>
      <p:ext uri="{BB962C8B-B14F-4D97-AF65-F5344CB8AC3E}">
        <p14:creationId xmlns:p14="http://schemas.microsoft.com/office/powerpoint/2010/main" val="33760003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of </a:t>
            </a:r>
            <a:r>
              <a:rPr lang="en-US" dirty="0" err="1"/>
              <a:t>LTCi</a:t>
            </a:r>
            <a:r>
              <a:rPr lang="en-US" dirty="0"/>
              <a:t> as simply a shield that can help protect your assets.  So you are able to spend your money the way you want to instead of the way you have to.</a:t>
            </a:r>
          </a:p>
          <a:p>
            <a:endParaRPr lang="en-US" dirty="0"/>
          </a:p>
        </p:txBody>
      </p:sp>
      <p:sp>
        <p:nvSpPr>
          <p:cNvPr id="4" name="Slide Number Placeholder 3"/>
          <p:cNvSpPr>
            <a:spLocks noGrp="1"/>
          </p:cNvSpPr>
          <p:nvPr>
            <p:ph type="sldNum" sz="quarter" idx="10"/>
          </p:nvPr>
        </p:nvSpPr>
        <p:spPr/>
        <p:txBody>
          <a:bodyPr/>
          <a:lstStyle/>
          <a:p>
            <a:fld id="{72C4E773-B7B8-4D7E-938A-D10BD70975CE}" type="slidenum">
              <a:rPr lang="en-US" smtClean="0"/>
              <a:t>53</a:t>
            </a:fld>
            <a:endParaRPr lang="en-US"/>
          </a:p>
        </p:txBody>
      </p:sp>
    </p:spTree>
    <p:extLst>
      <p:ext uri="{BB962C8B-B14F-4D97-AF65-F5344CB8AC3E}">
        <p14:creationId xmlns:p14="http://schemas.microsoft.com/office/powerpoint/2010/main" val="16691557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C4E773-B7B8-4D7E-938A-D10BD70975CE}" type="slidenum">
              <a:rPr lang="en-US" smtClean="0"/>
              <a:t>54</a:t>
            </a:fld>
            <a:endParaRPr lang="en-US"/>
          </a:p>
        </p:txBody>
      </p:sp>
    </p:spTree>
    <p:extLst>
      <p:ext uri="{BB962C8B-B14F-4D97-AF65-F5344CB8AC3E}">
        <p14:creationId xmlns:p14="http://schemas.microsoft.com/office/powerpoint/2010/main" val="12547711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As a conservative investor, is your money safe from market losses? </a:t>
            </a:r>
          </a:p>
          <a:p>
            <a:r>
              <a:rPr lang="en-US" sz="1200" dirty="0"/>
              <a:t>Are you beating CD’s?</a:t>
            </a:r>
          </a:p>
          <a:p>
            <a:r>
              <a:rPr lang="en-US" sz="1200" b="1" dirty="0"/>
              <a:t>Do you, the conservative planner, know how to allocate your money to avoid the volatility which costs you sleepless nights? </a:t>
            </a:r>
          </a:p>
          <a:p>
            <a:endParaRPr lang="en-US" sz="1200" dirty="0"/>
          </a:p>
          <a:p>
            <a:r>
              <a:rPr lang="en-US" sz="1200" b="1" dirty="0"/>
              <a:t>How do you currently determine which assets to use and why you might use them?</a:t>
            </a:r>
          </a:p>
        </p:txBody>
      </p:sp>
      <p:sp>
        <p:nvSpPr>
          <p:cNvPr id="4" name="Slide Number Placeholder 3"/>
          <p:cNvSpPr>
            <a:spLocks noGrp="1"/>
          </p:cNvSpPr>
          <p:nvPr>
            <p:ph type="sldNum" sz="quarter" idx="10"/>
          </p:nvPr>
        </p:nvSpPr>
        <p:spPr/>
        <p:txBody>
          <a:bodyPr/>
          <a:lstStyle/>
          <a:p>
            <a:fld id="{04EBFCF7-DBAE-4171-B664-49A31DA528CA}" type="slidenum">
              <a:rPr lang="en-US" smtClean="0"/>
              <a:t>55</a:t>
            </a:fld>
            <a:endParaRPr lang="en-US"/>
          </a:p>
        </p:txBody>
      </p:sp>
    </p:spTree>
    <p:extLst>
      <p:ext uri="{BB962C8B-B14F-4D97-AF65-F5344CB8AC3E}">
        <p14:creationId xmlns:p14="http://schemas.microsoft.com/office/powerpoint/2010/main" val="2267755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Remember from Week 1:</a:t>
            </a:r>
          </a:p>
          <a:p>
            <a:r>
              <a:rPr lang="en-US" b="1" dirty="0"/>
              <a:t>Corrections and bear markets: What does Vanguard think? Date: January 28, 2016</a:t>
            </a:r>
          </a:p>
          <a:p>
            <a:r>
              <a:rPr lang="en-US" dirty="0"/>
              <a:t>From their high on May 21, 2015, global stock prices lost about 19% of their value through January 20, 2016. The setback qualifies as a "correction," which is conventionally defined as a decline of 10% or more. The term "bear market" typically refers to a decline of 20% or more lasting at least two months.</a:t>
            </a:r>
          </a:p>
          <a:p>
            <a:r>
              <a:rPr lang="en-US" b="1" dirty="0"/>
              <a:t>Corrections are common</a:t>
            </a:r>
          </a:p>
          <a:p>
            <a:r>
              <a:rPr lang="en-US" dirty="0"/>
              <a:t>Stock market downturns—corrections and bear markets—are relatively common. Since 1980, the global stock market* has experienced 12 corrections and 7 bear markets—on average, an attention-grabbing downturn every 2 years or so. Over the past 36 years, stock prices have spent almost 30% of the trading days in corrections or bear markets.</a:t>
            </a:r>
          </a:p>
          <a:p>
            <a:r>
              <a:rPr lang="en-US" dirty="0"/>
              <a:t>(Note: This analysis considers price returns only. In a total return analysis, returns would be higher, and recoveries quicker, because of reinvested dividends.)</a:t>
            </a:r>
          </a:p>
          <a:p>
            <a:r>
              <a:rPr lang="en-US" dirty="0"/>
              <a:t>Note: Vanguard analysis based on the MSCI World Index from January 1, 1980, through December 31, 1987, and the MSCI AC World Index thereafter. Both indexes are denominated in U.S. dollars. Our count of corrections excludes corrections that turn into a bear market. We count corrections that occur after a bear market has recovered from its trough even if stock prices haven't yet reached their previous peak.</a:t>
            </a:r>
          </a:p>
          <a:p>
            <a:r>
              <a:rPr lang="en-US" b="1" dirty="0"/>
              <a:t>Depths and duration have varied</a:t>
            </a:r>
          </a:p>
          <a:p>
            <a:r>
              <a:rPr lang="en-US" dirty="0"/>
              <a:t>Some corrections are swift, others grind lower slowly. The time from a market trough to recovery has been similarly unpredictable. Consider a few observations from the global stock market data:</a:t>
            </a:r>
          </a:p>
          <a:p>
            <a:r>
              <a:rPr lang="en-US" dirty="0"/>
              <a:t>The average number of days from the start of a correction to its bottom was 87 days. The fastest decline was 28 days, while the slowest was 124 days.</a:t>
            </a:r>
          </a:p>
          <a:p>
            <a:r>
              <a:rPr lang="en-US" dirty="0"/>
              <a:t>The average number of days from a correction’s trough to recovery was 121 days. The speediest rally was 46 days, the slowest 359 days.</a:t>
            </a:r>
          </a:p>
          <a:p>
            <a:r>
              <a:rPr lang="en-US" dirty="0"/>
              <a:t>Bear markets have generally taken longer to reach a bottom and longer to recover.</a:t>
            </a:r>
          </a:p>
          <a:p>
            <a:r>
              <a:rPr lang="en-US" dirty="0"/>
              <a:t>The average number of days from the start of a bear market to its bottom was 373 days. The fastest decline was 60 days, while the slowest was 926 days.</a:t>
            </a:r>
          </a:p>
          <a:p>
            <a:r>
              <a:rPr lang="en-US" dirty="0"/>
              <a:t>The average number of days from a bear market trough to recovery was 798 days. The quickest recovery was 85 days, the slowest 1,928 days.</a:t>
            </a:r>
          </a:p>
          <a:p>
            <a:r>
              <a:rPr lang="en-US" b="1" dirty="0"/>
              <a:t>Disclaimer Notes:</a:t>
            </a:r>
          </a:p>
          <a:p>
            <a:r>
              <a:rPr lang="en-US" dirty="0"/>
              <a:t>All investing is subject to risk, including the possible loss of the money you invest.</a:t>
            </a:r>
          </a:p>
          <a:p>
            <a:r>
              <a:rPr lang="en-US" dirty="0"/>
              <a:t>Past performance is no guarantee of future returns. The performance of an index is not an exact representation of any particular investment, as you cannot invest directly in an index.&lt;</a:t>
            </a:r>
          </a:p>
          <a:p>
            <a:r>
              <a:rPr lang="en-US" dirty="0"/>
              <a:t>Investments in bonds are subject to interest rate, credit, and inflation risk.</a:t>
            </a:r>
          </a:p>
          <a:p>
            <a:r>
              <a:rPr lang="en-US" dirty="0"/>
              <a:t>Diversification does not ensure a profit or protect against a loss.</a:t>
            </a:r>
          </a:p>
          <a:p>
            <a:r>
              <a:rPr lang="en-US" dirty="0"/>
              <a:t>Please remember that all investments involve some risk. Be aware that fluctuations in the financial markets and other factors may cause declines in the value of your account. There is no guarantee that any particular asset allocation or mix of funds will meet your investment objectives or provide you with a given level of income.</a:t>
            </a:r>
          </a:p>
          <a:p>
            <a:endParaRPr lang="en-US" dirty="0"/>
          </a:p>
        </p:txBody>
      </p:sp>
      <p:sp>
        <p:nvSpPr>
          <p:cNvPr id="4" name="Slide Number Placeholder 3"/>
          <p:cNvSpPr>
            <a:spLocks noGrp="1"/>
          </p:cNvSpPr>
          <p:nvPr>
            <p:ph type="sldNum" sz="quarter" idx="10"/>
          </p:nvPr>
        </p:nvSpPr>
        <p:spPr/>
        <p:txBody>
          <a:bodyPr/>
          <a:lstStyle/>
          <a:p>
            <a:fld id="{72C4E773-B7B8-4D7E-938A-D10BD70975CE}" type="slidenum">
              <a:rPr lang="en-US" smtClean="0"/>
              <a:t>56</a:t>
            </a:fld>
            <a:endParaRPr lang="en-US"/>
          </a:p>
        </p:txBody>
      </p:sp>
    </p:spTree>
    <p:extLst>
      <p:ext uri="{BB962C8B-B14F-4D97-AF65-F5344CB8AC3E}">
        <p14:creationId xmlns:p14="http://schemas.microsoft.com/office/powerpoint/2010/main" val="28151555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ea typeface="ＭＳ Ｐゴシック" pitchFamily="34" charset="-128"/>
              </a:rPr>
              <a:t>Now let’s take a few minutes for you to do your own</a:t>
            </a:r>
            <a:r>
              <a:rPr lang="en-US" baseline="0" dirty="0">
                <a:ea typeface="ＭＳ Ｐゴシック" pitchFamily="34" charset="-128"/>
              </a:rPr>
              <a:t> ABC allocation based on what you’ve learned about your own risk tolerance, time horizon and goals. Take a few minutes to decide what percentage you want in each column then write it down in your notes. </a:t>
            </a:r>
            <a:endParaRPr lang="en-US" dirty="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72C4E773-B7B8-4D7E-938A-D10BD70975CE}" type="slidenum">
              <a:rPr lang="en-US" smtClean="0"/>
              <a:t>57</a:t>
            </a:fld>
            <a:endParaRPr lang="en-US"/>
          </a:p>
        </p:txBody>
      </p:sp>
    </p:spTree>
    <p:extLst>
      <p:ext uri="{BB962C8B-B14F-4D97-AF65-F5344CB8AC3E}">
        <p14:creationId xmlns:p14="http://schemas.microsoft.com/office/powerpoint/2010/main" val="28542330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simple way to allocate your money in 3 buckets…you’ll immediately understand they purpose of your money </a:t>
            </a:r>
            <a:endParaRPr lang="en-US" dirty="0"/>
          </a:p>
        </p:txBody>
      </p:sp>
      <p:sp>
        <p:nvSpPr>
          <p:cNvPr id="4" name="Slide Number Placeholder 3"/>
          <p:cNvSpPr>
            <a:spLocks noGrp="1"/>
          </p:cNvSpPr>
          <p:nvPr>
            <p:ph type="sldNum" sz="quarter" idx="10"/>
          </p:nvPr>
        </p:nvSpPr>
        <p:spPr/>
        <p:txBody>
          <a:bodyPr/>
          <a:lstStyle/>
          <a:p>
            <a:fld id="{72C4E773-B7B8-4D7E-938A-D10BD70975CE}" type="slidenum">
              <a:rPr lang="en-US" smtClean="0"/>
              <a:t>58</a:t>
            </a:fld>
            <a:endParaRPr lang="en-US"/>
          </a:p>
        </p:txBody>
      </p:sp>
    </p:spTree>
    <p:extLst>
      <p:ext uri="{BB962C8B-B14F-4D97-AF65-F5344CB8AC3E}">
        <p14:creationId xmlns:p14="http://schemas.microsoft.com/office/powerpoint/2010/main" val="25876712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 great use of life insurance is to leave a legacy.</a:t>
            </a:r>
          </a:p>
        </p:txBody>
      </p:sp>
      <p:sp>
        <p:nvSpPr>
          <p:cNvPr id="4" name="Slide Number Placeholder 3"/>
          <p:cNvSpPr>
            <a:spLocks noGrp="1"/>
          </p:cNvSpPr>
          <p:nvPr>
            <p:ph type="sldNum" sz="quarter" idx="10"/>
          </p:nvPr>
        </p:nvSpPr>
        <p:spPr/>
        <p:txBody>
          <a:bodyPr/>
          <a:lstStyle/>
          <a:p>
            <a:fld id="{72C4E773-B7B8-4D7E-938A-D10BD70975CE}" type="slidenum">
              <a:rPr lang="en-US" smtClean="0"/>
              <a:t>59</a:t>
            </a:fld>
            <a:endParaRPr lang="en-US"/>
          </a:p>
        </p:txBody>
      </p:sp>
    </p:spTree>
    <p:extLst>
      <p:ext uri="{BB962C8B-B14F-4D97-AF65-F5344CB8AC3E}">
        <p14:creationId xmlns:p14="http://schemas.microsoft.com/office/powerpoint/2010/main" val="36677104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algn="l"/>
            <a:r>
              <a:rPr lang="en-US" sz="900" dirty="0"/>
              <a:t>Annie is 62 years old and has four children, all grown and married, and 6 grandkids. While her estate is set to be divided equally among her children, she wants to leave each grandchild a nice sum of money. Annie has a $100,000 CD that she doesn’t need for retirement income. </a:t>
            </a:r>
          </a:p>
          <a:p>
            <a:pPr algn="l"/>
            <a:endParaRPr lang="en-US" sz="900" dirty="0"/>
          </a:p>
          <a:p>
            <a:pPr algn="l"/>
            <a:r>
              <a:rPr lang="en-US" sz="900" dirty="0"/>
              <a:t>Annie plans use the $100,000 CD to fund legacy gifts for her grandchildren.  The $100,000 grows at a hypothetical 2% annually and  Annie will pay taxes on this gain each year. Upon her death, the balance would be divided equally among her grandchildren. </a:t>
            </a:r>
          </a:p>
          <a:p>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t>After speaking with her Insurance Agent,  Annie discovered a better option that would allow her to </a:t>
            </a:r>
            <a:r>
              <a:rPr lang="en-US" sz="900" dirty="0">
                <a:solidFill>
                  <a:schemeClr val="accent3"/>
                </a:solidFill>
              </a:rPr>
              <a:t>a)</a:t>
            </a:r>
            <a:r>
              <a:rPr lang="en-US" sz="900" dirty="0"/>
              <a:t> instantly double what her grandchildren would receive today and  </a:t>
            </a:r>
            <a:r>
              <a:rPr lang="en-US" sz="900" dirty="0">
                <a:solidFill>
                  <a:schemeClr val="accent3"/>
                </a:solidFill>
              </a:rPr>
              <a:t>b)</a:t>
            </a:r>
            <a:r>
              <a:rPr lang="en-US" sz="900" dirty="0"/>
              <a:t> establish a greater legacy well into the future.</a:t>
            </a:r>
          </a:p>
          <a:p>
            <a:endParaRPr lang="en-US" dirty="0"/>
          </a:p>
        </p:txBody>
      </p:sp>
      <p:sp>
        <p:nvSpPr>
          <p:cNvPr id="4" name="Slide Number Placeholder 3"/>
          <p:cNvSpPr>
            <a:spLocks noGrp="1"/>
          </p:cNvSpPr>
          <p:nvPr>
            <p:ph type="sldNum" sz="quarter" idx="10"/>
          </p:nvPr>
        </p:nvSpPr>
        <p:spPr/>
        <p:txBody>
          <a:bodyPr/>
          <a:lstStyle/>
          <a:p>
            <a:fld id="{72C4E773-B7B8-4D7E-938A-D10BD70975CE}" type="slidenum">
              <a:rPr lang="en-US" smtClean="0"/>
              <a:t>60</a:t>
            </a:fld>
            <a:endParaRPr lang="en-US"/>
          </a:p>
        </p:txBody>
      </p:sp>
    </p:spTree>
    <p:extLst>
      <p:ext uri="{BB962C8B-B14F-4D97-AF65-F5344CB8AC3E}">
        <p14:creationId xmlns:p14="http://schemas.microsoft.com/office/powerpoint/2010/main" val="4256990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it would purchase $184,000 or $30,667 per grand child</a:t>
            </a:r>
          </a:p>
          <a:p>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sz="900" i="1" dirty="0">
                <a:solidFill>
                  <a:schemeClr val="accent1"/>
                </a:solidFill>
                <a:latin typeface="+mn-lt"/>
              </a:rPr>
              <a:t>With Permanent Life Insurance, Annie more than doubles her legacy gift to each grandchild in the first year, -- and can expect significantly higher bequests to her grandchildren through her life expectancy!</a:t>
            </a:r>
          </a:p>
          <a:p>
            <a:endParaRPr lang="en-US" dirty="0"/>
          </a:p>
          <a:p>
            <a:pPr>
              <a:spcBef>
                <a:spcPct val="0"/>
              </a:spcBef>
            </a:pPr>
            <a:r>
              <a:rPr lang="en-US" altLang="en-US" sz="900" dirty="0"/>
              <a:t>With Life Insurance, Annie can choose to purchase six individual policies with each grandchild designated the sole beneficiary OR purchase a single policy with six equal beneficiaries.   </a:t>
            </a:r>
          </a:p>
          <a:p>
            <a:pPr>
              <a:spcBef>
                <a:spcPct val="0"/>
              </a:spcBef>
            </a:pPr>
            <a:endParaRPr lang="en-US" altLang="en-US" sz="900" dirty="0"/>
          </a:p>
          <a:p>
            <a:pPr>
              <a:spcBef>
                <a:spcPct val="0"/>
              </a:spcBef>
            </a:pPr>
            <a:r>
              <a:rPr lang="en-US" altLang="en-US" sz="900" dirty="0"/>
              <a:t>Best of all, when a new grandson is born, Annie has the option to either purchase an additional policy or simply add him as a beneficiary to the existing policy, effectively dividing the face value of the policy seven ways.</a:t>
            </a:r>
          </a:p>
          <a:p>
            <a:endParaRPr lang="en-US" dirty="0"/>
          </a:p>
        </p:txBody>
      </p:sp>
      <p:sp>
        <p:nvSpPr>
          <p:cNvPr id="4" name="Slide Number Placeholder 3"/>
          <p:cNvSpPr>
            <a:spLocks noGrp="1"/>
          </p:cNvSpPr>
          <p:nvPr>
            <p:ph type="sldNum" sz="quarter" idx="10"/>
          </p:nvPr>
        </p:nvSpPr>
        <p:spPr/>
        <p:txBody>
          <a:bodyPr/>
          <a:lstStyle/>
          <a:p>
            <a:fld id="{72C4E773-B7B8-4D7E-938A-D10BD70975CE}" type="slidenum">
              <a:rPr lang="en-US" smtClean="0"/>
              <a:t>61</a:t>
            </a:fld>
            <a:endParaRPr lang="en-US"/>
          </a:p>
        </p:txBody>
      </p:sp>
    </p:spTree>
    <p:extLst>
      <p:ext uri="{BB962C8B-B14F-4D97-AF65-F5344CB8AC3E}">
        <p14:creationId xmlns:p14="http://schemas.microsoft.com/office/powerpoint/2010/main" val="37503966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seniors forget to plan for the loss of a Social Security Check when one of them dies.</a:t>
            </a:r>
          </a:p>
        </p:txBody>
      </p:sp>
      <p:sp>
        <p:nvSpPr>
          <p:cNvPr id="4" name="Slide Number Placeholder 3"/>
          <p:cNvSpPr>
            <a:spLocks noGrp="1"/>
          </p:cNvSpPr>
          <p:nvPr>
            <p:ph type="sldNum" sz="quarter" idx="10"/>
          </p:nvPr>
        </p:nvSpPr>
        <p:spPr/>
        <p:txBody>
          <a:bodyPr/>
          <a:lstStyle/>
          <a:p>
            <a:fld id="{72C4E773-B7B8-4D7E-938A-D10BD70975CE}" type="slidenum">
              <a:rPr lang="en-US" smtClean="0"/>
              <a:t>62</a:t>
            </a:fld>
            <a:endParaRPr lang="en-US"/>
          </a:p>
        </p:txBody>
      </p:sp>
    </p:spTree>
    <p:extLst>
      <p:ext uri="{BB962C8B-B14F-4D97-AF65-F5344CB8AC3E}">
        <p14:creationId xmlns:p14="http://schemas.microsoft.com/office/powerpoint/2010/main" val="3727078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B7BDFF-1071-4886-B91A-59EA715E9B3A}" type="slidenum">
              <a:rPr lang="en-US" smtClean="0"/>
              <a:t>8</a:t>
            </a:fld>
            <a:endParaRPr lang="en-US"/>
          </a:p>
        </p:txBody>
      </p:sp>
    </p:spTree>
    <p:extLst>
      <p:ext uri="{BB962C8B-B14F-4D97-AF65-F5344CB8AC3E}">
        <p14:creationId xmlns:p14="http://schemas.microsoft.com/office/powerpoint/2010/main" val="12220763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dirty="0"/>
              <a:t>Go over slide</a:t>
            </a:r>
          </a:p>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sz="900" i="0" dirty="0">
                <a:solidFill>
                  <a:prstClr val="black"/>
                </a:solidFill>
                <a:cs typeface="Arial" pitchFamily="34" charset="0"/>
              </a:rPr>
              <a:t>Generally, a surviving spouse (beginning at age 62) is entitled to collect the greater of their own benefit, or a widow’s or widower’s benefit equal to 100%  of their spouse’s benefit, providing they were married for 10 years.</a:t>
            </a:r>
          </a:p>
          <a:p>
            <a:endParaRPr lang="en-US" dirty="0"/>
          </a:p>
          <a:p>
            <a:r>
              <a:rPr lang="en-US" sz="1200" dirty="0"/>
              <a:t>Well there is a way</a:t>
            </a:r>
            <a:r>
              <a:rPr lang="en-US" sz="1200" baseline="0" dirty="0"/>
              <a:t> to prepare now. </a:t>
            </a:r>
            <a:r>
              <a:rPr lang="en-US" sz="1200" dirty="0"/>
              <a:t>Conventional wisdom says that a young family needs life insurance on a working spouse to help replace the lost income if the spouse dies unexpectedly. </a:t>
            </a:r>
            <a:r>
              <a:rPr lang="en-US" sz="1200" dirty="0">
                <a:solidFill>
                  <a:schemeClr val="accent3"/>
                </a:solidFill>
              </a:rPr>
              <a:t>What about life insurance to replace retirement income that will cease at the death of a spouse, such as Social Security?</a:t>
            </a:r>
          </a:p>
          <a:p>
            <a:endParaRPr lang="en-US" sz="1200" dirty="0">
              <a:solidFill>
                <a:schemeClr val="accent3"/>
              </a:solidFill>
            </a:endParaRPr>
          </a:p>
          <a:p>
            <a:pPr>
              <a:spcAft>
                <a:spcPts val="600"/>
              </a:spcAft>
            </a:pPr>
            <a:r>
              <a:rPr lang="en-US" sz="1200" dirty="0"/>
              <a:t>Permanent Cash Value Life Insurance can provide cash at death (generally income tax free) to provide income for the surviving spouse.</a:t>
            </a:r>
          </a:p>
          <a:p>
            <a:pPr>
              <a:spcAft>
                <a:spcPts val="600"/>
              </a:spcAft>
            </a:pPr>
            <a:endParaRPr lang="en-US" sz="1200" dirty="0"/>
          </a:p>
          <a:p>
            <a:pPr>
              <a:spcAft>
                <a:spcPts val="600"/>
              </a:spcAft>
            </a:pPr>
            <a:r>
              <a:rPr lang="en-US" sz="1200" dirty="0"/>
              <a:t>People age 60+ is the fastest-growing segment buying new life insurance policies. This is why you should consider permanent life insurance earlier.</a:t>
            </a:r>
          </a:p>
          <a:p>
            <a:pPr>
              <a:spcAft>
                <a:spcPts val="600"/>
              </a:spcAft>
            </a:pPr>
            <a:endParaRPr lang="en-US" sz="1200" dirty="0"/>
          </a:p>
          <a:p>
            <a:pPr>
              <a:spcAft>
                <a:spcPts val="600"/>
              </a:spcAft>
            </a:pPr>
            <a:r>
              <a:rPr lang="en-US" sz="1200" dirty="0"/>
              <a:t>Many people buy permanent life insurance while they are still working, knowing that the death benefit can be used when they retire to help replace the lost income, whether that be from Social Security or any other source.</a:t>
            </a:r>
          </a:p>
          <a:p>
            <a:pPr>
              <a:spcAft>
                <a:spcPts val="600"/>
              </a:spcAft>
            </a:pPr>
            <a:endParaRPr lang="en-US" sz="1200" dirty="0"/>
          </a:p>
          <a:p>
            <a:pPr>
              <a:spcAft>
                <a:spcPts val="600"/>
              </a:spcAft>
            </a:pPr>
            <a:r>
              <a:rPr lang="en-US" sz="1200" dirty="0"/>
              <a:t>(Lets look at our example….talk</a:t>
            </a:r>
            <a:r>
              <a:rPr lang="en-US" sz="1200" baseline="0" dirty="0"/>
              <a:t> through or white board it)</a:t>
            </a:r>
            <a:endParaRPr lang="en-US" sz="1200" dirty="0"/>
          </a:p>
          <a:p>
            <a:pPr>
              <a:spcAft>
                <a:spcPts val="600"/>
              </a:spcAft>
            </a:pPr>
            <a:endParaRPr lang="en-US" sz="1200" dirty="0"/>
          </a:p>
          <a:p>
            <a:endParaRPr lang="en-US" dirty="0"/>
          </a:p>
        </p:txBody>
      </p:sp>
      <p:sp>
        <p:nvSpPr>
          <p:cNvPr id="4" name="Slide Number Placeholder 3"/>
          <p:cNvSpPr>
            <a:spLocks noGrp="1"/>
          </p:cNvSpPr>
          <p:nvPr>
            <p:ph type="sldNum" sz="quarter" idx="10"/>
          </p:nvPr>
        </p:nvSpPr>
        <p:spPr/>
        <p:txBody>
          <a:bodyPr/>
          <a:lstStyle/>
          <a:p>
            <a:fld id="{72C4E773-B7B8-4D7E-938A-D10BD70975CE}" type="slidenum">
              <a:rPr lang="en-US" smtClean="0"/>
              <a:t>63</a:t>
            </a:fld>
            <a:endParaRPr lang="en-US"/>
          </a:p>
        </p:txBody>
      </p:sp>
    </p:spTree>
    <p:extLst>
      <p:ext uri="{BB962C8B-B14F-4D97-AF65-F5344CB8AC3E}">
        <p14:creationId xmlns:p14="http://schemas.microsoft.com/office/powerpoint/2010/main" val="25810595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I can’t tell you if we are going to have inflation or deflation.  I can’t tell you that the market will go up or down.  But I can tell you that if your client owns a whole life policy – that doesn’t really matter.  If they own a fixed annuity, that doesn’t matter.  And if they covered their basic expenses with guaranteed lifetime income, and optimized their portfolio to protect against inflation, that doesn’t matter! </a:t>
            </a:r>
          </a:p>
        </p:txBody>
      </p:sp>
      <p:sp>
        <p:nvSpPr>
          <p:cNvPr id="4" name="Slide Number Placeholder 3"/>
          <p:cNvSpPr>
            <a:spLocks noGrp="1"/>
          </p:cNvSpPr>
          <p:nvPr>
            <p:ph type="sldNum" sz="quarter" idx="10"/>
          </p:nvPr>
        </p:nvSpPr>
        <p:spPr/>
        <p:txBody>
          <a:bodyPr/>
          <a:lstStyle/>
          <a:p>
            <a:fld id="{72C4E773-B7B8-4D7E-938A-D10BD70975CE}" type="slidenum">
              <a:rPr lang="en-US" smtClean="0"/>
              <a:t>64</a:t>
            </a:fld>
            <a:endParaRPr lang="en-US"/>
          </a:p>
        </p:txBody>
      </p:sp>
    </p:spTree>
    <p:extLst>
      <p:ext uri="{BB962C8B-B14F-4D97-AF65-F5344CB8AC3E}">
        <p14:creationId xmlns:p14="http://schemas.microsoft.com/office/powerpoint/2010/main" val="20514225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thinking about these 7 key</a:t>
            </a:r>
            <a:r>
              <a:rPr lang="en-US" baseline="0" dirty="0"/>
              <a:t> pieces of retirement security… you may be thinking how can we put this all together.</a:t>
            </a:r>
            <a:endParaRPr lang="en-US" dirty="0"/>
          </a:p>
        </p:txBody>
      </p:sp>
      <p:sp>
        <p:nvSpPr>
          <p:cNvPr id="4" name="Slide Number Placeholder 3"/>
          <p:cNvSpPr>
            <a:spLocks noGrp="1"/>
          </p:cNvSpPr>
          <p:nvPr>
            <p:ph type="sldNum" sz="quarter" idx="10"/>
          </p:nvPr>
        </p:nvSpPr>
        <p:spPr/>
        <p:txBody>
          <a:bodyPr/>
          <a:lstStyle/>
          <a:p>
            <a:fld id="{A2B7BDFF-1071-4886-B91A-59EA715E9B3A}"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3130892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 down in your workbook the three</a:t>
            </a:r>
            <a:r>
              <a:rPr lang="en-US" baseline="0" dirty="0"/>
              <a:t> action steps you are committed to taking.</a:t>
            </a:r>
            <a:endParaRPr lang="en-US" dirty="0"/>
          </a:p>
        </p:txBody>
      </p:sp>
      <p:sp>
        <p:nvSpPr>
          <p:cNvPr id="4" name="Slide Number Placeholder 3"/>
          <p:cNvSpPr>
            <a:spLocks noGrp="1"/>
          </p:cNvSpPr>
          <p:nvPr>
            <p:ph type="sldNum" sz="quarter" idx="10"/>
          </p:nvPr>
        </p:nvSpPr>
        <p:spPr/>
        <p:txBody>
          <a:bodyPr/>
          <a:lstStyle/>
          <a:p>
            <a:fld id="{9445F28A-64B0-4A5B-8E97-2AF5FB3F394D}" type="slidenum">
              <a:rPr lang="en-US" smtClean="0"/>
              <a:t>66</a:t>
            </a:fld>
            <a:endParaRPr lang="en-US" dirty="0"/>
          </a:p>
        </p:txBody>
      </p:sp>
    </p:spTree>
    <p:extLst>
      <p:ext uri="{BB962C8B-B14F-4D97-AF65-F5344CB8AC3E}">
        <p14:creationId xmlns:p14="http://schemas.microsoft.com/office/powerpoint/2010/main" val="12712477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Lato" panose="020F0502020204030203" pitchFamily="34" charset="0"/>
              </a:rPr>
              <a:t>Here are some possible action steps.</a:t>
            </a:r>
          </a:p>
        </p:txBody>
      </p:sp>
      <p:sp>
        <p:nvSpPr>
          <p:cNvPr id="4" name="Slide Number Placeholder 3"/>
          <p:cNvSpPr>
            <a:spLocks noGrp="1"/>
          </p:cNvSpPr>
          <p:nvPr>
            <p:ph type="sldNum" sz="quarter" idx="10"/>
          </p:nvPr>
        </p:nvSpPr>
        <p:spPr/>
        <p:txBody>
          <a:bodyPr/>
          <a:lstStyle/>
          <a:p>
            <a:fld id="{04EBFCF7-DBAE-4171-B664-49A31DA528CA}" type="slidenum">
              <a:rPr lang="en-US" smtClean="0"/>
              <a:t>67</a:t>
            </a:fld>
            <a:endParaRPr lang="en-US" dirty="0"/>
          </a:p>
        </p:txBody>
      </p:sp>
    </p:spTree>
    <p:extLst>
      <p:ext uri="{BB962C8B-B14F-4D97-AF65-F5344CB8AC3E}">
        <p14:creationId xmlns:p14="http://schemas.microsoft.com/office/powerpoint/2010/main" val="13334809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Lato" panose="020F0502020204030203" pitchFamily="34" charset="0"/>
              </a:rPr>
              <a:t>Schedule</a:t>
            </a:r>
            <a:r>
              <a:rPr lang="en-US" sz="1200" baseline="0" dirty="0">
                <a:latin typeface="Lato" panose="020F0502020204030203" pitchFamily="34" charset="0"/>
              </a:rPr>
              <a:t> meetings right now if possible.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latin typeface="Lato" panose="020F0502020204030203"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Lato" panose="020F0502020204030203" pitchFamily="34" charset="0"/>
              </a:rPr>
              <a:t>Insert your contact information.</a:t>
            </a:r>
            <a:endParaRPr lang="en-US" sz="1200" dirty="0">
              <a:latin typeface="Lato" panose="020F0502020204030203" pitchFamily="34" charset="0"/>
            </a:endParaRPr>
          </a:p>
        </p:txBody>
      </p:sp>
      <p:sp>
        <p:nvSpPr>
          <p:cNvPr id="4" name="Slide Number Placeholder 3"/>
          <p:cNvSpPr>
            <a:spLocks noGrp="1"/>
          </p:cNvSpPr>
          <p:nvPr>
            <p:ph type="sldNum" sz="quarter" idx="10"/>
          </p:nvPr>
        </p:nvSpPr>
        <p:spPr/>
        <p:txBody>
          <a:bodyPr/>
          <a:lstStyle/>
          <a:p>
            <a:fld id="{04EBFCF7-DBAE-4171-B664-49A31DA528CA}" type="slidenum">
              <a:rPr lang="en-US" smtClean="0"/>
              <a:t>68</a:t>
            </a:fld>
            <a:endParaRPr lang="en-US" dirty="0"/>
          </a:p>
        </p:txBody>
      </p:sp>
    </p:spTree>
    <p:extLst>
      <p:ext uri="{BB962C8B-B14F-4D97-AF65-F5344CB8AC3E}">
        <p14:creationId xmlns:p14="http://schemas.microsoft.com/office/powerpoint/2010/main" val="1615339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developing your plan, you need to ask yourself two simple questions…</a:t>
            </a:r>
          </a:p>
          <a:p>
            <a:endParaRPr lang="en-US" dirty="0"/>
          </a:p>
          <a:p>
            <a:r>
              <a:rPr lang="en-US" dirty="0"/>
              <a:t>What do I NEED my retirement income to do? </a:t>
            </a:r>
          </a:p>
          <a:p>
            <a:endParaRPr lang="en-US" dirty="0"/>
          </a:p>
          <a:p>
            <a:r>
              <a:rPr lang="en-US" dirty="0"/>
              <a:t>What do I WANT my retirement income to do?</a:t>
            </a:r>
          </a:p>
          <a:p>
            <a:endParaRPr lang="en-US" dirty="0"/>
          </a:p>
          <a:p>
            <a:endParaRPr lang="en-US" dirty="0"/>
          </a:p>
          <a:p>
            <a:r>
              <a:rPr lang="en-US" dirty="0"/>
              <a:t>The answer to the first question should be the same for everyone – your retirement income must cover your basic living expenses.  Looking at your current expenses, determine how much income you will need to address these expenses in retirement.  Pay special attention to those expenses which may be reduced or eliminated all together, such as clothing, commuting and professional fees. </a:t>
            </a:r>
          </a:p>
          <a:p>
            <a:endParaRPr lang="en-US" dirty="0"/>
          </a:p>
          <a:p>
            <a:r>
              <a:rPr lang="en-US" dirty="0"/>
              <a:t>The second question may be a little more difficult to find out…</a:t>
            </a:r>
          </a:p>
          <a:p>
            <a:endParaRPr lang="en-US" dirty="0"/>
          </a:p>
        </p:txBody>
      </p:sp>
      <p:sp>
        <p:nvSpPr>
          <p:cNvPr id="4" name="Slide Number Placeholder 3"/>
          <p:cNvSpPr>
            <a:spLocks noGrp="1"/>
          </p:cNvSpPr>
          <p:nvPr>
            <p:ph type="sldNum" sz="quarter" idx="10"/>
          </p:nvPr>
        </p:nvSpPr>
        <p:spPr/>
        <p:txBody>
          <a:bodyPr/>
          <a:lstStyle/>
          <a:p>
            <a:fld id="{72C4E773-B7B8-4D7E-938A-D10BD70975CE}" type="slidenum">
              <a:rPr lang="en-US" smtClean="0"/>
              <a:t>9</a:t>
            </a:fld>
            <a:endParaRPr lang="en-US"/>
          </a:p>
        </p:txBody>
      </p:sp>
    </p:spTree>
    <p:extLst>
      <p:ext uri="{BB962C8B-B14F-4D97-AF65-F5344CB8AC3E}">
        <p14:creationId xmlns:p14="http://schemas.microsoft.com/office/powerpoint/2010/main" val="2021013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your client….</a:t>
            </a:r>
          </a:p>
          <a:p>
            <a:endParaRPr lang="en-US" dirty="0"/>
          </a:p>
          <a:p>
            <a:r>
              <a:rPr lang="en-US" dirty="0"/>
              <a:t>Have you done all of the things you said you were going to do in retirement - join the country club, buy a boat, travel the world?</a:t>
            </a:r>
          </a:p>
          <a:p>
            <a:endParaRPr lang="en-US" dirty="0"/>
          </a:p>
          <a:p>
            <a:r>
              <a:rPr lang="en-US" dirty="0"/>
              <a:t>  Many will reply no, because they feel the need to keep the money “just in case.”</a:t>
            </a:r>
          </a:p>
        </p:txBody>
      </p:sp>
      <p:sp>
        <p:nvSpPr>
          <p:cNvPr id="4" name="Slide Number Placeholder 3"/>
          <p:cNvSpPr>
            <a:spLocks noGrp="1"/>
          </p:cNvSpPr>
          <p:nvPr>
            <p:ph type="sldNum" sz="quarter" idx="10"/>
          </p:nvPr>
        </p:nvSpPr>
        <p:spPr/>
        <p:txBody>
          <a:bodyPr/>
          <a:lstStyle/>
          <a:p>
            <a:fld id="{72C4E773-B7B8-4D7E-938A-D10BD70975CE}" type="slidenum">
              <a:rPr lang="en-US" smtClean="0"/>
              <a:t>10</a:t>
            </a:fld>
            <a:endParaRPr lang="en-US"/>
          </a:p>
        </p:txBody>
      </p:sp>
    </p:spTree>
    <p:extLst>
      <p:ext uri="{BB962C8B-B14F-4D97-AF65-F5344CB8AC3E}">
        <p14:creationId xmlns:p14="http://schemas.microsoft.com/office/powerpoint/2010/main" val="621660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in case retirement</a:t>
            </a:r>
          </a:p>
          <a:p>
            <a:endParaRPr lang="en-US" dirty="0"/>
          </a:p>
          <a:p>
            <a:r>
              <a:rPr lang="en-US" dirty="0"/>
              <a:t>Don’t live a just in case retirement! These are the people who don’t touch their money during retirement, and when they pass away the kids use Mom &amp; Dad’s money to join the country club, buy a boat or travel around the world.</a:t>
            </a:r>
          </a:p>
          <a:p>
            <a:endParaRPr lang="en-US" dirty="0"/>
          </a:p>
        </p:txBody>
      </p:sp>
      <p:sp>
        <p:nvSpPr>
          <p:cNvPr id="4" name="Slide Number Placeholder 3"/>
          <p:cNvSpPr>
            <a:spLocks noGrp="1"/>
          </p:cNvSpPr>
          <p:nvPr>
            <p:ph type="sldNum" sz="quarter" idx="10"/>
          </p:nvPr>
        </p:nvSpPr>
        <p:spPr/>
        <p:txBody>
          <a:bodyPr/>
          <a:lstStyle/>
          <a:p>
            <a:fld id="{72C4E773-B7B8-4D7E-938A-D10BD70975CE}" type="slidenum">
              <a:rPr lang="en-US" smtClean="0"/>
              <a:t>11</a:t>
            </a:fld>
            <a:endParaRPr lang="en-US"/>
          </a:p>
        </p:txBody>
      </p:sp>
    </p:spTree>
    <p:extLst>
      <p:ext uri="{BB962C8B-B14F-4D97-AF65-F5344CB8AC3E}">
        <p14:creationId xmlns:p14="http://schemas.microsoft.com/office/powerpoint/2010/main" val="208564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ightSide Angle">
    <p:bg>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4"/>
          </p:nvPr>
        </p:nvSpPr>
        <p:spPr>
          <a:xfrm>
            <a:off x="0" y="-17463"/>
            <a:ext cx="9172575" cy="5160963"/>
          </a:xfrm>
        </p:spPr>
        <p:txBody>
          <a:bodyPr/>
          <a:lstStyle/>
          <a:p>
            <a:endParaRPr lang="en-US"/>
          </a:p>
        </p:txBody>
      </p:sp>
      <p:sp>
        <p:nvSpPr>
          <p:cNvPr id="14" name="Rectangle 7"/>
          <p:cNvSpPr/>
          <p:nvPr userDrawn="1"/>
        </p:nvSpPr>
        <p:spPr>
          <a:xfrm>
            <a:off x="4321723" y="12829"/>
            <a:ext cx="4867070" cy="5164478"/>
          </a:xfrm>
          <a:custGeom>
            <a:avLst/>
            <a:gdLst>
              <a:gd name="connsiteX0" fmla="*/ 0 w 363073"/>
              <a:gd name="connsiteY0" fmla="*/ 0 h 2571749"/>
              <a:gd name="connsiteX1" fmla="*/ 363073 w 363073"/>
              <a:gd name="connsiteY1" fmla="*/ 0 h 2571749"/>
              <a:gd name="connsiteX2" fmla="*/ 363073 w 363073"/>
              <a:gd name="connsiteY2" fmla="*/ 2571749 h 2571749"/>
              <a:gd name="connsiteX3" fmla="*/ 0 w 363073"/>
              <a:gd name="connsiteY3" fmla="*/ 2571749 h 2571749"/>
              <a:gd name="connsiteX4" fmla="*/ 0 w 363073"/>
              <a:gd name="connsiteY4" fmla="*/ 0 h 2571749"/>
              <a:gd name="connsiteX0" fmla="*/ 0 w 363073"/>
              <a:gd name="connsiteY0" fmla="*/ 2571749 h 2571749"/>
              <a:gd name="connsiteX1" fmla="*/ 363073 w 363073"/>
              <a:gd name="connsiteY1" fmla="*/ 0 h 2571749"/>
              <a:gd name="connsiteX2" fmla="*/ 363073 w 363073"/>
              <a:gd name="connsiteY2" fmla="*/ 2571749 h 2571749"/>
              <a:gd name="connsiteX3" fmla="*/ 0 w 363073"/>
              <a:gd name="connsiteY3" fmla="*/ 2571749 h 2571749"/>
              <a:gd name="connsiteX0" fmla="*/ 0 w 2261321"/>
              <a:gd name="connsiteY0" fmla="*/ 5152904 h 5152904"/>
              <a:gd name="connsiteX1" fmla="*/ 2261321 w 2261321"/>
              <a:gd name="connsiteY1" fmla="*/ 0 h 5152904"/>
              <a:gd name="connsiteX2" fmla="*/ 2261321 w 2261321"/>
              <a:gd name="connsiteY2" fmla="*/ 2571749 h 5152904"/>
              <a:gd name="connsiteX3" fmla="*/ 0 w 2261321"/>
              <a:gd name="connsiteY3" fmla="*/ 5152904 h 5152904"/>
              <a:gd name="connsiteX0" fmla="*/ 0 w 2284470"/>
              <a:gd name="connsiteY0" fmla="*/ 5152904 h 5164478"/>
              <a:gd name="connsiteX1" fmla="*/ 2261321 w 2284470"/>
              <a:gd name="connsiteY1" fmla="*/ 0 h 5164478"/>
              <a:gd name="connsiteX2" fmla="*/ 2284470 w 2284470"/>
              <a:gd name="connsiteY2" fmla="*/ 5164478 h 5164478"/>
              <a:gd name="connsiteX3" fmla="*/ 0 w 2284470"/>
              <a:gd name="connsiteY3" fmla="*/ 5152904 h 5164478"/>
              <a:gd name="connsiteX0" fmla="*/ 0 w 3800753"/>
              <a:gd name="connsiteY0" fmla="*/ 5129755 h 5164478"/>
              <a:gd name="connsiteX1" fmla="*/ 3777604 w 3800753"/>
              <a:gd name="connsiteY1" fmla="*/ 0 h 5164478"/>
              <a:gd name="connsiteX2" fmla="*/ 3800753 w 3800753"/>
              <a:gd name="connsiteY2" fmla="*/ 5164478 h 5164478"/>
              <a:gd name="connsiteX3" fmla="*/ 0 w 3800753"/>
              <a:gd name="connsiteY3" fmla="*/ 5129755 h 5164478"/>
              <a:gd name="connsiteX0" fmla="*/ 0 w 4066970"/>
              <a:gd name="connsiteY0" fmla="*/ 5152904 h 5164478"/>
              <a:gd name="connsiteX1" fmla="*/ 4043821 w 4066970"/>
              <a:gd name="connsiteY1" fmla="*/ 0 h 5164478"/>
              <a:gd name="connsiteX2" fmla="*/ 4066970 w 4066970"/>
              <a:gd name="connsiteY2" fmla="*/ 5164478 h 5164478"/>
              <a:gd name="connsiteX3" fmla="*/ 0 w 4066970"/>
              <a:gd name="connsiteY3" fmla="*/ 5152904 h 5164478"/>
              <a:gd name="connsiteX0" fmla="*/ 0 w 4130470"/>
              <a:gd name="connsiteY0" fmla="*/ 5152904 h 5164478"/>
              <a:gd name="connsiteX1" fmla="*/ 4107321 w 4130470"/>
              <a:gd name="connsiteY1" fmla="*/ 0 h 5164478"/>
              <a:gd name="connsiteX2" fmla="*/ 4130470 w 4130470"/>
              <a:gd name="connsiteY2" fmla="*/ 5164478 h 5164478"/>
              <a:gd name="connsiteX3" fmla="*/ 0 w 41304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Lst>
            <a:ahLst/>
            <a:cxnLst>
              <a:cxn ang="0">
                <a:pos x="connsiteX0" y="connsiteY0"/>
              </a:cxn>
              <a:cxn ang="0">
                <a:pos x="connsiteX1" y="connsiteY1"/>
              </a:cxn>
              <a:cxn ang="0">
                <a:pos x="connsiteX2" y="connsiteY2"/>
              </a:cxn>
              <a:cxn ang="0">
                <a:pos x="connsiteX3" y="connsiteY3"/>
              </a:cxn>
            </a:cxnLst>
            <a:rect l="l" t="t" r="r" b="b"/>
            <a:pathLst>
              <a:path w="4867070" h="5164478">
                <a:moveTo>
                  <a:pt x="0" y="5152904"/>
                </a:moveTo>
                <a:lnTo>
                  <a:pt x="4843921" y="0"/>
                </a:lnTo>
                <a:lnTo>
                  <a:pt x="4867070" y="5164478"/>
                </a:lnTo>
                <a:lnTo>
                  <a:pt x="0" y="5152904"/>
                </a:lnTo>
                <a:close/>
              </a:path>
            </a:pathLst>
          </a:custGeom>
          <a:solidFill>
            <a:schemeClr val="accent1">
              <a:alpha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
        <p:nvSpPr>
          <p:cNvPr id="18" name="Rectangle 7"/>
          <p:cNvSpPr/>
          <p:nvPr userDrawn="1"/>
        </p:nvSpPr>
        <p:spPr>
          <a:xfrm flipV="1">
            <a:off x="5963650" y="-16909"/>
            <a:ext cx="3208175" cy="3278948"/>
          </a:xfrm>
          <a:custGeom>
            <a:avLst/>
            <a:gdLst>
              <a:gd name="connsiteX0" fmla="*/ 0 w 363073"/>
              <a:gd name="connsiteY0" fmla="*/ 0 h 2571749"/>
              <a:gd name="connsiteX1" fmla="*/ 363073 w 363073"/>
              <a:gd name="connsiteY1" fmla="*/ 0 h 2571749"/>
              <a:gd name="connsiteX2" fmla="*/ 363073 w 363073"/>
              <a:gd name="connsiteY2" fmla="*/ 2571749 h 2571749"/>
              <a:gd name="connsiteX3" fmla="*/ 0 w 363073"/>
              <a:gd name="connsiteY3" fmla="*/ 2571749 h 2571749"/>
              <a:gd name="connsiteX4" fmla="*/ 0 w 363073"/>
              <a:gd name="connsiteY4" fmla="*/ 0 h 2571749"/>
              <a:gd name="connsiteX0" fmla="*/ 0 w 363073"/>
              <a:gd name="connsiteY0" fmla="*/ 2571749 h 2571749"/>
              <a:gd name="connsiteX1" fmla="*/ 363073 w 363073"/>
              <a:gd name="connsiteY1" fmla="*/ 0 h 2571749"/>
              <a:gd name="connsiteX2" fmla="*/ 363073 w 363073"/>
              <a:gd name="connsiteY2" fmla="*/ 2571749 h 2571749"/>
              <a:gd name="connsiteX3" fmla="*/ 0 w 363073"/>
              <a:gd name="connsiteY3" fmla="*/ 2571749 h 2571749"/>
              <a:gd name="connsiteX0" fmla="*/ 0 w 2261321"/>
              <a:gd name="connsiteY0" fmla="*/ 5152904 h 5152904"/>
              <a:gd name="connsiteX1" fmla="*/ 2261321 w 2261321"/>
              <a:gd name="connsiteY1" fmla="*/ 0 h 5152904"/>
              <a:gd name="connsiteX2" fmla="*/ 2261321 w 2261321"/>
              <a:gd name="connsiteY2" fmla="*/ 2571749 h 5152904"/>
              <a:gd name="connsiteX3" fmla="*/ 0 w 2261321"/>
              <a:gd name="connsiteY3" fmla="*/ 5152904 h 5152904"/>
              <a:gd name="connsiteX0" fmla="*/ 0 w 2284470"/>
              <a:gd name="connsiteY0" fmla="*/ 5152904 h 5164478"/>
              <a:gd name="connsiteX1" fmla="*/ 2261321 w 2284470"/>
              <a:gd name="connsiteY1" fmla="*/ 0 h 5164478"/>
              <a:gd name="connsiteX2" fmla="*/ 2284470 w 2284470"/>
              <a:gd name="connsiteY2" fmla="*/ 5164478 h 5164478"/>
              <a:gd name="connsiteX3" fmla="*/ 0 w 2284470"/>
              <a:gd name="connsiteY3" fmla="*/ 5152904 h 5164478"/>
              <a:gd name="connsiteX0" fmla="*/ 0 w 3800753"/>
              <a:gd name="connsiteY0" fmla="*/ 5129755 h 5164478"/>
              <a:gd name="connsiteX1" fmla="*/ 3777604 w 3800753"/>
              <a:gd name="connsiteY1" fmla="*/ 0 h 5164478"/>
              <a:gd name="connsiteX2" fmla="*/ 3800753 w 3800753"/>
              <a:gd name="connsiteY2" fmla="*/ 5164478 h 5164478"/>
              <a:gd name="connsiteX3" fmla="*/ 0 w 3800753"/>
              <a:gd name="connsiteY3" fmla="*/ 5129755 h 5164478"/>
              <a:gd name="connsiteX0" fmla="*/ 0 w 4066970"/>
              <a:gd name="connsiteY0" fmla="*/ 5152904 h 5164478"/>
              <a:gd name="connsiteX1" fmla="*/ 4043821 w 4066970"/>
              <a:gd name="connsiteY1" fmla="*/ 0 h 5164478"/>
              <a:gd name="connsiteX2" fmla="*/ 4066970 w 4066970"/>
              <a:gd name="connsiteY2" fmla="*/ 5164478 h 5164478"/>
              <a:gd name="connsiteX3" fmla="*/ 0 w 4066970"/>
              <a:gd name="connsiteY3" fmla="*/ 5152904 h 5164478"/>
              <a:gd name="connsiteX0" fmla="*/ 0 w 4130470"/>
              <a:gd name="connsiteY0" fmla="*/ 5152904 h 5164478"/>
              <a:gd name="connsiteX1" fmla="*/ 4107321 w 4130470"/>
              <a:gd name="connsiteY1" fmla="*/ 0 h 5164478"/>
              <a:gd name="connsiteX2" fmla="*/ 4130470 w 4130470"/>
              <a:gd name="connsiteY2" fmla="*/ 5164478 h 5164478"/>
              <a:gd name="connsiteX3" fmla="*/ 0 w 41304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928571"/>
              <a:gd name="connsiteY0" fmla="*/ 5152904 h 5164478"/>
              <a:gd name="connsiteX1" fmla="*/ 4905422 w 4928571"/>
              <a:gd name="connsiteY1" fmla="*/ 0 h 5164478"/>
              <a:gd name="connsiteX2" fmla="*/ 4928571 w 4928571"/>
              <a:gd name="connsiteY2" fmla="*/ 5164478 h 5164478"/>
              <a:gd name="connsiteX3" fmla="*/ 0 w 4928571"/>
              <a:gd name="connsiteY3" fmla="*/ 5152904 h 5164478"/>
              <a:gd name="connsiteX0" fmla="*/ 0 w 4928571"/>
              <a:gd name="connsiteY0" fmla="*/ 5152904 h 5152904"/>
              <a:gd name="connsiteX1" fmla="*/ 4905422 w 4928571"/>
              <a:gd name="connsiteY1" fmla="*/ 0 h 5152904"/>
              <a:gd name="connsiteX2" fmla="*/ 4928571 w 4928571"/>
              <a:gd name="connsiteY2" fmla="*/ 5128934 h 5152904"/>
              <a:gd name="connsiteX3" fmla="*/ 0 w 4928571"/>
              <a:gd name="connsiteY3" fmla="*/ 5152904 h 5152904"/>
              <a:gd name="connsiteX0" fmla="*/ 0 w 4937356"/>
              <a:gd name="connsiteY0" fmla="*/ 5108473 h 5128934"/>
              <a:gd name="connsiteX1" fmla="*/ 4914207 w 4937356"/>
              <a:gd name="connsiteY1" fmla="*/ 0 h 5128934"/>
              <a:gd name="connsiteX2" fmla="*/ 4937356 w 4937356"/>
              <a:gd name="connsiteY2" fmla="*/ 5128934 h 5128934"/>
              <a:gd name="connsiteX3" fmla="*/ 0 w 4937356"/>
              <a:gd name="connsiteY3" fmla="*/ 5108473 h 5128934"/>
              <a:gd name="connsiteX0" fmla="*/ 0 w 5034001"/>
              <a:gd name="connsiteY0" fmla="*/ 5152904 h 5152904"/>
              <a:gd name="connsiteX1" fmla="*/ 5010852 w 5034001"/>
              <a:gd name="connsiteY1" fmla="*/ 0 h 5152904"/>
              <a:gd name="connsiteX2" fmla="*/ 5034001 w 5034001"/>
              <a:gd name="connsiteY2" fmla="*/ 5128934 h 5152904"/>
              <a:gd name="connsiteX3" fmla="*/ 0 w 5034001"/>
              <a:gd name="connsiteY3" fmla="*/ 5152904 h 5152904"/>
              <a:gd name="connsiteX0" fmla="*/ 0 w 5010852"/>
              <a:gd name="connsiteY0" fmla="*/ 5152904 h 5164479"/>
              <a:gd name="connsiteX1" fmla="*/ 5010852 w 5010852"/>
              <a:gd name="connsiteY1" fmla="*/ 0 h 5164479"/>
              <a:gd name="connsiteX2" fmla="*/ 4998857 w 5010852"/>
              <a:gd name="connsiteY2" fmla="*/ 5164479 h 5164479"/>
              <a:gd name="connsiteX3" fmla="*/ 0 w 5010852"/>
              <a:gd name="connsiteY3" fmla="*/ 5152904 h 5164479"/>
              <a:gd name="connsiteX0" fmla="*/ 0 w 5072353"/>
              <a:gd name="connsiteY0" fmla="*/ 5179562 h 5179562"/>
              <a:gd name="connsiteX1" fmla="*/ 5072353 w 5072353"/>
              <a:gd name="connsiteY1" fmla="*/ 0 h 5179562"/>
              <a:gd name="connsiteX2" fmla="*/ 5060358 w 5072353"/>
              <a:gd name="connsiteY2" fmla="*/ 5164479 h 5179562"/>
              <a:gd name="connsiteX3" fmla="*/ 0 w 5072353"/>
              <a:gd name="connsiteY3" fmla="*/ 5179562 h 5179562"/>
              <a:gd name="connsiteX0" fmla="*/ 0 w 5098710"/>
              <a:gd name="connsiteY0" fmla="*/ 5135129 h 5164479"/>
              <a:gd name="connsiteX1" fmla="*/ 5098710 w 5098710"/>
              <a:gd name="connsiteY1" fmla="*/ 0 h 5164479"/>
              <a:gd name="connsiteX2" fmla="*/ 5086715 w 5098710"/>
              <a:gd name="connsiteY2" fmla="*/ 5164479 h 5164479"/>
              <a:gd name="connsiteX3" fmla="*/ 0 w 5098710"/>
              <a:gd name="connsiteY3" fmla="*/ 5135129 h 5164479"/>
              <a:gd name="connsiteX0" fmla="*/ 0 w 5098710"/>
              <a:gd name="connsiteY0" fmla="*/ 5170675 h 5170675"/>
              <a:gd name="connsiteX1" fmla="*/ 5098710 w 5098710"/>
              <a:gd name="connsiteY1" fmla="*/ 0 h 5170675"/>
              <a:gd name="connsiteX2" fmla="*/ 5086715 w 5098710"/>
              <a:gd name="connsiteY2" fmla="*/ 5164479 h 5170675"/>
              <a:gd name="connsiteX3" fmla="*/ 0 w 5098710"/>
              <a:gd name="connsiteY3" fmla="*/ 5170675 h 5170675"/>
              <a:gd name="connsiteX0" fmla="*/ 0 w 5098710"/>
              <a:gd name="connsiteY0" fmla="*/ 5144017 h 5164479"/>
              <a:gd name="connsiteX1" fmla="*/ 5098710 w 5098710"/>
              <a:gd name="connsiteY1" fmla="*/ 0 h 5164479"/>
              <a:gd name="connsiteX2" fmla="*/ 5086715 w 5098710"/>
              <a:gd name="connsiteY2" fmla="*/ 5164479 h 5164479"/>
              <a:gd name="connsiteX3" fmla="*/ 0 w 5098710"/>
              <a:gd name="connsiteY3" fmla="*/ 5144017 h 5164479"/>
              <a:gd name="connsiteX0" fmla="*/ 0 w 5098710"/>
              <a:gd name="connsiteY0" fmla="*/ 5172533 h 5172533"/>
              <a:gd name="connsiteX1" fmla="*/ 5098710 w 5098710"/>
              <a:gd name="connsiteY1" fmla="*/ 0 h 5172533"/>
              <a:gd name="connsiteX2" fmla="*/ 5086715 w 5098710"/>
              <a:gd name="connsiteY2" fmla="*/ 5164479 h 5172533"/>
              <a:gd name="connsiteX3" fmla="*/ 0 w 5098710"/>
              <a:gd name="connsiteY3" fmla="*/ 5172533 h 5172533"/>
              <a:gd name="connsiteX0" fmla="*/ 0 w 5098710"/>
              <a:gd name="connsiteY0" fmla="*/ 5172533 h 5192997"/>
              <a:gd name="connsiteX1" fmla="*/ 5098710 w 5098710"/>
              <a:gd name="connsiteY1" fmla="*/ 0 h 5192997"/>
              <a:gd name="connsiteX2" fmla="*/ 5079667 w 5098710"/>
              <a:gd name="connsiteY2" fmla="*/ 5192997 h 5192997"/>
              <a:gd name="connsiteX3" fmla="*/ 0 w 5098710"/>
              <a:gd name="connsiteY3" fmla="*/ 5172533 h 5192997"/>
              <a:gd name="connsiteX0" fmla="*/ 0 w 5126905"/>
              <a:gd name="connsiteY0" fmla="*/ 5193920 h 5193920"/>
              <a:gd name="connsiteX1" fmla="*/ 5126905 w 5126905"/>
              <a:gd name="connsiteY1" fmla="*/ 0 h 5193920"/>
              <a:gd name="connsiteX2" fmla="*/ 5107862 w 5126905"/>
              <a:gd name="connsiteY2" fmla="*/ 5192997 h 5193920"/>
              <a:gd name="connsiteX3" fmla="*/ 0 w 5126905"/>
              <a:gd name="connsiteY3" fmla="*/ 5193920 h 5193920"/>
              <a:gd name="connsiteX0" fmla="*/ 0 w 5126905"/>
              <a:gd name="connsiteY0" fmla="*/ 5193920 h 5207255"/>
              <a:gd name="connsiteX1" fmla="*/ 5126905 w 5126905"/>
              <a:gd name="connsiteY1" fmla="*/ 0 h 5207255"/>
              <a:gd name="connsiteX2" fmla="*/ 5093765 w 5126905"/>
              <a:gd name="connsiteY2" fmla="*/ 5207255 h 5207255"/>
              <a:gd name="connsiteX3" fmla="*/ 0 w 5126905"/>
              <a:gd name="connsiteY3" fmla="*/ 5193920 h 5207255"/>
              <a:gd name="connsiteX0" fmla="*/ 0 w 5141002"/>
              <a:gd name="connsiteY0" fmla="*/ 5293727 h 5293727"/>
              <a:gd name="connsiteX1" fmla="*/ 5141002 w 5141002"/>
              <a:gd name="connsiteY1" fmla="*/ 0 h 5293727"/>
              <a:gd name="connsiteX2" fmla="*/ 5107862 w 5141002"/>
              <a:gd name="connsiteY2" fmla="*/ 5207255 h 5293727"/>
              <a:gd name="connsiteX3" fmla="*/ 0 w 5141002"/>
              <a:gd name="connsiteY3" fmla="*/ 5293727 h 5293727"/>
              <a:gd name="connsiteX0" fmla="*/ 0 w 5150761"/>
              <a:gd name="connsiteY0" fmla="*/ 5293727 h 5299933"/>
              <a:gd name="connsiteX1" fmla="*/ 5141002 w 5150761"/>
              <a:gd name="connsiteY1" fmla="*/ 0 h 5299933"/>
              <a:gd name="connsiteX2" fmla="*/ 5150154 w 5150761"/>
              <a:gd name="connsiteY2" fmla="*/ 5299933 h 5299933"/>
              <a:gd name="connsiteX3" fmla="*/ 0 w 5150761"/>
              <a:gd name="connsiteY3" fmla="*/ 5293727 h 5299933"/>
              <a:gd name="connsiteX0" fmla="*/ 0 w 5178956"/>
              <a:gd name="connsiteY0" fmla="*/ 5307985 h 5307985"/>
              <a:gd name="connsiteX1" fmla="*/ 5169196 w 5178956"/>
              <a:gd name="connsiteY1" fmla="*/ 0 h 5307985"/>
              <a:gd name="connsiteX2" fmla="*/ 5178348 w 5178956"/>
              <a:gd name="connsiteY2" fmla="*/ 5299933 h 5307985"/>
              <a:gd name="connsiteX3" fmla="*/ 0 w 5178956"/>
              <a:gd name="connsiteY3" fmla="*/ 5307985 h 5307985"/>
              <a:gd name="connsiteX0" fmla="*/ 0 w 5178955"/>
              <a:gd name="connsiteY0" fmla="*/ 5307985 h 5321320"/>
              <a:gd name="connsiteX1" fmla="*/ 5169196 w 5178955"/>
              <a:gd name="connsiteY1" fmla="*/ 0 h 5321320"/>
              <a:gd name="connsiteX2" fmla="*/ 5178347 w 5178955"/>
              <a:gd name="connsiteY2" fmla="*/ 5321320 h 5321320"/>
              <a:gd name="connsiteX3" fmla="*/ 0 w 5178955"/>
              <a:gd name="connsiteY3" fmla="*/ 5307985 h 5321320"/>
              <a:gd name="connsiteX0" fmla="*/ 0 w 5178955"/>
              <a:gd name="connsiteY0" fmla="*/ 5343630 h 5343630"/>
              <a:gd name="connsiteX1" fmla="*/ 5169196 w 5178955"/>
              <a:gd name="connsiteY1" fmla="*/ 0 h 5343630"/>
              <a:gd name="connsiteX2" fmla="*/ 5178347 w 5178955"/>
              <a:gd name="connsiteY2" fmla="*/ 5321320 h 5343630"/>
              <a:gd name="connsiteX3" fmla="*/ 0 w 5178955"/>
              <a:gd name="connsiteY3" fmla="*/ 5343630 h 5343630"/>
              <a:gd name="connsiteX0" fmla="*/ 0 w 5169196"/>
              <a:gd name="connsiteY0" fmla="*/ 5343630 h 5343630"/>
              <a:gd name="connsiteX1" fmla="*/ 5169196 w 5169196"/>
              <a:gd name="connsiteY1" fmla="*/ 0 h 5343630"/>
              <a:gd name="connsiteX2" fmla="*/ 5164250 w 5169196"/>
              <a:gd name="connsiteY2" fmla="*/ 5342707 h 5343630"/>
              <a:gd name="connsiteX3" fmla="*/ 0 w 5169196"/>
              <a:gd name="connsiteY3" fmla="*/ 5343630 h 5343630"/>
            </a:gdLst>
            <a:ahLst/>
            <a:cxnLst>
              <a:cxn ang="0">
                <a:pos x="connsiteX0" y="connsiteY0"/>
              </a:cxn>
              <a:cxn ang="0">
                <a:pos x="connsiteX1" y="connsiteY1"/>
              </a:cxn>
              <a:cxn ang="0">
                <a:pos x="connsiteX2" y="connsiteY2"/>
              </a:cxn>
              <a:cxn ang="0">
                <a:pos x="connsiteX3" y="connsiteY3"/>
              </a:cxn>
            </a:cxnLst>
            <a:rect l="l" t="t" r="r" b="b"/>
            <a:pathLst>
              <a:path w="5169196" h="5343630">
                <a:moveTo>
                  <a:pt x="0" y="5343630"/>
                </a:moveTo>
                <a:lnTo>
                  <a:pt x="5169196" y="0"/>
                </a:lnTo>
                <a:cubicBezTo>
                  <a:pt x="5165198" y="1721493"/>
                  <a:pt x="5168248" y="3621214"/>
                  <a:pt x="5164250" y="5342707"/>
                </a:cubicBezTo>
                <a:lnTo>
                  <a:pt x="0" y="5343630"/>
                </a:lnTo>
                <a:close/>
              </a:path>
            </a:pathLst>
          </a:custGeom>
          <a:solidFill>
            <a:schemeClr val="accent1">
              <a:lumMod val="75000"/>
              <a:alpha val="89804"/>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
        <p:nvSpPr>
          <p:cNvPr id="2" name="Title 1"/>
          <p:cNvSpPr>
            <a:spLocks noGrp="1"/>
          </p:cNvSpPr>
          <p:nvPr>
            <p:ph type="title" hasCustomPrompt="1"/>
          </p:nvPr>
        </p:nvSpPr>
        <p:spPr>
          <a:xfrm>
            <a:off x="5730881" y="3345403"/>
            <a:ext cx="3265549" cy="1225596"/>
          </a:xfrm>
          <a:noFill/>
        </p:spPr>
        <p:txBody>
          <a:bodyPr anchor="b">
            <a:normAutofit/>
          </a:bodyPr>
          <a:lstStyle>
            <a:lvl1pPr algn="ctr">
              <a:defRPr sz="4000">
                <a:solidFill>
                  <a:schemeClr val="bg1"/>
                </a:solidFill>
                <a:latin typeface="+mj-lt"/>
              </a:defRPr>
            </a:lvl1pPr>
          </a:lstStyle>
          <a:p>
            <a:r>
              <a:rPr lang="en-US" dirty="0"/>
              <a:t>Title</a:t>
            </a:r>
          </a:p>
        </p:txBody>
      </p:sp>
      <p:sp>
        <p:nvSpPr>
          <p:cNvPr id="20" name="Text Placeholder 19"/>
          <p:cNvSpPr>
            <a:spLocks noGrp="1"/>
          </p:cNvSpPr>
          <p:nvPr>
            <p:ph type="body" sz="quarter" idx="13" hasCustomPrompt="1"/>
          </p:nvPr>
        </p:nvSpPr>
        <p:spPr>
          <a:xfrm>
            <a:off x="5730880" y="4406901"/>
            <a:ext cx="3222620" cy="296863"/>
          </a:xfrm>
        </p:spPr>
        <p:txBody>
          <a:bodyPr>
            <a:normAutofit/>
          </a:bodyPr>
          <a:lstStyle>
            <a:lvl1pPr marL="0" indent="0" algn="ctr">
              <a:buNone/>
              <a:defRPr sz="1200">
                <a:solidFill>
                  <a:schemeClr val="bg1"/>
                </a:solidFill>
                <a:latin typeface="+mn-lt"/>
              </a:defRPr>
            </a:lvl1pPr>
            <a:lvl2pPr marL="457189" indent="0">
              <a:buNone/>
              <a:defRPr/>
            </a:lvl2pPr>
            <a:lvl3pPr marL="914378" indent="0">
              <a:buNone/>
              <a:defRPr/>
            </a:lvl3pPr>
            <a:lvl4pPr marL="1371566" indent="0">
              <a:buNone/>
              <a:defRPr/>
            </a:lvl4pPr>
            <a:lvl5pPr marL="1828754" indent="0">
              <a:buNone/>
              <a:defRPr/>
            </a:lvl5pPr>
          </a:lstStyle>
          <a:p>
            <a:pPr lvl="0"/>
            <a:r>
              <a:rPr lang="en-US" dirty="0"/>
              <a:t>Subtitle</a:t>
            </a:r>
          </a:p>
        </p:txBody>
      </p:sp>
    </p:spTree>
    <p:extLst>
      <p:ext uri="{BB962C8B-B14F-4D97-AF65-F5344CB8AC3E}">
        <p14:creationId xmlns:p14="http://schemas.microsoft.com/office/powerpoint/2010/main" val="3047071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2712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nk">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7"/>
          <p:cNvSpPr/>
          <p:nvPr userDrawn="1"/>
        </p:nvSpPr>
        <p:spPr>
          <a:xfrm>
            <a:off x="4321723" y="12829"/>
            <a:ext cx="4867070" cy="5164478"/>
          </a:xfrm>
          <a:custGeom>
            <a:avLst/>
            <a:gdLst>
              <a:gd name="connsiteX0" fmla="*/ 0 w 363073"/>
              <a:gd name="connsiteY0" fmla="*/ 0 h 2571749"/>
              <a:gd name="connsiteX1" fmla="*/ 363073 w 363073"/>
              <a:gd name="connsiteY1" fmla="*/ 0 h 2571749"/>
              <a:gd name="connsiteX2" fmla="*/ 363073 w 363073"/>
              <a:gd name="connsiteY2" fmla="*/ 2571749 h 2571749"/>
              <a:gd name="connsiteX3" fmla="*/ 0 w 363073"/>
              <a:gd name="connsiteY3" fmla="*/ 2571749 h 2571749"/>
              <a:gd name="connsiteX4" fmla="*/ 0 w 363073"/>
              <a:gd name="connsiteY4" fmla="*/ 0 h 2571749"/>
              <a:gd name="connsiteX0" fmla="*/ 0 w 363073"/>
              <a:gd name="connsiteY0" fmla="*/ 2571749 h 2571749"/>
              <a:gd name="connsiteX1" fmla="*/ 363073 w 363073"/>
              <a:gd name="connsiteY1" fmla="*/ 0 h 2571749"/>
              <a:gd name="connsiteX2" fmla="*/ 363073 w 363073"/>
              <a:gd name="connsiteY2" fmla="*/ 2571749 h 2571749"/>
              <a:gd name="connsiteX3" fmla="*/ 0 w 363073"/>
              <a:gd name="connsiteY3" fmla="*/ 2571749 h 2571749"/>
              <a:gd name="connsiteX0" fmla="*/ 0 w 2261321"/>
              <a:gd name="connsiteY0" fmla="*/ 5152904 h 5152904"/>
              <a:gd name="connsiteX1" fmla="*/ 2261321 w 2261321"/>
              <a:gd name="connsiteY1" fmla="*/ 0 h 5152904"/>
              <a:gd name="connsiteX2" fmla="*/ 2261321 w 2261321"/>
              <a:gd name="connsiteY2" fmla="*/ 2571749 h 5152904"/>
              <a:gd name="connsiteX3" fmla="*/ 0 w 2261321"/>
              <a:gd name="connsiteY3" fmla="*/ 5152904 h 5152904"/>
              <a:gd name="connsiteX0" fmla="*/ 0 w 2284470"/>
              <a:gd name="connsiteY0" fmla="*/ 5152904 h 5164478"/>
              <a:gd name="connsiteX1" fmla="*/ 2261321 w 2284470"/>
              <a:gd name="connsiteY1" fmla="*/ 0 h 5164478"/>
              <a:gd name="connsiteX2" fmla="*/ 2284470 w 2284470"/>
              <a:gd name="connsiteY2" fmla="*/ 5164478 h 5164478"/>
              <a:gd name="connsiteX3" fmla="*/ 0 w 2284470"/>
              <a:gd name="connsiteY3" fmla="*/ 5152904 h 5164478"/>
              <a:gd name="connsiteX0" fmla="*/ 0 w 3800753"/>
              <a:gd name="connsiteY0" fmla="*/ 5129755 h 5164478"/>
              <a:gd name="connsiteX1" fmla="*/ 3777604 w 3800753"/>
              <a:gd name="connsiteY1" fmla="*/ 0 h 5164478"/>
              <a:gd name="connsiteX2" fmla="*/ 3800753 w 3800753"/>
              <a:gd name="connsiteY2" fmla="*/ 5164478 h 5164478"/>
              <a:gd name="connsiteX3" fmla="*/ 0 w 3800753"/>
              <a:gd name="connsiteY3" fmla="*/ 5129755 h 5164478"/>
              <a:gd name="connsiteX0" fmla="*/ 0 w 4066970"/>
              <a:gd name="connsiteY0" fmla="*/ 5152904 h 5164478"/>
              <a:gd name="connsiteX1" fmla="*/ 4043821 w 4066970"/>
              <a:gd name="connsiteY1" fmla="*/ 0 h 5164478"/>
              <a:gd name="connsiteX2" fmla="*/ 4066970 w 4066970"/>
              <a:gd name="connsiteY2" fmla="*/ 5164478 h 5164478"/>
              <a:gd name="connsiteX3" fmla="*/ 0 w 4066970"/>
              <a:gd name="connsiteY3" fmla="*/ 5152904 h 5164478"/>
              <a:gd name="connsiteX0" fmla="*/ 0 w 4130470"/>
              <a:gd name="connsiteY0" fmla="*/ 5152904 h 5164478"/>
              <a:gd name="connsiteX1" fmla="*/ 4107321 w 4130470"/>
              <a:gd name="connsiteY1" fmla="*/ 0 h 5164478"/>
              <a:gd name="connsiteX2" fmla="*/ 4130470 w 4130470"/>
              <a:gd name="connsiteY2" fmla="*/ 5164478 h 5164478"/>
              <a:gd name="connsiteX3" fmla="*/ 0 w 41304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Lst>
            <a:ahLst/>
            <a:cxnLst>
              <a:cxn ang="0">
                <a:pos x="connsiteX0" y="connsiteY0"/>
              </a:cxn>
              <a:cxn ang="0">
                <a:pos x="connsiteX1" y="connsiteY1"/>
              </a:cxn>
              <a:cxn ang="0">
                <a:pos x="connsiteX2" y="connsiteY2"/>
              </a:cxn>
              <a:cxn ang="0">
                <a:pos x="connsiteX3" y="connsiteY3"/>
              </a:cxn>
            </a:cxnLst>
            <a:rect l="l" t="t" r="r" b="b"/>
            <a:pathLst>
              <a:path w="4867070" h="5164478">
                <a:moveTo>
                  <a:pt x="0" y="5152904"/>
                </a:moveTo>
                <a:lnTo>
                  <a:pt x="4843921" y="0"/>
                </a:lnTo>
                <a:lnTo>
                  <a:pt x="4867070" y="5164478"/>
                </a:lnTo>
                <a:lnTo>
                  <a:pt x="0" y="5152904"/>
                </a:lnTo>
                <a:close/>
              </a:path>
            </a:pathLst>
          </a:custGeom>
          <a:solidFill>
            <a:schemeClr val="accent1">
              <a:alpha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
        <p:nvSpPr>
          <p:cNvPr id="3" name="Rectangle 7"/>
          <p:cNvSpPr/>
          <p:nvPr userDrawn="1"/>
        </p:nvSpPr>
        <p:spPr>
          <a:xfrm flipV="1">
            <a:off x="5963650" y="-16909"/>
            <a:ext cx="3208175" cy="3278948"/>
          </a:xfrm>
          <a:custGeom>
            <a:avLst/>
            <a:gdLst>
              <a:gd name="connsiteX0" fmla="*/ 0 w 363073"/>
              <a:gd name="connsiteY0" fmla="*/ 0 h 2571749"/>
              <a:gd name="connsiteX1" fmla="*/ 363073 w 363073"/>
              <a:gd name="connsiteY1" fmla="*/ 0 h 2571749"/>
              <a:gd name="connsiteX2" fmla="*/ 363073 w 363073"/>
              <a:gd name="connsiteY2" fmla="*/ 2571749 h 2571749"/>
              <a:gd name="connsiteX3" fmla="*/ 0 w 363073"/>
              <a:gd name="connsiteY3" fmla="*/ 2571749 h 2571749"/>
              <a:gd name="connsiteX4" fmla="*/ 0 w 363073"/>
              <a:gd name="connsiteY4" fmla="*/ 0 h 2571749"/>
              <a:gd name="connsiteX0" fmla="*/ 0 w 363073"/>
              <a:gd name="connsiteY0" fmla="*/ 2571749 h 2571749"/>
              <a:gd name="connsiteX1" fmla="*/ 363073 w 363073"/>
              <a:gd name="connsiteY1" fmla="*/ 0 h 2571749"/>
              <a:gd name="connsiteX2" fmla="*/ 363073 w 363073"/>
              <a:gd name="connsiteY2" fmla="*/ 2571749 h 2571749"/>
              <a:gd name="connsiteX3" fmla="*/ 0 w 363073"/>
              <a:gd name="connsiteY3" fmla="*/ 2571749 h 2571749"/>
              <a:gd name="connsiteX0" fmla="*/ 0 w 2261321"/>
              <a:gd name="connsiteY0" fmla="*/ 5152904 h 5152904"/>
              <a:gd name="connsiteX1" fmla="*/ 2261321 w 2261321"/>
              <a:gd name="connsiteY1" fmla="*/ 0 h 5152904"/>
              <a:gd name="connsiteX2" fmla="*/ 2261321 w 2261321"/>
              <a:gd name="connsiteY2" fmla="*/ 2571749 h 5152904"/>
              <a:gd name="connsiteX3" fmla="*/ 0 w 2261321"/>
              <a:gd name="connsiteY3" fmla="*/ 5152904 h 5152904"/>
              <a:gd name="connsiteX0" fmla="*/ 0 w 2284470"/>
              <a:gd name="connsiteY0" fmla="*/ 5152904 h 5164478"/>
              <a:gd name="connsiteX1" fmla="*/ 2261321 w 2284470"/>
              <a:gd name="connsiteY1" fmla="*/ 0 h 5164478"/>
              <a:gd name="connsiteX2" fmla="*/ 2284470 w 2284470"/>
              <a:gd name="connsiteY2" fmla="*/ 5164478 h 5164478"/>
              <a:gd name="connsiteX3" fmla="*/ 0 w 2284470"/>
              <a:gd name="connsiteY3" fmla="*/ 5152904 h 5164478"/>
              <a:gd name="connsiteX0" fmla="*/ 0 w 3800753"/>
              <a:gd name="connsiteY0" fmla="*/ 5129755 h 5164478"/>
              <a:gd name="connsiteX1" fmla="*/ 3777604 w 3800753"/>
              <a:gd name="connsiteY1" fmla="*/ 0 h 5164478"/>
              <a:gd name="connsiteX2" fmla="*/ 3800753 w 3800753"/>
              <a:gd name="connsiteY2" fmla="*/ 5164478 h 5164478"/>
              <a:gd name="connsiteX3" fmla="*/ 0 w 3800753"/>
              <a:gd name="connsiteY3" fmla="*/ 5129755 h 5164478"/>
              <a:gd name="connsiteX0" fmla="*/ 0 w 4066970"/>
              <a:gd name="connsiteY0" fmla="*/ 5152904 h 5164478"/>
              <a:gd name="connsiteX1" fmla="*/ 4043821 w 4066970"/>
              <a:gd name="connsiteY1" fmla="*/ 0 h 5164478"/>
              <a:gd name="connsiteX2" fmla="*/ 4066970 w 4066970"/>
              <a:gd name="connsiteY2" fmla="*/ 5164478 h 5164478"/>
              <a:gd name="connsiteX3" fmla="*/ 0 w 4066970"/>
              <a:gd name="connsiteY3" fmla="*/ 5152904 h 5164478"/>
              <a:gd name="connsiteX0" fmla="*/ 0 w 4130470"/>
              <a:gd name="connsiteY0" fmla="*/ 5152904 h 5164478"/>
              <a:gd name="connsiteX1" fmla="*/ 4107321 w 4130470"/>
              <a:gd name="connsiteY1" fmla="*/ 0 h 5164478"/>
              <a:gd name="connsiteX2" fmla="*/ 4130470 w 4130470"/>
              <a:gd name="connsiteY2" fmla="*/ 5164478 h 5164478"/>
              <a:gd name="connsiteX3" fmla="*/ 0 w 41304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928571"/>
              <a:gd name="connsiteY0" fmla="*/ 5152904 h 5164478"/>
              <a:gd name="connsiteX1" fmla="*/ 4905422 w 4928571"/>
              <a:gd name="connsiteY1" fmla="*/ 0 h 5164478"/>
              <a:gd name="connsiteX2" fmla="*/ 4928571 w 4928571"/>
              <a:gd name="connsiteY2" fmla="*/ 5164478 h 5164478"/>
              <a:gd name="connsiteX3" fmla="*/ 0 w 4928571"/>
              <a:gd name="connsiteY3" fmla="*/ 5152904 h 5164478"/>
              <a:gd name="connsiteX0" fmla="*/ 0 w 4928571"/>
              <a:gd name="connsiteY0" fmla="*/ 5152904 h 5152904"/>
              <a:gd name="connsiteX1" fmla="*/ 4905422 w 4928571"/>
              <a:gd name="connsiteY1" fmla="*/ 0 h 5152904"/>
              <a:gd name="connsiteX2" fmla="*/ 4928571 w 4928571"/>
              <a:gd name="connsiteY2" fmla="*/ 5128934 h 5152904"/>
              <a:gd name="connsiteX3" fmla="*/ 0 w 4928571"/>
              <a:gd name="connsiteY3" fmla="*/ 5152904 h 5152904"/>
              <a:gd name="connsiteX0" fmla="*/ 0 w 4937356"/>
              <a:gd name="connsiteY0" fmla="*/ 5108473 h 5128934"/>
              <a:gd name="connsiteX1" fmla="*/ 4914207 w 4937356"/>
              <a:gd name="connsiteY1" fmla="*/ 0 h 5128934"/>
              <a:gd name="connsiteX2" fmla="*/ 4937356 w 4937356"/>
              <a:gd name="connsiteY2" fmla="*/ 5128934 h 5128934"/>
              <a:gd name="connsiteX3" fmla="*/ 0 w 4937356"/>
              <a:gd name="connsiteY3" fmla="*/ 5108473 h 5128934"/>
              <a:gd name="connsiteX0" fmla="*/ 0 w 5034001"/>
              <a:gd name="connsiteY0" fmla="*/ 5152904 h 5152904"/>
              <a:gd name="connsiteX1" fmla="*/ 5010852 w 5034001"/>
              <a:gd name="connsiteY1" fmla="*/ 0 h 5152904"/>
              <a:gd name="connsiteX2" fmla="*/ 5034001 w 5034001"/>
              <a:gd name="connsiteY2" fmla="*/ 5128934 h 5152904"/>
              <a:gd name="connsiteX3" fmla="*/ 0 w 5034001"/>
              <a:gd name="connsiteY3" fmla="*/ 5152904 h 5152904"/>
              <a:gd name="connsiteX0" fmla="*/ 0 w 5010852"/>
              <a:gd name="connsiteY0" fmla="*/ 5152904 h 5164479"/>
              <a:gd name="connsiteX1" fmla="*/ 5010852 w 5010852"/>
              <a:gd name="connsiteY1" fmla="*/ 0 h 5164479"/>
              <a:gd name="connsiteX2" fmla="*/ 4998857 w 5010852"/>
              <a:gd name="connsiteY2" fmla="*/ 5164479 h 5164479"/>
              <a:gd name="connsiteX3" fmla="*/ 0 w 5010852"/>
              <a:gd name="connsiteY3" fmla="*/ 5152904 h 5164479"/>
              <a:gd name="connsiteX0" fmla="*/ 0 w 5072353"/>
              <a:gd name="connsiteY0" fmla="*/ 5179562 h 5179562"/>
              <a:gd name="connsiteX1" fmla="*/ 5072353 w 5072353"/>
              <a:gd name="connsiteY1" fmla="*/ 0 h 5179562"/>
              <a:gd name="connsiteX2" fmla="*/ 5060358 w 5072353"/>
              <a:gd name="connsiteY2" fmla="*/ 5164479 h 5179562"/>
              <a:gd name="connsiteX3" fmla="*/ 0 w 5072353"/>
              <a:gd name="connsiteY3" fmla="*/ 5179562 h 5179562"/>
              <a:gd name="connsiteX0" fmla="*/ 0 w 5098710"/>
              <a:gd name="connsiteY0" fmla="*/ 5135129 h 5164479"/>
              <a:gd name="connsiteX1" fmla="*/ 5098710 w 5098710"/>
              <a:gd name="connsiteY1" fmla="*/ 0 h 5164479"/>
              <a:gd name="connsiteX2" fmla="*/ 5086715 w 5098710"/>
              <a:gd name="connsiteY2" fmla="*/ 5164479 h 5164479"/>
              <a:gd name="connsiteX3" fmla="*/ 0 w 5098710"/>
              <a:gd name="connsiteY3" fmla="*/ 5135129 h 5164479"/>
              <a:gd name="connsiteX0" fmla="*/ 0 w 5098710"/>
              <a:gd name="connsiteY0" fmla="*/ 5170675 h 5170675"/>
              <a:gd name="connsiteX1" fmla="*/ 5098710 w 5098710"/>
              <a:gd name="connsiteY1" fmla="*/ 0 h 5170675"/>
              <a:gd name="connsiteX2" fmla="*/ 5086715 w 5098710"/>
              <a:gd name="connsiteY2" fmla="*/ 5164479 h 5170675"/>
              <a:gd name="connsiteX3" fmla="*/ 0 w 5098710"/>
              <a:gd name="connsiteY3" fmla="*/ 5170675 h 5170675"/>
              <a:gd name="connsiteX0" fmla="*/ 0 w 5098710"/>
              <a:gd name="connsiteY0" fmla="*/ 5144017 h 5164479"/>
              <a:gd name="connsiteX1" fmla="*/ 5098710 w 5098710"/>
              <a:gd name="connsiteY1" fmla="*/ 0 h 5164479"/>
              <a:gd name="connsiteX2" fmla="*/ 5086715 w 5098710"/>
              <a:gd name="connsiteY2" fmla="*/ 5164479 h 5164479"/>
              <a:gd name="connsiteX3" fmla="*/ 0 w 5098710"/>
              <a:gd name="connsiteY3" fmla="*/ 5144017 h 5164479"/>
              <a:gd name="connsiteX0" fmla="*/ 0 w 5098710"/>
              <a:gd name="connsiteY0" fmla="*/ 5172533 h 5172533"/>
              <a:gd name="connsiteX1" fmla="*/ 5098710 w 5098710"/>
              <a:gd name="connsiteY1" fmla="*/ 0 h 5172533"/>
              <a:gd name="connsiteX2" fmla="*/ 5086715 w 5098710"/>
              <a:gd name="connsiteY2" fmla="*/ 5164479 h 5172533"/>
              <a:gd name="connsiteX3" fmla="*/ 0 w 5098710"/>
              <a:gd name="connsiteY3" fmla="*/ 5172533 h 5172533"/>
              <a:gd name="connsiteX0" fmla="*/ 0 w 5098710"/>
              <a:gd name="connsiteY0" fmla="*/ 5172533 h 5192997"/>
              <a:gd name="connsiteX1" fmla="*/ 5098710 w 5098710"/>
              <a:gd name="connsiteY1" fmla="*/ 0 h 5192997"/>
              <a:gd name="connsiteX2" fmla="*/ 5079667 w 5098710"/>
              <a:gd name="connsiteY2" fmla="*/ 5192997 h 5192997"/>
              <a:gd name="connsiteX3" fmla="*/ 0 w 5098710"/>
              <a:gd name="connsiteY3" fmla="*/ 5172533 h 5192997"/>
              <a:gd name="connsiteX0" fmla="*/ 0 w 5126905"/>
              <a:gd name="connsiteY0" fmla="*/ 5193920 h 5193920"/>
              <a:gd name="connsiteX1" fmla="*/ 5126905 w 5126905"/>
              <a:gd name="connsiteY1" fmla="*/ 0 h 5193920"/>
              <a:gd name="connsiteX2" fmla="*/ 5107862 w 5126905"/>
              <a:gd name="connsiteY2" fmla="*/ 5192997 h 5193920"/>
              <a:gd name="connsiteX3" fmla="*/ 0 w 5126905"/>
              <a:gd name="connsiteY3" fmla="*/ 5193920 h 5193920"/>
              <a:gd name="connsiteX0" fmla="*/ 0 w 5126905"/>
              <a:gd name="connsiteY0" fmla="*/ 5193920 h 5207255"/>
              <a:gd name="connsiteX1" fmla="*/ 5126905 w 5126905"/>
              <a:gd name="connsiteY1" fmla="*/ 0 h 5207255"/>
              <a:gd name="connsiteX2" fmla="*/ 5093765 w 5126905"/>
              <a:gd name="connsiteY2" fmla="*/ 5207255 h 5207255"/>
              <a:gd name="connsiteX3" fmla="*/ 0 w 5126905"/>
              <a:gd name="connsiteY3" fmla="*/ 5193920 h 5207255"/>
              <a:gd name="connsiteX0" fmla="*/ 0 w 5141002"/>
              <a:gd name="connsiteY0" fmla="*/ 5293727 h 5293727"/>
              <a:gd name="connsiteX1" fmla="*/ 5141002 w 5141002"/>
              <a:gd name="connsiteY1" fmla="*/ 0 h 5293727"/>
              <a:gd name="connsiteX2" fmla="*/ 5107862 w 5141002"/>
              <a:gd name="connsiteY2" fmla="*/ 5207255 h 5293727"/>
              <a:gd name="connsiteX3" fmla="*/ 0 w 5141002"/>
              <a:gd name="connsiteY3" fmla="*/ 5293727 h 5293727"/>
              <a:gd name="connsiteX0" fmla="*/ 0 w 5150761"/>
              <a:gd name="connsiteY0" fmla="*/ 5293727 h 5299933"/>
              <a:gd name="connsiteX1" fmla="*/ 5141002 w 5150761"/>
              <a:gd name="connsiteY1" fmla="*/ 0 h 5299933"/>
              <a:gd name="connsiteX2" fmla="*/ 5150154 w 5150761"/>
              <a:gd name="connsiteY2" fmla="*/ 5299933 h 5299933"/>
              <a:gd name="connsiteX3" fmla="*/ 0 w 5150761"/>
              <a:gd name="connsiteY3" fmla="*/ 5293727 h 5299933"/>
              <a:gd name="connsiteX0" fmla="*/ 0 w 5178956"/>
              <a:gd name="connsiteY0" fmla="*/ 5307985 h 5307985"/>
              <a:gd name="connsiteX1" fmla="*/ 5169196 w 5178956"/>
              <a:gd name="connsiteY1" fmla="*/ 0 h 5307985"/>
              <a:gd name="connsiteX2" fmla="*/ 5178348 w 5178956"/>
              <a:gd name="connsiteY2" fmla="*/ 5299933 h 5307985"/>
              <a:gd name="connsiteX3" fmla="*/ 0 w 5178956"/>
              <a:gd name="connsiteY3" fmla="*/ 5307985 h 5307985"/>
              <a:gd name="connsiteX0" fmla="*/ 0 w 5178955"/>
              <a:gd name="connsiteY0" fmla="*/ 5307985 h 5321320"/>
              <a:gd name="connsiteX1" fmla="*/ 5169196 w 5178955"/>
              <a:gd name="connsiteY1" fmla="*/ 0 h 5321320"/>
              <a:gd name="connsiteX2" fmla="*/ 5178347 w 5178955"/>
              <a:gd name="connsiteY2" fmla="*/ 5321320 h 5321320"/>
              <a:gd name="connsiteX3" fmla="*/ 0 w 5178955"/>
              <a:gd name="connsiteY3" fmla="*/ 5307985 h 5321320"/>
              <a:gd name="connsiteX0" fmla="*/ 0 w 5178955"/>
              <a:gd name="connsiteY0" fmla="*/ 5343630 h 5343630"/>
              <a:gd name="connsiteX1" fmla="*/ 5169196 w 5178955"/>
              <a:gd name="connsiteY1" fmla="*/ 0 h 5343630"/>
              <a:gd name="connsiteX2" fmla="*/ 5178347 w 5178955"/>
              <a:gd name="connsiteY2" fmla="*/ 5321320 h 5343630"/>
              <a:gd name="connsiteX3" fmla="*/ 0 w 5178955"/>
              <a:gd name="connsiteY3" fmla="*/ 5343630 h 5343630"/>
              <a:gd name="connsiteX0" fmla="*/ 0 w 5169196"/>
              <a:gd name="connsiteY0" fmla="*/ 5343630 h 5343630"/>
              <a:gd name="connsiteX1" fmla="*/ 5169196 w 5169196"/>
              <a:gd name="connsiteY1" fmla="*/ 0 h 5343630"/>
              <a:gd name="connsiteX2" fmla="*/ 5164250 w 5169196"/>
              <a:gd name="connsiteY2" fmla="*/ 5342707 h 5343630"/>
              <a:gd name="connsiteX3" fmla="*/ 0 w 5169196"/>
              <a:gd name="connsiteY3" fmla="*/ 5343630 h 5343630"/>
            </a:gdLst>
            <a:ahLst/>
            <a:cxnLst>
              <a:cxn ang="0">
                <a:pos x="connsiteX0" y="connsiteY0"/>
              </a:cxn>
              <a:cxn ang="0">
                <a:pos x="connsiteX1" y="connsiteY1"/>
              </a:cxn>
              <a:cxn ang="0">
                <a:pos x="connsiteX2" y="connsiteY2"/>
              </a:cxn>
              <a:cxn ang="0">
                <a:pos x="connsiteX3" y="connsiteY3"/>
              </a:cxn>
            </a:cxnLst>
            <a:rect l="l" t="t" r="r" b="b"/>
            <a:pathLst>
              <a:path w="5169196" h="5343630">
                <a:moveTo>
                  <a:pt x="0" y="5343630"/>
                </a:moveTo>
                <a:lnTo>
                  <a:pt x="5169196" y="0"/>
                </a:lnTo>
                <a:cubicBezTo>
                  <a:pt x="5165198" y="1721493"/>
                  <a:pt x="5168248" y="3621214"/>
                  <a:pt x="5164250" y="5342707"/>
                </a:cubicBezTo>
                <a:lnTo>
                  <a:pt x="0" y="5343630"/>
                </a:lnTo>
                <a:close/>
              </a:path>
            </a:pathLst>
          </a:custGeom>
          <a:solidFill>
            <a:schemeClr val="accent1">
              <a:lumMod val="75000"/>
              <a:alpha val="89804"/>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
        <p:nvSpPr>
          <p:cNvPr id="7" name="Title 6"/>
          <p:cNvSpPr>
            <a:spLocks noGrp="1"/>
          </p:cNvSpPr>
          <p:nvPr>
            <p:ph type="title"/>
          </p:nvPr>
        </p:nvSpPr>
        <p:spPr>
          <a:xfrm>
            <a:off x="5734457" y="4008608"/>
            <a:ext cx="3271281" cy="1014776"/>
          </a:xfrm>
          <a:noFill/>
        </p:spPr>
        <p:txBody>
          <a:bodyPr>
            <a:normAutofit/>
          </a:bodyPr>
          <a:lstStyle>
            <a:lvl1pPr algn="ctr">
              <a:defRPr sz="1800" b="1">
                <a:solidFill>
                  <a:schemeClr val="bg1"/>
                </a:solidFill>
                <a:latin typeface="+mj-lt"/>
                <a:ea typeface="Lato Hairline" panose="020F0502020204030203" pitchFamily="34" charset="0"/>
                <a:cs typeface="Lato Hairline" panose="020F0502020204030203" pitchFamily="34" charset="0"/>
              </a:defRPr>
            </a:lvl1pPr>
          </a:lstStyle>
          <a:p>
            <a:r>
              <a:rPr lang="en-US" dirty="0"/>
              <a:t>Click to edit Master title style</a:t>
            </a:r>
          </a:p>
        </p:txBody>
      </p:sp>
      <p:sp>
        <p:nvSpPr>
          <p:cNvPr id="9" name="Text Placeholder 8"/>
          <p:cNvSpPr>
            <a:spLocks noGrp="1"/>
          </p:cNvSpPr>
          <p:nvPr>
            <p:ph type="body" sz="quarter" idx="10"/>
          </p:nvPr>
        </p:nvSpPr>
        <p:spPr>
          <a:xfrm>
            <a:off x="5734457" y="3666997"/>
            <a:ext cx="3271281" cy="341611"/>
          </a:xfrm>
        </p:spPr>
        <p:txBody>
          <a:bodyPr/>
          <a:lstStyle>
            <a:lvl1pPr marL="0" indent="0" algn="ctr">
              <a:buNone/>
              <a:defRPr>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537912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422037"/>
            <a:ext cx="3575050" cy="365760"/>
          </a:xfrm>
        </p:spPr>
        <p:txBody>
          <a:bodyPr anchor="b">
            <a:noAutofit/>
          </a:bodyPr>
          <a:lstStyle>
            <a:lvl1pPr algn="ctr">
              <a:defRPr sz="2200" b="1">
                <a:solidFill>
                  <a:schemeClr val="accent1"/>
                </a:solidFill>
              </a:defRPr>
            </a:lvl1pPr>
          </a:lstStyle>
          <a:p>
            <a:r>
              <a:rPr lang="en-US" dirty="0"/>
              <a:t>edit Master title</a:t>
            </a:r>
          </a:p>
        </p:txBody>
      </p:sp>
      <p:sp>
        <p:nvSpPr>
          <p:cNvPr id="3" name="Content Placeholder 2"/>
          <p:cNvSpPr>
            <a:spLocks noGrp="1"/>
          </p:cNvSpPr>
          <p:nvPr>
            <p:ph idx="1"/>
          </p:nvPr>
        </p:nvSpPr>
        <p:spPr>
          <a:xfrm>
            <a:off x="3575050" y="173865"/>
            <a:ext cx="5111750" cy="4420759"/>
          </a:xfrm>
        </p:spPr>
        <p:txBody>
          <a:bodyPr>
            <a:normAutofit/>
          </a:bodyPr>
          <a:lstStyle>
            <a:lvl1pPr>
              <a:defRPr sz="1500"/>
            </a:lvl1pPr>
            <a:lvl2pPr>
              <a:defRPr sz="1500"/>
            </a:lvl2pPr>
            <a:lvl3pPr>
              <a:defRPr sz="1350"/>
            </a:lvl3pPr>
            <a:lvl4pPr>
              <a:defRPr sz="1050"/>
            </a:lvl4pPr>
            <a:lvl5pPr>
              <a:defRPr sz="105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199" y="1197735"/>
            <a:ext cx="3008313" cy="3145986"/>
          </a:xfrm>
        </p:spPr>
        <p:txBody>
          <a:bodyPr/>
          <a:lstStyle>
            <a:lvl1pPr marL="0" indent="0">
              <a:buNone/>
              <a:defRPr sz="135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dirty="0"/>
              <a:t>Click to edit Master text styles</a:t>
            </a:r>
          </a:p>
        </p:txBody>
      </p:sp>
      <p:pic>
        <p:nvPicPr>
          <p:cNvPr id="7" name="Picture 6"/>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6164" y="4711012"/>
            <a:ext cx="892179" cy="331665"/>
          </a:xfrm>
          <a:prstGeom prst="rect">
            <a:avLst/>
          </a:prstGeom>
        </p:spPr>
      </p:pic>
    </p:spTree>
    <p:extLst>
      <p:ext uri="{BB962C8B-B14F-4D97-AF65-F5344CB8AC3E}">
        <p14:creationId xmlns:p14="http://schemas.microsoft.com/office/powerpoint/2010/main" val="8650882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03900" y="315060"/>
            <a:ext cx="3340100" cy="365760"/>
          </a:xfrm>
        </p:spPr>
        <p:txBody>
          <a:bodyPr anchor="b">
            <a:noAutofit/>
          </a:bodyPr>
          <a:lstStyle>
            <a:lvl1pPr marL="114300" indent="0" algn="l">
              <a:defRPr sz="2000" b="1">
                <a:solidFill>
                  <a:schemeClr val="accent1"/>
                </a:solidFill>
              </a:defRPr>
            </a:lvl1pPr>
          </a:lstStyle>
          <a:p>
            <a:r>
              <a:rPr lang="en-US" dirty="0"/>
              <a:t>edit Master title</a:t>
            </a:r>
          </a:p>
        </p:txBody>
      </p:sp>
      <p:pic>
        <p:nvPicPr>
          <p:cNvPr id="8" name="Picture 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112512" y="4711012"/>
            <a:ext cx="892179" cy="331665"/>
          </a:xfrm>
          <a:prstGeom prst="rect">
            <a:avLst/>
          </a:prstGeom>
        </p:spPr>
      </p:pic>
    </p:spTree>
    <p:extLst>
      <p:ext uri="{BB962C8B-B14F-4D97-AF65-F5344CB8AC3E}">
        <p14:creationId xmlns:p14="http://schemas.microsoft.com/office/powerpoint/2010/main" val="4153843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Footer Placeholder 2"/>
          <p:cNvSpPr txBox="1">
            <a:spLocks/>
          </p:cNvSpPr>
          <p:nvPr userDrawn="1"/>
        </p:nvSpPr>
        <p:spPr>
          <a:xfrm>
            <a:off x="228600" y="4745667"/>
            <a:ext cx="2895600" cy="273844"/>
          </a:xfrm>
          <a:prstGeom prst="rect">
            <a:avLst/>
          </a:prstGeom>
        </p:spPr>
        <p:txBody>
          <a:bodyPr vert="horz" lIns="91440" tIns="45720" rIns="91440" bIns="45720" rtlCol="0" anchor="ctr"/>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a:t>©2016 Adult Financial Education Services</a:t>
            </a:r>
            <a:endParaRPr lang="en-US" sz="800" dirty="0"/>
          </a:p>
        </p:txBody>
      </p:sp>
      <p:sp>
        <p:nvSpPr>
          <p:cNvPr id="8" name="Rectangle 7"/>
          <p:cNvSpPr/>
          <p:nvPr userDrawn="1"/>
        </p:nvSpPr>
        <p:spPr>
          <a:xfrm rot="10800000" flipV="1">
            <a:off x="-11188" y="4316322"/>
            <a:ext cx="6139341" cy="846106"/>
          </a:xfrm>
          <a:custGeom>
            <a:avLst/>
            <a:gdLst>
              <a:gd name="connsiteX0" fmla="*/ 0 w 363073"/>
              <a:gd name="connsiteY0" fmla="*/ 0 h 2571749"/>
              <a:gd name="connsiteX1" fmla="*/ 363073 w 363073"/>
              <a:gd name="connsiteY1" fmla="*/ 0 h 2571749"/>
              <a:gd name="connsiteX2" fmla="*/ 363073 w 363073"/>
              <a:gd name="connsiteY2" fmla="*/ 2571749 h 2571749"/>
              <a:gd name="connsiteX3" fmla="*/ 0 w 363073"/>
              <a:gd name="connsiteY3" fmla="*/ 2571749 h 2571749"/>
              <a:gd name="connsiteX4" fmla="*/ 0 w 363073"/>
              <a:gd name="connsiteY4" fmla="*/ 0 h 2571749"/>
              <a:gd name="connsiteX0" fmla="*/ 0 w 363073"/>
              <a:gd name="connsiteY0" fmla="*/ 2571749 h 2571749"/>
              <a:gd name="connsiteX1" fmla="*/ 363073 w 363073"/>
              <a:gd name="connsiteY1" fmla="*/ 0 h 2571749"/>
              <a:gd name="connsiteX2" fmla="*/ 363073 w 363073"/>
              <a:gd name="connsiteY2" fmla="*/ 2571749 h 2571749"/>
              <a:gd name="connsiteX3" fmla="*/ 0 w 363073"/>
              <a:gd name="connsiteY3" fmla="*/ 2571749 h 2571749"/>
              <a:gd name="connsiteX0" fmla="*/ 0 w 2261321"/>
              <a:gd name="connsiteY0" fmla="*/ 5152904 h 5152904"/>
              <a:gd name="connsiteX1" fmla="*/ 2261321 w 2261321"/>
              <a:gd name="connsiteY1" fmla="*/ 0 h 5152904"/>
              <a:gd name="connsiteX2" fmla="*/ 2261321 w 2261321"/>
              <a:gd name="connsiteY2" fmla="*/ 2571749 h 5152904"/>
              <a:gd name="connsiteX3" fmla="*/ 0 w 2261321"/>
              <a:gd name="connsiteY3" fmla="*/ 5152904 h 5152904"/>
              <a:gd name="connsiteX0" fmla="*/ 0 w 2284470"/>
              <a:gd name="connsiteY0" fmla="*/ 5152904 h 5164478"/>
              <a:gd name="connsiteX1" fmla="*/ 2261321 w 2284470"/>
              <a:gd name="connsiteY1" fmla="*/ 0 h 5164478"/>
              <a:gd name="connsiteX2" fmla="*/ 2284470 w 2284470"/>
              <a:gd name="connsiteY2" fmla="*/ 5164478 h 5164478"/>
              <a:gd name="connsiteX3" fmla="*/ 0 w 2284470"/>
              <a:gd name="connsiteY3" fmla="*/ 5152904 h 5164478"/>
              <a:gd name="connsiteX0" fmla="*/ 0 w 3800753"/>
              <a:gd name="connsiteY0" fmla="*/ 5129755 h 5164478"/>
              <a:gd name="connsiteX1" fmla="*/ 3777604 w 3800753"/>
              <a:gd name="connsiteY1" fmla="*/ 0 h 5164478"/>
              <a:gd name="connsiteX2" fmla="*/ 3800753 w 3800753"/>
              <a:gd name="connsiteY2" fmla="*/ 5164478 h 5164478"/>
              <a:gd name="connsiteX3" fmla="*/ 0 w 3800753"/>
              <a:gd name="connsiteY3" fmla="*/ 5129755 h 5164478"/>
              <a:gd name="connsiteX0" fmla="*/ 0 w 4066970"/>
              <a:gd name="connsiteY0" fmla="*/ 5152904 h 5164478"/>
              <a:gd name="connsiteX1" fmla="*/ 4043821 w 4066970"/>
              <a:gd name="connsiteY1" fmla="*/ 0 h 5164478"/>
              <a:gd name="connsiteX2" fmla="*/ 4066970 w 4066970"/>
              <a:gd name="connsiteY2" fmla="*/ 5164478 h 5164478"/>
              <a:gd name="connsiteX3" fmla="*/ 0 w 4066970"/>
              <a:gd name="connsiteY3" fmla="*/ 5152904 h 5164478"/>
              <a:gd name="connsiteX0" fmla="*/ 0 w 4130470"/>
              <a:gd name="connsiteY0" fmla="*/ 5152904 h 5164478"/>
              <a:gd name="connsiteX1" fmla="*/ 4107321 w 4130470"/>
              <a:gd name="connsiteY1" fmla="*/ 0 h 5164478"/>
              <a:gd name="connsiteX2" fmla="*/ 4130470 w 4130470"/>
              <a:gd name="connsiteY2" fmla="*/ 5164478 h 5164478"/>
              <a:gd name="connsiteX3" fmla="*/ 0 w 41304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84843"/>
              <a:gd name="connsiteY0" fmla="*/ 5188447 h 5188447"/>
              <a:gd name="connsiteX1" fmla="*/ 4861694 w 4884843"/>
              <a:gd name="connsiteY1" fmla="*/ 0 h 5188447"/>
              <a:gd name="connsiteX2" fmla="*/ 4884843 w 4884843"/>
              <a:gd name="connsiteY2" fmla="*/ 5164478 h 5188447"/>
              <a:gd name="connsiteX3" fmla="*/ 0 w 4884843"/>
              <a:gd name="connsiteY3" fmla="*/ 5188447 h 5188447"/>
              <a:gd name="connsiteX0" fmla="*/ 0 w 4861694"/>
              <a:gd name="connsiteY0" fmla="*/ 5188447 h 5188447"/>
              <a:gd name="connsiteX1" fmla="*/ 4861694 w 4861694"/>
              <a:gd name="connsiteY1" fmla="*/ 0 h 5188447"/>
              <a:gd name="connsiteX2" fmla="*/ 4849299 w 4861694"/>
              <a:gd name="connsiteY2" fmla="*/ 5182251 h 5188447"/>
              <a:gd name="connsiteX3" fmla="*/ 0 w 4861694"/>
              <a:gd name="connsiteY3" fmla="*/ 5188447 h 5188447"/>
              <a:gd name="connsiteX0" fmla="*/ 0 w 4875644"/>
              <a:gd name="connsiteY0" fmla="*/ 5188447 h 5199465"/>
              <a:gd name="connsiteX1" fmla="*/ 4861694 w 4875644"/>
              <a:gd name="connsiteY1" fmla="*/ 0 h 5199465"/>
              <a:gd name="connsiteX2" fmla="*/ 4875118 w 4875644"/>
              <a:gd name="connsiteY2" fmla="*/ 5199465 h 5199465"/>
              <a:gd name="connsiteX3" fmla="*/ 0 w 4875644"/>
              <a:gd name="connsiteY3" fmla="*/ 5188447 h 5199465"/>
              <a:gd name="connsiteX0" fmla="*/ 0 w 4875936"/>
              <a:gd name="connsiteY0" fmla="*/ 5214268 h 5225286"/>
              <a:gd name="connsiteX1" fmla="*/ 4870305 w 4875936"/>
              <a:gd name="connsiteY1" fmla="*/ 0 h 5225286"/>
              <a:gd name="connsiteX2" fmla="*/ 4875118 w 4875936"/>
              <a:gd name="connsiteY2" fmla="*/ 5225286 h 5225286"/>
              <a:gd name="connsiteX3" fmla="*/ 0 w 4875936"/>
              <a:gd name="connsiteY3" fmla="*/ 5214268 h 5225286"/>
              <a:gd name="connsiteX0" fmla="*/ 0 w 4870304"/>
              <a:gd name="connsiteY0" fmla="*/ 5214268 h 5216678"/>
              <a:gd name="connsiteX1" fmla="*/ 4870305 w 4870304"/>
              <a:gd name="connsiteY1" fmla="*/ 0 h 5216678"/>
              <a:gd name="connsiteX2" fmla="*/ 4866513 w 4870304"/>
              <a:gd name="connsiteY2" fmla="*/ 5216678 h 5216678"/>
              <a:gd name="connsiteX3" fmla="*/ 0 w 4870304"/>
              <a:gd name="connsiteY3" fmla="*/ 5214268 h 5216678"/>
            </a:gdLst>
            <a:ahLst/>
            <a:cxnLst>
              <a:cxn ang="0">
                <a:pos x="connsiteX0" y="connsiteY0"/>
              </a:cxn>
              <a:cxn ang="0">
                <a:pos x="connsiteX1" y="connsiteY1"/>
              </a:cxn>
              <a:cxn ang="0">
                <a:pos x="connsiteX2" y="connsiteY2"/>
              </a:cxn>
              <a:cxn ang="0">
                <a:pos x="connsiteX3" y="connsiteY3"/>
              </a:cxn>
            </a:cxnLst>
            <a:rect l="l" t="t" r="r" b="b"/>
            <a:pathLst>
              <a:path w="4870304" h="5216678">
                <a:moveTo>
                  <a:pt x="0" y="5214268"/>
                </a:moveTo>
                <a:lnTo>
                  <a:pt x="4870305" y="0"/>
                </a:lnTo>
                <a:cubicBezTo>
                  <a:pt x="4866173" y="1727417"/>
                  <a:pt x="4870645" y="3489261"/>
                  <a:pt x="4866513" y="5216678"/>
                </a:cubicBezTo>
                <a:lnTo>
                  <a:pt x="0" y="5214268"/>
                </a:lnTo>
                <a:close/>
              </a:path>
            </a:pathLst>
          </a:custGeom>
          <a:solidFill>
            <a:schemeClr val="bg1">
              <a:alpha val="89804"/>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
        <p:nvSpPr>
          <p:cNvPr id="9" name="Rectangle 7"/>
          <p:cNvSpPr/>
          <p:nvPr userDrawn="1"/>
        </p:nvSpPr>
        <p:spPr>
          <a:xfrm rot="5400000" flipV="1">
            <a:off x="4692007" y="711754"/>
            <a:ext cx="651013" cy="8252992"/>
          </a:xfrm>
          <a:custGeom>
            <a:avLst/>
            <a:gdLst>
              <a:gd name="connsiteX0" fmla="*/ 0 w 363073"/>
              <a:gd name="connsiteY0" fmla="*/ 0 h 2571749"/>
              <a:gd name="connsiteX1" fmla="*/ 363073 w 363073"/>
              <a:gd name="connsiteY1" fmla="*/ 0 h 2571749"/>
              <a:gd name="connsiteX2" fmla="*/ 363073 w 363073"/>
              <a:gd name="connsiteY2" fmla="*/ 2571749 h 2571749"/>
              <a:gd name="connsiteX3" fmla="*/ 0 w 363073"/>
              <a:gd name="connsiteY3" fmla="*/ 2571749 h 2571749"/>
              <a:gd name="connsiteX4" fmla="*/ 0 w 363073"/>
              <a:gd name="connsiteY4" fmla="*/ 0 h 2571749"/>
              <a:gd name="connsiteX0" fmla="*/ 0 w 363073"/>
              <a:gd name="connsiteY0" fmla="*/ 2571749 h 2571749"/>
              <a:gd name="connsiteX1" fmla="*/ 363073 w 363073"/>
              <a:gd name="connsiteY1" fmla="*/ 0 h 2571749"/>
              <a:gd name="connsiteX2" fmla="*/ 363073 w 363073"/>
              <a:gd name="connsiteY2" fmla="*/ 2571749 h 2571749"/>
              <a:gd name="connsiteX3" fmla="*/ 0 w 363073"/>
              <a:gd name="connsiteY3" fmla="*/ 2571749 h 2571749"/>
              <a:gd name="connsiteX0" fmla="*/ 0 w 2261321"/>
              <a:gd name="connsiteY0" fmla="*/ 5152904 h 5152904"/>
              <a:gd name="connsiteX1" fmla="*/ 2261321 w 2261321"/>
              <a:gd name="connsiteY1" fmla="*/ 0 h 5152904"/>
              <a:gd name="connsiteX2" fmla="*/ 2261321 w 2261321"/>
              <a:gd name="connsiteY2" fmla="*/ 2571749 h 5152904"/>
              <a:gd name="connsiteX3" fmla="*/ 0 w 2261321"/>
              <a:gd name="connsiteY3" fmla="*/ 5152904 h 5152904"/>
              <a:gd name="connsiteX0" fmla="*/ 0 w 2284470"/>
              <a:gd name="connsiteY0" fmla="*/ 5152904 h 5164478"/>
              <a:gd name="connsiteX1" fmla="*/ 2261321 w 2284470"/>
              <a:gd name="connsiteY1" fmla="*/ 0 h 5164478"/>
              <a:gd name="connsiteX2" fmla="*/ 2284470 w 2284470"/>
              <a:gd name="connsiteY2" fmla="*/ 5164478 h 5164478"/>
              <a:gd name="connsiteX3" fmla="*/ 0 w 2284470"/>
              <a:gd name="connsiteY3" fmla="*/ 5152904 h 5164478"/>
              <a:gd name="connsiteX0" fmla="*/ 0 w 3800753"/>
              <a:gd name="connsiteY0" fmla="*/ 5129755 h 5164478"/>
              <a:gd name="connsiteX1" fmla="*/ 3777604 w 3800753"/>
              <a:gd name="connsiteY1" fmla="*/ 0 h 5164478"/>
              <a:gd name="connsiteX2" fmla="*/ 3800753 w 3800753"/>
              <a:gd name="connsiteY2" fmla="*/ 5164478 h 5164478"/>
              <a:gd name="connsiteX3" fmla="*/ 0 w 3800753"/>
              <a:gd name="connsiteY3" fmla="*/ 5129755 h 5164478"/>
              <a:gd name="connsiteX0" fmla="*/ 0 w 4066970"/>
              <a:gd name="connsiteY0" fmla="*/ 5152904 h 5164478"/>
              <a:gd name="connsiteX1" fmla="*/ 4043821 w 4066970"/>
              <a:gd name="connsiteY1" fmla="*/ 0 h 5164478"/>
              <a:gd name="connsiteX2" fmla="*/ 4066970 w 4066970"/>
              <a:gd name="connsiteY2" fmla="*/ 5164478 h 5164478"/>
              <a:gd name="connsiteX3" fmla="*/ 0 w 4066970"/>
              <a:gd name="connsiteY3" fmla="*/ 5152904 h 5164478"/>
              <a:gd name="connsiteX0" fmla="*/ 0 w 4130470"/>
              <a:gd name="connsiteY0" fmla="*/ 5152904 h 5164478"/>
              <a:gd name="connsiteX1" fmla="*/ 4107321 w 4130470"/>
              <a:gd name="connsiteY1" fmla="*/ 0 h 5164478"/>
              <a:gd name="connsiteX2" fmla="*/ 4130470 w 4130470"/>
              <a:gd name="connsiteY2" fmla="*/ 5164478 h 5164478"/>
              <a:gd name="connsiteX3" fmla="*/ 0 w 41304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84843"/>
              <a:gd name="connsiteY0" fmla="*/ 5188447 h 5188447"/>
              <a:gd name="connsiteX1" fmla="*/ 4861694 w 4884843"/>
              <a:gd name="connsiteY1" fmla="*/ 0 h 5188447"/>
              <a:gd name="connsiteX2" fmla="*/ 4884843 w 4884843"/>
              <a:gd name="connsiteY2" fmla="*/ 5164478 h 5188447"/>
              <a:gd name="connsiteX3" fmla="*/ 0 w 4884843"/>
              <a:gd name="connsiteY3" fmla="*/ 5188447 h 5188447"/>
              <a:gd name="connsiteX0" fmla="*/ 0 w 4861694"/>
              <a:gd name="connsiteY0" fmla="*/ 5188447 h 5188447"/>
              <a:gd name="connsiteX1" fmla="*/ 4861694 w 4861694"/>
              <a:gd name="connsiteY1" fmla="*/ 0 h 5188447"/>
              <a:gd name="connsiteX2" fmla="*/ 4849299 w 4861694"/>
              <a:gd name="connsiteY2" fmla="*/ 5182251 h 5188447"/>
              <a:gd name="connsiteX3" fmla="*/ 0 w 4861694"/>
              <a:gd name="connsiteY3" fmla="*/ 5188447 h 5188447"/>
              <a:gd name="connsiteX0" fmla="*/ 0 w 4875644"/>
              <a:gd name="connsiteY0" fmla="*/ 5188447 h 5199465"/>
              <a:gd name="connsiteX1" fmla="*/ 4861694 w 4875644"/>
              <a:gd name="connsiteY1" fmla="*/ 0 h 5199465"/>
              <a:gd name="connsiteX2" fmla="*/ 4875118 w 4875644"/>
              <a:gd name="connsiteY2" fmla="*/ 5199465 h 5199465"/>
              <a:gd name="connsiteX3" fmla="*/ 0 w 4875644"/>
              <a:gd name="connsiteY3" fmla="*/ 5188447 h 5199465"/>
              <a:gd name="connsiteX0" fmla="*/ 0 w 4875936"/>
              <a:gd name="connsiteY0" fmla="*/ 5214268 h 5225286"/>
              <a:gd name="connsiteX1" fmla="*/ 4870305 w 4875936"/>
              <a:gd name="connsiteY1" fmla="*/ 0 h 5225286"/>
              <a:gd name="connsiteX2" fmla="*/ 4875118 w 4875936"/>
              <a:gd name="connsiteY2" fmla="*/ 5225286 h 5225286"/>
              <a:gd name="connsiteX3" fmla="*/ 0 w 4875936"/>
              <a:gd name="connsiteY3" fmla="*/ 5214268 h 5225286"/>
              <a:gd name="connsiteX0" fmla="*/ 0 w 4870304"/>
              <a:gd name="connsiteY0" fmla="*/ 5214268 h 5216678"/>
              <a:gd name="connsiteX1" fmla="*/ 4870305 w 4870304"/>
              <a:gd name="connsiteY1" fmla="*/ 0 h 5216678"/>
              <a:gd name="connsiteX2" fmla="*/ 4866513 w 4870304"/>
              <a:gd name="connsiteY2" fmla="*/ 5216678 h 5216678"/>
              <a:gd name="connsiteX3" fmla="*/ 0 w 4870304"/>
              <a:gd name="connsiteY3" fmla="*/ 5214268 h 5216678"/>
            </a:gdLst>
            <a:ahLst/>
            <a:cxnLst>
              <a:cxn ang="0">
                <a:pos x="connsiteX0" y="connsiteY0"/>
              </a:cxn>
              <a:cxn ang="0">
                <a:pos x="connsiteX1" y="connsiteY1"/>
              </a:cxn>
              <a:cxn ang="0">
                <a:pos x="connsiteX2" y="connsiteY2"/>
              </a:cxn>
              <a:cxn ang="0">
                <a:pos x="connsiteX3" y="connsiteY3"/>
              </a:cxn>
            </a:cxnLst>
            <a:rect l="l" t="t" r="r" b="b"/>
            <a:pathLst>
              <a:path w="4870304" h="5216678">
                <a:moveTo>
                  <a:pt x="0" y="5214268"/>
                </a:moveTo>
                <a:lnTo>
                  <a:pt x="4870305" y="0"/>
                </a:lnTo>
                <a:cubicBezTo>
                  <a:pt x="4866173" y="1727417"/>
                  <a:pt x="4870645" y="3489261"/>
                  <a:pt x="4866513" y="5216678"/>
                </a:cubicBezTo>
                <a:lnTo>
                  <a:pt x="0" y="5214268"/>
                </a:lnTo>
                <a:close/>
              </a:path>
            </a:pathLst>
          </a:cu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p>
        </p:txBody>
      </p:sp>
      <p:pic>
        <p:nvPicPr>
          <p:cNvPr id="12" name="Picture 1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99879" y="4651348"/>
            <a:ext cx="892179" cy="331665"/>
          </a:xfrm>
          <a:prstGeom prst="rect">
            <a:avLst/>
          </a:prstGeom>
        </p:spPr>
      </p:pic>
      <p:sp>
        <p:nvSpPr>
          <p:cNvPr id="15" name="Title 14"/>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11" name="Content Placeholder 8"/>
          <p:cNvSpPr>
            <a:spLocks noGrp="1"/>
          </p:cNvSpPr>
          <p:nvPr>
            <p:ph sz="quarter" idx="11"/>
          </p:nvPr>
        </p:nvSpPr>
        <p:spPr>
          <a:xfrm>
            <a:off x="528312" y="1217977"/>
            <a:ext cx="8046278" cy="292615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22662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8" name="Straight Connector 7"/>
          <p:cNvCxnSpPr/>
          <p:nvPr userDrawn="1"/>
        </p:nvCxnSpPr>
        <p:spPr>
          <a:xfrm>
            <a:off x="-10192" y="4323000"/>
            <a:ext cx="7133481" cy="451556"/>
          </a:xfrm>
          <a:prstGeom prst="line">
            <a:avLst/>
          </a:prstGeom>
          <a:ln w="3175">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5" name="Rectangle 7"/>
          <p:cNvSpPr/>
          <p:nvPr userDrawn="1"/>
        </p:nvSpPr>
        <p:spPr>
          <a:xfrm flipH="1">
            <a:off x="-10193" y="4418411"/>
            <a:ext cx="9143917" cy="738021"/>
          </a:xfrm>
          <a:custGeom>
            <a:avLst/>
            <a:gdLst/>
            <a:ahLst/>
            <a:cxnLst/>
            <a:rect l="l" t="t" r="r" b="b"/>
            <a:pathLst>
              <a:path w="5183827" h="7439870">
                <a:moveTo>
                  <a:pt x="0" y="7437306"/>
                </a:moveTo>
                <a:lnTo>
                  <a:pt x="0" y="5549932"/>
                </a:lnTo>
                <a:lnTo>
                  <a:pt x="5183827" y="0"/>
                </a:lnTo>
                <a:cubicBezTo>
                  <a:pt x="5177934" y="2463591"/>
                  <a:pt x="5184312" y="4976280"/>
                  <a:pt x="5178419" y="7439870"/>
                </a:cubicBezTo>
                <a:close/>
              </a:path>
            </a:pathLst>
          </a:custGeom>
          <a:solidFill>
            <a:schemeClr val="accent1">
              <a:alpha val="89804"/>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baseline="-25000" dirty="0"/>
          </a:p>
        </p:txBody>
      </p:sp>
      <p:sp>
        <p:nvSpPr>
          <p:cNvPr id="6" name="Rectangle 7"/>
          <p:cNvSpPr/>
          <p:nvPr userDrawn="1"/>
        </p:nvSpPr>
        <p:spPr>
          <a:xfrm rot="16200000" flipH="1">
            <a:off x="6900127" y="2901271"/>
            <a:ext cx="1089621" cy="3420702"/>
          </a:xfrm>
          <a:custGeom>
            <a:avLst/>
            <a:gdLst>
              <a:gd name="connsiteX0" fmla="*/ 0 w 363073"/>
              <a:gd name="connsiteY0" fmla="*/ 0 h 2571749"/>
              <a:gd name="connsiteX1" fmla="*/ 363073 w 363073"/>
              <a:gd name="connsiteY1" fmla="*/ 0 h 2571749"/>
              <a:gd name="connsiteX2" fmla="*/ 363073 w 363073"/>
              <a:gd name="connsiteY2" fmla="*/ 2571749 h 2571749"/>
              <a:gd name="connsiteX3" fmla="*/ 0 w 363073"/>
              <a:gd name="connsiteY3" fmla="*/ 2571749 h 2571749"/>
              <a:gd name="connsiteX4" fmla="*/ 0 w 363073"/>
              <a:gd name="connsiteY4" fmla="*/ 0 h 2571749"/>
              <a:gd name="connsiteX0" fmla="*/ 0 w 363073"/>
              <a:gd name="connsiteY0" fmla="*/ 2571749 h 2571749"/>
              <a:gd name="connsiteX1" fmla="*/ 363073 w 363073"/>
              <a:gd name="connsiteY1" fmla="*/ 0 h 2571749"/>
              <a:gd name="connsiteX2" fmla="*/ 363073 w 363073"/>
              <a:gd name="connsiteY2" fmla="*/ 2571749 h 2571749"/>
              <a:gd name="connsiteX3" fmla="*/ 0 w 363073"/>
              <a:gd name="connsiteY3" fmla="*/ 2571749 h 2571749"/>
              <a:gd name="connsiteX0" fmla="*/ 0 w 2261321"/>
              <a:gd name="connsiteY0" fmla="*/ 5152904 h 5152904"/>
              <a:gd name="connsiteX1" fmla="*/ 2261321 w 2261321"/>
              <a:gd name="connsiteY1" fmla="*/ 0 h 5152904"/>
              <a:gd name="connsiteX2" fmla="*/ 2261321 w 2261321"/>
              <a:gd name="connsiteY2" fmla="*/ 2571749 h 5152904"/>
              <a:gd name="connsiteX3" fmla="*/ 0 w 2261321"/>
              <a:gd name="connsiteY3" fmla="*/ 5152904 h 5152904"/>
              <a:gd name="connsiteX0" fmla="*/ 0 w 2284470"/>
              <a:gd name="connsiteY0" fmla="*/ 5152904 h 5164478"/>
              <a:gd name="connsiteX1" fmla="*/ 2261321 w 2284470"/>
              <a:gd name="connsiteY1" fmla="*/ 0 h 5164478"/>
              <a:gd name="connsiteX2" fmla="*/ 2284470 w 2284470"/>
              <a:gd name="connsiteY2" fmla="*/ 5164478 h 5164478"/>
              <a:gd name="connsiteX3" fmla="*/ 0 w 2284470"/>
              <a:gd name="connsiteY3" fmla="*/ 5152904 h 5164478"/>
              <a:gd name="connsiteX0" fmla="*/ 0 w 3800753"/>
              <a:gd name="connsiteY0" fmla="*/ 5129755 h 5164478"/>
              <a:gd name="connsiteX1" fmla="*/ 3777604 w 3800753"/>
              <a:gd name="connsiteY1" fmla="*/ 0 h 5164478"/>
              <a:gd name="connsiteX2" fmla="*/ 3800753 w 3800753"/>
              <a:gd name="connsiteY2" fmla="*/ 5164478 h 5164478"/>
              <a:gd name="connsiteX3" fmla="*/ 0 w 3800753"/>
              <a:gd name="connsiteY3" fmla="*/ 5129755 h 5164478"/>
              <a:gd name="connsiteX0" fmla="*/ 0 w 4066970"/>
              <a:gd name="connsiteY0" fmla="*/ 5152904 h 5164478"/>
              <a:gd name="connsiteX1" fmla="*/ 4043821 w 4066970"/>
              <a:gd name="connsiteY1" fmla="*/ 0 h 5164478"/>
              <a:gd name="connsiteX2" fmla="*/ 4066970 w 4066970"/>
              <a:gd name="connsiteY2" fmla="*/ 5164478 h 5164478"/>
              <a:gd name="connsiteX3" fmla="*/ 0 w 4066970"/>
              <a:gd name="connsiteY3" fmla="*/ 5152904 h 5164478"/>
              <a:gd name="connsiteX0" fmla="*/ 0 w 4130470"/>
              <a:gd name="connsiteY0" fmla="*/ 5152904 h 5164478"/>
              <a:gd name="connsiteX1" fmla="*/ 4107321 w 4130470"/>
              <a:gd name="connsiteY1" fmla="*/ 0 h 5164478"/>
              <a:gd name="connsiteX2" fmla="*/ 4130470 w 4130470"/>
              <a:gd name="connsiteY2" fmla="*/ 5164478 h 5164478"/>
              <a:gd name="connsiteX3" fmla="*/ 0 w 41304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84843"/>
              <a:gd name="connsiteY0" fmla="*/ 5188447 h 5188447"/>
              <a:gd name="connsiteX1" fmla="*/ 4861694 w 4884843"/>
              <a:gd name="connsiteY1" fmla="*/ 0 h 5188447"/>
              <a:gd name="connsiteX2" fmla="*/ 4884843 w 4884843"/>
              <a:gd name="connsiteY2" fmla="*/ 5164478 h 5188447"/>
              <a:gd name="connsiteX3" fmla="*/ 0 w 4884843"/>
              <a:gd name="connsiteY3" fmla="*/ 5188447 h 5188447"/>
              <a:gd name="connsiteX0" fmla="*/ 0 w 4861694"/>
              <a:gd name="connsiteY0" fmla="*/ 5188447 h 5188447"/>
              <a:gd name="connsiteX1" fmla="*/ 4861694 w 4861694"/>
              <a:gd name="connsiteY1" fmla="*/ 0 h 5188447"/>
              <a:gd name="connsiteX2" fmla="*/ 4849299 w 4861694"/>
              <a:gd name="connsiteY2" fmla="*/ 5182251 h 5188447"/>
              <a:gd name="connsiteX3" fmla="*/ 0 w 4861694"/>
              <a:gd name="connsiteY3" fmla="*/ 5188447 h 5188447"/>
              <a:gd name="connsiteX0" fmla="*/ 0 w 4875644"/>
              <a:gd name="connsiteY0" fmla="*/ 5188447 h 5199465"/>
              <a:gd name="connsiteX1" fmla="*/ 4861694 w 4875644"/>
              <a:gd name="connsiteY1" fmla="*/ 0 h 5199465"/>
              <a:gd name="connsiteX2" fmla="*/ 4875118 w 4875644"/>
              <a:gd name="connsiteY2" fmla="*/ 5199465 h 5199465"/>
              <a:gd name="connsiteX3" fmla="*/ 0 w 4875644"/>
              <a:gd name="connsiteY3" fmla="*/ 5188447 h 5199465"/>
              <a:gd name="connsiteX0" fmla="*/ 0 w 4875936"/>
              <a:gd name="connsiteY0" fmla="*/ 5214268 h 5225286"/>
              <a:gd name="connsiteX1" fmla="*/ 4870305 w 4875936"/>
              <a:gd name="connsiteY1" fmla="*/ 0 h 5225286"/>
              <a:gd name="connsiteX2" fmla="*/ 4875118 w 4875936"/>
              <a:gd name="connsiteY2" fmla="*/ 5225286 h 5225286"/>
              <a:gd name="connsiteX3" fmla="*/ 0 w 4875936"/>
              <a:gd name="connsiteY3" fmla="*/ 5214268 h 5225286"/>
              <a:gd name="connsiteX0" fmla="*/ 0 w 4870304"/>
              <a:gd name="connsiteY0" fmla="*/ 5214268 h 5216678"/>
              <a:gd name="connsiteX1" fmla="*/ 4870305 w 4870304"/>
              <a:gd name="connsiteY1" fmla="*/ 0 h 5216678"/>
              <a:gd name="connsiteX2" fmla="*/ 4866513 w 4870304"/>
              <a:gd name="connsiteY2" fmla="*/ 5216678 h 5216678"/>
              <a:gd name="connsiteX3" fmla="*/ 0 w 4870304"/>
              <a:gd name="connsiteY3" fmla="*/ 5214268 h 5216678"/>
            </a:gdLst>
            <a:ahLst/>
            <a:cxnLst>
              <a:cxn ang="0">
                <a:pos x="connsiteX0" y="connsiteY0"/>
              </a:cxn>
              <a:cxn ang="0">
                <a:pos x="connsiteX1" y="connsiteY1"/>
              </a:cxn>
              <a:cxn ang="0">
                <a:pos x="connsiteX2" y="connsiteY2"/>
              </a:cxn>
              <a:cxn ang="0">
                <a:pos x="connsiteX3" y="connsiteY3"/>
              </a:cxn>
            </a:cxnLst>
            <a:rect l="l" t="t" r="r" b="b"/>
            <a:pathLst>
              <a:path w="4870304" h="5216678">
                <a:moveTo>
                  <a:pt x="0" y="5214268"/>
                </a:moveTo>
                <a:lnTo>
                  <a:pt x="4870305" y="0"/>
                </a:lnTo>
                <a:cubicBezTo>
                  <a:pt x="4866173" y="1727417"/>
                  <a:pt x="4870645" y="3489261"/>
                  <a:pt x="4866513" y="5216678"/>
                </a:cubicBezTo>
                <a:lnTo>
                  <a:pt x="0" y="5214268"/>
                </a:lnTo>
                <a:close/>
              </a:path>
            </a:pathLst>
          </a:cu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pic>
        <p:nvPicPr>
          <p:cNvPr id="10" name="Picture 9"/>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112512" y="4711012"/>
            <a:ext cx="892179" cy="331665"/>
          </a:xfrm>
          <a:prstGeom prst="rect">
            <a:avLst/>
          </a:prstGeom>
        </p:spPr>
      </p:pic>
      <p:pic>
        <p:nvPicPr>
          <p:cNvPr id="13" name="Picture 12"/>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39631" y="220453"/>
            <a:ext cx="901895" cy="581382"/>
          </a:xfrm>
          <a:prstGeom prst="rect">
            <a:avLst/>
          </a:prstGeom>
        </p:spPr>
      </p:pic>
      <p:sp>
        <p:nvSpPr>
          <p:cNvPr id="14" name="Title 13"/>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9" name="Content Placeholder 8"/>
          <p:cNvSpPr>
            <a:spLocks noGrp="1"/>
          </p:cNvSpPr>
          <p:nvPr>
            <p:ph sz="quarter" idx="11"/>
          </p:nvPr>
        </p:nvSpPr>
        <p:spPr>
          <a:xfrm>
            <a:off x="528312" y="1140231"/>
            <a:ext cx="8046278" cy="29749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28394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cxnSp>
        <p:nvCxnSpPr>
          <p:cNvPr id="6" name="Straight Connector 5"/>
          <p:cNvCxnSpPr/>
          <p:nvPr userDrawn="1"/>
        </p:nvCxnSpPr>
        <p:spPr>
          <a:xfrm flipV="1">
            <a:off x="1639620" y="4252417"/>
            <a:ext cx="7524927" cy="729464"/>
          </a:xfrm>
          <a:prstGeom prst="line">
            <a:avLst/>
          </a:prstGeom>
          <a:ln w="317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4" name="Rectangle 7"/>
          <p:cNvSpPr/>
          <p:nvPr userDrawn="1"/>
        </p:nvSpPr>
        <p:spPr>
          <a:xfrm rot="5400000" flipV="1">
            <a:off x="4630780" y="625889"/>
            <a:ext cx="813144" cy="8254389"/>
          </a:xfrm>
          <a:custGeom>
            <a:avLst/>
            <a:gdLst>
              <a:gd name="connsiteX0" fmla="*/ 0 w 363073"/>
              <a:gd name="connsiteY0" fmla="*/ 0 h 2571749"/>
              <a:gd name="connsiteX1" fmla="*/ 363073 w 363073"/>
              <a:gd name="connsiteY1" fmla="*/ 0 h 2571749"/>
              <a:gd name="connsiteX2" fmla="*/ 363073 w 363073"/>
              <a:gd name="connsiteY2" fmla="*/ 2571749 h 2571749"/>
              <a:gd name="connsiteX3" fmla="*/ 0 w 363073"/>
              <a:gd name="connsiteY3" fmla="*/ 2571749 h 2571749"/>
              <a:gd name="connsiteX4" fmla="*/ 0 w 363073"/>
              <a:gd name="connsiteY4" fmla="*/ 0 h 2571749"/>
              <a:gd name="connsiteX0" fmla="*/ 0 w 363073"/>
              <a:gd name="connsiteY0" fmla="*/ 2571749 h 2571749"/>
              <a:gd name="connsiteX1" fmla="*/ 363073 w 363073"/>
              <a:gd name="connsiteY1" fmla="*/ 0 h 2571749"/>
              <a:gd name="connsiteX2" fmla="*/ 363073 w 363073"/>
              <a:gd name="connsiteY2" fmla="*/ 2571749 h 2571749"/>
              <a:gd name="connsiteX3" fmla="*/ 0 w 363073"/>
              <a:gd name="connsiteY3" fmla="*/ 2571749 h 2571749"/>
              <a:gd name="connsiteX0" fmla="*/ 0 w 2261321"/>
              <a:gd name="connsiteY0" fmla="*/ 5152904 h 5152904"/>
              <a:gd name="connsiteX1" fmla="*/ 2261321 w 2261321"/>
              <a:gd name="connsiteY1" fmla="*/ 0 h 5152904"/>
              <a:gd name="connsiteX2" fmla="*/ 2261321 w 2261321"/>
              <a:gd name="connsiteY2" fmla="*/ 2571749 h 5152904"/>
              <a:gd name="connsiteX3" fmla="*/ 0 w 2261321"/>
              <a:gd name="connsiteY3" fmla="*/ 5152904 h 5152904"/>
              <a:gd name="connsiteX0" fmla="*/ 0 w 2284470"/>
              <a:gd name="connsiteY0" fmla="*/ 5152904 h 5164478"/>
              <a:gd name="connsiteX1" fmla="*/ 2261321 w 2284470"/>
              <a:gd name="connsiteY1" fmla="*/ 0 h 5164478"/>
              <a:gd name="connsiteX2" fmla="*/ 2284470 w 2284470"/>
              <a:gd name="connsiteY2" fmla="*/ 5164478 h 5164478"/>
              <a:gd name="connsiteX3" fmla="*/ 0 w 2284470"/>
              <a:gd name="connsiteY3" fmla="*/ 5152904 h 5164478"/>
              <a:gd name="connsiteX0" fmla="*/ 0 w 3800753"/>
              <a:gd name="connsiteY0" fmla="*/ 5129755 h 5164478"/>
              <a:gd name="connsiteX1" fmla="*/ 3777604 w 3800753"/>
              <a:gd name="connsiteY1" fmla="*/ 0 h 5164478"/>
              <a:gd name="connsiteX2" fmla="*/ 3800753 w 3800753"/>
              <a:gd name="connsiteY2" fmla="*/ 5164478 h 5164478"/>
              <a:gd name="connsiteX3" fmla="*/ 0 w 3800753"/>
              <a:gd name="connsiteY3" fmla="*/ 5129755 h 5164478"/>
              <a:gd name="connsiteX0" fmla="*/ 0 w 4066970"/>
              <a:gd name="connsiteY0" fmla="*/ 5152904 h 5164478"/>
              <a:gd name="connsiteX1" fmla="*/ 4043821 w 4066970"/>
              <a:gd name="connsiteY1" fmla="*/ 0 h 5164478"/>
              <a:gd name="connsiteX2" fmla="*/ 4066970 w 4066970"/>
              <a:gd name="connsiteY2" fmla="*/ 5164478 h 5164478"/>
              <a:gd name="connsiteX3" fmla="*/ 0 w 4066970"/>
              <a:gd name="connsiteY3" fmla="*/ 5152904 h 5164478"/>
              <a:gd name="connsiteX0" fmla="*/ 0 w 4130470"/>
              <a:gd name="connsiteY0" fmla="*/ 5152904 h 5164478"/>
              <a:gd name="connsiteX1" fmla="*/ 4107321 w 4130470"/>
              <a:gd name="connsiteY1" fmla="*/ 0 h 5164478"/>
              <a:gd name="connsiteX2" fmla="*/ 4130470 w 4130470"/>
              <a:gd name="connsiteY2" fmla="*/ 5164478 h 5164478"/>
              <a:gd name="connsiteX3" fmla="*/ 0 w 41304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84843"/>
              <a:gd name="connsiteY0" fmla="*/ 5188447 h 5188447"/>
              <a:gd name="connsiteX1" fmla="*/ 4861694 w 4884843"/>
              <a:gd name="connsiteY1" fmla="*/ 0 h 5188447"/>
              <a:gd name="connsiteX2" fmla="*/ 4884843 w 4884843"/>
              <a:gd name="connsiteY2" fmla="*/ 5164478 h 5188447"/>
              <a:gd name="connsiteX3" fmla="*/ 0 w 4884843"/>
              <a:gd name="connsiteY3" fmla="*/ 5188447 h 5188447"/>
              <a:gd name="connsiteX0" fmla="*/ 0 w 4861694"/>
              <a:gd name="connsiteY0" fmla="*/ 5188447 h 5188447"/>
              <a:gd name="connsiteX1" fmla="*/ 4861694 w 4861694"/>
              <a:gd name="connsiteY1" fmla="*/ 0 h 5188447"/>
              <a:gd name="connsiteX2" fmla="*/ 4849299 w 4861694"/>
              <a:gd name="connsiteY2" fmla="*/ 5182251 h 5188447"/>
              <a:gd name="connsiteX3" fmla="*/ 0 w 4861694"/>
              <a:gd name="connsiteY3" fmla="*/ 5188447 h 5188447"/>
              <a:gd name="connsiteX0" fmla="*/ 0 w 4875644"/>
              <a:gd name="connsiteY0" fmla="*/ 5188447 h 5199465"/>
              <a:gd name="connsiteX1" fmla="*/ 4861694 w 4875644"/>
              <a:gd name="connsiteY1" fmla="*/ 0 h 5199465"/>
              <a:gd name="connsiteX2" fmla="*/ 4875118 w 4875644"/>
              <a:gd name="connsiteY2" fmla="*/ 5199465 h 5199465"/>
              <a:gd name="connsiteX3" fmla="*/ 0 w 4875644"/>
              <a:gd name="connsiteY3" fmla="*/ 5188447 h 5199465"/>
              <a:gd name="connsiteX0" fmla="*/ 0 w 4875936"/>
              <a:gd name="connsiteY0" fmla="*/ 5214268 h 5225286"/>
              <a:gd name="connsiteX1" fmla="*/ 4870305 w 4875936"/>
              <a:gd name="connsiteY1" fmla="*/ 0 h 5225286"/>
              <a:gd name="connsiteX2" fmla="*/ 4875118 w 4875936"/>
              <a:gd name="connsiteY2" fmla="*/ 5225286 h 5225286"/>
              <a:gd name="connsiteX3" fmla="*/ 0 w 4875936"/>
              <a:gd name="connsiteY3" fmla="*/ 5214268 h 5225286"/>
              <a:gd name="connsiteX0" fmla="*/ 0 w 4870304"/>
              <a:gd name="connsiteY0" fmla="*/ 5214268 h 5216678"/>
              <a:gd name="connsiteX1" fmla="*/ 4870305 w 4870304"/>
              <a:gd name="connsiteY1" fmla="*/ 0 h 5216678"/>
              <a:gd name="connsiteX2" fmla="*/ 4866513 w 4870304"/>
              <a:gd name="connsiteY2" fmla="*/ 5216678 h 5216678"/>
              <a:gd name="connsiteX3" fmla="*/ 0 w 4870304"/>
              <a:gd name="connsiteY3" fmla="*/ 5214268 h 5216678"/>
            </a:gdLst>
            <a:ahLst/>
            <a:cxnLst>
              <a:cxn ang="0">
                <a:pos x="connsiteX0" y="connsiteY0"/>
              </a:cxn>
              <a:cxn ang="0">
                <a:pos x="connsiteX1" y="connsiteY1"/>
              </a:cxn>
              <a:cxn ang="0">
                <a:pos x="connsiteX2" y="connsiteY2"/>
              </a:cxn>
              <a:cxn ang="0">
                <a:pos x="connsiteX3" y="connsiteY3"/>
              </a:cxn>
            </a:cxnLst>
            <a:rect l="l" t="t" r="r" b="b"/>
            <a:pathLst>
              <a:path w="4870304" h="5216678">
                <a:moveTo>
                  <a:pt x="0" y="5214268"/>
                </a:moveTo>
                <a:lnTo>
                  <a:pt x="4870305" y="0"/>
                </a:lnTo>
                <a:cubicBezTo>
                  <a:pt x="4866173" y="1727417"/>
                  <a:pt x="4870645" y="3489261"/>
                  <a:pt x="4866513" y="5216678"/>
                </a:cubicBezTo>
                <a:lnTo>
                  <a:pt x="0" y="5214268"/>
                </a:lnTo>
                <a:close/>
              </a:path>
            </a:pathLst>
          </a:custGeom>
          <a:solidFill>
            <a:schemeClr val="accent1">
              <a:alpha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
        <p:nvSpPr>
          <p:cNvPr id="5" name="Rectangle 7"/>
          <p:cNvSpPr/>
          <p:nvPr userDrawn="1"/>
        </p:nvSpPr>
        <p:spPr>
          <a:xfrm rot="16200000" flipH="1" flipV="1">
            <a:off x="774809" y="3598092"/>
            <a:ext cx="763618" cy="2359511"/>
          </a:xfrm>
          <a:custGeom>
            <a:avLst/>
            <a:gdLst>
              <a:gd name="connsiteX0" fmla="*/ 0 w 363073"/>
              <a:gd name="connsiteY0" fmla="*/ 0 h 2571749"/>
              <a:gd name="connsiteX1" fmla="*/ 363073 w 363073"/>
              <a:gd name="connsiteY1" fmla="*/ 0 h 2571749"/>
              <a:gd name="connsiteX2" fmla="*/ 363073 w 363073"/>
              <a:gd name="connsiteY2" fmla="*/ 2571749 h 2571749"/>
              <a:gd name="connsiteX3" fmla="*/ 0 w 363073"/>
              <a:gd name="connsiteY3" fmla="*/ 2571749 h 2571749"/>
              <a:gd name="connsiteX4" fmla="*/ 0 w 363073"/>
              <a:gd name="connsiteY4" fmla="*/ 0 h 2571749"/>
              <a:gd name="connsiteX0" fmla="*/ 0 w 363073"/>
              <a:gd name="connsiteY0" fmla="*/ 2571749 h 2571749"/>
              <a:gd name="connsiteX1" fmla="*/ 363073 w 363073"/>
              <a:gd name="connsiteY1" fmla="*/ 0 h 2571749"/>
              <a:gd name="connsiteX2" fmla="*/ 363073 w 363073"/>
              <a:gd name="connsiteY2" fmla="*/ 2571749 h 2571749"/>
              <a:gd name="connsiteX3" fmla="*/ 0 w 363073"/>
              <a:gd name="connsiteY3" fmla="*/ 2571749 h 2571749"/>
              <a:gd name="connsiteX0" fmla="*/ 0 w 2261321"/>
              <a:gd name="connsiteY0" fmla="*/ 5152904 h 5152904"/>
              <a:gd name="connsiteX1" fmla="*/ 2261321 w 2261321"/>
              <a:gd name="connsiteY1" fmla="*/ 0 h 5152904"/>
              <a:gd name="connsiteX2" fmla="*/ 2261321 w 2261321"/>
              <a:gd name="connsiteY2" fmla="*/ 2571749 h 5152904"/>
              <a:gd name="connsiteX3" fmla="*/ 0 w 2261321"/>
              <a:gd name="connsiteY3" fmla="*/ 5152904 h 5152904"/>
              <a:gd name="connsiteX0" fmla="*/ 0 w 2284470"/>
              <a:gd name="connsiteY0" fmla="*/ 5152904 h 5164478"/>
              <a:gd name="connsiteX1" fmla="*/ 2261321 w 2284470"/>
              <a:gd name="connsiteY1" fmla="*/ 0 h 5164478"/>
              <a:gd name="connsiteX2" fmla="*/ 2284470 w 2284470"/>
              <a:gd name="connsiteY2" fmla="*/ 5164478 h 5164478"/>
              <a:gd name="connsiteX3" fmla="*/ 0 w 2284470"/>
              <a:gd name="connsiteY3" fmla="*/ 5152904 h 5164478"/>
              <a:gd name="connsiteX0" fmla="*/ 0 w 3800753"/>
              <a:gd name="connsiteY0" fmla="*/ 5129755 h 5164478"/>
              <a:gd name="connsiteX1" fmla="*/ 3777604 w 3800753"/>
              <a:gd name="connsiteY1" fmla="*/ 0 h 5164478"/>
              <a:gd name="connsiteX2" fmla="*/ 3800753 w 3800753"/>
              <a:gd name="connsiteY2" fmla="*/ 5164478 h 5164478"/>
              <a:gd name="connsiteX3" fmla="*/ 0 w 3800753"/>
              <a:gd name="connsiteY3" fmla="*/ 5129755 h 5164478"/>
              <a:gd name="connsiteX0" fmla="*/ 0 w 4066970"/>
              <a:gd name="connsiteY0" fmla="*/ 5152904 h 5164478"/>
              <a:gd name="connsiteX1" fmla="*/ 4043821 w 4066970"/>
              <a:gd name="connsiteY1" fmla="*/ 0 h 5164478"/>
              <a:gd name="connsiteX2" fmla="*/ 4066970 w 4066970"/>
              <a:gd name="connsiteY2" fmla="*/ 5164478 h 5164478"/>
              <a:gd name="connsiteX3" fmla="*/ 0 w 4066970"/>
              <a:gd name="connsiteY3" fmla="*/ 5152904 h 5164478"/>
              <a:gd name="connsiteX0" fmla="*/ 0 w 4130470"/>
              <a:gd name="connsiteY0" fmla="*/ 5152904 h 5164478"/>
              <a:gd name="connsiteX1" fmla="*/ 4107321 w 4130470"/>
              <a:gd name="connsiteY1" fmla="*/ 0 h 5164478"/>
              <a:gd name="connsiteX2" fmla="*/ 4130470 w 4130470"/>
              <a:gd name="connsiteY2" fmla="*/ 5164478 h 5164478"/>
              <a:gd name="connsiteX3" fmla="*/ 0 w 41304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84843"/>
              <a:gd name="connsiteY0" fmla="*/ 5188447 h 5188447"/>
              <a:gd name="connsiteX1" fmla="*/ 4861694 w 4884843"/>
              <a:gd name="connsiteY1" fmla="*/ 0 h 5188447"/>
              <a:gd name="connsiteX2" fmla="*/ 4884843 w 4884843"/>
              <a:gd name="connsiteY2" fmla="*/ 5164478 h 5188447"/>
              <a:gd name="connsiteX3" fmla="*/ 0 w 4884843"/>
              <a:gd name="connsiteY3" fmla="*/ 5188447 h 5188447"/>
              <a:gd name="connsiteX0" fmla="*/ 0 w 4861694"/>
              <a:gd name="connsiteY0" fmla="*/ 5188447 h 5188447"/>
              <a:gd name="connsiteX1" fmla="*/ 4861694 w 4861694"/>
              <a:gd name="connsiteY1" fmla="*/ 0 h 5188447"/>
              <a:gd name="connsiteX2" fmla="*/ 4849299 w 4861694"/>
              <a:gd name="connsiteY2" fmla="*/ 5182251 h 5188447"/>
              <a:gd name="connsiteX3" fmla="*/ 0 w 4861694"/>
              <a:gd name="connsiteY3" fmla="*/ 5188447 h 5188447"/>
              <a:gd name="connsiteX0" fmla="*/ 0 w 4875644"/>
              <a:gd name="connsiteY0" fmla="*/ 5188447 h 5199465"/>
              <a:gd name="connsiteX1" fmla="*/ 4861694 w 4875644"/>
              <a:gd name="connsiteY1" fmla="*/ 0 h 5199465"/>
              <a:gd name="connsiteX2" fmla="*/ 4875118 w 4875644"/>
              <a:gd name="connsiteY2" fmla="*/ 5199465 h 5199465"/>
              <a:gd name="connsiteX3" fmla="*/ 0 w 4875644"/>
              <a:gd name="connsiteY3" fmla="*/ 5188447 h 5199465"/>
              <a:gd name="connsiteX0" fmla="*/ 0 w 4875936"/>
              <a:gd name="connsiteY0" fmla="*/ 5214268 h 5225286"/>
              <a:gd name="connsiteX1" fmla="*/ 4870305 w 4875936"/>
              <a:gd name="connsiteY1" fmla="*/ 0 h 5225286"/>
              <a:gd name="connsiteX2" fmla="*/ 4875118 w 4875936"/>
              <a:gd name="connsiteY2" fmla="*/ 5225286 h 5225286"/>
              <a:gd name="connsiteX3" fmla="*/ 0 w 4875936"/>
              <a:gd name="connsiteY3" fmla="*/ 5214268 h 5225286"/>
              <a:gd name="connsiteX0" fmla="*/ 0 w 4870304"/>
              <a:gd name="connsiteY0" fmla="*/ 5214268 h 5216678"/>
              <a:gd name="connsiteX1" fmla="*/ 4870305 w 4870304"/>
              <a:gd name="connsiteY1" fmla="*/ 0 h 5216678"/>
              <a:gd name="connsiteX2" fmla="*/ 4866513 w 4870304"/>
              <a:gd name="connsiteY2" fmla="*/ 5216678 h 5216678"/>
              <a:gd name="connsiteX3" fmla="*/ 0 w 4870304"/>
              <a:gd name="connsiteY3" fmla="*/ 5214268 h 5216678"/>
            </a:gdLst>
            <a:ahLst/>
            <a:cxnLst>
              <a:cxn ang="0">
                <a:pos x="connsiteX0" y="connsiteY0"/>
              </a:cxn>
              <a:cxn ang="0">
                <a:pos x="connsiteX1" y="connsiteY1"/>
              </a:cxn>
              <a:cxn ang="0">
                <a:pos x="connsiteX2" y="connsiteY2"/>
              </a:cxn>
              <a:cxn ang="0">
                <a:pos x="connsiteX3" y="connsiteY3"/>
              </a:cxn>
            </a:cxnLst>
            <a:rect l="l" t="t" r="r" b="b"/>
            <a:pathLst>
              <a:path w="4870304" h="5216678">
                <a:moveTo>
                  <a:pt x="0" y="5214268"/>
                </a:moveTo>
                <a:lnTo>
                  <a:pt x="4870305" y="0"/>
                </a:lnTo>
                <a:cubicBezTo>
                  <a:pt x="4866173" y="1727417"/>
                  <a:pt x="4870645" y="3489261"/>
                  <a:pt x="4866513" y="5216678"/>
                </a:cubicBezTo>
                <a:lnTo>
                  <a:pt x="0" y="5214268"/>
                </a:lnTo>
                <a:close/>
              </a:path>
            </a:pathLst>
          </a:custGeom>
          <a:solidFill>
            <a:schemeClr val="accent5">
              <a:alpha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
        <p:nvSpPr>
          <p:cNvPr id="9" name="Title 8"/>
          <p:cNvSpPr>
            <a:spLocks noGrp="1"/>
          </p:cNvSpPr>
          <p:nvPr>
            <p:ph type="title" hasCustomPrompt="1"/>
          </p:nvPr>
        </p:nvSpPr>
        <p:spPr>
          <a:xfrm>
            <a:off x="0" y="322287"/>
            <a:ext cx="5452954" cy="466344"/>
          </a:xfrm>
        </p:spPr>
        <p:txBody>
          <a:bodyPr/>
          <a:lstStyle>
            <a:lvl1pPr marL="457189" indent="0">
              <a:defRPr>
                <a:solidFill>
                  <a:schemeClr val="accent1"/>
                </a:solidFill>
              </a:defRPr>
            </a:lvl1pPr>
          </a:lstStyle>
          <a:p>
            <a:r>
              <a:rPr lang="en-US" dirty="0"/>
              <a:t>Click to edit title style</a:t>
            </a:r>
          </a:p>
        </p:txBody>
      </p:sp>
      <p:sp>
        <p:nvSpPr>
          <p:cNvPr id="8" name="Content Placeholder 8"/>
          <p:cNvSpPr>
            <a:spLocks noGrp="1"/>
          </p:cNvSpPr>
          <p:nvPr>
            <p:ph sz="quarter" idx="11"/>
          </p:nvPr>
        </p:nvSpPr>
        <p:spPr>
          <a:xfrm>
            <a:off x="528312" y="1185551"/>
            <a:ext cx="8046278" cy="292960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189499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Rectangle 7"/>
          <p:cNvSpPr/>
          <p:nvPr userDrawn="1"/>
        </p:nvSpPr>
        <p:spPr>
          <a:xfrm rot="10800000" flipV="1">
            <a:off x="-1" y="4335695"/>
            <a:ext cx="6997345" cy="818082"/>
          </a:xfrm>
          <a:custGeom>
            <a:avLst/>
            <a:gdLst>
              <a:gd name="connsiteX0" fmla="*/ 0 w 363073"/>
              <a:gd name="connsiteY0" fmla="*/ 0 h 2571749"/>
              <a:gd name="connsiteX1" fmla="*/ 363073 w 363073"/>
              <a:gd name="connsiteY1" fmla="*/ 0 h 2571749"/>
              <a:gd name="connsiteX2" fmla="*/ 363073 w 363073"/>
              <a:gd name="connsiteY2" fmla="*/ 2571749 h 2571749"/>
              <a:gd name="connsiteX3" fmla="*/ 0 w 363073"/>
              <a:gd name="connsiteY3" fmla="*/ 2571749 h 2571749"/>
              <a:gd name="connsiteX4" fmla="*/ 0 w 363073"/>
              <a:gd name="connsiteY4" fmla="*/ 0 h 2571749"/>
              <a:gd name="connsiteX0" fmla="*/ 0 w 363073"/>
              <a:gd name="connsiteY0" fmla="*/ 2571749 h 2571749"/>
              <a:gd name="connsiteX1" fmla="*/ 363073 w 363073"/>
              <a:gd name="connsiteY1" fmla="*/ 0 h 2571749"/>
              <a:gd name="connsiteX2" fmla="*/ 363073 w 363073"/>
              <a:gd name="connsiteY2" fmla="*/ 2571749 h 2571749"/>
              <a:gd name="connsiteX3" fmla="*/ 0 w 363073"/>
              <a:gd name="connsiteY3" fmla="*/ 2571749 h 2571749"/>
              <a:gd name="connsiteX0" fmla="*/ 0 w 2261321"/>
              <a:gd name="connsiteY0" fmla="*/ 5152904 h 5152904"/>
              <a:gd name="connsiteX1" fmla="*/ 2261321 w 2261321"/>
              <a:gd name="connsiteY1" fmla="*/ 0 h 5152904"/>
              <a:gd name="connsiteX2" fmla="*/ 2261321 w 2261321"/>
              <a:gd name="connsiteY2" fmla="*/ 2571749 h 5152904"/>
              <a:gd name="connsiteX3" fmla="*/ 0 w 2261321"/>
              <a:gd name="connsiteY3" fmla="*/ 5152904 h 5152904"/>
              <a:gd name="connsiteX0" fmla="*/ 0 w 2284470"/>
              <a:gd name="connsiteY0" fmla="*/ 5152904 h 5164478"/>
              <a:gd name="connsiteX1" fmla="*/ 2261321 w 2284470"/>
              <a:gd name="connsiteY1" fmla="*/ 0 h 5164478"/>
              <a:gd name="connsiteX2" fmla="*/ 2284470 w 2284470"/>
              <a:gd name="connsiteY2" fmla="*/ 5164478 h 5164478"/>
              <a:gd name="connsiteX3" fmla="*/ 0 w 2284470"/>
              <a:gd name="connsiteY3" fmla="*/ 5152904 h 5164478"/>
              <a:gd name="connsiteX0" fmla="*/ 0 w 3800753"/>
              <a:gd name="connsiteY0" fmla="*/ 5129755 h 5164478"/>
              <a:gd name="connsiteX1" fmla="*/ 3777604 w 3800753"/>
              <a:gd name="connsiteY1" fmla="*/ 0 h 5164478"/>
              <a:gd name="connsiteX2" fmla="*/ 3800753 w 3800753"/>
              <a:gd name="connsiteY2" fmla="*/ 5164478 h 5164478"/>
              <a:gd name="connsiteX3" fmla="*/ 0 w 3800753"/>
              <a:gd name="connsiteY3" fmla="*/ 5129755 h 5164478"/>
              <a:gd name="connsiteX0" fmla="*/ 0 w 4066970"/>
              <a:gd name="connsiteY0" fmla="*/ 5152904 h 5164478"/>
              <a:gd name="connsiteX1" fmla="*/ 4043821 w 4066970"/>
              <a:gd name="connsiteY1" fmla="*/ 0 h 5164478"/>
              <a:gd name="connsiteX2" fmla="*/ 4066970 w 4066970"/>
              <a:gd name="connsiteY2" fmla="*/ 5164478 h 5164478"/>
              <a:gd name="connsiteX3" fmla="*/ 0 w 4066970"/>
              <a:gd name="connsiteY3" fmla="*/ 5152904 h 5164478"/>
              <a:gd name="connsiteX0" fmla="*/ 0 w 4130470"/>
              <a:gd name="connsiteY0" fmla="*/ 5152904 h 5164478"/>
              <a:gd name="connsiteX1" fmla="*/ 4107321 w 4130470"/>
              <a:gd name="connsiteY1" fmla="*/ 0 h 5164478"/>
              <a:gd name="connsiteX2" fmla="*/ 4130470 w 4130470"/>
              <a:gd name="connsiteY2" fmla="*/ 5164478 h 5164478"/>
              <a:gd name="connsiteX3" fmla="*/ 0 w 41304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84843"/>
              <a:gd name="connsiteY0" fmla="*/ 5188447 h 5188447"/>
              <a:gd name="connsiteX1" fmla="*/ 4861694 w 4884843"/>
              <a:gd name="connsiteY1" fmla="*/ 0 h 5188447"/>
              <a:gd name="connsiteX2" fmla="*/ 4884843 w 4884843"/>
              <a:gd name="connsiteY2" fmla="*/ 5164478 h 5188447"/>
              <a:gd name="connsiteX3" fmla="*/ 0 w 4884843"/>
              <a:gd name="connsiteY3" fmla="*/ 5188447 h 5188447"/>
              <a:gd name="connsiteX0" fmla="*/ 0 w 4861694"/>
              <a:gd name="connsiteY0" fmla="*/ 5188447 h 5188447"/>
              <a:gd name="connsiteX1" fmla="*/ 4861694 w 4861694"/>
              <a:gd name="connsiteY1" fmla="*/ 0 h 5188447"/>
              <a:gd name="connsiteX2" fmla="*/ 4849299 w 4861694"/>
              <a:gd name="connsiteY2" fmla="*/ 5182251 h 5188447"/>
              <a:gd name="connsiteX3" fmla="*/ 0 w 4861694"/>
              <a:gd name="connsiteY3" fmla="*/ 5188447 h 5188447"/>
              <a:gd name="connsiteX0" fmla="*/ 0 w 4875644"/>
              <a:gd name="connsiteY0" fmla="*/ 5188447 h 5199465"/>
              <a:gd name="connsiteX1" fmla="*/ 4861694 w 4875644"/>
              <a:gd name="connsiteY1" fmla="*/ 0 h 5199465"/>
              <a:gd name="connsiteX2" fmla="*/ 4875118 w 4875644"/>
              <a:gd name="connsiteY2" fmla="*/ 5199465 h 5199465"/>
              <a:gd name="connsiteX3" fmla="*/ 0 w 4875644"/>
              <a:gd name="connsiteY3" fmla="*/ 5188447 h 5199465"/>
              <a:gd name="connsiteX0" fmla="*/ 0 w 4875936"/>
              <a:gd name="connsiteY0" fmla="*/ 5214268 h 5225286"/>
              <a:gd name="connsiteX1" fmla="*/ 4870305 w 4875936"/>
              <a:gd name="connsiteY1" fmla="*/ 0 h 5225286"/>
              <a:gd name="connsiteX2" fmla="*/ 4875118 w 4875936"/>
              <a:gd name="connsiteY2" fmla="*/ 5225286 h 5225286"/>
              <a:gd name="connsiteX3" fmla="*/ 0 w 4875936"/>
              <a:gd name="connsiteY3" fmla="*/ 5214268 h 5225286"/>
              <a:gd name="connsiteX0" fmla="*/ 0 w 4870304"/>
              <a:gd name="connsiteY0" fmla="*/ 5214268 h 5216678"/>
              <a:gd name="connsiteX1" fmla="*/ 4870305 w 4870304"/>
              <a:gd name="connsiteY1" fmla="*/ 0 h 5216678"/>
              <a:gd name="connsiteX2" fmla="*/ 4866513 w 4870304"/>
              <a:gd name="connsiteY2" fmla="*/ 5216678 h 5216678"/>
              <a:gd name="connsiteX3" fmla="*/ 0 w 4870304"/>
              <a:gd name="connsiteY3" fmla="*/ 5214268 h 5216678"/>
            </a:gdLst>
            <a:ahLst/>
            <a:cxnLst>
              <a:cxn ang="0">
                <a:pos x="connsiteX0" y="connsiteY0"/>
              </a:cxn>
              <a:cxn ang="0">
                <a:pos x="connsiteX1" y="connsiteY1"/>
              </a:cxn>
              <a:cxn ang="0">
                <a:pos x="connsiteX2" y="connsiteY2"/>
              </a:cxn>
              <a:cxn ang="0">
                <a:pos x="connsiteX3" y="connsiteY3"/>
              </a:cxn>
            </a:cxnLst>
            <a:rect l="l" t="t" r="r" b="b"/>
            <a:pathLst>
              <a:path w="4870304" h="5216678">
                <a:moveTo>
                  <a:pt x="0" y="5214268"/>
                </a:moveTo>
                <a:lnTo>
                  <a:pt x="4870305" y="0"/>
                </a:lnTo>
                <a:cubicBezTo>
                  <a:pt x="4866173" y="1727417"/>
                  <a:pt x="4870645" y="3489261"/>
                  <a:pt x="4866513" y="5216678"/>
                </a:cubicBezTo>
                <a:lnTo>
                  <a:pt x="0" y="5214268"/>
                </a:lnTo>
                <a:close/>
              </a:path>
            </a:pathLst>
          </a:custGeom>
          <a:solidFill>
            <a:schemeClr val="accent1">
              <a:alpha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latin typeface="Century Gothic" pitchFamily="34" charset="0"/>
            </a:endParaRPr>
          </a:p>
        </p:txBody>
      </p:sp>
      <p:sp>
        <p:nvSpPr>
          <p:cNvPr id="11" name="Rectangle 7"/>
          <p:cNvSpPr/>
          <p:nvPr userDrawn="1"/>
        </p:nvSpPr>
        <p:spPr>
          <a:xfrm rot="5400000" flipV="1">
            <a:off x="7092221" y="3089943"/>
            <a:ext cx="684515" cy="3443155"/>
          </a:xfrm>
          <a:custGeom>
            <a:avLst/>
            <a:gdLst>
              <a:gd name="connsiteX0" fmla="*/ 0 w 363073"/>
              <a:gd name="connsiteY0" fmla="*/ 0 h 2571749"/>
              <a:gd name="connsiteX1" fmla="*/ 363073 w 363073"/>
              <a:gd name="connsiteY1" fmla="*/ 0 h 2571749"/>
              <a:gd name="connsiteX2" fmla="*/ 363073 w 363073"/>
              <a:gd name="connsiteY2" fmla="*/ 2571749 h 2571749"/>
              <a:gd name="connsiteX3" fmla="*/ 0 w 363073"/>
              <a:gd name="connsiteY3" fmla="*/ 2571749 h 2571749"/>
              <a:gd name="connsiteX4" fmla="*/ 0 w 363073"/>
              <a:gd name="connsiteY4" fmla="*/ 0 h 2571749"/>
              <a:gd name="connsiteX0" fmla="*/ 0 w 363073"/>
              <a:gd name="connsiteY0" fmla="*/ 2571749 h 2571749"/>
              <a:gd name="connsiteX1" fmla="*/ 363073 w 363073"/>
              <a:gd name="connsiteY1" fmla="*/ 0 h 2571749"/>
              <a:gd name="connsiteX2" fmla="*/ 363073 w 363073"/>
              <a:gd name="connsiteY2" fmla="*/ 2571749 h 2571749"/>
              <a:gd name="connsiteX3" fmla="*/ 0 w 363073"/>
              <a:gd name="connsiteY3" fmla="*/ 2571749 h 2571749"/>
              <a:gd name="connsiteX0" fmla="*/ 0 w 2261321"/>
              <a:gd name="connsiteY0" fmla="*/ 5152904 h 5152904"/>
              <a:gd name="connsiteX1" fmla="*/ 2261321 w 2261321"/>
              <a:gd name="connsiteY1" fmla="*/ 0 h 5152904"/>
              <a:gd name="connsiteX2" fmla="*/ 2261321 w 2261321"/>
              <a:gd name="connsiteY2" fmla="*/ 2571749 h 5152904"/>
              <a:gd name="connsiteX3" fmla="*/ 0 w 2261321"/>
              <a:gd name="connsiteY3" fmla="*/ 5152904 h 5152904"/>
              <a:gd name="connsiteX0" fmla="*/ 0 w 2284470"/>
              <a:gd name="connsiteY0" fmla="*/ 5152904 h 5164478"/>
              <a:gd name="connsiteX1" fmla="*/ 2261321 w 2284470"/>
              <a:gd name="connsiteY1" fmla="*/ 0 h 5164478"/>
              <a:gd name="connsiteX2" fmla="*/ 2284470 w 2284470"/>
              <a:gd name="connsiteY2" fmla="*/ 5164478 h 5164478"/>
              <a:gd name="connsiteX3" fmla="*/ 0 w 2284470"/>
              <a:gd name="connsiteY3" fmla="*/ 5152904 h 5164478"/>
              <a:gd name="connsiteX0" fmla="*/ 0 w 3800753"/>
              <a:gd name="connsiteY0" fmla="*/ 5129755 h 5164478"/>
              <a:gd name="connsiteX1" fmla="*/ 3777604 w 3800753"/>
              <a:gd name="connsiteY1" fmla="*/ 0 h 5164478"/>
              <a:gd name="connsiteX2" fmla="*/ 3800753 w 3800753"/>
              <a:gd name="connsiteY2" fmla="*/ 5164478 h 5164478"/>
              <a:gd name="connsiteX3" fmla="*/ 0 w 3800753"/>
              <a:gd name="connsiteY3" fmla="*/ 5129755 h 5164478"/>
              <a:gd name="connsiteX0" fmla="*/ 0 w 4066970"/>
              <a:gd name="connsiteY0" fmla="*/ 5152904 h 5164478"/>
              <a:gd name="connsiteX1" fmla="*/ 4043821 w 4066970"/>
              <a:gd name="connsiteY1" fmla="*/ 0 h 5164478"/>
              <a:gd name="connsiteX2" fmla="*/ 4066970 w 4066970"/>
              <a:gd name="connsiteY2" fmla="*/ 5164478 h 5164478"/>
              <a:gd name="connsiteX3" fmla="*/ 0 w 4066970"/>
              <a:gd name="connsiteY3" fmla="*/ 5152904 h 5164478"/>
              <a:gd name="connsiteX0" fmla="*/ 0 w 4130470"/>
              <a:gd name="connsiteY0" fmla="*/ 5152904 h 5164478"/>
              <a:gd name="connsiteX1" fmla="*/ 4107321 w 4130470"/>
              <a:gd name="connsiteY1" fmla="*/ 0 h 5164478"/>
              <a:gd name="connsiteX2" fmla="*/ 4130470 w 4130470"/>
              <a:gd name="connsiteY2" fmla="*/ 5164478 h 5164478"/>
              <a:gd name="connsiteX3" fmla="*/ 0 w 41304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84843"/>
              <a:gd name="connsiteY0" fmla="*/ 5188447 h 5188447"/>
              <a:gd name="connsiteX1" fmla="*/ 4861694 w 4884843"/>
              <a:gd name="connsiteY1" fmla="*/ 0 h 5188447"/>
              <a:gd name="connsiteX2" fmla="*/ 4884843 w 4884843"/>
              <a:gd name="connsiteY2" fmla="*/ 5164478 h 5188447"/>
              <a:gd name="connsiteX3" fmla="*/ 0 w 4884843"/>
              <a:gd name="connsiteY3" fmla="*/ 5188447 h 5188447"/>
              <a:gd name="connsiteX0" fmla="*/ 0 w 4861694"/>
              <a:gd name="connsiteY0" fmla="*/ 5188447 h 5188447"/>
              <a:gd name="connsiteX1" fmla="*/ 4861694 w 4861694"/>
              <a:gd name="connsiteY1" fmla="*/ 0 h 5188447"/>
              <a:gd name="connsiteX2" fmla="*/ 4849299 w 4861694"/>
              <a:gd name="connsiteY2" fmla="*/ 5182251 h 5188447"/>
              <a:gd name="connsiteX3" fmla="*/ 0 w 4861694"/>
              <a:gd name="connsiteY3" fmla="*/ 5188447 h 5188447"/>
              <a:gd name="connsiteX0" fmla="*/ 0 w 4875644"/>
              <a:gd name="connsiteY0" fmla="*/ 5188447 h 5199465"/>
              <a:gd name="connsiteX1" fmla="*/ 4861694 w 4875644"/>
              <a:gd name="connsiteY1" fmla="*/ 0 h 5199465"/>
              <a:gd name="connsiteX2" fmla="*/ 4875118 w 4875644"/>
              <a:gd name="connsiteY2" fmla="*/ 5199465 h 5199465"/>
              <a:gd name="connsiteX3" fmla="*/ 0 w 4875644"/>
              <a:gd name="connsiteY3" fmla="*/ 5188447 h 5199465"/>
              <a:gd name="connsiteX0" fmla="*/ 0 w 4875936"/>
              <a:gd name="connsiteY0" fmla="*/ 5214268 h 5225286"/>
              <a:gd name="connsiteX1" fmla="*/ 4870305 w 4875936"/>
              <a:gd name="connsiteY1" fmla="*/ 0 h 5225286"/>
              <a:gd name="connsiteX2" fmla="*/ 4875118 w 4875936"/>
              <a:gd name="connsiteY2" fmla="*/ 5225286 h 5225286"/>
              <a:gd name="connsiteX3" fmla="*/ 0 w 4875936"/>
              <a:gd name="connsiteY3" fmla="*/ 5214268 h 5225286"/>
              <a:gd name="connsiteX0" fmla="*/ 0 w 4870304"/>
              <a:gd name="connsiteY0" fmla="*/ 5214268 h 5216678"/>
              <a:gd name="connsiteX1" fmla="*/ 4870305 w 4870304"/>
              <a:gd name="connsiteY1" fmla="*/ 0 h 5216678"/>
              <a:gd name="connsiteX2" fmla="*/ 4866513 w 4870304"/>
              <a:gd name="connsiteY2" fmla="*/ 5216678 h 5216678"/>
              <a:gd name="connsiteX3" fmla="*/ 0 w 4870304"/>
              <a:gd name="connsiteY3" fmla="*/ 5214268 h 5216678"/>
            </a:gdLst>
            <a:ahLst/>
            <a:cxnLst>
              <a:cxn ang="0">
                <a:pos x="connsiteX0" y="connsiteY0"/>
              </a:cxn>
              <a:cxn ang="0">
                <a:pos x="connsiteX1" y="connsiteY1"/>
              </a:cxn>
              <a:cxn ang="0">
                <a:pos x="connsiteX2" y="connsiteY2"/>
              </a:cxn>
              <a:cxn ang="0">
                <a:pos x="connsiteX3" y="connsiteY3"/>
              </a:cxn>
            </a:cxnLst>
            <a:rect l="l" t="t" r="r" b="b"/>
            <a:pathLst>
              <a:path w="4870304" h="5216678">
                <a:moveTo>
                  <a:pt x="0" y="5214268"/>
                </a:moveTo>
                <a:lnTo>
                  <a:pt x="4870305" y="0"/>
                </a:lnTo>
                <a:cubicBezTo>
                  <a:pt x="4866173" y="1727417"/>
                  <a:pt x="4870645" y="3489261"/>
                  <a:pt x="4866513" y="5216678"/>
                </a:cubicBezTo>
                <a:lnTo>
                  <a:pt x="0" y="5214268"/>
                </a:lnTo>
                <a:close/>
              </a:path>
            </a:pathLst>
          </a:custGeom>
          <a:solidFill>
            <a:schemeClr val="tx2">
              <a:lumMod val="50000"/>
              <a:alpha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latin typeface="Century Gothic" pitchFamily="34" charset="0"/>
            </a:endParaRPr>
          </a:p>
        </p:txBody>
      </p:sp>
      <p:sp>
        <p:nvSpPr>
          <p:cNvPr id="9" name="Title 8"/>
          <p:cNvSpPr>
            <a:spLocks noGrp="1"/>
          </p:cNvSpPr>
          <p:nvPr>
            <p:ph type="title" hasCustomPrompt="1"/>
          </p:nvPr>
        </p:nvSpPr>
        <p:spPr>
          <a:xfrm>
            <a:off x="0" y="322287"/>
            <a:ext cx="5452954" cy="466344"/>
          </a:xfrm>
        </p:spPr>
        <p:txBody>
          <a:bodyPr/>
          <a:lstStyle>
            <a:lvl1pPr marL="457189" indent="0">
              <a:defRPr>
                <a:solidFill>
                  <a:schemeClr val="accent1"/>
                </a:solidFill>
              </a:defRPr>
            </a:lvl1pPr>
          </a:lstStyle>
          <a:p>
            <a:r>
              <a:rPr lang="en-US" dirty="0"/>
              <a:t>Click to edit title</a:t>
            </a:r>
          </a:p>
        </p:txBody>
      </p:sp>
      <p:pic>
        <p:nvPicPr>
          <p:cNvPr id="12" name="Picture 1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056273" y="264768"/>
            <a:ext cx="901895" cy="581382"/>
          </a:xfrm>
          <a:prstGeom prst="rect">
            <a:avLst/>
          </a:prstGeom>
        </p:spPr>
      </p:pic>
      <p:cxnSp>
        <p:nvCxnSpPr>
          <p:cNvPr id="13" name="Straight Connector 12"/>
          <p:cNvCxnSpPr/>
          <p:nvPr userDrawn="1"/>
        </p:nvCxnSpPr>
        <p:spPr>
          <a:xfrm>
            <a:off x="-22654" y="4227141"/>
            <a:ext cx="6365977" cy="783771"/>
          </a:xfrm>
          <a:prstGeom prst="line">
            <a:avLst/>
          </a:prstGeom>
          <a:ln w="3175">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8" name="Content Placeholder 8"/>
          <p:cNvSpPr>
            <a:spLocks noGrp="1"/>
          </p:cNvSpPr>
          <p:nvPr>
            <p:ph sz="quarter" idx="11"/>
          </p:nvPr>
        </p:nvSpPr>
        <p:spPr>
          <a:xfrm>
            <a:off x="528312" y="1196151"/>
            <a:ext cx="8046278" cy="291900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8529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cxnSp>
        <p:nvCxnSpPr>
          <p:cNvPr id="4" name="Straight Connector 3"/>
          <p:cNvCxnSpPr/>
          <p:nvPr userDrawn="1"/>
        </p:nvCxnSpPr>
        <p:spPr>
          <a:xfrm>
            <a:off x="0" y="3020133"/>
            <a:ext cx="3482939" cy="1780647"/>
          </a:xfrm>
          <a:prstGeom prst="line">
            <a:avLst/>
          </a:prstGeom>
          <a:ln w="3175">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5" name="Rectangle 7"/>
          <p:cNvSpPr/>
          <p:nvPr userDrawn="1"/>
        </p:nvSpPr>
        <p:spPr>
          <a:xfrm rot="16200000" flipH="1">
            <a:off x="4392581" y="407694"/>
            <a:ext cx="1133522" cy="8369322"/>
          </a:xfrm>
          <a:custGeom>
            <a:avLst/>
            <a:gdLst>
              <a:gd name="connsiteX0" fmla="*/ 0 w 363073"/>
              <a:gd name="connsiteY0" fmla="*/ 0 h 2571749"/>
              <a:gd name="connsiteX1" fmla="*/ 363073 w 363073"/>
              <a:gd name="connsiteY1" fmla="*/ 0 h 2571749"/>
              <a:gd name="connsiteX2" fmla="*/ 363073 w 363073"/>
              <a:gd name="connsiteY2" fmla="*/ 2571749 h 2571749"/>
              <a:gd name="connsiteX3" fmla="*/ 0 w 363073"/>
              <a:gd name="connsiteY3" fmla="*/ 2571749 h 2571749"/>
              <a:gd name="connsiteX4" fmla="*/ 0 w 363073"/>
              <a:gd name="connsiteY4" fmla="*/ 0 h 2571749"/>
              <a:gd name="connsiteX0" fmla="*/ 0 w 363073"/>
              <a:gd name="connsiteY0" fmla="*/ 2571749 h 2571749"/>
              <a:gd name="connsiteX1" fmla="*/ 363073 w 363073"/>
              <a:gd name="connsiteY1" fmla="*/ 0 h 2571749"/>
              <a:gd name="connsiteX2" fmla="*/ 363073 w 363073"/>
              <a:gd name="connsiteY2" fmla="*/ 2571749 h 2571749"/>
              <a:gd name="connsiteX3" fmla="*/ 0 w 363073"/>
              <a:gd name="connsiteY3" fmla="*/ 2571749 h 2571749"/>
              <a:gd name="connsiteX0" fmla="*/ 0 w 2261321"/>
              <a:gd name="connsiteY0" fmla="*/ 5152904 h 5152904"/>
              <a:gd name="connsiteX1" fmla="*/ 2261321 w 2261321"/>
              <a:gd name="connsiteY1" fmla="*/ 0 h 5152904"/>
              <a:gd name="connsiteX2" fmla="*/ 2261321 w 2261321"/>
              <a:gd name="connsiteY2" fmla="*/ 2571749 h 5152904"/>
              <a:gd name="connsiteX3" fmla="*/ 0 w 2261321"/>
              <a:gd name="connsiteY3" fmla="*/ 5152904 h 5152904"/>
              <a:gd name="connsiteX0" fmla="*/ 0 w 2284470"/>
              <a:gd name="connsiteY0" fmla="*/ 5152904 h 5164478"/>
              <a:gd name="connsiteX1" fmla="*/ 2261321 w 2284470"/>
              <a:gd name="connsiteY1" fmla="*/ 0 h 5164478"/>
              <a:gd name="connsiteX2" fmla="*/ 2284470 w 2284470"/>
              <a:gd name="connsiteY2" fmla="*/ 5164478 h 5164478"/>
              <a:gd name="connsiteX3" fmla="*/ 0 w 2284470"/>
              <a:gd name="connsiteY3" fmla="*/ 5152904 h 5164478"/>
              <a:gd name="connsiteX0" fmla="*/ 0 w 3800753"/>
              <a:gd name="connsiteY0" fmla="*/ 5129755 h 5164478"/>
              <a:gd name="connsiteX1" fmla="*/ 3777604 w 3800753"/>
              <a:gd name="connsiteY1" fmla="*/ 0 h 5164478"/>
              <a:gd name="connsiteX2" fmla="*/ 3800753 w 3800753"/>
              <a:gd name="connsiteY2" fmla="*/ 5164478 h 5164478"/>
              <a:gd name="connsiteX3" fmla="*/ 0 w 3800753"/>
              <a:gd name="connsiteY3" fmla="*/ 5129755 h 5164478"/>
              <a:gd name="connsiteX0" fmla="*/ 0 w 4066970"/>
              <a:gd name="connsiteY0" fmla="*/ 5152904 h 5164478"/>
              <a:gd name="connsiteX1" fmla="*/ 4043821 w 4066970"/>
              <a:gd name="connsiteY1" fmla="*/ 0 h 5164478"/>
              <a:gd name="connsiteX2" fmla="*/ 4066970 w 4066970"/>
              <a:gd name="connsiteY2" fmla="*/ 5164478 h 5164478"/>
              <a:gd name="connsiteX3" fmla="*/ 0 w 4066970"/>
              <a:gd name="connsiteY3" fmla="*/ 5152904 h 5164478"/>
              <a:gd name="connsiteX0" fmla="*/ 0 w 4130470"/>
              <a:gd name="connsiteY0" fmla="*/ 5152904 h 5164478"/>
              <a:gd name="connsiteX1" fmla="*/ 4107321 w 4130470"/>
              <a:gd name="connsiteY1" fmla="*/ 0 h 5164478"/>
              <a:gd name="connsiteX2" fmla="*/ 4130470 w 4130470"/>
              <a:gd name="connsiteY2" fmla="*/ 5164478 h 5164478"/>
              <a:gd name="connsiteX3" fmla="*/ 0 w 41304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84843"/>
              <a:gd name="connsiteY0" fmla="*/ 5188447 h 5188447"/>
              <a:gd name="connsiteX1" fmla="*/ 4861694 w 4884843"/>
              <a:gd name="connsiteY1" fmla="*/ 0 h 5188447"/>
              <a:gd name="connsiteX2" fmla="*/ 4884843 w 4884843"/>
              <a:gd name="connsiteY2" fmla="*/ 5164478 h 5188447"/>
              <a:gd name="connsiteX3" fmla="*/ 0 w 4884843"/>
              <a:gd name="connsiteY3" fmla="*/ 5188447 h 5188447"/>
              <a:gd name="connsiteX0" fmla="*/ 0 w 4861694"/>
              <a:gd name="connsiteY0" fmla="*/ 5188447 h 5188447"/>
              <a:gd name="connsiteX1" fmla="*/ 4861694 w 4861694"/>
              <a:gd name="connsiteY1" fmla="*/ 0 h 5188447"/>
              <a:gd name="connsiteX2" fmla="*/ 4849299 w 4861694"/>
              <a:gd name="connsiteY2" fmla="*/ 5182251 h 5188447"/>
              <a:gd name="connsiteX3" fmla="*/ 0 w 4861694"/>
              <a:gd name="connsiteY3" fmla="*/ 5188447 h 5188447"/>
              <a:gd name="connsiteX0" fmla="*/ 0 w 4875644"/>
              <a:gd name="connsiteY0" fmla="*/ 5188447 h 5199465"/>
              <a:gd name="connsiteX1" fmla="*/ 4861694 w 4875644"/>
              <a:gd name="connsiteY1" fmla="*/ 0 h 5199465"/>
              <a:gd name="connsiteX2" fmla="*/ 4875118 w 4875644"/>
              <a:gd name="connsiteY2" fmla="*/ 5199465 h 5199465"/>
              <a:gd name="connsiteX3" fmla="*/ 0 w 4875644"/>
              <a:gd name="connsiteY3" fmla="*/ 5188447 h 5199465"/>
              <a:gd name="connsiteX0" fmla="*/ 0 w 4875936"/>
              <a:gd name="connsiteY0" fmla="*/ 5214268 h 5225286"/>
              <a:gd name="connsiteX1" fmla="*/ 4870305 w 4875936"/>
              <a:gd name="connsiteY1" fmla="*/ 0 h 5225286"/>
              <a:gd name="connsiteX2" fmla="*/ 4875118 w 4875936"/>
              <a:gd name="connsiteY2" fmla="*/ 5225286 h 5225286"/>
              <a:gd name="connsiteX3" fmla="*/ 0 w 4875936"/>
              <a:gd name="connsiteY3" fmla="*/ 5214268 h 5225286"/>
              <a:gd name="connsiteX0" fmla="*/ 0 w 4870304"/>
              <a:gd name="connsiteY0" fmla="*/ 5214268 h 5216678"/>
              <a:gd name="connsiteX1" fmla="*/ 4870305 w 4870304"/>
              <a:gd name="connsiteY1" fmla="*/ 0 h 5216678"/>
              <a:gd name="connsiteX2" fmla="*/ 4866513 w 4870304"/>
              <a:gd name="connsiteY2" fmla="*/ 5216678 h 5216678"/>
              <a:gd name="connsiteX3" fmla="*/ 0 w 4870304"/>
              <a:gd name="connsiteY3" fmla="*/ 5214268 h 5216678"/>
            </a:gdLst>
            <a:ahLst/>
            <a:cxnLst>
              <a:cxn ang="0">
                <a:pos x="connsiteX0" y="connsiteY0"/>
              </a:cxn>
              <a:cxn ang="0">
                <a:pos x="connsiteX1" y="connsiteY1"/>
              </a:cxn>
              <a:cxn ang="0">
                <a:pos x="connsiteX2" y="connsiteY2"/>
              </a:cxn>
              <a:cxn ang="0">
                <a:pos x="connsiteX3" y="connsiteY3"/>
              </a:cxn>
            </a:cxnLst>
            <a:rect l="l" t="t" r="r" b="b"/>
            <a:pathLst>
              <a:path w="4870304" h="5216678">
                <a:moveTo>
                  <a:pt x="0" y="5214268"/>
                </a:moveTo>
                <a:lnTo>
                  <a:pt x="4870305" y="0"/>
                </a:lnTo>
                <a:cubicBezTo>
                  <a:pt x="4866173" y="1727417"/>
                  <a:pt x="4870645" y="3489261"/>
                  <a:pt x="4866513" y="5216678"/>
                </a:cubicBezTo>
                <a:lnTo>
                  <a:pt x="0" y="5214268"/>
                </a:lnTo>
                <a:close/>
              </a:path>
            </a:pathLst>
          </a:cu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
        <p:nvSpPr>
          <p:cNvPr id="6" name="Rectangle 7"/>
          <p:cNvSpPr/>
          <p:nvPr userDrawn="1"/>
        </p:nvSpPr>
        <p:spPr>
          <a:xfrm rot="16200000" flipH="1" flipV="1">
            <a:off x="997647" y="2133401"/>
            <a:ext cx="2017877" cy="4033552"/>
          </a:xfrm>
          <a:custGeom>
            <a:avLst/>
            <a:gdLst>
              <a:gd name="connsiteX0" fmla="*/ 0 w 363073"/>
              <a:gd name="connsiteY0" fmla="*/ 0 h 2571749"/>
              <a:gd name="connsiteX1" fmla="*/ 363073 w 363073"/>
              <a:gd name="connsiteY1" fmla="*/ 0 h 2571749"/>
              <a:gd name="connsiteX2" fmla="*/ 363073 w 363073"/>
              <a:gd name="connsiteY2" fmla="*/ 2571749 h 2571749"/>
              <a:gd name="connsiteX3" fmla="*/ 0 w 363073"/>
              <a:gd name="connsiteY3" fmla="*/ 2571749 h 2571749"/>
              <a:gd name="connsiteX4" fmla="*/ 0 w 363073"/>
              <a:gd name="connsiteY4" fmla="*/ 0 h 2571749"/>
              <a:gd name="connsiteX0" fmla="*/ 0 w 363073"/>
              <a:gd name="connsiteY0" fmla="*/ 2571749 h 2571749"/>
              <a:gd name="connsiteX1" fmla="*/ 363073 w 363073"/>
              <a:gd name="connsiteY1" fmla="*/ 0 h 2571749"/>
              <a:gd name="connsiteX2" fmla="*/ 363073 w 363073"/>
              <a:gd name="connsiteY2" fmla="*/ 2571749 h 2571749"/>
              <a:gd name="connsiteX3" fmla="*/ 0 w 363073"/>
              <a:gd name="connsiteY3" fmla="*/ 2571749 h 2571749"/>
              <a:gd name="connsiteX0" fmla="*/ 0 w 2261321"/>
              <a:gd name="connsiteY0" fmla="*/ 5152904 h 5152904"/>
              <a:gd name="connsiteX1" fmla="*/ 2261321 w 2261321"/>
              <a:gd name="connsiteY1" fmla="*/ 0 h 5152904"/>
              <a:gd name="connsiteX2" fmla="*/ 2261321 w 2261321"/>
              <a:gd name="connsiteY2" fmla="*/ 2571749 h 5152904"/>
              <a:gd name="connsiteX3" fmla="*/ 0 w 2261321"/>
              <a:gd name="connsiteY3" fmla="*/ 5152904 h 5152904"/>
              <a:gd name="connsiteX0" fmla="*/ 0 w 2284470"/>
              <a:gd name="connsiteY0" fmla="*/ 5152904 h 5164478"/>
              <a:gd name="connsiteX1" fmla="*/ 2261321 w 2284470"/>
              <a:gd name="connsiteY1" fmla="*/ 0 h 5164478"/>
              <a:gd name="connsiteX2" fmla="*/ 2284470 w 2284470"/>
              <a:gd name="connsiteY2" fmla="*/ 5164478 h 5164478"/>
              <a:gd name="connsiteX3" fmla="*/ 0 w 2284470"/>
              <a:gd name="connsiteY3" fmla="*/ 5152904 h 5164478"/>
              <a:gd name="connsiteX0" fmla="*/ 0 w 3800753"/>
              <a:gd name="connsiteY0" fmla="*/ 5129755 h 5164478"/>
              <a:gd name="connsiteX1" fmla="*/ 3777604 w 3800753"/>
              <a:gd name="connsiteY1" fmla="*/ 0 h 5164478"/>
              <a:gd name="connsiteX2" fmla="*/ 3800753 w 3800753"/>
              <a:gd name="connsiteY2" fmla="*/ 5164478 h 5164478"/>
              <a:gd name="connsiteX3" fmla="*/ 0 w 3800753"/>
              <a:gd name="connsiteY3" fmla="*/ 5129755 h 5164478"/>
              <a:gd name="connsiteX0" fmla="*/ 0 w 4066970"/>
              <a:gd name="connsiteY0" fmla="*/ 5152904 h 5164478"/>
              <a:gd name="connsiteX1" fmla="*/ 4043821 w 4066970"/>
              <a:gd name="connsiteY1" fmla="*/ 0 h 5164478"/>
              <a:gd name="connsiteX2" fmla="*/ 4066970 w 4066970"/>
              <a:gd name="connsiteY2" fmla="*/ 5164478 h 5164478"/>
              <a:gd name="connsiteX3" fmla="*/ 0 w 4066970"/>
              <a:gd name="connsiteY3" fmla="*/ 5152904 h 5164478"/>
              <a:gd name="connsiteX0" fmla="*/ 0 w 4130470"/>
              <a:gd name="connsiteY0" fmla="*/ 5152904 h 5164478"/>
              <a:gd name="connsiteX1" fmla="*/ 4107321 w 4130470"/>
              <a:gd name="connsiteY1" fmla="*/ 0 h 5164478"/>
              <a:gd name="connsiteX2" fmla="*/ 4130470 w 4130470"/>
              <a:gd name="connsiteY2" fmla="*/ 5164478 h 5164478"/>
              <a:gd name="connsiteX3" fmla="*/ 0 w 41304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84843"/>
              <a:gd name="connsiteY0" fmla="*/ 5188447 h 5188447"/>
              <a:gd name="connsiteX1" fmla="*/ 4861694 w 4884843"/>
              <a:gd name="connsiteY1" fmla="*/ 0 h 5188447"/>
              <a:gd name="connsiteX2" fmla="*/ 4884843 w 4884843"/>
              <a:gd name="connsiteY2" fmla="*/ 5164478 h 5188447"/>
              <a:gd name="connsiteX3" fmla="*/ 0 w 4884843"/>
              <a:gd name="connsiteY3" fmla="*/ 5188447 h 5188447"/>
              <a:gd name="connsiteX0" fmla="*/ 0 w 4861694"/>
              <a:gd name="connsiteY0" fmla="*/ 5188447 h 5188447"/>
              <a:gd name="connsiteX1" fmla="*/ 4861694 w 4861694"/>
              <a:gd name="connsiteY1" fmla="*/ 0 h 5188447"/>
              <a:gd name="connsiteX2" fmla="*/ 4849299 w 4861694"/>
              <a:gd name="connsiteY2" fmla="*/ 5182251 h 5188447"/>
              <a:gd name="connsiteX3" fmla="*/ 0 w 4861694"/>
              <a:gd name="connsiteY3" fmla="*/ 5188447 h 5188447"/>
              <a:gd name="connsiteX0" fmla="*/ 0 w 4875644"/>
              <a:gd name="connsiteY0" fmla="*/ 5188447 h 5199465"/>
              <a:gd name="connsiteX1" fmla="*/ 4861694 w 4875644"/>
              <a:gd name="connsiteY1" fmla="*/ 0 h 5199465"/>
              <a:gd name="connsiteX2" fmla="*/ 4875118 w 4875644"/>
              <a:gd name="connsiteY2" fmla="*/ 5199465 h 5199465"/>
              <a:gd name="connsiteX3" fmla="*/ 0 w 4875644"/>
              <a:gd name="connsiteY3" fmla="*/ 5188447 h 5199465"/>
              <a:gd name="connsiteX0" fmla="*/ 0 w 4875936"/>
              <a:gd name="connsiteY0" fmla="*/ 5214268 h 5225286"/>
              <a:gd name="connsiteX1" fmla="*/ 4870305 w 4875936"/>
              <a:gd name="connsiteY1" fmla="*/ 0 h 5225286"/>
              <a:gd name="connsiteX2" fmla="*/ 4875118 w 4875936"/>
              <a:gd name="connsiteY2" fmla="*/ 5225286 h 5225286"/>
              <a:gd name="connsiteX3" fmla="*/ 0 w 4875936"/>
              <a:gd name="connsiteY3" fmla="*/ 5214268 h 5225286"/>
              <a:gd name="connsiteX0" fmla="*/ 0 w 4870304"/>
              <a:gd name="connsiteY0" fmla="*/ 5214268 h 5216678"/>
              <a:gd name="connsiteX1" fmla="*/ 4870305 w 4870304"/>
              <a:gd name="connsiteY1" fmla="*/ 0 h 5216678"/>
              <a:gd name="connsiteX2" fmla="*/ 4866513 w 4870304"/>
              <a:gd name="connsiteY2" fmla="*/ 5216678 h 5216678"/>
              <a:gd name="connsiteX3" fmla="*/ 0 w 4870304"/>
              <a:gd name="connsiteY3" fmla="*/ 5214268 h 5216678"/>
            </a:gdLst>
            <a:ahLst/>
            <a:cxnLst>
              <a:cxn ang="0">
                <a:pos x="connsiteX0" y="connsiteY0"/>
              </a:cxn>
              <a:cxn ang="0">
                <a:pos x="connsiteX1" y="connsiteY1"/>
              </a:cxn>
              <a:cxn ang="0">
                <a:pos x="connsiteX2" y="connsiteY2"/>
              </a:cxn>
              <a:cxn ang="0">
                <a:pos x="connsiteX3" y="connsiteY3"/>
              </a:cxn>
            </a:cxnLst>
            <a:rect l="l" t="t" r="r" b="b"/>
            <a:pathLst>
              <a:path w="4870304" h="5216678">
                <a:moveTo>
                  <a:pt x="0" y="5214268"/>
                </a:moveTo>
                <a:lnTo>
                  <a:pt x="4870305" y="0"/>
                </a:lnTo>
                <a:cubicBezTo>
                  <a:pt x="4866173" y="1727417"/>
                  <a:pt x="4870645" y="3489261"/>
                  <a:pt x="4866513" y="5216678"/>
                </a:cubicBezTo>
                <a:lnTo>
                  <a:pt x="0" y="5214268"/>
                </a:lnTo>
                <a:close/>
              </a:path>
            </a:pathLst>
          </a:custGeom>
          <a:solidFill>
            <a:schemeClr val="accent1">
              <a:alpha val="89804"/>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
        <p:nvSpPr>
          <p:cNvPr id="2" name="Title 1"/>
          <p:cNvSpPr>
            <a:spLocks noGrp="1"/>
          </p:cNvSpPr>
          <p:nvPr>
            <p:ph type="title"/>
          </p:nvPr>
        </p:nvSpPr>
        <p:spPr>
          <a:xfrm>
            <a:off x="0" y="269340"/>
            <a:ext cx="9144008" cy="457200"/>
          </a:xfrm>
        </p:spPr>
        <p:txBody>
          <a:bodyPr/>
          <a:lstStyle>
            <a:lvl1pPr algn="ctr">
              <a:defRPr>
                <a:solidFill>
                  <a:schemeClr val="accent1"/>
                </a:solidFill>
              </a:defRPr>
            </a:lvl1pPr>
          </a:lstStyle>
          <a:p>
            <a:r>
              <a:rPr lang="en-US"/>
              <a:t>Click to edit Master title style</a:t>
            </a:r>
          </a:p>
        </p:txBody>
      </p:sp>
      <p:sp>
        <p:nvSpPr>
          <p:cNvPr id="9" name="Content Placeholder 8"/>
          <p:cNvSpPr>
            <a:spLocks noGrp="1"/>
          </p:cNvSpPr>
          <p:nvPr>
            <p:ph sz="quarter" idx="11"/>
          </p:nvPr>
        </p:nvSpPr>
        <p:spPr>
          <a:xfrm>
            <a:off x="528312" y="1197735"/>
            <a:ext cx="8046278" cy="291742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128500" y="4689568"/>
            <a:ext cx="892179" cy="331665"/>
          </a:xfrm>
          <a:prstGeom prst="rect">
            <a:avLst/>
          </a:prstGeom>
        </p:spPr>
      </p:pic>
    </p:spTree>
    <p:extLst>
      <p:ext uri="{BB962C8B-B14F-4D97-AF65-F5344CB8AC3E}">
        <p14:creationId xmlns:p14="http://schemas.microsoft.com/office/powerpoint/2010/main" val="2326636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8" name="Rectangle 7"/>
          <p:cNvSpPr/>
          <p:nvPr userDrawn="1"/>
        </p:nvSpPr>
        <p:spPr>
          <a:xfrm rot="10800000" flipV="1">
            <a:off x="0" y="4316321"/>
            <a:ext cx="6139341" cy="846106"/>
          </a:xfrm>
          <a:custGeom>
            <a:avLst/>
            <a:gdLst>
              <a:gd name="connsiteX0" fmla="*/ 0 w 363073"/>
              <a:gd name="connsiteY0" fmla="*/ 0 h 2571749"/>
              <a:gd name="connsiteX1" fmla="*/ 363073 w 363073"/>
              <a:gd name="connsiteY1" fmla="*/ 0 h 2571749"/>
              <a:gd name="connsiteX2" fmla="*/ 363073 w 363073"/>
              <a:gd name="connsiteY2" fmla="*/ 2571749 h 2571749"/>
              <a:gd name="connsiteX3" fmla="*/ 0 w 363073"/>
              <a:gd name="connsiteY3" fmla="*/ 2571749 h 2571749"/>
              <a:gd name="connsiteX4" fmla="*/ 0 w 363073"/>
              <a:gd name="connsiteY4" fmla="*/ 0 h 2571749"/>
              <a:gd name="connsiteX0" fmla="*/ 0 w 363073"/>
              <a:gd name="connsiteY0" fmla="*/ 2571749 h 2571749"/>
              <a:gd name="connsiteX1" fmla="*/ 363073 w 363073"/>
              <a:gd name="connsiteY1" fmla="*/ 0 h 2571749"/>
              <a:gd name="connsiteX2" fmla="*/ 363073 w 363073"/>
              <a:gd name="connsiteY2" fmla="*/ 2571749 h 2571749"/>
              <a:gd name="connsiteX3" fmla="*/ 0 w 363073"/>
              <a:gd name="connsiteY3" fmla="*/ 2571749 h 2571749"/>
              <a:gd name="connsiteX0" fmla="*/ 0 w 2261321"/>
              <a:gd name="connsiteY0" fmla="*/ 5152904 h 5152904"/>
              <a:gd name="connsiteX1" fmla="*/ 2261321 w 2261321"/>
              <a:gd name="connsiteY1" fmla="*/ 0 h 5152904"/>
              <a:gd name="connsiteX2" fmla="*/ 2261321 w 2261321"/>
              <a:gd name="connsiteY2" fmla="*/ 2571749 h 5152904"/>
              <a:gd name="connsiteX3" fmla="*/ 0 w 2261321"/>
              <a:gd name="connsiteY3" fmla="*/ 5152904 h 5152904"/>
              <a:gd name="connsiteX0" fmla="*/ 0 w 2284470"/>
              <a:gd name="connsiteY0" fmla="*/ 5152904 h 5164478"/>
              <a:gd name="connsiteX1" fmla="*/ 2261321 w 2284470"/>
              <a:gd name="connsiteY1" fmla="*/ 0 h 5164478"/>
              <a:gd name="connsiteX2" fmla="*/ 2284470 w 2284470"/>
              <a:gd name="connsiteY2" fmla="*/ 5164478 h 5164478"/>
              <a:gd name="connsiteX3" fmla="*/ 0 w 2284470"/>
              <a:gd name="connsiteY3" fmla="*/ 5152904 h 5164478"/>
              <a:gd name="connsiteX0" fmla="*/ 0 w 3800753"/>
              <a:gd name="connsiteY0" fmla="*/ 5129755 h 5164478"/>
              <a:gd name="connsiteX1" fmla="*/ 3777604 w 3800753"/>
              <a:gd name="connsiteY1" fmla="*/ 0 h 5164478"/>
              <a:gd name="connsiteX2" fmla="*/ 3800753 w 3800753"/>
              <a:gd name="connsiteY2" fmla="*/ 5164478 h 5164478"/>
              <a:gd name="connsiteX3" fmla="*/ 0 w 3800753"/>
              <a:gd name="connsiteY3" fmla="*/ 5129755 h 5164478"/>
              <a:gd name="connsiteX0" fmla="*/ 0 w 4066970"/>
              <a:gd name="connsiteY0" fmla="*/ 5152904 h 5164478"/>
              <a:gd name="connsiteX1" fmla="*/ 4043821 w 4066970"/>
              <a:gd name="connsiteY1" fmla="*/ 0 h 5164478"/>
              <a:gd name="connsiteX2" fmla="*/ 4066970 w 4066970"/>
              <a:gd name="connsiteY2" fmla="*/ 5164478 h 5164478"/>
              <a:gd name="connsiteX3" fmla="*/ 0 w 4066970"/>
              <a:gd name="connsiteY3" fmla="*/ 5152904 h 5164478"/>
              <a:gd name="connsiteX0" fmla="*/ 0 w 4130470"/>
              <a:gd name="connsiteY0" fmla="*/ 5152904 h 5164478"/>
              <a:gd name="connsiteX1" fmla="*/ 4107321 w 4130470"/>
              <a:gd name="connsiteY1" fmla="*/ 0 h 5164478"/>
              <a:gd name="connsiteX2" fmla="*/ 4130470 w 4130470"/>
              <a:gd name="connsiteY2" fmla="*/ 5164478 h 5164478"/>
              <a:gd name="connsiteX3" fmla="*/ 0 w 41304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84843"/>
              <a:gd name="connsiteY0" fmla="*/ 5188447 h 5188447"/>
              <a:gd name="connsiteX1" fmla="*/ 4861694 w 4884843"/>
              <a:gd name="connsiteY1" fmla="*/ 0 h 5188447"/>
              <a:gd name="connsiteX2" fmla="*/ 4884843 w 4884843"/>
              <a:gd name="connsiteY2" fmla="*/ 5164478 h 5188447"/>
              <a:gd name="connsiteX3" fmla="*/ 0 w 4884843"/>
              <a:gd name="connsiteY3" fmla="*/ 5188447 h 5188447"/>
              <a:gd name="connsiteX0" fmla="*/ 0 w 4861694"/>
              <a:gd name="connsiteY0" fmla="*/ 5188447 h 5188447"/>
              <a:gd name="connsiteX1" fmla="*/ 4861694 w 4861694"/>
              <a:gd name="connsiteY1" fmla="*/ 0 h 5188447"/>
              <a:gd name="connsiteX2" fmla="*/ 4849299 w 4861694"/>
              <a:gd name="connsiteY2" fmla="*/ 5182251 h 5188447"/>
              <a:gd name="connsiteX3" fmla="*/ 0 w 4861694"/>
              <a:gd name="connsiteY3" fmla="*/ 5188447 h 5188447"/>
              <a:gd name="connsiteX0" fmla="*/ 0 w 4875644"/>
              <a:gd name="connsiteY0" fmla="*/ 5188447 h 5199465"/>
              <a:gd name="connsiteX1" fmla="*/ 4861694 w 4875644"/>
              <a:gd name="connsiteY1" fmla="*/ 0 h 5199465"/>
              <a:gd name="connsiteX2" fmla="*/ 4875118 w 4875644"/>
              <a:gd name="connsiteY2" fmla="*/ 5199465 h 5199465"/>
              <a:gd name="connsiteX3" fmla="*/ 0 w 4875644"/>
              <a:gd name="connsiteY3" fmla="*/ 5188447 h 5199465"/>
              <a:gd name="connsiteX0" fmla="*/ 0 w 4875936"/>
              <a:gd name="connsiteY0" fmla="*/ 5214268 h 5225286"/>
              <a:gd name="connsiteX1" fmla="*/ 4870305 w 4875936"/>
              <a:gd name="connsiteY1" fmla="*/ 0 h 5225286"/>
              <a:gd name="connsiteX2" fmla="*/ 4875118 w 4875936"/>
              <a:gd name="connsiteY2" fmla="*/ 5225286 h 5225286"/>
              <a:gd name="connsiteX3" fmla="*/ 0 w 4875936"/>
              <a:gd name="connsiteY3" fmla="*/ 5214268 h 5225286"/>
              <a:gd name="connsiteX0" fmla="*/ 0 w 4870304"/>
              <a:gd name="connsiteY0" fmla="*/ 5214268 h 5216678"/>
              <a:gd name="connsiteX1" fmla="*/ 4870305 w 4870304"/>
              <a:gd name="connsiteY1" fmla="*/ 0 h 5216678"/>
              <a:gd name="connsiteX2" fmla="*/ 4866513 w 4870304"/>
              <a:gd name="connsiteY2" fmla="*/ 5216678 h 5216678"/>
              <a:gd name="connsiteX3" fmla="*/ 0 w 4870304"/>
              <a:gd name="connsiteY3" fmla="*/ 5214268 h 5216678"/>
            </a:gdLst>
            <a:ahLst/>
            <a:cxnLst>
              <a:cxn ang="0">
                <a:pos x="connsiteX0" y="connsiteY0"/>
              </a:cxn>
              <a:cxn ang="0">
                <a:pos x="connsiteX1" y="connsiteY1"/>
              </a:cxn>
              <a:cxn ang="0">
                <a:pos x="connsiteX2" y="connsiteY2"/>
              </a:cxn>
              <a:cxn ang="0">
                <a:pos x="connsiteX3" y="connsiteY3"/>
              </a:cxn>
            </a:cxnLst>
            <a:rect l="l" t="t" r="r" b="b"/>
            <a:pathLst>
              <a:path w="4870304" h="5216678">
                <a:moveTo>
                  <a:pt x="0" y="5214268"/>
                </a:moveTo>
                <a:lnTo>
                  <a:pt x="4870305" y="0"/>
                </a:lnTo>
                <a:cubicBezTo>
                  <a:pt x="4866173" y="1727417"/>
                  <a:pt x="4870645" y="3489261"/>
                  <a:pt x="4866513" y="5216678"/>
                </a:cubicBezTo>
                <a:lnTo>
                  <a:pt x="0" y="5214268"/>
                </a:lnTo>
                <a:close/>
              </a:path>
            </a:pathLst>
          </a:custGeom>
          <a:solidFill>
            <a:schemeClr val="bg1">
              <a:lumMod val="95000"/>
              <a:alpha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7"/>
          <p:cNvSpPr/>
          <p:nvPr userDrawn="1"/>
        </p:nvSpPr>
        <p:spPr>
          <a:xfrm rot="5400000" flipV="1">
            <a:off x="4703195" y="711752"/>
            <a:ext cx="651013" cy="8252993"/>
          </a:xfrm>
          <a:custGeom>
            <a:avLst/>
            <a:gdLst>
              <a:gd name="connsiteX0" fmla="*/ 0 w 363073"/>
              <a:gd name="connsiteY0" fmla="*/ 0 h 2571749"/>
              <a:gd name="connsiteX1" fmla="*/ 363073 w 363073"/>
              <a:gd name="connsiteY1" fmla="*/ 0 h 2571749"/>
              <a:gd name="connsiteX2" fmla="*/ 363073 w 363073"/>
              <a:gd name="connsiteY2" fmla="*/ 2571749 h 2571749"/>
              <a:gd name="connsiteX3" fmla="*/ 0 w 363073"/>
              <a:gd name="connsiteY3" fmla="*/ 2571749 h 2571749"/>
              <a:gd name="connsiteX4" fmla="*/ 0 w 363073"/>
              <a:gd name="connsiteY4" fmla="*/ 0 h 2571749"/>
              <a:gd name="connsiteX0" fmla="*/ 0 w 363073"/>
              <a:gd name="connsiteY0" fmla="*/ 2571749 h 2571749"/>
              <a:gd name="connsiteX1" fmla="*/ 363073 w 363073"/>
              <a:gd name="connsiteY1" fmla="*/ 0 h 2571749"/>
              <a:gd name="connsiteX2" fmla="*/ 363073 w 363073"/>
              <a:gd name="connsiteY2" fmla="*/ 2571749 h 2571749"/>
              <a:gd name="connsiteX3" fmla="*/ 0 w 363073"/>
              <a:gd name="connsiteY3" fmla="*/ 2571749 h 2571749"/>
              <a:gd name="connsiteX0" fmla="*/ 0 w 2261321"/>
              <a:gd name="connsiteY0" fmla="*/ 5152904 h 5152904"/>
              <a:gd name="connsiteX1" fmla="*/ 2261321 w 2261321"/>
              <a:gd name="connsiteY1" fmla="*/ 0 h 5152904"/>
              <a:gd name="connsiteX2" fmla="*/ 2261321 w 2261321"/>
              <a:gd name="connsiteY2" fmla="*/ 2571749 h 5152904"/>
              <a:gd name="connsiteX3" fmla="*/ 0 w 2261321"/>
              <a:gd name="connsiteY3" fmla="*/ 5152904 h 5152904"/>
              <a:gd name="connsiteX0" fmla="*/ 0 w 2284470"/>
              <a:gd name="connsiteY0" fmla="*/ 5152904 h 5164478"/>
              <a:gd name="connsiteX1" fmla="*/ 2261321 w 2284470"/>
              <a:gd name="connsiteY1" fmla="*/ 0 h 5164478"/>
              <a:gd name="connsiteX2" fmla="*/ 2284470 w 2284470"/>
              <a:gd name="connsiteY2" fmla="*/ 5164478 h 5164478"/>
              <a:gd name="connsiteX3" fmla="*/ 0 w 2284470"/>
              <a:gd name="connsiteY3" fmla="*/ 5152904 h 5164478"/>
              <a:gd name="connsiteX0" fmla="*/ 0 w 3800753"/>
              <a:gd name="connsiteY0" fmla="*/ 5129755 h 5164478"/>
              <a:gd name="connsiteX1" fmla="*/ 3777604 w 3800753"/>
              <a:gd name="connsiteY1" fmla="*/ 0 h 5164478"/>
              <a:gd name="connsiteX2" fmla="*/ 3800753 w 3800753"/>
              <a:gd name="connsiteY2" fmla="*/ 5164478 h 5164478"/>
              <a:gd name="connsiteX3" fmla="*/ 0 w 3800753"/>
              <a:gd name="connsiteY3" fmla="*/ 5129755 h 5164478"/>
              <a:gd name="connsiteX0" fmla="*/ 0 w 4066970"/>
              <a:gd name="connsiteY0" fmla="*/ 5152904 h 5164478"/>
              <a:gd name="connsiteX1" fmla="*/ 4043821 w 4066970"/>
              <a:gd name="connsiteY1" fmla="*/ 0 h 5164478"/>
              <a:gd name="connsiteX2" fmla="*/ 4066970 w 4066970"/>
              <a:gd name="connsiteY2" fmla="*/ 5164478 h 5164478"/>
              <a:gd name="connsiteX3" fmla="*/ 0 w 4066970"/>
              <a:gd name="connsiteY3" fmla="*/ 5152904 h 5164478"/>
              <a:gd name="connsiteX0" fmla="*/ 0 w 4130470"/>
              <a:gd name="connsiteY0" fmla="*/ 5152904 h 5164478"/>
              <a:gd name="connsiteX1" fmla="*/ 4107321 w 4130470"/>
              <a:gd name="connsiteY1" fmla="*/ 0 h 5164478"/>
              <a:gd name="connsiteX2" fmla="*/ 4130470 w 4130470"/>
              <a:gd name="connsiteY2" fmla="*/ 5164478 h 5164478"/>
              <a:gd name="connsiteX3" fmla="*/ 0 w 41304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84843"/>
              <a:gd name="connsiteY0" fmla="*/ 5188447 h 5188447"/>
              <a:gd name="connsiteX1" fmla="*/ 4861694 w 4884843"/>
              <a:gd name="connsiteY1" fmla="*/ 0 h 5188447"/>
              <a:gd name="connsiteX2" fmla="*/ 4884843 w 4884843"/>
              <a:gd name="connsiteY2" fmla="*/ 5164478 h 5188447"/>
              <a:gd name="connsiteX3" fmla="*/ 0 w 4884843"/>
              <a:gd name="connsiteY3" fmla="*/ 5188447 h 5188447"/>
              <a:gd name="connsiteX0" fmla="*/ 0 w 4861694"/>
              <a:gd name="connsiteY0" fmla="*/ 5188447 h 5188447"/>
              <a:gd name="connsiteX1" fmla="*/ 4861694 w 4861694"/>
              <a:gd name="connsiteY1" fmla="*/ 0 h 5188447"/>
              <a:gd name="connsiteX2" fmla="*/ 4849299 w 4861694"/>
              <a:gd name="connsiteY2" fmla="*/ 5182251 h 5188447"/>
              <a:gd name="connsiteX3" fmla="*/ 0 w 4861694"/>
              <a:gd name="connsiteY3" fmla="*/ 5188447 h 5188447"/>
              <a:gd name="connsiteX0" fmla="*/ 0 w 4875644"/>
              <a:gd name="connsiteY0" fmla="*/ 5188447 h 5199465"/>
              <a:gd name="connsiteX1" fmla="*/ 4861694 w 4875644"/>
              <a:gd name="connsiteY1" fmla="*/ 0 h 5199465"/>
              <a:gd name="connsiteX2" fmla="*/ 4875118 w 4875644"/>
              <a:gd name="connsiteY2" fmla="*/ 5199465 h 5199465"/>
              <a:gd name="connsiteX3" fmla="*/ 0 w 4875644"/>
              <a:gd name="connsiteY3" fmla="*/ 5188447 h 5199465"/>
              <a:gd name="connsiteX0" fmla="*/ 0 w 4875936"/>
              <a:gd name="connsiteY0" fmla="*/ 5214268 h 5225286"/>
              <a:gd name="connsiteX1" fmla="*/ 4870305 w 4875936"/>
              <a:gd name="connsiteY1" fmla="*/ 0 h 5225286"/>
              <a:gd name="connsiteX2" fmla="*/ 4875118 w 4875936"/>
              <a:gd name="connsiteY2" fmla="*/ 5225286 h 5225286"/>
              <a:gd name="connsiteX3" fmla="*/ 0 w 4875936"/>
              <a:gd name="connsiteY3" fmla="*/ 5214268 h 5225286"/>
              <a:gd name="connsiteX0" fmla="*/ 0 w 4870304"/>
              <a:gd name="connsiteY0" fmla="*/ 5214268 h 5216678"/>
              <a:gd name="connsiteX1" fmla="*/ 4870305 w 4870304"/>
              <a:gd name="connsiteY1" fmla="*/ 0 h 5216678"/>
              <a:gd name="connsiteX2" fmla="*/ 4866513 w 4870304"/>
              <a:gd name="connsiteY2" fmla="*/ 5216678 h 5216678"/>
              <a:gd name="connsiteX3" fmla="*/ 0 w 4870304"/>
              <a:gd name="connsiteY3" fmla="*/ 5214268 h 5216678"/>
            </a:gdLst>
            <a:ahLst/>
            <a:cxnLst>
              <a:cxn ang="0">
                <a:pos x="connsiteX0" y="connsiteY0"/>
              </a:cxn>
              <a:cxn ang="0">
                <a:pos x="connsiteX1" y="connsiteY1"/>
              </a:cxn>
              <a:cxn ang="0">
                <a:pos x="connsiteX2" y="connsiteY2"/>
              </a:cxn>
              <a:cxn ang="0">
                <a:pos x="connsiteX3" y="connsiteY3"/>
              </a:cxn>
            </a:cxnLst>
            <a:rect l="l" t="t" r="r" b="b"/>
            <a:pathLst>
              <a:path w="4870304" h="5216678">
                <a:moveTo>
                  <a:pt x="0" y="5214268"/>
                </a:moveTo>
                <a:lnTo>
                  <a:pt x="4870305" y="0"/>
                </a:lnTo>
                <a:cubicBezTo>
                  <a:pt x="4866173" y="1727417"/>
                  <a:pt x="4870645" y="3489261"/>
                  <a:pt x="4866513" y="5216678"/>
                </a:cubicBezTo>
                <a:lnTo>
                  <a:pt x="0" y="5214268"/>
                </a:lnTo>
                <a:close/>
              </a:path>
            </a:pathLst>
          </a:cu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12" name="Picture 1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11067" y="4651347"/>
            <a:ext cx="892179" cy="331665"/>
          </a:xfrm>
          <a:prstGeom prst="rect">
            <a:avLst/>
          </a:prstGeom>
        </p:spPr>
      </p:pic>
      <p:sp>
        <p:nvSpPr>
          <p:cNvPr id="15" name="Title 14"/>
          <p:cNvSpPr>
            <a:spLocks noGrp="1"/>
          </p:cNvSpPr>
          <p:nvPr>
            <p:ph type="title"/>
          </p:nvPr>
        </p:nvSpPr>
        <p:spPr>
          <a:xfrm>
            <a:off x="558800" y="315877"/>
            <a:ext cx="8585200" cy="402022"/>
          </a:xfrm>
        </p:spPr>
        <p:txBody>
          <a:bodyPr>
            <a:normAutofit/>
          </a:bodyPr>
          <a:lstStyle>
            <a:lvl1pPr algn="l">
              <a:defRPr sz="2200" b="1">
                <a:solidFill>
                  <a:schemeClr val="accent1"/>
                </a:solidFill>
              </a:defRPr>
            </a:lvl1pPr>
          </a:lstStyle>
          <a:p>
            <a:r>
              <a:rPr lang="en-US" dirty="0"/>
              <a:t>Click to edit Master title style</a:t>
            </a:r>
          </a:p>
        </p:txBody>
      </p:sp>
      <p:sp>
        <p:nvSpPr>
          <p:cNvPr id="4" name="Text Placeholder 3"/>
          <p:cNvSpPr>
            <a:spLocks noGrp="1"/>
          </p:cNvSpPr>
          <p:nvPr>
            <p:ph type="body" sz="quarter" idx="10" hasCustomPrompt="1"/>
          </p:nvPr>
        </p:nvSpPr>
        <p:spPr>
          <a:xfrm>
            <a:off x="558799" y="818030"/>
            <a:ext cx="7967663" cy="319088"/>
          </a:xfrm>
        </p:spPr>
        <p:txBody>
          <a:bodyPr>
            <a:normAutofit/>
          </a:bodyPr>
          <a:lstStyle>
            <a:lvl1pPr marL="0" indent="0" algn="l">
              <a:buNone/>
              <a:defRPr sz="1400">
                <a:solidFill>
                  <a:schemeClr val="accent3"/>
                </a:solidFill>
                <a:latin typeface="+mn-lt"/>
              </a:defRPr>
            </a:lvl1pPr>
          </a:lstStyle>
          <a:p>
            <a:pPr lvl="0"/>
            <a:r>
              <a:rPr lang="en-US" dirty="0"/>
              <a:t>Edit master text styles</a:t>
            </a:r>
          </a:p>
        </p:txBody>
      </p:sp>
      <p:sp>
        <p:nvSpPr>
          <p:cNvPr id="7" name="Content Placeholder 6"/>
          <p:cNvSpPr>
            <a:spLocks noGrp="1"/>
          </p:cNvSpPr>
          <p:nvPr>
            <p:ph sz="quarter" idx="11"/>
          </p:nvPr>
        </p:nvSpPr>
        <p:spPr>
          <a:xfrm>
            <a:off x="558800" y="1181100"/>
            <a:ext cx="7967663" cy="3135313"/>
          </a:xfrm>
        </p:spPr>
        <p:txBody>
          <a:bodyPr/>
          <a:lstStyle>
            <a:lvl1pPr>
              <a:buClr>
                <a:schemeClr val="accent1"/>
              </a:buClr>
              <a:defRPr/>
            </a:lvl1pPr>
            <a:lvl2pPr marL="630222" indent="-173034">
              <a:buSzPct val="80000"/>
              <a:buFont typeface="Calibri" panose="020F0502020204030204" pitchFamily="34" charset="0"/>
              <a:buChar char="-"/>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639798" y="756984"/>
            <a:ext cx="457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8877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13" name="Text Placeholder 12"/>
          <p:cNvSpPr>
            <a:spLocks noGrp="1"/>
          </p:cNvSpPr>
          <p:nvPr>
            <p:ph type="body" sz="quarter" idx="12"/>
          </p:nvPr>
        </p:nvSpPr>
        <p:spPr>
          <a:xfrm>
            <a:off x="370949" y="993954"/>
            <a:ext cx="8240713" cy="3290129"/>
          </a:xfrm>
        </p:spPr>
        <p:txBody>
          <a:bodyPr>
            <a:normAutofit/>
          </a:bodyPr>
          <a:lstStyle>
            <a:lvl1pPr>
              <a:defRPr sz="1500"/>
            </a:lvl1pPr>
            <a:lvl2pPr>
              <a:defRPr sz="1350"/>
            </a:lvl2pPr>
            <a:lvl3pPr>
              <a:defRPr sz="1050"/>
            </a:lvl3pPr>
            <a:lvl4pPr>
              <a:defRPr sz="1050"/>
            </a:lvl4pPr>
            <a:lvl5pP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5"/>
          <p:cNvSpPr>
            <a:spLocks noGrp="1"/>
          </p:cNvSpPr>
          <p:nvPr>
            <p:ph type="title"/>
          </p:nvPr>
        </p:nvSpPr>
        <p:spPr>
          <a:xfrm>
            <a:off x="462395" y="213666"/>
            <a:ext cx="8681614" cy="457200"/>
          </a:xfrm>
          <a:noFill/>
        </p:spPr>
        <p:txBody>
          <a:bodyPr/>
          <a:lstStyle>
            <a:lvl1pPr algn="l">
              <a:defRPr>
                <a:solidFill>
                  <a:schemeClr val="accent1"/>
                </a:solidFill>
              </a:defRPr>
            </a:lvl1pPr>
          </a:lstStyle>
          <a:p>
            <a:r>
              <a:rPr lang="en-US" dirty="0"/>
              <a:t>Click to edit Master title style</a:t>
            </a:r>
          </a:p>
        </p:txBody>
      </p:sp>
      <p:pic>
        <p:nvPicPr>
          <p:cNvPr id="7" name="Picture 6"/>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6164" y="4711012"/>
            <a:ext cx="892179" cy="331665"/>
          </a:xfrm>
          <a:prstGeom prst="rect">
            <a:avLst/>
          </a:prstGeom>
        </p:spPr>
      </p:pic>
      <p:cxnSp>
        <p:nvCxnSpPr>
          <p:cNvPr id="11" name="Straight Connector 10"/>
          <p:cNvCxnSpPr/>
          <p:nvPr userDrawn="1"/>
        </p:nvCxnSpPr>
        <p:spPr>
          <a:xfrm>
            <a:off x="541143" y="770320"/>
            <a:ext cx="457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7361998"/>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8" name="Rectangle 7"/>
          <p:cNvSpPr/>
          <p:nvPr userDrawn="1"/>
        </p:nvSpPr>
        <p:spPr>
          <a:xfrm rot="10800000" flipV="1">
            <a:off x="-11188" y="4316321"/>
            <a:ext cx="6139341" cy="846106"/>
          </a:xfrm>
          <a:custGeom>
            <a:avLst/>
            <a:gdLst>
              <a:gd name="connsiteX0" fmla="*/ 0 w 363073"/>
              <a:gd name="connsiteY0" fmla="*/ 0 h 2571749"/>
              <a:gd name="connsiteX1" fmla="*/ 363073 w 363073"/>
              <a:gd name="connsiteY1" fmla="*/ 0 h 2571749"/>
              <a:gd name="connsiteX2" fmla="*/ 363073 w 363073"/>
              <a:gd name="connsiteY2" fmla="*/ 2571749 h 2571749"/>
              <a:gd name="connsiteX3" fmla="*/ 0 w 363073"/>
              <a:gd name="connsiteY3" fmla="*/ 2571749 h 2571749"/>
              <a:gd name="connsiteX4" fmla="*/ 0 w 363073"/>
              <a:gd name="connsiteY4" fmla="*/ 0 h 2571749"/>
              <a:gd name="connsiteX0" fmla="*/ 0 w 363073"/>
              <a:gd name="connsiteY0" fmla="*/ 2571749 h 2571749"/>
              <a:gd name="connsiteX1" fmla="*/ 363073 w 363073"/>
              <a:gd name="connsiteY1" fmla="*/ 0 h 2571749"/>
              <a:gd name="connsiteX2" fmla="*/ 363073 w 363073"/>
              <a:gd name="connsiteY2" fmla="*/ 2571749 h 2571749"/>
              <a:gd name="connsiteX3" fmla="*/ 0 w 363073"/>
              <a:gd name="connsiteY3" fmla="*/ 2571749 h 2571749"/>
              <a:gd name="connsiteX0" fmla="*/ 0 w 2261321"/>
              <a:gd name="connsiteY0" fmla="*/ 5152904 h 5152904"/>
              <a:gd name="connsiteX1" fmla="*/ 2261321 w 2261321"/>
              <a:gd name="connsiteY1" fmla="*/ 0 h 5152904"/>
              <a:gd name="connsiteX2" fmla="*/ 2261321 w 2261321"/>
              <a:gd name="connsiteY2" fmla="*/ 2571749 h 5152904"/>
              <a:gd name="connsiteX3" fmla="*/ 0 w 2261321"/>
              <a:gd name="connsiteY3" fmla="*/ 5152904 h 5152904"/>
              <a:gd name="connsiteX0" fmla="*/ 0 w 2284470"/>
              <a:gd name="connsiteY0" fmla="*/ 5152904 h 5164478"/>
              <a:gd name="connsiteX1" fmla="*/ 2261321 w 2284470"/>
              <a:gd name="connsiteY1" fmla="*/ 0 h 5164478"/>
              <a:gd name="connsiteX2" fmla="*/ 2284470 w 2284470"/>
              <a:gd name="connsiteY2" fmla="*/ 5164478 h 5164478"/>
              <a:gd name="connsiteX3" fmla="*/ 0 w 2284470"/>
              <a:gd name="connsiteY3" fmla="*/ 5152904 h 5164478"/>
              <a:gd name="connsiteX0" fmla="*/ 0 w 3800753"/>
              <a:gd name="connsiteY0" fmla="*/ 5129755 h 5164478"/>
              <a:gd name="connsiteX1" fmla="*/ 3777604 w 3800753"/>
              <a:gd name="connsiteY1" fmla="*/ 0 h 5164478"/>
              <a:gd name="connsiteX2" fmla="*/ 3800753 w 3800753"/>
              <a:gd name="connsiteY2" fmla="*/ 5164478 h 5164478"/>
              <a:gd name="connsiteX3" fmla="*/ 0 w 3800753"/>
              <a:gd name="connsiteY3" fmla="*/ 5129755 h 5164478"/>
              <a:gd name="connsiteX0" fmla="*/ 0 w 4066970"/>
              <a:gd name="connsiteY0" fmla="*/ 5152904 h 5164478"/>
              <a:gd name="connsiteX1" fmla="*/ 4043821 w 4066970"/>
              <a:gd name="connsiteY1" fmla="*/ 0 h 5164478"/>
              <a:gd name="connsiteX2" fmla="*/ 4066970 w 4066970"/>
              <a:gd name="connsiteY2" fmla="*/ 5164478 h 5164478"/>
              <a:gd name="connsiteX3" fmla="*/ 0 w 4066970"/>
              <a:gd name="connsiteY3" fmla="*/ 5152904 h 5164478"/>
              <a:gd name="connsiteX0" fmla="*/ 0 w 4130470"/>
              <a:gd name="connsiteY0" fmla="*/ 5152904 h 5164478"/>
              <a:gd name="connsiteX1" fmla="*/ 4107321 w 4130470"/>
              <a:gd name="connsiteY1" fmla="*/ 0 h 5164478"/>
              <a:gd name="connsiteX2" fmla="*/ 4130470 w 4130470"/>
              <a:gd name="connsiteY2" fmla="*/ 5164478 h 5164478"/>
              <a:gd name="connsiteX3" fmla="*/ 0 w 41304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84843"/>
              <a:gd name="connsiteY0" fmla="*/ 5188447 h 5188447"/>
              <a:gd name="connsiteX1" fmla="*/ 4861694 w 4884843"/>
              <a:gd name="connsiteY1" fmla="*/ 0 h 5188447"/>
              <a:gd name="connsiteX2" fmla="*/ 4884843 w 4884843"/>
              <a:gd name="connsiteY2" fmla="*/ 5164478 h 5188447"/>
              <a:gd name="connsiteX3" fmla="*/ 0 w 4884843"/>
              <a:gd name="connsiteY3" fmla="*/ 5188447 h 5188447"/>
              <a:gd name="connsiteX0" fmla="*/ 0 w 4861694"/>
              <a:gd name="connsiteY0" fmla="*/ 5188447 h 5188447"/>
              <a:gd name="connsiteX1" fmla="*/ 4861694 w 4861694"/>
              <a:gd name="connsiteY1" fmla="*/ 0 h 5188447"/>
              <a:gd name="connsiteX2" fmla="*/ 4849299 w 4861694"/>
              <a:gd name="connsiteY2" fmla="*/ 5182251 h 5188447"/>
              <a:gd name="connsiteX3" fmla="*/ 0 w 4861694"/>
              <a:gd name="connsiteY3" fmla="*/ 5188447 h 5188447"/>
              <a:gd name="connsiteX0" fmla="*/ 0 w 4875644"/>
              <a:gd name="connsiteY0" fmla="*/ 5188447 h 5199465"/>
              <a:gd name="connsiteX1" fmla="*/ 4861694 w 4875644"/>
              <a:gd name="connsiteY1" fmla="*/ 0 h 5199465"/>
              <a:gd name="connsiteX2" fmla="*/ 4875118 w 4875644"/>
              <a:gd name="connsiteY2" fmla="*/ 5199465 h 5199465"/>
              <a:gd name="connsiteX3" fmla="*/ 0 w 4875644"/>
              <a:gd name="connsiteY3" fmla="*/ 5188447 h 5199465"/>
              <a:gd name="connsiteX0" fmla="*/ 0 w 4875936"/>
              <a:gd name="connsiteY0" fmla="*/ 5214268 h 5225286"/>
              <a:gd name="connsiteX1" fmla="*/ 4870305 w 4875936"/>
              <a:gd name="connsiteY1" fmla="*/ 0 h 5225286"/>
              <a:gd name="connsiteX2" fmla="*/ 4875118 w 4875936"/>
              <a:gd name="connsiteY2" fmla="*/ 5225286 h 5225286"/>
              <a:gd name="connsiteX3" fmla="*/ 0 w 4875936"/>
              <a:gd name="connsiteY3" fmla="*/ 5214268 h 5225286"/>
              <a:gd name="connsiteX0" fmla="*/ 0 w 4870304"/>
              <a:gd name="connsiteY0" fmla="*/ 5214268 h 5216678"/>
              <a:gd name="connsiteX1" fmla="*/ 4870305 w 4870304"/>
              <a:gd name="connsiteY1" fmla="*/ 0 h 5216678"/>
              <a:gd name="connsiteX2" fmla="*/ 4866513 w 4870304"/>
              <a:gd name="connsiteY2" fmla="*/ 5216678 h 5216678"/>
              <a:gd name="connsiteX3" fmla="*/ 0 w 4870304"/>
              <a:gd name="connsiteY3" fmla="*/ 5214268 h 5216678"/>
            </a:gdLst>
            <a:ahLst/>
            <a:cxnLst>
              <a:cxn ang="0">
                <a:pos x="connsiteX0" y="connsiteY0"/>
              </a:cxn>
              <a:cxn ang="0">
                <a:pos x="connsiteX1" y="connsiteY1"/>
              </a:cxn>
              <a:cxn ang="0">
                <a:pos x="connsiteX2" y="connsiteY2"/>
              </a:cxn>
              <a:cxn ang="0">
                <a:pos x="connsiteX3" y="connsiteY3"/>
              </a:cxn>
            </a:cxnLst>
            <a:rect l="l" t="t" r="r" b="b"/>
            <a:pathLst>
              <a:path w="4870304" h="5216678">
                <a:moveTo>
                  <a:pt x="0" y="5214268"/>
                </a:moveTo>
                <a:lnTo>
                  <a:pt x="4870305" y="0"/>
                </a:lnTo>
                <a:cubicBezTo>
                  <a:pt x="4866173" y="1727417"/>
                  <a:pt x="4870645" y="3489261"/>
                  <a:pt x="4866513" y="5216678"/>
                </a:cubicBezTo>
                <a:lnTo>
                  <a:pt x="0" y="5214268"/>
                </a:lnTo>
                <a:close/>
              </a:path>
            </a:pathLst>
          </a:custGeom>
          <a:solidFill>
            <a:schemeClr val="bg1">
              <a:lumMod val="95000"/>
              <a:alpha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7"/>
          <p:cNvSpPr/>
          <p:nvPr userDrawn="1"/>
        </p:nvSpPr>
        <p:spPr>
          <a:xfrm rot="5400000" flipV="1">
            <a:off x="4692007" y="711752"/>
            <a:ext cx="651013" cy="8252993"/>
          </a:xfrm>
          <a:custGeom>
            <a:avLst/>
            <a:gdLst>
              <a:gd name="connsiteX0" fmla="*/ 0 w 363073"/>
              <a:gd name="connsiteY0" fmla="*/ 0 h 2571749"/>
              <a:gd name="connsiteX1" fmla="*/ 363073 w 363073"/>
              <a:gd name="connsiteY1" fmla="*/ 0 h 2571749"/>
              <a:gd name="connsiteX2" fmla="*/ 363073 w 363073"/>
              <a:gd name="connsiteY2" fmla="*/ 2571749 h 2571749"/>
              <a:gd name="connsiteX3" fmla="*/ 0 w 363073"/>
              <a:gd name="connsiteY3" fmla="*/ 2571749 h 2571749"/>
              <a:gd name="connsiteX4" fmla="*/ 0 w 363073"/>
              <a:gd name="connsiteY4" fmla="*/ 0 h 2571749"/>
              <a:gd name="connsiteX0" fmla="*/ 0 w 363073"/>
              <a:gd name="connsiteY0" fmla="*/ 2571749 h 2571749"/>
              <a:gd name="connsiteX1" fmla="*/ 363073 w 363073"/>
              <a:gd name="connsiteY1" fmla="*/ 0 h 2571749"/>
              <a:gd name="connsiteX2" fmla="*/ 363073 w 363073"/>
              <a:gd name="connsiteY2" fmla="*/ 2571749 h 2571749"/>
              <a:gd name="connsiteX3" fmla="*/ 0 w 363073"/>
              <a:gd name="connsiteY3" fmla="*/ 2571749 h 2571749"/>
              <a:gd name="connsiteX0" fmla="*/ 0 w 2261321"/>
              <a:gd name="connsiteY0" fmla="*/ 5152904 h 5152904"/>
              <a:gd name="connsiteX1" fmla="*/ 2261321 w 2261321"/>
              <a:gd name="connsiteY1" fmla="*/ 0 h 5152904"/>
              <a:gd name="connsiteX2" fmla="*/ 2261321 w 2261321"/>
              <a:gd name="connsiteY2" fmla="*/ 2571749 h 5152904"/>
              <a:gd name="connsiteX3" fmla="*/ 0 w 2261321"/>
              <a:gd name="connsiteY3" fmla="*/ 5152904 h 5152904"/>
              <a:gd name="connsiteX0" fmla="*/ 0 w 2284470"/>
              <a:gd name="connsiteY0" fmla="*/ 5152904 h 5164478"/>
              <a:gd name="connsiteX1" fmla="*/ 2261321 w 2284470"/>
              <a:gd name="connsiteY1" fmla="*/ 0 h 5164478"/>
              <a:gd name="connsiteX2" fmla="*/ 2284470 w 2284470"/>
              <a:gd name="connsiteY2" fmla="*/ 5164478 h 5164478"/>
              <a:gd name="connsiteX3" fmla="*/ 0 w 2284470"/>
              <a:gd name="connsiteY3" fmla="*/ 5152904 h 5164478"/>
              <a:gd name="connsiteX0" fmla="*/ 0 w 3800753"/>
              <a:gd name="connsiteY0" fmla="*/ 5129755 h 5164478"/>
              <a:gd name="connsiteX1" fmla="*/ 3777604 w 3800753"/>
              <a:gd name="connsiteY1" fmla="*/ 0 h 5164478"/>
              <a:gd name="connsiteX2" fmla="*/ 3800753 w 3800753"/>
              <a:gd name="connsiteY2" fmla="*/ 5164478 h 5164478"/>
              <a:gd name="connsiteX3" fmla="*/ 0 w 3800753"/>
              <a:gd name="connsiteY3" fmla="*/ 5129755 h 5164478"/>
              <a:gd name="connsiteX0" fmla="*/ 0 w 4066970"/>
              <a:gd name="connsiteY0" fmla="*/ 5152904 h 5164478"/>
              <a:gd name="connsiteX1" fmla="*/ 4043821 w 4066970"/>
              <a:gd name="connsiteY1" fmla="*/ 0 h 5164478"/>
              <a:gd name="connsiteX2" fmla="*/ 4066970 w 4066970"/>
              <a:gd name="connsiteY2" fmla="*/ 5164478 h 5164478"/>
              <a:gd name="connsiteX3" fmla="*/ 0 w 4066970"/>
              <a:gd name="connsiteY3" fmla="*/ 5152904 h 5164478"/>
              <a:gd name="connsiteX0" fmla="*/ 0 w 4130470"/>
              <a:gd name="connsiteY0" fmla="*/ 5152904 h 5164478"/>
              <a:gd name="connsiteX1" fmla="*/ 4107321 w 4130470"/>
              <a:gd name="connsiteY1" fmla="*/ 0 h 5164478"/>
              <a:gd name="connsiteX2" fmla="*/ 4130470 w 4130470"/>
              <a:gd name="connsiteY2" fmla="*/ 5164478 h 5164478"/>
              <a:gd name="connsiteX3" fmla="*/ 0 w 41304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84843"/>
              <a:gd name="connsiteY0" fmla="*/ 5188447 h 5188447"/>
              <a:gd name="connsiteX1" fmla="*/ 4861694 w 4884843"/>
              <a:gd name="connsiteY1" fmla="*/ 0 h 5188447"/>
              <a:gd name="connsiteX2" fmla="*/ 4884843 w 4884843"/>
              <a:gd name="connsiteY2" fmla="*/ 5164478 h 5188447"/>
              <a:gd name="connsiteX3" fmla="*/ 0 w 4884843"/>
              <a:gd name="connsiteY3" fmla="*/ 5188447 h 5188447"/>
              <a:gd name="connsiteX0" fmla="*/ 0 w 4861694"/>
              <a:gd name="connsiteY0" fmla="*/ 5188447 h 5188447"/>
              <a:gd name="connsiteX1" fmla="*/ 4861694 w 4861694"/>
              <a:gd name="connsiteY1" fmla="*/ 0 h 5188447"/>
              <a:gd name="connsiteX2" fmla="*/ 4849299 w 4861694"/>
              <a:gd name="connsiteY2" fmla="*/ 5182251 h 5188447"/>
              <a:gd name="connsiteX3" fmla="*/ 0 w 4861694"/>
              <a:gd name="connsiteY3" fmla="*/ 5188447 h 5188447"/>
              <a:gd name="connsiteX0" fmla="*/ 0 w 4875644"/>
              <a:gd name="connsiteY0" fmla="*/ 5188447 h 5199465"/>
              <a:gd name="connsiteX1" fmla="*/ 4861694 w 4875644"/>
              <a:gd name="connsiteY1" fmla="*/ 0 h 5199465"/>
              <a:gd name="connsiteX2" fmla="*/ 4875118 w 4875644"/>
              <a:gd name="connsiteY2" fmla="*/ 5199465 h 5199465"/>
              <a:gd name="connsiteX3" fmla="*/ 0 w 4875644"/>
              <a:gd name="connsiteY3" fmla="*/ 5188447 h 5199465"/>
              <a:gd name="connsiteX0" fmla="*/ 0 w 4875936"/>
              <a:gd name="connsiteY0" fmla="*/ 5214268 h 5225286"/>
              <a:gd name="connsiteX1" fmla="*/ 4870305 w 4875936"/>
              <a:gd name="connsiteY1" fmla="*/ 0 h 5225286"/>
              <a:gd name="connsiteX2" fmla="*/ 4875118 w 4875936"/>
              <a:gd name="connsiteY2" fmla="*/ 5225286 h 5225286"/>
              <a:gd name="connsiteX3" fmla="*/ 0 w 4875936"/>
              <a:gd name="connsiteY3" fmla="*/ 5214268 h 5225286"/>
              <a:gd name="connsiteX0" fmla="*/ 0 w 4870304"/>
              <a:gd name="connsiteY0" fmla="*/ 5214268 h 5216678"/>
              <a:gd name="connsiteX1" fmla="*/ 4870305 w 4870304"/>
              <a:gd name="connsiteY1" fmla="*/ 0 h 5216678"/>
              <a:gd name="connsiteX2" fmla="*/ 4866513 w 4870304"/>
              <a:gd name="connsiteY2" fmla="*/ 5216678 h 5216678"/>
              <a:gd name="connsiteX3" fmla="*/ 0 w 4870304"/>
              <a:gd name="connsiteY3" fmla="*/ 5214268 h 5216678"/>
            </a:gdLst>
            <a:ahLst/>
            <a:cxnLst>
              <a:cxn ang="0">
                <a:pos x="connsiteX0" y="connsiteY0"/>
              </a:cxn>
              <a:cxn ang="0">
                <a:pos x="connsiteX1" y="connsiteY1"/>
              </a:cxn>
              <a:cxn ang="0">
                <a:pos x="connsiteX2" y="connsiteY2"/>
              </a:cxn>
              <a:cxn ang="0">
                <a:pos x="connsiteX3" y="connsiteY3"/>
              </a:cxn>
            </a:cxnLst>
            <a:rect l="l" t="t" r="r" b="b"/>
            <a:pathLst>
              <a:path w="4870304" h="5216678">
                <a:moveTo>
                  <a:pt x="0" y="5214268"/>
                </a:moveTo>
                <a:lnTo>
                  <a:pt x="4870305" y="0"/>
                </a:lnTo>
                <a:cubicBezTo>
                  <a:pt x="4866173" y="1727417"/>
                  <a:pt x="4870645" y="3489261"/>
                  <a:pt x="4866513" y="5216678"/>
                </a:cubicBezTo>
                <a:lnTo>
                  <a:pt x="0" y="5214268"/>
                </a:lnTo>
                <a:close/>
              </a:path>
            </a:pathLst>
          </a:cu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12" name="Picture 1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99879" y="4651347"/>
            <a:ext cx="892179" cy="331665"/>
          </a:xfrm>
          <a:prstGeom prst="rect">
            <a:avLst/>
          </a:prstGeom>
        </p:spPr>
      </p:pic>
      <p:sp>
        <p:nvSpPr>
          <p:cNvPr id="15" name="Title 14"/>
          <p:cNvSpPr>
            <a:spLocks noGrp="1"/>
          </p:cNvSpPr>
          <p:nvPr>
            <p:ph type="title"/>
          </p:nvPr>
        </p:nvSpPr>
        <p:spPr>
          <a:xfrm>
            <a:off x="0" y="187378"/>
            <a:ext cx="9144000" cy="402022"/>
          </a:xfrm>
        </p:spPr>
        <p:txBody>
          <a:bodyPr>
            <a:normAutofit/>
          </a:bodyPr>
          <a:lstStyle>
            <a:lvl1pPr algn="ctr">
              <a:defRPr sz="2200" b="1">
                <a:solidFill>
                  <a:schemeClr val="accent1"/>
                </a:solidFill>
              </a:defRPr>
            </a:lvl1pPr>
          </a:lstStyle>
          <a:p>
            <a:r>
              <a:rPr lang="en-US" dirty="0"/>
              <a:t>Click to edit Master title style</a:t>
            </a:r>
          </a:p>
        </p:txBody>
      </p:sp>
      <p:sp>
        <p:nvSpPr>
          <p:cNvPr id="4" name="Text Placeholder 3"/>
          <p:cNvSpPr>
            <a:spLocks noGrp="1"/>
          </p:cNvSpPr>
          <p:nvPr>
            <p:ph type="body" sz="quarter" idx="10" hasCustomPrompt="1"/>
          </p:nvPr>
        </p:nvSpPr>
        <p:spPr>
          <a:xfrm>
            <a:off x="559434" y="710872"/>
            <a:ext cx="7967663" cy="319088"/>
          </a:xfrm>
        </p:spPr>
        <p:txBody>
          <a:bodyPr>
            <a:normAutofit/>
          </a:bodyPr>
          <a:lstStyle>
            <a:lvl1pPr marL="0" indent="0" algn="ctr">
              <a:buNone/>
              <a:defRPr sz="1400">
                <a:solidFill>
                  <a:schemeClr val="accent3"/>
                </a:solidFill>
                <a:latin typeface="+mn-lt"/>
              </a:defRPr>
            </a:lvl1pPr>
          </a:lstStyle>
          <a:p>
            <a:pPr lvl="0"/>
            <a:r>
              <a:rPr lang="en-US" dirty="0"/>
              <a:t>Edit master text styles</a:t>
            </a:r>
          </a:p>
        </p:txBody>
      </p:sp>
      <p:sp>
        <p:nvSpPr>
          <p:cNvPr id="7" name="Content Placeholder 6"/>
          <p:cNvSpPr>
            <a:spLocks noGrp="1"/>
          </p:cNvSpPr>
          <p:nvPr>
            <p:ph sz="quarter" idx="11"/>
          </p:nvPr>
        </p:nvSpPr>
        <p:spPr>
          <a:xfrm>
            <a:off x="558800" y="1181100"/>
            <a:ext cx="7967663" cy="3135313"/>
          </a:xfrm>
        </p:spPr>
        <p:txBody>
          <a:bodyPr/>
          <a:lstStyle>
            <a:lvl1pPr>
              <a:buClr>
                <a:schemeClr val="accent1"/>
              </a:buClr>
              <a:defRPr/>
            </a:lvl1pPr>
            <a:lvl2pPr marL="630222" indent="-173034">
              <a:buSzPct val="80000"/>
              <a:buFont typeface="Calibri" panose="020F0502020204030204" pitchFamily="34" charset="0"/>
              <a:buChar char="-"/>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307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5" name="Title 14"/>
          <p:cNvSpPr>
            <a:spLocks noGrp="1"/>
          </p:cNvSpPr>
          <p:nvPr>
            <p:ph type="title"/>
          </p:nvPr>
        </p:nvSpPr>
        <p:spPr>
          <a:xfrm>
            <a:off x="1631216" y="239702"/>
            <a:ext cx="7512792" cy="457200"/>
          </a:xfrm>
          <a:noFill/>
        </p:spPr>
        <p:txBody>
          <a:bodyPr/>
          <a:lstStyle>
            <a:lvl1pPr>
              <a:defRPr>
                <a:solidFill>
                  <a:schemeClr val="accent1"/>
                </a:solidFill>
              </a:defRPr>
            </a:lvl1pPr>
          </a:lstStyle>
          <a:p>
            <a:r>
              <a:rPr lang="en-US" dirty="0"/>
              <a:t>Click to edit Master title style</a:t>
            </a:r>
          </a:p>
        </p:txBody>
      </p:sp>
      <p:sp>
        <p:nvSpPr>
          <p:cNvPr id="10" name="Rectangle 7"/>
          <p:cNvSpPr/>
          <p:nvPr userDrawn="1"/>
        </p:nvSpPr>
        <p:spPr>
          <a:xfrm rot="10800000" flipV="1">
            <a:off x="-2535" y="4325418"/>
            <a:ext cx="7019998" cy="818082"/>
          </a:xfrm>
          <a:custGeom>
            <a:avLst/>
            <a:gdLst>
              <a:gd name="connsiteX0" fmla="*/ 0 w 363073"/>
              <a:gd name="connsiteY0" fmla="*/ 0 h 2571749"/>
              <a:gd name="connsiteX1" fmla="*/ 363073 w 363073"/>
              <a:gd name="connsiteY1" fmla="*/ 0 h 2571749"/>
              <a:gd name="connsiteX2" fmla="*/ 363073 w 363073"/>
              <a:gd name="connsiteY2" fmla="*/ 2571749 h 2571749"/>
              <a:gd name="connsiteX3" fmla="*/ 0 w 363073"/>
              <a:gd name="connsiteY3" fmla="*/ 2571749 h 2571749"/>
              <a:gd name="connsiteX4" fmla="*/ 0 w 363073"/>
              <a:gd name="connsiteY4" fmla="*/ 0 h 2571749"/>
              <a:gd name="connsiteX0" fmla="*/ 0 w 363073"/>
              <a:gd name="connsiteY0" fmla="*/ 2571749 h 2571749"/>
              <a:gd name="connsiteX1" fmla="*/ 363073 w 363073"/>
              <a:gd name="connsiteY1" fmla="*/ 0 h 2571749"/>
              <a:gd name="connsiteX2" fmla="*/ 363073 w 363073"/>
              <a:gd name="connsiteY2" fmla="*/ 2571749 h 2571749"/>
              <a:gd name="connsiteX3" fmla="*/ 0 w 363073"/>
              <a:gd name="connsiteY3" fmla="*/ 2571749 h 2571749"/>
              <a:gd name="connsiteX0" fmla="*/ 0 w 2261321"/>
              <a:gd name="connsiteY0" fmla="*/ 5152904 h 5152904"/>
              <a:gd name="connsiteX1" fmla="*/ 2261321 w 2261321"/>
              <a:gd name="connsiteY1" fmla="*/ 0 h 5152904"/>
              <a:gd name="connsiteX2" fmla="*/ 2261321 w 2261321"/>
              <a:gd name="connsiteY2" fmla="*/ 2571749 h 5152904"/>
              <a:gd name="connsiteX3" fmla="*/ 0 w 2261321"/>
              <a:gd name="connsiteY3" fmla="*/ 5152904 h 5152904"/>
              <a:gd name="connsiteX0" fmla="*/ 0 w 2284470"/>
              <a:gd name="connsiteY0" fmla="*/ 5152904 h 5164478"/>
              <a:gd name="connsiteX1" fmla="*/ 2261321 w 2284470"/>
              <a:gd name="connsiteY1" fmla="*/ 0 h 5164478"/>
              <a:gd name="connsiteX2" fmla="*/ 2284470 w 2284470"/>
              <a:gd name="connsiteY2" fmla="*/ 5164478 h 5164478"/>
              <a:gd name="connsiteX3" fmla="*/ 0 w 2284470"/>
              <a:gd name="connsiteY3" fmla="*/ 5152904 h 5164478"/>
              <a:gd name="connsiteX0" fmla="*/ 0 w 3800753"/>
              <a:gd name="connsiteY0" fmla="*/ 5129755 h 5164478"/>
              <a:gd name="connsiteX1" fmla="*/ 3777604 w 3800753"/>
              <a:gd name="connsiteY1" fmla="*/ 0 h 5164478"/>
              <a:gd name="connsiteX2" fmla="*/ 3800753 w 3800753"/>
              <a:gd name="connsiteY2" fmla="*/ 5164478 h 5164478"/>
              <a:gd name="connsiteX3" fmla="*/ 0 w 3800753"/>
              <a:gd name="connsiteY3" fmla="*/ 5129755 h 5164478"/>
              <a:gd name="connsiteX0" fmla="*/ 0 w 4066970"/>
              <a:gd name="connsiteY0" fmla="*/ 5152904 h 5164478"/>
              <a:gd name="connsiteX1" fmla="*/ 4043821 w 4066970"/>
              <a:gd name="connsiteY1" fmla="*/ 0 h 5164478"/>
              <a:gd name="connsiteX2" fmla="*/ 4066970 w 4066970"/>
              <a:gd name="connsiteY2" fmla="*/ 5164478 h 5164478"/>
              <a:gd name="connsiteX3" fmla="*/ 0 w 4066970"/>
              <a:gd name="connsiteY3" fmla="*/ 5152904 h 5164478"/>
              <a:gd name="connsiteX0" fmla="*/ 0 w 4130470"/>
              <a:gd name="connsiteY0" fmla="*/ 5152904 h 5164478"/>
              <a:gd name="connsiteX1" fmla="*/ 4107321 w 4130470"/>
              <a:gd name="connsiteY1" fmla="*/ 0 h 5164478"/>
              <a:gd name="connsiteX2" fmla="*/ 4130470 w 4130470"/>
              <a:gd name="connsiteY2" fmla="*/ 5164478 h 5164478"/>
              <a:gd name="connsiteX3" fmla="*/ 0 w 41304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84843"/>
              <a:gd name="connsiteY0" fmla="*/ 5188447 h 5188447"/>
              <a:gd name="connsiteX1" fmla="*/ 4861694 w 4884843"/>
              <a:gd name="connsiteY1" fmla="*/ 0 h 5188447"/>
              <a:gd name="connsiteX2" fmla="*/ 4884843 w 4884843"/>
              <a:gd name="connsiteY2" fmla="*/ 5164478 h 5188447"/>
              <a:gd name="connsiteX3" fmla="*/ 0 w 4884843"/>
              <a:gd name="connsiteY3" fmla="*/ 5188447 h 5188447"/>
              <a:gd name="connsiteX0" fmla="*/ 0 w 4861694"/>
              <a:gd name="connsiteY0" fmla="*/ 5188447 h 5188447"/>
              <a:gd name="connsiteX1" fmla="*/ 4861694 w 4861694"/>
              <a:gd name="connsiteY1" fmla="*/ 0 h 5188447"/>
              <a:gd name="connsiteX2" fmla="*/ 4849299 w 4861694"/>
              <a:gd name="connsiteY2" fmla="*/ 5182251 h 5188447"/>
              <a:gd name="connsiteX3" fmla="*/ 0 w 4861694"/>
              <a:gd name="connsiteY3" fmla="*/ 5188447 h 5188447"/>
              <a:gd name="connsiteX0" fmla="*/ 0 w 4875644"/>
              <a:gd name="connsiteY0" fmla="*/ 5188447 h 5199465"/>
              <a:gd name="connsiteX1" fmla="*/ 4861694 w 4875644"/>
              <a:gd name="connsiteY1" fmla="*/ 0 h 5199465"/>
              <a:gd name="connsiteX2" fmla="*/ 4875118 w 4875644"/>
              <a:gd name="connsiteY2" fmla="*/ 5199465 h 5199465"/>
              <a:gd name="connsiteX3" fmla="*/ 0 w 4875644"/>
              <a:gd name="connsiteY3" fmla="*/ 5188447 h 5199465"/>
              <a:gd name="connsiteX0" fmla="*/ 0 w 4875936"/>
              <a:gd name="connsiteY0" fmla="*/ 5214268 h 5225286"/>
              <a:gd name="connsiteX1" fmla="*/ 4870305 w 4875936"/>
              <a:gd name="connsiteY1" fmla="*/ 0 h 5225286"/>
              <a:gd name="connsiteX2" fmla="*/ 4875118 w 4875936"/>
              <a:gd name="connsiteY2" fmla="*/ 5225286 h 5225286"/>
              <a:gd name="connsiteX3" fmla="*/ 0 w 4875936"/>
              <a:gd name="connsiteY3" fmla="*/ 5214268 h 5225286"/>
              <a:gd name="connsiteX0" fmla="*/ 0 w 4870304"/>
              <a:gd name="connsiteY0" fmla="*/ 5214268 h 5216678"/>
              <a:gd name="connsiteX1" fmla="*/ 4870305 w 4870304"/>
              <a:gd name="connsiteY1" fmla="*/ 0 h 5216678"/>
              <a:gd name="connsiteX2" fmla="*/ 4866513 w 4870304"/>
              <a:gd name="connsiteY2" fmla="*/ 5216678 h 5216678"/>
              <a:gd name="connsiteX3" fmla="*/ 0 w 4870304"/>
              <a:gd name="connsiteY3" fmla="*/ 5214268 h 5216678"/>
            </a:gdLst>
            <a:ahLst/>
            <a:cxnLst>
              <a:cxn ang="0">
                <a:pos x="connsiteX0" y="connsiteY0"/>
              </a:cxn>
              <a:cxn ang="0">
                <a:pos x="connsiteX1" y="connsiteY1"/>
              </a:cxn>
              <a:cxn ang="0">
                <a:pos x="connsiteX2" y="connsiteY2"/>
              </a:cxn>
              <a:cxn ang="0">
                <a:pos x="connsiteX3" y="connsiteY3"/>
              </a:cxn>
            </a:cxnLst>
            <a:rect l="l" t="t" r="r" b="b"/>
            <a:pathLst>
              <a:path w="4870304" h="5216678">
                <a:moveTo>
                  <a:pt x="0" y="5214268"/>
                </a:moveTo>
                <a:lnTo>
                  <a:pt x="4870305" y="0"/>
                </a:lnTo>
                <a:cubicBezTo>
                  <a:pt x="4866173" y="1727417"/>
                  <a:pt x="4870645" y="3489261"/>
                  <a:pt x="4866513" y="5216678"/>
                </a:cubicBezTo>
                <a:lnTo>
                  <a:pt x="0" y="5214268"/>
                </a:lnTo>
                <a:close/>
              </a:path>
            </a:pathLst>
          </a:cu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en-US">
              <a:latin typeface="Century Gothic" pitchFamily="34" charset="0"/>
            </a:endParaRPr>
          </a:p>
        </p:txBody>
      </p:sp>
      <p:sp>
        <p:nvSpPr>
          <p:cNvPr id="11" name="Rectangle 7"/>
          <p:cNvSpPr/>
          <p:nvPr userDrawn="1"/>
        </p:nvSpPr>
        <p:spPr>
          <a:xfrm rot="5400000" flipV="1">
            <a:off x="7080173" y="3079664"/>
            <a:ext cx="684515" cy="3443155"/>
          </a:xfrm>
          <a:custGeom>
            <a:avLst/>
            <a:gdLst>
              <a:gd name="connsiteX0" fmla="*/ 0 w 363073"/>
              <a:gd name="connsiteY0" fmla="*/ 0 h 2571749"/>
              <a:gd name="connsiteX1" fmla="*/ 363073 w 363073"/>
              <a:gd name="connsiteY1" fmla="*/ 0 h 2571749"/>
              <a:gd name="connsiteX2" fmla="*/ 363073 w 363073"/>
              <a:gd name="connsiteY2" fmla="*/ 2571749 h 2571749"/>
              <a:gd name="connsiteX3" fmla="*/ 0 w 363073"/>
              <a:gd name="connsiteY3" fmla="*/ 2571749 h 2571749"/>
              <a:gd name="connsiteX4" fmla="*/ 0 w 363073"/>
              <a:gd name="connsiteY4" fmla="*/ 0 h 2571749"/>
              <a:gd name="connsiteX0" fmla="*/ 0 w 363073"/>
              <a:gd name="connsiteY0" fmla="*/ 2571749 h 2571749"/>
              <a:gd name="connsiteX1" fmla="*/ 363073 w 363073"/>
              <a:gd name="connsiteY1" fmla="*/ 0 h 2571749"/>
              <a:gd name="connsiteX2" fmla="*/ 363073 w 363073"/>
              <a:gd name="connsiteY2" fmla="*/ 2571749 h 2571749"/>
              <a:gd name="connsiteX3" fmla="*/ 0 w 363073"/>
              <a:gd name="connsiteY3" fmla="*/ 2571749 h 2571749"/>
              <a:gd name="connsiteX0" fmla="*/ 0 w 2261321"/>
              <a:gd name="connsiteY0" fmla="*/ 5152904 h 5152904"/>
              <a:gd name="connsiteX1" fmla="*/ 2261321 w 2261321"/>
              <a:gd name="connsiteY1" fmla="*/ 0 h 5152904"/>
              <a:gd name="connsiteX2" fmla="*/ 2261321 w 2261321"/>
              <a:gd name="connsiteY2" fmla="*/ 2571749 h 5152904"/>
              <a:gd name="connsiteX3" fmla="*/ 0 w 2261321"/>
              <a:gd name="connsiteY3" fmla="*/ 5152904 h 5152904"/>
              <a:gd name="connsiteX0" fmla="*/ 0 w 2284470"/>
              <a:gd name="connsiteY0" fmla="*/ 5152904 h 5164478"/>
              <a:gd name="connsiteX1" fmla="*/ 2261321 w 2284470"/>
              <a:gd name="connsiteY1" fmla="*/ 0 h 5164478"/>
              <a:gd name="connsiteX2" fmla="*/ 2284470 w 2284470"/>
              <a:gd name="connsiteY2" fmla="*/ 5164478 h 5164478"/>
              <a:gd name="connsiteX3" fmla="*/ 0 w 2284470"/>
              <a:gd name="connsiteY3" fmla="*/ 5152904 h 5164478"/>
              <a:gd name="connsiteX0" fmla="*/ 0 w 3800753"/>
              <a:gd name="connsiteY0" fmla="*/ 5129755 h 5164478"/>
              <a:gd name="connsiteX1" fmla="*/ 3777604 w 3800753"/>
              <a:gd name="connsiteY1" fmla="*/ 0 h 5164478"/>
              <a:gd name="connsiteX2" fmla="*/ 3800753 w 3800753"/>
              <a:gd name="connsiteY2" fmla="*/ 5164478 h 5164478"/>
              <a:gd name="connsiteX3" fmla="*/ 0 w 3800753"/>
              <a:gd name="connsiteY3" fmla="*/ 5129755 h 5164478"/>
              <a:gd name="connsiteX0" fmla="*/ 0 w 4066970"/>
              <a:gd name="connsiteY0" fmla="*/ 5152904 h 5164478"/>
              <a:gd name="connsiteX1" fmla="*/ 4043821 w 4066970"/>
              <a:gd name="connsiteY1" fmla="*/ 0 h 5164478"/>
              <a:gd name="connsiteX2" fmla="*/ 4066970 w 4066970"/>
              <a:gd name="connsiteY2" fmla="*/ 5164478 h 5164478"/>
              <a:gd name="connsiteX3" fmla="*/ 0 w 4066970"/>
              <a:gd name="connsiteY3" fmla="*/ 5152904 h 5164478"/>
              <a:gd name="connsiteX0" fmla="*/ 0 w 4130470"/>
              <a:gd name="connsiteY0" fmla="*/ 5152904 h 5164478"/>
              <a:gd name="connsiteX1" fmla="*/ 4107321 w 4130470"/>
              <a:gd name="connsiteY1" fmla="*/ 0 h 5164478"/>
              <a:gd name="connsiteX2" fmla="*/ 4130470 w 4130470"/>
              <a:gd name="connsiteY2" fmla="*/ 5164478 h 5164478"/>
              <a:gd name="connsiteX3" fmla="*/ 0 w 41304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84843"/>
              <a:gd name="connsiteY0" fmla="*/ 5188447 h 5188447"/>
              <a:gd name="connsiteX1" fmla="*/ 4861694 w 4884843"/>
              <a:gd name="connsiteY1" fmla="*/ 0 h 5188447"/>
              <a:gd name="connsiteX2" fmla="*/ 4884843 w 4884843"/>
              <a:gd name="connsiteY2" fmla="*/ 5164478 h 5188447"/>
              <a:gd name="connsiteX3" fmla="*/ 0 w 4884843"/>
              <a:gd name="connsiteY3" fmla="*/ 5188447 h 5188447"/>
              <a:gd name="connsiteX0" fmla="*/ 0 w 4861694"/>
              <a:gd name="connsiteY0" fmla="*/ 5188447 h 5188447"/>
              <a:gd name="connsiteX1" fmla="*/ 4861694 w 4861694"/>
              <a:gd name="connsiteY1" fmla="*/ 0 h 5188447"/>
              <a:gd name="connsiteX2" fmla="*/ 4849299 w 4861694"/>
              <a:gd name="connsiteY2" fmla="*/ 5182251 h 5188447"/>
              <a:gd name="connsiteX3" fmla="*/ 0 w 4861694"/>
              <a:gd name="connsiteY3" fmla="*/ 5188447 h 5188447"/>
              <a:gd name="connsiteX0" fmla="*/ 0 w 4875644"/>
              <a:gd name="connsiteY0" fmla="*/ 5188447 h 5199465"/>
              <a:gd name="connsiteX1" fmla="*/ 4861694 w 4875644"/>
              <a:gd name="connsiteY1" fmla="*/ 0 h 5199465"/>
              <a:gd name="connsiteX2" fmla="*/ 4875118 w 4875644"/>
              <a:gd name="connsiteY2" fmla="*/ 5199465 h 5199465"/>
              <a:gd name="connsiteX3" fmla="*/ 0 w 4875644"/>
              <a:gd name="connsiteY3" fmla="*/ 5188447 h 5199465"/>
              <a:gd name="connsiteX0" fmla="*/ 0 w 4875936"/>
              <a:gd name="connsiteY0" fmla="*/ 5214268 h 5225286"/>
              <a:gd name="connsiteX1" fmla="*/ 4870305 w 4875936"/>
              <a:gd name="connsiteY1" fmla="*/ 0 h 5225286"/>
              <a:gd name="connsiteX2" fmla="*/ 4875118 w 4875936"/>
              <a:gd name="connsiteY2" fmla="*/ 5225286 h 5225286"/>
              <a:gd name="connsiteX3" fmla="*/ 0 w 4875936"/>
              <a:gd name="connsiteY3" fmla="*/ 5214268 h 5225286"/>
              <a:gd name="connsiteX0" fmla="*/ 0 w 4870304"/>
              <a:gd name="connsiteY0" fmla="*/ 5214268 h 5216678"/>
              <a:gd name="connsiteX1" fmla="*/ 4870305 w 4870304"/>
              <a:gd name="connsiteY1" fmla="*/ 0 h 5216678"/>
              <a:gd name="connsiteX2" fmla="*/ 4866513 w 4870304"/>
              <a:gd name="connsiteY2" fmla="*/ 5216678 h 5216678"/>
              <a:gd name="connsiteX3" fmla="*/ 0 w 4870304"/>
              <a:gd name="connsiteY3" fmla="*/ 5214268 h 5216678"/>
            </a:gdLst>
            <a:ahLst/>
            <a:cxnLst>
              <a:cxn ang="0">
                <a:pos x="connsiteX0" y="connsiteY0"/>
              </a:cxn>
              <a:cxn ang="0">
                <a:pos x="connsiteX1" y="connsiteY1"/>
              </a:cxn>
              <a:cxn ang="0">
                <a:pos x="connsiteX2" y="connsiteY2"/>
              </a:cxn>
              <a:cxn ang="0">
                <a:pos x="connsiteX3" y="connsiteY3"/>
              </a:cxn>
            </a:cxnLst>
            <a:rect l="l" t="t" r="r" b="b"/>
            <a:pathLst>
              <a:path w="4870304" h="5216678">
                <a:moveTo>
                  <a:pt x="0" y="5214268"/>
                </a:moveTo>
                <a:lnTo>
                  <a:pt x="4870305" y="0"/>
                </a:lnTo>
                <a:cubicBezTo>
                  <a:pt x="4866173" y="1727417"/>
                  <a:pt x="4870645" y="3489261"/>
                  <a:pt x="4866513" y="5216678"/>
                </a:cubicBezTo>
                <a:lnTo>
                  <a:pt x="0" y="5214268"/>
                </a:lnTo>
                <a:close/>
              </a:path>
            </a:pathLst>
          </a:custGeom>
          <a:solidFill>
            <a:srgbClr val="4D4D4D">
              <a:alpha val="89804"/>
            </a:srgbClr>
          </a:solidFill>
          <a:ln>
            <a:no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en-US" dirty="0">
              <a:latin typeface="Century Gothic" pitchFamily="34" charset="0"/>
            </a:endParaRPr>
          </a:p>
        </p:txBody>
      </p:sp>
      <p:pic>
        <p:nvPicPr>
          <p:cNvPr id="12" name="Picture 1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28632" y="240911"/>
            <a:ext cx="1223358" cy="454780"/>
          </a:xfrm>
          <a:prstGeom prst="rect">
            <a:avLst/>
          </a:prstGeom>
        </p:spPr>
      </p:pic>
      <p:cxnSp>
        <p:nvCxnSpPr>
          <p:cNvPr id="3" name="Straight Connector 2"/>
          <p:cNvCxnSpPr/>
          <p:nvPr userDrawn="1"/>
        </p:nvCxnSpPr>
        <p:spPr>
          <a:xfrm>
            <a:off x="1732306" y="670866"/>
            <a:ext cx="7411702" cy="0"/>
          </a:xfrm>
          <a:prstGeom prst="line">
            <a:avLst/>
          </a:prstGeom>
          <a:ln w="6350">
            <a:solidFill>
              <a:schemeClr val="accent1"/>
            </a:solidFill>
          </a:ln>
          <a:effectLst>
            <a:outerShdw blurRad="50800" dist="12700" dir="5400000" rotWithShape="0">
              <a:schemeClr val="tx1">
                <a:lumMod val="50000"/>
                <a:lumOff val="50000"/>
                <a:alpha val="38000"/>
              </a:schemeClr>
            </a:outerShdw>
          </a:effectLst>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425392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a:solidFill>
                  <a:schemeClr val="accent1"/>
                </a:solidFill>
              </a:defRPr>
            </a:lvl1pPr>
          </a:lstStyle>
          <a:p>
            <a:r>
              <a:rPr lang="en-US" dirty="0"/>
              <a:t>Click to edit Master title style</a:t>
            </a:r>
          </a:p>
        </p:txBody>
      </p:sp>
      <p:pic>
        <p:nvPicPr>
          <p:cNvPr id="21" name="Picture 20"/>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072279" y="4672944"/>
            <a:ext cx="892179" cy="331665"/>
          </a:xfrm>
          <a:prstGeom prst="rect">
            <a:avLst/>
          </a:prstGeom>
        </p:spPr>
      </p:pic>
    </p:spTree>
    <p:extLst>
      <p:ext uri="{BB962C8B-B14F-4D97-AF65-F5344CB8AC3E}">
        <p14:creationId xmlns:p14="http://schemas.microsoft.com/office/powerpoint/2010/main" val="17555567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Full">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3824288" cy="5143500"/>
          </a:xfrm>
        </p:spPr>
        <p:txBody>
          <a:bodyPr/>
          <a:lstStyle/>
          <a:p>
            <a:endParaRPr lang="en-US"/>
          </a:p>
        </p:txBody>
      </p:sp>
      <p:sp>
        <p:nvSpPr>
          <p:cNvPr id="3" name="Title 2"/>
          <p:cNvSpPr>
            <a:spLocks noGrp="1"/>
          </p:cNvSpPr>
          <p:nvPr>
            <p:ph type="title" hasCustomPrompt="1"/>
          </p:nvPr>
        </p:nvSpPr>
        <p:spPr>
          <a:xfrm>
            <a:off x="4117412" y="269340"/>
            <a:ext cx="5026595" cy="451730"/>
          </a:xfrm>
        </p:spPr>
        <p:txBody>
          <a:bodyPr/>
          <a:lstStyle>
            <a:lvl1pPr>
              <a:defRPr>
                <a:solidFill>
                  <a:schemeClr val="accent1"/>
                </a:solidFill>
              </a:defRPr>
            </a:lvl1pPr>
          </a:lstStyle>
          <a:p>
            <a:r>
              <a:rPr lang="en-US" dirty="0"/>
              <a:t>Click to edit title style</a:t>
            </a:r>
          </a:p>
        </p:txBody>
      </p:sp>
      <p:pic>
        <p:nvPicPr>
          <p:cNvPr id="21" name="Picture 20"/>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072279" y="4672944"/>
            <a:ext cx="892179" cy="331665"/>
          </a:xfrm>
          <a:prstGeom prst="rect">
            <a:avLst/>
          </a:prstGeom>
        </p:spPr>
      </p:pic>
    </p:spTree>
    <p:extLst>
      <p:ext uri="{BB962C8B-B14F-4D97-AF65-F5344CB8AC3E}">
        <p14:creationId xmlns:p14="http://schemas.microsoft.com/office/powerpoint/2010/main" val="7023681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Full">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5319719" y="0"/>
            <a:ext cx="3824288" cy="5143500"/>
          </a:xfrm>
        </p:spPr>
        <p:txBody>
          <a:bodyPr/>
          <a:lstStyle/>
          <a:p>
            <a:endParaRPr lang="en-US"/>
          </a:p>
        </p:txBody>
      </p:sp>
      <p:sp>
        <p:nvSpPr>
          <p:cNvPr id="3" name="Title 2"/>
          <p:cNvSpPr>
            <a:spLocks noGrp="1"/>
          </p:cNvSpPr>
          <p:nvPr>
            <p:ph type="title" hasCustomPrompt="1"/>
          </p:nvPr>
        </p:nvSpPr>
        <p:spPr>
          <a:xfrm>
            <a:off x="158174" y="269340"/>
            <a:ext cx="5026595" cy="451730"/>
          </a:xfrm>
        </p:spPr>
        <p:txBody>
          <a:bodyPr/>
          <a:lstStyle>
            <a:lvl1pPr>
              <a:defRPr>
                <a:solidFill>
                  <a:schemeClr val="accent1"/>
                </a:solidFill>
              </a:defRPr>
            </a:lvl1pPr>
          </a:lstStyle>
          <a:p>
            <a:r>
              <a:rPr lang="en-US" dirty="0"/>
              <a:t>Click to edit title style</a:t>
            </a:r>
          </a:p>
        </p:txBody>
      </p:sp>
      <p:pic>
        <p:nvPicPr>
          <p:cNvPr id="21" name="Picture 20"/>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58174" y="4672944"/>
            <a:ext cx="892179" cy="331665"/>
          </a:xfrm>
          <a:prstGeom prst="rect">
            <a:avLst/>
          </a:prstGeom>
        </p:spPr>
      </p:pic>
    </p:spTree>
    <p:extLst>
      <p:ext uri="{BB962C8B-B14F-4D97-AF65-F5344CB8AC3E}">
        <p14:creationId xmlns:p14="http://schemas.microsoft.com/office/powerpoint/2010/main" val="7012729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Half Picture at Left Side 1">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0" y="-3176"/>
            <a:ext cx="4669666" cy="5146675"/>
          </a:xfrm>
          <a:custGeom>
            <a:avLst/>
            <a:gdLst>
              <a:gd name="connsiteX0" fmla="*/ 0 w 4669666"/>
              <a:gd name="connsiteY0" fmla="*/ 0 h 5143500"/>
              <a:gd name="connsiteX1" fmla="*/ 4669666 w 4669666"/>
              <a:gd name="connsiteY1" fmla="*/ 0 h 5143500"/>
              <a:gd name="connsiteX2" fmla="*/ 4669666 w 4669666"/>
              <a:gd name="connsiteY2" fmla="*/ 5143500 h 5143500"/>
              <a:gd name="connsiteX3" fmla="*/ 0 w 4669666"/>
              <a:gd name="connsiteY3" fmla="*/ 5143500 h 5143500"/>
              <a:gd name="connsiteX4" fmla="*/ 0 w 4669666"/>
              <a:gd name="connsiteY4" fmla="*/ 0 h 5143500"/>
              <a:gd name="connsiteX0" fmla="*/ 0 w 4669666"/>
              <a:gd name="connsiteY0" fmla="*/ 3175 h 5146675"/>
              <a:gd name="connsiteX1" fmla="*/ 2813878 w 4669666"/>
              <a:gd name="connsiteY1" fmla="*/ 0 h 5146675"/>
              <a:gd name="connsiteX2" fmla="*/ 4669666 w 4669666"/>
              <a:gd name="connsiteY2" fmla="*/ 5146675 h 5146675"/>
              <a:gd name="connsiteX3" fmla="*/ 0 w 4669666"/>
              <a:gd name="connsiteY3" fmla="*/ 5146675 h 5146675"/>
              <a:gd name="connsiteX4" fmla="*/ 0 w 4669666"/>
              <a:gd name="connsiteY4" fmla="*/ 3175 h 514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9666" h="5146675">
                <a:moveTo>
                  <a:pt x="0" y="3175"/>
                </a:moveTo>
                <a:lnTo>
                  <a:pt x="2813878" y="0"/>
                </a:lnTo>
                <a:lnTo>
                  <a:pt x="4669666" y="5146675"/>
                </a:lnTo>
                <a:lnTo>
                  <a:pt x="0" y="5146675"/>
                </a:lnTo>
                <a:lnTo>
                  <a:pt x="0" y="3175"/>
                </a:lnTo>
                <a:close/>
              </a:path>
            </a:pathLst>
          </a:custGeom>
        </p:spPr>
        <p:txBody>
          <a:bodyPr/>
          <a:lstStyle>
            <a:lvl1pPr>
              <a:defRPr sz="1400">
                <a:solidFill>
                  <a:schemeClr val="accent4"/>
                </a:solidFill>
                <a:latin typeface="Lato" panose="020F0502020204030203" pitchFamily="34" charset="0"/>
              </a:defRPr>
            </a:lvl1pPr>
          </a:lstStyle>
          <a:p>
            <a:endParaRPr lang="en-US"/>
          </a:p>
        </p:txBody>
      </p:sp>
      <p:sp>
        <p:nvSpPr>
          <p:cNvPr id="7" name="Title 1"/>
          <p:cNvSpPr>
            <a:spLocks noGrp="1"/>
          </p:cNvSpPr>
          <p:nvPr>
            <p:ph type="title" hasCustomPrompt="1"/>
          </p:nvPr>
        </p:nvSpPr>
        <p:spPr>
          <a:xfrm>
            <a:off x="3688951" y="114953"/>
            <a:ext cx="5455050" cy="679269"/>
          </a:xfrm>
        </p:spPr>
        <p:txBody>
          <a:bodyPr anchor="b"/>
          <a:lstStyle>
            <a:lvl1pPr algn="l">
              <a:defRPr sz="2000" b="1">
                <a:solidFill>
                  <a:schemeClr val="accent1"/>
                </a:solidFill>
              </a:defRPr>
            </a:lvl1pPr>
          </a:lstStyle>
          <a:p>
            <a:r>
              <a:rPr lang="en-US" dirty="0"/>
              <a:t>edit Master title</a:t>
            </a:r>
          </a:p>
        </p:txBody>
      </p:sp>
      <p:pic>
        <p:nvPicPr>
          <p:cNvPr id="8" name="Picture 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072279" y="4672944"/>
            <a:ext cx="892179" cy="331665"/>
          </a:xfrm>
          <a:prstGeom prst="rect">
            <a:avLst/>
          </a:prstGeom>
        </p:spPr>
      </p:pic>
    </p:spTree>
    <p:extLst>
      <p:ext uri="{BB962C8B-B14F-4D97-AF65-F5344CB8AC3E}">
        <p14:creationId xmlns:p14="http://schemas.microsoft.com/office/powerpoint/2010/main" val="53731032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extLst mod="1">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Picture Placeholder 3"/>
          <p:cNvSpPr>
            <a:spLocks noGrp="1"/>
          </p:cNvSpPr>
          <p:nvPr>
            <p:ph type="pic" sz="quarter" idx="18"/>
          </p:nvPr>
        </p:nvSpPr>
        <p:spPr>
          <a:xfrm>
            <a:off x="545783" y="1347814"/>
            <a:ext cx="8052435" cy="2124938"/>
          </a:xfrm>
        </p:spPr>
        <p:txBody>
          <a:bodyPr>
            <a:normAutofit/>
          </a:bodyPr>
          <a:lstStyle>
            <a:lvl1pPr>
              <a:defRPr sz="1200">
                <a:solidFill>
                  <a:schemeClr val="accent2"/>
                </a:solidFill>
              </a:defRPr>
            </a:lvl1pPr>
          </a:lstStyle>
          <a:p>
            <a:endParaRPr lang="id-ID"/>
          </a:p>
        </p:txBody>
      </p:sp>
      <p:pic>
        <p:nvPicPr>
          <p:cNvPr id="25" name="Picture 24"/>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6164" y="4711012"/>
            <a:ext cx="892179" cy="331665"/>
          </a:xfrm>
          <a:prstGeom prst="rect">
            <a:avLst/>
          </a:prstGeom>
        </p:spPr>
      </p:pic>
    </p:spTree>
    <p:extLst>
      <p:ext uri="{BB962C8B-B14F-4D97-AF65-F5344CB8AC3E}">
        <p14:creationId xmlns:p14="http://schemas.microsoft.com/office/powerpoint/2010/main" val="38074091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Centered Ttle-Foot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236266"/>
            <a:ext cx="7886700" cy="674236"/>
          </a:xfrm>
          <a:noFill/>
        </p:spPr>
        <p:txBody>
          <a:bodyPr/>
          <a:lstStyle>
            <a:lvl1pPr algn="ctr">
              <a:defRPr>
                <a:solidFill>
                  <a:schemeClr val="accent1"/>
                </a:solidFill>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lvl1pPr>
              <a:defRPr>
                <a:solidFill>
                  <a:schemeClr val="accent1"/>
                </a:solidFill>
              </a:defRPr>
            </a:lvl1pPr>
          </a:lstStyle>
          <a:p>
            <a:r>
              <a:rPr lang="en-US" dirty="0"/>
              <a:t>    </a:t>
            </a:r>
          </a:p>
        </p:txBody>
      </p:sp>
      <p:cxnSp>
        <p:nvCxnSpPr>
          <p:cNvPr id="8" name="Straight Connector 7"/>
          <p:cNvCxnSpPr/>
          <p:nvPr userDrawn="1"/>
        </p:nvCxnSpPr>
        <p:spPr>
          <a:xfrm>
            <a:off x="0" y="985658"/>
            <a:ext cx="91440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6164" y="4711012"/>
            <a:ext cx="892179" cy="331665"/>
          </a:xfrm>
          <a:prstGeom prst="rect">
            <a:avLst/>
          </a:prstGeom>
        </p:spPr>
      </p:pic>
    </p:spTree>
    <p:extLst>
      <p:ext uri="{BB962C8B-B14F-4D97-AF65-F5344CB8AC3E}">
        <p14:creationId xmlns:p14="http://schemas.microsoft.com/office/powerpoint/2010/main" val="9153130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Big_Picture_place-holder">
    <p:spTree>
      <p:nvGrpSpPr>
        <p:cNvPr id="1" name=""/>
        <p:cNvGrpSpPr/>
        <p:nvPr/>
      </p:nvGrpSpPr>
      <p:grpSpPr>
        <a:xfrm>
          <a:off x="0" y="0"/>
          <a:ext cx="0" cy="0"/>
          <a:chOff x="0" y="0"/>
          <a:chExt cx="0" cy="0"/>
        </a:xfrm>
      </p:grpSpPr>
      <p:sp>
        <p:nvSpPr>
          <p:cNvPr id="9" name="Picture Placeholder 22"/>
          <p:cNvSpPr>
            <a:spLocks noGrp="1" noChangeAspect="1"/>
          </p:cNvSpPr>
          <p:nvPr>
            <p:ph type="pic" sz="quarter" idx="13"/>
          </p:nvPr>
        </p:nvSpPr>
        <p:spPr>
          <a:xfrm>
            <a:off x="0" y="0"/>
            <a:ext cx="9152357" cy="5143500"/>
          </a:xfrm>
        </p:spPr>
        <p:txBody>
          <a:bodyPr>
            <a:normAutofit/>
          </a:bodyPr>
          <a:lstStyle>
            <a:lvl1pPr marL="0" indent="0">
              <a:buNone/>
              <a:defRPr sz="1200">
                <a:latin typeface="Raleway Light"/>
                <a:cs typeface="Raleway Light"/>
              </a:defRPr>
            </a:lvl1pPr>
          </a:lstStyle>
          <a:p>
            <a:endParaRPr lang="id-ID" dirty="0"/>
          </a:p>
        </p:txBody>
      </p:sp>
    </p:spTree>
    <p:extLst>
      <p:ext uri="{BB962C8B-B14F-4D97-AF65-F5344CB8AC3E}">
        <p14:creationId xmlns:p14="http://schemas.microsoft.com/office/powerpoint/2010/main" val="3792949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Mini Picture at Right Side 2">
    <p:spTree>
      <p:nvGrpSpPr>
        <p:cNvPr id="1" name=""/>
        <p:cNvGrpSpPr/>
        <p:nvPr/>
      </p:nvGrpSpPr>
      <p:grpSpPr>
        <a:xfrm>
          <a:off x="0" y="0"/>
          <a:ext cx="0" cy="0"/>
          <a:chOff x="0" y="0"/>
          <a:chExt cx="0" cy="0"/>
        </a:xfrm>
      </p:grpSpPr>
      <p:sp>
        <p:nvSpPr>
          <p:cNvPr id="12" name="Picture Placeholder 6"/>
          <p:cNvSpPr>
            <a:spLocks noGrp="1"/>
          </p:cNvSpPr>
          <p:nvPr>
            <p:ph type="pic" sz="quarter" idx="10"/>
          </p:nvPr>
        </p:nvSpPr>
        <p:spPr>
          <a:xfrm>
            <a:off x="4561137" y="1522552"/>
            <a:ext cx="3591875" cy="251096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txBody>
          <a:bodyPr/>
          <a:lstStyle>
            <a:lvl1pPr>
              <a:defRPr sz="1000">
                <a:solidFill>
                  <a:schemeClr val="accent4"/>
                </a:solidFill>
                <a:latin typeface="Lato" panose="020F0502020204030203" pitchFamily="34" charset="0"/>
              </a:defRPr>
            </a:lvl1pPr>
          </a:lstStyle>
          <a:p>
            <a:endParaRPr lang="en-US"/>
          </a:p>
        </p:txBody>
      </p:sp>
      <p:sp>
        <p:nvSpPr>
          <p:cNvPr id="2" name="Text Placeholder 6"/>
          <p:cNvSpPr>
            <a:spLocks noGrp="1"/>
          </p:cNvSpPr>
          <p:nvPr>
            <p:ph type="body" sz="quarter" idx="11" hasCustomPrompt="1"/>
          </p:nvPr>
        </p:nvSpPr>
        <p:spPr>
          <a:xfrm>
            <a:off x="639798" y="407106"/>
            <a:ext cx="7862888" cy="381704"/>
          </a:xfrm>
          <a:prstGeom prst="rect">
            <a:avLst/>
          </a:prstGeom>
        </p:spPr>
        <p:txBody>
          <a:bodyPr lIns="0" tIns="0" rIns="0" bIns="0">
            <a:noAutofit/>
          </a:bodyPr>
          <a:lstStyle>
            <a:lvl1pPr marL="0" indent="0">
              <a:spcBef>
                <a:spcPts val="0"/>
              </a:spcBef>
              <a:buFontTx/>
              <a:buNone/>
              <a:defRPr sz="2800" cap="all" spc="50" baseline="0">
                <a:solidFill>
                  <a:schemeClr val="accent1"/>
                </a:solidFill>
                <a:latin typeface="Lato Black" panose="020F0A02020204030203" pitchFamily="34" charset="0"/>
              </a:defRPr>
            </a:lvl1pPr>
          </a:lstStyle>
          <a:p>
            <a:pPr lvl="0"/>
            <a:r>
              <a:rPr lang="en-US" dirty="0"/>
              <a:t>Click to edit title</a:t>
            </a:r>
          </a:p>
        </p:txBody>
      </p:sp>
      <p:cxnSp>
        <p:nvCxnSpPr>
          <p:cNvPr id="3" name="Straight Connector 2"/>
          <p:cNvCxnSpPr/>
          <p:nvPr userDrawn="1"/>
        </p:nvCxnSpPr>
        <p:spPr>
          <a:xfrm>
            <a:off x="639798" y="915793"/>
            <a:ext cx="457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6164" y="4711012"/>
            <a:ext cx="892179" cy="331665"/>
          </a:xfrm>
          <a:prstGeom prst="rect">
            <a:avLst/>
          </a:prstGeom>
        </p:spPr>
      </p:pic>
    </p:spTree>
    <p:extLst>
      <p:ext uri="{BB962C8B-B14F-4D97-AF65-F5344CB8AC3E}">
        <p14:creationId xmlns:p14="http://schemas.microsoft.com/office/powerpoint/2010/main" val="1837579321"/>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extLst mod="1">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69341"/>
            <a:ext cx="7726712" cy="457200"/>
          </a:xfrm>
        </p:spPr>
        <p:txBody>
          <a:bodyPr/>
          <a:lstStyle>
            <a:lvl1pPr algn="ctr">
              <a:defRPr>
                <a:solidFill>
                  <a:schemeClr val="accent1"/>
                </a:solidFill>
              </a:defRPr>
            </a:lvl1pPr>
          </a:lstStyle>
          <a:p>
            <a:r>
              <a:rPr lang="en-US" dirty="0"/>
              <a:t>Click to edit Master title style</a:t>
            </a:r>
          </a:p>
        </p:txBody>
      </p:sp>
      <p:sp>
        <p:nvSpPr>
          <p:cNvPr id="3" name="Content Placeholder 2"/>
          <p:cNvSpPr>
            <a:spLocks noGrp="1"/>
          </p:cNvSpPr>
          <p:nvPr>
            <p:ph sz="half" idx="1"/>
          </p:nvPr>
        </p:nvSpPr>
        <p:spPr>
          <a:xfrm>
            <a:off x="457200" y="1180228"/>
            <a:ext cx="4038600" cy="3108437"/>
          </a:xfrm>
        </p:spPr>
        <p:txBody>
          <a:bodyPr>
            <a:normAutofit/>
          </a:bodyPr>
          <a:lstStyle>
            <a:lvl1pPr>
              <a:defRPr sz="1500"/>
            </a:lvl1pPr>
            <a:lvl2pPr>
              <a:defRPr sz="1200"/>
            </a:lvl2pPr>
            <a:lvl3pPr>
              <a:defRPr sz="1050"/>
            </a:lvl3pPr>
            <a:lvl4pPr>
              <a:defRPr sz="900"/>
            </a:lvl4pPr>
            <a:lvl5pPr>
              <a:defRPr sz="9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180228"/>
            <a:ext cx="4038600" cy="3108437"/>
          </a:xfrm>
        </p:spPr>
        <p:txBody>
          <a:bodyPr>
            <a:normAutofit/>
          </a:bodyPr>
          <a:lstStyle>
            <a:lvl1pPr>
              <a:defRPr sz="1500"/>
            </a:lvl1pPr>
            <a:lvl2pPr>
              <a:defRPr sz="1200"/>
            </a:lvl2pPr>
            <a:lvl3pPr>
              <a:defRPr sz="1050"/>
            </a:lvl3pPr>
            <a:lvl4pPr>
              <a:defRPr sz="900"/>
            </a:lvl4pPr>
            <a:lvl5pPr>
              <a:defRPr sz="9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726712" y="270550"/>
            <a:ext cx="1223358" cy="454780"/>
          </a:xfrm>
          <a:prstGeom prst="rect">
            <a:avLst/>
          </a:prstGeom>
        </p:spPr>
      </p:pic>
      <p:cxnSp>
        <p:nvCxnSpPr>
          <p:cNvPr id="12" name="Straight Connector 11"/>
          <p:cNvCxnSpPr/>
          <p:nvPr userDrawn="1"/>
        </p:nvCxnSpPr>
        <p:spPr>
          <a:xfrm>
            <a:off x="3067279" y="820452"/>
            <a:ext cx="1580921"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66603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Mini Picture at Right Side 2">
    <p:spTree>
      <p:nvGrpSpPr>
        <p:cNvPr id="1" name=""/>
        <p:cNvGrpSpPr/>
        <p:nvPr/>
      </p:nvGrpSpPr>
      <p:grpSpPr>
        <a:xfrm>
          <a:off x="0" y="0"/>
          <a:ext cx="0" cy="0"/>
          <a:chOff x="0" y="0"/>
          <a:chExt cx="0" cy="0"/>
        </a:xfrm>
      </p:grpSpPr>
      <p:sp>
        <p:nvSpPr>
          <p:cNvPr id="12" name="Picture Placeholder 6"/>
          <p:cNvSpPr>
            <a:spLocks noGrp="1"/>
          </p:cNvSpPr>
          <p:nvPr>
            <p:ph type="pic" sz="quarter" idx="10"/>
          </p:nvPr>
        </p:nvSpPr>
        <p:spPr>
          <a:xfrm>
            <a:off x="4561137" y="1522552"/>
            <a:ext cx="3591875" cy="251096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txBody>
          <a:bodyPr/>
          <a:lstStyle>
            <a:lvl1pPr>
              <a:defRPr sz="1000">
                <a:solidFill>
                  <a:schemeClr val="accent4"/>
                </a:solidFill>
                <a:latin typeface="Lato" panose="020F0502020204030203" pitchFamily="34" charset="0"/>
              </a:defRPr>
            </a:lvl1pPr>
          </a:lstStyle>
          <a:p>
            <a:endParaRPr lang="en-US"/>
          </a:p>
        </p:txBody>
      </p:sp>
      <p:sp>
        <p:nvSpPr>
          <p:cNvPr id="2" name="Text Placeholder 6"/>
          <p:cNvSpPr>
            <a:spLocks noGrp="1"/>
          </p:cNvSpPr>
          <p:nvPr>
            <p:ph type="body" sz="quarter" idx="11" hasCustomPrompt="1"/>
          </p:nvPr>
        </p:nvSpPr>
        <p:spPr>
          <a:xfrm>
            <a:off x="639798" y="407106"/>
            <a:ext cx="7862888" cy="381704"/>
          </a:xfrm>
          <a:prstGeom prst="rect">
            <a:avLst/>
          </a:prstGeom>
        </p:spPr>
        <p:txBody>
          <a:bodyPr lIns="0" tIns="0" rIns="0" bIns="0">
            <a:noAutofit/>
          </a:bodyPr>
          <a:lstStyle>
            <a:lvl1pPr marL="0" indent="0">
              <a:spcBef>
                <a:spcPts val="0"/>
              </a:spcBef>
              <a:buFontTx/>
              <a:buNone/>
              <a:defRPr sz="2800" cap="all" spc="50" baseline="0">
                <a:solidFill>
                  <a:schemeClr val="accent1"/>
                </a:solidFill>
                <a:latin typeface="Lato Black" panose="020F0A02020204030203" pitchFamily="34" charset="0"/>
              </a:defRPr>
            </a:lvl1pPr>
          </a:lstStyle>
          <a:p>
            <a:pPr lvl="0"/>
            <a:r>
              <a:rPr lang="en-US" dirty="0"/>
              <a:t>Click to edit title</a:t>
            </a:r>
          </a:p>
        </p:txBody>
      </p:sp>
      <p:cxnSp>
        <p:nvCxnSpPr>
          <p:cNvPr id="3" name="Straight Connector 2"/>
          <p:cNvCxnSpPr/>
          <p:nvPr userDrawn="1"/>
        </p:nvCxnSpPr>
        <p:spPr>
          <a:xfrm>
            <a:off x="639798" y="915793"/>
            <a:ext cx="457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Rectangle 7"/>
          <p:cNvSpPr/>
          <p:nvPr userDrawn="1"/>
        </p:nvSpPr>
        <p:spPr>
          <a:xfrm rot="10800000" flipV="1">
            <a:off x="0" y="4316321"/>
            <a:ext cx="6139341" cy="846106"/>
          </a:xfrm>
          <a:custGeom>
            <a:avLst/>
            <a:gdLst>
              <a:gd name="connsiteX0" fmla="*/ 0 w 363073"/>
              <a:gd name="connsiteY0" fmla="*/ 0 h 2571749"/>
              <a:gd name="connsiteX1" fmla="*/ 363073 w 363073"/>
              <a:gd name="connsiteY1" fmla="*/ 0 h 2571749"/>
              <a:gd name="connsiteX2" fmla="*/ 363073 w 363073"/>
              <a:gd name="connsiteY2" fmla="*/ 2571749 h 2571749"/>
              <a:gd name="connsiteX3" fmla="*/ 0 w 363073"/>
              <a:gd name="connsiteY3" fmla="*/ 2571749 h 2571749"/>
              <a:gd name="connsiteX4" fmla="*/ 0 w 363073"/>
              <a:gd name="connsiteY4" fmla="*/ 0 h 2571749"/>
              <a:gd name="connsiteX0" fmla="*/ 0 w 363073"/>
              <a:gd name="connsiteY0" fmla="*/ 2571749 h 2571749"/>
              <a:gd name="connsiteX1" fmla="*/ 363073 w 363073"/>
              <a:gd name="connsiteY1" fmla="*/ 0 h 2571749"/>
              <a:gd name="connsiteX2" fmla="*/ 363073 w 363073"/>
              <a:gd name="connsiteY2" fmla="*/ 2571749 h 2571749"/>
              <a:gd name="connsiteX3" fmla="*/ 0 w 363073"/>
              <a:gd name="connsiteY3" fmla="*/ 2571749 h 2571749"/>
              <a:gd name="connsiteX0" fmla="*/ 0 w 2261321"/>
              <a:gd name="connsiteY0" fmla="*/ 5152904 h 5152904"/>
              <a:gd name="connsiteX1" fmla="*/ 2261321 w 2261321"/>
              <a:gd name="connsiteY1" fmla="*/ 0 h 5152904"/>
              <a:gd name="connsiteX2" fmla="*/ 2261321 w 2261321"/>
              <a:gd name="connsiteY2" fmla="*/ 2571749 h 5152904"/>
              <a:gd name="connsiteX3" fmla="*/ 0 w 2261321"/>
              <a:gd name="connsiteY3" fmla="*/ 5152904 h 5152904"/>
              <a:gd name="connsiteX0" fmla="*/ 0 w 2284470"/>
              <a:gd name="connsiteY0" fmla="*/ 5152904 h 5164478"/>
              <a:gd name="connsiteX1" fmla="*/ 2261321 w 2284470"/>
              <a:gd name="connsiteY1" fmla="*/ 0 h 5164478"/>
              <a:gd name="connsiteX2" fmla="*/ 2284470 w 2284470"/>
              <a:gd name="connsiteY2" fmla="*/ 5164478 h 5164478"/>
              <a:gd name="connsiteX3" fmla="*/ 0 w 2284470"/>
              <a:gd name="connsiteY3" fmla="*/ 5152904 h 5164478"/>
              <a:gd name="connsiteX0" fmla="*/ 0 w 3800753"/>
              <a:gd name="connsiteY0" fmla="*/ 5129755 h 5164478"/>
              <a:gd name="connsiteX1" fmla="*/ 3777604 w 3800753"/>
              <a:gd name="connsiteY1" fmla="*/ 0 h 5164478"/>
              <a:gd name="connsiteX2" fmla="*/ 3800753 w 3800753"/>
              <a:gd name="connsiteY2" fmla="*/ 5164478 h 5164478"/>
              <a:gd name="connsiteX3" fmla="*/ 0 w 3800753"/>
              <a:gd name="connsiteY3" fmla="*/ 5129755 h 5164478"/>
              <a:gd name="connsiteX0" fmla="*/ 0 w 4066970"/>
              <a:gd name="connsiteY0" fmla="*/ 5152904 h 5164478"/>
              <a:gd name="connsiteX1" fmla="*/ 4043821 w 4066970"/>
              <a:gd name="connsiteY1" fmla="*/ 0 h 5164478"/>
              <a:gd name="connsiteX2" fmla="*/ 4066970 w 4066970"/>
              <a:gd name="connsiteY2" fmla="*/ 5164478 h 5164478"/>
              <a:gd name="connsiteX3" fmla="*/ 0 w 4066970"/>
              <a:gd name="connsiteY3" fmla="*/ 5152904 h 5164478"/>
              <a:gd name="connsiteX0" fmla="*/ 0 w 4130470"/>
              <a:gd name="connsiteY0" fmla="*/ 5152904 h 5164478"/>
              <a:gd name="connsiteX1" fmla="*/ 4107321 w 4130470"/>
              <a:gd name="connsiteY1" fmla="*/ 0 h 5164478"/>
              <a:gd name="connsiteX2" fmla="*/ 4130470 w 4130470"/>
              <a:gd name="connsiteY2" fmla="*/ 5164478 h 5164478"/>
              <a:gd name="connsiteX3" fmla="*/ 0 w 41304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84843"/>
              <a:gd name="connsiteY0" fmla="*/ 5188447 h 5188447"/>
              <a:gd name="connsiteX1" fmla="*/ 4861694 w 4884843"/>
              <a:gd name="connsiteY1" fmla="*/ 0 h 5188447"/>
              <a:gd name="connsiteX2" fmla="*/ 4884843 w 4884843"/>
              <a:gd name="connsiteY2" fmla="*/ 5164478 h 5188447"/>
              <a:gd name="connsiteX3" fmla="*/ 0 w 4884843"/>
              <a:gd name="connsiteY3" fmla="*/ 5188447 h 5188447"/>
              <a:gd name="connsiteX0" fmla="*/ 0 w 4861694"/>
              <a:gd name="connsiteY0" fmla="*/ 5188447 h 5188447"/>
              <a:gd name="connsiteX1" fmla="*/ 4861694 w 4861694"/>
              <a:gd name="connsiteY1" fmla="*/ 0 h 5188447"/>
              <a:gd name="connsiteX2" fmla="*/ 4849299 w 4861694"/>
              <a:gd name="connsiteY2" fmla="*/ 5182251 h 5188447"/>
              <a:gd name="connsiteX3" fmla="*/ 0 w 4861694"/>
              <a:gd name="connsiteY3" fmla="*/ 5188447 h 5188447"/>
              <a:gd name="connsiteX0" fmla="*/ 0 w 4875644"/>
              <a:gd name="connsiteY0" fmla="*/ 5188447 h 5199465"/>
              <a:gd name="connsiteX1" fmla="*/ 4861694 w 4875644"/>
              <a:gd name="connsiteY1" fmla="*/ 0 h 5199465"/>
              <a:gd name="connsiteX2" fmla="*/ 4875118 w 4875644"/>
              <a:gd name="connsiteY2" fmla="*/ 5199465 h 5199465"/>
              <a:gd name="connsiteX3" fmla="*/ 0 w 4875644"/>
              <a:gd name="connsiteY3" fmla="*/ 5188447 h 5199465"/>
              <a:gd name="connsiteX0" fmla="*/ 0 w 4875936"/>
              <a:gd name="connsiteY0" fmla="*/ 5214268 h 5225286"/>
              <a:gd name="connsiteX1" fmla="*/ 4870305 w 4875936"/>
              <a:gd name="connsiteY1" fmla="*/ 0 h 5225286"/>
              <a:gd name="connsiteX2" fmla="*/ 4875118 w 4875936"/>
              <a:gd name="connsiteY2" fmla="*/ 5225286 h 5225286"/>
              <a:gd name="connsiteX3" fmla="*/ 0 w 4875936"/>
              <a:gd name="connsiteY3" fmla="*/ 5214268 h 5225286"/>
              <a:gd name="connsiteX0" fmla="*/ 0 w 4870304"/>
              <a:gd name="connsiteY0" fmla="*/ 5214268 h 5216678"/>
              <a:gd name="connsiteX1" fmla="*/ 4870305 w 4870304"/>
              <a:gd name="connsiteY1" fmla="*/ 0 h 5216678"/>
              <a:gd name="connsiteX2" fmla="*/ 4866513 w 4870304"/>
              <a:gd name="connsiteY2" fmla="*/ 5216678 h 5216678"/>
              <a:gd name="connsiteX3" fmla="*/ 0 w 4870304"/>
              <a:gd name="connsiteY3" fmla="*/ 5214268 h 5216678"/>
            </a:gdLst>
            <a:ahLst/>
            <a:cxnLst>
              <a:cxn ang="0">
                <a:pos x="connsiteX0" y="connsiteY0"/>
              </a:cxn>
              <a:cxn ang="0">
                <a:pos x="connsiteX1" y="connsiteY1"/>
              </a:cxn>
              <a:cxn ang="0">
                <a:pos x="connsiteX2" y="connsiteY2"/>
              </a:cxn>
              <a:cxn ang="0">
                <a:pos x="connsiteX3" y="connsiteY3"/>
              </a:cxn>
            </a:cxnLst>
            <a:rect l="l" t="t" r="r" b="b"/>
            <a:pathLst>
              <a:path w="4870304" h="5216678">
                <a:moveTo>
                  <a:pt x="0" y="5214268"/>
                </a:moveTo>
                <a:lnTo>
                  <a:pt x="4870305" y="0"/>
                </a:lnTo>
                <a:cubicBezTo>
                  <a:pt x="4866173" y="1727417"/>
                  <a:pt x="4870645" y="3489261"/>
                  <a:pt x="4866513" y="5216678"/>
                </a:cubicBezTo>
                <a:lnTo>
                  <a:pt x="0" y="5214268"/>
                </a:lnTo>
                <a:close/>
              </a:path>
            </a:pathLst>
          </a:custGeom>
          <a:solidFill>
            <a:schemeClr val="bg1">
              <a:lumMod val="95000"/>
              <a:alpha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Rectangle 7"/>
          <p:cNvSpPr/>
          <p:nvPr userDrawn="1"/>
        </p:nvSpPr>
        <p:spPr>
          <a:xfrm rot="5400000" flipV="1">
            <a:off x="4703195" y="711752"/>
            <a:ext cx="651013" cy="8252993"/>
          </a:xfrm>
          <a:custGeom>
            <a:avLst/>
            <a:gdLst>
              <a:gd name="connsiteX0" fmla="*/ 0 w 363073"/>
              <a:gd name="connsiteY0" fmla="*/ 0 h 2571749"/>
              <a:gd name="connsiteX1" fmla="*/ 363073 w 363073"/>
              <a:gd name="connsiteY1" fmla="*/ 0 h 2571749"/>
              <a:gd name="connsiteX2" fmla="*/ 363073 w 363073"/>
              <a:gd name="connsiteY2" fmla="*/ 2571749 h 2571749"/>
              <a:gd name="connsiteX3" fmla="*/ 0 w 363073"/>
              <a:gd name="connsiteY3" fmla="*/ 2571749 h 2571749"/>
              <a:gd name="connsiteX4" fmla="*/ 0 w 363073"/>
              <a:gd name="connsiteY4" fmla="*/ 0 h 2571749"/>
              <a:gd name="connsiteX0" fmla="*/ 0 w 363073"/>
              <a:gd name="connsiteY0" fmla="*/ 2571749 h 2571749"/>
              <a:gd name="connsiteX1" fmla="*/ 363073 w 363073"/>
              <a:gd name="connsiteY1" fmla="*/ 0 h 2571749"/>
              <a:gd name="connsiteX2" fmla="*/ 363073 w 363073"/>
              <a:gd name="connsiteY2" fmla="*/ 2571749 h 2571749"/>
              <a:gd name="connsiteX3" fmla="*/ 0 w 363073"/>
              <a:gd name="connsiteY3" fmla="*/ 2571749 h 2571749"/>
              <a:gd name="connsiteX0" fmla="*/ 0 w 2261321"/>
              <a:gd name="connsiteY0" fmla="*/ 5152904 h 5152904"/>
              <a:gd name="connsiteX1" fmla="*/ 2261321 w 2261321"/>
              <a:gd name="connsiteY1" fmla="*/ 0 h 5152904"/>
              <a:gd name="connsiteX2" fmla="*/ 2261321 w 2261321"/>
              <a:gd name="connsiteY2" fmla="*/ 2571749 h 5152904"/>
              <a:gd name="connsiteX3" fmla="*/ 0 w 2261321"/>
              <a:gd name="connsiteY3" fmla="*/ 5152904 h 5152904"/>
              <a:gd name="connsiteX0" fmla="*/ 0 w 2284470"/>
              <a:gd name="connsiteY0" fmla="*/ 5152904 h 5164478"/>
              <a:gd name="connsiteX1" fmla="*/ 2261321 w 2284470"/>
              <a:gd name="connsiteY1" fmla="*/ 0 h 5164478"/>
              <a:gd name="connsiteX2" fmla="*/ 2284470 w 2284470"/>
              <a:gd name="connsiteY2" fmla="*/ 5164478 h 5164478"/>
              <a:gd name="connsiteX3" fmla="*/ 0 w 2284470"/>
              <a:gd name="connsiteY3" fmla="*/ 5152904 h 5164478"/>
              <a:gd name="connsiteX0" fmla="*/ 0 w 3800753"/>
              <a:gd name="connsiteY0" fmla="*/ 5129755 h 5164478"/>
              <a:gd name="connsiteX1" fmla="*/ 3777604 w 3800753"/>
              <a:gd name="connsiteY1" fmla="*/ 0 h 5164478"/>
              <a:gd name="connsiteX2" fmla="*/ 3800753 w 3800753"/>
              <a:gd name="connsiteY2" fmla="*/ 5164478 h 5164478"/>
              <a:gd name="connsiteX3" fmla="*/ 0 w 3800753"/>
              <a:gd name="connsiteY3" fmla="*/ 5129755 h 5164478"/>
              <a:gd name="connsiteX0" fmla="*/ 0 w 4066970"/>
              <a:gd name="connsiteY0" fmla="*/ 5152904 h 5164478"/>
              <a:gd name="connsiteX1" fmla="*/ 4043821 w 4066970"/>
              <a:gd name="connsiteY1" fmla="*/ 0 h 5164478"/>
              <a:gd name="connsiteX2" fmla="*/ 4066970 w 4066970"/>
              <a:gd name="connsiteY2" fmla="*/ 5164478 h 5164478"/>
              <a:gd name="connsiteX3" fmla="*/ 0 w 4066970"/>
              <a:gd name="connsiteY3" fmla="*/ 5152904 h 5164478"/>
              <a:gd name="connsiteX0" fmla="*/ 0 w 4130470"/>
              <a:gd name="connsiteY0" fmla="*/ 5152904 h 5164478"/>
              <a:gd name="connsiteX1" fmla="*/ 4107321 w 4130470"/>
              <a:gd name="connsiteY1" fmla="*/ 0 h 5164478"/>
              <a:gd name="connsiteX2" fmla="*/ 4130470 w 4130470"/>
              <a:gd name="connsiteY2" fmla="*/ 5164478 h 5164478"/>
              <a:gd name="connsiteX3" fmla="*/ 0 w 41304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84843"/>
              <a:gd name="connsiteY0" fmla="*/ 5188447 h 5188447"/>
              <a:gd name="connsiteX1" fmla="*/ 4861694 w 4884843"/>
              <a:gd name="connsiteY1" fmla="*/ 0 h 5188447"/>
              <a:gd name="connsiteX2" fmla="*/ 4884843 w 4884843"/>
              <a:gd name="connsiteY2" fmla="*/ 5164478 h 5188447"/>
              <a:gd name="connsiteX3" fmla="*/ 0 w 4884843"/>
              <a:gd name="connsiteY3" fmla="*/ 5188447 h 5188447"/>
              <a:gd name="connsiteX0" fmla="*/ 0 w 4861694"/>
              <a:gd name="connsiteY0" fmla="*/ 5188447 h 5188447"/>
              <a:gd name="connsiteX1" fmla="*/ 4861694 w 4861694"/>
              <a:gd name="connsiteY1" fmla="*/ 0 h 5188447"/>
              <a:gd name="connsiteX2" fmla="*/ 4849299 w 4861694"/>
              <a:gd name="connsiteY2" fmla="*/ 5182251 h 5188447"/>
              <a:gd name="connsiteX3" fmla="*/ 0 w 4861694"/>
              <a:gd name="connsiteY3" fmla="*/ 5188447 h 5188447"/>
              <a:gd name="connsiteX0" fmla="*/ 0 w 4875644"/>
              <a:gd name="connsiteY0" fmla="*/ 5188447 h 5199465"/>
              <a:gd name="connsiteX1" fmla="*/ 4861694 w 4875644"/>
              <a:gd name="connsiteY1" fmla="*/ 0 h 5199465"/>
              <a:gd name="connsiteX2" fmla="*/ 4875118 w 4875644"/>
              <a:gd name="connsiteY2" fmla="*/ 5199465 h 5199465"/>
              <a:gd name="connsiteX3" fmla="*/ 0 w 4875644"/>
              <a:gd name="connsiteY3" fmla="*/ 5188447 h 5199465"/>
              <a:gd name="connsiteX0" fmla="*/ 0 w 4875936"/>
              <a:gd name="connsiteY0" fmla="*/ 5214268 h 5225286"/>
              <a:gd name="connsiteX1" fmla="*/ 4870305 w 4875936"/>
              <a:gd name="connsiteY1" fmla="*/ 0 h 5225286"/>
              <a:gd name="connsiteX2" fmla="*/ 4875118 w 4875936"/>
              <a:gd name="connsiteY2" fmla="*/ 5225286 h 5225286"/>
              <a:gd name="connsiteX3" fmla="*/ 0 w 4875936"/>
              <a:gd name="connsiteY3" fmla="*/ 5214268 h 5225286"/>
              <a:gd name="connsiteX0" fmla="*/ 0 w 4870304"/>
              <a:gd name="connsiteY0" fmla="*/ 5214268 h 5216678"/>
              <a:gd name="connsiteX1" fmla="*/ 4870305 w 4870304"/>
              <a:gd name="connsiteY1" fmla="*/ 0 h 5216678"/>
              <a:gd name="connsiteX2" fmla="*/ 4866513 w 4870304"/>
              <a:gd name="connsiteY2" fmla="*/ 5216678 h 5216678"/>
              <a:gd name="connsiteX3" fmla="*/ 0 w 4870304"/>
              <a:gd name="connsiteY3" fmla="*/ 5214268 h 5216678"/>
            </a:gdLst>
            <a:ahLst/>
            <a:cxnLst>
              <a:cxn ang="0">
                <a:pos x="connsiteX0" y="connsiteY0"/>
              </a:cxn>
              <a:cxn ang="0">
                <a:pos x="connsiteX1" y="connsiteY1"/>
              </a:cxn>
              <a:cxn ang="0">
                <a:pos x="connsiteX2" y="connsiteY2"/>
              </a:cxn>
              <a:cxn ang="0">
                <a:pos x="connsiteX3" y="connsiteY3"/>
              </a:cxn>
            </a:cxnLst>
            <a:rect l="l" t="t" r="r" b="b"/>
            <a:pathLst>
              <a:path w="4870304" h="5216678">
                <a:moveTo>
                  <a:pt x="0" y="5214268"/>
                </a:moveTo>
                <a:lnTo>
                  <a:pt x="4870305" y="0"/>
                </a:lnTo>
                <a:cubicBezTo>
                  <a:pt x="4866173" y="1727417"/>
                  <a:pt x="4870645" y="3489261"/>
                  <a:pt x="4866513" y="5216678"/>
                </a:cubicBezTo>
                <a:lnTo>
                  <a:pt x="0" y="5214268"/>
                </a:lnTo>
                <a:close/>
              </a:path>
            </a:pathLst>
          </a:cu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16" name="Picture 15"/>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11067" y="4651347"/>
            <a:ext cx="892179" cy="331665"/>
          </a:xfrm>
          <a:prstGeom prst="rect">
            <a:avLst/>
          </a:prstGeom>
        </p:spPr>
      </p:pic>
    </p:spTree>
    <p:extLst>
      <p:ext uri="{BB962C8B-B14F-4D97-AF65-F5344CB8AC3E}">
        <p14:creationId xmlns:p14="http://schemas.microsoft.com/office/powerpoint/2010/main" val="4004899459"/>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extLst mod="1">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2" name="Text Placeholder 6"/>
          <p:cNvSpPr>
            <a:spLocks noGrp="1"/>
          </p:cNvSpPr>
          <p:nvPr>
            <p:ph type="body" sz="quarter" idx="11" hasCustomPrompt="1"/>
          </p:nvPr>
        </p:nvSpPr>
        <p:spPr>
          <a:xfrm>
            <a:off x="638175" y="275573"/>
            <a:ext cx="7862888" cy="756071"/>
          </a:xfrm>
          <a:prstGeom prst="rect">
            <a:avLst/>
          </a:prstGeom>
        </p:spPr>
        <p:txBody>
          <a:bodyPr lIns="0" tIns="0" rIns="0" bIns="0">
            <a:noAutofit/>
          </a:bodyPr>
          <a:lstStyle>
            <a:lvl1pPr marL="0" indent="0">
              <a:spcBef>
                <a:spcPts val="0"/>
              </a:spcBef>
              <a:buFontTx/>
              <a:buNone/>
              <a:defRPr sz="2800" cap="all" spc="50" baseline="0">
                <a:solidFill>
                  <a:schemeClr val="accent1"/>
                </a:solidFill>
                <a:latin typeface="Lato Black" panose="020F0A02020204030203" pitchFamily="34" charset="0"/>
              </a:defRPr>
            </a:lvl1pPr>
          </a:lstStyle>
          <a:p>
            <a:pPr lvl="0"/>
            <a:r>
              <a:rPr lang="en-US" dirty="0"/>
              <a:t>Click to </a:t>
            </a:r>
          </a:p>
          <a:p>
            <a:pPr lvl="0"/>
            <a:r>
              <a:rPr lang="en-US" dirty="0"/>
              <a:t>edit title</a:t>
            </a:r>
          </a:p>
        </p:txBody>
      </p:sp>
      <p:cxnSp>
        <p:nvCxnSpPr>
          <p:cNvPr id="6" name="Straight Connector 5"/>
          <p:cNvCxnSpPr/>
          <p:nvPr userDrawn="1"/>
        </p:nvCxnSpPr>
        <p:spPr>
          <a:xfrm>
            <a:off x="638175" y="1142756"/>
            <a:ext cx="457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2"/>
          </p:nvPr>
        </p:nvSpPr>
        <p:spPr/>
        <p:txBody>
          <a:bodyPr/>
          <a:lstStyle/>
          <a:p>
            <a:r>
              <a:rPr lang="en-US" dirty="0">
                <a:solidFill>
                  <a:schemeClr val="accent1"/>
                </a:solidFill>
              </a:rPr>
              <a:t>©2016 Adult Financial Education Services</a:t>
            </a:r>
          </a:p>
        </p:txBody>
      </p:sp>
      <p:sp>
        <p:nvSpPr>
          <p:cNvPr id="4" name="Slide Number Placeholder 3"/>
          <p:cNvSpPr>
            <a:spLocks noGrp="1"/>
          </p:cNvSpPr>
          <p:nvPr>
            <p:ph type="sldNum" sz="quarter" idx="13"/>
          </p:nvPr>
        </p:nvSpPr>
        <p:spPr/>
        <p:txBody>
          <a:bodyPr/>
          <a:lstStyle/>
          <a:p>
            <a:fld id="{AC2C22BC-B3FE-4FEE-BBEA-713BA38E049C}" type="slidenum">
              <a:rPr lang="en-US" smtClean="0"/>
              <a:pPr/>
              <a:t>‹#›</a:t>
            </a:fld>
            <a:endParaRPr lang="en-US" dirty="0"/>
          </a:p>
        </p:txBody>
      </p:sp>
      <p:sp>
        <p:nvSpPr>
          <p:cNvPr id="9" name="Freeform 25"/>
          <p:cNvSpPr>
            <a:spLocks/>
          </p:cNvSpPr>
          <p:nvPr userDrawn="1"/>
        </p:nvSpPr>
        <p:spPr bwMode="auto">
          <a:xfrm>
            <a:off x="8595203" y="4767264"/>
            <a:ext cx="158141" cy="273844"/>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712517217"/>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extLst mod="1">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Portfolio at Righ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780280" y="0"/>
            <a:ext cx="4363720" cy="5143500"/>
          </a:xfrm>
          <a:prstGeom prst="rect">
            <a:avLst/>
          </a:prstGeom>
        </p:spPr>
        <p:txBody>
          <a:bodyPr/>
          <a:lstStyle>
            <a:lvl1pPr>
              <a:defRPr sz="1400">
                <a:solidFill>
                  <a:schemeClr val="accent4"/>
                </a:solidFill>
                <a:latin typeface="Lato" panose="020F0502020204030203" pitchFamily="34" charset="0"/>
              </a:defRPr>
            </a:lvl1pPr>
          </a:lstStyle>
          <a:p>
            <a:endParaRPr lang="en-US" dirty="0"/>
          </a:p>
        </p:txBody>
      </p:sp>
      <p:sp>
        <p:nvSpPr>
          <p:cNvPr id="9" name="Footer Placeholder 11"/>
          <p:cNvSpPr>
            <a:spLocks noGrp="1"/>
          </p:cNvSpPr>
          <p:nvPr>
            <p:ph type="ftr" sz="quarter" idx="11"/>
          </p:nvPr>
        </p:nvSpPr>
        <p:spPr>
          <a:xfrm>
            <a:off x="556625" y="4767263"/>
            <a:ext cx="3086100" cy="273844"/>
          </a:xfrm>
        </p:spPr>
        <p:txBody>
          <a:bodyPr/>
          <a:lstStyle>
            <a:lvl1pPr algn="l">
              <a:defRPr/>
            </a:lvl1pPr>
          </a:lstStyle>
          <a:p>
            <a:r>
              <a:rPr lang="en-US" dirty="0">
                <a:solidFill>
                  <a:schemeClr val="accent1"/>
                </a:solidFill>
              </a:rPr>
              <a:t>©2016 Adult Financial Education Services</a:t>
            </a:r>
          </a:p>
        </p:txBody>
      </p:sp>
      <p:sp>
        <p:nvSpPr>
          <p:cNvPr id="10" name="Slide Number Placeholder 12"/>
          <p:cNvSpPr>
            <a:spLocks noGrp="1"/>
          </p:cNvSpPr>
          <p:nvPr>
            <p:ph type="sldNum" sz="quarter" idx="12"/>
          </p:nvPr>
        </p:nvSpPr>
        <p:spPr>
          <a:xfrm>
            <a:off x="25052" y="4767263"/>
            <a:ext cx="373432" cy="273844"/>
          </a:xfrm>
        </p:spPr>
        <p:txBody>
          <a:bodyPr/>
          <a:lstStyle>
            <a:lvl1pPr algn="r">
              <a:defRPr/>
            </a:lvl1pPr>
          </a:lstStyle>
          <a:p>
            <a:fld id="{AC2C22BC-B3FE-4FEE-BBEA-713BA38E049C}" type="slidenum">
              <a:rPr lang="en-US" smtClean="0"/>
              <a:pPr/>
              <a:t>‹#›</a:t>
            </a:fld>
            <a:endParaRPr lang="en-US" dirty="0"/>
          </a:p>
        </p:txBody>
      </p:sp>
      <p:sp>
        <p:nvSpPr>
          <p:cNvPr id="11" name="Freeform 25"/>
          <p:cNvSpPr>
            <a:spLocks/>
          </p:cNvSpPr>
          <p:nvPr userDrawn="1"/>
        </p:nvSpPr>
        <p:spPr bwMode="auto">
          <a:xfrm>
            <a:off x="398484" y="4767264"/>
            <a:ext cx="158141" cy="273844"/>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
        <p:nvSpPr>
          <p:cNvPr id="15" name="Title 1"/>
          <p:cNvSpPr>
            <a:spLocks noGrp="1"/>
          </p:cNvSpPr>
          <p:nvPr>
            <p:ph type="title" hasCustomPrompt="1"/>
          </p:nvPr>
        </p:nvSpPr>
        <p:spPr>
          <a:xfrm>
            <a:off x="650701" y="409021"/>
            <a:ext cx="3783513" cy="672955"/>
          </a:xfrm>
        </p:spPr>
        <p:txBody>
          <a:bodyPr/>
          <a:lstStyle>
            <a:lvl1pPr>
              <a:defRPr/>
            </a:lvl1pPr>
          </a:lstStyle>
          <a:p>
            <a:r>
              <a:rPr lang="en-US" dirty="0"/>
              <a:t>CLICK TO EDIT TITLE </a:t>
            </a:r>
          </a:p>
        </p:txBody>
      </p:sp>
      <p:cxnSp>
        <p:nvCxnSpPr>
          <p:cNvPr id="17" name="Straight Connector 16"/>
          <p:cNvCxnSpPr/>
          <p:nvPr userDrawn="1"/>
        </p:nvCxnSpPr>
        <p:spPr>
          <a:xfrm>
            <a:off x="771096" y="1081976"/>
            <a:ext cx="457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55482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extLst mod="1">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Full Pictur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a:lstStyle>
            <a:lvl1pPr>
              <a:defRPr sz="2000">
                <a:solidFill>
                  <a:schemeClr val="accent4"/>
                </a:solidFill>
                <a:latin typeface="Lato" panose="020F0502020204030203" pitchFamily="34" charset="0"/>
              </a:defRPr>
            </a:lvl1pPr>
          </a:lstStyle>
          <a:p>
            <a:endParaRPr lang="en-US" dirty="0"/>
          </a:p>
        </p:txBody>
      </p:sp>
    </p:spTree>
    <p:extLst>
      <p:ext uri="{BB962C8B-B14F-4D97-AF65-F5344CB8AC3E}">
        <p14:creationId xmlns:p14="http://schemas.microsoft.com/office/powerpoint/2010/main" val="1544431819"/>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extLst mod="1">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62" y="120210"/>
            <a:ext cx="9144000" cy="457200"/>
          </a:xfrm>
        </p:spPr>
        <p:txBody>
          <a:bodyPr>
            <a:normAutofit/>
          </a:bodyPr>
          <a:lstStyle>
            <a:lvl1pPr algn="ctr">
              <a:defRPr sz="2200">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457200" y="1256682"/>
            <a:ext cx="4040188" cy="479822"/>
          </a:xfrm>
        </p:spPr>
        <p:txBody>
          <a:bodyPr anchor="b">
            <a:noAutofit/>
          </a:bodyPr>
          <a:lstStyle>
            <a:lvl1pPr marL="0" indent="0">
              <a:buNone/>
              <a:defRPr sz="1800" b="1">
                <a:solidFill>
                  <a:schemeClr val="accent1"/>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736504"/>
            <a:ext cx="4040188" cy="2625329"/>
          </a:xfrm>
        </p:spPr>
        <p:txBody>
          <a:bodyPr>
            <a:normAutofit/>
          </a:bodyPr>
          <a:lstStyle>
            <a:lvl1pPr>
              <a:defRPr sz="1500"/>
            </a:lvl1pPr>
            <a:lvl2pPr>
              <a:defRPr sz="135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256682"/>
            <a:ext cx="4041775" cy="479822"/>
          </a:xfrm>
        </p:spPr>
        <p:txBody>
          <a:bodyPr anchor="b">
            <a:noAutofit/>
          </a:bodyPr>
          <a:lstStyle>
            <a:lvl1pPr marL="0" indent="0">
              <a:buNone/>
              <a:defRPr sz="1800" b="1">
                <a:solidFill>
                  <a:schemeClr val="accent1"/>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736504"/>
            <a:ext cx="4041775" cy="2625329"/>
          </a:xfrm>
        </p:spPr>
        <p:txBody>
          <a:bodyPr>
            <a:normAutofit/>
          </a:bodyPr>
          <a:lstStyle>
            <a:lvl1pPr>
              <a:defRPr sz="1500"/>
            </a:lvl1pPr>
            <a:lvl2pPr>
              <a:defRPr sz="135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
          <p:cNvSpPr>
            <a:spLocks noGrp="1"/>
          </p:cNvSpPr>
          <p:nvPr>
            <p:ph type="body" sz="quarter" idx="10" hasCustomPrompt="1"/>
          </p:nvPr>
        </p:nvSpPr>
        <p:spPr>
          <a:xfrm>
            <a:off x="559434" y="710872"/>
            <a:ext cx="7967663" cy="319088"/>
          </a:xfrm>
        </p:spPr>
        <p:txBody>
          <a:bodyPr>
            <a:normAutofit/>
          </a:bodyPr>
          <a:lstStyle>
            <a:lvl1pPr marL="0" indent="0" algn="ctr">
              <a:buNone/>
              <a:defRPr sz="1400">
                <a:solidFill>
                  <a:schemeClr val="accent3"/>
                </a:solidFill>
                <a:latin typeface="+mn-lt"/>
              </a:defRPr>
            </a:lvl1pPr>
          </a:lstStyle>
          <a:p>
            <a:pPr lvl="0"/>
            <a:r>
              <a:rPr lang="en-US" dirty="0"/>
              <a:t>Edit master text styles</a:t>
            </a:r>
          </a:p>
        </p:txBody>
      </p:sp>
      <p:pic>
        <p:nvPicPr>
          <p:cNvPr id="9" name="Picture 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6164" y="4711012"/>
            <a:ext cx="892179" cy="331665"/>
          </a:xfrm>
          <a:prstGeom prst="rect">
            <a:avLst/>
          </a:prstGeom>
        </p:spPr>
      </p:pic>
    </p:spTree>
    <p:extLst>
      <p:ext uri="{BB962C8B-B14F-4D97-AF65-F5344CB8AC3E}">
        <p14:creationId xmlns:p14="http://schemas.microsoft.com/office/powerpoint/2010/main" val="3234034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112512" y="4711012"/>
            <a:ext cx="892179" cy="331665"/>
          </a:xfrm>
          <a:prstGeom prst="rect">
            <a:avLst/>
          </a:prstGeom>
        </p:spPr>
      </p:pic>
      <p:sp>
        <p:nvSpPr>
          <p:cNvPr id="9" name="Title 8"/>
          <p:cNvSpPr>
            <a:spLocks noGrp="1"/>
          </p:cNvSpPr>
          <p:nvPr>
            <p:ph type="title"/>
          </p:nvPr>
        </p:nvSpPr>
        <p:spPr/>
        <p:txBody>
          <a:bodyPr/>
          <a:lstStyle>
            <a:lvl1pPr algn="ctr">
              <a:defRPr>
                <a:solidFill>
                  <a:schemeClr val="accent1"/>
                </a:solidFill>
              </a:defRPr>
            </a:lvl1pPr>
          </a:lstStyle>
          <a:p>
            <a:r>
              <a:rPr lang="en-US" dirty="0"/>
              <a:t>Click to edit Master title style</a:t>
            </a:r>
          </a:p>
        </p:txBody>
      </p:sp>
      <p:sp>
        <p:nvSpPr>
          <p:cNvPr id="6" name="Content Placeholder 8"/>
          <p:cNvSpPr>
            <a:spLocks noGrp="1"/>
          </p:cNvSpPr>
          <p:nvPr>
            <p:ph sz="quarter" idx="12"/>
          </p:nvPr>
        </p:nvSpPr>
        <p:spPr>
          <a:xfrm>
            <a:off x="528312" y="1101432"/>
            <a:ext cx="8046278" cy="334177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4599280" y="778651"/>
            <a:ext cx="1580921"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338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112512" y="4711012"/>
            <a:ext cx="892179" cy="331665"/>
          </a:xfrm>
          <a:prstGeom prst="rect">
            <a:avLst/>
          </a:prstGeom>
        </p:spPr>
      </p:pic>
      <p:sp>
        <p:nvSpPr>
          <p:cNvPr id="9" name="Title 8"/>
          <p:cNvSpPr>
            <a:spLocks noGrp="1"/>
          </p:cNvSpPr>
          <p:nvPr>
            <p:ph type="title"/>
          </p:nvPr>
        </p:nvSpPr>
        <p:spPr/>
        <p:txBody>
          <a:bodyPr/>
          <a:lstStyle>
            <a:lvl1pPr algn="l">
              <a:defRPr>
                <a:solidFill>
                  <a:schemeClr val="bg1"/>
                </a:solidFill>
              </a:defRPr>
            </a:lvl1pPr>
          </a:lstStyle>
          <a:p>
            <a:r>
              <a:rPr lang="en-US" dirty="0"/>
              <a:t>Click to edit Master title style</a:t>
            </a:r>
          </a:p>
        </p:txBody>
      </p:sp>
      <p:sp>
        <p:nvSpPr>
          <p:cNvPr id="6" name="Content Placeholder 8"/>
          <p:cNvSpPr>
            <a:spLocks noGrp="1"/>
          </p:cNvSpPr>
          <p:nvPr>
            <p:ph sz="quarter" idx="12"/>
          </p:nvPr>
        </p:nvSpPr>
        <p:spPr>
          <a:xfrm>
            <a:off x="528312" y="1101432"/>
            <a:ext cx="8046278" cy="334177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89757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oterOnl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112512" y="4711012"/>
            <a:ext cx="892179" cy="331665"/>
          </a:xfrm>
          <a:prstGeom prst="rect">
            <a:avLst/>
          </a:prstGeom>
        </p:spPr>
      </p:pic>
    </p:spTree>
    <p:extLst>
      <p:ext uri="{BB962C8B-B14F-4D97-AF65-F5344CB8AC3E}">
        <p14:creationId xmlns:p14="http://schemas.microsoft.com/office/powerpoint/2010/main" val="1629840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Half">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6164" y="4711012"/>
            <a:ext cx="892179" cy="331665"/>
          </a:xfrm>
          <a:prstGeom prst="rect">
            <a:avLst/>
          </a:prstGeom>
        </p:spPr>
      </p:pic>
      <p:sp>
        <p:nvSpPr>
          <p:cNvPr id="5" name="Rectangle 4"/>
          <p:cNvSpPr/>
          <p:nvPr userDrawn="1"/>
        </p:nvSpPr>
        <p:spPr>
          <a:xfrm>
            <a:off x="1189" y="0"/>
            <a:ext cx="9141621" cy="2431019"/>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US" sz="675" dirty="0">
              <a:latin typeface="+mj-lt"/>
            </a:endParaRPr>
          </a:p>
        </p:txBody>
      </p:sp>
      <p:sp>
        <p:nvSpPr>
          <p:cNvPr id="2" name="Title 1"/>
          <p:cNvSpPr>
            <a:spLocks noGrp="1"/>
          </p:cNvSpPr>
          <p:nvPr>
            <p:ph type="title"/>
          </p:nvPr>
        </p:nvSpPr>
        <p:spPr>
          <a:xfrm>
            <a:off x="998343" y="345540"/>
            <a:ext cx="7147312" cy="457200"/>
          </a:xfrm>
          <a:noFill/>
        </p:spPr>
        <p:txBody>
          <a:bodyPr/>
          <a:lstStyle>
            <a:lvl1pPr algn="ct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840203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1189" y="0"/>
            <a:ext cx="9141621" cy="3443288"/>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US" sz="675" dirty="0">
              <a:latin typeface="+mj-lt"/>
            </a:endParaRPr>
          </a:p>
        </p:txBody>
      </p:sp>
      <p:sp>
        <p:nvSpPr>
          <p:cNvPr id="4" name="Title 3"/>
          <p:cNvSpPr>
            <a:spLocks noGrp="1"/>
          </p:cNvSpPr>
          <p:nvPr>
            <p:ph type="title"/>
          </p:nvPr>
        </p:nvSpPr>
        <p:spPr>
          <a:xfrm>
            <a:off x="4837176" y="121537"/>
            <a:ext cx="3472935" cy="919016"/>
          </a:xfrm>
          <a:noFill/>
        </p:spPr>
        <p:txBody>
          <a:bodyPr/>
          <a:lstStyle>
            <a:lvl1pPr>
              <a:defRPr>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6164" y="4711012"/>
            <a:ext cx="892179" cy="331665"/>
          </a:xfrm>
          <a:prstGeom prst="rect">
            <a:avLst/>
          </a:prstGeom>
        </p:spPr>
      </p:pic>
    </p:spTree>
    <p:extLst>
      <p:ext uri="{BB962C8B-B14F-4D97-AF65-F5344CB8AC3E}">
        <p14:creationId xmlns:p14="http://schemas.microsoft.com/office/powerpoint/2010/main" val="3136738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5776" y="269340"/>
            <a:ext cx="7538232" cy="457200"/>
          </a:xfrm>
          <a:prstGeom prst="rect">
            <a:avLst/>
          </a:prstGeom>
          <a:no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197735"/>
            <a:ext cx="8229600" cy="323021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249775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95" r:id="rId20"/>
    <p:sldLayoutId id="2147483685" r:id="rId21"/>
    <p:sldLayoutId id="2147483686" r:id="rId22"/>
    <p:sldLayoutId id="2147483687" r:id="rId23"/>
    <p:sldLayoutId id="2147483693" r:id="rId24"/>
    <p:sldLayoutId id="2147483688" r:id="rId25"/>
    <p:sldLayoutId id="2147483689" r:id="rId26"/>
    <p:sldLayoutId id="2147483690" r:id="rId27"/>
    <p:sldLayoutId id="2147483691" r:id="rId28"/>
    <p:sldLayoutId id="2147483692" r:id="rId29"/>
    <p:sldLayoutId id="2147483696" r:id="rId30"/>
    <p:sldLayoutId id="2147483697" r:id="rId31"/>
    <p:sldLayoutId id="2147483698" r:id="rId32"/>
    <p:sldLayoutId id="2147483699" r:id="rId33"/>
  </p:sldLayoutIdLst>
  <p:hf sldNum="0" hdr="0" ftr="0" dt="0"/>
  <p:txStyles>
    <p:titleStyle>
      <a:lvl1pPr algn="l" defTabSz="457189" rtl="0" eaLnBrk="1" latinLnBrk="0" hangingPunct="1">
        <a:spcBef>
          <a:spcPct val="0"/>
        </a:spcBef>
        <a:buNone/>
        <a:defRPr sz="2400" b="1" kern="1200" cap="all" spc="100" baseline="0">
          <a:solidFill>
            <a:schemeClr val="accent1"/>
          </a:solidFill>
          <a:latin typeface="Lato Black" panose="020F0502020204030203" pitchFamily="34" charset="0"/>
          <a:ea typeface="Lato Black" panose="020F0502020204030203" pitchFamily="34" charset="0"/>
          <a:cs typeface="Lato Black" panose="020F0502020204030203" pitchFamily="34" charset="0"/>
        </a:defRPr>
      </a:lvl1pPr>
    </p:titleStyle>
    <p:bodyStyle>
      <a:lvl1pPr marL="173034" indent="-173034" algn="l" defTabSz="457189" rtl="0" eaLnBrk="1" latinLnBrk="0" hangingPunct="1">
        <a:spcBef>
          <a:spcPct val="20000"/>
        </a:spcBef>
        <a:buClr>
          <a:schemeClr val="accent1"/>
        </a:buClr>
        <a:buFont typeface="Arial" panose="020B0604020202020204" pitchFamily="34" charset="0"/>
        <a:buChar char="•"/>
        <a:defRPr sz="1400" kern="1200">
          <a:solidFill>
            <a:schemeClr val="tx1"/>
          </a:solidFill>
          <a:latin typeface="+mn-lt"/>
          <a:ea typeface="+mn-ea"/>
          <a:cs typeface="+mn-cs"/>
        </a:defRPr>
      </a:lvl1pPr>
      <a:lvl2pPr marL="630222" indent="-173034" algn="l" defTabSz="457189" rtl="0" eaLnBrk="1" latinLnBrk="0" hangingPunct="1">
        <a:spcBef>
          <a:spcPct val="20000"/>
        </a:spcBef>
        <a:buClr>
          <a:schemeClr val="accent1"/>
        </a:buClr>
        <a:buFont typeface="Calibri" panose="020F0502020204030204" pitchFamily="34" charset="0"/>
        <a:buChar char="-"/>
        <a:defRPr sz="1200" kern="1200">
          <a:solidFill>
            <a:schemeClr val="tx1"/>
          </a:solidFill>
          <a:latin typeface="+mn-lt"/>
          <a:ea typeface="+mn-ea"/>
          <a:cs typeface="+mn-cs"/>
        </a:defRPr>
      </a:lvl2pPr>
      <a:lvl3pPr marL="1031849" indent="-117472" algn="l" defTabSz="457189" rtl="0" eaLnBrk="1" latinLnBrk="0" hangingPunct="1">
        <a:spcBef>
          <a:spcPct val="20000"/>
        </a:spcBef>
        <a:buClr>
          <a:schemeClr val="accent1"/>
        </a:buClr>
        <a:buFont typeface="Arial" panose="020B0604020202020204" pitchFamily="34" charset="0"/>
        <a:buChar char="•"/>
        <a:defRPr sz="1000" kern="1200">
          <a:solidFill>
            <a:schemeClr val="tx1"/>
          </a:solidFill>
          <a:latin typeface="+mn-lt"/>
          <a:ea typeface="+mn-ea"/>
          <a:cs typeface="+mn-cs"/>
        </a:defRPr>
      </a:lvl3pPr>
      <a:lvl4pPr marL="1489038" indent="-117472" algn="l" defTabSz="457189" rtl="0" eaLnBrk="1" latinLnBrk="0" hangingPunct="1">
        <a:spcBef>
          <a:spcPct val="20000"/>
        </a:spcBef>
        <a:buClr>
          <a:schemeClr val="accent1"/>
        </a:buClr>
        <a:buFont typeface="Arial" panose="020B0604020202020204" pitchFamily="34" charset="0"/>
        <a:buChar char="•"/>
        <a:defRPr sz="1000" kern="1200">
          <a:solidFill>
            <a:schemeClr val="tx1"/>
          </a:solidFill>
          <a:latin typeface="+mn-lt"/>
          <a:ea typeface="+mn-ea"/>
          <a:cs typeface="+mn-cs"/>
        </a:defRPr>
      </a:lvl4pPr>
      <a:lvl5pPr marL="1946226" indent="-117472" algn="l" defTabSz="457189" rtl="0" eaLnBrk="1" latinLnBrk="0" hangingPunct="1">
        <a:spcBef>
          <a:spcPct val="20000"/>
        </a:spcBef>
        <a:buClr>
          <a:schemeClr val="accent1"/>
        </a:buClr>
        <a:buFont typeface="Arial" panose="020B0604020202020204" pitchFamily="34" charset="0"/>
        <a:buChar char="•"/>
        <a:defRPr sz="1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comments" Target="../comments/comment4.xml"/><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comments" Target="../comments/comment5.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comments" Target="../comments/comment7.xml"/></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comments" Target="../comments/comment9.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omments" Target="../comments/comment10.xml"/><Relationship Id="rId2" Type="http://schemas.openxmlformats.org/officeDocument/2006/relationships/image" Target="../media/image30.jpe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comments" Target="../comments/commen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9.xml"/><Relationship Id="rId6" Type="http://schemas.openxmlformats.org/officeDocument/2006/relationships/comments" Target="../comments/comment12.xml"/><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0.xml"/><Relationship Id="rId4" Type="http://schemas.openxmlformats.org/officeDocument/2006/relationships/comments" Target="../comments/commen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0.xml"/><Relationship Id="rId4" Type="http://schemas.openxmlformats.org/officeDocument/2006/relationships/comments" Target="../comments/commen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0.xml"/><Relationship Id="rId4" Type="http://schemas.openxmlformats.org/officeDocument/2006/relationships/comments" Target="../comments/comment15.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9.xml"/><Relationship Id="rId5" Type="http://schemas.openxmlformats.org/officeDocument/2006/relationships/image" Target="../media/image39.png"/><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25.xml"/><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comments" Target="../comments/comment16.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comments" Target="../comments/comment17.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comments" Target="../comments/comment18.xml"/><Relationship Id="rId5" Type="http://schemas.openxmlformats.org/officeDocument/2006/relationships/image" Target="../media/image46.jpe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comments" Target="../comments/comment19.xml"/><Relationship Id="rId5" Type="http://schemas.openxmlformats.org/officeDocument/2006/relationships/image" Target="../media/image47.jpe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comments" Target="../comments/comment20.xm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1.xml"/><Relationship Id="rId1" Type="http://schemas.openxmlformats.org/officeDocument/2006/relationships/slideLayout" Target="../slideLayouts/slideLayout13.xml"/><Relationship Id="rId5" Type="http://schemas.openxmlformats.org/officeDocument/2006/relationships/comments" Target="../comments/comment21.xm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comments" Target="../comments/comment2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comments" Target="../comments/comment1.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7.xml"/><Relationship Id="rId1" Type="http://schemas.openxmlformats.org/officeDocument/2006/relationships/slideLayout" Target="../slideLayouts/slideLayout19.xml"/><Relationship Id="rId4" Type="http://schemas.openxmlformats.org/officeDocument/2006/relationships/comments" Target="../comments/comment23.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2.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comments" Target="../comments/comment24.xm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61.xml.rels><?xml version="1.0" encoding="UTF-8" standalone="yes"?>
<Relationships xmlns="http://schemas.openxmlformats.org/package/2006/relationships"><Relationship Id="rId3" Type="http://schemas.openxmlformats.org/officeDocument/2006/relationships/comments" Target="../comments/comment25.xm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comments" Target="../comments/comment26.xml"/><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1.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2.xml"/><Relationship Id="rId1" Type="http://schemas.openxmlformats.org/officeDocument/2006/relationships/slideLayout" Target="../slideLayouts/slideLayout23.xml"/><Relationship Id="rId5" Type="http://schemas.openxmlformats.org/officeDocument/2006/relationships/comments" Target="../comments/comment27.xml"/><Relationship Id="rId4" Type="http://schemas.openxmlformats.org/officeDocument/2006/relationships/image" Target="../media/image14.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5.xml"/><Relationship Id="rId1" Type="http://schemas.openxmlformats.org/officeDocument/2006/relationships/slideLayout" Target="../slideLayouts/slideLayout33.xml"/><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comments" Target="../comments/comment2.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comments" Target="../comments/comment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681839" y="985198"/>
            <a:ext cx="4436672" cy="1650854"/>
          </a:xfrm>
          <a:prstGeom prst="rect">
            <a:avLst/>
          </a:prstGeom>
        </p:spPr>
      </p:pic>
      <p:sp>
        <p:nvSpPr>
          <p:cNvPr id="4" name="Title 3"/>
          <p:cNvSpPr>
            <a:spLocks noGrp="1"/>
          </p:cNvSpPr>
          <p:nvPr>
            <p:ph type="title"/>
          </p:nvPr>
        </p:nvSpPr>
        <p:spPr>
          <a:xfrm>
            <a:off x="5730881" y="3277789"/>
            <a:ext cx="3265549" cy="737860"/>
          </a:xfrm>
        </p:spPr>
        <p:txBody>
          <a:bodyPr>
            <a:normAutofit/>
          </a:bodyPr>
          <a:lstStyle/>
          <a:p>
            <a:r>
              <a:rPr lang="en-US" sz="2400" dirty="0">
                <a:latin typeface="+mj-lt"/>
              </a:rPr>
              <a:t>Welcome</a:t>
            </a:r>
          </a:p>
        </p:txBody>
      </p:sp>
      <p:sp>
        <p:nvSpPr>
          <p:cNvPr id="6" name="Text Placeholder 5"/>
          <p:cNvSpPr>
            <a:spLocks noGrp="1"/>
          </p:cNvSpPr>
          <p:nvPr>
            <p:ph type="body" sz="quarter" idx="13"/>
          </p:nvPr>
        </p:nvSpPr>
        <p:spPr>
          <a:xfrm>
            <a:off x="5752345" y="4173470"/>
            <a:ext cx="3222620" cy="569291"/>
          </a:xfrm>
        </p:spPr>
        <p:txBody>
          <a:bodyPr>
            <a:normAutofit/>
          </a:bodyPr>
          <a:lstStyle/>
          <a:p>
            <a:r>
              <a:rPr lang="en-US" sz="1100" dirty="0">
                <a:latin typeface="+mn-lt"/>
              </a:rPr>
              <a:t>Presented by: </a:t>
            </a:r>
          </a:p>
          <a:p>
            <a:r>
              <a:rPr lang="en-US" sz="1400" dirty="0">
                <a:latin typeface="+mn-lt"/>
              </a:rPr>
              <a:t>First </a:t>
            </a:r>
            <a:r>
              <a:rPr lang="en-US" sz="1400" dirty="0" err="1">
                <a:latin typeface="+mn-lt"/>
              </a:rPr>
              <a:t>Lastname</a:t>
            </a:r>
            <a:endParaRPr lang="en-US" sz="1400" dirty="0">
              <a:latin typeface="+mn-lt"/>
            </a:endParaRPr>
          </a:p>
        </p:txBody>
      </p:sp>
      <p:cxnSp>
        <p:nvCxnSpPr>
          <p:cNvPr id="9" name="Straight Connector 8"/>
          <p:cNvCxnSpPr/>
          <p:nvPr/>
        </p:nvCxnSpPr>
        <p:spPr>
          <a:xfrm>
            <a:off x="7042491" y="4084810"/>
            <a:ext cx="62271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77482" y="2636052"/>
            <a:ext cx="5772029" cy="646331"/>
          </a:xfrm>
          <a:prstGeom prst="rect">
            <a:avLst/>
          </a:prstGeom>
          <a:noFill/>
          <a:effectLst>
            <a:outerShdw blurRad="76200" dist="12700" dir="2700000" sy="-23000" kx="-800400" algn="bl" rotWithShape="0">
              <a:prstClr val="black">
                <a:alpha val="20000"/>
              </a:prstClr>
            </a:outerShdw>
          </a:effectLst>
        </p:spPr>
        <p:txBody>
          <a:bodyPr wrap="none" rtlCol="0">
            <a:spAutoFit/>
          </a:bodyPr>
          <a:lstStyle/>
          <a:p>
            <a:r>
              <a:rPr lang="en-US" sz="3600" i="1" dirty="0">
                <a:solidFill>
                  <a:schemeClr val="accent1"/>
                </a:solidFill>
              </a:rPr>
              <a:t>7 Steps to Retirement Security</a:t>
            </a:r>
          </a:p>
        </p:txBody>
      </p:sp>
    </p:spTree>
    <p:extLst>
      <p:ext uri="{BB962C8B-B14F-4D97-AF65-F5344CB8AC3E}">
        <p14:creationId xmlns:p14="http://schemas.microsoft.com/office/powerpoint/2010/main" val="591218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sz="2400" dirty="0"/>
              <a:t>In retirement, you may want to…</a:t>
            </a:r>
          </a:p>
        </p:txBody>
      </p:sp>
      <p:grpSp>
        <p:nvGrpSpPr>
          <p:cNvPr id="2" name="Group 1"/>
          <p:cNvGrpSpPr/>
          <p:nvPr/>
        </p:nvGrpSpPr>
        <p:grpSpPr>
          <a:xfrm>
            <a:off x="1104935" y="882340"/>
            <a:ext cx="7058031" cy="3385151"/>
            <a:chOff x="852497" y="1093004"/>
            <a:chExt cx="6477019" cy="3106488"/>
          </a:xfrm>
        </p:grpSpPr>
        <p:grpSp>
          <p:nvGrpSpPr>
            <p:cNvPr id="35" name="Group 34"/>
            <p:cNvGrpSpPr/>
            <p:nvPr/>
          </p:nvGrpSpPr>
          <p:grpSpPr>
            <a:xfrm>
              <a:off x="852497" y="1093004"/>
              <a:ext cx="6477019" cy="3106488"/>
              <a:chOff x="1375012" y="1615518"/>
              <a:chExt cx="9056555" cy="4343677"/>
            </a:xfrm>
          </p:grpSpPr>
          <p:pic>
            <p:nvPicPr>
              <p:cNvPr id="38" name="Picture 2"/>
              <p:cNvPicPr>
                <a:picLocks noChangeAspect="1" noChangeArrowheads="1"/>
              </p:cNvPicPr>
              <p:nvPr/>
            </p:nvPicPr>
            <p:blipFill>
              <a:blip r:embed="rId3" cstate="hqprint">
                <a:extLst>
                  <a:ext uri="{28A0092B-C50C-407E-A947-70E740481C1C}">
                    <a14:useLocalDpi xmlns:a14="http://schemas.microsoft.com/office/drawing/2010/main" val="0"/>
                  </a:ext>
                </a:extLst>
              </a:blip>
              <a:stretch>
                <a:fillRect/>
              </a:stretch>
            </p:blipFill>
            <p:spPr bwMode="auto">
              <a:xfrm>
                <a:off x="1383805" y="1615518"/>
                <a:ext cx="3013643" cy="217397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a:stretch/>
            </p:blipFill>
            <p:spPr bwMode="auto">
              <a:xfrm>
                <a:off x="7400727" y="1618652"/>
                <a:ext cx="3030840" cy="2166567"/>
              </a:xfrm>
              <a:prstGeom prst="rect">
                <a:avLst/>
              </a:prstGeom>
              <a:noFill/>
              <a:extLst>
                <a:ext uri="{909E8E84-426E-40DD-AFC4-6F175D3DCCD1}">
                  <a14:hiddenFill xmlns:a14="http://schemas.microsoft.com/office/drawing/2010/main">
                    <a:solidFill>
                      <a:srgbClr val="FFFFFF"/>
                    </a:solidFill>
                  </a14:hiddenFill>
                </a:ext>
              </a:extLst>
            </p:spPr>
          </p:pic>
          <p:sp>
            <p:nvSpPr>
              <p:cNvPr id="37" name="Isosceles Triangle 36"/>
              <p:cNvSpPr/>
              <p:nvPr/>
            </p:nvSpPr>
            <p:spPr>
              <a:xfrm>
                <a:off x="10013466" y="3583162"/>
                <a:ext cx="414687" cy="202091"/>
              </a:xfrm>
              <a:prstGeom prs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39" name="Isosceles Triangle 38"/>
              <p:cNvSpPr/>
              <p:nvPr/>
            </p:nvSpPr>
            <p:spPr>
              <a:xfrm>
                <a:off x="1375012" y="3583162"/>
                <a:ext cx="414687" cy="202216"/>
              </a:xfrm>
              <a:prstGeom prst="triangl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0" name="Rectangle 39"/>
              <p:cNvSpPr/>
              <p:nvPr/>
            </p:nvSpPr>
            <p:spPr>
              <a:xfrm>
                <a:off x="7404144" y="3785218"/>
                <a:ext cx="3024009" cy="2169698"/>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41" name="Rectangle 40"/>
              <p:cNvSpPr/>
              <p:nvPr/>
            </p:nvSpPr>
            <p:spPr>
              <a:xfrm>
                <a:off x="4397448" y="1615519"/>
                <a:ext cx="3020476" cy="2173977"/>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42" name="Rectangle 41"/>
              <p:cNvSpPr/>
              <p:nvPr/>
            </p:nvSpPr>
            <p:spPr>
              <a:xfrm>
                <a:off x="1383804" y="3783387"/>
                <a:ext cx="3017060" cy="217580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pic>
            <p:nvPicPr>
              <p:cNvPr id="43" name="Picture 3"/>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a:stretch/>
            </p:blipFill>
            <p:spPr bwMode="auto">
              <a:xfrm>
                <a:off x="4397449" y="3785217"/>
                <a:ext cx="3020476" cy="2169699"/>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1789699" y="4407492"/>
                <a:ext cx="2129378" cy="829326"/>
              </a:xfrm>
              <a:prstGeom prst="rect">
                <a:avLst/>
              </a:prstGeom>
              <a:noFill/>
              <a:ln w="38100">
                <a:noFill/>
              </a:ln>
            </p:spPr>
            <p:txBody>
              <a:bodyPr wrap="square" lIns="91428" tIns="45713" rIns="91428" bIns="45713" rtlCol="0" anchor="ctr">
                <a:spAutoFit/>
              </a:bodyPr>
              <a:lstStyle/>
              <a:p>
                <a:pPr algn="ctr"/>
                <a:r>
                  <a:rPr lang="en-US" sz="1800" b="1" dirty="0">
                    <a:solidFill>
                      <a:schemeClr val="bg1"/>
                    </a:solidFill>
                  </a:rPr>
                  <a:t>Join the Country Club</a:t>
                </a:r>
              </a:p>
            </p:txBody>
          </p:sp>
          <p:sp>
            <p:nvSpPr>
              <p:cNvPr id="56" name="Isosceles Triangle 55"/>
              <p:cNvSpPr/>
              <p:nvPr/>
            </p:nvSpPr>
            <p:spPr>
              <a:xfrm rot="10800000">
                <a:off x="5700343" y="3783387"/>
                <a:ext cx="414687" cy="20221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sp>
          <p:nvSpPr>
            <p:cNvPr id="57" name="TextBox 56"/>
            <p:cNvSpPr txBox="1"/>
            <p:nvPr/>
          </p:nvSpPr>
          <p:spPr>
            <a:xfrm>
              <a:off x="3324120" y="1684202"/>
              <a:ext cx="1522877" cy="369318"/>
            </a:xfrm>
            <a:prstGeom prst="rect">
              <a:avLst/>
            </a:prstGeom>
            <a:noFill/>
            <a:ln w="38100">
              <a:noFill/>
            </a:ln>
          </p:spPr>
          <p:txBody>
            <a:bodyPr wrap="square" lIns="91428" tIns="45713" rIns="91428" bIns="45713" rtlCol="0">
              <a:spAutoFit/>
            </a:bodyPr>
            <a:lstStyle/>
            <a:p>
              <a:pPr algn="ctr"/>
              <a:r>
                <a:rPr lang="en-US" sz="1800" b="1" dirty="0">
                  <a:solidFill>
                    <a:schemeClr val="bg1"/>
                  </a:solidFill>
                </a:rPr>
                <a:t>Buy a Boat</a:t>
              </a:r>
            </a:p>
          </p:txBody>
        </p:sp>
        <p:sp>
          <p:nvSpPr>
            <p:cNvPr id="58" name="TextBox 57"/>
            <p:cNvSpPr txBox="1"/>
            <p:nvPr/>
          </p:nvSpPr>
          <p:spPr>
            <a:xfrm>
              <a:off x="5516355" y="3216851"/>
              <a:ext cx="1522877" cy="338916"/>
            </a:xfrm>
            <a:prstGeom prst="rect">
              <a:avLst/>
            </a:prstGeom>
            <a:noFill/>
            <a:ln w="38100">
              <a:noFill/>
            </a:ln>
          </p:spPr>
          <p:txBody>
            <a:bodyPr wrap="square" lIns="91428" tIns="45713" rIns="91428" bIns="45713" rtlCol="0" anchor="ctr">
              <a:spAutoFit/>
            </a:bodyPr>
            <a:lstStyle/>
            <a:p>
              <a:pPr algn="ctr"/>
              <a:r>
                <a:rPr lang="en-US" sz="1800" b="1" dirty="0">
                  <a:solidFill>
                    <a:schemeClr val="bg1"/>
                  </a:solidFill>
                </a:rPr>
                <a:t>See the World</a:t>
              </a:r>
            </a:p>
          </p:txBody>
        </p:sp>
      </p:grpSp>
      <p:sp>
        <p:nvSpPr>
          <p:cNvPr id="17" name="Title 5"/>
          <p:cNvSpPr txBox="1">
            <a:spLocks/>
          </p:cNvSpPr>
          <p:nvPr/>
        </p:nvSpPr>
        <p:spPr>
          <a:xfrm>
            <a:off x="1000897" y="882340"/>
            <a:ext cx="7253418" cy="3388166"/>
          </a:xfrm>
          <a:prstGeom prst="rect">
            <a:avLst/>
          </a:prstGeom>
          <a:solidFill>
            <a:schemeClr val="bg1">
              <a:alpha val="88000"/>
            </a:schemeClr>
          </a:solidFill>
        </p:spPr>
        <p:txBody>
          <a:bodyPr vert="horz" lIns="91440" tIns="45720" rIns="91440" bIns="45720" rtlCol="0" anchor="ctr">
            <a:noAutofit/>
          </a:bodyPr>
          <a:lstStyle>
            <a:lvl1pPr algn="ctr" defTabSz="457189" rtl="0" eaLnBrk="1" latinLnBrk="0" hangingPunct="1">
              <a:spcBef>
                <a:spcPct val="0"/>
              </a:spcBef>
              <a:buNone/>
              <a:defRPr sz="2200" b="1" kern="1200" cap="all" spc="100" baseline="0">
                <a:solidFill>
                  <a:schemeClr val="accent1"/>
                </a:solidFill>
                <a:latin typeface="+mj-lt"/>
                <a:ea typeface="+mj-ea"/>
                <a:cs typeface="+mj-cs"/>
              </a:defRPr>
            </a:lvl1pPr>
          </a:lstStyle>
          <a:p>
            <a:r>
              <a:rPr lang="en-US" sz="3600" dirty="0">
                <a:solidFill>
                  <a:schemeClr val="accent3"/>
                </a:solidFill>
                <a:latin typeface="Lato Black" panose="020F0502020204030203" pitchFamily="34" charset="0"/>
                <a:ea typeface="Lato Black" panose="020F0502020204030203" pitchFamily="34" charset="0"/>
                <a:cs typeface="Lato Black" panose="020F0502020204030203" pitchFamily="34" charset="0"/>
              </a:rPr>
              <a:t>HAVE YOU DONE THAT YET?</a:t>
            </a:r>
          </a:p>
          <a:p>
            <a:endParaRPr lang="en-US" sz="3600" dirty="0">
              <a:solidFill>
                <a:schemeClr val="accent3"/>
              </a:solidFill>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152425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750" fill="hold"/>
                                        <p:tgtEl>
                                          <p:spTgt spid="17"/>
                                        </p:tgtEl>
                                        <p:attrNameLst>
                                          <p:attrName>ppt_w</p:attrName>
                                        </p:attrNameLst>
                                      </p:cBhvr>
                                      <p:tavLst>
                                        <p:tav tm="0">
                                          <p:val>
                                            <p:fltVal val="0"/>
                                          </p:val>
                                        </p:tav>
                                        <p:tav tm="100000">
                                          <p:val>
                                            <p:strVal val="#ppt_w"/>
                                          </p:val>
                                        </p:tav>
                                      </p:tavLst>
                                    </p:anim>
                                    <p:anim calcmode="lin" valueType="num">
                                      <p:cBhvr>
                                        <p:cTn id="8" dur="750" fill="hold"/>
                                        <p:tgtEl>
                                          <p:spTgt spid="17"/>
                                        </p:tgtEl>
                                        <p:attrNameLst>
                                          <p:attrName>ppt_h</p:attrName>
                                        </p:attrNameLst>
                                      </p:cBhvr>
                                      <p:tavLst>
                                        <p:tav tm="0">
                                          <p:val>
                                            <p:fltVal val="0"/>
                                          </p:val>
                                        </p:tav>
                                        <p:tav tm="100000">
                                          <p:val>
                                            <p:strVal val="#ppt_h"/>
                                          </p:val>
                                        </p:tav>
                                      </p:tavLst>
                                    </p:anim>
                                    <p:animEffect transition="in" filter="fade">
                                      <p:cBhvr>
                                        <p:cTn id="9"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9" name="Content Placeholder 8"/>
          <p:cNvSpPr>
            <a:spLocks noGrp="1"/>
          </p:cNvSpPr>
          <p:nvPr>
            <p:ph sz="quarter" idx="11"/>
          </p:nvPr>
        </p:nvSpPr>
        <p:spPr>
          <a:xfrm>
            <a:off x="4278324" y="1"/>
            <a:ext cx="4865676" cy="3277156"/>
          </a:xfrm>
          <a:solidFill>
            <a:schemeClr val="bg1">
              <a:alpha val="0"/>
            </a:schemeClr>
          </a:solidFill>
        </p:spPr>
        <p:txBody>
          <a:bodyPr tIns="182880" anchor="ctr">
            <a:normAutofit/>
          </a:bodyPr>
          <a:lstStyle/>
          <a:p>
            <a:pPr marL="0" indent="0" algn="ctr">
              <a:spcBef>
                <a:spcPts val="0"/>
              </a:spcBef>
              <a:buNone/>
            </a:pPr>
            <a:r>
              <a:rPr lang="en-US" sz="4000" b="1" i="1" dirty="0">
                <a:solidFill>
                  <a:schemeClr val="accent1"/>
                </a:solidFill>
                <a:latin typeface="Times New Roman" panose="02020603050405020304" pitchFamily="18" charset="0"/>
                <a:ea typeface="Lato Bold" panose="020F0502020204030203" pitchFamily="34" charset="0"/>
                <a:cs typeface="Times New Roman" panose="02020603050405020304" pitchFamily="18" charset="0"/>
              </a:rPr>
              <a:t>Don’t live a </a:t>
            </a:r>
          </a:p>
          <a:p>
            <a:pPr marL="0" indent="0" algn="ctr">
              <a:spcBef>
                <a:spcPts val="0"/>
              </a:spcBef>
              <a:buNone/>
            </a:pPr>
            <a:r>
              <a:rPr lang="en-US" sz="4000" b="1" i="1" dirty="0">
                <a:solidFill>
                  <a:schemeClr val="accent1"/>
                </a:solidFill>
                <a:latin typeface="Times New Roman" panose="02020603050405020304" pitchFamily="18" charset="0"/>
                <a:ea typeface="Lato Bold" panose="020F0502020204030203" pitchFamily="34" charset="0"/>
                <a:cs typeface="Times New Roman" panose="02020603050405020304" pitchFamily="18" charset="0"/>
              </a:rPr>
              <a:t>“just in case” </a:t>
            </a:r>
          </a:p>
          <a:p>
            <a:pPr marL="0" indent="0" algn="ctr">
              <a:spcBef>
                <a:spcPts val="0"/>
              </a:spcBef>
              <a:buNone/>
            </a:pPr>
            <a:r>
              <a:rPr lang="en-US" sz="4000" b="1" i="1" dirty="0">
                <a:solidFill>
                  <a:schemeClr val="accent1"/>
                </a:solidFill>
                <a:latin typeface="Times New Roman" panose="02020603050405020304" pitchFamily="18" charset="0"/>
                <a:ea typeface="Lato Bold" panose="020F0502020204030203" pitchFamily="34" charset="0"/>
                <a:cs typeface="Times New Roman" panose="02020603050405020304" pitchFamily="18" charset="0"/>
              </a:rPr>
              <a:t>Retirement!</a:t>
            </a:r>
          </a:p>
          <a:p>
            <a:pPr marL="0" indent="0">
              <a:buNone/>
            </a:pPr>
            <a:endParaRPr lang="en-US" sz="1200" b="1" i="1" dirty="0">
              <a:solidFill>
                <a:schemeClr val="accent1"/>
              </a:solidFill>
              <a:latin typeface="Times New Roman" panose="02020603050405020304" pitchFamily="18" charset="0"/>
              <a:ea typeface="Lato Bold" panose="020F0502020204030203" pitchFamily="34" charset="0"/>
              <a:cs typeface="Times New Roman" panose="02020603050405020304" pitchFamily="18" charset="0"/>
            </a:endParaRPr>
          </a:p>
        </p:txBody>
      </p:sp>
    </p:spTree>
    <p:extLst>
      <p:ext uri="{BB962C8B-B14F-4D97-AF65-F5344CB8AC3E}">
        <p14:creationId xmlns:p14="http://schemas.microsoft.com/office/powerpoint/2010/main" val="3661793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442344" y="1375690"/>
            <a:ext cx="2211855" cy="2211855"/>
          </a:xfrm>
          <a:prstGeom prst="ellipse">
            <a:avLst/>
          </a:prstGeom>
          <a:blipFill dpi="0" rotWithShape="1">
            <a:blip r:embed="rId3"/>
            <a:srcRect/>
            <a:stretch>
              <a:fillRect l="-6000" t="-1" r="-5000"/>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p:cNvGrpSpPr/>
          <p:nvPr/>
        </p:nvGrpSpPr>
        <p:grpSpPr>
          <a:xfrm>
            <a:off x="3133594" y="1537046"/>
            <a:ext cx="4026859" cy="2687923"/>
            <a:chOff x="2423197" y="3189967"/>
            <a:chExt cx="6300490" cy="4205568"/>
          </a:xfrm>
        </p:grpSpPr>
        <p:grpSp>
          <p:nvGrpSpPr>
            <p:cNvPr id="10" name="Group 9"/>
            <p:cNvGrpSpPr/>
            <p:nvPr/>
          </p:nvGrpSpPr>
          <p:grpSpPr>
            <a:xfrm rot="18718544">
              <a:off x="3683328" y="2355177"/>
              <a:ext cx="3780227" cy="6300490"/>
              <a:chOff x="6297884" y="1777938"/>
              <a:chExt cx="2385120" cy="3975270"/>
            </a:xfrm>
          </p:grpSpPr>
          <p:sp>
            <p:nvSpPr>
              <p:cNvPr id="14" name="Freeform 5"/>
              <p:cNvSpPr>
                <a:spLocks/>
              </p:cNvSpPr>
              <p:nvPr/>
            </p:nvSpPr>
            <p:spPr bwMode="auto">
              <a:xfrm rot="2700000">
                <a:off x="7297154" y="4043030"/>
                <a:ext cx="386973" cy="387528"/>
              </a:xfrm>
              <a:custGeom>
                <a:avLst/>
                <a:gdLst>
                  <a:gd name="T0" fmla="*/ 697 w 697"/>
                  <a:gd name="T1" fmla="*/ 360 h 698"/>
                  <a:gd name="T2" fmla="*/ 358 w 697"/>
                  <a:gd name="T3" fmla="*/ 698 h 698"/>
                  <a:gd name="T4" fmla="*/ 0 w 697"/>
                  <a:gd name="T5" fmla="*/ 338 h 698"/>
                  <a:gd name="T6" fmla="*/ 339 w 697"/>
                  <a:gd name="T7" fmla="*/ 0 h 698"/>
                  <a:gd name="T8" fmla="*/ 697 w 697"/>
                  <a:gd name="T9" fmla="*/ 360 h 698"/>
                </a:gdLst>
                <a:ahLst/>
                <a:cxnLst>
                  <a:cxn ang="0">
                    <a:pos x="T0" y="T1"/>
                  </a:cxn>
                  <a:cxn ang="0">
                    <a:pos x="T2" y="T3"/>
                  </a:cxn>
                  <a:cxn ang="0">
                    <a:pos x="T4" y="T5"/>
                  </a:cxn>
                  <a:cxn ang="0">
                    <a:pos x="T6" y="T7"/>
                  </a:cxn>
                  <a:cxn ang="0">
                    <a:pos x="T8" y="T9"/>
                  </a:cxn>
                </a:cxnLst>
                <a:rect l="0" t="0" r="r" b="b"/>
                <a:pathLst>
                  <a:path w="697" h="698">
                    <a:moveTo>
                      <a:pt x="697" y="360"/>
                    </a:moveTo>
                    <a:lnTo>
                      <a:pt x="358" y="698"/>
                    </a:lnTo>
                    <a:lnTo>
                      <a:pt x="0" y="338"/>
                    </a:lnTo>
                    <a:lnTo>
                      <a:pt x="339" y="0"/>
                    </a:lnTo>
                    <a:lnTo>
                      <a:pt x="697" y="360"/>
                    </a:ln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
              <p:cNvSpPr>
                <a:spLocks/>
              </p:cNvSpPr>
              <p:nvPr/>
            </p:nvSpPr>
            <p:spPr bwMode="auto">
              <a:xfrm rot="2700000">
                <a:off x="6836341" y="4443775"/>
                <a:ext cx="1308600" cy="1310265"/>
              </a:xfrm>
              <a:custGeom>
                <a:avLst/>
                <a:gdLst>
                  <a:gd name="T0" fmla="*/ 0 w 995"/>
                  <a:gd name="T1" fmla="*/ 192 h 996"/>
                  <a:gd name="T2" fmla="*/ 751 w 995"/>
                  <a:gd name="T3" fmla="*/ 943 h 996"/>
                  <a:gd name="T4" fmla="*/ 942 w 995"/>
                  <a:gd name="T5" fmla="*/ 943 h 996"/>
                  <a:gd name="T6" fmla="*/ 942 w 995"/>
                  <a:gd name="T7" fmla="*/ 751 h 996"/>
                  <a:gd name="T8" fmla="*/ 191 w 995"/>
                  <a:gd name="T9" fmla="*/ 0 h 996"/>
                  <a:gd name="T10" fmla="*/ 0 w 995"/>
                  <a:gd name="T11" fmla="*/ 192 h 996"/>
                </a:gdLst>
                <a:ahLst/>
                <a:cxnLst>
                  <a:cxn ang="0">
                    <a:pos x="T0" y="T1"/>
                  </a:cxn>
                  <a:cxn ang="0">
                    <a:pos x="T2" y="T3"/>
                  </a:cxn>
                  <a:cxn ang="0">
                    <a:pos x="T4" y="T5"/>
                  </a:cxn>
                  <a:cxn ang="0">
                    <a:pos x="T6" y="T7"/>
                  </a:cxn>
                  <a:cxn ang="0">
                    <a:pos x="T8" y="T9"/>
                  </a:cxn>
                  <a:cxn ang="0">
                    <a:pos x="T10" y="T11"/>
                  </a:cxn>
                </a:cxnLst>
                <a:rect l="0" t="0" r="r" b="b"/>
                <a:pathLst>
                  <a:path w="995" h="996">
                    <a:moveTo>
                      <a:pt x="0" y="192"/>
                    </a:moveTo>
                    <a:cubicBezTo>
                      <a:pt x="751" y="943"/>
                      <a:pt x="751" y="943"/>
                      <a:pt x="751" y="943"/>
                    </a:cubicBezTo>
                    <a:cubicBezTo>
                      <a:pt x="804" y="996"/>
                      <a:pt x="889" y="996"/>
                      <a:pt x="942" y="943"/>
                    </a:cubicBezTo>
                    <a:cubicBezTo>
                      <a:pt x="995" y="890"/>
                      <a:pt x="995" y="804"/>
                      <a:pt x="942" y="751"/>
                    </a:cubicBezTo>
                    <a:cubicBezTo>
                      <a:pt x="191" y="0"/>
                      <a:pt x="191" y="0"/>
                      <a:pt x="191" y="0"/>
                    </a:cubicBezTo>
                    <a:lnTo>
                      <a:pt x="0" y="19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6" name="Group 15"/>
              <p:cNvGrpSpPr/>
              <p:nvPr/>
            </p:nvGrpSpPr>
            <p:grpSpPr>
              <a:xfrm>
                <a:off x="6297884" y="1777938"/>
                <a:ext cx="2385120" cy="2385120"/>
                <a:chOff x="6297884" y="1777938"/>
                <a:chExt cx="2385120" cy="2385120"/>
              </a:xfrm>
            </p:grpSpPr>
            <p:grpSp>
              <p:nvGrpSpPr>
                <p:cNvPr id="17" name="Group 16"/>
                <p:cNvGrpSpPr/>
                <p:nvPr/>
              </p:nvGrpSpPr>
              <p:grpSpPr>
                <a:xfrm>
                  <a:off x="6297884" y="1777938"/>
                  <a:ext cx="2385120" cy="2385120"/>
                  <a:chOff x="6297884" y="1777938"/>
                  <a:chExt cx="2385120" cy="2385120"/>
                </a:xfrm>
              </p:grpSpPr>
              <p:sp>
                <p:nvSpPr>
                  <p:cNvPr id="19" name="Oval 18"/>
                  <p:cNvSpPr>
                    <a:spLocks noChangeAspect="1"/>
                  </p:cNvSpPr>
                  <p:nvPr/>
                </p:nvSpPr>
                <p:spPr>
                  <a:xfrm>
                    <a:off x="6358382" y="1838440"/>
                    <a:ext cx="2264124" cy="2264124"/>
                  </a:xfrm>
                  <a:prstGeom prst="ellipse">
                    <a:avLst/>
                  </a:prstGeom>
                  <a:solidFill>
                    <a:schemeClr val="tx2">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13"/>
                  <p:cNvSpPr/>
                  <p:nvPr/>
                </p:nvSpPr>
                <p:spPr>
                  <a:xfrm>
                    <a:off x="6297884" y="1777938"/>
                    <a:ext cx="2385120" cy="2385120"/>
                  </a:xfrm>
                  <a:custGeom>
                    <a:avLst/>
                    <a:gdLst>
                      <a:gd name="connsiteX0" fmla="*/ 1192560 w 2385120"/>
                      <a:gd name="connsiteY0" fmla="*/ 106588 h 2385120"/>
                      <a:gd name="connsiteX1" fmla="*/ 106588 w 2385120"/>
                      <a:gd name="connsiteY1" fmla="*/ 1192560 h 2385120"/>
                      <a:gd name="connsiteX2" fmla="*/ 1192560 w 2385120"/>
                      <a:gd name="connsiteY2" fmla="*/ 2278532 h 2385120"/>
                      <a:gd name="connsiteX3" fmla="*/ 2278532 w 2385120"/>
                      <a:gd name="connsiteY3" fmla="*/ 1192560 h 2385120"/>
                      <a:gd name="connsiteX4" fmla="*/ 1192560 w 2385120"/>
                      <a:gd name="connsiteY4" fmla="*/ 106588 h 2385120"/>
                      <a:gd name="connsiteX5" fmla="*/ 1192560 w 2385120"/>
                      <a:gd name="connsiteY5" fmla="*/ 0 h 2385120"/>
                      <a:gd name="connsiteX6" fmla="*/ 2385120 w 2385120"/>
                      <a:gd name="connsiteY6" fmla="*/ 1192560 h 2385120"/>
                      <a:gd name="connsiteX7" fmla="*/ 1192560 w 2385120"/>
                      <a:gd name="connsiteY7" fmla="*/ 2385120 h 2385120"/>
                      <a:gd name="connsiteX8" fmla="*/ 0 w 2385120"/>
                      <a:gd name="connsiteY8" fmla="*/ 1192560 h 2385120"/>
                      <a:gd name="connsiteX9" fmla="*/ 1192560 w 2385120"/>
                      <a:gd name="connsiteY9" fmla="*/ 0 h 238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5120" h="2385120">
                        <a:moveTo>
                          <a:pt x="1192560" y="106588"/>
                        </a:moveTo>
                        <a:cubicBezTo>
                          <a:pt x="592794" y="106588"/>
                          <a:pt x="106588" y="592794"/>
                          <a:pt x="106588" y="1192560"/>
                        </a:cubicBezTo>
                        <a:cubicBezTo>
                          <a:pt x="106588" y="1792326"/>
                          <a:pt x="592794" y="2278532"/>
                          <a:pt x="1192560" y="2278532"/>
                        </a:cubicBezTo>
                        <a:cubicBezTo>
                          <a:pt x="1792326" y="2278532"/>
                          <a:pt x="2278532" y="1792326"/>
                          <a:pt x="2278532" y="1192560"/>
                        </a:cubicBezTo>
                        <a:cubicBezTo>
                          <a:pt x="2278532" y="592794"/>
                          <a:pt x="1792326" y="106588"/>
                          <a:pt x="1192560" y="106588"/>
                        </a:cubicBezTo>
                        <a:close/>
                        <a:moveTo>
                          <a:pt x="1192560" y="0"/>
                        </a:moveTo>
                        <a:cubicBezTo>
                          <a:pt x="1851193" y="0"/>
                          <a:pt x="2385120" y="533927"/>
                          <a:pt x="2385120" y="1192560"/>
                        </a:cubicBezTo>
                        <a:cubicBezTo>
                          <a:pt x="2385120" y="1851193"/>
                          <a:pt x="1851193" y="2385120"/>
                          <a:pt x="1192560" y="2385120"/>
                        </a:cubicBezTo>
                        <a:cubicBezTo>
                          <a:pt x="533927" y="2385120"/>
                          <a:pt x="0" y="1851193"/>
                          <a:pt x="0" y="1192560"/>
                        </a:cubicBezTo>
                        <a:cubicBezTo>
                          <a:pt x="0" y="533927"/>
                          <a:pt x="533927" y="0"/>
                          <a:pt x="119256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Freeform 15"/>
                <p:cNvSpPr/>
                <p:nvPr/>
              </p:nvSpPr>
              <p:spPr>
                <a:xfrm>
                  <a:off x="6404472" y="2983990"/>
                  <a:ext cx="2171944" cy="1100050"/>
                </a:xfrm>
                <a:custGeom>
                  <a:avLst/>
                  <a:gdLst>
                    <a:gd name="connsiteX0" fmla="*/ 2171233 w 2171944"/>
                    <a:gd name="connsiteY0" fmla="*/ 0 h 1100050"/>
                    <a:gd name="connsiteX1" fmla="*/ 2171944 w 2171944"/>
                    <a:gd name="connsiteY1" fmla="*/ 14078 h 1100050"/>
                    <a:gd name="connsiteX2" fmla="*/ 1085972 w 2171944"/>
                    <a:gd name="connsiteY2" fmla="*/ 1100050 h 1100050"/>
                    <a:gd name="connsiteX3" fmla="*/ 0 w 2171944"/>
                    <a:gd name="connsiteY3" fmla="*/ 14078 h 1100050"/>
                    <a:gd name="connsiteX4" fmla="*/ 710 w 2171944"/>
                    <a:gd name="connsiteY4" fmla="*/ 19 h 1100050"/>
                    <a:gd name="connsiteX5" fmla="*/ 5606 w 2171944"/>
                    <a:gd name="connsiteY5" fmla="*/ 96975 h 1100050"/>
                    <a:gd name="connsiteX6" fmla="*/ 1085971 w 2171944"/>
                    <a:gd name="connsiteY6" fmla="*/ 1071913 h 1100050"/>
                    <a:gd name="connsiteX7" fmla="*/ 2166336 w 2171944"/>
                    <a:gd name="connsiteY7" fmla="*/ 96975 h 11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1944" h="1100050">
                      <a:moveTo>
                        <a:pt x="2171233" y="0"/>
                      </a:moveTo>
                      <a:lnTo>
                        <a:pt x="2171944" y="14078"/>
                      </a:lnTo>
                      <a:cubicBezTo>
                        <a:pt x="2171944" y="613844"/>
                        <a:pt x="1685738" y="1100050"/>
                        <a:pt x="1085972" y="1100050"/>
                      </a:cubicBezTo>
                      <a:cubicBezTo>
                        <a:pt x="486206" y="1100050"/>
                        <a:pt x="0" y="613844"/>
                        <a:pt x="0" y="14078"/>
                      </a:cubicBezTo>
                      <a:lnTo>
                        <a:pt x="710" y="19"/>
                      </a:lnTo>
                      <a:lnTo>
                        <a:pt x="5606" y="96975"/>
                      </a:lnTo>
                      <a:cubicBezTo>
                        <a:pt x="61218" y="644584"/>
                        <a:pt x="523690" y="1071913"/>
                        <a:pt x="1085971" y="1071913"/>
                      </a:cubicBezTo>
                      <a:cubicBezTo>
                        <a:pt x="1648252" y="1071913"/>
                        <a:pt x="2110724" y="644584"/>
                        <a:pt x="2166336" y="96975"/>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9"/>
            <p:cNvGrpSpPr>
              <a:grpSpLocks noChangeAspect="1"/>
            </p:cNvGrpSpPr>
            <p:nvPr/>
          </p:nvGrpSpPr>
          <p:grpSpPr bwMode="auto">
            <a:xfrm>
              <a:off x="3200814" y="3189967"/>
              <a:ext cx="2939458" cy="2236919"/>
              <a:chOff x="4005" y="1215"/>
              <a:chExt cx="2046" cy="1557"/>
            </a:xfrm>
            <a:solidFill>
              <a:schemeClr val="bg1">
                <a:lumMod val="95000"/>
                <a:alpha val="60000"/>
              </a:schemeClr>
            </a:solidFill>
          </p:grpSpPr>
          <p:sp>
            <p:nvSpPr>
              <p:cNvPr id="12" name="Freeform 10"/>
              <p:cNvSpPr>
                <a:spLocks/>
              </p:cNvSpPr>
              <p:nvPr/>
            </p:nvSpPr>
            <p:spPr bwMode="auto">
              <a:xfrm>
                <a:off x="5048" y="1215"/>
                <a:ext cx="1003" cy="1557"/>
              </a:xfrm>
              <a:custGeom>
                <a:avLst/>
                <a:gdLst>
                  <a:gd name="T0" fmla="*/ 33 w 423"/>
                  <a:gd name="T1" fmla="*/ 0 h 656"/>
                  <a:gd name="T2" fmla="*/ 0 w 423"/>
                  <a:gd name="T3" fmla="*/ 72 h 656"/>
                  <a:gd name="T4" fmla="*/ 19 w 423"/>
                  <a:gd name="T5" fmla="*/ 73 h 656"/>
                  <a:gd name="T6" fmla="*/ 77 w 423"/>
                  <a:gd name="T7" fmla="*/ 82 h 656"/>
                  <a:gd name="T8" fmla="*/ 134 w 423"/>
                  <a:gd name="T9" fmla="*/ 100 h 656"/>
                  <a:gd name="T10" fmla="*/ 149 w 423"/>
                  <a:gd name="T11" fmla="*/ 106 h 656"/>
                  <a:gd name="T12" fmla="*/ 156 w 423"/>
                  <a:gd name="T13" fmla="*/ 110 h 656"/>
                  <a:gd name="T14" fmla="*/ 162 w 423"/>
                  <a:gd name="T15" fmla="*/ 113 h 656"/>
                  <a:gd name="T16" fmla="*/ 175 w 423"/>
                  <a:gd name="T17" fmla="*/ 120 h 656"/>
                  <a:gd name="T18" fmla="*/ 188 w 423"/>
                  <a:gd name="T19" fmla="*/ 127 h 656"/>
                  <a:gd name="T20" fmla="*/ 238 w 423"/>
                  <a:gd name="T21" fmla="*/ 161 h 656"/>
                  <a:gd name="T22" fmla="*/ 318 w 423"/>
                  <a:gd name="T23" fmla="*/ 247 h 656"/>
                  <a:gd name="T24" fmla="*/ 326 w 423"/>
                  <a:gd name="T25" fmla="*/ 259 h 656"/>
                  <a:gd name="T26" fmla="*/ 334 w 423"/>
                  <a:gd name="T27" fmla="*/ 271 h 656"/>
                  <a:gd name="T28" fmla="*/ 348 w 423"/>
                  <a:gd name="T29" fmla="*/ 296 h 656"/>
                  <a:gd name="T30" fmla="*/ 370 w 423"/>
                  <a:gd name="T31" fmla="*/ 346 h 656"/>
                  <a:gd name="T32" fmla="*/ 393 w 423"/>
                  <a:gd name="T33" fmla="*/ 444 h 656"/>
                  <a:gd name="T34" fmla="*/ 394 w 423"/>
                  <a:gd name="T35" fmla="*/ 530 h 656"/>
                  <a:gd name="T36" fmla="*/ 384 w 423"/>
                  <a:gd name="T37" fmla="*/ 596 h 656"/>
                  <a:gd name="T38" fmla="*/ 380 w 423"/>
                  <a:gd name="T39" fmla="*/ 609 h 656"/>
                  <a:gd name="T40" fmla="*/ 377 w 423"/>
                  <a:gd name="T41" fmla="*/ 621 h 656"/>
                  <a:gd name="T42" fmla="*/ 371 w 423"/>
                  <a:gd name="T43" fmla="*/ 638 h 656"/>
                  <a:gd name="T44" fmla="*/ 366 w 423"/>
                  <a:gd name="T45" fmla="*/ 653 h 656"/>
                  <a:gd name="T46" fmla="*/ 373 w 423"/>
                  <a:gd name="T47" fmla="*/ 656 h 656"/>
                  <a:gd name="T48" fmla="*/ 380 w 423"/>
                  <a:gd name="T49" fmla="*/ 642 h 656"/>
                  <a:gd name="T50" fmla="*/ 388 w 423"/>
                  <a:gd name="T51" fmla="*/ 624 h 656"/>
                  <a:gd name="T52" fmla="*/ 392 w 423"/>
                  <a:gd name="T53" fmla="*/ 613 h 656"/>
                  <a:gd name="T54" fmla="*/ 397 w 423"/>
                  <a:gd name="T55" fmla="*/ 600 h 656"/>
                  <a:gd name="T56" fmla="*/ 402 w 423"/>
                  <a:gd name="T57" fmla="*/ 586 h 656"/>
                  <a:gd name="T58" fmla="*/ 407 w 423"/>
                  <a:gd name="T59" fmla="*/ 570 h 656"/>
                  <a:gd name="T60" fmla="*/ 411 w 423"/>
                  <a:gd name="T61" fmla="*/ 552 h 656"/>
                  <a:gd name="T62" fmla="*/ 415 w 423"/>
                  <a:gd name="T63" fmla="*/ 533 h 656"/>
                  <a:gd name="T64" fmla="*/ 422 w 423"/>
                  <a:gd name="T65" fmla="*/ 442 h 656"/>
                  <a:gd name="T66" fmla="*/ 406 w 423"/>
                  <a:gd name="T67" fmla="*/ 335 h 656"/>
                  <a:gd name="T68" fmla="*/ 386 w 423"/>
                  <a:gd name="T69" fmla="*/ 278 h 656"/>
                  <a:gd name="T70" fmla="*/ 373 w 423"/>
                  <a:gd name="T71" fmla="*/ 250 h 656"/>
                  <a:gd name="T72" fmla="*/ 366 w 423"/>
                  <a:gd name="T73" fmla="*/ 236 h 656"/>
                  <a:gd name="T74" fmla="*/ 358 w 423"/>
                  <a:gd name="T75" fmla="*/ 222 h 656"/>
                  <a:gd name="T76" fmla="*/ 274 w 423"/>
                  <a:gd name="T77" fmla="*/ 119 h 656"/>
                  <a:gd name="T78" fmla="*/ 221 w 423"/>
                  <a:gd name="T79" fmla="*/ 77 h 656"/>
                  <a:gd name="T80" fmla="*/ 191 w 423"/>
                  <a:gd name="T81" fmla="*/ 58 h 656"/>
                  <a:gd name="T82" fmla="*/ 183 w 423"/>
                  <a:gd name="T83" fmla="*/ 54 h 656"/>
                  <a:gd name="T84" fmla="*/ 176 w 423"/>
                  <a:gd name="T85" fmla="*/ 50 h 656"/>
                  <a:gd name="T86" fmla="*/ 160 w 423"/>
                  <a:gd name="T87" fmla="*/ 42 h 656"/>
                  <a:gd name="T88" fmla="*/ 96 w 423"/>
                  <a:gd name="T89" fmla="*/ 16 h 656"/>
                  <a:gd name="T90" fmla="*/ 33 w 423"/>
                  <a:gd name="T91" fmla="*/ 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23" h="656">
                    <a:moveTo>
                      <a:pt x="33" y="0"/>
                    </a:moveTo>
                    <a:cubicBezTo>
                      <a:pt x="0" y="72"/>
                      <a:pt x="0" y="72"/>
                      <a:pt x="0" y="72"/>
                    </a:cubicBezTo>
                    <a:cubicBezTo>
                      <a:pt x="6" y="72"/>
                      <a:pt x="13" y="73"/>
                      <a:pt x="19" y="73"/>
                    </a:cubicBezTo>
                    <a:cubicBezTo>
                      <a:pt x="38" y="74"/>
                      <a:pt x="58" y="78"/>
                      <a:pt x="77" y="82"/>
                    </a:cubicBezTo>
                    <a:cubicBezTo>
                      <a:pt x="97" y="86"/>
                      <a:pt x="116" y="93"/>
                      <a:pt x="134" y="100"/>
                    </a:cubicBezTo>
                    <a:cubicBezTo>
                      <a:pt x="149" y="106"/>
                      <a:pt x="149" y="106"/>
                      <a:pt x="149" y="106"/>
                    </a:cubicBezTo>
                    <a:cubicBezTo>
                      <a:pt x="151" y="107"/>
                      <a:pt x="154" y="108"/>
                      <a:pt x="156" y="110"/>
                    </a:cubicBezTo>
                    <a:cubicBezTo>
                      <a:pt x="162" y="113"/>
                      <a:pt x="162" y="113"/>
                      <a:pt x="162" y="113"/>
                    </a:cubicBezTo>
                    <a:cubicBezTo>
                      <a:pt x="167" y="115"/>
                      <a:pt x="171" y="117"/>
                      <a:pt x="175" y="120"/>
                    </a:cubicBezTo>
                    <a:cubicBezTo>
                      <a:pt x="188" y="127"/>
                      <a:pt x="188" y="127"/>
                      <a:pt x="188" y="127"/>
                    </a:cubicBezTo>
                    <a:cubicBezTo>
                      <a:pt x="206" y="137"/>
                      <a:pt x="222" y="149"/>
                      <a:pt x="238" y="161"/>
                    </a:cubicBezTo>
                    <a:cubicBezTo>
                      <a:pt x="269" y="187"/>
                      <a:pt x="296" y="216"/>
                      <a:pt x="318" y="247"/>
                    </a:cubicBezTo>
                    <a:cubicBezTo>
                      <a:pt x="321" y="251"/>
                      <a:pt x="324" y="255"/>
                      <a:pt x="326" y="259"/>
                    </a:cubicBezTo>
                    <a:cubicBezTo>
                      <a:pt x="329" y="263"/>
                      <a:pt x="331" y="267"/>
                      <a:pt x="334" y="271"/>
                    </a:cubicBezTo>
                    <a:cubicBezTo>
                      <a:pt x="339" y="279"/>
                      <a:pt x="344" y="288"/>
                      <a:pt x="348" y="296"/>
                    </a:cubicBezTo>
                    <a:cubicBezTo>
                      <a:pt x="356" y="312"/>
                      <a:pt x="363" y="329"/>
                      <a:pt x="370" y="346"/>
                    </a:cubicBezTo>
                    <a:cubicBezTo>
                      <a:pt x="382" y="380"/>
                      <a:pt x="390" y="413"/>
                      <a:pt x="393" y="444"/>
                    </a:cubicBezTo>
                    <a:cubicBezTo>
                      <a:pt x="396" y="475"/>
                      <a:pt x="397" y="505"/>
                      <a:pt x="394" y="530"/>
                    </a:cubicBezTo>
                    <a:cubicBezTo>
                      <a:pt x="392" y="556"/>
                      <a:pt x="388" y="578"/>
                      <a:pt x="384" y="596"/>
                    </a:cubicBezTo>
                    <a:cubicBezTo>
                      <a:pt x="382" y="601"/>
                      <a:pt x="381" y="605"/>
                      <a:pt x="380" y="609"/>
                    </a:cubicBezTo>
                    <a:cubicBezTo>
                      <a:pt x="379" y="613"/>
                      <a:pt x="378" y="617"/>
                      <a:pt x="377" y="621"/>
                    </a:cubicBezTo>
                    <a:cubicBezTo>
                      <a:pt x="375" y="628"/>
                      <a:pt x="373" y="633"/>
                      <a:pt x="371" y="638"/>
                    </a:cubicBezTo>
                    <a:cubicBezTo>
                      <a:pt x="368" y="648"/>
                      <a:pt x="366" y="653"/>
                      <a:pt x="366" y="653"/>
                    </a:cubicBezTo>
                    <a:cubicBezTo>
                      <a:pt x="373" y="656"/>
                      <a:pt x="373" y="656"/>
                      <a:pt x="373" y="656"/>
                    </a:cubicBezTo>
                    <a:cubicBezTo>
                      <a:pt x="373" y="656"/>
                      <a:pt x="376" y="651"/>
                      <a:pt x="380" y="642"/>
                    </a:cubicBezTo>
                    <a:cubicBezTo>
                      <a:pt x="383" y="637"/>
                      <a:pt x="385" y="631"/>
                      <a:pt x="388" y="624"/>
                    </a:cubicBezTo>
                    <a:cubicBezTo>
                      <a:pt x="389" y="621"/>
                      <a:pt x="391" y="617"/>
                      <a:pt x="392" y="613"/>
                    </a:cubicBezTo>
                    <a:cubicBezTo>
                      <a:pt x="394" y="609"/>
                      <a:pt x="396" y="605"/>
                      <a:pt x="397" y="600"/>
                    </a:cubicBezTo>
                    <a:cubicBezTo>
                      <a:pt x="399" y="596"/>
                      <a:pt x="400" y="591"/>
                      <a:pt x="402" y="586"/>
                    </a:cubicBezTo>
                    <a:cubicBezTo>
                      <a:pt x="403" y="581"/>
                      <a:pt x="405" y="576"/>
                      <a:pt x="407" y="570"/>
                    </a:cubicBezTo>
                    <a:cubicBezTo>
                      <a:pt x="408" y="564"/>
                      <a:pt x="410" y="558"/>
                      <a:pt x="411" y="552"/>
                    </a:cubicBezTo>
                    <a:cubicBezTo>
                      <a:pt x="413" y="546"/>
                      <a:pt x="414" y="540"/>
                      <a:pt x="415" y="533"/>
                    </a:cubicBezTo>
                    <a:cubicBezTo>
                      <a:pt x="420" y="506"/>
                      <a:pt x="423" y="476"/>
                      <a:pt x="422" y="442"/>
                    </a:cubicBezTo>
                    <a:cubicBezTo>
                      <a:pt x="421" y="409"/>
                      <a:pt x="416" y="372"/>
                      <a:pt x="406" y="335"/>
                    </a:cubicBezTo>
                    <a:cubicBezTo>
                      <a:pt x="400" y="316"/>
                      <a:pt x="394" y="297"/>
                      <a:pt x="386" y="278"/>
                    </a:cubicBezTo>
                    <a:cubicBezTo>
                      <a:pt x="382" y="268"/>
                      <a:pt x="377" y="259"/>
                      <a:pt x="373" y="250"/>
                    </a:cubicBezTo>
                    <a:cubicBezTo>
                      <a:pt x="371" y="245"/>
                      <a:pt x="368" y="240"/>
                      <a:pt x="366" y="236"/>
                    </a:cubicBezTo>
                    <a:cubicBezTo>
                      <a:pt x="363" y="231"/>
                      <a:pt x="360" y="226"/>
                      <a:pt x="358" y="222"/>
                    </a:cubicBezTo>
                    <a:cubicBezTo>
                      <a:pt x="336" y="185"/>
                      <a:pt x="308" y="150"/>
                      <a:pt x="274" y="119"/>
                    </a:cubicBezTo>
                    <a:cubicBezTo>
                      <a:pt x="258" y="104"/>
                      <a:pt x="240" y="90"/>
                      <a:pt x="221" y="77"/>
                    </a:cubicBezTo>
                    <a:cubicBezTo>
                      <a:pt x="211" y="70"/>
                      <a:pt x="201" y="64"/>
                      <a:pt x="191" y="58"/>
                    </a:cubicBezTo>
                    <a:cubicBezTo>
                      <a:pt x="183" y="54"/>
                      <a:pt x="183" y="54"/>
                      <a:pt x="183" y="54"/>
                    </a:cubicBezTo>
                    <a:cubicBezTo>
                      <a:pt x="180" y="52"/>
                      <a:pt x="178" y="51"/>
                      <a:pt x="176" y="50"/>
                    </a:cubicBezTo>
                    <a:cubicBezTo>
                      <a:pt x="160" y="42"/>
                      <a:pt x="160" y="42"/>
                      <a:pt x="160" y="42"/>
                    </a:cubicBezTo>
                    <a:cubicBezTo>
                      <a:pt x="140" y="32"/>
                      <a:pt x="118" y="23"/>
                      <a:pt x="96" y="16"/>
                    </a:cubicBezTo>
                    <a:cubicBezTo>
                      <a:pt x="75" y="9"/>
                      <a:pt x="54" y="4"/>
                      <a:pt x="3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1"/>
              <p:cNvSpPr>
                <a:spLocks/>
              </p:cNvSpPr>
              <p:nvPr/>
            </p:nvSpPr>
            <p:spPr bwMode="auto">
              <a:xfrm>
                <a:off x="4005" y="1315"/>
                <a:ext cx="470" cy="600"/>
              </a:xfrm>
              <a:custGeom>
                <a:avLst/>
                <a:gdLst>
                  <a:gd name="T0" fmla="*/ 198 w 198"/>
                  <a:gd name="T1" fmla="*/ 0 h 253"/>
                  <a:gd name="T2" fmla="*/ 117 w 198"/>
                  <a:gd name="T3" fmla="*/ 57 h 253"/>
                  <a:gd name="T4" fmla="*/ 55 w 198"/>
                  <a:gd name="T5" fmla="*/ 128 h 253"/>
                  <a:gd name="T6" fmla="*/ 20 w 198"/>
                  <a:gd name="T7" fmla="*/ 191 h 253"/>
                  <a:gd name="T8" fmla="*/ 14 w 198"/>
                  <a:gd name="T9" fmla="*/ 204 h 253"/>
                  <a:gd name="T10" fmla="*/ 10 w 198"/>
                  <a:gd name="T11" fmla="*/ 216 h 253"/>
                  <a:gd name="T12" fmla="*/ 7 w 198"/>
                  <a:gd name="T13" fmla="*/ 226 h 253"/>
                  <a:gd name="T14" fmla="*/ 4 w 198"/>
                  <a:gd name="T15" fmla="*/ 234 h 253"/>
                  <a:gd name="T16" fmla="*/ 0 w 198"/>
                  <a:gd name="T17" fmla="*/ 250 h 253"/>
                  <a:gd name="T18" fmla="*/ 8 w 198"/>
                  <a:gd name="T19" fmla="*/ 253 h 253"/>
                  <a:gd name="T20" fmla="*/ 17 w 198"/>
                  <a:gd name="T21" fmla="*/ 240 h 253"/>
                  <a:gd name="T22" fmla="*/ 28 w 198"/>
                  <a:gd name="T23" fmla="*/ 225 h 253"/>
                  <a:gd name="T24" fmla="*/ 36 w 198"/>
                  <a:gd name="T25" fmla="*/ 216 h 253"/>
                  <a:gd name="T26" fmla="*/ 44 w 198"/>
                  <a:gd name="T27" fmla="*/ 206 h 253"/>
                  <a:gd name="T28" fmla="*/ 90 w 198"/>
                  <a:gd name="T29" fmla="*/ 159 h 253"/>
                  <a:gd name="T30" fmla="*/ 147 w 198"/>
                  <a:gd name="T31" fmla="*/ 115 h 253"/>
                  <a:gd name="T32" fmla="*/ 198 w 198"/>
                  <a:gd name="T33"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8" h="253">
                    <a:moveTo>
                      <a:pt x="198" y="0"/>
                    </a:moveTo>
                    <a:cubicBezTo>
                      <a:pt x="167" y="17"/>
                      <a:pt x="140" y="37"/>
                      <a:pt x="117" y="57"/>
                    </a:cubicBezTo>
                    <a:cubicBezTo>
                      <a:pt x="91" y="81"/>
                      <a:pt x="71" y="105"/>
                      <a:pt x="55" y="128"/>
                    </a:cubicBezTo>
                    <a:cubicBezTo>
                      <a:pt x="39" y="151"/>
                      <a:pt x="28" y="173"/>
                      <a:pt x="20" y="191"/>
                    </a:cubicBezTo>
                    <a:cubicBezTo>
                      <a:pt x="18" y="196"/>
                      <a:pt x="16" y="200"/>
                      <a:pt x="14" y="204"/>
                    </a:cubicBezTo>
                    <a:cubicBezTo>
                      <a:pt x="13" y="208"/>
                      <a:pt x="12" y="212"/>
                      <a:pt x="10" y="216"/>
                    </a:cubicBezTo>
                    <a:cubicBezTo>
                      <a:pt x="9" y="219"/>
                      <a:pt x="8" y="223"/>
                      <a:pt x="7" y="226"/>
                    </a:cubicBezTo>
                    <a:cubicBezTo>
                      <a:pt x="6" y="229"/>
                      <a:pt x="5" y="232"/>
                      <a:pt x="4" y="234"/>
                    </a:cubicBezTo>
                    <a:cubicBezTo>
                      <a:pt x="2" y="244"/>
                      <a:pt x="0" y="250"/>
                      <a:pt x="0" y="250"/>
                    </a:cubicBezTo>
                    <a:cubicBezTo>
                      <a:pt x="8" y="253"/>
                      <a:pt x="8" y="253"/>
                      <a:pt x="8" y="253"/>
                    </a:cubicBezTo>
                    <a:cubicBezTo>
                      <a:pt x="8" y="253"/>
                      <a:pt x="11" y="249"/>
                      <a:pt x="17" y="240"/>
                    </a:cubicBezTo>
                    <a:cubicBezTo>
                      <a:pt x="20" y="236"/>
                      <a:pt x="24" y="231"/>
                      <a:pt x="28" y="225"/>
                    </a:cubicBezTo>
                    <a:cubicBezTo>
                      <a:pt x="31" y="223"/>
                      <a:pt x="33" y="220"/>
                      <a:pt x="36" y="216"/>
                    </a:cubicBezTo>
                    <a:cubicBezTo>
                      <a:pt x="38" y="213"/>
                      <a:pt x="41" y="210"/>
                      <a:pt x="44" y="206"/>
                    </a:cubicBezTo>
                    <a:cubicBezTo>
                      <a:pt x="56" y="192"/>
                      <a:pt x="71" y="176"/>
                      <a:pt x="90" y="159"/>
                    </a:cubicBezTo>
                    <a:cubicBezTo>
                      <a:pt x="106" y="144"/>
                      <a:pt x="125" y="129"/>
                      <a:pt x="147" y="115"/>
                    </a:cubicBezTo>
                    <a:cubicBezTo>
                      <a:pt x="198" y="0"/>
                      <a:pt x="198" y="0"/>
                      <a:pt x="19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6" name="Title 5"/>
          <p:cNvSpPr>
            <a:spLocks noGrp="1"/>
          </p:cNvSpPr>
          <p:nvPr>
            <p:ph type="title"/>
          </p:nvPr>
        </p:nvSpPr>
        <p:spPr>
          <a:xfrm>
            <a:off x="552907" y="176362"/>
            <a:ext cx="8502274" cy="402022"/>
          </a:xfrm>
        </p:spPr>
        <p:txBody>
          <a:bodyPr>
            <a:noAutofit/>
          </a:bodyPr>
          <a:lstStyle/>
          <a:p>
            <a:r>
              <a:rPr lang="en-US" sz="2400" dirty="0"/>
              <a:t>How Much Income Do I Need to Replace?</a:t>
            </a:r>
          </a:p>
        </p:txBody>
      </p:sp>
      <p:grpSp>
        <p:nvGrpSpPr>
          <p:cNvPr id="5" name="Group 4"/>
          <p:cNvGrpSpPr/>
          <p:nvPr/>
        </p:nvGrpSpPr>
        <p:grpSpPr>
          <a:xfrm>
            <a:off x="5775311" y="1128035"/>
            <a:ext cx="2591632" cy="819103"/>
            <a:chOff x="5775311" y="1128035"/>
            <a:chExt cx="2591632" cy="819103"/>
          </a:xfrm>
        </p:grpSpPr>
        <p:grpSp>
          <p:nvGrpSpPr>
            <p:cNvPr id="59" name="Group 58"/>
            <p:cNvGrpSpPr/>
            <p:nvPr/>
          </p:nvGrpSpPr>
          <p:grpSpPr>
            <a:xfrm>
              <a:off x="5775311" y="1451201"/>
              <a:ext cx="1382337" cy="495937"/>
              <a:chOff x="4931737" y="3548664"/>
              <a:chExt cx="1886158" cy="913306"/>
            </a:xfrm>
          </p:grpSpPr>
          <p:cxnSp>
            <p:nvCxnSpPr>
              <p:cNvPr id="60" name="Straight Connector 59"/>
              <p:cNvCxnSpPr/>
              <p:nvPr/>
            </p:nvCxnSpPr>
            <p:spPr>
              <a:xfrm flipV="1">
                <a:off x="4931737" y="3548664"/>
                <a:ext cx="990158" cy="913306"/>
              </a:xfrm>
              <a:prstGeom prst="line">
                <a:avLst/>
              </a:prstGeom>
              <a:ln>
                <a:solidFill>
                  <a:schemeClr val="accent3"/>
                </a:solidFill>
                <a:prstDash val="sysDash"/>
                <a:headEnd type="ova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5921895" y="3548664"/>
                <a:ext cx="896000" cy="0"/>
              </a:xfrm>
              <a:prstGeom prst="line">
                <a:avLst/>
              </a:prstGeom>
              <a:ln>
                <a:solidFill>
                  <a:schemeClr val="accent3"/>
                </a:solidFill>
                <a:prstDash val="sysDash"/>
                <a:tailEnd type="oval"/>
              </a:ln>
            </p:spPr>
            <p:style>
              <a:lnRef idx="1">
                <a:schemeClr val="accent1"/>
              </a:lnRef>
              <a:fillRef idx="0">
                <a:schemeClr val="accent1"/>
              </a:fillRef>
              <a:effectRef idx="0">
                <a:schemeClr val="accent1"/>
              </a:effectRef>
              <a:fontRef idx="minor">
                <a:schemeClr val="tx1"/>
              </a:fontRef>
            </p:style>
          </p:cxnSp>
        </p:grpSp>
        <p:sp>
          <p:nvSpPr>
            <p:cNvPr id="65" name="TextBox 64"/>
            <p:cNvSpPr txBox="1"/>
            <p:nvPr/>
          </p:nvSpPr>
          <p:spPr>
            <a:xfrm>
              <a:off x="7268565" y="1128035"/>
              <a:ext cx="1098378" cy="646331"/>
            </a:xfrm>
            <a:prstGeom prst="rect">
              <a:avLst/>
            </a:prstGeom>
            <a:noFill/>
          </p:spPr>
          <p:txBody>
            <a:bodyPr wrap="none" rtlCol="0">
              <a:spAutoFit/>
            </a:bodyPr>
            <a:lstStyle/>
            <a:p>
              <a:r>
                <a:rPr lang="en-US" sz="3600" b="1" dirty="0">
                  <a:solidFill>
                    <a:schemeClr val="accent3"/>
                  </a:solidFill>
                  <a:latin typeface="Lato Bold" panose="020F0502020204030203" pitchFamily="34" charset="0"/>
                  <a:ea typeface="Lato Bold" panose="020F0502020204030203" pitchFamily="34" charset="0"/>
                  <a:cs typeface="Lato Bold" panose="020F0502020204030203" pitchFamily="34" charset="0"/>
                </a:rPr>
                <a:t>80%</a:t>
              </a:r>
            </a:p>
          </p:txBody>
        </p:sp>
      </p:grpSp>
      <p:grpSp>
        <p:nvGrpSpPr>
          <p:cNvPr id="8" name="Group 7"/>
          <p:cNvGrpSpPr/>
          <p:nvPr/>
        </p:nvGrpSpPr>
        <p:grpSpPr>
          <a:xfrm>
            <a:off x="5775311" y="3091608"/>
            <a:ext cx="2591632" cy="819102"/>
            <a:chOff x="5775311" y="3091608"/>
            <a:chExt cx="2591632" cy="819102"/>
          </a:xfrm>
        </p:grpSpPr>
        <p:grpSp>
          <p:nvGrpSpPr>
            <p:cNvPr id="62" name="Group 61"/>
            <p:cNvGrpSpPr/>
            <p:nvPr/>
          </p:nvGrpSpPr>
          <p:grpSpPr>
            <a:xfrm flipV="1">
              <a:off x="5775311" y="3091608"/>
              <a:ext cx="1382337" cy="495937"/>
              <a:chOff x="4931737" y="3548664"/>
              <a:chExt cx="1886158" cy="913306"/>
            </a:xfrm>
          </p:grpSpPr>
          <p:cxnSp>
            <p:nvCxnSpPr>
              <p:cNvPr id="63" name="Straight Connector 62"/>
              <p:cNvCxnSpPr/>
              <p:nvPr/>
            </p:nvCxnSpPr>
            <p:spPr>
              <a:xfrm flipV="1">
                <a:off x="4931737" y="3548664"/>
                <a:ext cx="990158" cy="913306"/>
              </a:xfrm>
              <a:prstGeom prst="line">
                <a:avLst/>
              </a:prstGeom>
              <a:ln>
                <a:solidFill>
                  <a:schemeClr val="accent3"/>
                </a:solidFill>
                <a:prstDash val="sysDash"/>
                <a:headEnd type="ova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5921895" y="3548664"/>
                <a:ext cx="896000" cy="0"/>
              </a:xfrm>
              <a:prstGeom prst="line">
                <a:avLst/>
              </a:prstGeom>
              <a:ln>
                <a:solidFill>
                  <a:schemeClr val="accent3"/>
                </a:solidFill>
                <a:prstDash val="sysDash"/>
                <a:tailEnd type="oval"/>
              </a:ln>
            </p:spPr>
            <p:style>
              <a:lnRef idx="1">
                <a:schemeClr val="accent1"/>
              </a:lnRef>
              <a:fillRef idx="0">
                <a:schemeClr val="accent1"/>
              </a:fillRef>
              <a:effectRef idx="0">
                <a:schemeClr val="accent1"/>
              </a:effectRef>
              <a:fontRef idx="minor">
                <a:schemeClr val="tx1"/>
              </a:fontRef>
            </p:style>
          </p:cxnSp>
        </p:grpSp>
        <p:sp>
          <p:nvSpPr>
            <p:cNvPr id="66" name="TextBox 65"/>
            <p:cNvSpPr txBox="1"/>
            <p:nvPr/>
          </p:nvSpPr>
          <p:spPr>
            <a:xfrm>
              <a:off x="7268565" y="3264379"/>
              <a:ext cx="1098378" cy="646331"/>
            </a:xfrm>
            <a:prstGeom prst="rect">
              <a:avLst/>
            </a:prstGeom>
            <a:noFill/>
          </p:spPr>
          <p:txBody>
            <a:bodyPr wrap="none" rtlCol="0">
              <a:spAutoFit/>
            </a:bodyPr>
            <a:lstStyle/>
            <a:p>
              <a:r>
                <a:rPr lang="en-US" sz="3600" b="1" dirty="0">
                  <a:solidFill>
                    <a:schemeClr val="accent3"/>
                  </a:solidFill>
                  <a:latin typeface="Lato Bold" panose="020F0502020204030203" pitchFamily="34" charset="0"/>
                  <a:ea typeface="Lato Bold" panose="020F0502020204030203" pitchFamily="34" charset="0"/>
                  <a:cs typeface="Lato Bold" panose="020F0502020204030203" pitchFamily="34" charset="0"/>
                </a:rPr>
                <a:t>50%</a:t>
              </a:r>
            </a:p>
          </p:txBody>
        </p:sp>
      </p:grpSp>
      <p:grpSp>
        <p:nvGrpSpPr>
          <p:cNvPr id="3" name="Group 2"/>
          <p:cNvGrpSpPr/>
          <p:nvPr/>
        </p:nvGrpSpPr>
        <p:grpSpPr>
          <a:xfrm>
            <a:off x="552907" y="1128035"/>
            <a:ext cx="2802320" cy="857183"/>
            <a:chOff x="552907" y="1128035"/>
            <a:chExt cx="2802320" cy="857183"/>
          </a:xfrm>
        </p:grpSpPr>
        <p:grpSp>
          <p:nvGrpSpPr>
            <p:cNvPr id="46" name="Group 45"/>
            <p:cNvGrpSpPr/>
            <p:nvPr/>
          </p:nvGrpSpPr>
          <p:grpSpPr>
            <a:xfrm flipH="1">
              <a:off x="1972890" y="1489281"/>
              <a:ext cx="1382337" cy="495937"/>
              <a:chOff x="4931737" y="3548664"/>
              <a:chExt cx="1886158" cy="913306"/>
            </a:xfrm>
          </p:grpSpPr>
          <p:cxnSp>
            <p:nvCxnSpPr>
              <p:cNvPr id="47" name="Straight Connector 46"/>
              <p:cNvCxnSpPr/>
              <p:nvPr/>
            </p:nvCxnSpPr>
            <p:spPr>
              <a:xfrm flipV="1">
                <a:off x="4931737" y="3548664"/>
                <a:ext cx="990158" cy="913306"/>
              </a:xfrm>
              <a:prstGeom prst="line">
                <a:avLst/>
              </a:prstGeom>
              <a:ln>
                <a:solidFill>
                  <a:schemeClr val="accent3"/>
                </a:solidFill>
                <a:prstDash val="sysDash"/>
                <a:headEnd type="ova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921895" y="3548664"/>
                <a:ext cx="896000" cy="0"/>
              </a:xfrm>
              <a:prstGeom prst="line">
                <a:avLst/>
              </a:prstGeom>
              <a:ln>
                <a:solidFill>
                  <a:schemeClr val="accent3"/>
                </a:solidFill>
                <a:prstDash val="sysDash"/>
                <a:tailEnd type="oval"/>
              </a:ln>
            </p:spPr>
            <p:style>
              <a:lnRef idx="1">
                <a:schemeClr val="accent1"/>
              </a:lnRef>
              <a:fillRef idx="0">
                <a:schemeClr val="accent1"/>
              </a:fillRef>
              <a:effectRef idx="0">
                <a:schemeClr val="accent1"/>
              </a:effectRef>
              <a:fontRef idx="minor">
                <a:schemeClr val="tx1"/>
              </a:fontRef>
            </p:style>
          </p:cxnSp>
        </p:grpSp>
        <p:sp>
          <p:nvSpPr>
            <p:cNvPr id="67" name="TextBox 66"/>
            <p:cNvSpPr txBox="1"/>
            <p:nvPr/>
          </p:nvSpPr>
          <p:spPr>
            <a:xfrm>
              <a:off x="552907" y="1128035"/>
              <a:ext cx="1366080" cy="646331"/>
            </a:xfrm>
            <a:prstGeom prst="rect">
              <a:avLst/>
            </a:prstGeom>
            <a:noFill/>
          </p:spPr>
          <p:txBody>
            <a:bodyPr wrap="none" rtlCol="0">
              <a:spAutoFit/>
            </a:bodyPr>
            <a:lstStyle/>
            <a:p>
              <a:r>
                <a:rPr lang="en-US" sz="3600" b="1" dirty="0">
                  <a:solidFill>
                    <a:schemeClr val="accent3"/>
                  </a:solidFill>
                  <a:latin typeface="Lato Bold" panose="020F0502020204030203" pitchFamily="34" charset="0"/>
                  <a:ea typeface="Lato Bold" panose="020F0502020204030203" pitchFamily="34" charset="0"/>
                  <a:cs typeface="Lato Bold" panose="020F0502020204030203" pitchFamily="34" charset="0"/>
                </a:rPr>
                <a:t>100%</a:t>
              </a:r>
            </a:p>
          </p:txBody>
        </p:sp>
      </p:grpSp>
      <p:grpSp>
        <p:nvGrpSpPr>
          <p:cNvPr id="7" name="Group 6"/>
          <p:cNvGrpSpPr/>
          <p:nvPr/>
        </p:nvGrpSpPr>
        <p:grpSpPr>
          <a:xfrm>
            <a:off x="850404" y="3129688"/>
            <a:ext cx="2576762" cy="781022"/>
            <a:chOff x="850404" y="3129688"/>
            <a:chExt cx="2576762" cy="781022"/>
          </a:xfrm>
        </p:grpSpPr>
        <p:grpSp>
          <p:nvGrpSpPr>
            <p:cNvPr id="56" name="Group 55"/>
            <p:cNvGrpSpPr/>
            <p:nvPr/>
          </p:nvGrpSpPr>
          <p:grpSpPr>
            <a:xfrm flipH="1" flipV="1">
              <a:off x="2044829" y="3129688"/>
              <a:ext cx="1382337" cy="495937"/>
              <a:chOff x="4931737" y="3548664"/>
              <a:chExt cx="1886158" cy="913306"/>
            </a:xfrm>
          </p:grpSpPr>
          <p:cxnSp>
            <p:nvCxnSpPr>
              <p:cNvPr id="57" name="Straight Connector 56"/>
              <p:cNvCxnSpPr/>
              <p:nvPr/>
            </p:nvCxnSpPr>
            <p:spPr>
              <a:xfrm flipV="1">
                <a:off x="4931737" y="3548664"/>
                <a:ext cx="990158" cy="913306"/>
              </a:xfrm>
              <a:prstGeom prst="line">
                <a:avLst/>
              </a:prstGeom>
              <a:ln>
                <a:solidFill>
                  <a:schemeClr val="accent3"/>
                </a:solidFill>
                <a:prstDash val="sysDash"/>
                <a:headEnd type="ova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5921895" y="3548664"/>
                <a:ext cx="896000" cy="0"/>
              </a:xfrm>
              <a:prstGeom prst="line">
                <a:avLst/>
              </a:prstGeom>
              <a:ln>
                <a:solidFill>
                  <a:schemeClr val="accent3"/>
                </a:solidFill>
                <a:prstDash val="sysDash"/>
                <a:tailEnd type="oval"/>
              </a:ln>
            </p:spPr>
            <p:style>
              <a:lnRef idx="1">
                <a:schemeClr val="accent1"/>
              </a:lnRef>
              <a:fillRef idx="0">
                <a:schemeClr val="accent1"/>
              </a:fillRef>
              <a:effectRef idx="0">
                <a:schemeClr val="accent1"/>
              </a:effectRef>
              <a:fontRef idx="minor">
                <a:schemeClr val="tx1"/>
              </a:fontRef>
            </p:style>
          </p:cxnSp>
        </p:grpSp>
        <p:sp>
          <p:nvSpPr>
            <p:cNvPr id="68" name="TextBox 67"/>
            <p:cNvSpPr txBox="1"/>
            <p:nvPr/>
          </p:nvSpPr>
          <p:spPr>
            <a:xfrm>
              <a:off x="850404" y="3264379"/>
              <a:ext cx="1098378" cy="646331"/>
            </a:xfrm>
            <a:prstGeom prst="rect">
              <a:avLst/>
            </a:prstGeom>
            <a:noFill/>
          </p:spPr>
          <p:txBody>
            <a:bodyPr wrap="none" rtlCol="0">
              <a:spAutoFit/>
            </a:bodyPr>
            <a:lstStyle/>
            <a:p>
              <a:r>
                <a:rPr lang="en-US" sz="3600" b="1" dirty="0">
                  <a:solidFill>
                    <a:schemeClr val="accent3"/>
                  </a:solidFill>
                  <a:latin typeface="Lato Bold" panose="020F0502020204030203" pitchFamily="34" charset="0"/>
                  <a:ea typeface="Lato Bold" panose="020F0502020204030203" pitchFamily="34" charset="0"/>
                  <a:cs typeface="Lato Bold" panose="020F0502020204030203" pitchFamily="34" charset="0"/>
                </a:rPr>
                <a:t>70%</a:t>
              </a:r>
            </a:p>
          </p:txBody>
        </p:sp>
      </p:grpSp>
    </p:spTree>
    <p:extLst>
      <p:ext uri="{BB962C8B-B14F-4D97-AF65-F5344CB8AC3E}">
        <p14:creationId xmlns:p14="http://schemas.microsoft.com/office/powerpoint/2010/main" val="130677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righ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a:xfrm>
            <a:off x="430499" y="1255165"/>
            <a:ext cx="8240713" cy="2073783"/>
          </a:xfrm>
          <a:prstGeom prst="rect">
            <a:avLst/>
          </a:prstGeom>
        </p:spPr>
        <p:txBody>
          <a:bodyPr anchor="ctr">
            <a:normAutofit/>
          </a:bodyPr>
          <a:lstStyle>
            <a:lvl1pPr marL="173034" indent="-173034" algn="l" defTabSz="457189" rtl="0" eaLnBrk="1" latinLnBrk="0" hangingPunct="1">
              <a:spcBef>
                <a:spcPct val="20000"/>
              </a:spcBef>
              <a:buClr>
                <a:schemeClr val="accent1"/>
              </a:buClr>
              <a:buFont typeface="Arial" panose="020B0604020202020204" pitchFamily="34" charset="0"/>
              <a:buChar char="•"/>
              <a:defRPr sz="1500" kern="1200">
                <a:solidFill>
                  <a:schemeClr val="tx1"/>
                </a:solidFill>
                <a:latin typeface="+mn-lt"/>
                <a:ea typeface="+mn-ea"/>
                <a:cs typeface="+mn-cs"/>
              </a:defRPr>
            </a:lvl1pPr>
            <a:lvl2pPr marL="630222" indent="-173034" algn="l" defTabSz="457189" rtl="0" eaLnBrk="1" latinLnBrk="0" hangingPunct="1">
              <a:spcBef>
                <a:spcPct val="20000"/>
              </a:spcBef>
              <a:buClr>
                <a:schemeClr val="accent1"/>
              </a:buClr>
              <a:buFont typeface="Arial" panose="020B0604020202020204" pitchFamily="34" charset="0"/>
              <a:buChar char="•"/>
              <a:defRPr sz="1350" kern="1200">
                <a:solidFill>
                  <a:schemeClr val="tx1"/>
                </a:solidFill>
                <a:latin typeface="+mn-lt"/>
                <a:ea typeface="+mn-ea"/>
                <a:cs typeface="+mn-cs"/>
              </a:defRPr>
            </a:lvl2pPr>
            <a:lvl3pPr marL="1031849"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3pPr>
            <a:lvl4pPr marL="1489038"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4pPr>
            <a:lvl5pPr marL="1946226"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4400" b="1" dirty="0">
                <a:ln/>
                <a:solidFill>
                  <a:schemeClr val="accent3"/>
                </a:solidFill>
                <a:latin typeface="+mj-lt"/>
              </a:rPr>
              <a:t>MAXIMIZE SOCIAL</a:t>
            </a:r>
            <a:br>
              <a:rPr lang="en-US" sz="4400" b="1" dirty="0">
                <a:ln/>
                <a:solidFill>
                  <a:schemeClr val="accent3"/>
                </a:solidFill>
                <a:latin typeface="+mj-lt"/>
              </a:rPr>
            </a:br>
            <a:r>
              <a:rPr lang="en-US" sz="4400" b="1" dirty="0">
                <a:ln/>
                <a:solidFill>
                  <a:schemeClr val="accent3"/>
                </a:solidFill>
                <a:latin typeface="+mj-lt"/>
              </a:rPr>
              <a:t>SECURITY BENEFITS</a:t>
            </a:r>
          </a:p>
        </p:txBody>
      </p:sp>
      <p:sp>
        <p:nvSpPr>
          <p:cNvPr id="11" name="TextBox 10"/>
          <p:cNvSpPr txBox="1"/>
          <p:nvPr/>
        </p:nvSpPr>
        <p:spPr>
          <a:xfrm>
            <a:off x="3465005" y="611295"/>
            <a:ext cx="2171700" cy="523220"/>
          </a:xfrm>
          <a:prstGeom prst="rect">
            <a:avLst/>
          </a:prstGeom>
          <a:noFill/>
        </p:spPr>
        <p:txBody>
          <a:bodyPr wrap="square" rtlCol="0">
            <a:spAutoFit/>
          </a:bodyPr>
          <a:lstStyle/>
          <a:p>
            <a:pPr algn="ctr"/>
            <a:r>
              <a:rPr lang="en-US" sz="2800" dirty="0">
                <a:solidFill>
                  <a:schemeClr val="accent1"/>
                </a:solidFill>
                <a:latin typeface="+mj-lt"/>
              </a:rPr>
              <a:t>STEP 2</a:t>
            </a:r>
          </a:p>
        </p:txBody>
      </p:sp>
    </p:spTree>
    <p:extLst>
      <p:ext uri="{BB962C8B-B14F-4D97-AF65-F5344CB8AC3E}">
        <p14:creationId xmlns:p14="http://schemas.microsoft.com/office/powerpoint/2010/main" val="1318382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0"/>
          </p:nvPr>
        </p:nvPicPr>
        <p:blipFill rotWithShape="1">
          <a:blip r:embed="rId3" cstate="hqprint">
            <a:extLst>
              <a:ext uri="{28A0092B-C50C-407E-A947-70E740481C1C}">
                <a14:useLocalDpi xmlns:a14="http://schemas.microsoft.com/office/drawing/2010/main" val="0"/>
              </a:ext>
            </a:extLst>
          </a:blip>
          <a:srcRect t="-62"/>
          <a:stretch/>
        </p:blipFill>
        <p:spPr/>
      </p:pic>
      <p:sp>
        <p:nvSpPr>
          <p:cNvPr id="9" name="Title 8"/>
          <p:cNvSpPr>
            <a:spLocks noGrp="1"/>
          </p:cNvSpPr>
          <p:nvPr>
            <p:ph type="title"/>
          </p:nvPr>
        </p:nvSpPr>
        <p:spPr>
          <a:xfrm>
            <a:off x="4000500" y="524528"/>
            <a:ext cx="5143500" cy="679269"/>
          </a:xfrm>
        </p:spPr>
        <p:txBody>
          <a:bodyPr>
            <a:noAutofit/>
          </a:bodyPr>
          <a:lstStyle/>
          <a:p>
            <a:r>
              <a:rPr lang="en-US" sz="2400" dirty="0"/>
              <a:t>First Beneficiary of </a:t>
            </a:r>
            <a:br>
              <a:rPr lang="en-US" sz="2400" dirty="0"/>
            </a:br>
            <a:r>
              <a:rPr lang="en-US" sz="2400" dirty="0"/>
              <a:t>Social security</a:t>
            </a:r>
          </a:p>
        </p:txBody>
      </p:sp>
      <p:sp>
        <p:nvSpPr>
          <p:cNvPr id="12" name="Content Placeholder 1"/>
          <p:cNvSpPr txBox="1">
            <a:spLocks/>
          </p:cNvSpPr>
          <p:nvPr/>
        </p:nvSpPr>
        <p:spPr>
          <a:xfrm>
            <a:off x="4923666" y="1892447"/>
            <a:ext cx="4061095" cy="1865524"/>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38138" indent="-285750">
              <a:buClr>
                <a:schemeClr val="accent1"/>
              </a:buClr>
            </a:pPr>
            <a:r>
              <a:rPr lang="en-US" sz="1800" dirty="0"/>
              <a:t>Very first recipient in 1940</a:t>
            </a:r>
          </a:p>
          <a:p>
            <a:pPr marL="338138" indent="-285750">
              <a:buClr>
                <a:schemeClr val="accent1"/>
              </a:buClr>
            </a:pPr>
            <a:r>
              <a:rPr lang="en-US" sz="1800" dirty="0"/>
              <a:t>Paid in $24.75 total over 3 years</a:t>
            </a:r>
          </a:p>
          <a:p>
            <a:pPr marL="338138" indent="-285750">
              <a:buClr>
                <a:schemeClr val="accent1"/>
              </a:buClr>
            </a:pPr>
            <a:r>
              <a:rPr lang="en-US" sz="1800" dirty="0"/>
              <a:t>Received $22.54 monthly benefit</a:t>
            </a:r>
          </a:p>
          <a:p>
            <a:pPr marL="338138" indent="-285750">
              <a:buClr>
                <a:schemeClr val="accent1"/>
              </a:buClr>
            </a:pPr>
            <a:r>
              <a:rPr lang="en-US" sz="1800" dirty="0"/>
              <a:t>Lived to age of 100</a:t>
            </a:r>
          </a:p>
          <a:p>
            <a:pPr marL="338138" indent="-285750">
              <a:buClr>
                <a:schemeClr val="accent1"/>
              </a:buClr>
            </a:pPr>
            <a:r>
              <a:rPr lang="en-US" sz="1800" dirty="0"/>
              <a:t>Total Benefits Received =</a:t>
            </a:r>
            <a:r>
              <a:rPr lang="en-US" sz="1800" b="1" dirty="0">
                <a:solidFill>
                  <a:schemeClr val="accent3"/>
                </a:solidFill>
              </a:rPr>
              <a:t> </a:t>
            </a:r>
            <a:r>
              <a:rPr lang="en-US" sz="1800" dirty="0">
                <a:solidFill>
                  <a:schemeClr val="accent3"/>
                </a:solidFill>
              </a:rPr>
              <a:t>$22,889</a:t>
            </a:r>
          </a:p>
          <a:p>
            <a:pPr marL="338138" indent="-285750">
              <a:buClr>
                <a:schemeClr val="accent1"/>
              </a:buClr>
            </a:pPr>
            <a:endParaRPr lang="en-US" sz="1800" dirty="0"/>
          </a:p>
        </p:txBody>
      </p:sp>
      <p:sp>
        <p:nvSpPr>
          <p:cNvPr id="16" name="TextBox 15"/>
          <p:cNvSpPr txBox="1"/>
          <p:nvPr/>
        </p:nvSpPr>
        <p:spPr>
          <a:xfrm>
            <a:off x="0" y="4446621"/>
            <a:ext cx="4669666" cy="369332"/>
          </a:xfrm>
          <a:prstGeom prst="rect">
            <a:avLst/>
          </a:prstGeom>
          <a:solidFill>
            <a:schemeClr val="bg1">
              <a:alpha val="95000"/>
            </a:schemeClr>
          </a:solidFill>
        </p:spPr>
        <p:txBody>
          <a:bodyPr wrap="square" rtlCol="0" anchor="ctr">
            <a:spAutoFit/>
          </a:bodyPr>
          <a:lstStyle/>
          <a:p>
            <a:pPr algn="ctr"/>
            <a:r>
              <a:rPr lang="en-US" dirty="0">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Ida May Fuller</a:t>
            </a:r>
          </a:p>
        </p:txBody>
      </p:sp>
      <p:sp>
        <p:nvSpPr>
          <p:cNvPr id="13" name="Freeform 25"/>
          <p:cNvSpPr>
            <a:spLocks/>
          </p:cNvSpPr>
          <p:nvPr/>
        </p:nvSpPr>
        <p:spPr bwMode="auto">
          <a:xfrm flipH="1">
            <a:off x="2813732" y="0"/>
            <a:ext cx="2109934" cy="51435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alpha val="80000"/>
            </a:schemeClr>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cxnSp>
        <p:nvCxnSpPr>
          <p:cNvPr id="8" name="Straight Connector 7"/>
          <p:cNvCxnSpPr/>
          <p:nvPr/>
        </p:nvCxnSpPr>
        <p:spPr>
          <a:xfrm>
            <a:off x="4125948" y="1258693"/>
            <a:ext cx="457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371600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3469" y="1149220"/>
            <a:ext cx="3189927" cy="61074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solidFill>
            </a:endParaRPr>
          </a:p>
        </p:txBody>
      </p:sp>
      <p:pic>
        <p:nvPicPr>
          <p:cNvPr id="6" name="Picture Placeholder 5"/>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a:stretch>
            <a:fillRect/>
          </a:stretch>
        </p:blipFill>
        <p:spPr>
          <a:xfrm>
            <a:off x="4961061" y="1364562"/>
            <a:ext cx="3609946" cy="2629906"/>
          </a:xfrm>
        </p:spPr>
      </p:pic>
      <p:sp>
        <p:nvSpPr>
          <p:cNvPr id="4" name="Text Placeholder 3"/>
          <p:cNvSpPr>
            <a:spLocks noGrp="1"/>
          </p:cNvSpPr>
          <p:nvPr>
            <p:ph type="body" sz="quarter" idx="11"/>
          </p:nvPr>
        </p:nvSpPr>
        <p:spPr/>
        <p:txBody>
          <a:bodyPr/>
          <a:lstStyle/>
          <a:p>
            <a:r>
              <a:rPr lang="en-US" sz="2400" dirty="0">
                <a:latin typeface="Lato Black" panose="020F0502020204030203" pitchFamily="34" charset="0"/>
                <a:ea typeface="Lato Black" panose="020F0502020204030203" pitchFamily="34" charset="0"/>
                <a:cs typeface="Lato Black" panose="020F0502020204030203" pitchFamily="34" charset="0"/>
              </a:rPr>
              <a:t>Understanding YOUR Benefit</a:t>
            </a:r>
          </a:p>
        </p:txBody>
      </p:sp>
      <p:sp>
        <p:nvSpPr>
          <p:cNvPr id="9" name="Rectangle 8"/>
          <p:cNvSpPr/>
          <p:nvPr/>
        </p:nvSpPr>
        <p:spPr>
          <a:xfrm>
            <a:off x="5135459" y="4235865"/>
            <a:ext cx="1630575" cy="215444"/>
          </a:xfrm>
          <a:prstGeom prst="rect">
            <a:avLst/>
          </a:prstGeom>
        </p:spPr>
        <p:txBody>
          <a:bodyPr wrap="none">
            <a:spAutoFit/>
          </a:bodyPr>
          <a:lstStyle/>
          <a:p>
            <a:r>
              <a:rPr lang="en-US" sz="800" i="1" dirty="0">
                <a:solidFill>
                  <a:schemeClr val="bg1">
                    <a:lumMod val="50000"/>
                  </a:schemeClr>
                </a:solidFill>
              </a:rPr>
              <a:t>Source: SSA.gov as of October 2014</a:t>
            </a:r>
          </a:p>
        </p:txBody>
      </p:sp>
      <p:sp>
        <p:nvSpPr>
          <p:cNvPr id="11" name="Freeform 5"/>
          <p:cNvSpPr>
            <a:spLocks/>
          </p:cNvSpPr>
          <p:nvPr/>
        </p:nvSpPr>
        <p:spPr bwMode="auto">
          <a:xfrm>
            <a:off x="7775193" y="1364562"/>
            <a:ext cx="1097346" cy="2629906"/>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Text Placeholder 6"/>
          <p:cNvSpPr txBox="1">
            <a:spLocks/>
          </p:cNvSpPr>
          <p:nvPr/>
        </p:nvSpPr>
        <p:spPr>
          <a:xfrm>
            <a:off x="457199" y="1364562"/>
            <a:ext cx="4429433" cy="3058077"/>
          </a:xfrm>
          <a:prstGeom prst="rect">
            <a:avLst/>
          </a:prstGeom>
        </p:spPr>
        <p:txBody>
          <a:bodyPr>
            <a:normAutofit fontScale="92500" lnSpcReduction="10000"/>
          </a:bodyPr>
          <a:lstStyle>
            <a:lvl1pPr marL="173034" indent="-173034" algn="l" defTabSz="457189" rtl="0" eaLnBrk="1" latinLnBrk="0" hangingPunct="1">
              <a:spcBef>
                <a:spcPct val="20000"/>
              </a:spcBef>
              <a:buClr>
                <a:schemeClr val="accent1"/>
              </a:buClr>
              <a:buFont typeface="Arial" panose="020B0604020202020204" pitchFamily="34" charset="0"/>
              <a:buChar char="•"/>
              <a:defRPr sz="1400" kern="1200">
                <a:solidFill>
                  <a:schemeClr val="tx1"/>
                </a:solidFill>
                <a:latin typeface="+mn-lt"/>
                <a:ea typeface="+mn-ea"/>
                <a:cs typeface="+mn-cs"/>
              </a:defRPr>
            </a:lvl1pPr>
            <a:lvl2pPr marL="630222" indent="-173034" algn="l" defTabSz="457189" rtl="0" eaLnBrk="1" latinLnBrk="0" hangingPunct="1">
              <a:spcBef>
                <a:spcPct val="20000"/>
              </a:spcBef>
              <a:buClr>
                <a:schemeClr val="accent1"/>
              </a:buClr>
              <a:buFont typeface="Calibri" panose="020F0502020204030204" pitchFamily="34" charset="0"/>
              <a:buChar char="-"/>
              <a:defRPr sz="1200" kern="1200">
                <a:solidFill>
                  <a:schemeClr val="tx1"/>
                </a:solidFill>
                <a:latin typeface="+mn-lt"/>
                <a:ea typeface="+mn-ea"/>
                <a:cs typeface="+mn-cs"/>
              </a:defRPr>
            </a:lvl2pPr>
            <a:lvl3pPr marL="1031849" indent="-117472" algn="l" defTabSz="457189" rtl="0" eaLnBrk="1" latinLnBrk="0" hangingPunct="1">
              <a:spcBef>
                <a:spcPct val="20000"/>
              </a:spcBef>
              <a:buClr>
                <a:schemeClr val="accent1"/>
              </a:buClr>
              <a:buFont typeface="Arial" panose="020B0604020202020204" pitchFamily="34" charset="0"/>
              <a:buChar char="•"/>
              <a:defRPr sz="1000" kern="1200">
                <a:solidFill>
                  <a:schemeClr val="tx1"/>
                </a:solidFill>
                <a:latin typeface="+mn-lt"/>
                <a:ea typeface="+mn-ea"/>
                <a:cs typeface="+mn-cs"/>
              </a:defRPr>
            </a:lvl3pPr>
            <a:lvl4pPr marL="1489038" indent="-117472" algn="l" defTabSz="457189" rtl="0" eaLnBrk="1" latinLnBrk="0" hangingPunct="1">
              <a:spcBef>
                <a:spcPct val="20000"/>
              </a:spcBef>
              <a:buClr>
                <a:schemeClr val="accent1"/>
              </a:buClr>
              <a:buFont typeface="Arial" panose="020B0604020202020204" pitchFamily="34" charset="0"/>
              <a:buChar char="•"/>
              <a:defRPr sz="1000" kern="1200">
                <a:solidFill>
                  <a:schemeClr val="tx1"/>
                </a:solidFill>
                <a:latin typeface="+mn-lt"/>
                <a:ea typeface="+mn-ea"/>
                <a:cs typeface="+mn-cs"/>
              </a:defRPr>
            </a:lvl4pPr>
            <a:lvl5pPr marL="1946226" indent="-117472" algn="l" defTabSz="457189" rtl="0" eaLnBrk="1" latinLnBrk="0" hangingPunct="1">
              <a:spcBef>
                <a:spcPct val="20000"/>
              </a:spcBef>
              <a:buClr>
                <a:schemeClr val="accent1"/>
              </a:buClr>
              <a:buFont typeface="Arial" panose="020B0604020202020204" pitchFamily="34" charset="0"/>
              <a:buChar char="•"/>
              <a:defRPr sz="1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900" dirty="0">
                <a:solidFill>
                  <a:schemeClr val="accent1"/>
                </a:solidFill>
              </a:rPr>
              <a:t>Married individuals </a:t>
            </a:r>
            <a:r>
              <a:rPr lang="en-US" sz="1900" dirty="0"/>
              <a:t>can claim Social Security benefits based on:</a:t>
            </a:r>
          </a:p>
          <a:p>
            <a:pPr marL="0" indent="0">
              <a:buFont typeface="Arial" panose="020B0604020202020204" pitchFamily="34" charset="0"/>
              <a:buNone/>
            </a:pPr>
            <a:endParaRPr lang="en-US" sz="200" dirty="0">
              <a:solidFill>
                <a:schemeClr val="accent1"/>
              </a:solidFill>
            </a:endParaRPr>
          </a:p>
          <a:p>
            <a:pPr marL="342900" indent="-228600"/>
            <a:r>
              <a:rPr lang="en-US" sz="1700" dirty="0"/>
              <a:t>Personal Earnings record, or</a:t>
            </a:r>
          </a:p>
          <a:p>
            <a:pPr marL="342900" indent="-228600"/>
            <a:r>
              <a:rPr lang="en-US" sz="1700" dirty="0"/>
              <a:t>Spouses Earnings record</a:t>
            </a:r>
          </a:p>
          <a:p>
            <a:pPr marL="285750" indent="-285750"/>
            <a:endParaRPr lang="en-US" sz="1900" dirty="0"/>
          </a:p>
          <a:p>
            <a:pPr marL="0" indent="0">
              <a:buFont typeface="Arial" panose="020B0604020202020204" pitchFamily="34" charset="0"/>
              <a:buNone/>
            </a:pPr>
            <a:r>
              <a:rPr lang="en-US" sz="1900" dirty="0"/>
              <a:t>If electing based on </a:t>
            </a:r>
            <a:r>
              <a:rPr lang="en-US" sz="1900" dirty="0">
                <a:solidFill>
                  <a:schemeClr val="accent1"/>
                </a:solidFill>
              </a:rPr>
              <a:t>spouse’s earnings record:</a:t>
            </a:r>
          </a:p>
          <a:p>
            <a:pPr marL="342900" indent="-230188"/>
            <a:r>
              <a:rPr lang="en-US" sz="1700" dirty="0"/>
              <a:t>Spousal benefit is </a:t>
            </a:r>
            <a:r>
              <a:rPr lang="en-US" sz="2200" dirty="0">
                <a:solidFill>
                  <a:schemeClr val="accent3"/>
                </a:solidFill>
              </a:rPr>
              <a:t>up to 50% </a:t>
            </a:r>
            <a:r>
              <a:rPr lang="en-US" sz="1700" dirty="0"/>
              <a:t>of their spouse’s Social Security benefit</a:t>
            </a:r>
          </a:p>
          <a:p>
            <a:pPr marL="342900" indent="-230188"/>
            <a:endParaRPr lang="en-US" sz="200" dirty="0"/>
          </a:p>
          <a:p>
            <a:pPr marL="342900" indent="-230188"/>
            <a:r>
              <a:rPr lang="en-US" sz="1700" dirty="0"/>
              <a:t>Cannot claim spousal benefit until spouse files for benefits</a:t>
            </a:r>
          </a:p>
          <a:p>
            <a:pPr marL="342900" indent="-342900"/>
            <a:endParaRPr lang="en-US" dirty="0"/>
          </a:p>
          <a:p>
            <a:pPr marL="342900" indent="-342900"/>
            <a:endParaRPr lang="en-US" sz="1800" dirty="0"/>
          </a:p>
          <a:p>
            <a:endParaRPr lang="en-US" dirty="0">
              <a:solidFill>
                <a:schemeClr val="accent1"/>
              </a:solidFill>
            </a:endParaRPr>
          </a:p>
          <a:p>
            <a:endParaRPr lang="en-US" sz="1200" dirty="0"/>
          </a:p>
        </p:txBody>
      </p:sp>
    </p:spTree>
    <p:extLst>
      <p:ext uri="{BB962C8B-B14F-4D97-AF65-F5344CB8AC3E}">
        <p14:creationId xmlns:p14="http://schemas.microsoft.com/office/powerpoint/2010/main" val="40742093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When can I receive my social security?</a:t>
            </a:r>
          </a:p>
        </p:txBody>
      </p:sp>
      <p:sp>
        <p:nvSpPr>
          <p:cNvPr id="6" name="Rectangle 1"/>
          <p:cNvSpPr>
            <a:spLocks noChangeArrowheads="1"/>
          </p:cNvSpPr>
          <p:nvPr/>
        </p:nvSpPr>
        <p:spPr bwMode="auto">
          <a:xfrm>
            <a:off x="5981789" y="717899"/>
            <a:ext cx="1894839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523142022"/>
              </p:ext>
            </p:extLst>
          </p:nvPr>
        </p:nvGraphicFramePr>
        <p:xfrm>
          <a:off x="4700874" y="940163"/>
          <a:ext cx="2849475" cy="3479243"/>
        </p:xfrm>
        <a:graphic>
          <a:graphicData uri="http://schemas.openxmlformats.org/drawingml/2006/table">
            <a:tbl>
              <a:tblPr firstRow="1" bandRow="1">
                <a:tableStyleId>{5C22544A-7EE6-4342-B048-85BDC9FD1C3A}</a:tableStyleId>
              </a:tblPr>
              <a:tblGrid>
                <a:gridCol w="1208096">
                  <a:extLst>
                    <a:ext uri="{9D8B030D-6E8A-4147-A177-3AD203B41FA5}">
                      <a16:colId xmlns:a16="http://schemas.microsoft.com/office/drawing/2014/main" val="2881580702"/>
                    </a:ext>
                  </a:extLst>
                </a:gridCol>
                <a:gridCol w="1641379">
                  <a:extLst>
                    <a:ext uri="{9D8B030D-6E8A-4147-A177-3AD203B41FA5}">
                      <a16:colId xmlns:a16="http://schemas.microsoft.com/office/drawing/2014/main" val="1196935213"/>
                    </a:ext>
                  </a:extLst>
                </a:gridCol>
              </a:tblGrid>
              <a:tr h="351470">
                <a:tc>
                  <a:txBody>
                    <a:bodyPr/>
                    <a:lstStyle/>
                    <a:p>
                      <a:pPr algn="ctr"/>
                      <a:r>
                        <a:rPr lang="en-US" sz="1700" dirty="0"/>
                        <a:t>Born</a:t>
                      </a:r>
                    </a:p>
                  </a:txBody>
                  <a:tcPr marL="87868" marR="87868" marT="43934" marB="43934"/>
                </a:tc>
                <a:tc>
                  <a:txBody>
                    <a:bodyPr/>
                    <a:lstStyle/>
                    <a:p>
                      <a:pPr algn="ctr"/>
                      <a:r>
                        <a:rPr lang="en-US" sz="1700" dirty="0"/>
                        <a:t>FRA</a:t>
                      </a:r>
                    </a:p>
                  </a:txBody>
                  <a:tcPr marL="87868" marR="87868" marT="43934" marB="43934"/>
                </a:tc>
                <a:extLst>
                  <a:ext uri="{0D108BD9-81ED-4DB2-BD59-A6C34878D82A}">
                    <a16:rowId xmlns:a16="http://schemas.microsoft.com/office/drawing/2014/main" val="2517718194"/>
                  </a:ext>
                </a:extLst>
              </a:tr>
              <a:tr h="227177">
                <a:tc>
                  <a:txBody>
                    <a:bodyPr/>
                    <a:lstStyle/>
                    <a:p>
                      <a:pPr algn="ctr" fontAlgn="t"/>
                      <a:r>
                        <a:rPr lang="en-US" sz="1300" u="none" strike="noStrike" dirty="0">
                          <a:solidFill>
                            <a:schemeClr val="tx1"/>
                          </a:solidFill>
                          <a:effectLst/>
                        </a:rPr>
                        <a:t>1937 or earlier</a:t>
                      </a:r>
                      <a:endParaRPr lang="en-US" sz="1300" u="none" dirty="0">
                        <a:solidFill>
                          <a:schemeClr val="tx1"/>
                        </a:solidFill>
                        <a:effectLst/>
                      </a:endParaRPr>
                    </a:p>
                  </a:txBody>
                  <a:tcPr marL="22153" marR="22153" marT="11077" marB="11077"/>
                </a:tc>
                <a:tc>
                  <a:txBody>
                    <a:bodyPr/>
                    <a:lstStyle/>
                    <a:p>
                      <a:pPr algn="ctr" fontAlgn="t"/>
                      <a:r>
                        <a:rPr lang="en-US" sz="1300" dirty="0">
                          <a:effectLst/>
                        </a:rPr>
                        <a:t>65</a:t>
                      </a:r>
                    </a:p>
                  </a:txBody>
                  <a:tcPr marL="22153" marR="22153" marT="11077" marB="11077"/>
                </a:tc>
                <a:extLst>
                  <a:ext uri="{0D108BD9-81ED-4DB2-BD59-A6C34878D82A}">
                    <a16:rowId xmlns:a16="http://schemas.microsoft.com/office/drawing/2014/main" val="861007953"/>
                  </a:ext>
                </a:extLst>
              </a:tr>
              <a:tr h="227177">
                <a:tc>
                  <a:txBody>
                    <a:bodyPr/>
                    <a:lstStyle/>
                    <a:p>
                      <a:pPr algn="ctr" fontAlgn="t"/>
                      <a:r>
                        <a:rPr lang="en-US" sz="1300" u="none" strike="noStrike" dirty="0">
                          <a:solidFill>
                            <a:schemeClr val="tx1"/>
                          </a:solidFill>
                          <a:effectLst/>
                        </a:rPr>
                        <a:t>1938</a:t>
                      </a:r>
                      <a:endParaRPr lang="en-US" sz="1300" u="none" dirty="0">
                        <a:solidFill>
                          <a:schemeClr val="tx1"/>
                        </a:solidFill>
                        <a:effectLst/>
                      </a:endParaRPr>
                    </a:p>
                  </a:txBody>
                  <a:tcPr marL="22153" marR="22153" marT="11077" marB="11077"/>
                </a:tc>
                <a:tc>
                  <a:txBody>
                    <a:bodyPr/>
                    <a:lstStyle/>
                    <a:p>
                      <a:pPr algn="ctr" fontAlgn="t"/>
                      <a:r>
                        <a:rPr lang="en-US" sz="1300" dirty="0">
                          <a:effectLst/>
                        </a:rPr>
                        <a:t>65 and 2 months</a:t>
                      </a:r>
                    </a:p>
                  </a:txBody>
                  <a:tcPr marL="22153" marR="22153" marT="11077" marB="11077"/>
                </a:tc>
                <a:extLst>
                  <a:ext uri="{0D108BD9-81ED-4DB2-BD59-A6C34878D82A}">
                    <a16:rowId xmlns:a16="http://schemas.microsoft.com/office/drawing/2014/main" val="3557525296"/>
                  </a:ext>
                </a:extLst>
              </a:tr>
              <a:tr h="227177">
                <a:tc>
                  <a:txBody>
                    <a:bodyPr/>
                    <a:lstStyle/>
                    <a:p>
                      <a:pPr algn="ctr" fontAlgn="t"/>
                      <a:r>
                        <a:rPr lang="en-US" sz="1300" u="none" strike="noStrike" dirty="0">
                          <a:solidFill>
                            <a:schemeClr val="tx1"/>
                          </a:solidFill>
                          <a:effectLst/>
                        </a:rPr>
                        <a:t>1939</a:t>
                      </a:r>
                      <a:endParaRPr lang="en-US" sz="1300" u="none" dirty="0">
                        <a:solidFill>
                          <a:schemeClr val="tx1"/>
                        </a:solidFill>
                        <a:effectLst/>
                      </a:endParaRPr>
                    </a:p>
                  </a:txBody>
                  <a:tcPr marL="22153" marR="22153" marT="11077" marB="11077"/>
                </a:tc>
                <a:tc>
                  <a:txBody>
                    <a:bodyPr/>
                    <a:lstStyle/>
                    <a:p>
                      <a:pPr algn="ctr" fontAlgn="t"/>
                      <a:r>
                        <a:rPr lang="en-US" sz="1300" dirty="0">
                          <a:effectLst/>
                        </a:rPr>
                        <a:t>65 and 4 months</a:t>
                      </a:r>
                    </a:p>
                  </a:txBody>
                  <a:tcPr marL="22153" marR="22153" marT="11077" marB="11077"/>
                </a:tc>
                <a:extLst>
                  <a:ext uri="{0D108BD9-81ED-4DB2-BD59-A6C34878D82A}">
                    <a16:rowId xmlns:a16="http://schemas.microsoft.com/office/drawing/2014/main" val="1789041539"/>
                  </a:ext>
                </a:extLst>
              </a:tr>
              <a:tr h="227177">
                <a:tc>
                  <a:txBody>
                    <a:bodyPr/>
                    <a:lstStyle/>
                    <a:p>
                      <a:pPr algn="ctr" fontAlgn="t"/>
                      <a:r>
                        <a:rPr lang="en-US" sz="1300" u="none" strike="noStrike" dirty="0">
                          <a:solidFill>
                            <a:schemeClr val="tx1"/>
                          </a:solidFill>
                          <a:effectLst/>
                        </a:rPr>
                        <a:t>1940</a:t>
                      </a:r>
                      <a:endParaRPr lang="en-US" sz="1300" u="none" dirty="0">
                        <a:solidFill>
                          <a:schemeClr val="tx1"/>
                        </a:solidFill>
                        <a:effectLst/>
                      </a:endParaRPr>
                    </a:p>
                  </a:txBody>
                  <a:tcPr marL="22153" marR="22153" marT="11077" marB="11077"/>
                </a:tc>
                <a:tc>
                  <a:txBody>
                    <a:bodyPr/>
                    <a:lstStyle/>
                    <a:p>
                      <a:pPr algn="ctr" fontAlgn="t"/>
                      <a:r>
                        <a:rPr lang="en-US" sz="1300" dirty="0">
                          <a:effectLst/>
                        </a:rPr>
                        <a:t>65 and 6 months</a:t>
                      </a:r>
                    </a:p>
                  </a:txBody>
                  <a:tcPr marL="22153" marR="22153" marT="11077" marB="11077"/>
                </a:tc>
                <a:extLst>
                  <a:ext uri="{0D108BD9-81ED-4DB2-BD59-A6C34878D82A}">
                    <a16:rowId xmlns:a16="http://schemas.microsoft.com/office/drawing/2014/main" val="677367609"/>
                  </a:ext>
                </a:extLst>
              </a:tr>
              <a:tr h="227177">
                <a:tc>
                  <a:txBody>
                    <a:bodyPr/>
                    <a:lstStyle/>
                    <a:p>
                      <a:pPr algn="ctr" fontAlgn="t"/>
                      <a:r>
                        <a:rPr lang="en-US" sz="1300" u="none" strike="noStrike" dirty="0">
                          <a:solidFill>
                            <a:schemeClr val="tx1"/>
                          </a:solidFill>
                          <a:effectLst/>
                        </a:rPr>
                        <a:t>1941</a:t>
                      </a:r>
                      <a:endParaRPr lang="en-US" sz="1300" u="none" dirty="0">
                        <a:solidFill>
                          <a:schemeClr val="tx1"/>
                        </a:solidFill>
                        <a:effectLst/>
                      </a:endParaRPr>
                    </a:p>
                  </a:txBody>
                  <a:tcPr marL="22153" marR="22153" marT="11077" marB="11077"/>
                </a:tc>
                <a:tc>
                  <a:txBody>
                    <a:bodyPr/>
                    <a:lstStyle/>
                    <a:p>
                      <a:pPr algn="ctr" fontAlgn="t"/>
                      <a:r>
                        <a:rPr lang="en-US" sz="1300" dirty="0">
                          <a:effectLst/>
                        </a:rPr>
                        <a:t>65 and 8 months</a:t>
                      </a:r>
                    </a:p>
                  </a:txBody>
                  <a:tcPr marL="22153" marR="22153" marT="11077" marB="11077"/>
                </a:tc>
                <a:extLst>
                  <a:ext uri="{0D108BD9-81ED-4DB2-BD59-A6C34878D82A}">
                    <a16:rowId xmlns:a16="http://schemas.microsoft.com/office/drawing/2014/main" val="1742833986"/>
                  </a:ext>
                </a:extLst>
              </a:tr>
              <a:tr h="227177">
                <a:tc>
                  <a:txBody>
                    <a:bodyPr/>
                    <a:lstStyle/>
                    <a:p>
                      <a:pPr algn="ctr" fontAlgn="t"/>
                      <a:r>
                        <a:rPr lang="en-US" sz="1300" u="none" strike="noStrike" dirty="0">
                          <a:solidFill>
                            <a:schemeClr val="tx1"/>
                          </a:solidFill>
                          <a:effectLst/>
                        </a:rPr>
                        <a:t>1942</a:t>
                      </a:r>
                      <a:endParaRPr lang="en-US" sz="1300" u="none" dirty="0">
                        <a:solidFill>
                          <a:schemeClr val="tx1"/>
                        </a:solidFill>
                        <a:effectLst/>
                      </a:endParaRPr>
                    </a:p>
                  </a:txBody>
                  <a:tcPr marL="22153" marR="22153" marT="11077" marB="11077"/>
                </a:tc>
                <a:tc>
                  <a:txBody>
                    <a:bodyPr/>
                    <a:lstStyle/>
                    <a:p>
                      <a:pPr algn="ctr" fontAlgn="t"/>
                      <a:r>
                        <a:rPr lang="en-US" sz="1300" dirty="0">
                          <a:effectLst/>
                        </a:rPr>
                        <a:t>65 and 10 months</a:t>
                      </a:r>
                    </a:p>
                  </a:txBody>
                  <a:tcPr marL="22153" marR="22153" marT="11077" marB="11077"/>
                </a:tc>
                <a:extLst>
                  <a:ext uri="{0D108BD9-81ED-4DB2-BD59-A6C34878D82A}">
                    <a16:rowId xmlns:a16="http://schemas.microsoft.com/office/drawing/2014/main" val="677935780"/>
                  </a:ext>
                </a:extLst>
              </a:tr>
              <a:tr h="227177">
                <a:tc>
                  <a:txBody>
                    <a:bodyPr/>
                    <a:lstStyle/>
                    <a:p>
                      <a:pPr algn="ctr" fontAlgn="t"/>
                      <a:r>
                        <a:rPr lang="en-US" sz="1300" u="none" strike="noStrike" dirty="0">
                          <a:solidFill>
                            <a:schemeClr val="tx1"/>
                          </a:solidFill>
                          <a:effectLst/>
                        </a:rPr>
                        <a:t>1943-1954</a:t>
                      </a:r>
                      <a:endParaRPr lang="en-US" sz="1300" u="none" dirty="0">
                        <a:solidFill>
                          <a:schemeClr val="tx1"/>
                        </a:solidFill>
                        <a:effectLst/>
                      </a:endParaRPr>
                    </a:p>
                  </a:txBody>
                  <a:tcPr marL="22153" marR="22153" marT="11077" marB="11077"/>
                </a:tc>
                <a:tc>
                  <a:txBody>
                    <a:bodyPr/>
                    <a:lstStyle/>
                    <a:p>
                      <a:pPr algn="ctr" fontAlgn="t"/>
                      <a:r>
                        <a:rPr lang="en-US" sz="1300" dirty="0">
                          <a:effectLst/>
                        </a:rPr>
                        <a:t>66</a:t>
                      </a:r>
                    </a:p>
                  </a:txBody>
                  <a:tcPr marL="22153" marR="22153" marT="11077" marB="11077"/>
                </a:tc>
                <a:extLst>
                  <a:ext uri="{0D108BD9-81ED-4DB2-BD59-A6C34878D82A}">
                    <a16:rowId xmlns:a16="http://schemas.microsoft.com/office/drawing/2014/main" val="3653436155"/>
                  </a:ext>
                </a:extLst>
              </a:tr>
              <a:tr h="227177">
                <a:tc>
                  <a:txBody>
                    <a:bodyPr/>
                    <a:lstStyle/>
                    <a:p>
                      <a:pPr algn="ctr" fontAlgn="t"/>
                      <a:r>
                        <a:rPr lang="en-US" sz="1300" u="none" strike="noStrike" dirty="0">
                          <a:solidFill>
                            <a:schemeClr val="tx1"/>
                          </a:solidFill>
                          <a:effectLst/>
                        </a:rPr>
                        <a:t>1955</a:t>
                      </a:r>
                      <a:endParaRPr lang="en-US" sz="1300" u="none" dirty="0">
                        <a:solidFill>
                          <a:schemeClr val="tx1"/>
                        </a:solidFill>
                        <a:effectLst/>
                      </a:endParaRPr>
                    </a:p>
                  </a:txBody>
                  <a:tcPr marL="22153" marR="22153" marT="11077" marB="11077"/>
                </a:tc>
                <a:tc>
                  <a:txBody>
                    <a:bodyPr/>
                    <a:lstStyle/>
                    <a:p>
                      <a:pPr algn="ctr" fontAlgn="t"/>
                      <a:r>
                        <a:rPr lang="en-US" sz="1300" dirty="0">
                          <a:effectLst/>
                        </a:rPr>
                        <a:t>66 and 2 months</a:t>
                      </a:r>
                    </a:p>
                  </a:txBody>
                  <a:tcPr marL="22153" marR="22153" marT="11077" marB="11077"/>
                </a:tc>
                <a:extLst>
                  <a:ext uri="{0D108BD9-81ED-4DB2-BD59-A6C34878D82A}">
                    <a16:rowId xmlns:a16="http://schemas.microsoft.com/office/drawing/2014/main" val="1983285420"/>
                  </a:ext>
                </a:extLst>
              </a:tr>
              <a:tr h="227177">
                <a:tc>
                  <a:txBody>
                    <a:bodyPr/>
                    <a:lstStyle/>
                    <a:p>
                      <a:pPr algn="ctr" fontAlgn="t"/>
                      <a:r>
                        <a:rPr lang="en-US" sz="1300" u="none" strike="noStrike" dirty="0">
                          <a:solidFill>
                            <a:schemeClr val="tx1"/>
                          </a:solidFill>
                          <a:effectLst/>
                        </a:rPr>
                        <a:t>1956</a:t>
                      </a:r>
                      <a:endParaRPr lang="en-US" sz="1300" u="none" dirty="0">
                        <a:solidFill>
                          <a:schemeClr val="tx1"/>
                        </a:solidFill>
                        <a:effectLst/>
                      </a:endParaRPr>
                    </a:p>
                  </a:txBody>
                  <a:tcPr marL="22153" marR="22153" marT="11077" marB="11077"/>
                </a:tc>
                <a:tc>
                  <a:txBody>
                    <a:bodyPr/>
                    <a:lstStyle/>
                    <a:p>
                      <a:pPr algn="ctr" fontAlgn="t"/>
                      <a:r>
                        <a:rPr lang="en-US" sz="1300" dirty="0">
                          <a:effectLst/>
                        </a:rPr>
                        <a:t>66 and 4 months</a:t>
                      </a:r>
                    </a:p>
                  </a:txBody>
                  <a:tcPr marL="22153" marR="22153" marT="11077" marB="11077"/>
                </a:tc>
                <a:extLst>
                  <a:ext uri="{0D108BD9-81ED-4DB2-BD59-A6C34878D82A}">
                    <a16:rowId xmlns:a16="http://schemas.microsoft.com/office/drawing/2014/main" val="387928074"/>
                  </a:ext>
                </a:extLst>
              </a:tr>
              <a:tr h="227177">
                <a:tc>
                  <a:txBody>
                    <a:bodyPr/>
                    <a:lstStyle/>
                    <a:p>
                      <a:pPr algn="ctr" fontAlgn="t"/>
                      <a:r>
                        <a:rPr lang="en-US" sz="1300" u="none" strike="noStrike" dirty="0">
                          <a:solidFill>
                            <a:schemeClr val="tx1"/>
                          </a:solidFill>
                          <a:effectLst/>
                        </a:rPr>
                        <a:t>1957</a:t>
                      </a:r>
                      <a:endParaRPr lang="en-US" sz="1300" u="none" dirty="0">
                        <a:solidFill>
                          <a:schemeClr val="tx1"/>
                        </a:solidFill>
                        <a:effectLst/>
                      </a:endParaRPr>
                    </a:p>
                  </a:txBody>
                  <a:tcPr marL="22153" marR="22153" marT="11077" marB="11077"/>
                </a:tc>
                <a:tc>
                  <a:txBody>
                    <a:bodyPr/>
                    <a:lstStyle/>
                    <a:p>
                      <a:pPr algn="ctr" fontAlgn="t"/>
                      <a:r>
                        <a:rPr lang="en-US" sz="1300" dirty="0">
                          <a:effectLst/>
                        </a:rPr>
                        <a:t>66 and 6 months</a:t>
                      </a:r>
                    </a:p>
                  </a:txBody>
                  <a:tcPr marL="22153" marR="22153" marT="11077" marB="11077"/>
                </a:tc>
                <a:extLst>
                  <a:ext uri="{0D108BD9-81ED-4DB2-BD59-A6C34878D82A}">
                    <a16:rowId xmlns:a16="http://schemas.microsoft.com/office/drawing/2014/main" val="718467149"/>
                  </a:ext>
                </a:extLst>
              </a:tr>
              <a:tr h="227177">
                <a:tc>
                  <a:txBody>
                    <a:bodyPr/>
                    <a:lstStyle/>
                    <a:p>
                      <a:pPr algn="ctr" fontAlgn="t"/>
                      <a:r>
                        <a:rPr lang="en-US" sz="1300" u="none" strike="noStrike" dirty="0">
                          <a:solidFill>
                            <a:schemeClr val="tx1"/>
                          </a:solidFill>
                          <a:effectLst/>
                        </a:rPr>
                        <a:t>1958</a:t>
                      </a:r>
                      <a:endParaRPr lang="en-US" sz="1300" u="none" dirty="0">
                        <a:solidFill>
                          <a:schemeClr val="tx1"/>
                        </a:solidFill>
                        <a:effectLst/>
                      </a:endParaRPr>
                    </a:p>
                  </a:txBody>
                  <a:tcPr marL="22153" marR="22153" marT="11077" marB="11077"/>
                </a:tc>
                <a:tc>
                  <a:txBody>
                    <a:bodyPr/>
                    <a:lstStyle/>
                    <a:p>
                      <a:pPr algn="ctr" fontAlgn="t"/>
                      <a:r>
                        <a:rPr lang="en-US" sz="1300" dirty="0">
                          <a:effectLst/>
                        </a:rPr>
                        <a:t>66 and 8 months</a:t>
                      </a:r>
                    </a:p>
                  </a:txBody>
                  <a:tcPr marL="22153" marR="22153" marT="11077" marB="11077"/>
                </a:tc>
                <a:extLst>
                  <a:ext uri="{0D108BD9-81ED-4DB2-BD59-A6C34878D82A}">
                    <a16:rowId xmlns:a16="http://schemas.microsoft.com/office/drawing/2014/main" val="1869999922"/>
                  </a:ext>
                </a:extLst>
              </a:tr>
              <a:tr h="227177">
                <a:tc>
                  <a:txBody>
                    <a:bodyPr/>
                    <a:lstStyle/>
                    <a:p>
                      <a:pPr algn="ctr" fontAlgn="t"/>
                      <a:r>
                        <a:rPr lang="en-US" sz="1300" u="none" strike="noStrike" dirty="0">
                          <a:solidFill>
                            <a:schemeClr val="tx1"/>
                          </a:solidFill>
                          <a:effectLst/>
                        </a:rPr>
                        <a:t>1959</a:t>
                      </a:r>
                      <a:endParaRPr lang="en-US" sz="1300" u="none" dirty="0">
                        <a:solidFill>
                          <a:schemeClr val="tx1"/>
                        </a:solidFill>
                        <a:effectLst/>
                      </a:endParaRPr>
                    </a:p>
                  </a:txBody>
                  <a:tcPr marL="22153" marR="22153" marT="11077" marB="11077"/>
                </a:tc>
                <a:tc>
                  <a:txBody>
                    <a:bodyPr/>
                    <a:lstStyle/>
                    <a:p>
                      <a:pPr algn="ctr" fontAlgn="t"/>
                      <a:r>
                        <a:rPr lang="en-US" sz="1300" dirty="0">
                          <a:effectLst/>
                        </a:rPr>
                        <a:t>66 and 10 months</a:t>
                      </a:r>
                    </a:p>
                  </a:txBody>
                  <a:tcPr marL="22153" marR="22153" marT="11077" marB="11077"/>
                </a:tc>
                <a:extLst>
                  <a:ext uri="{0D108BD9-81ED-4DB2-BD59-A6C34878D82A}">
                    <a16:rowId xmlns:a16="http://schemas.microsoft.com/office/drawing/2014/main" val="2211586862"/>
                  </a:ext>
                </a:extLst>
              </a:tr>
              <a:tr h="401649">
                <a:tc>
                  <a:txBody>
                    <a:bodyPr/>
                    <a:lstStyle/>
                    <a:p>
                      <a:pPr algn="ctr" fontAlgn="t"/>
                      <a:r>
                        <a:rPr lang="en-US" sz="1300" u="none" strike="noStrike" dirty="0">
                          <a:solidFill>
                            <a:schemeClr val="tx1"/>
                          </a:solidFill>
                          <a:effectLst/>
                        </a:rPr>
                        <a:t>1960 and</a:t>
                      </a:r>
                      <a:r>
                        <a:rPr lang="en-US" sz="1300" u="none" strike="noStrike" baseline="0" dirty="0">
                          <a:solidFill>
                            <a:schemeClr val="tx1"/>
                          </a:solidFill>
                          <a:effectLst/>
                        </a:rPr>
                        <a:t> later</a:t>
                      </a:r>
                      <a:endParaRPr lang="en-US" sz="1300" u="none" dirty="0">
                        <a:solidFill>
                          <a:schemeClr val="tx1"/>
                        </a:solidFill>
                        <a:effectLst/>
                      </a:endParaRPr>
                    </a:p>
                  </a:txBody>
                  <a:tcPr marL="22153" marR="22153" marT="11077" marB="11077"/>
                </a:tc>
                <a:tc>
                  <a:txBody>
                    <a:bodyPr/>
                    <a:lstStyle/>
                    <a:p>
                      <a:pPr algn="ctr" fontAlgn="t"/>
                      <a:r>
                        <a:rPr lang="en-US" sz="1300" dirty="0">
                          <a:effectLst/>
                        </a:rPr>
                        <a:t>67</a:t>
                      </a:r>
                    </a:p>
                  </a:txBody>
                  <a:tcPr marL="22153" marR="22153" marT="11077" marB="11077"/>
                </a:tc>
                <a:extLst>
                  <a:ext uri="{0D108BD9-81ED-4DB2-BD59-A6C34878D82A}">
                    <a16:rowId xmlns:a16="http://schemas.microsoft.com/office/drawing/2014/main" val="2843667954"/>
                  </a:ext>
                </a:extLst>
              </a:tr>
            </a:tbl>
          </a:graphicData>
        </a:graphic>
      </p:graphicFrame>
      <p:sp>
        <p:nvSpPr>
          <p:cNvPr id="10" name="Rectangle 9"/>
          <p:cNvSpPr/>
          <p:nvPr/>
        </p:nvSpPr>
        <p:spPr>
          <a:xfrm>
            <a:off x="919210" y="1101406"/>
            <a:ext cx="2698109" cy="2954655"/>
          </a:xfrm>
          <a:prstGeom prst="rect">
            <a:avLst/>
          </a:prstGeom>
        </p:spPr>
        <p:txBody>
          <a:bodyPr wrap="square">
            <a:spAutoFit/>
          </a:bodyPr>
          <a:lstStyle/>
          <a:p>
            <a:r>
              <a:rPr lang="en-US" sz="1600" dirty="0"/>
              <a:t>You receive your  </a:t>
            </a:r>
            <a:r>
              <a:rPr lang="en-US" dirty="0">
                <a:solidFill>
                  <a:schemeClr val="accent3"/>
                </a:solidFill>
              </a:rPr>
              <a:t>Full Social Security Benefits</a:t>
            </a:r>
            <a:r>
              <a:rPr lang="en-US" sz="1600" dirty="0"/>
              <a:t> on you Full Retirement Age (FRA)</a:t>
            </a:r>
          </a:p>
          <a:p>
            <a:endParaRPr lang="en-US" sz="1600" dirty="0"/>
          </a:p>
          <a:p>
            <a:r>
              <a:rPr lang="en-US" sz="1600" dirty="0"/>
              <a:t>You may begin your benefits as early as </a:t>
            </a:r>
            <a:r>
              <a:rPr lang="en-US" dirty="0">
                <a:solidFill>
                  <a:schemeClr val="accent3"/>
                </a:solidFill>
              </a:rPr>
              <a:t>62, at a reduced </a:t>
            </a:r>
            <a:r>
              <a:rPr lang="en-US" sz="1600" dirty="0"/>
              <a:t>amount </a:t>
            </a:r>
          </a:p>
          <a:p>
            <a:endParaRPr lang="en-US" sz="1600" dirty="0"/>
          </a:p>
          <a:p>
            <a:r>
              <a:rPr lang="en-US" sz="1600" dirty="0"/>
              <a:t>You may delay your benefits up until </a:t>
            </a:r>
            <a:r>
              <a:rPr lang="en-US" dirty="0">
                <a:solidFill>
                  <a:schemeClr val="accent3"/>
                </a:solidFill>
              </a:rPr>
              <a:t>70, for a higher </a:t>
            </a:r>
            <a:r>
              <a:rPr lang="en-US" dirty="0"/>
              <a:t>amount </a:t>
            </a:r>
          </a:p>
        </p:txBody>
      </p:sp>
    </p:spTree>
    <p:extLst>
      <p:ext uri="{BB962C8B-B14F-4D97-AF65-F5344CB8AC3E}">
        <p14:creationId xmlns:p14="http://schemas.microsoft.com/office/powerpoint/2010/main" val="56724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sz="2400" dirty="0"/>
              <a:t>Difference in Benefit Amounts</a:t>
            </a:r>
          </a:p>
        </p:txBody>
      </p:sp>
      <p:sp>
        <p:nvSpPr>
          <p:cNvPr id="2" name="Text Placeholder 1"/>
          <p:cNvSpPr>
            <a:spLocks noGrp="1"/>
          </p:cNvSpPr>
          <p:nvPr>
            <p:ph type="body" sz="quarter" idx="10"/>
          </p:nvPr>
        </p:nvSpPr>
        <p:spPr/>
        <p:txBody>
          <a:bodyPr/>
          <a:lstStyle/>
          <a:p>
            <a:r>
              <a:rPr lang="en-US" dirty="0"/>
              <a:t>Monthly Benefit Amounts Differ Based on the Age You Decide to Start Receiving Benefits.</a:t>
            </a:r>
          </a:p>
        </p:txBody>
      </p:sp>
      <p:sp>
        <p:nvSpPr>
          <p:cNvPr id="8" name="TextBox 7"/>
          <p:cNvSpPr txBox="1"/>
          <p:nvPr/>
        </p:nvSpPr>
        <p:spPr>
          <a:xfrm>
            <a:off x="2063596" y="4217750"/>
            <a:ext cx="4953000" cy="261610"/>
          </a:xfrm>
          <a:prstGeom prst="rect">
            <a:avLst/>
          </a:prstGeom>
          <a:noFill/>
        </p:spPr>
        <p:txBody>
          <a:bodyPr wrap="square" rtlCol="0">
            <a:spAutoFit/>
          </a:bodyPr>
          <a:lstStyle/>
          <a:p>
            <a:pPr algn="ctr"/>
            <a:r>
              <a:rPr lang="en-US" sz="1100" dirty="0">
                <a:solidFill>
                  <a:prstClr val="black"/>
                </a:solidFill>
              </a:rPr>
              <a:t>AGE YOU CHOOSE TO START RECEIVING BENEFITS</a:t>
            </a:r>
          </a:p>
        </p:txBody>
      </p:sp>
      <p:graphicFrame>
        <p:nvGraphicFramePr>
          <p:cNvPr id="9" name="Chart 8"/>
          <p:cNvGraphicFramePr/>
          <p:nvPr>
            <p:extLst>
              <p:ext uri="{D42A27DB-BD31-4B8C-83A1-F6EECF244321}">
                <p14:modId xmlns:p14="http://schemas.microsoft.com/office/powerpoint/2010/main" val="3184714096"/>
              </p:ext>
            </p:extLst>
          </p:nvPr>
        </p:nvGraphicFramePr>
        <p:xfrm>
          <a:off x="988534" y="1227609"/>
          <a:ext cx="7103125" cy="3110124"/>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rot="16200000">
            <a:off x="-824886" y="2469723"/>
            <a:ext cx="3496057" cy="261610"/>
          </a:xfrm>
          <a:prstGeom prst="rect">
            <a:avLst/>
          </a:prstGeom>
          <a:noFill/>
        </p:spPr>
        <p:txBody>
          <a:bodyPr wrap="square" rtlCol="0">
            <a:spAutoFit/>
          </a:bodyPr>
          <a:lstStyle/>
          <a:p>
            <a:pPr algn="ctr"/>
            <a:r>
              <a:rPr lang="en-US" sz="1100" dirty="0">
                <a:solidFill>
                  <a:prstClr val="black"/>
                </a:solidFill>
              </a:rPr>
              <a:t>MONTHLY BENEFIT AMOUNT</a:t>
            </a:r>
          </a:p>
        </p:txBody>
      </p:sp>
      <p:sp>
        <p:nvSpPr>
          <p:cNvPr id="12" name="Rectangle 11"/>
          <p:cNvSpPr/>
          <p:nvPr/>
        </p:nvSpPr>
        <p:spPr>
          <a:xfrm>
            <a:off x="1553379" y="1427291"/>
            <a:ext cx="4572000" cy="246221"/>
          </a:xfrm>
          <a:prstGeom prst="rect">
            <a:avLst/>
          </a:prstGeom>
        </p:spPr>
        <p:txBody>
          <a:bodyPr>
            <a:spAutoFit/>
          </a:bodyPr>
          <a:lstStyle/>
          <a:p>
            <a:pPr algn="ctr"/>
            <a:r>
              <a:rPr lang="en-US" sz="1000" i="1" dirty="0">
                <a:solidFill>
                  <a:prstClr val="black"/>
                </a:solidFill>
              </a:rPr>
              <a:t>This example assumes a benefit of $1,000 at a full retirement age of 66</a:t>
            </a:r>
          </a:p>
        </p:txBody>
      </p:sp>
      <p:sp>
        <p:nvSpPr>
          <p:cNvPr id="13" name="Rectangle 12"/>
          <p:cNvSpPr/>
          <p:nvPr/>
        </p:nvSpPr>
        <p:spPr>
          <a:xfrm>
            <a:off x="3523412" y="4570138"/>
            <a:ext cx="1721946" cy="215444"/>
          </a:xfrm>
          <a:prstGeom prst="rect">
            <a:avLst/>
          </a:prstGeom>
        </p:spPr>
        <p:txBody>
          <a:bodyPr wrap="none">
            <a:spAutoFit/>
          </a:bodyPr>
          <a:lstStyle/>
          <a:p>
            <a:r>
              <a:rPr lang="en-US" sz="800" i="1" dirty="0">
                <a:solidFill>
                  <a:schemeClr val="bg1">
                    <a:lumMod val="50000"/>
                  </a:schemeClr>
                </a:solidFill>
              </a:rPr>
              <a:t>Source: Social Security Administration</a:t>
            </a:r>
          </a:p>
        </p:txBody>
      </p:sp>
      <p:sp>
        <p:nvSpPr>
          <p:cNvPr id="10" name="TextBox 9"/>
          <p:cNvSpPr txBox="1"/>
          <p:nvPr/>
        </p:nvSpPr>
        <p:spPr>
          <a:xfrm>
            <a:off x="4581834" y="2941965"/>
            <a:ext cx="614364" cy="369332"/>
          </a:xfrm>
          <a:prstGeom prst="rect">
            <a:avLst/>
          </a:prstGeom>
          <a:noFill/>
        </p:spPr>
        <p:txBody>
          <a:bodyPr wrap="square" rtlCol="0">
            <a:spAutoFit/>
          </a:bodyPr>
          <a:lstStyle/>
          <a:p>
            <a:r>
              <a:rPr lang="en-US" b="1" dirty="0">
                <a:solidFill>
                  <a:schemeClr val="bg1"/>
                </a:solidFill>
              </a:rPr>
              <a:t>FRA</a:t>
            </a:r>
          </a:p>
        </p:txBody>
      </p:sp>
    </p:spTree>
    <p:extLst>
      <p:ext uri="{BB962C8B-B14F-4D97-AF65-F5344CB8AC3E}">
        <p14:creationId xmlns:p14="http://schemas.microsoft.com/office/powerpoint/2010/main" val="1056709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400" dirty="0"/>
              <a:t>Difference in Benefit Amounts</a:t>
            </a:r>
          </a:p>
        </p:txBody>
      </p:sp>
      <p:sp>
        <p:nvSpPr>
          <p:cNvPr id="2" name="Text Placeholder 1"/>
          <p:cNvSpPr>
            <a:spLocks noGrp="1"/>
          </p:cNvSpPr>
          <p:nvPr>
            <p:ph type="body" sz="quarter" idx="10"/>
          </p:nvPr>
        </p:nvSpPr>
        <p:spPr/>
        <p:txBody>
          <a:bodyPr/>
          <a:lstStyle/>
          <a:p>
            <a:r>
              <a:rPr lang="en-US" dirty="0"/>
              <a:t>Monthly Benefit Amounts Differ Based on the Age You Decide to Start Receiving Benefits</a:t>
            </a:r>
          </a:p>
        </p:txBody>
      </p:sp>
      <p:graphicFrame>
        <p:nvGraphicFramePr>
          <p:cNvPr id="11" name="Chart 10"/>
          <p:cNvGraphicFramePr/>
          <p:nvPr>
            <p:extLst>
              <p:ext uri="{D42A27DB-BD31-4B8C-83A1-F6EECF244321}">
                <p14:modId xmlns:p14="http://schemas.microsoft.com/office/powerpoint/2010/main" val="1329478990"/>
              </p:ext>
            </p:extLst>
          </p:nvPr>
        </p:nvGraphicFramePr>
        <p:xfrm>
          <a:off x="938767" y="1140722"/>
          <a:ext cx="7062233" cy="3092220"/>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p:cNvSpPr/>
          <p:nvPr/>
        </p:nvSpPr>
        <p:spPr>
          <a:xfrm>
            <a:off x="1405731" y="1249603"/>
            <a:ext cx="4572000" cy="246221"/>
          </a:xfrm>
          <a:prstGeom prst="rect">
            <a:avLst/>
          </a:prstGeom>
        </p:spPr>
        <p:txBody>
          <a:bodyPr>
            <a:spAutoFit/>
          </a:bodyPr>
          <a:lstStyle/>
          <a:p>
            <a:pPr algn="ctr"/>
            <a:r>
              <a:rPr lang="en-US" sz="1000" i="1" dirty="0">
                <a:solidFill>
                  <a:prstClr val="black"/>
                </a:solidFill>
              </a:rPr>
              <a:t>This example assumes a benefit of $1,000 at a full retirement age of 66</a:t>
            </a:r>
          </a:p>
        </p:txBody>
      </p:sp>
      <p:sp>
        <p:nvSpPr>
          <p:cNvPr id="15" name="TextBox 14"/>
          <p:cNvSpPr txBox="1"/>
          <p:nvPr/>
        </p:nvSpPr>
        <p:spPr>
          <a:xfrm>
            <a:off x="2066130" y="4102137"/>
            <a:ext cx="4953000" cy="261610"/>
          </a:xfrm>
          <a:prstGeom prst="rect">
            <a:avLst/>
          </a:prstGeom>
          <a:noFill/>
        </p:spPr>
        <p:txBody>
          <a:bodyPr wrap="square" rtlCol="0">
            <a:spAutoFit/>
          </a:bodyPr>
          <a:lstStyle/>
          <a:p>
            <a:pPr algn="ctr"/>
            <a:r>
              <a:rPr lang="en-US" sz="1100" dirty="0">
                <a:solidFill>
                  <a:prstClr val="black"/>
                </a:solidFill>
              </a:rPr>
              <a:t>AGE YOU CHOOSE TO START RECEIVING BENEFITS</a:t>
            </a:r>
          </a:p>
        </p:txBody>
      </p:sp>
      <p:sp>
        <p:nvSpPr>
          <p:cNvPr id="17" name="TextBox 16"/>
          <p:cNvSpPr txBox="1"/>
          <p:nvPr/>
        </p:nvSpPr>
        <p:spPr>
          <a:xfrm rot="16200000">
            <a:off x="-867760" y="2335123"/>
            <a:ext cx="3496057" cy="261610"/>
          </a:xfrm>
          <a:prstGeom prst="rect">
            <a:avLst/>
          </a:prstGeom>
          <a:noFill/>
        </p:spPr>
        <p:txBody>
          <a:bodyPr wrap="square" rtlCol="0">
            <a:spAutoFit/>
          </a:bodyPr>
          <a:lstStyle/>
          <a:p>
            <a:pPr algn="ctr"/>
            <a:r>
              <a:rPr lang="en-US" sz="1100" dirty="0">
                <a:solidFill>
                  <a:prstClr val="black"/>
                </a:solidFill>
              </a:rPr>
              <a:t>MONTHLY BENEFIT AMOUNT</a:t>
            </a:r>
          </a:p>
        </p:txBody>
      </p:sp>
      <p:sp>
        <p:nvSpPr>
          <p:cNvPr id="18" name="Rectangle 17"/>
          <p:cNvSpPr/>
          <p:nvPr/>
        </p:nvSpPr>
        <p:spPr>
          <a:xfrm>
            <a:off x="3608910" y="4570138"/>
            <a:ext cx="1721946" cy="215444"/>
          </a:xfrm>
          <a:prstGeom prst="rect">
            <a:avLst/>
          </a:prstGeom>
        </p:spPr>
        <p:txBody>
          <a:bodyPr wrap="none">
            <a:spAutoFit/>
          </a:bodyPr>
          <a:lstStyle/>
          <a:p>
            <a:r>
              <a:rPr lang="en-US" sz="800" i="1" dirty="0">
                <a:solidFill>
                  <a:schemeClr val="bg1">
                    <a:lumMod val="50000"/>
                  </a:schemeClr>
                </a:solidFill>
              </a:rPr>
              <a:t>Source: Social Security Administration</a:t>
            </a:r>
          </a:p>
        </p:txBody>
      </p:sp>
      <p:sp>
        <p:nvSpPr>
          <p:cNvPr id="3" name="Oval 2"/>
          <p:cNvSpPr/>
          <p:nvPr/>
        </p:nvSpPr>
        <p:spPr>
          <a:xfrm>
            <a:off x="3220328" y="1917325"/>
            <a:ext cx="3096880" cy="169974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608302" y="2689552"/>
            <a:ext cx="2369429" cy="784830"/>
          </a:xfrm>
          <a:prstGeom prst="rect">
            <a:avLst/>
          </a:prstGeom>
          <a:noFill/>
        </p:spPr>
        <p:txBody>
          <a:bodyPr wrap="square" rtlCol="0">
            <a:spAutoFit/>
          </a:bodyPr>
          <a:lstStyle/>
          <a:p>
            <a:pPr algn="ctr"/>
            <a:r>
              <a:rPr lang="en-US" sz="1500" dirty="0">
                <a:solidFill>
                  <a:schemeClr val="bg1"/>
                </a:solidFill>
                <a:latin typeface="Lato" panose="020F0502020204030203" pitchFamily="34" charset="0"/>
                <a:ea typeface="Lato" panose="020F0502020204030203" pitchFamily="34" charset="0"/>
                <a:cs typeface="Lato" panose="020F0502020204030203" pitchFamily="34" charset="0"/>
              </a:rPr>
              <a:t>If</a:t>
            </a:r>
            <a:r>
              <a:rPr lang="en-US" sz="1500" dirty="0">
                <a:solidFill>
                  <a:schemeClr val="accent5"/>
                </a:solidFill>
                <a:latin typeface="Lato" panose="020F0502020204030203" pitchFamily="34" charset="0"/>
                <a:ea typeface="Lato" panose="020F0502020204030203" pitchFamily="34" charset="0"/>
                <a:cs typeface="Lato" panose="020F0502020204030203" pitchFamily="34" charset="0"/>
              </a:rPr>
              <a:t> </a:t>
            </a:r>
            <a:r>
              <a:rPr lang="en-US" sz="1500" dirty="0">
                <a:solidFill>
                  <a:schemeClr val="bg1"/>
                </a:solidFill>
                <a:latin typeface="Lato" panose="020F0502020204030203" pitchFamily="34" charset="0"/>
                <a:ea typeface="Lato" panose="020F0502020204030203" pitchFamily="34" charset="0"/>
                <a:cs typeface="Lato" panose="020F0502020204030203" pitchFamily="34" charset="0"/>
              </a:rPr>
              <a:t>you delay Social Security beyond your full               retirement age</a:t>
            </a:r>
          </a:p>
        </p:txBody>
      </p:sp>
      <p:sp>
        <p:nvSpPr>
          <p:cNvPr id="16" name="TextBox 15"/>
          <p:cNvSpPr txBox="1"/>
          <p:nvPr/>
        </p:nvSpPr>
        <p:spPr>
          <a:xfrm>
            <a:off x="3776437" y="2119575"/>
            <a:ext cx="906952" cy="677108"/>
          </a:xfrm>
          <a:prstGeom prst="rect">
            <a:avLst/>
          </a:prstGeom>
          <a:noFill/>
        </p:spPr>
        <p:txBody>
          <a:bodyPr wrap="square" rtlCol="0">
            <a:spAutoFit/>
          </a:bodyPr>
          <a:lstStyle/>
          <a:p>
            <a:r>
              <a:rPr lang="en-US" sz="3800" dirty="0">
                <a:solidFill>
                  <a:schemeClr val="accent3"/>
                </a:solidFill>
                <a:latin typeface="+mj-lt"/>
                <a:ea typeface="Lato" panose="020F0502020204030203" pitchFamily="34" charset="0"/>
                <a:cs typeface="Lato" panose="020F0502020204030203" pitchFamily="34" charset="0"/>
              </a:rPr>
              <a:t>8%</a:t>
            </a:r>
          </a:p>
        </p:txBody>
      </p:sp>
      <p:sp>
        <p:nvSpPr>
          <p:cNvPr id="19" name="TextBox 18"/>
          <p:cNvSpPr txBox="1"/>
          <p:nvPr/>
        </p:nvSpPr>
        <p:spPr>
          <a:xfrm>
            <a:off x="4520258" y="2211909"/>
            <a:ext cx="1176983" cy="523220"/>
          </a:xfrm>
          <a:prstGeom prst="rect">
            <a:avLst/>
          </a:prstGeom>
          <a:noFill/>
        </p:spPr>
        <p:txBody>
          <a:bodyPr wrap="square" rtlCol="0">
            <a:spAutoFit/>
          </a:bodyPr>
          <a:lstStyle/>
          <a:p>
            <a:r>
              <a:rPr lang="en-US" sz="1400" dirty="0">
                <a:solidFill>
                  <a:schemeClr val="accent3"/>
                </a:solidFill>
                <a:latin typeface="Lato Medium" panose="020F0502020204030203" pitchFamily="34" charset="0"/>
                <a:ea typeface="Lato Medium" panose="020F0502020204030203" pitchFamily="34" charset="0"/>
                <a:cs typeface="Lato Medium" panose="020F0502020204030203" pitchFamily="34" charset="0"/>
              </a:rPr>
              <a:t>INCREASE / </a:t>
            </a:r>
          </a:p>
          <a:p>
            <a:r>
              <a:rPr lang="en-US" sz="1400" dirty="0">
                <a:solidFill>
                  <a:schemeClr val="accent3"/>
                </a:solidFill>
                <a:latin typeface="Lato Medium" panose="020F0502020204030203" pitchFamily="34" charset="0"/>
                <a:ea typeface="Lato Medium" panose="020F0502020204030203" pitchFamily="34" charset="0"/>
                <a:cs typeface="Lato Medium" panose="020F0502020204030203" pitchFamily="34" charset="0"/>
              </a:rPr>
              <a:t>YEAR</a:t>
            </a:r>
          </a:p>
        </p:txBody>
      </p:sp>
    </p:spTree>
    <p:extLst>
      <p:ext uri="{BB962C8B-B14F-4D97-AF65-F5344CB8AC3E}">
        <p14:creationId xmlns:p14="http://schemas.microsoft.com/office/powerpoint/2010/main" val="344969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P spid="16"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16195" y="973303"/>
            <a:ext cx="3067527" cy="306752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Autofit/>
          </a:bodyPr>
          <a:lstStyle/>
          <a:p>
            <a:r>
              <a:rPr lang="en-US" sz="2400" dirty="0"/>
              <a:t>COST OF A WRONG DECISION</a:t>
            </a:r>
          </a:p>
        </p:txBody>
      </p:sp>
      <p:sp>
        <p:nvSpPr>
          <p:cNvPr id="6" name="TextBox 5"/>
          <p:cNvSpPr txBox="1"/>
          <p:nvPr/>
        </p:nvSpPr>
        <p:spPr>
          <a:xfrm>
            <a:off x="1745158" y="4322103"/>
            <a:ext cx="5907891" cy="215444"/>
          </a:xfrm>
          <a:prstGeom prst="rect">
            <a:avLst/>
          </a:prstGeom>
          <a:noFill/>
        </p:spPr>
        <p:txBody>
          <a:bodyPr wrap="square" rtlCol="0">
            <a:spAutoFit/>
          </a:bodyPr>
          <a:lstStyle/>
          <a:p>
            <a:pPr algn="ctr"/>
            <a:r>
              <a:rPr lang="en-US" sz="800" i="1" dirty="0">
                <a:solidFill>
                  <a:schemeClr val="bg1">
                    <a:lumMod val="50000"/>
                  </a:schemeClr>
                </a:solidFill>
              </a:rPr>
              <a:t>http://time.com/money/3772044/4-retirement-mistakes-that-can-cost-you-250000-or-more/?xid=timetwitter</a:t>
            </a:r>
          </a:p>
        </p:txBody>
      </p:sp>
      <p:grpSp>
        <p:nvGrpSpPr>
          <p:cNvPr id="8" name="Group 7"/>
          <p:cNvGrpSpPr/>
          <p:nvPr/>
        </p:nvGrpSpPr>
        <p:grpSpPr>
          <a:xfrm>
            <a:off x="3843271" y="1000896"/>
            <a:ext cx="5154454" cy="3039934"/>
            <a:chOff x="2144868" y="1471261"/>
            <a:chExt cx="3158728" cy="3039934"/>
          </a:xfrm>
        </p:grpSpPr>
        <p:sp>
          <p:nvSpPr>
            <p:cNvPr id="9" name="TextBox 8"/>
            <p:cNvSpPr txBox="1"/>
            <p:nvPr/>
          </p:nvSpPr>
          <p:spPr>
            <a:xfrm>
              <a:off x="2144868" y="1471261"/>
              <a:ext cx="2727811" cy="954107"/>
            </a:xfrm>
            <a:prstGeom prst="rect">
              <a:avLst/>
            </a:prstGeom>
            <a:noFill/>
          </p:spPr>
          <p:txBody>
            <a:bodyPr wrap="square" rtlCol="0" anchor="ctr">
              <a:spAutoFit/>
            </a:bodyPr>
            <a:lstStyle/>
            <a:p>
              <a:r>
                <a:rPr lang="en-US" sz="2800" dirty="0">
                  <a:solidFill>
                    <a:schemeClr val="tx1">
                      <a:lumMod val="75000"/>
                      <a:lumOff val="25000"/>
                    </a:schemeClr>
                  </a:solidFill>
                  <a:latin typeface="Lato" panose="020B0604020202020204" charset="0"/>
                  <a:ea typeface="Lato" panose="020B0604020202020204" charset="0"/>
                  <a:cs typeface="Lato" panose="020B0604020202020204" charset="0"/>
                </a:rPr>
                <a:t>The wrong decision can leave up to</a:t>
              </a:r>
            </a:p>
          </p:txBody>
        </p:sp>
        <p:sp>
          <p:nvSpPr>
            <p:cNvPr id="10" name="TextBox 9"/>
            <p:cNvSpPr txBox="1"/>
            <p:nvPr/>
          </p:nvSpPr>
          <p:spPr>
            <a:xfrm>
              <a:off x="2994456" y="3557088"/>
              <a:ext cx="2309140" cy="954107"/>
            </a:xfrm>
            <a:prstGeom prst="rect">
              <a:avLst/>
            </a:prstGeom>
            <a:noFill/>
          </p:spPr>
          <p:txBody>
            <a:bodyPr wrap="square" rtlCol="0">
              <a:spAutoFit/>
            </a:bodyPr>
            <a:lstStyle/>
            <a:p>
              <a:pPr algn="ctr"/>
              <a:r>
                <a:rPr lang="en-US" sz="2800" dirty="0">
                  <a:solidFill>
                    <a:schemeClr val="tx1">
                      <a:lumMod val="75000"/>
                      <a:lumOff val="25000"/>
                    </a:schemeClr>
                  </a:solidFill>
                  <a:latin typeface="Lato" panose="020B0604020202020204" charset="0"/>
                  <a:ea typeface="Lato" panose="020B0604020202020204" charset="0"/>
                  <a:cs typeface="Lato" panose="020B0604020202020204" charset="0"/>
                </a:rPr>
                <a:t>of your money with the Government.</a:t>
              </a:r>
            </a:p>
          </p:txBody>
        </p:sp>
        <p:sp>
          <p:nvSpPr>
            <p:cNvPr id="11" name="TextBox 10"/>
            <p:cNvSpPr txBox="1"/>
            <p:nvPr/>
          </p:nvSpPr>
          <p:spPr>
            <a:xfrm>
              <a:off x="2392303" y="2425368"/>
              <a:ext cx="2548044" cy="1107996"/>
            </a:xfrm>
            <a:prstGeom prst="rect">
              <a:avLst/>
            </a:prstGeom>
            <a:noFill/>
          </p:spPr>
          <p:txBody>
            <a:bodyPr wrap="square" rtlCol="0">
              <a:spAutoFit/>
            </a:bodyPr>
            <a:lstStyle/>
            <a:p>
              <a:r>
                <a:rPr lang="en-US" sz="6600" dirty="0">
                  <a:solidFill>
                    <a:schemeClr val="accent1"/>
                  </a:solidFill>
                  <a:latin typeface="+mj-lt"/>
                  <a:ea typeface="Lato" panose="020B0604020202020204" charset="0"/>
                  <a:cs typeface="Lato" panose="020B0604020202020204" charset="0"/>
                </a:rPr>
                <a:t>$250,000</a:t>
              </a:r>
            </a:p>
          </p:txBody>
        </p:sp>
      </p:grpSp>
    </p:spTree>
    <p:extLst>
      <p:ext uri="{BB962C8B-B14F-4D97-AF65-F5344CB8AC3E}">
        <p14:creationId xmlns:p14="http://schemas.microsoft.com/office/powerpoint/2010/main" val="991400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187378"/>
            <a:ext cx="9144000" cy="402022"/>
          </a:xfrm>
        </p:spPr>
        <p:txBody>
          <a:bodyPr>
            <a:noAutofit/>
          </a:bodyPr>
          <a:lstStyle/>
          <a:p>
            <a:r>
              <a:rPr lang="en-US" sz="2400" dirty="0"/>
              <a:t>Disclaimer</a:t>
            </a:r>
          </a:p>
        </p:txBody>
      </p:sp>
      <p:sp>
        <p:nvSpPr>
          <p:cNvPr id="9" name="Content Placeholder 8"/>
          <p:cNvSpPr>
            <a:spLocks noGrp="1"/>
          </p:cNvSpPr>
          <p:nvPr>
            <p:ph sz="quarter" idx="11"/>
          </p:nvPr>
        </p:nvSpPr>
        <p:spPr>
          <a:xfrm>
            <a:off x="588168" y="1013952"/>
            <a:ext cx="7967663" cy="3135313"/>
          </a:xfrm>
        </p:spPr>
        <p:txBody>
          <a:bodyPr>
            <a:normAutofit fontScale="92500" lnSpcReduction="10000"/>
          </a:bodyPr>
          <a:lstStyle/>
          <a:p>
            <a:pPr marL="0" indent="0" algn="just" fontAlgn="base">
              <a:lnSpc>
                <a:spcPct val="110000"/>
              </a:lnSpc>
              <a:spcBef>
                <a:spcPct val="0"/>
              </a:spcBef>
              <a:spcAft>
                <a:spcPct val="0"/>
              </a:spcAft>
              <a:buNone/>
            </a:pPr>
            <a:r>
              <a:rPr lang="en-US" dirty="0">
                <a:solidFill>
                  <a:prstClr val="black"/>
                </a:solidFill>
                <a:ea typeface="Tahoma" panose="020B0604030504040204" pitchFamily="34" charset="0"/>
                <a:cs typeface="Tahoma" panose="020B0604030504040204" pitchFamily="34" charset="0"/>
              </a:rPr>
              <a:t>The information in this presentation is for general use and, while we believe the information is reliable and accurate, it is important to remember individual situations may be entirely different.  Therefore, information should be relied upon only when coordinated with professional tax and financial advice.  You need to take into account your health and legacy goals.  </a:t>
            </a:r>
          </a:p>
          <a:p>
            <a:pPr marL="0" indent="0" algn="just" fontAlgn="base">
              <a:lnSpc>
                <a:spcPct val="110000"/>
              </a:lnSpc>
              <a:spcBef>
                <a:spcPct val="0"/>
              </a:spcBef>
              <a:spcAft>
                <a:spcPct val="0"/>
              </a:spcAft>
              <a:buNone/>
            </a:pPr>
            <a:endParaRPr lang="en-US" dirty="0">
              <a:solidFill>
                <a:prstClr val="black"/>
              </a:solidFill>
              <a:ea typeface="Tahoma" panose="020B0604030504040204" pitchFamily="34" charset="0"/>
              <a:cs typeface="Tahoma" panose="020B0604030504040204" pitchFamily="34" charset="0"/>
            </a:endParaRPr>
          </a:p>
          <a:p>
            <a:pPr marL="0" indent="0" algn="just" fontAlgn="base">
              <a:lnSpc>
                <a:spcPct val="110000"/>
              </a:lnSpc>
              <a:spcBef>
                <a:spcPct val="0"/>
              </a:spcBef>
              <a:spcAft>
                <a:spcPct val="0"/>
              </a:spcAft>
              <a:buNone/>
            </a:pPr>
            <a:r>
              <a:rPr lang="en-US" dirty="0">
                <a:solidFill>
                  <a:prstClr val="black"/>
                </a:solidFill>
                <a:ea typeface="Tahoma" panose="020B0604030504040204" pitchFamily="34" charset="0"/>
                <a:cs typeface="Tahoma" panose="020B0604030504040204" pitchFamily="34" charset="0"/>
              </a:rPr>
              <a:t>Neither the information presented or any opinion expressed constitutes a representation by us or a solicitation of the purchase or sale of any insurance or securities products and services.</a:t>
            </a:r>
          </a:p>
          <a:p>
            <a:pPr marL="0" indent="0" algn="just" fontAlgn="base">
              <a:lnSpc>
                <a:spcPct val="110000"/>
              </a:lnSpc>
              <a:spcBef>
                <a:spcPct val="0"/>
              </a:spcBef>
              <a:spcAft>
                <a:spcPct val="0"/>
              </a:spcAft>
              <a:buNone/>
            </a:pPr>
            <a:endParaRPr lang="en-US" dirty="0">
              <a:solidFill>
                <a:prstClr val="black"/>
              </a:solidFill>
              <a:ea typeface="Tahoma" panose="020B0604030504040204" pitchFamily="34" charset="0"/>
              <a:cs typeface="Tahoma" panose="020B0604030504040204" pitchFamily="34" charset="0"/>
            </a:endParaRPr>
          </a:p>
          <a:p>
            <a:pPr marL="0" indent="0" algn="just" fontAlgn="base">
              <a:lnSpc>
                <a:spcPct val="110000"/>
              </a:lnSpc>
              <a:spcBef>
                <a:spcPct val="0"/>
              </a:spcBef>
              <a:spcAft>
                <a:spcPct val="0"/>
              </a:spcAft>
              <a:buNone/>
            </a:pPr>
            <a:r>
              <a:rPr lang="en-US" dirty="0">
                <a:solidFill>
                  <a:prstClr val="black"/>
                </a:solidFill>
                <a:ea typeface="Tahoma" panose="020B0604030504040204" pitchFamily="34" charset="0"/>
                <a:cs typeface="Tahoma" panose="020B0604030504040204" pitchFamily="34" charset="0"/>
              </a:rPr>
              <a:t>The information provided is not intended as tax or legal advice and may not be relied on for the purposes of avoiding any Federal or State tax penalties.  AFES, Tom Hegna, their employees or representatives are not authorized to give tax or legal advice.  Individuals are encouraged to seek advice from their own tax and legal counsel. They are also encouraged to seek advice from their own financial advisor and their family.</a:t>
            </a:r>
          </a:p>
          <a:p>
            <a:pPr marL="0" indent="0" algn="just" fontAlgn="base">
              <a:lnSpc>
                <a:spcPct val="110000"/>
              </a:lnSpc>
              <a:spcBef>
                <a:spcPct val="0"/>
              </a:spcBef>
              <a:spcAft>
                <a:spcPct val="0"/>
              </a:spcAft>
              <a:buNone/>
            </a:pPr>
            <a:endParaRPr lang="en-US" dirty="0">
              <a:solidFill>
                <a:prstClr val="black"/>
              </a:solidFill>
              <a:ea typeface="Tahoma" panose="020B0604030504040204" pitchFamily="34" charset="0"/>
              <a:cs typeface="Tahoma" panose="020B0604030504040204" pitchFamily="34" charset="0"/>
            </a:endParaRPr>
          </a:p>
          <a:p>
            <a:pPr marL="0" indent="0" algn="just" fontAlgn="base">
              <a:lnSpc>
                <a:spcPct val="110000"/>
              </a:lnSpc>
              <a:spcBef>
                <a:spcPct val="0"/>
              </a:spcBef>
              <a:spcAft>
                <a:spcPct val="0"/>
              </a:spcAft>
              <a:buNone/>
            </a:pPr>
            <a:r>
              <a:rPr lang="en-US" dirty="0">
                <a:solidFill>
                  <a:prstClr val="black"/>
                </a:solidFill>
                <a:ea typeface="Tahoma" panose="020B0604030504040204" pitchFamily="34" charset="0"/>
                <a:cs typeface="Tahoma" panose="020B0604030504040204" pitchFamily="34" charset="0"/>
              </a:rPr>
              <a:t>The examples shown are hypothetical.  Rates can and do change often.  Rates may depend on your age, health, and gender. Please ask your financial advisor to run an illustration based on your information.</a:t>
            </a:r>
          </a:p>
          <a:p>
            <a:pPr marL="0" indent="0" algn="just" fontAlgn="base">
              <a:lnSpc>
                <a:spcPct val="110000"/>
              </a:lnSpc>
              <a:spcBef>
                <a:spcPct val="0"/>
              </a:spcBef>
              <a:spcAft>
                <a:spcPct val="0"/>
              </a:spcAft>
              <a:buNone/>
            </a:pPr>
            <a:endParaRPr lang="en-US" dirty="0">
              <a:solidFill>
                <a:prstClr val="black"/>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982887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60438" y="207252"/>
            <a:ext cx="8502445" cy="402022"/>
          </a:xfrm>
        </p:spPr>
        <p:txBody>
          <a:bodyPr>
            <a:noAutofit/>
          </a:bodyPr>
          <a:lstStyle/>
          <a:p>
            <a:r>
              <a:rPr lang="en-US" sz="2400" dirty="0"/>
              <a:t>Survivor Benefits -3 key points</a:t>
            </a:r>
          </a:p>
        </p:txBody>
      </p:sp>
      <p:grpSp>
        <p:nvGrpSpPr>
          <p:cNvPr id="3" name="Group 2"/>
          <p:cNvGrpSpPr/>
          <p:nvPr/>
        </p:nvGrpSpPr>
        <p:grpSpPr>
          <a:xfrm>
            <a:off x="5507010" y="1402092"/>
            <a:ext cx="3555873" cy="2216534"/>
            <a:chOff x="4203866" y="1134187"/>
            <a:chExt cx="4710666" cy="2941860"/>
          </a:xfrm>
        </p:grpSpPr>
        <p:pic>
          <p:nvPicPr>
            <p:cNvPr id="10" name="Picture Placeholder 4"/>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4203866" y="1134187"/>
              <a:ext cx="4330196" cy="2917807"/>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a:effectLst>
              <a:outerShdw blurRad="50800" dist="38100" dir="2700000" algn="tl" rotWithShape="0">
                <a:prstClr val="black">
                  <a:alpha val="40000"/>
                </a:prstClr>
              </a:outerShdw>
            </a:effectLst>
          </p:spPr>
        </p:pic>
        <p:sp>
          <p:nvSpPr>
            <p:cNvPr id="11" name="Freeform 5"/>
            <p:cNvSpPr>
              <a:spLocks/>
            </p:cNvSpPr>
            <p:nvPr/>
          </p:nvSpPr>
          <p:spPr bwMode="auto">
            <a:xfrm>
              <a:off x="7595797" y="1146865"/>
              <a:ext cx="1318735" cy="2929182"/>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2" name="Text Placeholder 6"/>
          <p:cNvSpPr txBox="1">
            <a:spLocks/>
          </p:cNvSpPr>
          <p:nvPr/>
        </p:nvSpPr>
        <p:spPr>
          <a:xfrm>
            <a:off x="453247" y="2273789"/>
            <a:ext cx="4598233" cy="1386402"/>
          </a:xfrm>
          <a:prstGeom prst="rect">
            <a:avLst/>
          </a:prstGeom>
        </p:spPr>
        <p:txBody>
          <a:bodyPr>
            <a:noAutofit/>
          </a:bodyPr>
          <a:lstStyle>
            <a:lvl1pPr marL="173034" indent="-173034" algn="l" defTabSz="457189" rtl="0" eaLnBrk="1" latinLnBrk="0" hangingPunct="1">
              <a:spcBef>
                <a:spcPct val="20000"/>
              </a:spcBef>
              <a:buClr>
                <a:schemeClr val="accent1"/>
              </a:buClr>
              <a:buFont typeface="Arial" panose="020B0604020202020204" pitchFamily="34" charset="0"/>
              <a:buChar char="•"/>
              <a:defRPr sz="1500" kern="1200">
                <a:solidFill>
                  <a:schemeClr val="tx1"/>
                </a:solidFill>
                <a:latin typeface="+mn-lt"/>
                <a:ea typeface="+mn-ea"/>
                <a:cs typeface="+mn-cs"/>
              </a:defRPr>
            </a:lvl1pPr>
            <a:lvl2pPr marL="630222" indent="-173034" algn="l" defTabSz="457189" rtl="0" eaLnBrk="1" latinLnBrk="0" hangingPunct="1">
              <a:spcBef>
                <a:spcPct val="20000"/>
              </a:spcBef>
              <a:buClr>
                <a:schemeClr val="accent1"/>
              </a:buClr>
              <a:buFont typeface="Arial" panose="020B0604020202020204" pitchFamily="34" charset="0"/>
              <a:buChar char="•"/>
              <a:defRPr sz="1350" kern="1200">
                <a:solidFill>
                  <a:schemeClr val="tx1"/>
                </a:solidFill>
                <a:latin typeface="+mn-lt"/>
                <a:ea typeface="+mn-ea"/>
                <a:cs typeface="+mn-cs"/>
              </a:defRPr>
            </a:lvl2pPr>
            <a:lvl3pPr marL="1031849"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3pPr>
            <a:lvl4pPr marL="1489038"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4pPr>
            <a:lvl5pPr marL="1946226"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r>
              <a:rPr lang="en-US" sz="1400" dirty="0"/>
              <a:t>Survivor benefits </a:t>
            </a:r>
            <a:r>
              <a:rPr lang="en-US" sz="1800" dirty="0">
                <a:solidFill>
                  <a:schemeClr val="accent3"/>
                </a:solidFill>
              </a:rPr>
              <a:t>reduced</a:t>
            </a:r>
            <a:r>
              <a:rPr lang="en-US" sz="1400" dirty="0"/>
              <a:t> if received before full retirement age – up to 28.5% </a:t>
            </a:r>
          </a:p>
          <a:p>
            <a:pPr marL="285750" indent="-285750"/>
            <a:r>
              <a:rPr lang="en-US" sz="1400" dirty="0"/>
              <a:t>Exceptions for widowers with children who are under 16</a:t>
            </a:r>
          </a:p>
          <a:p>
            <a:pPr marL="285750" indent="-285750"/>
            <a:endParaRPr lang="en-US" sz="1400" dirty="0"/>
          </a:p>
        </p:txBody>
      </p:sp>
      <p:sp>
        <p:nvSpPr>
          <p:cNvPr id="13" name="Rectangle 12"/>
          <p:cNvSpPr/>
          <p:nvPr/>
        </p:nvSpPr>
        <p:spPr>
          <a:xfrm>
            <a:off x="441484" y="2023275"/>
            <a:ext cx="4199342" cy="369332"/>
          </a:xfrm>
          <a:prstGeom prst="rect">
            <a:avLst/>
          </a:prstGeom>
        </p:spPr>
        <p:txBody>
          <a:bodyPr wrap="square">
            <a:spAutoFit/>
          </a:bodyPr>
          <a:lstStyle/>
          <a:p>
            <a:r>
              <a:rPr lang="en-US" dirty="0">
                <a:solidFill>
                  <a:schemeClr val="accent1"/>
                </a:solidFill>
              </a:rPr>
              <a:t>2.  Survivor Benefits May Begin At Age 60</a:t>
            </a:r>
          </a:p>
        </p:txBody>
      </p:sp>
      <p:sp>
        <p:nvSpPr>
          <p:cNvPr id="14" name="Rectangle 13"/>
          <p:cNvSpPr/>
          <p:nvPr/>
        </p:nvSpPr>
        <p:spPr>
          <a:xfrm>
            <a:off x="435146" y="3293870"/>
            <a:ext cx="5582196" cy="369332"/>
          </a:xfrm>
          <a:prstGeom prst="rect">
            <a:avLst/>
          </a:prstGeom>
        </p:spPr>
        <p:txBody>
          <a:bodyPr wrap="square">
            <a:spAutoFit/>
          </a:bodyPr>
          <a:lstStyle/>
          <a:p>
            <a:r>
              <a:rPr lang="en-US" dirty="0">
                <a:solidFill>
                  <a:schemeClr val="accent1"/>
                </a:solidFill>
              </a:rPr>
              <a:t>3.  Survivor Can Switch To Their Own Benefits Later</a:t>
            </a:r>
          </a:p>
        </p:txBody>
      </p:sp>
      <p:sp>
        <p:nvSpPr>
          <p:cNvPr id="16" name="Text Placeholder 6"/>
          <p:cNvSpPr txBox="1">
            <a:spLocks/>
          </p:cNvSpPr>
          <p:nvPr/>
        </p:nvSpPr>
        <p:spPr>
          <a:xfrm>
            <a:off x="478216" y="3587000"/>
            <a:ext cx="4695855" cy="630385"/>
          </a:xfrm>
          <a:prstGeom prst="rect">
            <a:avLst/>
          </a:prstGeom>
        </p:spPr>
        <p:txBody>
          <a:bodyPr vert="horz" lIns="91440" tIns="45720" rIns="91440" bIns="45720" rtlCol="0">
            <a:normAutofit/>
          </a:bodyPr>
          <a:lstStyle>
            <a:lvl1pPr marL="0" indent="0" algn="l" defTabSz="457189" rtl="0" eaLnBrk="1" latinLnBrk="0" hangingPunct="1">
              <a:spcBef>
                <a:spcPct val="20000"/>
              </a:spcBef>
              <a:buClr>
                <a:schemeClr val="accent1"/>
              </a:buClr>
              <a:buFont typeface="Arial" panose="020B0604020202020204" pitchFamily="34" charset="0"/>
              <a:buNone/>
              <a:defRPr sz="1350" kern="1200">
                <a:solidFill>
                  <a:schemeClr val="tx1"/>
                </a:solidFill>
                <a:latin typeface="+mn-lt"/>
                <a:ea typeface="+mn-ea"/>
                <a:cs typeface="+mn-cs"/>
              </a:defRPr>
            </a:lvl1pPr>
            <a:lvl2pPr marL="457189" indent="0" algn="l" defTabSz="457189" rtl="0" eaLnBrk="1" latinLnBrk="0" hangingPunct="1">
              <a:spcBef>
                <a:spcPct val="20000"/>
              </a:spcBef>
              <a:buClr>
                <a:schemeClr val="accent1"/>
              </a:buClr>
              <a:buFont typeface="Arial" panose="020B0604020202020204" pitchFamily="34" charset="0"/>
              <a:buNone/>
              <a:defRPr sz="1200" kern="1200">
                <a:solidFill>
                  <a:schemeClr val="tx1"/>
                </a:solidFill>
                <a:latin typeface="+mn-lt"/>
                <a:ea typeface="+mn-ea"/>
                <a:cs typeface="+mn-cs"/>
              </a:defRPr>
            </a:lvl2pPr>
            <a:lvl3pPr marL="914378" indent="0" algn="l" defTabSz="457189" rtl="0" eaLnBrk="1" latinLnBrk="0" hangingPunct="1">
              <a:spcBef>
                <a:spcPct val="20000"/>
              </a:spcBef>
              <a:buClr>
                <a:schemeClr val="accent1"/>
              </a:buClr>
              <a:buFont typeface="Arial" panose="020B0604020202020204" pitchFamily="34" charset="0"/>
              <a:buNone/>
              <a:defRPr sz="1000" kern="1200">
                <a:solidFill>
                  <a:schemeClr val="tx1"/>
                </a:solidFill>
                <a:latin typeface="+mn-lt"/>
                <a:ea typeface="+mn-ea"/>
                <a:cs typeface="+mn-cs"/>
              </a:defRPr>
            </a:lvl3pPr>
            <a:lvl4pPr marL="1371566" indent="0" algn="l" defTabSz="457189" rtl="0" eaLnBrk="1" latinLnBrk="0" hangingPunct="1">
              <a:spcBef>
                <a:spcPct val="20000"/>
              </a:spcBef>
              <a:buClr>
                <a:schemeClr val="accent1"/>
              </a:buClr>
              <a:buFont typeface="Arial" panose="020B0604020202020204" pitchFamily="34" charset="0"/>
              <a:buNone/>
              <a:defRPr sz="900" kern="1200">
                <a:solidFill>
                  <a:schemeClr val="tx1"/>
                </a:solidFill>
                <a:latin typeface="+mn-lt"/>
                <a:ea typeface="+mn-ea"/>
                <a:cs typeface="+mn-cs"/>
              </a:defRPr>
            </a:lvl4pPr>
            <a:lvl5pPr marL="1828754" indent="0" algn="l" defTabSz="457189" rtl="0" eaLnBrk="1" latinLnBrk="0" hangingPunct="1">
              <a:spcBef>
                <a:spcPct val="20000"/>
              </a:spcBef>
              <a:buClr>
                <a:schemeClr val="accent1"/>
              </a:buClr>
              <a:buFont typeface="Arial" panose="020B0604020202020204" pitchFamily="34" charset="0"/>
              <a:buNone/>
              <a:defRPr sz="900" kern="1200">
                <a:solidFill>
                  <a:schemeClr val="tx1"/>
                </a:solidFill>
                <a:latin typeface="+mn-lt"/>
                <a:ea typeface="+mn-ea"/>
                <a:cs typeface="+mn-cs"/>
              </a:defRPr>
            </a:lvl5pPr>
            <a:lvl6pPr marL="2285943" indent="0" algn="l" defTabSz="457189" rtl="0" eaLnBrk="1" latinLnBrk="0" hangingPunct="1">
              <a:spcBef>
                <a:spcPct val="20000"/>
              </a:spcBef>
              <a:buFont typeface="Arial"/>
              <a:buNone/>
              <a:defRPr sz="900" kern="1200">
                <a:solidFill>
                  <a:schemeClr val="tx1"/>
                </a:solidFill>
                <a:latin typeface="+mn-lt"/>
                <a:ea typeface="+mn-ea"/>
                <a:cs typeface="+mn-cs"/>
              </a:defRPr>
            </a:lvl6pPr>
            <a:lvl7pPr marL="2743132" indent="0" algn="l" defTabSz="457189" rtl="0" eaLnBrk="1" latinLnBrk="0" hangingPunct="1">
              <a:spcBef>
                <a:spcPct val="20000"/>
              </a:spcBef>
              <a:buFont typeface="Arial"/>
              <a:buNone/>
              <a:defRPr sz="900" kern="1200">
                <a:solidFill>
                  <a:schemeClr val="tx1"/>
                </a:solidFill>
                <a:latin typeface="+mn-lt"/>
                <a:ea typeface="+mn-ea"/>
                <a:cs typeface="+mn-cs"/>
              </a:defRPr>
            </a:lvl7pPr>
            <a:lvl8pPr marL="3200320" indent="0" algn="l" defTabSz="457189" rtl="0" eaLnBrk="1" latinLnBrk="0" hangingPunct="1">
              <a:spcBef>
                <a:spcPct val="20000"/>
              </a:spcBef>
              <a:buFont typeface="Arial"/>
              <a:buNone/>
              <a:defRPr sz="900" kern="1200">
                <a:solidFill>
                  <a:schemeClr val="tx1"/>
                </a:solidFill>
                <a:latin typeface="+mn-lt"/>
                <a:ea typeface="+mn-ea"/>
                <a:cs typeface="+mn-cs"/>
              </a:defRPr>
            </a:lvl8pPr>
            <a:lvl9pPr marL="3657509" indent="0" algn="l" defTabSz="457189" rtl="0" eaLnBrk="1" latinLnBrk="0" hangingPunct="1">
              <a:spcBef>
                <a:spcPct val="20000"/>
              </a:spcBef>
              <a:buFont typeface="Arial"/>
              <a:buNone/>
              <a:defRPr sz="900" kern="1200">
                <a:solidFill>
                  <a:schemeClr val="tx1"/>
                </a:solidFill>
                <a:latin typeface="+mn-lt"/>
                <a:ea typeface="+mn-ea"/>
                <a:cs typeface="+mn-cs"/>
              </a:defRPr>
            </a:lvl9pPr>
          </a:lstStyle>
          <a:p>
            <a:pPr marL="285750" indent="-285750">
              <a:buFont typeface="Arial" panose="020B0604020202020204" pitchFamily="34" charset="0"/>
              <a:buChar char="•"/>
            </a:pPr>
            <a:r>
              <a:rPr lang="en-US" sz="1600" dirty="0">
                <a:solidFill>
                  <a:schemeClr val="accent3"/>
                </a:solidFill>
              </a:rPr>
              <a:t>Advantageous</a:t>
            </a:r>
            <a:r>
              <a:rPr lang="en-US" sz="1400" dirty="0"/>
              <a:t> if your own benefits are greater when your full retirement age reached</a:t>
            </a:r>
          </a:p>
          <a:p>
            <a:pPr marL="285750" indent="-285750">
              <a:buFont typeface="Arial" panose="020B0604020202020204" pitchFamily="34" charset="0"/>
              <a:buChar char="•"/>
            </a:pPr>
            <a:endParaRPr lang="en-US" sz="1400" dirty="0"/>
          </a:p>
        </p:txBody>
      </p:sp>
      <p:sp>
        <p:nvSpPr>
          <p:cNvPr id="17" name="Rectangle 16"/>
          <p:cNvSpPr/>
          <p:nvPr/>
        </p:nvSpPr>
        <p:spPr>
          <a:xfrm>
            <a:off x="2647776" y="4524650"/>
            <a:ext cx="1834156" cy="230832"/>
          </a:xfrm>
          <a:prstGeom prst="rect">
            <a:avLst/>
          </a:prstGeom>
        </p:spPr>
        <p:txBody>
          <a:bodyPr wrap="none">
            <a:spAutoFit/>
          </a:bodyPr>
          <a:lstStyle/>
          <a:p>
            <a:r>
              <a:rPr lang="en-US" sz="900" i="1" dirty="0">
                <a:solidFill>
                  <a:schemeClr val="bg1">
                    <a:lumMod val="50000"/>
                  </a:schemeClr>
                </a:solidFill>
              </a:rPr>
              <a:t>Source: SSA.gov as of October 2014</a:t>
            </a:r>
          </a:p>
        </p:txBody>
      </p:sp>
      <p:grpSp>
        <p:nvGrpSpPr>
          <p:cNvPr id="4" name="Group 3"/>
          <p:cNvGrpSpPr/>
          <p:nvPr/>
        </p:nvGrpSpPr>
        <p:grpSpPr>
          <a:xfrm>
            <a:off x="5419404" y="2906791"/>
            <a:ext cx="1523114" cy="1423670"/>
            <a:chOff x="4172038" y="2777649"/>
            <a:chExt cx="1965783" cy="1965783"/>
          </a:xfrm>
        </p:grpSpPr>
        <p:sp>
          <p:nvSpPr>
            <p:cNvPr id="18" name="Shape 1135"/>
            <p:cNvSpPr/>
            <p:nvPr/>
          </p:nvSpPr>
          <p:spPr>
            <a:xfrm>
              <a:off x="4172038" y="2777649"/>
              <a:ext cx="1965783" cy="196578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alpha val="90000"/>
              </a:schemeClr>
            </a:solidFill>
            <a:ln w="12700">
              <a:miter lim="400000"/>
            </a:ln>
          </p:spPr>
          <p:txBody>
            <a:bodyPr lIns="0" tIns="0" rIns="0" bIns="0" anchor="ctr"/>
            <a:lstStyle/>
            <a:p>
              <a:pPr lvl="0">
                <a:defRPr sz="3200"/>
              </a:pPr>
              <a:endParaRPr sz="1800"/>
            </a:p>
          </p:txBody>
        </p:sp>
        <p:sp>
          <p:nvSpPr>
            <p:cNvPr id="19" name="Shape 1136"/>
            <p:cNvSpPr/>
            <p:nvPr/>
          </p:nvSpPr>
          <p:spPr>
            <a:xfrm>
              <a:off x="4314596" y="2920207"/>
              <a:ext cx="1680669" cy="168066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15875" cap="rnd">
              <a:solidFill>
                <a:srgbClr val="FFFFFF"/>
              </a:solidFill>
              <a:prstDash val="sysDash"/>
              <a:round/>
            </a:ln>
          </p:spPr>
          <p:txBody>
            <a:bodyPr lIns="0" tIns="0" rIns="0" bIns="0" anchor="ctr"/>
            <a:lstStyle/>
            <a:p>
              <a:pPr lvl="0">
                <a:defRPr sz="3200"/>
              </a:pPr>
              <a:endParaRPr sz="1800"/>
            </a:p>
          </p:txBody>
        </p:sp>
        <p:sp>
          <p:nvSpPr>
            <p:cNvPr id="20" name="TextBox 19"/>
            <p:cNvSpPr txBox="1"/>
            <p:nvPr/>
          </p:nvSpPr>
          <p:spPr>
            <a:xfrm>
              <a:off x="4444401" y="3125302"/>
              <a:ext cx="1421055" cy="593754"/>
            </a:xfrm>
            <a:prstGeom prst="rect">
              <a:avLst/>
            </a:prstGeom>
            <a:noFill/>
          </p:spPr>
          <p:txBody>
            <a:bodyPr wrap="square" rtlCol="0">
              <a:spAutoFit/>
            </a:bodyPr>
            <a:lstStyle/>
            <a:p>
              <a:pPr algn="ctr"/>
              <a:r>
                <a:rPr lang="en-US" sz="1600" dirty="0">
                  <a:solidFill>
                    <a:schemeClr val="bg1"/>
                  </a:solidFill>
                  <a:latin typeface="+mj-lt"/>
                  <a:ea typeface="Lato" panose="020F0502020204030203" pitchFamily="34" charset="0"/>
                  <a:cs typeface="Lato" panose="020F0502020204030203" pitchFamily="34" charset="0"/>
                </a:rPr>
                <a:t>100%</a:t>
              </a:r>
            </a:p>
            <a:p>
              <a:pPr algn="ctr"/>
              <a:r>
                <a:rPr lang="en-US" sz="1100" dirty="0">
                  <a:solidFill>
                    <a:schemeClr val="bg1"/>
                  </a:solidFill>
                  <a:latin typeface="+mj-lt"/>
                  <a:ea typeface="Lato" panose="020F0502020204030203" pitchFamily="34" charset="0"/>
                  <a:cs typeface="Lato" panose="020F0502020204030203" pitchFamily="34" charset="0"/>
                </a:rPr>
                <a:t>OF BENEFITS</a:t>
              </a:r>
            </a:p>
          </p:txBody>
        </p:sp>
        <p:sp>
          <p:nvSpPr>
            <p:cNvPr id="21" name="TextBox 20"/>
            <p:cNvSpPr txBox="1"/>
            <p:nvPr/>
          </p:nvSpPr>
          <p:spPr>
            <a:xfrm>
              <a:off x="4303906" y="3833188"/>
              <a:ext cx="1736452" cy="467072"/>
            </a:xfrm>
            <a:prstGeom prst="rect">
              <a:avLst/>
            </a:prstGeom>
            <a:noFill/>
          </p:spPr>
          <p:txBody>
            <a:bodyPr wrap="square" rtlCol="0">
              <a:spAutoFit/>
            </a:bodyPr>
            <a:lstStyle/>
            <a:p>
              <a:pPr algn="ctr"/>
              <a:r>
                <a:rPr lang="en-US" sz="10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if survivor is at full retirement age</a:t>
              </a:r>
            </a:p>
          </p:txBody>
        </p:sp>
      </p:grpSp>
      <p:sp>
        <p:nvSpPr>
          <p:cNvPr id="22" name="Text Placeholder 6"/>
          <p:cNvSpPr txBox="1">
            <a:spLocks/>
          </p:cNvSpPr>
          <p:nvPr/>
        </p:nvSpPr>
        <p:spPr>
          <a:xfrm>
            <a:off x="538821" y="1288070"/>
            <a:ext cx="4731266" cy="686062"/>
          </a:xfrm>
          <a:prstGeom prst="rect">
            <a:avLst/>
          </a:prstGeom>
        </p:spPr>
        <p:txBody>
          <a:bodyPr>
            <a:noAutofit/>
          </a:bodyPr>
          <a:lstStyle>
            <a:lvl1pPr marL="173034" indent="-173034" algn="l" defTabSz="457189" rtl="0" eaLnBrk="1" latinLnBrk="0" hangingPunct="1">
              <a:spcBef>
                <a:spcPct val="20000"/>
              </a:spcBef>
              <a:buClr>
                <a:schemeClr val="accent1"/>
              </a:buClr>
              <a:buFont typeface="Arial" panose="020B0604020202020204" pitchFamily="34" charset="0"/>
              <a:buChar char="•"/>
              <a:defRPr sz="1500" kern="1200">
                <a:solidFill>
                  <a:schemeClr val="tx1"/>
                </a:solidFill>
                <a:latin typeface="+mn-lt"/>
                <a:ea typeface="+mn-ea"/>
                <a:cs typeface="+mn-cs"/>
              </a:defRPr>
            </a:lvl1pPr>
            <a:lvl2pPr marL="630222" indent="-173034" algn="l" defTabSz="457189" rtl="0" eaLnBrk="1" latinLnBrk="0" hangingPunct="1">
              <a:spcBef>
                <a:spcPct val="20000"/>
              </a:spcBef>
              <a:buClr>
                <a:schemeClr val="accent1"/>
              </a:buClr>
              <a:buFont typeface="Arial" panose="020B0604020202020204" pitchFamily="34" charset="0"/>
              <a:buChar char="•"/>
              <a:defRPr sz="1350" kern="1200">
                <a:solidFill>
                  <a:schemeClr val="tx1"/>
                </a:solidFill>
                <a:latin typeface="+mn-lt"/>
                <a:ea typeface="+mn-ea"/>
                <a:cs typeface="+mn-cs"/>
              </a:defRPr>
            </a:lvl2pPr>
            <a:lvl3pPr marL="1031849"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3pPr>
            <a:lvl4pPr marL="1489038"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4pPr>
            <a:lvl5pPr marL="1946226"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spcBef>
                <a:spcPts val="236"/>
              </a:spcBef>
            </a:pPr>
            <a:r>
              <a:rPr lang="en-US" sz="1400" dirty="0"/>
              <a:t>If you are widowed, you may collect </a:t>
            </a:r>
            <a:r>
              <a:rPr lang="en-US" sz="1800" dirty="0">
                <a:solidFill>
                  <a:schemeClr val="accent3"/>
                </a:solidFill>
              </a:rPr>
              <a:t>the greater </a:t>
            </a:r>
            <a:r>
              <a:rPr lang="en-US" sz="1400" dirty="0"/>
              <a:t>of your own benefits or 100% of your deceased spouses benefits</a:t>
            </a:r>
          </a:p>
        </p:txBody>
      </p:sp>
      <p:sp>
        <p:nvSpPr>
          <p:cNvPr id="23" name="Rectangle 22"/>
          <p:cNvSpPr/>
          <p:nvPr/>
        </p:nvSpPr>
        <p:spPr>
          <a:xfrm>
            <a:off x="478216" y="985303"/>
            <a:ext cx="3869258" cy="369332"/>
          </a:xfrm>
          <a:prstGeom prst="rect">
            <a:avLst/>
          </a:prstGeom>
        </p:spPr>
        <p:txBody>
          <a:bodyPr wrap="square">
            <a:spAutoFit/>
          </a:bodyPr>
          <a:lstStyle/>
          <a:p>
            <a:r>
              <a:rPr lang="en-US" dirty="0">
                <a:solidFill>
                  <a:schemeClr val="accent1"/>
                </a:solidFill>
              </a:rPr>
              <a:t>1.  What Am I Eligible For?</a:t>
            </a:r>
          </a:p>
        </p:txBody>
      </p:sp>
    </p:spTree>
    <p:extLst>
      <p:ext uri="{BB962C8B-B14F-4D97-AF65-F5344CB8AC3E}">
        <p14:creationId xmlns:p14="http://schemas.microsoft.com/office/powerpoint/2010/main" val="274023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Social Security Base Amounts</a:t>
            </a:r>
          </a:p>
        </p:txBody>
      </p:sp>
      <p:sp>
        <p:nvSpPr>
          <p:cNvPr id="8" name="Rectangle 7"/>
          <p:cNvSpPr/>
          <p:nvPr/>
        </p:nvSpPr>
        <p:spPr>
          <a:xfrm>
            <a:off x="3555393" y="4790783"/>
            <a:ext cx="1880643" cy="230832"/>
          </a:xfrm>
          <a:prstGeom prst="rect">
            <a:avLst/>
          </a:prstGeom>
        </p:spPr>
        <p:txBody>
          <a:bodyPr wrap="none">
            <a:spAutoFit/>
          </a:bodyPr>
          <a:lstStyle/>
          <a:p>
            <a:r>
              <a:rPr lang="en-US" sz="900" i="1" dirty="0">
                <a:solidFill>
                  <a:schemeClr val="bg1">
                    <a:lumMod val="50000"/>
                  </a:schemeClr>
                </a:solidFill>
              </a:rPr>
              <a:t>Source: SSA.gov as of February 2014</a:t>
            </a:r>
          </a:p>
        </p:txBody>
      </p:sp>
      <p:graphicFrame>
        <p:nvGraphicFramePr>
          <p:cNvPr id="2" name="Table 1"/>
          <p:cNvGraphicFramePr>
            <a:graphicFrameLocks noGrp="1"/>
          </p:cNvGraphicFramePr>
          <p:nvPr>
            <p:extLst>
              <p:ext uri="{D42A27DB-BD31-4B8C-83A1-F6EECF244321}">
                <p14:modId xmlns:p14="http://schemas.microsoft.com/office/powerpoint/2010/main" val="111048301"/>
              </p:ext>
            </p:extLst>
          </p:nvPr>
        </p:nvGraphicFramePr>
        <p:xfrm>
          <a:off x="531221" y="2063750"/>
          <a:ext cx="2438122" cy="1289049"/>
        </p:xfrm>
        <a:graphic>
          <a:graphicData uri="http://schemas.openxmlformats.org/drawingml/2006/table">
            <a:tbl>
              <a:tblPr firstRow="1" bandRow="1">
                <a:tableStyleId>{5C22544A-7EE6-4342-B048-85BDC9FD1C3A}</a:tableStyleId>
              </a:tblPr>
              <a:tblGrid>
                <a:gridCol w="1219061">
                  <a:extLst>
                    <a:ext uri="{9D8B030D-6E8A-4147-A177-3AD203B41FA5}">
                      <a16:colId xmlns:a16="http://schemas.microsoft.com/office/drawing/2014/main" val="202996743"/>
                    </a:ext>
                  </a:extLst>
                </a:gridCol>
                <a:gridCol w="1219061">
                  <a:extLst>
                    <a:ext uri="{9D8B030D-6E8A-4147-A177-3AD203B41FA5}">
                      <a16:colId xmlns:a16="http://schemas.microsoft.com/office/drawing/2014/main" val="1304134031"/>
                    </a:ext>
                  </a:extLst>
                </a:gridCol>
              </a:tblGrid>
              <a:tr h="429683">
                <a:tc gridSpan="2">
                  <a:txBody>
                    <a:bodyPr/>
                    <a:lstStyle/>
                    <a:p>
                      <a:r>
                        <a:rPr lang="en-US" dirty="0"/>
                        <a:t>0% taxed if income….</a:t>
                      </a:r>
                    </a:p>
                  </a:txBody>
                  <a:tcPr/>
                </a:tc>
                <a:tc hMerge="1">
                  <a:txBody>
                    <a:bodyPr/>
                    <a:lstStyle/>
                    <a:p>
                      <a:endParaRPr lang="en-US"/>
                    </a:p>
                  </a:txBody>
                  <a:tcPr/>
                </a:tc>
                <a:extLst>
                  <a:ext uri="{0D108BD9-81ED-4DB2-BD59-A6C34878D82A}">
                    <a16:rowId xmlns:a16="http://schemas.microsoft.com/office/drawing/2014/main" val="2592276552"/>
                  </a:ext>
                </a:extLst>
              </a:tr>
              <a:tr h="429683">
                <a:tc>
                  <a:txBody>
                    <a:bodyPr/>
                    <a:lstStyle/>
                    <a:p>
                      <a:r>
                        <a:rPr lang="en-US" sz="1600" dirty="0"/>
                        <a:t>Single</a:t>
                      </a:r>
                    </a:p>
                  </a:txBody>
                  <a:tcPr anchor="ctr"/>
                </a:tc>
                <a:tc>
                  <a:txBody>
                    <a:bodyPr/>
                    <a:lstStyle/>
                    <a:p>
                      <a:r>
                        <a:rPr lang="en-US" sz="1600" dirty="0"/>
                        <a:t>&lt; $25,000</a:t>
                      </a:r>
                    </a:p>
                  </a:txBody>
                  <a:tcPr anchor="ctr"/>
                </a:tc>
                <a:extLst>
                  <a:ext uri="{0D108BD9-81ED-4DB2-BD59-A6C34878D82A}">
                    <a16:rowId xmlns:a16="http://schemas.microsoft.com/office/drawing/2014/main" val="3164133555"/>
                  </a:ext>
                </a:extLst>
              </a:tr>
              <a:tr h="429683">
                <a:tc>
                  <a:txBody>
                    <a:bodyPr/>
                    <a:lstStyle/>
                    <a:p>
                      <a:r>
                        <a:rPr lang="en-US" sz="1600" dirty="0"/>
                        <a:t>Married*</a:t>
                      </a:r>
                    </a:p>
                  </a:txBody>
                  <a:tcPr anchor="ctr"/>
                </a:tc>
                <a:tc>
                  <a:txBody>
                    <a:bodyPr/>
                    <a:lstStyle/>
                    <a:p>
                      <a:r>
                        <a:rPr lang="en-US" sz="1600" dirty="0"/>
                        <a:t>&lt; $32,000</a:t>
                      </a:r>
                    </a:p>
                  </a:txBody>
                  <a:tcPr anchor="ctr"/>
                </a:tc>
                <a:extLst>
                  <a:ext uri="{0D108BD9-81ED-4DB2-BD59-A6C34878D82A}">
                    <a16:rowId xmlns:a16="http://schemas.microsoft.com/office/drawing/2014/main" val="273884224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69894059"/>
              </p:ext>
            </p:extLst>
          </p:nvPr>
        </p:nvGraphicFramePr>
        <p:xfrm>
          <a:off x="3276653" y="2063749"/>
          <a:ext cx="2438122" cy="1289049"/>
        </p:xfrm>
        <a:graphic>
          <a:graphicData uri="http://schemas.openxmlformats.org/drawingml/2006/table">
            <a:tbl>
              <a:tblPr firstRow="1" bandRow="1">
                <a:tableStyleId>{5C22544A-7EE6-4342-B048-85BDC9FD1C3A}</a:tableStyleId>
              </a:tblPr>
              <a:tblGrid>
                <a:gridCol w="1219061">
                  <a:extLst>
                    <a:ext uri="{9D8B030D-6E8A-4147-A177-3AD203B41FA5}">
                      <a16:colId xmlns:a16="http://schemas.microsoft.com/office/drawing/2014/main" val="202996743"/>
                    </a:ext>
                  </a:extLst>
                </a:gridCol>
                <a:gridCol w="1219061">
                  <a:extLst>
                    <a:ext uri="{9D8B030D-6E8A-4147-A177-3AD203B41FA5}">
                      <a16:colId xmlns:a16="http://schemas.microsoft.com/office/drawing/2014/main" val="3708014518"/>
                    </a:ext>
                  </a:extLst>
                </a:gridCol>
              </a:tblGrid>
              <a:tr h="429683">
                <a:tc gridSpan="2">
                  <a:txBody>
                    <a:bodyPr/>
                    <a:lstStyle/>
                    <a:p>
                      <a:r>
                        <a:rPr lang="en-US" dirty="0"/>
                        <a:t>50% taxed if income…</a:t>
                      </a:r>
                    </a:p>
                  </a:txBody>
                  <a:tcPr/>
                </a:tc>
                <a:tc hMerge="1">
                  <a:txBody>
                    <a:bodyPr/>
                    <a:lstStyle/>
                    <a:p>
                      <a:endParaRPr lang="en-US"/>
                    </a:p>
                  </a:txBody>
                  <a:tcPr/>
                </a:tc>
                <a:extLst>
                  <a:ext uri="{0D108BD9-81ED-4DB2-BD59-A6C34878D82A}">
                    <a16:rowId xmlns:a16="http://schemas.microsoft.com/office/drawing/2014/main" val="2592276552"/>
                  </a:ext>
                </a:extLst>
              </a:tr>
              <a:tr h="429683">
                <a:tc>
                  <a:txBody>
                    <a:bodyPr/>
                    <a:lstStyle/>
                    <a:p>
                      <a:r>
                        <a:rPr lang="en-US" sz="1600" dirty="0"/>
                        <a:t>Single</a:t>
                      </a:r>
                    </a:p>
                  </a:txBody>
                  <a:tcPr anchor="ctr"/>
                </a:tc>
                <a:tc>
                  <a:txBody>
                    <a:bodyPr/>
                    <a:lstStyle/>
                    <a:p>
                      <a:r>
                        <a:rPr lang="en-US" sz="1600" dirty="0"/>
                        <a:t>$25 - 34,000</a:t>
                      </a:r>
                    </a:p>
                  </a:txBody>
                  <a:tcPr anchor="ctr"/>
                </a:tc>
                <a:extLst>
                  <a:ext uri="{0D108BD9-81ED-4DB2-BD59-A6C34878D82A}">
                    <a16:rowId xmlns:a16="http://schemas.microsoft.com/office/drawing/2014/main" val="3164133555"/>
                  </a:ext>
                </a:extLst>
              </a:tr>
              <a:tr h="429683">
                <a:tc>
                  <a:txBody>
                    <a:bodyPr/>
                    <a:lstStyle/>
                    <a:p>
                      <a:r>
                        <a:rPr lang="en-US" sz="1600" dirty="0"/>
                        <a:t>Married*</a:t>
                      </a:r>
                    </a:p>
                  </a:txBody>
                  <a:tcPr anchor="ctr"/>
                </a:tc>
                <a:tc>
                  <a:txBody>
                    <a:bodyPr/>
                    <a:lstStyle/>
                    <a:p>
                      <a:r>
                        <a:rPr lang="en-US" sz="1600" dirty="0"/>
                        <a:t>$32 - 44,000</a:t>
                      </a:r>
                    </a:p>
                  </a:txBody>
                  <a:tcPr anchor="ctr"/>
                </a:tc>
                <a:extLst>
                  <a:ext uri="{0D108BD9-81ED-4DB2-BD59-A6C34878D82A}">
                    <a16:rowId xmlns:a16="http://schemas.microsoft.com/office/drawing/2014/main" val="2738842241"/>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312987322"/>
              </p:ext>
            </p:extLst>
          </p:nvPr>
        </p:nvGraphicFramePr>
        <p:xfrm>
          <a:off x="6076615" y="2063750"/>
          <a:ext cx="2438122" cy="1289049"/>
        </p:xfrm>
        <a:graphic>
          <a:graphicData uri="http://schemas.openxmlformats.org/drawingml/2006/table">
            <a:tbl>
              <a:tblPr firstRow="1" bandRow="1">
                <a:tableStyleId>{5C22544A-7EE6-4342-B048-85BDC9FD1C3A}</a:tableStyleId>
              </a:tblPr>
              <a:tblGrid>
                <a:gridCol w="1219061">
                  <a:extLst>
                    <a:ext uri="{9D8B030D-6E8A-4147-A177-3AD203B41FA5}">
                      <a16:colId xmlns:a16="http://schemas.microsoft.com/office/drawing/2014/main" val="202996743"/>
                    </a:ext>
                  </a:extLst>
                </a:gridCol>
                <a:gridCol w="1219061">
                  <a:extLst>
                    <a:ext uri="{9D8B030D-6E8A-4147-A177-3AD203B41FA5}">
                      <a16:colId xmlns:a16="http://schemas.microsoft.com/office/drawing/2014/main" val="1408282377"/>
                    </a:ext>
                  </a:extLst>
                </a:gridCol>
              </a:tblGrid>
              <a:tr h="429683">
                <a:tc gridSpan="2">
                  <a:txBody>
                    <a:bodyPr/>
                    <a:lstStyle/>
                    <a:p>
                      <a:r>
                        <a:rPr lang="en-US" dirty="0"/>
                        <a:t>85% taxed if income…</a:t>
                      </a:r>
                    </a:p>
                  </a:txBody>
                  <a:tcPr/>
                </a:tc>
                <a:tc hMerge="1">
                  <a:txBody>
                    <a:bodyPr/>
                    <a:lstStyle/>
                    <a:p>
                      <a:endParaRPr lang="en-US"/>
                    </a:p>
                  </a:txBody>
                  <a:tcPr/>
                </a:tc>
                <a:extLst>
                  <a:ext uri="{0D108BD9-81ED-4DB2-BD59-A6C34878D82A}">
                    <a16:rowId xmlns:a16="http://schemas.microsoft.com/office/drawing/2014/main" val="2592276552"/>
                  </a:ext>
                </a:extLst>
              </a:tr>
              <a:tr h="429683">
                <a:tc>
                  <a:txBody>
                    <a:bodyPr/>
                    <a:lstStyle/>
                    <a:p>
                      <a:r>
                        <a:rPr lang="en-US" sz="1600" dirty="0"/>
                        <a:t>Single</a:t>
                      </a:r>
                    </a:p>
                  </a:txBody>
                  <a:tcPr anchor="ctr"/>
                </a:tc>
                <a:tc>
                  <a:txBody>
                    <a:bodyPr/>
                    <a:lstStyle/>
                    <a:p>
                      <a:r>
                        <a:rPr lang="en-US" sz="1600" dirty="0"/>
                        <a:t>&gt; $34,000</a:t>
                      </a:r>
                    </a:p>
                  </a:txBody>
                  <a:tcPr anchor="ctr"/>
                </a:tc>
                <a:extLst>
                  <a:ext uri="{0D108BD9-81ED-4DB2-BD59-A6C34878D82A}">
                    <a16:rowId xmlns:a16="http://schemas.microsoft.com/office/drawing/2014/main" val="3164133555"/>
                  </a:ext>
                </a:extLst>
              </a:tr>
              <a:tr h="429683">
                <a:tc>
                  <a:txBody>
                    <a:bodyPr/>
                    <a:lstStyle/>
                    <a:p>
                      <a:r>
                        <a:rPr lang="en-US" sz="1600" dirty="0"/>
                        <a:t>Married*</a:t>
                      </a:r>
                    </a:p>
                  </a:txBody>
                  <a:tcPr anchor="ctr"/>
                </a:tc>
                <a:tc>
                  <a:txBody>
                    <a:bodyPr/>
                    <a:lstStyle/>
                    <a:p>
                      <a:r>
                        <a:rPr lang="en-US" sz="1600" dirty="0"/>
                        <a:t>&gt; $44,000</a:t>
                      </a:r>
                    </a:p>
                  </a:txBody>
                  <a:tcPr anchor="ctr"/>
                </a:tc>
                <a:extLst>
                  <a:ext uri="{0D108BD9-81ED-4DB2-BD59-A6C34878D82A}">
                    <a16:rowId xmlns:a16="http://schemas.microsoft.com/office/drawing/2014/main" val="2738842241"/>
                  </a:ext>
                </a:extLst>
              </a:tr>
            </a:tbl>
          </a:graphicData>
        </a:graphic>
      </p:graphicFrame>
      <p:sp>
        <p:nvSpPr>
          <p:cNvPr id="3" name="TextBox 2"/>
          <p:cNvSpPr txBox="1"/>
          <p:nvPr/>
        </p:nvSpPr>
        <p:spPr>
          <a:xfrm>
            <a:off x="462395" y="1265432"/>
            <a:ext cx="8432629" cy="400110"/>
          </a:xfrm>
          <a:prstGeom prst="rect">
            <a:avLst/>
          </a:prstGeom>
          <a:noFill/>
        </p:spPr>
        <p:txBody>
          <a:bodyPr wrap="none" rtlCol="0">
            <a:spAutoFit/>
          </a:bodyPr>
          <a:lstStyle/>
          <a:p>
            <a:r>
              <a:rPr lang="en-US" sz="2000" dirty="0">
                <a:solidFill>
                  <a:schemeClr val="accent3"/>
                </a:solidFill>
              </a:rPr>
              <a:t>Total income</a:t>
            </a:r>
            <a:r>
              <a:rPr lang="en-US" sz="2000" dirty="0"/>
              <a:t> ranges </a:t>
            </a:r>
            <a:r>
              <a:rPr lang="en-US" dirty="0"/>
              <a:t>determine how much of your Social Security Benefits are taxed:…</a:t>
            </a:r>
          </a:p>
        </p:txBody>
      </p:sp>
      <p:sp>
        <p:nvSpPr>
          <p:cNvPr id="4" name="TextBox 3"/>
          <p:cNvSpPr txBox="1"/>
          <p:nvPr/>
        </p:nvSpPr>
        <p:spPr>
          <a:xfrm>
            <a:off x="462395" y="4149213"/>
            <a:ext cx="1761957" cy="369332"/>
          </a:xfrm>
          <a:prstGeom prst="rect">
            <a:avLst/>
          </a:prstGeom>
          <a:noFill/>
        </p:spPr>
        <p:txBody>
          <a:bodyPr wrap="none" rtlCol="0">
            <a:spAutoFit/>
          </a:bodyPr>
          <a:lstStyle/>
          <a:p>
            <a:r>
              <a:rPr lang="en-US" dirty="0"/>
              <a:t>* </a:t>
            </a:r>
            <a:r>
              <a:rPr lang="en-US" sz="1400" dirty="0"/>
              <a:t>Married, joint filing</a:t>
            </a:r>
          </a:p>
        </p:txBody>
      </p:sp>
    </p:spTree>
    <p:extLst>
      <p:ext uri="{BB962C8B-B14F-4D97-AF65-F5344CB8AC3E}">
        <p14:creationId xmlns:p14="http://schemas.microsoft.com/office/powerpoint/2010/main" val="8083650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a:off x="4697590" y="-2286"/>
            <a:ext cx="3546475" cy="5148072"/>
          </a:xfrm>
          <a:custGeom>
            <a:avLst/>
            <a:gdLst>
              <a:gd name="T0" fmla="*/ 1170 w 2234"/>
              <a:gd name="T1" fmla="*/ 0 h 3244"/>
              <a:gd name="T2" fmla="*/ 0 w 2234"/>
              <a:gd name="T3" fmla="*/ 3244 h 3244"/>
              <a:gd name="T4" fmla="*/ 1064 w 2234"/>
              <a:gd name="T5" fmla="*/ 3244 h 3244"/>
              <a:gd name="T6" fmla="*/ 2234 w 2234"/>
              <a:gd name="T7" fmla="*/ 0 h 3244"/>
              <a:gd name="T8" fmla="*/ 1170 w 2234"/>
              <a:gd name="T9" fmla="*/ 0 h 3244"/>
            </a:gdLst>
            <a:ahLst/>
            <a:cxnLst>
              <a:cxn ang="0">
                <a:pos x="T0" y="T1"/>
              </a:cxn>
              <a:cxn ang="0">
                <a:pos x="T2" y="T3"/>
              </a:cxn>
              <a:cxn ang="0">
                <a:pos x="T4" y="T5"/>
              </a:cxn>
              <a:cxn ang="0">
                <a:pos x="T6" y="T7"/>
              </a:cxn>
              <a:cxn ang="0">
                <a:pos x="T8" y="T9"/>
              </a:cxn>
            </a:cxnLst>
            <a:rect l="0" t="0" r="r" b="b"/>
            <a:pathLst>
              <a:path w="2234" h="3244">
                <a:moveTo>
                  <a:pt x="1170" y="0"/>
                </a:moveTo>
                <a:lnTo>
                  <a:pt x="0" y="3244"/>
                </a:lnTo>
                <a:lnTo>
                  <a:pt x="1064" y="3244"/>
                </a:lnTo>
                <a:lnTo>
                  <a:pt x="2234" y="0"/>
                </a:lnTo>
                <a:lnTo>
                  <a:pt x="117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638175" y="1153964"/>
            <a:ext cx="3595151" cy="277705"/>
          </a:xfrm>
          <a:prstGeom prst="rect">
            <a:avLst/>
          </a:prstGeom>
          <a:noFill/>
        </p:spPr>
        <p:txBody>
          <a:bodyPr wrap="square" lIns="0" tIns="0" rIns="0" bIns="0" rtlCol="0">
            <a:spAutoFit/>
          </a:bodyPr>
          <a:lstStyle/>
          <a:p>
            <a:pPr>
              <a:lnSpc>
                <a:spcPct val="110000"/>
              </a:lnSpc>
            </a:pPr>
            <a:r>
              <a:rPr lang="en-US" cap="all" spc="20" dirty="0">
                <a:solidFill>
                  <a:schemeClr val="accent3"/>
                </a:solidFill>
                <a:latin typeface="Lato" panose="020F0502020204030203" pitchFamily="34" charset="0"/>
                <a:ea typeface="Lato" panose="020F0502020204030203" pitchFamily="34" charset="0"/>
                <a:cs typeface="Lato" panose="020F0502020204030203" pitchFamily="34" charset="0"/>
              </a:rPr>
              <a:t>Run the numbers</a:t>
            </a:r>
          </a:p>
        </p:txBody>
      </p:sp>
      <p:sp>
        <p:nvSpPr>
          <p:cNvPr id="13" name="TextBox 12"/>
          <p:cNvSpPr txBox="1"/>
          <p:nvPr/>
        </p:nvSpPr>
        <p:spPr>
          <a:xfrm>
            <a:off x="451363" y="2075279"/>
            <a:ext cx="4169799" cy="1674305"/>
          </a:xfrm>
          <a:prstGeom prst="rect">
            <a:avLst/>
          </a:prstGeom>
          <a:noFill/>
        </p:spPr>
        <p:txBody>
          <a:bodyPr wrap="square" lIns="0" tIns="0" rIns="0" bIns="0" rtlCol="0">
            <a:spAutoFit/>
          </a:bodyPr>
          <a:lstStyle/>
          <a:p>
            <a:pPr algn="ctr">
              <a:lnSpc>
                <a:spcPct val="130000"/>
              </a:lnSpc>
              <a:spcAft>
                <a:spcPts val="600"/>
              </a:spcAft>
            </a:pPr>
            <a:r>
              <a:rPr lang="en-US" sz="2800" b="1" dirty="0">
                <a:solidFill>
                  <a:schemeClr val="tx1">
                    <a:lumMod val="75000"/>
                    <a:lumOff val="25000"/>
                  </a:schemeClr>
                </a:solidFill>
                <a:latin typeface="Lato" panose="020F0502020204030203" pitchFamily="34" charset="0"/>
              </a:rPr>
              <a:t>www.ssa.gov/myaccount</a:t>
            </a:r>
          </a:p>
          <a:p>
            <a:pPr algn="ctr">
              <a:lnSpc>
                <a:spcPct val="130000"/>
              </a:lnSpc>
              <a:spcAft>
                <a:spcPts val="600"/>
              </a:spcAft>
            </a:pPr>
            <a:r>
              <a:rPr lang="en-US" sz="1600" dirty="0">
                <a:solidFill>
                  <a:schemeClr val="tx1">
                    <a:lumMod val="75000"/>
                    <a:lumOff val="25000"/>
                  </a:schemeClr>
                </a:solidFill>
                <a:latin typeface="Lato" panose="020F0502020204030203" pitchFamily="34" charset="0"/>
              </a:rPr>
              <a:t>OR</a:t>
            </a:r>
          </a:p>
          <a:p>
            <a:pPr algn="ctr">
              <a:lnSpc>
                <a:spcPct val="130000"/>
              </a:lnSpc>
              <a:spcAft>
                <a:spcPts val="600"/>
              </a:spcAft>
            </a:pPr>
            <a:r>
              <a:rPr lang="en-US" sz="1600" dirty="0">
                <a:solidFill>
                  <a:schemeClr val="tx1">
                    <a:lumMod val="75000"/>
                    <a:lumOff val="25000"/>
                  </a:schemeClr>
                </a:solidFill>
                <a:latin typeface="Lato" panose="020F0502020204030203" pitchFamily="34" charset="0"/>
              </a:rPr>
              <a:t>We can run a detailed calculation in our      one-on-one meeting</a:t>
            </a:r>
          </a:p>
        </p:txBody>
      </p:sp>
      <p:pic>
        <p:nvPicPr>
          <p:cNvPr id="5" name="Picture Placeholder 4"/>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a:stretch>
            <a:fillRect/>
          </a:stretch>
        </p:blipFill>
        <p:spPr>
          <a:effectLst>
            <a:outerShdw blurRad="50800" dist="38100" dir="2700000" algn="tl" rotWithShape="0">
              <a:prstClr val="black">
                <a:alpha val="40000"/>
              </a:prstClr>
            </a:outerShdw>
          </a:effectLst>
        </p:spPr>
      </p:pic>
      <p:sp>
        <p:nvSpPr>
          <p:cNvPr id="4" name="Text Placeholder 3"/>
          <p:cNvSpPr>
            <a:spLocks noGrp="1"/>
          </p:cNvSpPr>
          <p:nvPr>
            <p:ph type="body" sz="quarter" idx="11"/>
          </p:nvPr>
        </p:nvSpPr>
        <p:spPr/>
        <p:txBody>
          <a:bodyPr/>
          <a:lstStyle/>
          <a:p>
            <a:r>
              <a:rPr lang="en-US" sz="2200" spc="70" dirty="0">
                <a:latin typeface="Lato Bold" panose="020F0502020204030203" pitchFamily="34" charset="0"/>
                <a:ea typeface="Lato Bold" panose="020F0502020204030203" pitchFamily="34" charset="0"/>
                <a:cs typeface="Lato Bold" panose="020F0502020204030203" pitchFamily="34" charset="0"/>
              </a:rPr>
              <a:t>Social Security Calculators</a:t>
            </a:r>
          </a:p>
        </p:txBody>
      </p:sp>
      <p:sp>
        <p:nvSpPr>
          <p:cNvPr id="8" name="Freeform 5"/>
          <p:cNvSpPr>
            <a:spLocks/>
          </p:cNvSpPr>
          <p:nvPr/>
        </p:nvSpPr>
        <p:spPr bwMode="auto">
          <a:xfrm>
            <a:off x="7365304" y="1522552"/>
            <a:ext cx="1137382" cy="2526360"/>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76807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a:xfrm>
            <a:off x="463550" y="1767442"/>
            <a:ext cx="8240713" cy="2366964"/>
          </a:xfrm>
          <a:prstGeom prst="rect">
            <a:avLst/>
          </a:prstGeom>
        </p:spPr>
        <p:txBody>
          <a:bodyPr>
            <a:normAutofit/>
          </a:bodyPr>
          <a:lstStyle>
            <a:lvl1pPr marL="173034" indent="-173034" algn="l" defTabSz="457189" rtl="0" eaLnBrk="1" latinLnBrk="0" hangingPunct="1">
              <a:spcBef>
                <a:spcPct val="20000"/>
              </a:spcBef>
              <a:buClr>
                <a:schemeClr val="accent1"/>
              </a:buClr>
              <a:buFont typeface="Arial" panose="020B0604020202020204" pitchFamily="34" charset="0"/>
              <a:buChar char="•"/>
              <a:defRPr sz="1500" kern="1200">
                <a:solidFill>
                  <a:schemeClr val="tx1"/>
                </a:solidFill>
                <a:latin typeface="+mn-lt"/>
                <a:ea typeface="+mn-ea"/>
                <a:cs typeface="+mn-cs"/>
              </a:defRPr>
            </a:lvl1pPr>
            <a:lvl2pPr marL="630222" indent="-173034" algn="l" defTabSz="457189" rtl="0" eaLnBrk="1" latinLnBrk="0" hangingPunct="1">
              <a:spcBef>
                <a:spcPct val="20000"/>
              </a:spcBef>
              <a:buClr>
                <a:schemeClr val="accent1"/>
              </a:buClr>
              <a:buFont typeface="Arial" panose="020B0604020202020204" pitchFamily="34" charset="0"/>
              <a:buChar char="•"/>
              <a:defRPr sz="1350" kern="1200">
                <a:solidFill>
                  <a:schemeClr val="tx1"/>
                </a:solidFill>
                <a:latin typeface="+mn-lt"/>
                <a:ea typeface="+mn-ea"/>
                <a:cs typeface="+mn-cs"/>
              </a:defRPr>
            </a:lvl2pPr>
            <a:lvl3pPr marL="1031849"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3pPr>
            <a:lvl4pPr marL="1489038"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4pPr>
            <a:lvl5pPr marL="1946226"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4400" b="1" dirty="0">
                <a:ln/>
                <a:solidFill>
                  <a:schemeClr val="accent3"/>
                </a:solidFill>
                <a:latin typeface="+mj-lt"/>
              </a:rPr>
              <a:t>CONSIDER A HYBRID RETIREMENT</a:t>
            </a:r>
          </a:p>
        </p:txBody>
      </p:sp>
      <p:sp>
        <p:nvSpPr>
          <p:cNvPr id="11" name="TextBox 10"/>
          <p:cNvSpPr txBox="1"/>
          <p:nvPr/>
        </p:nvSpPr>
        <p:spPr>
          <a:xfrm>
            <a:off x="3498057" y="636369"/>
            <a:ext cx="2171700" cy="523220"/>
          </a:xfrm>
          <a:prstGeom prst="rect">
            <a:avLst/>
          </a:prstGeom>
          <a:noFill/>
        </p:spPr>
        <p:txBody>
          <a:bodyPr wrap="square" rtlCol="0">
            <a:spAutoFit/>
          </a:bodyPr>
          <a:lstStyle/>
          <a:p>
            <a:pPr algn="ctr"/>
            <a:r>
              <a:rPr lang="en-US" sz="2800" dirty="0">
                <a:solidFill>
                  <a:schemeClr val="accent1"/>
                </a:solidFill>
                <a:latin typeface="+mj-lt"/>
              </a:rPr>
              <a:t>STEP 3</a:t>
            </a:r>
          </a:p>
        </p:txBody>
      </p:sp>
    </p:spTree>
    <p:extLst>
      <p:ext uri="{BB962C8B-B14F-4D97-AF65-F5344CB8AC3E}">
        <p14:creationId xmlns:p14="http://schemas.microsoft.com/office/powerpoint/2010/main" val="4214173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884320" y="3199150"/>
            <a:ext cx="2931885" cy="523220"/>
          </a:xfrm>
          <a:prstGeom prst="rect">
            <a:avLst/>
          </a:prstGeom>
          <a:noFill/>
        </p:spPr>
        <p:txBody>
          <a:bodyPr wrap="square" rtlCol="0">
            <a:spAutoFit/>
          </a:bodyPr>
          <a:lstStyle/>
          <a:p>
            <a:pPr algn="ctr"/>
            <a:r>
              <a:rPr lang="en-US" sz="2800" i="1" dirty="0">
                <a:solidFill>
                  <a:schemeClr val="accent3"/>
                </a:solidFill>
              </a:rPr>
              <a:t>- George Burns</a:t>
            </a:r>
          </a:p>
        </p:txBody>
      </p:sp>
      <p:sp>
        <p:nvSpPr>
          <p:cNvPr id="8" name="TextBox 7"/>
          <p:cNvSpPr txBox="1"/>
          <p:nvPr/>
        </p:nvSpPr>
        <p:spPr>
          <a:xfrm>
            <a:off x="3386449" y="1181313"/>
            <a:ext cx="5216078" cy="1569660"/>
          </a:xfrm>
          <a:prstGeom prst="rect">
            <a:avLst/>
          </a:prstGeom>
          <a:noFill/>
        </p:spPr>
        <p:txBody>
          <a:bodyPr wrap="square" rtlCol="0">
            <a:spAutoFit/>
          </a:bodyPr>
          <a:lstStyle/>
          <a:p>
            <a:pPr algn="ctr"/>
            <a:r>
              <a:rPr lang="en-US" sz="3200" i="1" dirty="0">
                <a:solidFill>
                  <a:schemeClr val="accent1"/>
                </a:solidFill>
                <a:latin typeface="Times New Roman" panose="02020603050405020304" pitchFamily="18" charset="0"/>
                <a:cs typeface="Times New Roman" panose="02020603050405020304" pitchFamily="18" charset="0"/>
              </a:rPr>
              <a:t>“Retirement at 65 is ridiculous. When I was 65, I still had pimples.”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45066" cy="5143500"/>
          </a:xfrm>
          <a:prstGeom prst="rect">
            <a:avLst/>
          </a:prstGeom>
        </p:spPr>
      </p:pic>
    </p:spTree>
    <p:extLst>
      <p:ext uri="{BB962C8B-B14F-4D97-AF65-F5344CB8AC3E}">
        <p14:creationId xmlns:p14="http://schemas.microsoft.com/office/powerpoint/2010/main" val="34228576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3" cstate="hqprint">
            <a:extLst>
              <a:ext uri="{28A0092B-C50C-407E-A947-70E740481C1C}">
                <a14:useLocalDpi xmlns:a14="http://schemas.microsoft.com/office/drawing/2010/main" val="0"/>
              </a:ext>
            </a:extLst>
          </a:blip>
          <a:srcRect t="-62"/>
          <a:stretch/>
        </p:blipFill>
        <p:spPr/>
      </p:pic>
      <p:sp>
        <p:nvSpPr>
          <p:cNvPr id="3" name="Title 2"/>
          <p:cNvSpPr>
            <a:spLocks noGrp="1"/>
          </p:cNvSpPr>
          <p:nvPr>
            <p:ph type="title"/>
          </p:nvPr>
        </p:nvSpPr>
        <p:spPr>
          <a:xfrm>
            <a:off x="4013200" y="370806"/>
            <a:ext cx="5130800" cy="803944"/>
          </a:xfrm>
        </p:spPr>
        <p:txBody>
          <a:bodyPr>
            <a:noAutofit/>
          </a:bodyPr>
          <a:lstStyle/>
          <a:p>
            <a:r>
              <a:rPr lang="en-US" sz="2200" dirty="0"/>
              <a:t>Benefits of a Hybrid Retirement</a:t>
            </a:r>
          </a:p>
        </p:txBody>
      </p:sp>
      <p:sp>
        <p:nvSpPr>
          <p:cNvPr id="32" name="Content Placeholder 1"/>
          <p:cNvSpPr txBox="1">
            <a:spLocks/>
          </p:cNvSpPr>
          <p:nvPr/>
        </p:nvSpPr>
        <p:spPr>
          <a:xfrm>
            <a:off x="4805734" y="1904313"/>
            <a:ext cx="4179027" cy="145436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38138" indent="-285750">
              <a:buClr>
                <a:schemeClr val="accent1"/>
              </a:buClr>
            </a:pPr>
            <a:r>
              <a:rPr lang="en-US" sz="2000" dirty="0"/>
              <a:t>Increased earnings</a:t>
            </a:r>
          </a:p>
          <a:p>
            <a:pPr marL="338138" indent="-285750">
              <a:buClr>
                <a:schemeClr val="accent1"/>
              </a:buClr>
            </a:pPr>
            <a:r>
              <a:rPr lang="en-US" sz="2000" dirty="0"/>
              <a:t>Increased savings</a:t>
            </a:r>
          </a:p>
          <a:p>
            <a:pPr marL="338138" indent="-285750">
              <a:buClr>
                <a:schemeClr val="accent1"/>
              </a:buClr>
            </a:pPr>
            <a:r>
              <a:rPr lang="en-US" sz="2000" dirty="0"/>
              <a:t>Increased Social Security benefits</a:t>
            </a:r>
          </a:p>
        </p:txBody>
      </p:sp>
      <p:sp>
        <p:nvSpPr>
          <p:cNvPr id="11" name="Freeform 25"/>
          <p:cNvSpPr>
            <a:spLocks/>
          </p:cNvSpPr>
          <p:nvPr/>
        </p:nvSpPr>
        <p:spPr bwMode="auto">
          <a:xfrm flipH="1">
            <a:off x="2813732" y="0"/>
            <a:ext cx="2109934" cy="51435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alpha val="80000"/>
            </a:schemeClr>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cxnSp>
        <p:nvCxnSpPr>
          <p:cNvPr id="6" name="Straight Connector 5"/>
          <p:cNvCxnSpPr/>
          <p:nvPr/>
        </p:nvCxnSpPr>
        <p:spPr>
          <a:xfrm>
            <a:off x="4125948" y="1258693"/>
            <a:ext cx="457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6858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a:xfrm>
            <a:off x="463550" y="1662782"/>
            <a:ext cx="8240713" cy="2366964"/>
          </a:xfrm>
          <a:prstGeom prst="rect">
            <a:avLst/>
          </a:prstGeom>
        </p:spPr>
        <p:txBody>
          <a:bodyPr>
            <a:normAutofit/>
          </a:bodyPr>
          <a:lstStyle>
            <a:lvl1pPr marL="173034" indent="-173034" algn="l" defTabSz="457189" rtl="0" eaLnBrk="1" latinLnBrk="0" hangingPunct="1">
              <a:spcBef>
                <a:spcPct val="20000"/>
              </a:spcBef>
              <a:buClr>
                <a:schemeClr val="accent1"/>
              </a:buClr>
              <a:buFont typeface="Arial" panose="020B0604020202020204" pitchFamily="34" charset="0"/>
              <a:buChar char="•"/>
              <a:defRPr sz="1500" kern="1200">
                <a:solidFill>
                  <a:schemeClr val="tx1"/>
                </a:solidFill>
                <a:latin typeface="+mn-lt"/>
                <a:ea typeface="+mn-ea"/>
                <a:cs typeface="+mn-cs"/>
              </a:defRPr>
            </a:lvl1pPr>
            <a:lvl2pPr marL="630222" indent="-173034" algn="l" defTabSz="457189" rtl="0" eaLnBrk="1" latinLnBrk="0" hangingPunct="1">
              <a:spcBef>
                <a:spcPct val="20000"/>
              </a:spcBef>
              <a:buClr>
                <a:schemeClr val="accent1"/>
              </a:buClr>
              <a:buFont typeface="Arial" panose="020B0604020202020204" pitchFamily="34" charset="0"/>
              <a:buChar char="•"/>
              <a:defRPr sz="1350" kern="1200">
                <a:solidFill>
                  <a:schemeClr val="tx1"/>
                </a:solidFill>
                <a:latin typeface="+mn-lt"/>
                <a:ea typeface="+mn-ea"/>
                <a:cs typeface="+mn-cs"/>
              </a:defRPr>
            </a:lvl2pPr>
            <a:lvl3pPr marL="1031849"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3pPr>
            <a:lvl4pPr marL="1489038"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4pPr>
            <a:lvl5pPr marL="1946226"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4400" b="1" dirty="0">
                <a:ln/>
                <a:solidFill>
                  <a:schemeClr val="accent3"/>
                </a:solidFill>
                <a:latin typeface="+mj-lt"/>
              </a:rPr>
              <a:t>PROTECT YOUR SAVINGS</a:t>
            </a:r>
            <a:br>
              <a:rPr lang="en-US" sz="4400" b="1" dirty="0">
                <a:ln/>
                <a:solidFill>
                  <a:schemeClr val="accent3"/>
                </a:solidFill>
                <a:latin typeface="+mj-lt"/>
              </a:rPr>
            </a:br>
            <a:r>
              <a:rPr lang="en-US" sz="4400" b="1" dirty="0">
                <a:ln/>
                <a:solidFill>
                  <a:schemeClr val="accent3"/>
                </a:solidFill>
                <a:latin typeface="+mj-lt"/>
              </a:rPr>
              <a:t>FROM INFLATION</a:t>
            </a:r>
          </a:p>
        </p:txBody>
      </p:sp>
      <p:sp>
        <p:nvSpPr>
          <p:cNvPr id="11" name="TextBox 10"/>
          <p:cNvSpPr txBox="1"/>
          <p:nvPr/>
        </p:nvSpPr>
        <p:spPr>
          <a:xfrm>
            <a:off x="3498057" y="702479"/>
            <a:ext cx="2171700" cy="523220"/>
          </a:xfrm>
          <a:prstGeom prst="rect">
            <a:avLst/>
          </a:prstGeom>
          <a:noFill/>
        </p:spPr>
        <p:txBody>
          <a:bodyPr wrap="square" rtlCol="0">
            <a:spAutoFit/>
          </a:bodyPr>
          <a:lstStyle/>
          <a:p>
            <a:pPr algn="ctr"/>
            <a:r>
              <a:rPr lang="en-US" sz="2800" dirty="0">
                <a:solidFill>
                  <a:schemeClr val="accent1"/>
                </a:solidFill>
                <a:latin typeface="+mj-lt"/>
              </a:rPr>
              <a:t>STEP 4</a:t>
            </a:r>
          </a:p>
        </p:txBody>
      </p:sp>
    </p:spTree>
    <p:extLst>
      <p:ext uri="{BB962C8B-B14F-4D97-AF65-F5344CB8AC3E}">
        <p14:creationId xmlns:p14="http://schemas.microsoft.com/office/powerpoint/2010/main" val="41017409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Retirement Income Concerns - Inflation</a:t>
            </a:r>
          </a:p>
        </p:txBody>
      </p:sp>
      <p:graphicFrame>
        <p:nvGraphicFramePr>
          <p:cNvPr id="7" name="Table 6"/>
          <p:cNvGraphicFramePr>
            <a:graphicFrameLocks noGrp="1"/>
          </p:cNvGraphicFramePr>
          <p:nvPr>
            <p:extLst>
              <p:ext uri="{D42A27DB-BD31-4B8C-83A1-F6EECF244321}">
                <p14:modId xmlns:p14="http://schemas.microsoft.com/office/powerpoint/2010/main" val="271681398"/>
              </p:ext>
            </p:extLst>
          </p:nvPr>
        </p:nvGraphicFramePr>
        <p:xfrm>
          <a:off x="1070429" y="1464883"/>
          <a:ext cx="7010399" cy="3304394"/>
        </p:xfrm>
        <a:graphic>
          <a:graphicData uri="http://schemas.openxmlformats.org/drawingml/2006/table">
            <a:tbl>
              <a:tblPr/>
              <a:tblGrid>
                <a:gridCol w="1157218">
                  <a:extLst>
                    <a:ext uri="{9D8B030D-6E8A-4147-A177-3AD203B41FA5}">
                      <a16:colId xmlns:a16="http://schemas.microsoft.com/office/drawing/2014/main" val="20000"/>
                    </a:ext>
                  </a:extLst>
                </a:gridCol>
                <a:gridCol w="1023049">
                  <a:extLst>
                    <a:ext uri="{9D8B030D-6E8A-4147-A177-3AD203B41FA5}">
                      <a16:colId xmlns:a16="http://schemas.microsoft.com/office/drawing/2014/main" val="20001"/>
                    </a:ext>
                  </a:extLst>
                </a:gridCol>
                <a:gridCol w="805022">
                  <a:extLst>
                    <a:ext uri="{9D8B030D-6E8A-4147-A177-3AD203B41FA5}">
                      <a16:colId xmlns:a16="http://schemas.microsoft.com/office/drawing/2014/main" val="20002"/>
                    </a:ext>
                  </a:extLst>
                </a:gridCol>
                <a:gridCol w="805022">
                  <a:extLst>
                    <a:ext uri="{9D8B030D-6E8A-4147-A177-3AD203B41FA5}">
                      <a16:colId xmlns:a16="http://schemas.microsoft.com/office/drawing/2014/main" val="20003"/>
                    </a:ext>
                  </a:extLst>
                </a:gridCol>
                <a:gridCol w="805022">
                  <a:extLst>
                    <a:ext uri="{9D8B030D-6E8A-4147-A177-3AD203B41FA5}">
                      <a16:colId xmlns:a16="http://schemas.microsoft.com/office/drawing/2014/main" val="20004"/>
                    </a:ext>
                  </a:extLst>
                </a:gridCol>
                <a:gridCol w="805022">
                  <a:extLst>
                    <a:ext uri="{9D8B030D-6E8A-4147-A177-3AD203B41FA5}">
                      <a16:colId xmlns:a16="http://schemas.microsoft.com/office/drawing/2014/main" val="20005"/>
                    </a:ext>
                  </a:extLst>
                </a:gridCol>
                <a:gridCol w="805022">
                  <a:extLst>
                    <a:ext uri="{9D8B030D-6E8A-4147-A177-3AD203B41FA5}">
                      <a16:colId xmlns:a16="http://schemas.microsoft.com/office/drawing/2014/main" val="20006"/>
                    </a:ext>
                  </a:extLst>
                </a:gridCol>
                <a:gridCol w="805022">
                  <a:extLst>
                    <a:ext uri="{9D8B030D-6E8A-4147-A177-3AD203B41FA5}">
                      <a16:colId xmlns:a16="http://schemas.microsoft.com/office/drawing/2014/main" val="20007"/>
                    </a:ext>
                  </a:extLst>
                </a:gridCol>
              </a:tblGrid>
              <a:tr h="656782">
                <a:tc>
                  <a:txBody>
                    <a:bodyPr/>
                    <a:lstStyle/>
                    <a:p>
                      <a:pPr algn="ctr" fontAlgn="ctr"/>
                      <a:r>
                        <a:rPr lang="en-US" sz="1400" b="1" i="0" u="none" strike="noStrike" dirty="0">
                          <a:solidFill>
                            <a:srgbClr val="FFFFFF"/>
                          </a:solidFill>
                          <a:effectLst/>
                          <a:latin typeface="+mn-lt"/>
                        </a:rPr>
                        <a:t>Years From  Now</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26B0A"/>
                    </a:solidFill>
                  </a:tcPr>
                </a:tc>
                <a:tc>
                  <a:txBody>
                    <a:bodyPr/>
                    <a:lstStyle/>
                    <a:p>
                      <a:pPr algn="ctr" fontAlgn="ctr"/>
                      <a:r>
                        <a:rPr lang="en-US" sz="1400" b="1" i="0" u="none" strike="noStrike" dirty="0">
                          <a:solidFill>
                            <a:srgbClr val="FFFFFF"/>
                          </a:solidFill>
                          <a:effectLst/>
                          <a:latin typeface="+mn-lt"/>
                        </a:rPr>
                        <a:t>0%</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26B0A"/>
                    </a:solidFill>
                  </a:tcPr>
                </a:tc>
                <a:tc>
                  <a:txBody>
                    <a:bodyPr/>
                    <a:lstStyle/>
                    <a:p>
                      <a:pPr algn="ctr" fontAlgn="ctr"/>
                      <a:r>
                        <a:rPr lang="en-US" sz="1400" b="1" i="0" u="none" strike="noStrike" dirty="0">
                          <a:solidFill>
                            <a:srgbClr val="FFFFFF"/>
                          </a:solidFill>
                          <a:effectLst/>
                          <a:latin typeface="+mn-lt"/>
                        </a:rPr>
                        <a:t>1%</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26B0A"/>
                    </a:solidFill>
                  </a:tcPr>
                </a:tc>
                <a:tc>
                  <a:txBody>
                    <a:bodyPr/>
                    <a:lstStyle/>
                    <a:p>
                      <a:pPr algn="ctr" fontAlgn="ctr"/>
                      <a:r>
                        <a:rPr lang="en-US" sz="1400" b="1" i="0" u="none" strike="noStrike" dirty="0">
                          <a:solidFill>
                            <a:srgbClr val="FFFFFF"/>
                          </a:solidFill>
                          <a:effectLst/>
                          <a:latin typeface="+mn-lt"/>
                        </a:rPr>
                        <a:t>2%</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26B0A"/>
                    </a:solidFill>
                  </a:tcPr>
                </a:tc>
                <a:tc>
                  <a:txBody>
                    <a:bodyPr/>
                    <a:lstStyle/>
                    <a:p>
                      <a:pPr algn="ctr" fontAlgn="ctr"/>
                      <a:r>
                        <a:rPr lang="en-US" sz="1400" b="1" i="0" u="none" strike="noStrike" dirty="0">
                          <a:solidFill>
                            <a:srgbClr val="FFFFFF"/>
                          </a:solidFill>
                          <a:effectLst/>
                          <a:latin typeface="+mn-lt"/>
                        </a:rPr>
                        <a:t>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00"/>
                      </a:solidFill>
                      <a:prstDash val="solid"/>
                      <a:round/>
                      <a:headEnd type="none" w="med" len="med"/>
                      <a:tailEnd type="none" w="med" len="med"/>
                    </a:lnB>
                    <a:solidFill>
                      <a:srgbClr val="E26B0A"/>
                    </a:solidFill>
                  </a:tcPr>
                </a:tc>
                <a:tc>
                  <a:txBody>
                    <a:bodyPr/>
                    <a:lstStyle/>
                    <a:p>
                      <a:pPr algn="ctr" fontAlgn="ctr"/>
                      <a:r>
                        <a:rPr lang="en-US" sz="1400" b="1" i="0" u="none" strike="noStrike" dirty="0">
                          <a:solidFill>
                            <a:srgbClr val="FFFFFF"/>
                          </a:solidFill>
                          <a:effectLst/>
                          <a:latin typeface="+mn-lt"/>
                        </a:rPr>
                        <a:t>6%</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26B0A"/>
                    </a:solidFill>
                  </a:tcPr>
                </a:tc>
                <a:tc>
                  <a:txBody>
                    <a:bodyPr/>
                    <a:lstStyle/>
                    <a:p>
                      <a:pPr algn="ctr" fontAlgn="ctr"/>
                      <a:r>
                        <a:rPr lang="en-US" sz="1400" b="1" i="0" u="none" strike="noStrike" dirty="0">
                          <a:solidFill>
                            <a:srgbClr val="FFFFFF"/>
                          </a:solidFill>
                          <a:effectLst/>
                          <a:latin typeface="+mn-lt"/>
                        </a:rPr>
                        <a:t>8%</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26B0A"/>
                    </a:solidFill>
                  </a:tcPr>
                </a:tc>
                <a:tc>
                  <a:txBody>
                    <a:bodyPr/>
                    <a:lstStyle/>
                    <a:p>
                      <a:pPr algn="ctr" fontAlgn="ctr"/>
                      <a:r>
                        <a:rPr lang="en-US" sz="1400" b="1" i="0" u="none" strike="noStrike" dirty="0">
                          <a:solidFill>
                            <a:srgbClr val="FFFFFF"/>
                          </a:solidFill>
                          <a:effectLst/>
                          <a:latin typeface="+mn-lt"/>
                        </a:rPr>
                        <a:t>10%</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26B0A"/>
                    </a:solidFill>
                  </a:tcPr>
                </a:tc>
                <a:extLst>
                  <a:ext uri="{0D108BD9-81ED-4DB2-BD59-A6C34878D82A}">
                    <a16:rowId xmlns:a16="http://schemas.microsoft.com/office/drawing/2014/main" val="10000"/>
                  </a:ext>
                </a:extLst>
              </a:tr>
              <a:tr h="320382">
                <a:tc>
                  <a:txBody>
                    <a:bodyPr/>
                    <a:lstStyle/>
                    <a:p>
                      <a:pPr algn="ctr" fontAlgn="ctr"/>
                      <a:r>
                        <a:rPr lang="en-US" sz="1400" b="1" i="0" u="none" strike="noStrike" dirty="0">
                          <a:solidFill>
                            <a:srgbClr val="000000"/>
                          </a:solidFill>
                          <a:effectLst/>
                          <a:latin typeface="+mn-lt"/>
                        </a:rPr>
                        <a:t>1</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mn-lt"/>
                        </a:rPr>
                        <a:t>$10,000</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mn-lt"/>
                        </a:rPr>
                        <a:t>$9,901</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mn-lt"/>
                        </a:rPr>
                        <a:t>$9,804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mn-lt"/>
                        </a:rPr>
                        <a:t>$9,615</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mn-lt"/>
                        </a:rPr>
                        <a:t>$9,434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mn-lt"/>
                        </a:rPr>
                        <a:t>$9,259</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mn-lt"/>
                        </a:rPr>
                        <a:t>$9,091</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320382">
                <a:tc>
                  <a:txBody>
                    <a:bodyPr/>
                    <a:lstStyle/>
                    <a:p>
                      <a:pPr algn="ctr" fontAlgn="ctr"/>
                      <a:r>
                        <a:rPr lang="en-US" sz="1400" b="1" i="0" u="none" strike="noStrike" dirty="0">
                          <a:solidFill>
                            <a:srgbClr val="000000"/>
                          </a:solidFill>
                          <a:effectLst/>
                          <a:latin typeface="+mn-lt"/>
                        </a:rPr>
                        <a:t>5</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dirty="0">
                          <a:solidFill>
                            <a:srgbClr val="000000"/>
                          </a:solidFill>
                          <a:effectLst/>
                          <a:latin typeface="+mn-lt"/>
                        </a:rPr>
                        <a:t>$10,000</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a:solidFill>
                            <a:srgbClr val="000000"/>
                          </a:solidFill>
                          <a:effectLst/>
                          <a:latin typeface="+mn-lt"/>
                        </a:rPr>
                        <a:t>$9,515</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a:solidFill>
                            <a:srgbClr val="000000"/>
                          </a:solidFill>
                          <a:effectLst/>
                          <a:latin typeface="+mn-lt"/>
                        </a:rPr>
                        <a:t>$9,057</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a:solidFill>
                            <a:srgbClr val="000000"/>
                          </a:solidFill>
                          <a:effectLst/>
                          <a:latin typeface="+mn-lt"/>
                        </a:rPr>
                        <a:t>$8,219</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a:solidFill>
                            <a:srgbClr val="000000"/>
                          </a:solidFill>
                          <a:effectLst/>
                          <a:latin typeface="+mn-lt"/>
                        </a:rPr>
                        <a:t>$7,473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a:solidFill>
                            <a:srgbClr val="000000"/>
                          </a:solidFill>
                          <a:effectLst/>
                          <a:latin typeface="+mn-lt"/>
                        </a:rPr>
                        <a:t>$6,806</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a:solidFill>
                            <a:srgbClr val="000000"/>
                          </a:solidFill>
                          <a:effectLst/>
                          <a:latin typeface="+mn-lt"/>
                        </a:rPr>
                        <a:t>$6,209</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extLst>
                  <a:ext uri="{0D108BD9-81ED-4DB2-BD59-A6C34878D82A}">
                    <a16:rowId xmlns:a16="http://schemas.microsoft.com/office/drawing/2014/main" val="10002"/>
                  </a:ext>
                </a:extLst>
              </a:tr>
              <a:tr h="320382">
                <a:tc>
                  <a:txBody>
                    <a:bodyPr/>
                    <a:lstStyle/>
                    <a:p>
                      <a:pPr algn="ctr" fontAlgn="ctr"/>
                      <a:r>
                        <a:rPr lang="en-US" sz="1400" b="1" i="0" u="none" strike="noStrike" dirty="0">
                          <a:solidFill>
                            <a:srgbClr val="000000"/>
                          </a:solidFill>
                          <a:effectLst/>
                          <a:latin typeface="+mn-lt"/>
                        </a:rPr>
                        <a:t>10</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mn-lt"/>
                        </a:rPr>
                        <a:t>$10,000</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mn-lt"/>
                        </a:rPr>
                        <a:t>$9,053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mn-lt"/>
                        </a:rPr>
                        <a:t>$8,203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mn-lt"/>
                        </a:rPr>
                        <a:t>$6,756</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mn-lt"/>
                        </a:rPr>
                        <a:t>$5,584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mn-lt"/>
                        </a:rPr>
                        <a:t>$4,632</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mn-lt"/>
                        </a:rPr>
                        <a:t>$3,855</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10003"/>
                  </a:ext>
                </a:extLst>
              </a:tr>
              <a:tr h="404938">
                <a:tc>
                  <a:txBody>
                    <a:bodyPr/>
                    <a:lstStyle/>
                    <a:p>
                      <a:pPr algn="ctr" fontAlgn="ctr"/>
                      <a:r>
                        <a:rPr lang="en-US" sz="1400" b="1" i="0" u="none" strike="noStrike" dirty="0">
                          <a:solidFill>
                            <a:srgbClr val="000000"/>
                          </a:solidFill>
                          <a:effectLst/>
                          <a:latin typeface="+mn-lt"/>
                        </a:rPr>
                        <a:t>15</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dirty="0">
                          <a:solidFill>
                            <a:srgbClr val="000000"/>
                          </a:solidFill>
                          <a:effectLst/>
                          <a:latin typeface="+mn-lt"/>
                        </a:rPr>
                        <a:t>$10,000</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dirty="0">
                          <a:solidFill>
                            <a:srgbClr val="000000"/>
                          </a:solidFill>
                          <a:effectLst/>
                          <a:latin typeface="+mn-lt"/>
                        </a:rPr>
                        <a:t>$8,613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dirty="0">
                          <a:solidFill>
                            <a:srgbClr val="000000"/>
                          </a:solidFill>
                          <a:effectLst/>
                          <a:latin typeface="+mn-lt"/>
                        </a:rPr>
                        <a:t>$7,430</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a:solidFill>
                            <a:srgbClr val="000000"/>
                          </a:solidFill>
                          <a:effectLst/>
                          <a:latin typeface="+mn-lt"/>
                        </a:rPr>
                        <a:t>$5,553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a:solidFill>
                            <a:srgbClr val="000000"/>
                          </a:solidFill>
                          <a:effectLst/>
                          <a:latin typeface="+mn-lt"/>
                        </a:rPr>
                        <a:t>$4,173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a:solidFill>
                            <a:srgbClr val="000000"/>
                          </a:solidFill>
                          <a:effectLst/>
                          <a:latin typeface="+mn-lt"/>
                        </a:rPr>
                        <a:t>$3,152</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a:solidFill>
                            <a:srgbClr val="000000"/>
                          </a:solidFill>
                          <a:effectLst/>
                          <a:latin typeface="+mn-lt"/>
                        </a:rPr>
                        <a:t>$2,394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extLst>
                  <a:ext uri="{0D108BD9-81ED-4DB2-BD59-A6C34878D82A}">
                    <a16:rowId xmlns:a16="http://schemas.microsoft.com/office/drawing/2014/main" val="10004"/>
                  </a:ext>
                </a:extLst>
              </a:tr>
              <a:tr h="320382">
                <a:tc>
                  <a:txBody>
                    <a:bodyPr/>
                    <a:lstStyle/>
                    <a:p>
                      <a:pPr algn="ctr" fontAlgn="ctr"/>
                      <a:r>
                        <a:rPr lang="en-US" sz="1400" b="1" i="0" u="none" strike="noStrike" dirty="0">
                          <a:solidFill>
                            <a:srgbClr val="000000"/>
                          </a:solidFill>
                          <a:effectLst/>
                          <a:latin typeface="+mn-lt"/>
                        </a:rPr>
                        <a:t>20</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mn-lt"/>
                        </a:rPr>
                        <a:t>$10,000</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mn-lt"/>
                        </a:rPr>
                        <a:t>$8,195</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mn-lt"/>
                        </a:rPr>
                        <a:t>$6,730</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mn-lt"/>
                        </a:rPr>
                        <a:t>$4,564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mn-lt"/>
                        </a:rPr>
                        <a:t>$3,118</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mn-lt"/>
                        </a:rPr>
                        <a:t>$2,145</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mn-lt"/>
                        </a:rPr>
                        <a:t>$1,486</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10005"/>
                  </a:ext>
                </a:extLst>
              </a:tr>
              <a:tr h="320382">
                <a:tc>
                  <a:txBody>
                    <a:bodyPr/>
                    <a:lstStyle/>
                    <a:p>
                      <a:pPr algn="ctr" fontAlgn="ctr"/>
                      <a:r>
                        <a:rPr lang="en-US" sz="1400" b="1" i="0" u="none" strike="noStrike" dirty="0">
                          <a:solidFill>
                            <a:srgbClr val="000000"/>
                          </a:solidFill>
                          <a:effectLst/>
                          <a:latin typeface="+mn-lt"/>
                        </a:rPr>
                        <a:t>25</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a:solidFill>
                            <a:srgbClr val="000000"/>
                          </a:solidFill>
                          <a:effectLst/>
                          <a:latin typeface="+mn-lt"/>
                        </a:rPr>
                        <a:t>$10,000</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a:solidFill>
                            <a:srgbClr val="000000"/>
                          </a:solidFill>
                          <a:effectLst/>
                          <a:latin typeface="+mn-lt"/>
                        </a:rPr>
                        <a:t>$7,798</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dirty="0">
                          <a:solidFill>
                            <a:srgbClr val="000000"/>
                          </a:solidFill>
                          <a:effectLst/>
                          <a:latin typeface="+mn-lt"/>
                        </a:rPr>
                        <a:t>$6,095</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dirty="0">
                          <a:solidFill>
                            <a:srgbClr val="000000"/>
                          </a:solidFill>
                          <a:effectLst/>
                          <a:latin typeface="+mn-lt"/>
                        </a:rPr>
                        <a:t>$3,751</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a:solidFill>
                            <a:srgbClr val="000000"/>
                          </a:solidFill>
                          <a:effectLst/>
                          <a:latin typeface="+mn-lt"/>
                        </a:rPr>
                        <a:t>$2,330</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a:solidFill>
                            <a:srgbClr val="000000"/>
                          </a:solidFill>
                          <a:effectLst/>
                          <a:latin typeface="+mn-lt"/>
                        </a:rPr>
                        <a:t>$1,460</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a:solidFill>
                            <a:srgbClr val="000000"/>
                          </a:solidFill>
                          <a:effectLst/>
                          <a:latin typeface="+mn-lt"/>
                        </a:rPr>
                        <a:t>$923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extLst>
                  <a:ext uri="{0D108BD9-81ED-4DB2-BD59-A6C34878D82A}">
                    <a16:rowId xmlns:a16="http://schemas.microsoft.com/office/drawing/2014/main" val="10006"/>
                  </a:ext>
                </a:extLst>
              </a:tr>
              <a:tr h="320382">
                <a:tc>
                  <a:txBody>
                    <a:bodyPr/>
                    <a:lstStyle/>
                    <a:p>
                      <a:pPr algn="ctr" fontAlgn="ctr"/>
                      <a:r>
                        <a:rPr lang="en-US" sz="1400" b="1" i="0" u="none" strike="noStrike" dirty="0">
                          <a:solidFill>
                            <a:srgbClr val="000000"/>
                          </a:solidFill>
                          <a:effectLst/>
                          <a:latin typeface="+mn-lt"/>
                        </a:rPr>
                        <a:t>30</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mn-lt"/>
                        </a:rPr>
                        <a:t>$10,000</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mn-lt"/>
                        </a:rPr>
                        <a:t>$7,419</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mn-lt"/>
                        </a:rPr>
                        <a:t>$5,521</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mn-lt"/>
                        </a:rPr>
                        <a:t>$3,083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mn-lt"/>
                        </a:rPr>
                        <a:t>$1,741</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mn-lt"/>
                        </a:rPr>
                        <a:t>$994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mn-lt"/>
                        </a:rPr>
                        <a:t>$573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10007"/>
                  </a:ext>
                </a:extLst>
              </a:tr>
              <a:tr h="320382">
                <a:tc>
                  <a:txBody>
                    <a:bodyPr/>
                    <a:lstStyle/>
                    <a:p>
                      <a:pPr algn="ctr" fontAlgn="ctr"/>
                      <a:r>
                        <a:rPr lang="en-US" sz="1400" b="1" i="0" u="none" strike="noStrike" dirty="0">
                          <a:solidFill>
                            <a:srgbClr val="000000"/>
                          </a:solidFill>
                          <a:effectLst/>
                          <a:latin typeface="+mn-lt"/>
                        </a:rPr>
                        <a:t>35</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a:solidFill>
                            <a:srgbClr val="000000"/>
                          </a:solidFill>
                          <a:effectLst/>
                          <a:latin typeface="+mn-lt"/>
                        </a:rPr>
                        <a:t>$10,000</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dirty="0">
                          <a:solidFill>
                            <a:srgbClr val="000000"/>
                          </a:solidFill>
                          <a:effectLst/>
                          <a:latin typeface="+mn-lt"/>
                        </a:rPr>
                        <a:t>$7,059</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dirty="0">
                          <a:solidFill>
                            <a:srgbClr val="000000"/>
                          </a:solidFill>
                          <a:effectLst/>
                          <a:latin typeface="+mn-lt"/>
                        </a:rPr>
                        <a:t>$5,000</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a:solidFill>
                            <a:srgbClr val="000000"/>
                          </a:solidFill>
                          <a:effectLst/>
                          <a:latin typeface="+mn-lt"/>
                        </a:rPr>
                        <a:t>$2,534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a:solidFill>
                            <a:srgbClr val="000000"/>
                          </a:solidFill>
                          <a:effectLst/>
                          <a:latin typeface="+mn-lt"/>
                        </a:rPr>
                        <a:t>$1,301</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dirty="0">
                          <a:solidFill>
                            <a:srgbClr val="000000"/>
                          </a:solidFill>
                          <a:effectLst/>
                          <a:latin typeface="+mn-lt"/>
                        </a:rPr>
                        <a:t>$676</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dirty="0">
                          <a:solidFill>
                            <a:srgbClr val="000000"/>
                          </a:solidFill>
                          <a:effectLst/>
                          <a:latin typeface="+mn-lt"/>
                        </a:rPr>
                        <a:t>$356</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extLst>
                  <a:ext uri="{0D108BD9-81ED-4DB2-BD59-A6C34878D82A}">
                    <a16:rowId xmlns:a16="http://schemas.microsoft.com/office/drawing/2014/main" val="10008"/>
                  </a:ext>
                </a:extLst>
              </a:tr>
            </a:tbl>
          </a:graphicData>
        </a:graphic>
      </p:graphicFrame>
      <p:sp>
        <p:nvSpPr>
          <p:cNvPr id="3" name="Rectangle 2"/>
          <p:cNvSpPr/>
          <p:nvPr/>
        </p:nvSpPr>
        <p:spPr>
          <a:xfrm>
            <a:off x="4872418" y="4109885"/>
            <a:ext cx="776748" cy="334296"/>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4867500" y="3465872"/>
            <a:ext cx="776748" cy="314632"/>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2251587" y="1189703"/>
            <a:ext cx="5829241" cy="275180"/>
          </a:xfrm>
          <a:prstGeom prst="rect">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bg1"/>
                </a:solidFill>
              </a:rPr>
              <a:t>Hypothetical Inflation Rate</a:t>
            </a:r>
          </a:p>
        </p:txBody>
      </p:sp>
      <p:sp>
        <p:nvSpPr>
          <p:cNvPr id="11" name="TextBox 10"/>
          <p:cNvSpPr txBox="1"/>
          <p:nvPr/>
        </p:nvSpPr>
        <p:spPr>
          <a:xfrm rot="433271">
            <a:off x="7381100" y="758815"/>
            <a:ext cx="1399455" cy="861774"/>
          </a:xfrm>
          <a:prstGeom prst="rect">
            <a:avLst/>
          </a:prstGeom>
          <a:solidFill>
            <a:schemeClr val="bg1"/>
          </a:solidFill>
          <a:ln>
            <a:solidFill>
              <a:schemeClr val="accent3"/>
            </a:solidFill>
          </a:ln>
        </p:spPr>
        <p:txBody>
          <a:bodyPr wrap="square" rtlCol="0">
            <a:spAutoFit/>
          </a:bodyPr>
          <a:lstStyle/>
          <a:p>
            <a:r>
              <a:rPr lang="en-US" sz="1600" b="1" dirty="0">
                <a:solidFill>
                  <a:schemeClr val="accent3"/>
                </a:solidFill>
              </a:rPr>
              <a:t>What might $10,000 buy in the future</a:t>
            </a:r>
            <a:r>
              <a:rPr lang="en-US" b="1" dirty="0">
                <a:solidFill>
                  <a:schemeClr val="accent3"/>
                </a:solidFill>
              </a:rPr>
              <a:t>?</a:t>
            </a:r>
          </a:p>
        </p:txBody>
      </p:sp>
    </p:spTree>
    <p:extLst>
      <p:ext uri="{BB962C8B-B14F-4D97-AF65-F5344CB8AC3E}">
        <p14:creationId xmlns:p14="http://schemas.microsoft.com/office/powerpoint/2010/main" val="325945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1"/>
          </p:nvPr>
        </p:nvPicPr>
        <p:blipFill rotWithShape="1">
          <a:blip r:embed="rId2" cstate="hqprint">
            <a:extLst>
              <a:ext uri="{28A0092B-C50C-407E-A947-70E740481C1C}">
                <a14:useLocalDpi xmlns:a14="http://schemas.microsoft.com/office/drawing/2010/main" val="0"/>
              </a:ext>
            </a:extLst>
          </a:blip>
          <a:srcRect/>
          <a:stretch/>
        </p:blipFill>
        <p:spPr>
          <a:xfrm>
            <a:off x="0" y="0"/>
            <a:ext cx="3727450" cy="5143500"/>
          </a:xfrm>
        </p:spPr>
      </p:pic>
      <p:sp>
        <p:nvSpPr>
          <p:cNvPr id="4" name="Title 3"/>
          <p:cNvSpPr>
            <a:spLocks noGrp="1"/>
          </p:cNvSpPr>
          <p:nvPr>
            <p:ph type="title"/>
          </p:nvPr>
        </p:nvSpPr>
        <p:spPr>
          <a:xfrm>
            <a:off x="4117412" y="177800"/>
            <a:ext cx="5026595" cy="543270"/>
          </a:xfrm>
        </p:spPr>
        <p:txBody>
          <a:bodyPr>
            <a:normAutofit/>
          </a:bodyPr>
          <a:lstStyle/>
          <a:p>
            <a:r>
              <a:rPr lang="en-US" dirty="0"/>
              <a:t>The point being…</a:t>
            </a:r>
          </a:p>
        </p:txBody>
      </p:sp>
      <p:sp>
        <p:nvSpPr>
          <p:cNvPr id="9" name="TextBox 8"/>
          <p:cNvSpPr txBox="1"/>
          <p:nvPr/>
        </p:nvSpPr>
        <p:spPr>
          <a:xfrm>
            <a:off x="4279901" y="942001"/>
            <a:ext cx="3695700" cy="1469185"/>
          </a:xfrm>
          <a:prstGeom prst="rect">
            <a:avLst/>
          </a:prstGeom>
          <a:noFill/>
        </p:spPr>
        <p:txBody>
          <a:bodyPr wrap="square" rtlCol="0" anchor="ctr">
            <a:spAutoFit/>
          </a:bodyPr>
          <a:lstStyle/>
          <a:p>
            <a:pPr>
              <a:lnSpc>
                <a:spcPct val="130000"/>
              </a:lnSpc>
            </a:pPr>
            <a:r>
              <a:rPr lang="en-US" sz="2000" dirty="0">
                <a:solidFill>
                  <a:schemeClr val="tx1">
                    <a:lumMod val="75000"/>
                    <a:lumOff val="25000"/>
                  </a:schemeClr>
                </a:solidFill>
                <a:ea typeface="Lato" panose="020B0604020202020204" charset="0"/>
                <a:cs typeface="Lato" panose="020B0604020202020204" charset="0"/>
              </a:rPr>
              <a:t>At</a:t>
            </a:r>
            <a:r>
              <a:rPr lang="en-US" sz="2000" dirty="0">
                <a:solidFill>
                  <a:schemeClr val="tx1">
                    <a:lumMod val="75000"/>
                    <a:lumOff val="25000"/>
                  </a:schemeClr>
                </a:solidFill>
                <a:latin typeface="Lato" panose="020B0604020202020204" charset="0"/>
                <a:ea typeface="Lato" panose="020B0604020202020204" charset="0"/>
                <a:cs typeface="Lato" panose="020B0604020202020204" charset="0"/>
              </a:rPr>
              <a:t> </a:t>
            </a:r>
            <a:r>
              <a:rPr lang="en-US" sz="2400" dirty="0">
                <a:solidFill>
                  <a:srgbClr val="2A9319"/>
                </a:solidFill>
                <a:latin typeface="Lato Bold"/>
                <a:ea typeface="Lato" panose="020B0604020202020204" charset="0"/>
                <a:cs typeface="Lato" panose="020B0604020202020204" charset="0"/>
              </a:rPr>
              <a:t>3%</a:t>
            </a:r>
            <a:r>
              <a:rPr lang="en-US" sz="2000" dirty="0">
                <a:solidFill>
                  <a:schemeClr val="tx1">
                    <a:lumMod val="75000"/>
                    <a:lumOff val="25000"/>
                  </a:schemeClr>
                </a:solidFill>
                <a:ea typeface="Lato" panose="020B0604020202020204" charset="0"/>
                <a:cs typeface="Lato" panose="020B0604020202020204" charset="0"/>
              </a:rPr>
              <a:t>, it can </a:t>
            </a:r>
            <a:r>
              <a:rPr lang="en-US" sz="2000" dirty="0"/>
              <a:t>cut the value of your money in </a:t>
            </a:r>
            <a:endParaRPr lang="en-US" sz="2000" dirty="0">
              <a:solidFill>
                <a:schemeClr val="tx1">
                  <a:lumMod val="75000"/>
                  <a:lumOff val="25000"/>
                </a:schemeClr>
              </a:solidFill>
              <a:ea typeface="Lato" panose="020B0604020202020204" charset="0"/>
              <a:cs typeface="Lato" panose="020B0604020202020204" charset="0"/>
            </a:endParaRPr>
          </a:p>
          <a:p>
            <a:pPr>
              <a:lnSpc>
                <a:spcPct val="130000"/>
              </a:lnSpc>
            </a:pPr>
            <a:r>
              <a:rPr lang="en-US" sz="2000" dirty="0">
                <a:solidFill>
                  <a:schemeClr val="tx1">
                    <a:lumMod val="75000"/>
                    <a:lumOff val="25000"/>
                  </a:schemeClr>
                </a:solidFill>
                <a:ea typeface="Lato" panose="020B0604020202020204" charset="0"/>
                <a:cs typeface="Lato" panose="020B0604020202020204" charset="0"/>
              </a:rPr>
              <a:t>every</a:t>
            </a:r>
            <a:r>
              <a:rPr lang="en-US" sz="2000" dirty="0">
                <a:solidFill>
                  <a:schemeClr val="tx1">
                    <a:lumMod val="75000"/>
                    <a:lumOff val="25000"/>
                  </a:schemeClr>
                </a:solidFill>
                <a:latin typeface="Lato" panose="020B0604020202020204" charset="0"/>
                <a:ea typeface="Lato" panose="020B0604020202020204" charset="0"/>
                <a:cs typeface="Lato" panose="020B0604020202020204" charset="0"/>
              </a:rPr>
              <a:t> </a:t>
            </a:r>
            <a:r>
              <a:rPr lang="en-US" sz="2400" dirty="0">
                <a:solidFill>
                  <a:schemeClr val="accent1"/>
                </a:solidFill>
                <a:latin typeface="+mj-lt"/>
                <a:ea typeface="Lato" panose="020B0604020202020204" charset="0"/>
                <a:cs typeface="Lato" panose="020B0604020202020204" charset="0"/>
              </a:rPr>
              <a:t>24 years.</a:t>
            </a:r>
          </a:p>
        </p:txBody>
      </p:sp>
      <p:sp>
        <p:nvSpPr>
          <p:cNvPr id="10" name="TextBox 9"/>
          <p:cNvSpPr txBox="1"/>
          <p:nvPr/>
        </p:nvSpPr>
        <p:spPr>
          <a:xfrm>
            <a:off x="4279900" y="2542295"/>
            <a:ext cx="3829050" cy="1772793"/>
          </a:xfrm>
          <a:prstGeom prst="rect">
            <a:avLst/>
          </a:prstGeom>
          <a:noFill/>
        </p:spPr>
        <p:txBody>
          <a:bodyPr wrap="square" rtlCol="0">
            <a:spAutoFit/>
          </a:bodyPr>
          <a:lstStyle/>
          <a:p>
            <a:pPr>
              <a:lnSpc>
                <a:spcPct val="130000"/>
              </a:lnSpc>
            </a:pPr>
            <a:r>
              <a:rPr lang="en-US" sz="2000" dirty="0">
                <a:solidFill>
                  <a:schemeClr val="tx1">
                    <a:lumMod val="75000"/>
                    <a:lumOff val="25000"/>
                  </a:schemeClr>
                </a:solidFill>
                <a:ea typeface="Lato" panose="020B0604020202020204" charset="0"/>
                <a:cs typeface="Lato" panose="020B0604020202020204" charset="0"/>
              </a:rPr>
              <a:t>So, if you’re 55 today, you an expect to see the prices  </a:t>
            </a:r>
          </a:p>
          <a:p>
            <a:pPr>
              <a:lnSpc>
                <a:spcPct val="130000"/>
              </a:lnSpc>
            </a:pPr>
            <a:r>
              <a:rPr lang="en-US" sz="2000" dirty="0">
                <a:solidFill>
                  <a:schemeClr val="tx1">
                    <a:lumMod val="75000"/>
                    <a:lumOff val="25000"/>
                  </a:schemeClr>
                </a:solidFill>
                <a:ea typeface="Lato" panose="020B0604020202020204" charset="0"/>
                <a:cs typeface="Lato" panose="020B0604020202020204" charset="0"/>
              </a:rPr>
              <a:t>not </a:t>
            </a:r>
            <a:r>
              <a:rPr lang="en-US" sz="2400" dirty="0">
                <a:solidFill>
                  <a:srgbClr val="2A9319"/>
                </a:solidFill>
                <a:latin typeface="Lato Bold"/>
                <a:ea typeface="Lato" panose="020B0604020202020204" charset="0"/>
                <a:cs typeface="Lato" panose="020B0604020202020204" charset="0"/>
              </a:rPr>
              <a:t>once</a:t>
            </a:r>
            <a:r>
              <a:rPr lang="en-US" sz="2000" dirty="0">
                <a:solidFill>
                  <a:schemeClr val="tx1">
                    <a:lumMod val="75000"/>
                    <a:lumOff val="25000"/>
                  </a:schemeClr>
                </a:solidFill>
                <a:ea typeface="Lato" panose="020B0604020202020204" charset="0"/>
                <a:cs typeface="Lato" panose="020B0604020202020204" charset="0"/>
              </a:rPr>
              <a:t> but almost </a:t>
            </a:r>
            <a:r>
              <a:rPr lang="en-US" sz="2400" dirty="0">
                <a:solidFill>
                  <a:srgbClr val="2A9319"/>
                </a:solidFill>
                <a:latin typeface="Lato Bold"/>
                <a:ea typeface="Lato" panose="020B0604020202020204" charset="0"/>
                <a:cs typeface="Lato" panose="020B0604020202020204" charset="0"/>
              </a:rPr>
              <a:t>twice</a:t>
            </a:r>
            <a:r>
              <a:rPr lang="en-US" sz="2000" dirty="0">
                <a:solidFill>
                  <a:schemeClr val="tx1">
                    <a:lumMod val="75000"/>
                    <a:lumOff val="25000"/>
                  </a:schemeClr>
                </a:solidFill>
                <a:ea typeface="Lato" panose="020B0604020202020204" charset="0"/>
                <a:cs typeface="Lato" panose="020B0604020202020204" charset="0"/>
              </a:rPr>
              <a:t> during retirement.</a:t>
            </a:r>
          </a:p>
        </p:txBody>
      </p:sp>
      <p:sp>
        <p:nvSpPr>
          <p:cNvPr id="11" name="TextBox 10"/>
          <p:cNvSpPr txBox="1"/>
          <p:nvPr/>
        </p:nvSpPr>
        <p:spPr>
          <a:xfrm>
            <a:off x="5904984" y="1246962"/>
            <a:ext cx="2311684" cy="769441"/>
          </a:xfrm>
          <a:prstGeom prst="rect">
            <a:avLst/>
          </a:prstGeom>
          <a:noFill/>
        </p:spPr>
        <p:txBody>
          <a:bodyPr wrap="square" rtlCol="0">
            <a:spAutoFit/>
          </a:bodyPr>
          <a:lstStyle/>
          <a:p>
            <a:r>
              <a:rPr lang="en-US" sz="4400" dirty="0">
                <a:solidFill>
                  <a:schemeClr val="accent3"/>
                </a:solidFill>
                <a:latin typeface="+mj-lt"/>
                <a:ea typeface="Lato" panose="020B0604020202020204" charset="0"/>
                <a:cs typeface="Lato" panose="020B0604020202020204" charset="0"/>
              </a:rPr>
              <a:t>half</a:t>
            </a:r>
          </a:p>
        </p:txBody>
      </p:sp>
      <p:sp>
        <p:nvSpPr>
          <p:cNvPr id="12" name="TextBox 11"/>
          <p:cNvSpPr txBox="1"/>
          <p:nvPr/>
        </p:nvSpPr>
        <p:spPr>
          <a:xfrm>
            <a:off x="6774726" y="2798932"/>
            <a:ext cx="2311684" cy="769441"/>
          </a:xfrm>
          <a:prstGeom prst="rect">
            <a:avLst/>
          </a:prstGeom>
          <a:noFill/>
        </p:spPr>
        <p:txBody>
          <a:bodyPr wrap="square" rtlCol="0">
            <a:spAutoFit/>
          </a:bodyPr>
          <a:lstStyle/>
          <a:p>
            <a:r>
              <a:rPr lang="en-US" sz="4400" dirty="0">
                <a:solidFill>
                  <a:schemeClr val="accent3"/>
                </a:solidFill>
                <a:latin typeface="+mj-lt"/>
                <a:ea typeface="Lato" panose="020B0604020202020204" charset="0"/>
                <a:cs typeface="Lato" panose="020B0604020202020204" charset="0"/>
              </a:rPr>
              <a:t>double</a:t>
            </a:r>
          </a:p>
        </p:txBody>
      </p:sp>
      <p:cxnSp>
        <p:nvCxnSpPr>
          <p:cNvPr id="13" name="Straight Connector 12"/>
          <p:cNvCxnSpPr/>
          <p:nvPr/>
        </p:nvCxnSpPr>
        <p:spPr>
          <a:xfrm>
            <a:off x="4208498" y="721070"/>
            <a:ext cx="457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reeform 25"/>
          <p:cNvSpPr>
            <a:spLocks/>
          </p:cNvSpPr>
          <p:nvPr/>
        </p:nvSpPr>
        <p:spPr bwMode="auto">
          <a:xfrm rot="20458810">
            <a:off x="2662702" y="105850"/>
            <a:ext cx="1939138" cy="49318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45752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a:xfrm>
            <a:off x="463550" y="1767442"/>
            <a:ext cx="8240713" cy="2366964"/>
          </a:xfrm>
          <a:prstGeom prst="rect">
            <a:avLst/>
          </a:prstGeom>
        </p:spPr>
        <p:txBody>
          <a:bodyPr>
            <a:normAutofit/>
          </a:bodyPr>
          <a:lstStyle>
            <a:lvl1pPr marL="173034" indent="-173034" algn="l" defTabSz="457189" rtl="0" eaLnBrk="1" latinLnBrk="0" hangingPunct="1">
              <a:spcBef>
                <a:spcPct val="20000"/>
              </a:spcBef>
              <a:buClr>
                <a:schemeClr val="accent1"/>
              </a:buClr>
              <a:buFont typeface="Arial" panose="020B0604020202020204" pitchFamily="34" charset="0"/>
              <a:buChar char="•"/>
              <a:defRPr sz="1500" kern="1200">
                <a:solidFill>
                  <a:schemeClr val="tx1"/>
                </a:solidFill>
                <a:latin typeface="+mn-lt"/>
                <a:ea typeface="+mn-ea"/>
                <a:cs typeface="+mn-cs"/>
              </a:defRPr>
            </a:lvl1pPr>
            <a:lvl2pPr marL="630222" indent="-173034" algn="l" defTabSz="457189" rtl="0" eaLnBrk="1" latinLnBrk="0" hangingPunct="1">
              <a:spcBef>
                <a:spcPct val="20000"/>
              </a:spcBef>
              <a:buClr>
                <a:schemeClr val="accent1"/>
              </a:buClr>
              <a:buFont typeface="Arial" panose="020B0604020202020204" pitchFamily="34" charset="0"/>
              <a:buChar char="•"/>
              <a:defRPr sz="1350" kern="1200">
                <a:solidFill>
                  <a:schemeClr val="tx1"/>
                </a:solidFill>
                <a:latin typeface="+mn-lt"/>
                <a:ea typeface="+mn-ea"/>
                <a:cs typeface="+mn-cs"/>
              </a:defRPr>
            </a:lvl2pPr>
            <a:lvl3pPr marL="1031849"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3pPr>
            <a:lvl4pPr marL="1489038"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4pPr>
            <a:lvl5pPr marL="1946226"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4800" b="1" dirty="0">
                <a:ln/>
                <a:solidFill>
                  <a:schemeClr val="accent3"/>
                </a:solidFill>
                <a:latin typeface="+mj-lt"/>
              </a:rPr>
              <a:t>SECURE MORE</a:t>
            </a:r>
            <a:br>
              <a:rPr lang="en-US" sz="4800" b="1" dirty="0">
                <a:ln/>
                <a:solidFill>
                  <a:schemeClr val="accent3"/>
                </a:solidFill>
                <a:latin typeface="+mj-lt"/>
              </a:rPr>
            </a:br>
            <a:r>
              <a:rPr lang="en-US" sz="4800" b="1" dirty="0">
                <a:ln/>
                <a:solidFill>
                  <a:schemeClr val="accent3"/>
                </a:solidFill>
                <a:latin typeface="+mj-lt"/>
              </a:rPr>
              <a:t>GUARANTEED INCOME</a:t>
            </a:r>
          </a:p>
        </p:txBody>
      </p:sp>
      <p:sp>
        <p:nvSpPr>
          <p:cNvPr id="11" name="TextBox 10"/>
          <p:cNvSpPr txBox="1"/>
          <p:nvPr/>
        </p:nvSpPr>
        <p:spPr>
          <a:xfrm>
            <a:off x="3498057" y="636369"/>
            <a:ext cx="2171700" cy="646331"/>
          </a:xfrm>
          <a:prstGeom prst="rect">
            <a:avLst/>
          </a:prstGeom>
          <a:noFill/>
        </p:spPr>
        <p:txBody>
          <a:bodyPr wrap="square" rtlCol="0">
            <a:spAutoFit/>
          </a:bodyPr>
          <a:lstStyle/>
          <a:p>
            <a:pPr algn="ctr"/>
            <a:r>
              <a:rPr lang="en-US" sz="3600" dirty="0">
                <a:solidFill>
                  <a:schemeClr val="accent2"/>
                </a:solidFill>
                <a:latin typeface="+mj-lt"/>
              </a:rPr>
              <a:t>STEP 5</a:t>
            </a:r>
          </a:p>
        </p:txBody>
      </p:sp>
    </p:spTree>
    <p:extLst>
      <p:ext uri="{BB962C8B-B14F-4D97-AF65-F5344CB8AC3E}">
        <p14:creationId xmlns:p14="http://schemas.microsoft.com/office/powerpoint/2010/main" val="267051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37735" y="381000"/>
            <a:ext cx="3456036" cy="4927600"/>
            <a:chOff x="454075" y="381000"/>
            <a:chExt cx="3340241" cy="476250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130" y="642026"/>
              <a:ext cx="1949593" cy="266608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075" y="381000"/>
              <a:ext cx="3340241" cy="4762500"/>
            </a:xfrm>
            <a:prstGeom prst="rect">
              <a:avLst/>
            </a:prstGeom>
          </p:spPr>
        </p:pic>
      </p:grpSp>
      <p:sp>
        <p:nvSpPr>
          <p:cNvPr id="14" name="Text Placeholder 2"/>
          <p:cNvSpPr txBox="1">
            <a:spLocks/>
          </p:cNvSpPr>
          <p:nvPr/>
        </p:nvSpPr>
        <p:spPr>
          <a:xfrm>
            <a:off x="4495507" y="611435"/>
            <a:ext cx="4020246" cy="1723117"/>
          </a:xfrm>
          <a:prstGeom prst="rect">
            <a:avLst/>
          </a:prstGeom>
        </p:spPr>
        <p:txBody>
          <a:bodyPr>
            <a:normAutofit/>
          </a:bodyPr>
          <a:lstStyle>
            <a:lvl1pPr marL="173034" indent="-173034" algn="l" defTabSz="457189" rtl="0" eaLnBrk="1" latinLnBrk="0" hangingPunct="1">
              <a:spcBef>
                <a:spcPct val="20000"/>
              </a:spcBef>
              <a:buClr>
                <a:schemeClr val="accent1"/>
              </a:buClr>
              <a:buFont typeface="Arial" panose="020B0604020202020204" pitchFamily="34" charset="0"/>
              <a:buChar char="•"/>
              <a:defRPr sz="1500" kern="1200">
                <a:solidFill>
                  <a:schemeClr val="tx1"/>
                </a:solidFill>
                <a:latin typeface="+mn-lt"/>
                <a:ea typeface="+mn-ea"/>
                <a:cs typeface="+mn-cs"/>
              </a:defRPr>
            </a:lvl1pPr>
            <a:lvl2pPr marL="630222" indent="-173034" algn="l" defTabSz="457189" rtl="0" eaLnBrk="1" latinLnBrk="0" hangingPunct="1">
              <a:spcBef>
                <a:spcPct val="20000"/>
              </a:spcBef>
              <a:buClr>
                <a:schemeClr val="accent1"/>
              </a:buClr>
              <a:buFont typeface="Arial" panose="020B0604020202020204" pitchFamily="34" charset="0"/>
              <a:buChar char="•"/>
              <a:defRPr sz="1350" kern="1200">
                <a:solidFill>
                  <a:schemeClr val="tx1"/>
                </a:solidFill>
                <a:latin typeface="+mn-lt"/>
                <a:ea typeface="+mn-ea"/>
                <a:cs typeface="+mn-cs"/>
              </a:defRPr>
            </a:lvl2pPr>
            <a:lvl3pPr marL="1031849"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3pPr>
            <a:lvl4pPr marL="1489038"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4pPr>
            <a:lvl5pPr marL="1946226"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ln/>
                <a:solidFill>
                  <a:schemeClr val="bg1"/>
                </a:solidFill>
                <a:latin typeface="+mj-lt"/>
              </a:rPr>
              <a:t>Yes You Can - </a:t>
            </a:r>
          </a:p>
          <a:p>
            <a:pPr marL="0" indent="0" algn="ctr">
              <a:buFont typeface="Arial" panose="020B0604020202020204" pitchFamily="34" charset="0"/>
              <a:buNone/>
            </a:pPr>
            <a:r>
              <a:rPr lang="en-US" sz="3200" b="1" dirty="0">
                <a:ln/>
                <a:solidFill>
                  <a:schemeClr val="bg1"/>
                </a:solidFill>
                <a:latin typeface="+mj-lt"/>
              </a:rPr>
              <a:t>RETIRE HAPPY!</a:t>
            </a:r>
          </a:p>
        </p:txBody>
      </p:sp>
      <p:sp>
        <p:nvSpPr>
          <p:cNvPr id="15" name="Text Placeholder 2"/>
          <p:cNvSpPr txBox="1">
            <a:spLocks/>
          </p:cNvSpPr>
          <p:nvPr/>
        </p:nvSpPr>
        <p:spPr>
          <a:xfrm>
            <a:off x="4148476" y="3134161"/>
            <a:ext cx="4791711" cy="1205509"/>
          </a:xfrm>
          <a:prstGeom prst="rect">
            <a:avLst/>
          </a:prstGeom>
        </p:spPr>
        <p:txBody>
          <a:bodyPr>
            <a:normAutofit/>
          </a:bodyPr>
          <a:lstStyle>
            <a:lvl1pPr marL="173034" indent="-173034" algn="l" defTabSz="457189" rtl="0" eaLnBrk="1" latinLnBrk="0" hangingPunct="1">
              <a:spcBef>
                <a:spcPct val="20000"/>
              </a:spcBef>
              <a:buClr>
                <a:schemeClr val="accent1"/>
              </a:buClr>
              <a:buFont typeface="Arial" panose="020B0604020202020204" pitchFamily="34" charset="0"/>
              <a:buChar char="•"/>
              <a:defRPr sz="1500" kern="1200">
                <a:solidFill>
                  <a:schemeClr val="tx1"/>
                </a:solidFill>
                <a:latin typeface="+mn-lt"/>
                <a:ea typeface="+mn-ea"/>
                <a:cs typeface="+mn-cs"/>
              </a:defRPr>
            </a:lvl1pPr>
            <a:lvl2pPr marL="630222" indent="-173034" algn="l" defTabSz="457189" rtl="0" eaLnBrk="1" latinLnBrk="0" hangingPunct="1">
              <a:spcBef>
                <a:spcPct val="20000"/>
              </a:spcBef>
              <a:buClr>
                <a:schemeClr val="accent1"/>
              </a:buClr>
              <a:buFont typeface="Arial" panose="020B0604020202020204" pitchFamily="34" charset="0"/>
              <a:buChar char="•"/>
              <a:defRPr sz="1350" kern="1200">
                <a:solidFill>
                  <a:schemeClr val="tx1"/>
                </a:solidFill>
                <a:latin typeface="+mn-lt"/>
                <a:ea typeface="+mn-ea"/>
                <a:cs typeface="+mn-cs"/>
              </a:defRPr>
            </a:lvl2pPr>
            <a:lvl3pPr marL="1031849"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3pPr>
            <a:lvl4pPr marL="1489038"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4pPr>
            <a:lvl5pPr marL="1946226"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200" dirty="0">
                <a:ln/>
                <a:solidFill>
                  <a:schemeClr val="tx2">
                    <a:lumMod val="75000"/>
                  </a:schemeClr>
                </a:solidFill>
                <a:latin typeface="+mj-lt"/>
              </a:rPr>
              <a:t>Seven Steps to </a:t>
            </a:r>
          </a:p>
          <a:p>
            <a:pPr marL="0" indent="0" algn="ctr">
              <a:buNone/>
            </a:pPr>
            <a:r>
              <a:rPr lang="en-US" sz="2200" dirty="0">
                <a:ln/>
                <a:solidFill>
                  <a:schemeClr val="accent3"/>
                </a:solidFill>
                <a:latin typeface="+mj-lt"/>
              </a:rPr>
              <a:t>Retirement Security</a:t>
            </a:r>
          </a:p>
        </p:txBody>
      </p:sp>
    </p:spTree>
    <p:extLst>
      <p:ext uri="{BB962C8B-B14F-4D97-AF65-F5344CB8AC3E}">
        <p14:creationId xmlns:p14="http://schemas.microsoft.com/office/powerpoint/2010/main" val="26671524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8"/>
          <p:cNvSpPr>
            <a:spLocks/>
          </p:cNvSpPr>
          <p:nvPr/>
        </p:nvSpPr>
        <p:spPr bwMode="auto">
          <a:xfrm>
            <a:off x="9103931" y="4367213"/>
            <a:ext cx="5611208" cy="6477000"/>
          </a:xfrm>
          <a:custGeom>
            <a:avLst/>
            <a:gdLst>
              <a:gd name="T0" fmla="*/ 0 w 21600"/>
              <a:gd name="T1" fmla="*/ 19956 h 21600"/>
              <a:gd name="T2" fmla="*/ 0 w 21600"/>
              <a:gd name="T3" fmla="*/ 1644 h 21600"/>
              <a:gd name="T4" fmla="*/ 2087 w 21600"/>
              <a:gd name="T5" fmla="*/ 0 h 21600"/>
              <a:gd name="T6" fmla="*/ 19513 w 21600"/>
              <a:gd name="T7" fmla="*/ 0 h 21600"/>
              <a:gd name="T8" fmla="*/ 21600 w 21600"/>
              <a:gd name="T9" fmla="*/ 1644 h 21600"/>
              <a:gd name="T10" fmla="*/ 21600 w 21600"/>
              <a:gd name="T11" fmla="*/ 19956 h 21600"/>
              <a:gd name="T12" fmla="*/ 19513 w 21600"/>
              <a:gd name="T13" fmla="*/ 21600 h 21600"/>
              <a:gd name="T14" fmla="*/ 2087 w 21600"/>
              <a:gd name="T15" fmla="*/ 21600 h 21600"/>
              <a:gd name="T16" fmla="*/ 0 w 21600"/>
              <a:gd name="T17" fmla="*/ 19956 h 21600"/>
              <a:gd name="T18" fmla="*/ 0 w 21600"/>
              <a:gd name="T19" fmla="*/ 19956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600" h="21600">
                <a:moveTo>
                  <a:pt x="0" y="19956"/>
                </a:moveTo>
                <a:lnTo>
                  <a:pt x="0" y="1644"/>
                </a:lnTo>
                <a:cubicBezTo>
                  <a:pt x="0" y="736"/>
                  <a:pt x="934" y="0"/>
                  <a:pt x="2087" y="0"/>
                </a:cubicBezTo>
                <a:lnTo>
                  <a:pt x="19513" y="0"/>
                </a:lnTo>
                <a:cubicBezTo>
                  <a:pt x="20666" y="0"/>
                  <a:pt x="21600" y="736"/>
                  <a:pt x="21600" y="1644"/>
                </a:cubicBezTo>
                <a:lnTo>
                  <a:pt x="21600" y="19956"/>
                </a:lnTo>
                <a:cubicBezTo>
                  <a:pt x="21600" y="20864"/>
                  <a:pt x="20666" y="21600"/>
                  <a:pt x="19513" y="21600"/>
                </a:cubicBezTo>
                <a:lnTo>
                  <a:pt x="2087" y="21600"/>
                </a:lnTo>
                <a:cubicBezTo>
                  <a:pt x="934" y="21600"/>
                  <a:pt x="0" y="20864"/>
                  <a:pt x="0" y="19956"/>
                </a:cubicBezTo>
                <a:close/>
                <a:moveTo>
                  <a:pt x="0" y="19956"/>
                </a:moveTo>
              </a:path>
            </a:pathLst>
          </a:custGeom>
          <a:solidFill>
            <a:schemeClr val="bg1">
              <a:lumMod val="95000"/>
            </a:schemeClr>
          </a:solidFill>
          <a:ln>
            <a:noFill/>
          </a:ln>
          <a:extLst/>
        </p:spPr>
        <p:txBody>
          <a:bodyPr lIns="0" tIns="0" rIns="0" bIns="0"/>
          <a:lstStyle/>
          <a:p>
            <a:pPr defTabSz="1219261" fontAlgn="auto">
              <a:spcBef>
                <a:spcPts val="0"/>
              </a:spcBef>
              <a:spcAft>
                <a:spcPts val="0"/>
              </a:spcAft>
              <a:defRPr/>
            </a:pPr>
            <a:endParaRPr lang="en-US">
              <a:latin typeface="+mn-lt"/>
              <a:ea typeface="+mn-ea"/>
              <a:cs typeface="+mn-cs"/>
            </a:endParaRPr>
          </a:p>
        </p:txBody>
      </p:sp>
      <p:sp>
        <p:nvSpPr>
          <p:cNvPr id="7" name="Content Placeholder 2"/>
          <p:cNvSpPr txBox="1">
            <a:spLocks/>
          </p:cNvSpPr>
          <p:nvPr/>
        </p:nvSpPr>
        <p:spPr>
          <a:xfrm>
            <a:off x="156207" y="927976"/>
            <a:ext cx="6986841" cy="1911349"/>
          </a:xfrm>
          <a:prstGeom prst="rect">
            <a:avLst/>
          </a:prstGeom>
        </p:spPr>
        <p:txBody>
          <a:bodyPr vert="horz" lIns="91440" tIns="45720" rIns="91440" bIns="45720" rtlCol="0">
            <a:noAutofit/>
          </a:bodyPr>
          <a:lstStyle>
            <a:lvl1pPr marL="342900" indent="-342900" algn="l" defTabSz="914400" rtl="0" eaLnBrk="1" latinLnBrk="0" hangingPunct="1">
              <a:lnSpc>
                <a:spcPct val="120000"/>
              </a:lnSpc>
              <a:spcBef>
                <a:spcPct val="20000"/>
              </a:spcBef>
              <a:buClr>
                <a:schemeClr val="accent3">
                  <a:lumMod val="75000"/>
                </a:schemeClr>
              </a:buClr>
              <a:buFont typeface="Wingdings 3" pitchFamily="18" charset="2"/>
              <a:buChar char=""/>
              <a:defRPr sz="3200" b="1" kern="1200">
                <a:solidFill>
                  <a:schemeClr val="tx1"/>
                </a:solidFill>
                <a:latin typeface="Arial Unicode MS" pitchFamily="34" charset="-128"/>
                <a:ea typeface="Arial Unicode MS" pitchFamily="34" charset="-128"/>
                <a:cs typeface="Arial Unicode MS" pitchFamily="34" charset="-128"/>
              </a:defRPr>
            </a:lvl1pPr>
            <a:lvl2pPr marL="742950" indent="-285750" algn="l" defTabSz="914400" rtl="0" eaLnBrk="1" latinLnBrk="0" hangingPunct="1">
              <a:lnSpc>
                <a:spcPct val="120000"/>
              </a:lnSpc>
              <a:spcBef>
                <a:spcPct val="20000"/>
              </a:spcBef>
              <a:buClr>
                <a:schemeClr val="accent3">
                  <a:lumMod val="75000"/>
                </a:schemeClr>
              </a:buClr>
              <a:buFont typeface="Wingdings 3" pitchFamily="18" charset="2"/>
              <a:buChar char=""/>
              <a:defRPr sz="2800" b="1" kern="1200">
                <a:solidFill>
                  <a:schemeClr val="tx1"/>
                </a:solidFill>
                <a:latin typeface="Arial Unicode MS" pitchFamily="34" charset="-128"/>
                <a:ea typeface="Arial Unicode MS" pitchFamily="34" charset="-128"/>
                <a:cs typeface="Arial Unicode MS" pitchFamily="34" charset="-128"/>
              </a:defRPr>
            </a:lvl2pPr>
            <a:lvl3pPr marL="1143000" indent="-228600" algn="l" defTabSz="914400" rtl="0" eaLnBrk="1" latinLnBrk="0" hangingPunct="1">
              <a:lnSpc>
                <a:spcPct val="120000"/>
              </a:lnSpc>
              <a:spcBef>
                <a:spcPct val="20000"/>
              </a:spcBef>
              <a:buClr>
                <a:schemeClr val="accent3">
                  <a:lumMod val="75000"/>
                </a:schemeClr>
              </a:buClr>
              <a:buFont typeface="Wingdings 3" pitchFamily="18" charset="2"/>
              <a:buChar char=""/>
              <a:defRPr sz="2400" b="1" kern="1200">
                <a:solidFill>
                  <a:schemeClr val="tx1"/>
                </a:solidFill>
                <a:latin typeface="Arial Unicode MS" pitchFamily="34" charset="-128"/>
                <a:ea typeface="Arial Unicode MS" pitchFamily="34" charset="-128"/>
                <a:cs typeface="Arial Unicode MS" pitchFamily="34" charset="-128"/>
              </a:defRPr>
            </a:lvl3pPr>
            <a:lvl4pPr marL="1600200" indent="-228600" algn="l" defTabSz="914400" rtl="0" eaLnBrk="1" latinLnBrk="0" hangingPunct="1">
              <a:lnSpc>
                <a:spcPct val="120000"/>
              </a:lnSpc>
              <a:spcBef>
                <a:spcPct val="20000"/>
              </a:spcBef>
              <a:buClr>
                <a:schemeClr val="accent3">
                  <a:lumMod val="75000"/>
                </a:schemeClr>
              </a:buClr>
              <a:buFont typeface="Wingdings 3" pitchFamily="18" charset="2"/>
              <a:buChar char=""/>
              <a:defRPr sz="2000" b="1" kern="1200">
                <a:solidFill>
                  <a:schemeClr val="tx1"/>
                </a:solidFill>
                <a:latin typeface="Arial Unicode MS" pitchFamily="34" charset="-128"/>
                <a:ea typeface="Arial Unicode MS" pitchFamily="34" charset="-128"/>
                <a:cs typeface="Arial Unicode MS" pitchFamily="34" charset="-128"/>
              </a:defRPr>
            </a:lvl4pPr>
            <a:lvl5pPr marL="2057400" indent="-228600" algn="l" defTabSz="914400" rtl="0" eaLnBrk="1" latinLnBrk="0" hangingPunct="1">
              <a:lnSpc>
                <a:spcPct val="120000"/>
              </a:lnSpc>
              <a:spcBef>
                <a:spcPct val="20000"/>
              </a:spcBef>
              <a:buClr>
                <a:schemeClr val="accent3">
                  <a:lumMod val="75000"/>
                </a:schemeClr>
              </a:buClr>
              <a:buFont typeface="Wingdings 3" pitchFamily="18" charset="2"/>
              <a:buChar char=""/>
              <a:defRPr sz="2000" b="1" kern="1200">
                <a:solidFill>
                  <a:schemeClr val="tx1"/>
                </a:solidFill>
                <a:latin typeface="Arial Unicode MS" pitchFamily="34" charset="-128"/>
                <a:ea typeface="Arial Unicode MS" pitchFamily="34" charset="-128"/>
                <a:cs typeface="Arial Unicode MS" pitchFamily="34"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buNone/>
            </a:pPr>
            <a:r>
              <a:rPr lang="en-US" i="1"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Securing at least a base level of</a:t>
            </a:r>
          </a:p>
          <a:p>
            <a:pPr marL="0" indent="0" algn="ctr">
              <a:lnSpc>
                <a:spcPct val="100000"/>
              </a:lnSpc>
              <a:buNone/>
            </a:pPr>
            <a:r>
              <a:rPr lang="en-US" i="1"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lifetime income should be every</a:t>
            </a:r>
          </a:p>
          <a:p>
            <a:pPr marL="0" indent="0" algn="ctr">
              <a:lnSpc>
                <a:spcPct val="100000"/>
              </a:lnSpc>
              <a:buNone/>
            </a:pPr>
            <a:r>
              <a:rPr lang="en-US" i="1"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retiree’s priority - at least if they</a:t>
            </a:r>
          </a:p>
          <a:p>
            <a:pPr marL="0" indent="0" algn="ctr">
              <a:lnSpc>
                <a:spcPct val="100000"/>
              </a:lnSpc>
              <a:buNone/>
            </a:pPr>
            <a:r>
              <a:rPr lang="en-US" i="1"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want to live happily ever after</a:t>
            </a:r>
            <a:r>
              <a:rPr lang="en-US" sz="2800" b="0" i="1"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a:t>
            </a:r>
          </a:p>
          <a:p>
            <a:pPr marL="0" indent="0" algn="ctr">
              <a:lnSpc>
                <a:spcPct val="100000"/>
              </a:lnSpc>
              <a:buNone/>
            </a:pPr>
            <a:r>
              <a:rPr lang="en-US" sz="2800" b="0" i="1"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8" name="Rectangle 7"/>
          <p:cNvSpPr/>
          <p:nvPr/>
        </p:nvSpPr>
        <p:spPr>
          <a:xfrm>
            <a:off x="2344470" y="4009450"/>
            <a:ext cx="6045200" cy="215444"/>
          </a:xfrm>
          <a:prstGeom prst="rect">
            <a:avLst/>
          </a:prstGeom>
        </p:spPr>
        <p:txBody>
          <a:bodyPr wrap="square">
            <a:spAutoFit/>
          </a:bodyPr>
          <a:lstStyle/>
          <a:p>
            <a:r>
              <a:rPr lang="en-US" sz="800" i="1" dirty="0">
                <a:solidFill>
                  <a:schemeClr val="bg1">
                    <a:lumMod val="50000"/>
                  </a:schemeClr>
                </a:solidFill>
              </a:rPr>
              <a:t>Source: TIME magazine - Lifetime Income Stream Key to Retirement Happiness, July 2012</a:t>
            </a:r>
          </a:p>
        </p:txBody>
      </p:sp>
      <p:sp>
        <p:nvSpPr>
          <p:cNvPr id="6" name="Freeform 245"/>
          <p:cNvSpPr>
            <a:spLocks noEditPoints="1"/>
          </p:cNvSpPr>
          <p:nvPr/>
        </p:nvSpPr>
        <p:spPr bwMode="auto">
          <a:xfrm>
            <a:off x="539987" y="927976"/>
            <a:ext cx="254656" cy="254656"/>
          </a:xfrm>
          <a:custGeom>
            <a:avLst/>
            <a:gdLst>
              <a:gd name="T0" fmla="*/ 72 w 157"/>
              <a:gd name="T1" fmla="*/ 79 h 133"/>
              <a:gd name="T2" fmla="*/ 72 w 157"/>
              <a:gd name="T3" fmla="*/ 115 h 133"/>
              <a:gd name="T4" fmla="*/ 67 w 157"/>
              <a:gd name="T5" fmla="*/ 128 h 133"/>
              <a:gd name="T6" fmla="*/ 54 w 157"/>
              <a:gd name="T7" fmla="*/ 133 h 133"/>
              <a:gd name="T8" fmla="*/ 18 w 157"/>
              <a:gd name="T9" fmla="*/ 133 h 133"/>
              <a:gd name="T10" fmla="*/ 5 w 157"/>
              <a:gd name="T11" fmla="*/ 128 h 133"/>
              <a:gd name="T12" fmla="*/ 0 w 157"/>
              <a:gd name="T13" fmla="*/ 115 h 133"/>
              <a:gd name="T14" fmla="*/ 0 w 157"/>
              <a:gd name="T15" fmla="*/ 49 h 133"/>
              <a:gd name="T16" fmla="*/ 3 w 157"/>
              <a:gd name="T17" fmla="*/ 30 h 133"/>
              <a:gd name="T18" fmla="*/ 14 w 157"/>
              <a:gd name="T19" fmla="*/ 14 h 133"/>
              <a:gd name="T20" fmla="*/ 29 w 157"/>
              <a:gd name="T21" fmla="*/ 4 h 133"/>
              <a:gd name="T22" fmla="*/ 48 w 157"/>
              <a:gd name="T23" fmla="*/ 0 h 133"/>
              <a:gd name="T24" fmla="*/ 54 w 157"/>
              <a:gd name="T25" fmla="*/ 0 h 133"/>
              <a:gd name="T26" fmla="*/ 58 w 157"/>
              <a:gd name="T27" fmla="*/ 2 h 133"/>
              <a:gd name="T28" fmla="*/ 60 w 157"/>
              <a:gd name="T29" fmla="*/ 6 h 133"/>
              <a:gd name="T30" fmla="*/ 60 w 157"/>
              <a:gd name="T31" fmla="*/ 18 h 133"/>
              <a:gd name="T32" fmla="*/ 58 w 157"/>
              <a:gd name="T33" fmla="*/ 23 h 133"/>
              <a:gd name="T34" fmla="*/ 54 w 157"/>
              <a:gd name="T35" fmla="*/ 25 h 133"/>
              <a:gd name="T36" fmla="*/ 48 w 157"/>
              <a:gd name="T37" fmla="*/ 25 h 133"/>
              <a:gd name="T38" fmla="*/ 31 w 157"/>
              <a:gd name="T39" fmla="*/ 32 h 133"/>
              <a:gd name="T40" fmla="*/ 24 w 157"/>
              <a:gd name="T41" fmla="*/ 49 h 133"/>
              <a:gd name="T42" fmla="*/ 24 w 157"/>
              <a:gd name="T43" fmla="*/ 52 h 133"/>
              <a:gd name="T44" fmla="*/ 26 w 157"/>
              <a:gd name="T45" fmla="*/ 58 h 133"/>
              <a:gd name="T46" fmla="*/ 33 w 157"/>
              <a:gd name="T47" fmla="*/ 61 h 133"/>
              <a:gd name="T48" fmla="*/ 54 w 157"/>
              <a:gd name="T49" fmla="*/ 61 h 133"/>
              <a:gd name="T50" fmla="*/ 67 w 157"/>
              <a:gd name="T51" fmla="*/ 66 h 133"/>
              <a:gd name="T52" fmla="*/ 72 w 157"/>
              <a:gd name="T53" fmla="*/ 79 h 133"/>
              <a:gd name="T54" fmla="*/ 157 w 157"/>
              <a:gd name="T55" fmla="*/ 79 h 133"/>
              <a:gd name="T56" fmla="*/ 157 w 157"/>
              <a:gd name="T57" fmla="*/ 115 h 133"/>
              <a:gd name="T58" fmla="*/ 152 w 157"/>
              <a:gd name="T59" fmla="*/ 128 h 133"/>
              <a:gd name="T60" fmla="*/ 139 w 157"/>
              <a:gd name="T61" fmla="*/ 133 h 133"/>
              <a:gd name="T62" fmla="*/ 102 w 157"/>
              <a:gd name="T63" fmla="*/ 133 h 133"/>
              <a:gd name="T64" fmla="*/ 90 w 157"/>
              <a:gd name="T65" fmla="*/ 128 h 133"/>
              <a:gd name="T66" fmla="*/ 84 w 157"/>
              <a:gd name="T67" fmla="*/ 115 h 133"/>
              <a:gd name="T68" fmla="*/ 84 w 157"/>
              <a:gd name="T69" fmla="*/ 49 h 133"/>
              <a:gd name="T70" fmla="*/ 88 w 157"/>
              <a:gd name="T71" fmla="*/ 30 h 133"/>
              <a:gd name="T72" fmla="*/ 99 w 157"/>
              <a:gd name="T73" fmla="*/ 14 h 133"/>
              <a:gd name="T74" fmla="*/ 114 w 157"/>
              <a:gd name="T75" fmla="*/ 4 h 133"/>
              <a:gd name="T76" fmla="*/ 133 w 157"/>
              <a:gd name="T77" fmla="*/ 0 h 133"/>
              <a:gd name="T78" fmla="*/ 139 w 157"/>
              <a:gd name="T79" fmla="*/ 0 h 133"/>
              <a:gd name="T80" fmla="*/ 143 w 157"/>
              <a:gd name="T81" fmla="*/ 2 h 133"/>
              <a:gd name="T82" fmla="*/ 145 w 157"/>
              <a:gd name="T83" fmla="*/ 6 h 133"/>
              <a:gd name="T84" fmla="*/ 145 w 157"/>
              <a:gd name="T85" fmla="*/ 18 h 133"/>
              <a:gd name="T86" fmla="*/ 143 w 157"/>
              <a:gd name="T87" fmla="*/ 23 h 133"/>
              <a:gd name="T88" fmla="*/ 139 w 157"/>
              <a:gd name="T89" fmla="*/ 25 h 133"/>
              <a:gd name="T90" fmla="*/ 133 w 157"/>
              <a:gd name="T91" fmla="*/ 25 h 133"/>
              <a:gd name="T92" fmla="*/ 116 w 157"/>
              <a:gd name="T93" fmla="*/ 32 h 133"/>
              <a:gd name="T94" fmla="*/ 109 w 157"/>
              <a:gd name="T95" fmla="*/ 49 h 133"/>
              <a:gd name="T96" fmla="*/ 109 w 157"/>
              <a:gd name="T97" fmla="*/ 52 h 133"/>
              <a:gd name="T98" fmla="*/ 111 w 157"/>
              <a:gd name="T99" fmla="*/ 58 h 133"/>
              <a:gd name="T100" fmla="*/ 118 w 157"/>
              <a:gd name="T101" fmla="*/ 61 h 133"/>
              <a:gd name="T102" fmla="*/ 139 w 157"/>
              <a:gd name="T103" fmla="*/ 61 h 133"/>
              <a:gd name="T104" fmla="*/ 152 w 157"/>
              <a:gd name="T105" fmla="*/ 66 h 133"/>
              <a:gd name="T106" fmla="*/ 157 w 157"/>
              <a:gd name="T107" fmla="*/ 7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7" h="133">
                <a:moveTo>
                  <a:pt x="72" y="79"/>
                </a:moveTo>
                <a:cubicBezTo>
                  <a:pt x="72" y="115"/>
                  <a:pt x="72" y="115"/>
                  <a:pt x="72" y="115"/>
                </a:cubicBezTo>
                <a:cubicBezTo>
                  <a:pt x="72" y="120"/>
                  <a:pt x="70" y="125"/>
                  <a:pt x="67" y="128"/>
                </a:cubicBezTo>
                <a:cubicBezTo>
                  <a:pt x="63" y="132"/>
                  <a:pt x="59" y="133"/>
                  <a:pt x="54" y="133"/>
                </a:cubicBezTo>
                <a:cubicBezTo>
                  <a:pt x="18" y="133"/>
                  <a:pt x="18" y="133"/>
                  <a:pt x="18" y="133"/>
                </a:cubicBezTo>
                <a:cubicBezTo>
                  <a:pt x="13" y="133"/>
                  <a:pt x="8" y="132"/>
                  <a:pt x="5" y="128"/>
                </a:cubicBezTo>
                <a:cubicBezTo>
                  <a:pt x="1" y="125"/>
                  <a:pt x="0" y="120"/>
                  <a:pt x="0" y="115"/>
                </a:cubicBezTo>
                <a:cubicBezTo>
                  <a:pt x="0" y="49"/>
                  <a:pt x="0" y="49"/>
                  <a:pt x="0" y="49"/>
                </a:cubicBezTo>
                <a:cubicBezTo>
                  <a:pt x="0" y="42"/>
                  <a:pt x="1" y="36"/>
                  <a:pt x="3" y="30"/>
                </a:cubicBezTo>
                <a:cubicBezTo>
                  <a:pt x="6" y="24"/>
                  <a:pt x="9" y="19"/>
                  <a:pt x="14" y="14"/>
                </a:cubicBezTo>
                <a:cubicBezTo>
                  <a:pt x="18" y="10"/>
                  <a:pt x="23" y="7"/>
                  <a:pt x="29" y="4"/>
                </a:cubicBezTo>
                <a:cubicBezTo>
                  <a:pt x="35" y="2"/>
                  <a:pt x="41" y="0"/>
                  <a:pt x="48" y="0"/>
                </a:cubicBezTo>
                <a:cubicBezTo>
                  <a:pt x="54" y="0"/>
                  <a:pt x="54" y="0"/>
                  <a:pt x="54" y="0"/>
                </a:cubicBezTo>
                <a:cubicBezTo>
                  <a:pt x="56" y="0"/>
                  <a:pt x="57" y="1"/>
                  <a:pt x="58" y="2"/>
                </a:cubicBezTo>
                <a:cubicBezTo>
                  <a:pt x="60" y="3"/>
                  <a:pt x="60" y="5"/>
                  <a:pt x="60" y="6"/>
                </a:cubicBezTo>
                <a:cubicBezTo>
                  <a:pt x="60" y="18"/>
                  <a:pt x="60" y="18"/>
                  <a:pt x="60" y="18"/>
                </a:cubicBezTo>
                <a:cubicBezTo>
                  <a:pt x="60" y="20"/>
                  <a:pt x="60" y="22"/>
                  <a:pt x="58" y="23"/>
                </a:cubicBezTo>
                <a:cubicBezTo>
                  <a:pt x="57" y="24"/>
                  <a:pt x="56" y="25"/>
                  <a:pt x="54" y="25"/>
                </a:cubicBezTo>
                <a:cubicBezTo>
                  <a:pt x="48" y="25"/>
                  <a:pt x="48" y="25"/>
                  <a:pt x="48" y="25"/>
                </a:cubicBezTo>
                <a:cubicBezTo>
                  <a:pt x="41" y="25"/>
                  <a:pt x="36" y="27"/>
                  <a:pt x="31" y="32"/>
                </a:cubicBezTo>
                <a:cubicBezTo>
                  <a:pt x="26" y="36"/>
                  <a:pt x="24" y="42"/>
                  <a:pt x="24" y="49"/>
                </a:cubicBezTo>
                <a:cubicBezTo>
                  <a:pt x="24" y="52"/>
                  <a:pt x="24" y="52"/>
                  <a:pt x="24" y="52"/>
                </a:cubicBezTo>
                <a:cubicBezTo>
                  <a:pt x="24" y="54"/>
                  <a:pt x="25" y="56"/>
                  <a:pt x="26" y="58"/>
                </a:cubicBezTo>
                <a:cubicBezTo>
                  <a:pt x="28" y="60"/>
                  <a:pt x="30" y="61"/>
                  <a:pt x="33" y="61"/>
                </a:cubicBezTo>
                <a:cubicBezTo>
                  <a:pt x="54" y="61"/>
                  <a:pt x="54" y="61"/>
                  <a:pt x="54" y="61"/>
                </a:cubicBezTo>
                <a:cubicBezTo>
                  <a:pt x="59" y="61"/>
                  <a:pt x="63" y="63"/>
                  <a:pt x="67" y="66"/>
                </a:cubicBezTo>
                <a:cubicBezTo>
                  <a:pt x="70" y="70"/>
                  <a:pt x="72" y="74"/>
                  <a:pt x="72" y="79"/>
                </a:cubicBezTo>
                <a:close/>
                <a:moveTo>
                  <a:pt x="157" y="79"/>
                </a:moveTo>
                <a:cubicBezTo>
                  <a:pt x="157" y="115"/>
                  <a:pt x="157" y="115"/>
                  <a:pt x="157" y="115"/>
                </a:cubicBezTo>
                <a:cubicBezTo>
                  <a:pt x="157" y="120"/>
                  <a:pt x="155" y="125"/>
                  <a:pt x="152" y="128"/>
                </a:cubicBezTo>
                <a:cubicBezTo>
                  <a:pt x="148" y="132"/>
                  <a:pt x="144" y="133"/>
                  <a:pt x="139" y="133"/>
                </a:cubicBezTo>
                <a:cubicBezTo>
                  <a:pt x="102" y="133"/>
                  <a:pt x="102" y="133"/>
                  <a:pt x="102" y="133"/>
                </a:cubicBezTo>
                <a:cubicBezTo>
                  <a:pt x="97" y="133"/>
                  <a:pt x="93" y="132"/>
                  <a:pt x="90" y="128"/>
                </a:cubicBezTo>
                <a:cubicBezTo>
                  <a:pt x="86" y="125"/>
                  <a:pt x="84" y="120"/>
                  <a:pt x="84" y="115"/>
                </a:cubicBezTo>
                <a:cubicBezTo>
                  <a:pt x="84" y="49"/>
                  <a:pt x="84" y="49"/>
                  <a:pt x="84" y="49"/>
                </a:cubicBezTo>
                <a:cubicBezTo>
                  <a:pt x="84" y="42"/>
                  <a:pt x="86" y="36"/>
                  <a:pt x="88" y="30"/>
                </a:cubicBezTo>
                <a:cubicBezTo>
                  <a:pt x="91" y="24"/>
                  <a:pt x="94" y="19"/>
                  <a:pt x="99" y="14"/>
                </a:cubicBezTo>
                <a:cubicBezTo>
                  <a:pt x="103" y="10"/>
                  <a:pt x="108" y="7"/>
                  <a:pt x="114" y="4"/>
                </a:cubicBezTo>
                <a:cubicBezTo>
                  <a:pt x="120" y="2"/>
                  <a:pt x="126" y="0"/>
                  <a:pt x="133" y="0"/>
                </a:cubicBezTo>
                <a:cubicBezTo>
                  <a:pt x="139" y="0"/>
                  <a:pt x="139" y="0"/>
                  <a:pt x="139" y="0"/>
                </a:cubicBezTo>
                <a:cubicBezTo>
                  <a:pt x="140" y="0"/>
                  <a:pt x="142" y="1"/>
                  <a:pt x="143" y="2"/>
                </a:cubicBezTo>
                <a:cubicBezTo>
                  <a:pt x="144" y="3"/>
                  <a:pt x="145" y="5"/>
                  <a:pt x="145" y="6"/>
                </a:cubicBezTo>
                <a:cubicBezTo>
                  <a:pt x="145" y="18"/>
                  <a:pt x="145" y="18"/>
                  <a:pt x="145" y="18"/>
                </a:cubicBezTo>
                <a:cubicBezTo>
                  <a:pt x="145" y="20"/>
                  <a:pt x="144" y="22"/>
                  <a:pt x="143" y="23"/>
                </a:cubicBezTo>
                <a:cubicBezTo>
                  <a:pt x="142" y="24"/>
                  <a:pt x="140" y="25"/>
                  <a:pt x="139" y="25"/>
                </a:cubicBezTo>
                <a:cubicBezTo>
                  <a:pt x="133" y="25"/>
                  <a:pt x="133" y="25"/>
                  <a:pt x="133" y="25"/>
                </a:cubicBezTo>
                <a:cubicBezTo>
                  <a:pt x="126" y="25"/>
                  <a:pt x="120" y="27"/>
                  <a:pt x="116" y="32"/>
                </a:cubicBezTo>
                <a:cubicBezTo>
                  <a:pt x="111" y="36"/>
                  <a:pt x="109" y="42"/>
                  <a:pt x="109" y="49"/>
                </a:cubicBezTo>
                <a:cubicBezTo>
                  <a:pt x="109" y="52"/>
                  <a:pt x="109" y="52"/>
                  <a:pt x="109" y="52"/>
                </a:cubicBezTo>
                <a:cubicBezTo>
                  <a:pt x="109" y="54"/>
                  <a:pt x="109" y="56"/>
                  <a:pt x="111" y="58"/>
                </a:cubicBezTo>
                <a:cubicBezTo>
                  <a:pt x="113" y="60"/>
                  <a:pt x="115" y="61"/>
                  <a:pt x="118" y="61"/>
                </a:cubicBezTo>
                <a:cubicBezTo>
                  <a:pt x="139" y="61"/>
                  <a:pt x="139" y="61"/>
                  <a:pt x="139" y="61"/>
                </a:cubicBezTo>
                <a:cubicBezTo>
                  <a:pt x="144" y="61"/>
                  <a:pt x="148" y="63"/>
                  <a:pt x="152" y="66"/>
                </a:cubicBezTo>
                <a:cubicBezTo>
                  <a:pt x="155" y="70"/>
                  <a:pt x="157" y="74"/>
                  <a:pt x="157" y="79"/>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sz="2000" dirty="0">
              <a:solidFill>
                <a:schemeClr val="accent4"/>
              </a:solidFill>
            </a:endParaRPr>
          </a:p>
        </p:txBody>
      </p:sp>
      <p:sp>
        <p:nvSpPr>
          <p:cNvPr id="9" name="Freeform 246"/>
          <p:cNvSpPr>
            <a:spLocks noEditPoints="1"/>
          </p:cNvSpPr>
          <p:nvPr/>
        </p:nvSpPr>
        <p:spPr bwMode="auto">
          <a:xfrm rot="10800000" flipH="1" flipV="1">
            <a:off x="6442268" y="2803785"/>
            <a:ext cx="254656" cy="254656"/>
          </a:xfrm>
          <a:custGeom>
            <a:avLst/>
            <a:gdLst>
              <a:gd name="T0" fmla="*/ 73 w 157"/>
              <a:gd name="T1" fmla="*/ 18 h 133"/>
              <a:gd name="T2" fmla="*/ 73 w 157"/>
              <a:gd name="T3" fmla="*/ 85 h 133"/>
              <a:gd name="T4" fmla="*/ 69 w 157"/>
              <a:gd name="T5" fmla="*/ 104 h 133"/>
              <a:gd name="T6" fmla="*/ 58 w 157"/>
              <a:gd name="T7" fmla="*/ 119 h 133"/>
              <a:gd name="T8" fmla="*/ 43 w 157"/>
              <a:gd name="T9" fmla="*/ 130 h 133"/>
              <a:gd name="T10" fmla="*/ 24 w 157"/>
              <a:gd name="T11" fmla="*/ 133 h 133"/>
              <a:gd name="T12" fmla="*/ 18 w 157"/>
              <a:gd name="T13" fmla="*/ 133 h 133"/>
              <a:gd name="T14" fmla="*/ 14 w 157"/>
              <a:gd name="T15" fmla="*/ 132 h 133"/>
              <a:gd name="T16" fmla="*/ 12 w 157"/>
              <a:gd name="T17" fmla="*/ 127 h 133"/>
              <a:gd name="T18" fmla="*/ 12 w 157"/>
              <a:gd name="T19" fmla="*/ 115 h 133"/>
              <a:gd name="T20" fmla="*/ 14 w 157"/>
              <a:gd name="T21" fmla="*/ 111 h 133"/>
              <a:gd name="T22" fmla="*/ 18 w 157"/>
              <a:gd name="T23" fmla="*/ 109 h 133"/>
              <a:gd name="T24" fmla="*/ 24 w 157"/>
              <a:gd name="T25" fmla="*/ 109 h 133"/>
              <a:gd name="T26" fmla="*/ 41 w 157"/>
              <a:gd name="T27" fmla="*/ 102 h 133"/>
              <a:gd name="T28" fmla="*/ 48 w 157"/>
              <a:gd name="T29" fmla="*/ 85 h 133"/>
              <a:gd name="T30" fmla="*/ 48 w 157"/>
              <a:gd name="T31" fmla="*/ 82 h 133"/>
              <a:gd name="T32" fmla="*/ 46 w 157"/>
              <a:gd name="T33" fmla="*/ 76 h 133"/>
              <a:gd name="T34" fmla="*/ 39 w 157"/>
              <a:gd name="T35" fmla="*/ 73 h 133"/>
              <a:gd name="T36" fmla="*/ 18 w 157"/>
              <a:gd name="T37" fmla="*/ 73 h 133"/>
              <a:gd name="T38" fmla="*/ 5 w 157"/>
              <a:gd name="T39" fmla="*/ 68 h 133"/>
              <a:gd name="T40" fmla="*/ 0 w 157"/>
              <a:gd name="T41" fmla="*/ 55 h 133"/>
              <a:gd name="T42" fmla="*/ 0 w 157"/>
              <a:gd name="T43" fmla="*/ 18 h 133"/>
              <a:gd name="T44" fmla="*/ 5 w 157"/>
              <a:gd name="T45" fmla="*/ 6 h 133"/>
              <a:gd name="T46" fmla="*/ 18 w 157"/>
              <a:gd name="T47" fmla="*/ 0 h 133"/>
              <a:gd name="T48" fmla="*/ 54 w 157"/>
              <a:gd name="T49" fmla="*/ 0 h 133"/>
              <a:gd name="T50" fmla="*/ 67 w 157"/>
              <a:gd name="T51" fmla="*/ 6 h 133"/>
              <a:gd name="T52" fmla="*/ 73 w 157"/>
              <a:gd name="T53" fmla="*/ 18 h 133"/>
              <a:gd name="T54" fmla="*/ 157 w 157"/>
              <a:gd name="T55" fmla="*/ 18 h 133"/>
              <a:gd name="T56" fmla="*/ 157 w 157"/>
              <a:gd name="T57" fmla="*/ 85 h 133"/>
              <a:gd name="T58" fmla="*/ 153 w 157"/>
              <a:gd name="T59" fmla="*/ 104 h 133"/>
              <a:gd name="T60" fmla="*/ 143 w 157"/>
              <a:gd name="T61" fmla="*/ 119 h 133"/>
              <a:gd name="T62" fmla="*/ 128 w 157"/>
              <a:gd name="T63" fmla="*/ 130 h 133"/>
              <a:gd name="T64" fmla="*/ 109 w 157"/>
              <a:gd name="T65" fmla="*/ 133 h 133"/>
              <a:gd name="T66" fmla="*/ 103 w 157"/>
              <a:gd name="T67" fmla="*/ 133 h 133"/>
              <a:gd name="T68" fmla="*/ 99 w 157"/>
              <a:gd name="T69" fmla="*/ 132 h 133"/>
              <a:gd name="T70" fmla="*/ 97 w 157"/>
              <a:gd name="T71" fmla="*/ 127 h 133"/>
              <a:gd name="T72" fmla="*/ 97 w 157"/>
              <a:gd name="T73" fmla="*/ 115 h 133"/>
              <a:gd name="T74" fmla="*/ 99 w 157"/>
              <a:gd name="T75" fmla="*/ 111 h 133"/>
              <a:gd name="T76" fmla="*/ 103 w 157"/>
              <a:gd name="T77" fmla="*/ 109 h 133"/>
              <a:gd name="T78" fmla="*/ 109 w 157"/>
              <a:gd name="T79" fmla="*/ 109 h 133"/>
              <a:gd name="T80" fmla="*/ 126 w 157"/>
              <a:gd name="T81" fmla="*/ 102 h 133"/>
              <a:gd name="T82" fmla="*/ 133 w 157"/>
              <a:gd name="T83" fmla="*/ 85 h 133"/>
              <a:gd name="T84" fmla="*/ 133 w 157"/>
              <a:gd name="T85" fmla="*/ 82 h 133"/>
              <a:gd name="T86" fmla="*/ 130 w 157"/>
              <a:gd name="T87" fmla="*/ 76 h 133"/>
              <a:gd name="T88" fmla="*/ 124 w 157"/>
              <a:gd name="T89" fmla="*/ 73 h 133"/>
              <a:gd name="T90" fmla="*/ 103 w 157"/>
              <a:gd name="T91" fmla="*/ 73 h 133"/>
              <a:gd name="T92" fmla="*/ 90 w 157"/>
              <a:gd name="T93" fmla="*/ 68 h 133"/>
              <a:gd name="T94" fmla="*/ 85 w 157"/>
              <a:gd name="T95" fmla="*/ 55 h 133"/>
              <a:gd name="T96" fmla="*/ 85 w 157"/>
              <a:gd name="T97" fmla="*/ 18 h 133"/>
              <a:gd name="T98" fmla="*/ 90 w 157"/>
              <a:gd name="T99" fmla="*/ 6 h 133"/>
              <a:gd name="T100" fmla="*/ 103 w 157"/>
              <a:gd name="T101" fmla="*/ 0 h 133"/>
              <a:gd name="T102" fmla="*/ 139 w 157"/>
              <a:gd name="T103" fmla="*/ 0 h 133"/>
              <a:gd name="T104" fmla="*/ 152 w 157"/>
              <a:gd name="T105" fmla="*/ 6 h 133"/>
              <a:gd name="T106" fmla="*/ 157 w 157"/>
              <a:gd name="T107" fmla="*/ 1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7" h="133">
                <a:moveTo>
                  <a:pt x="73" y="18"/>
                </a:moveTo>
                <a:cubicBezTo>
                  <a:pt x="73" y="85"/>
                  <a:pt x="73" y="85"/>
                  <a:pt x="73" y="85"/>
                </a:cubicBezTo>
                <a:cubicBezTo>
                  <a:pt x="73" y="92"/>
                  <a:pt x="71" y="98"/>
                  <a:pt x="69" y="104"/>
                </a:cubicBezTo>
                <a:cubicBezTo>
                  <a:pt x="66" y="110"/>
                  <a:pt x="63" y="115"/>
                  <a:pt x="58" y="119"/>
                </a:cubicBezTo>
                <a:cubicBezTo>
                  <a:pt x="54" y="124"/>
                  <a:pt x="49" y="127"/>
                  <a:pt x="43" y="130"/>
                </a:cubicBezTo>
                <a:cubicBezTo>
                  <a:pt x="37" y="132"/>
                  <a:pt x="31" y="133"/>
                  <a:pt x="24" y="133"/>
                </a:cubicBezTo>
                <a:cubicBezTo>
                  <a:pt x="18" y="133"/>
                  <a:pt x="18" y="133"/>
                  <a:pt x="18" y="133"/>
                </a:cubicBezTo>
                <a:cubicBezTo>
                  <a:pt x="16" y="133"/>
                  <a:pt x="15" y="133"/>
                  <a:pt x="14" y="132"/>
                </a:cubicBezTo>
                <a:cubicBezTo>
                  <a:pt x="13" y="130"/>
                  <a:pt x="12" y="129"/>
                  <a:pt x="12" y="127"/>
                </a:cubicBezTo>
                <a:cubicBezTo>
                  <a:pt x="12" y="115"/>
                  <a:pt x="12" y="115"/>
                  <a:pt x="12" y="115"/>
                </a:cubicBezTo>
                <a:cubicBezTo>
                  <a:pt x="12" y="114"/>
                  <a:pt x="13" y="112"/>
                  <a:pt x="14" y="111"/>
                </a:cubicBezTo>
                <a:cubicBezTo>
                  <a:pt x="15" y="110"/>
                  <a:pt x="16" y="109"/>
                  <a:pt x="18" y="109"/>
                </a:cubicBezTo>
                <a:cubicBezTo>
                  <a:pt x="24" y="109"/>
                  <a:pt x="24" y="109"/>
                  <a:pt x="24" y="109"/>
                </a:cubicBezTo>
                <a:cubicBezTo>
                  <a:pt x="31" y="109"/>
                  <a:pt x="37" y="107"/>
                  <a:pt x="41" y="102"/>
                </a:cubicBezTo>
                <a:cubicBezTo>
                  <a:pt x="46" y="97"/>
                  <a:pt x="48" y="92"/>
                  <a:pt x="48" y="85"/>
                </a:cubicBezTo>
                <a:cubicBezTo>
                  <a:pt x="48" y="82"/>
                  <a:pt x="48" y="82"/>
                  <a:pt x="48" y="82"/>
                </a:cubicBezTo>
                <a:cubicBezTo>
                  <a:pt x="48" y="79"/>
                  <a:pt x="47" y="77"/>
                  <a:pt x="46" y="76"/>
                </a:cubicBezTo>
                <a:cubicBezTo>
                  <a:pt x="44" y="74"/>
                  <a:pt x="42" y="73"/>
                  <a:pt x="39" y="73"/>
                </a:cubicBezTo>
                <a:cubicBezTo>
                  <a:pt x="18" y="73"/>
                  <a:pt x="18" y="73"/>
                  <a:pt x="18" y="73"/>
                </a:cubicBezTo>
                <a:cubicBezTo>
                  <a:pt x="13" y="73"/>
                  <a:pt x="9" y="71"/>
                  <a:pt x="5" y="68"/>
                </a:cubicBezTo>
                <a:cubicBezTo>
                  <a:pt x="2" y="64"/>
                  <a:pt x="0" y="60"/>
                  <a:pt x="0" y="55"/>
                </a:cubicBezTo>
                <a:cubicBezTo>
                  <a:pt x="0" y="18"/>
                  <a:pt x="0" y="18"/>
                  <a:pt x="0" y="18"/>
                </a:cubicBezTo>
                <a:cubicBezTo>
                  <a:pt x="0" y="13"/>
                  <a:pt x="2" y="9"/>
                  <a:pt x="5" y="6"/>
                </a:cubicBezTo>
                <a:cubicBezTo>
                  <a:pt x="9" y="2"/>
                  <a:pt x="13" y="0"/>
                  <a:pt x="18" y="0"/>
                </a:cubicBezTo>
                <a:cubicBezTo>
                  <a:pt x="54" y="0"/>
                  <a:pt x="54" y="0"/>
                  <a:pt x="54" y="0"/>
                </a:cubicBezTo>
                <a:cubicBezTo>
                  <a:pt x="59" y="0"/>
                  <a:pt x="64" y="2"/>
                  <a:pt x="67" y="6"/>
                </a:cubicBezTo>
                <a:cubicBezTo>
                  <a:pt x="71" y="9"/>
                  <a:pt x="73" y="13"/>
                  <a:pt x="73" y="18"/>
                </a:cubicBezTo>
                <a:close/>
                <a:moveTo>
                  <a:pt x="157" y="18"/>
                </a:moveTo>
                <a:cubicBezTo>
                  <a:pt x="157" y="85"/>
                  <a:pt x="157" y="85"/>
                  <a:pt x="157" y="85"/>
                </a:cubicBezTo>
                <a:cubicBezTo>
                  <a:pt x="157" y="92"/>
                  <a:pt x="156" y="98"/>
                  <a:pt x="153" y="104"/>
                </a:cubicBezTo>
                <a:cubicBezTo>
                  <a:pt x="151" y="110"/>
                  <a:pt x="147" y="115"/>
                  <a:pt x="143" y="119"/>
                </a:cubicBezTo>
                <a:cubicBezTo>
                  <a:pt x="139" y="124"/>
                  <a:pt x="134" y="127"/>
                  <a:pt x="128" y="130"/>
                </a:cubicBezTo>
                <a:cubicBezTo>
                  <a:pt x="122" y="132"/>
                  <a:pt x="115" y="133"/>
                  <a:pt x="109" y="133"/>
                </a:cubicBezTo>
                <a:cubicBezTo>
                  <a:pt x="103" y="133"/>
                  <a:pt x="103" y="133"/>
                  <a:pt x="103" y="133"/>
                </a:cubicBezTo>
                <a:cubicBezTo>
                  <a:pt x="101" y="133"/>
                  <a:pt x="100" y="133"/>
                  <a:pt x="99" y="132"/>
                </a:cubicBezTo>
                <a:cubicBezTo>
                  <a:pt x="97" y="130"/>
                  <a:pt x="97" y="129"/>
                  <a:pt x="97" y="127"/>
                </a:cubicBezTo>
                <a:cubicBezTo>
                  <a:pt x="97" y="115"/>
                  <a:pt x="97" y="115"/>
                  <a:pt x="97" y="115"/>
                </a:cubicBezTo>
                <a:cubicBezTo>
                  <a:pt x="97" y="114"/>
                  <a:pt x="97" y="112"/>
                  <a:pt x="99" y="111"/>
                </a:cubicBezTo>
                <a:cubicBezTo>
                  <a:pt x="100" y="110"/>
                  <a:pt x="101" y="109"/>
                  <a:pt x="103" y="109"/>
                </a:cubicBezTo>
                <a:cubicBezTo>
                  <a:pt x="109" y="109"/>
                  <a:pt x="109" y="109"/>
                  <a:pt x="109" y="109"/>
                </a:cubicBezTo>
                <a:cubicBezTo>
                  <a:pt x="116" y="109"/>
                  <a:pt x="121" y="107"/>
                  <a:pt x="126" y="102"/>
                </a:cubicBezTo>
                <a:cubicBezTo>
                  <a:pt x="131" y="97"/>
                  <a:pt x="133" y="92"/>
                  <a:pt x="133" y="85"/>
                </a:cubicBezTo>
                <a:cubicBezTo>
                  <a:pt x="133" y="82"/>
                  <a:pt x="133" y="82"/>
                  <a:pt x="133" y="82"/>
                </a:cubicBezTo>
                <a:cubicBezTo>
                  <a:pt x="133" y="79"/>
                  <a:pt x="132" y="77"/>
                  <a:pt x="130" y="76"/>
                </a:cubicBezTo>
                <a:cubicBezTo>
                  <a:pt x="129" y="74"/>
                  <a:pt x="126" y="73"/>
                  <a:pt x="124" y="73"/>
                </a:cubicBezTo>
                <a:cubicBezTo>
                  <a:pt x="103" y="73"/>
                  <a:pt x="103" y="73"/>
                  <a:pt x="103" y="73"/>
                </a:cubicBezTo>
                <a:cubicBezTo>
                  <a:pt x="98" y="73"/>
                  <a:pt x="93" y="71"/>
                  <a:pt x="90" y="68"/>
                </a:cubicBezTo>
                <a:cubicBezTo>
                  <a:pt x="86" y="64"/>
                  <a:pt x="85" y="60"/>
                  <a:pt x="85" y="55"/>
                </a:cubicBezTo>
                <a:cubicBezTo>
                  <a:pt x="85" y="18"/>
                  <a:pt x="85" y="18"/>
                  <a:pt x="85" y="18"/>
                </a:cubicBezTo>
                <a:cubicBezTo>
                  <a:pt x="85" y="13"/>
                  <a:pt x="86" y="9"/>
                  <a:pt x="90" y="6"/>
                </a:cubicBezTo>
                <a:cubicBezTo>
                  <a:pt x="93" y="2"/>
                  <a:pt x="98" y="0"/>
                  <a:pt x="103" y="0"/>
                </a:cubicBezTo>
                <a:cubicBezTo>
                  <a:pt x="139" y="0"/>
                  <a:pt x="139" y="0"/>
                  <a:pt x="139" y="0"/>
                </a:cubicBezTo>
                <a:cubicBezTo>
                  <a:pt x="144" y="0"/>
                  <a:pt x="148" y="2"/>
                  <a:pt x="152" y="6"/>
                </a:cubicBezTo>
                <a:cubicBezTo>
                  <a:pt x="155" y="9"/>
                  <a:pt x="157" y="13"/>
                  <a:pt x="157" y="18"/>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sz="2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9191" y="927976"/>
            <a:ext cx="2102143" cy="2788012"/>
          </a:xfrm>
          <a:prstGeom prst="rect">
            <a:avLst/>
          </a:prstGeom>
        </p:spPr>
      </p:pic>
    </p:spTree>
    <p:extLst>
      <p:ext uri="{BB962C8B-B14F-4D97-AF65-F5344CB8AC3E}">
        <p14:creationId xmlns:p14="http://schemas.microsoft.com/office/powerpoint/2010/main" val="24512504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400" dirty="0"/>
              <a:t>RETIREMENT INCOME</a:t>
            </a:r>
          </a:p>
        </p:txBody>
      </p:sp>
      <p:sp>
        <p:nvSpPr>
          <p:cNvPr id="31" name="TextBox 30"/>
          <p:cNvSpPr txBox="1"/>
          <p:nvPr/>
        </p:nvSpPr>
        <p:spPr>
          <a:xfrm>
            <a:off x="554711" y="1761840"/>
            <a:ext cx="3189857" cy="1384995"/>
          </a:xfrm>
          <a:prstGeom prst="rect">
            <a:avLst/>
          </a:prstGeom>
          <a:noFill/>
        </p:spPr>
        <p:txBody>
          <a:bodyPr wrap="square" rtlCol="0">
            <a:spAutoFit/>
          </a:bodyPr>
          <a:lstStyle/>
          <a:p>
            <a:r>
              <a:rPr lang="en-US" sz="2800" dirty="0">
                <a:solidFill>
                  <a:schemeClr val="accent3"/>
                </a:solidFill>
              </a:rPr>
              <a:t>Sources of Guaranteed Income During Retirement</a:t>
            </a:r>
            <a:endParaRPr lang="id-ID" sz="2800" dirty="0">
              <a:solidFill>
                <a:schemeClr val="accent3"/>
              </a:solidFill>
            </a:endParaRPr>
          </a:p>
        </p:txBody>
      </p:sp>
      <p:grpSp>
        <p:nvGrpSpPr>
          <p:cNvPr id="2" name="Group 1"/>
          <p:cNvGrpSpPr/>
          <p:nvPr/>
        </p:nvGrpSpPr>
        <p:grpSpPr>
          <a:xfrm>
            <a:off x="4277469" y="618560"/>
            <a:ext cx="3909797" cy="3652155"/>
            <a:chOff x="1314136" y="1127413"/>
            <a:chExt cx="3354232" cy="3133200"/>
          </a:xfrm>
        </p:grpSpPr>
        <p:sp>
          <p:nvSpPr>
            <p:cNvPr id="15" name="Freeform 31"/>
            <p:cNvSpPr>
              <a:spLocks noEditPoints="1"/>
            </p:cNvSpPr>
            <p:nvPr/>
          </p:nvSpPr>
          <p:spPr bwMode="auto">
            <a:xfrm>
              <a:off x="1314136" y="1195783"/>
              <a:ext cx="3354232" cy="3064830"/>
            </a:xfrm>
            <a:custGeom>
              <a:avLst/>
              <a:gdLst>
                <a:gd name="T0" fmla="*/ 1479 w 1479"/>
                <a:gd name="T1" fmla="*/ 505 h 1412"/>
                <a:gd name="T2" fmla="*/ 974 w 1479"/>
                <a:gd name="T3" fmla="*/ 0 h 1412"/>
                <a:gd name="T4" fmla="*/ 736 w 1479"/>
                <a:gd name="T5" fmla="*/ 59 h 1412"/>
                <a:gd name="T6" fmla="*/ 735 w 1479"/>
                <a:gd name="T7" fmla="*/ 60 h 1412"/>
                <a:gd name="T8" fmla="*/ 504 w 1479"/>
                <a:gd name="T9" fmla="*/ 4 h 1412"/>
                <a:gd name="T10" fmla="*/ 0 w 1479"/>
                <a:gd name="T11" fmla="*/ 508 h 1412"/>
                <a:gd name="T12" fmla="*/ 237 w 1479"/>
                <a:gd name="T13" fmla="*/ 936 h 1412"/>
                <a:gd name="T14" fmla="*/ 257 w 1479"/>
                <a:gd name="T15" fmla="*/ 947 h 1412"/>
                <a:gd name="T16" fmla="*/ 257 w 1479"/>
                <a:gd name="T17" fmla="*/ 947 h 1412"/>
                <a:gd name="T18" fmla="*/ 765 w 1479"/>
                <a:gd name="T19" fmla="*/ 1412 h 1412"/>
                <a:gd name="T20" fmla="*/ 1275 w 1479"/>
                <a:gd name="T21" fmla="*/ 911 h 1412"/>
                <a:gd name="T22" fmla="*/ 1479 w 1479"/>
                <a:gd name="T23" fmla="*/ 505 h 1412"/>
                <a:gd name="T24" fmla="*/ 963 w 1479"/>
                <a:gd name="T25" fmla="*/ 718 h 1412"/>
                <a:gd name="T26" fmla="*/ 963 w 1479"/>
                <a:gd name="T27" fmla="*/ 717 h 1412"/>
                <a:gd name="T28" fmla="*/ 963 w 1479"/>
                <a:gd name="T29" fmla="*/ 717 h 1412"/>
                <a:gd name="T30" fmla="*/ 963 w 1479"/>
                <a:gd name="T31" fmla="*/ 718 h 1412"/>
                <a:gd name="T32" fmla="*/ 256 w 1479"/>
                <a:gd name="T33" fmla="*/ 935 h 1412"/>
                <a:gd name="T34" fmla="*/ 256 w 1479"/>
                <a:gd name="T35" fmla="*/ 936 h 1412"/>
                <a:gd name="T36" fmla="*/ 256 w 1479"/>
                <a:gd name="T37" fmla="*/ 935 h 1412"/>
                <a:gd name="T38" fmla="*/ 255 w 1479"/>
                <a:gd name="T39" fmla="*/ 902 h 1412"/>
                <a:gd name="T40" fmla="*/ 255 w 1479"/>
                <a:gd name="T41" fmla="*/ 914 h 1412"/>
                <a:gd name="T42" fmla="*/ 255 w 1479"/>
                <a:gd name="T43" fmla="*/ 902 h 1412"/>
                <a:gd name="T44" fmla="*/ 255 w 1479"/>
                <a:gd name="T45" fmla="*/ 922 h 1412"/>
                <a:gd name="T46" fmla="*/ 256 w 1479"/>
                <a:gd name="T47" fmla="*/ 925 h 1412"/>
                <a:gd name="T48" fmla="*/ 255 w 1479"/>
                <a:gd name="T49" fmla="*/ 922 h 1412"/>
                <a:gd name="T50" fmla="*/ 694 w 1479"/>
                <a:gd name="T51" fmla="*/ 401 h 1412"/>
                <a:gd name="T52" fmla="*/ 739 w 1479"/>
                <a:gd name="T53" fmla="*/ 397 h 1412"/>
                <a:gd name="T54" fmla="*/ 972 w 1479"/>
                <a:gd name="T55" fmla="*/ 631 h 1412"/>
                <a:gd name="T56" fmla="*/ 872 w 1479"/>
                <a:gd name="T57" fmla="*/ 822 h 1412"/>
                <a:gd name="T58" fmla="*/ 872 w 1479"/>
                <a:gd name="T59" fmla="*/ 822 h 1412"/>
                <a:gd name="T60" fmla="*/ 875 w 1479"/>
                <a:gd name="T61" fmla="*/ 820 h 1412"/>
                <a:gd name="T62" fmla="*/ 531 w 1479"/>
                <a:gd name="T63" fmla="*/ 747 h 1412"/>
                <a:gd name="T64" fmla="*/ 504 w 1479"/>
                <a:gd name="T65" fmla="*/ 629 h 1412"/>
                <a:gd name="T66" fmla="*/ 694 w 1479"/>
                <a:gd name="T67" fmla="*/ 401 h 1412"/>
                <a:gd name="T68" fmla="*/ 920 w 1479"/>
                <a:gd name="T69" fmla="*/ 787 h 1412"/>
                <a:gd name="T70" fmla="*/ 918 w 1479"/>
                <a:gd name="T71" fmla="*/ 789 h 1412"/>
                <a:gd name="T72" fmla="*/ 920 w 1479"/>
                <a:gd name="T73" fmla="*/ 787 h 1412"/>
                <a:gd name="T74" fmla="*/ 908 w 1479"/>
                <a:gd name="T75" fmla="*/ 797 h 1412"/>
                <a:gd name="T76" fmla="*/ 906 w 1479"/>
                <a:gd name="T77" fmla="*/ 799 h 1412"/>
                <a:gd name="T78" fmla="*/ 908 w 1479"/>
                <a:gd name="T79" fmla="*/ 797 h 1412"/>
                <a:gd name="T80" fmla="*/ 898 w 1479"/>
                <a:gd name="T81" fmla="*/ 805 h 1412"/>
                <a:gd name="T82" fmla="*/ 895 w 1479"/>
                <a:gd name="T83" fmla="*/ 807 h 1412"/>
                <a:gd name="T84" fmla="*/ 898 w 1479"/>
                <a:gd name="T85" fmla="*/ 805 h 1412"/>
                <a:gd name="T86" fmla="*/ 886 w 1479"/>
                <a:gd name="T87" fmla="*/ 813 h 1412"/>
                <a:gd name="T88" fmla="*/ 882 w 1479"/>
                <a:gd name="T89" fmla="*/ 816 h 1412"/>
                <a:gd name="T90" fmla="*/ 886 w 1479"/>
                <a:gd name="T91" fmla="*/ 813 h 1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79" h="1412">
                  <a:moveTo>
                    <a:pt x="1479" y="505"/>
                  </a:moveTo>
                  <a:cubicBezTo>
                    <a:pt x="1479" y="226"/>
                    <a:pt x="1253" y="0"/>
                    <a:pt x="974" y="0"/>
                  </a:cubicBezTo>
                  <a:cubicBezTo>
                    <a:pt x="888" y="0"/>
                    <a:pt x="807" y="22"/>
                    <a:pt x="736" y="59"/>
                  </a:cubicBezTo>
                  <a:cubicBezTo>
                    <a:pt x="735" y="60"/>
                    <a:pt x="735" y="60"/>
                    <a:pt x="735" y="60"/>
                  </a:cubicBezTo>
                  <a:cubicBezTo>
                    <a:pt x="666" y="24"/>
                    <a:pt x="588" y="4"/>
                    <a:pt x="504" y="4"/>
                  </a:cubicBezTo>
                  <a:cubicBezTo>
                    <a:pt x="226" y="4"/>
                    <a:pt x="0" y="230"/>
                    <a:pt x="0" y="508"/>
                  </a:cubicBezTo>
                  <a:cubicBezTo>
                    <a:pt x="0" y="689"/>
                    <a:pt x="95" y="847"/>
                    <a:pt x="237" y="936"/>
                  </a:cubicBezTo>
                  <a:cubicBezTo>
                    <a:pt x="244" y="940"/>
                    <a:pt x="250" y="944"/>
                    <a:pt x="257" y="947"/>
                  </a:cubicBezTo>
                  <a:cubicBezTo>
                    <a:pt x="257" y="947"/>
                    <a:pt x="257" y="947"/>
                    <a:pt x="257" y="947"/>
                  </a:cubicBezTo>
                  <a:cubicBezTo>
                    <a:pt x="280" y="1208"/>
                    <a:pt x="499" y="1412"/>
                    <a:pt x="765" y="1412"/>
                  </a:cubicBezTo>
                  <a:cubicBezTo>
                    <a:pt x="1044" y="1412"/>
                    <a:pt x="1270" y="1188"/>
                    <a:pt x="1275" y="911"/>
                  </a:cubicBezTo>
                  <a:cubicBezTo>
                    <a:pt x="1399" y="819"/>
                    <a:pt x="1479" y="671"/>
                    <a:pt x="1479" y="505"/>
                  </a:cubicBezTo>
                  <a:close/>
                  <a:moveTo>
                    <a:pt x="963" y="718"/>
                  </a:moveTo>
                  <a:cubicBezTo>
                    <a:pt x="963" y="718"/>
                    <a:pt x="963" y="717"/>
                    <a:pt x="963" y="717"/>
                  </a:cubicBezTo>
                  <a:cubicBezTo>
                    <a:pt x="963" y="717"/>
                    <a:pt x="963" y="717"/>
                    <a:pt x="963" y="717"/>
                  </a:cubicBezTo>
                  <a:lnTo>
                    <a:pt x="963" y="718"/>
                  </a:lnTo>
                  <a:close/>
                  <a:moveTo>
                    <a:pt x="256" y="935"/>
                  </a:moveTo>
                  <a:cubicBezTo>
                    <a:pt x="256" y="936"/>
                    <a:pt x="256" y="936"/>
                    <a:pt x="256" y="936"/>
                  </a:cubicBezTo>
                  <a:cubicBezTo>
                    <a:pt x="256" y="936"/>
                    <a:pt x="256" y="936"/>
                    <a:pt x="256" y="935"/>
                  </a:cubicBezTo>
                  <a:close/>
                  <a:moveTo>
                    <a:pt x="255" y="902"/>
                  </a:moveTo>
                  <a:cubicBezTo>
                    <a:pt x="255" y="906"/>
                    <a:pt x="255" y="910"/>
                    <a:pt x="255" y="914"/>
                  </a:cubicBezTo>
                  <a:cubicBezTo>
                    <a:pt x="255" y="910"/>
                    <a:pt x="255" y="906"/>
                    <a:pt x="255" y="902"/>
                  </a:cubicBezTo>
                  <a:close/>
                  <a:moveTo>
                    <a:pt x="255" y="922"/>
                  </a:moveTo>
                  <a:cubicBezTo>
                    <a:pt x="255" y="923"/>
                    <a:pt x="256" y="924"/>
                    <a:pt x="256" y="925"/>
                  </a:cubicBezTo>
                  <a:cubicBezTo>
                    <a:pt x="256" y="924"/>
                    <a:pt x="255" y="923"/>
                    <a:pt x="255" y="922"/>
                  </a:cubicBezTo>
                  <a:close/>
                  <a:moveTo>
                    <a:pt x="694" y="401"/>
                  </a:moveTo>
                  <a:cubicBezTo>
                    <a:pt x="708" y="398"/>
                    <a:pt x="723" y="397"/>
                    <a:pt x="739" y="397"/>
                  </a:cubicBezTo>
                  <a:cubicBezTo>
                    <a:pt x="868" y="397"/>
                    <a:pt x="972" y="502"/>
                    <a:pt x="972" y="631"/>
                  </a:cubicBezTo>
                  <a:cubicBezTo>
                    <a:pt x="972" y="710"/>
                    <a:pt x="933" y="780"/>
                    <a:pt x="872" y="822"/>
                  </a:cubicBezTo>
                  <a:cubicBezTo>
                    <a:pt x="872" y="822"/>
                    <a:pt x="872" y="822"/>
                    <a:pt x="872" y="822"/>
                  </a:cubicBezTo>
                  <a:cubicBezTo>
                    <a:pt x="873" y="822"/>
                    <a:pt x="874" y="821"/>
                    <a:pt x="875" y="820"/>
                  </a:cubicBezTo>
                  <a:cubicBezTo>
                    <a:pt x="688" y="940"/>
                    <a:pt x="565" y="796"/>
                    <a:pt x="531" y="747"/>
                  </a:cubicBezTo>
                  <a:cubicBezTo>
                    <a:pt x="516" y="716"/>
                    <a:pt x="504" y="676"/>
                    <a:pt x="504" y="629"/>
                  </a:cubicBezTo>
                  <a:cubicBezTo>
                    <a:pt x="504" y="515"/>
                    <a:pt x="577" y="433"/>
                    <a:pt x="694" y="401"/>
                  </a:cubicBezTo>
                  <a:close/>
                  <a:moveTo>
                    <a:pt x="920" y="787"/>
                  </a:moveTo>
                  <a:cubicBezTo>
                    <a:pt x="920" y="788"/>
                    <a:pt x="919" y="788"/>
                    <a:pt x="918" y="789"/>
                  </a:cubicBezTo>
                  <a:cubicBezTo>
                    <a:pt x="919" y="788"/>
                    <a:pt x="920" y="788"/>
                    <a:pt x="920" y="787"/>
                  </a:cubicBezTo>
                  <a:close/>
                  <a:moveTo>
                    <a:pt x="908" y="797"/>
                  </a:moveTo>
                  <a:cubicBezTo>
                    <a:pt x="907" y="798"/>
                    <a:pt x="906" y="798"/>
                    <a:pt x="906" y="799"/>
                  </a:cubicBezTo>
                  <a:cubicBezTo>
                    <a:pt x="906" y="798"/>
                    <a:pt x="907" y="798"/>
                    <a:pt x="908" y="797"/>
                  </a:cubicBezTo>
                  <a:close/>
                  <a:moveTo>
                    <a:pt x="898" y="805"/>
                  </a:moveTo>
                  <a:cubicBezTo>
                    <a:pt x="897" y="806"/>
                    <a:pt x="896" y="806"/>
                    <a:pt x="895" y="807"/>
                  </a:cubicBezTo>
                  <a:cubicBezTo>
                    <a:pt x="896" y="806"/>
                    <a:pt x="897" y="806"/>
                    <a:pt x="898" y="805"/>
                  </a:cubicBezTo>
                  <a:close/>
                  <a:moveTo>
                    <a:pt x="886" y="813"/>
                  </a:moveTo>
                  <a:cubicBezTo>
                    <a:pt x="884" y="814"/>
                    <a:pt x="883" y="815"/>
                    <a:pt x="882" y="816"/>
                  </a:cubicBezTo>
                  <a:cubicBezTo>
                    <a:pt x="883" y="815"/>
                    <a:pt x="884" y="814"/>
                    <a:pt x="886" y="813"/>
                  </a:cubicBezTo>
                  <a:close/>
                </a:path>
              </a:pathLst>
            </a:custGeom>
            <a:solidFill>
              <a:srgbClr val="575757">
                <a:alpha val="8000"/>
              </a:srgbClr>
            </a:solidFill>
            <a:ln>
              <a:noFill/>
            </a:ln>
            <a:effectLst>
              <a:outerShdw blurRad="9144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id-ID" sz="1050"/>
            </a:p>
          </p:txBody>
        </p:sp>
        <p:sp>
          <p:nvSpPr>
            <p:cNvPr id="16" name="Freeform 25"/>
            <p:cNvSpPr>
              <a:spLocks/>
            </p:cNvSpPr>
            <p:nvPr/>
          </p:nvSpPr>
          <p:spPr bwMode="auto">
            <a:xfrm>
              <a:off x="2522490" y="1127413"/>
              <a:ext cx="2070538" cy="2196579"/>
            </a:xfrm>
            <a:custGeom>
              <a:avLst/>
              <a:gdLst>
                <a:gd name="T0" fmla="*/ 453 w 958"/>
                <a:gd name="T1" fmla="*/ 0 h 1016"/>
                <a:gd name="T2" fmla="*/ 215 w 958"/>
                <a:gd name="T3" fmla="*/ 59 h 1016"/>
                <a:gd name="T4" fmla="*/ 304 w 958"/>
                <a:gd name="T5" fmla="*/ 119 h 1016"/>
                <a:gd name="T6" fmla="*/ 486 w 958"/>
                <a:gd name="T7" fmla="*/ 514 h 1016"/>
                <a:gd name="T8" fmla="*/ 410 w 958"/>
                <a:gd name="T9" fmla="*/ 778 h 1016"/>
                <a:gd name="T10" fmla="*/ 0 w 958"/>
                <a:gd name="T11" fmla="*/ 732 h 1016"/>
                <a:gd name="T12" fmla="*/ 209 w 958"/>
                <a:gd name="T13" fmla="*/ 960 h 1016"/>
                <a:gd name="T14" fmla="*/ 454 w 958"/>
                <a:gd name="T15" fmla="*/ 1016 h 1016"/>
                <a:gd name="T16" fmla="*/ 722 w 958"/>
                <a:gd name="T17" fmla="*/ 933 h 1016"/>
                <a:gd name="T18" fmla="*/ 958 w 958"/>
                <a:gd name="T19" fmla="*/ 505 h 1016"/>
                <a:gd name="T20" fmla="*/ 453 w 958"/>
                <a:gd name="T21" fmla="*/ 0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8" h="1016">
                  <a:moveTo>
                    <a:pt x="453" y="0"/>
                  </a:moveTo>
                  <a:cubicBezTo>
                    <a:pt x="367" y="0"/>
                    <a:pt x="286" y="22"/>
                    <a:pt x="215" y="59"/>
                  </a:cubicBezTo>
                  <a:cubicBezTo>
                    <a:pt x="247" y="76"/>
                    <a:pt x="276" y="96"/>
                    <a:pt x="304" y="119"/>
                  </a:cubicBezTo>
                  <a:cubicBezTo>
                    <a:pt x="416" y="212"/>
                    <a:pt x="497" y="358"/>
                    <a:pt x="486" y="514"/>
                  </a:cubicBezTo>
                  <a:cubicBezTo>
                    <a:pt x="480" y="602"/>
                    <a:pt x="481" y="677"/>
                    <a:pt x="410" y="778"/>
                  </a:cubicBezTo>
                  <a:cubicBezTo>
                    <a:pt x="154" y="1002"/>
                    <a:pt x="0" y="732"/>
                    <a:pt x="0" y="732"/>
                  </a:cubicBezTo>
                  <a:cubicBezTo>
                    <a:pt x="27" y="877"/>
                    <a:pt x="209" y="960"/>
                    <a:pt x="209" y="960"/>
                  </a:cubicBezTo>
                  <a:cubicBezTo>
                    <a:pt x="278" y="996"/>
                    <a:pt x="370" y="1016"/>
                    <a:pt x="454" y="1016"/>
                  </a:cubicBezTo>
                  <a:cubicBezTo>
                    <a:pt x="553" y="1016"/>
                    <a:pt x="644" y="982"/>
                    <a:pt x="722" y="933"/>
                  </a:cubicBezTo>
                  <a:cubicBezTo>
                    <a:pt x="864" y="843"/>
                    <a:pt x="958" y="685"/>
                    <a:pt x="958" y="505"/>
                  </a:cubicBezTo>
                  <a:cubicBezTo>
                    <a:pt x="958" y="226"/>
                    <a:pt x="732" y="0"/>
                    <a:pt x="453"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sz="1050"/>
            </a:p>
          </p:txBody>
        </p:sp>
        <p:sp>
          <p:nvSpPr>
            <p:cNvPr id="17" name="Freeform 26"/>
            <p:cNvSpPr>
              <a:spLocks noEditPoints="1"/>
            </p:cNvSpPr>
            <p:nvPr/>
          </p:nvSpPr>
          <p:spPr bwMode="auto">
            <a:xfrm>
              <a:off x="1395430" y="1136547"/>
              <a:ext cx="2201145" cy="2038571"/>
            </a:xfrm>
            <a:custGeom>
              <a:avLst/>
              <a:gdLst>
                <a:gd name="T0" fmla="*/ 692 w 1018"/>
                <a:gd name="T1" fmla="*/ 395 h 943"/>
                <a:gd name="T2" fmla="*/ 694 w 1018"/>
                <a:gd name="T3" fmla="*/ 397 h 943"/>
                <a:gd name="T4" fmla="*/ 694 w 1018"/>
                <a:gd name="T5" fmla="*/ 397 h 943"/>
                <a:gd name="T6" fmla="*/ 739 w 1018"/>
                <a:gd name="T7" fmla="*/ 393 h 943"/>
                <a:gd name="T8" fmla="*/ 972 w 1018"/>
                <a:gd name="T9" fmla="*/ 627 h 943"/>
                <a:gd name="T10" fmla="*/ 872 w 1018"/>
                <a:gd name="T11" fmla="*/ 818 h 943"/>
                <a:gd name="T12" fmla="*/ 872 w 1018"/>
                <a:gd name="T13" fmla="*/ 818 h 943"/>
                <a:gd name="T14" fmla="*/ 931 w 1018"/>
                <a:gd name="T15" fmla="*/ 774 h 943"/>
                <a:gd name="T16" fmla="*/ 1007 w 1018"/>
                <a:gd name="T17" fmla="*/ 510 h 943"/>
                <a:gd name="T18" fmla="*/ 825 w 1018"/>
                <a:gd name="T19" fmla="*/ 115 h 943"/>
                <a:gd name="T20" fmla="*/ 736 w 1018"/>
                <a:gd name="T21" fmla="*/ 55 h 943"/>
                <a:gd name="T22" fmla="*/ 735 w 1018"/>
                <a:gd name="T23" fmla="*/ 56 h 943"/>
                <a:gd name="T24" fmla="*/ 504 w 1018"/>
                <a:gd name="T25" fmla="*/ 0 h 943"/>
                <a:gd name="T26" fmla="*/ 0 w 1018"/>
                <a:gd name="T27" fmla="*/ 504 h 943"/>
                <a:gd name="T28" fmla="*/ 237 w 1018"/>
                <a:gd name="T29" fmla="*/ 932 h 943"/>
                <a:gd name="T30" fmla="*/ 257 w 1018"/>
                <a:gd name="T31" fmla="*/ 943 h 943"/>
                <a:gd name="T32" fmla="*/ 255 w 1018"/>
                <a:gd name="T33" fmla="*/ 898 h 943"/>
                <a:gd name="T34" fmla="*/ 692 w 1018"/>
                <a:gd name="T35" fmla="*/ 395 h 943"/>
                <a:gd name="T36" fmla="*/ 963 w 1018"/>
                <a:gd name="T37" fmla="*/ 713 h 943"/>
                <a:gd name="T38" fmla="*/ 963 w 1018"/>
                <a:gd name="T39" fmla="*/ 714 h 943"/>
                <a:gd name="T40" fmla="*/ 963 w 1018"/>
                <a:gd name="T41" fmla="*/ 713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8" h="943">
                  <a:moveTo>
                    <a:pt x="692" y="395"/>
                  </a:moveTo>
                  <a:cubicBezTo>
                    <a:pt x="692" y="395"/>
                    <a:pt x="694" y="397"/>
                    <a:pt x="694" y="397"/>
                  </a:cubicBezTo>
                  <a:cubicBezTo>
                    <a:pt x="694" y="397"/>
                    <a:pt x="694" y="397"/>
                    <a:pt x="694" y="397"/>
                  </a:cubicBezTo>
                  <a:cubicBezTo>
                    <a:pt x="708" y="394"/>
                    <a:pt x="723" y="393"/>
                    <a:pt x="739" y="393"/>
                  </a:cubicBezTo>
                  <a:cubicBezTo>
                    <a:pt x="868" y="393"/>
                    <a:pt x="972" y="498"/>
                    <a:pt x="972" y="627"/>
                  </a:cubicBezTo>
                  <a:cubicBezTo>
                    <a:pt x="972" y="706"/>
                    <a:pt x="933" y="776"/>
                    <a:pt x="872" y="818"/>
                  </a:cubicBezTo>
                  <a:cubicBezTo>
                    <a:pt x="872" y="818"/>
                    <a:pt x="872" y="818"/>
                    <a:pt x="872" y="818"/>
                  </a:cubicBezTo>
                  <a:cubicBezTo>
                    <a:pt x="891" y="806"/>
                    <a:pt x="911" y="792"/>
                    <a:pt x="931" y="774"/>
                  </a:cubicBezTo>
                  <a:cubicBezTo>
                    <a:pt x="1002" y="673"/>
                    <a:pt x="1001" y="598"/>
                    <a:pt x="1007" y="510"/>
                  </a:cubicBezTo>
                  <a:cubicBezTo>
                    <a:pt x="1018" y="354"/>
                    <a:pt x="937" y="208"/>
                    <a:pt x="825" y="115"/>
                  </a:cubicBezTo>
                  <a:cubicBezTo>
                    <a:pt x="797" y="92"/>
                    <a:pt x="768" y="72"/>
                    <a:pt x="736" y="55"/>
                  </a:cubicBezTo>
                  <a:cubicBezTo>
                    <a:pt x="735" y="56"/>
                    <a:pt x="735" y="56"/>
                    <a:pt x="735" y="56"/>
                  </a:cubicBezTo>
                  <a:cubicBezTo>
                    <a:pt x="666" y="20"/>
                    <a:pt x="588" y="0"/>
                    <a:pt x="504" y="0"/>
                  </a:cubicBezTo>
                  <a:cubicBezTo>
                    <a:pt x="226" y="0"/>
                    <a:pt x="0" y="226"/>
                    <a:pt x="0" y="504"/>
                  </a:cubicBezTo>
                  <a:cubicBezTo>
                    <a:pt x="0" y="685"/>
                    <a:pt x="95" y="843"/>
                    <a:pt x="237" y="932"/>
                  </a:cubicBezTo>
                  <a:cubicBezTo>
                    <a:pt x="244" y="936"/>
                    <a:pt x="250" y="940"/>
                    <a:pt x="257" y="943"/>
                  </a:cubicBezTo>
                  <a:cubicBezTo>
                    <a:pt x="256" y="928"/>
                    <a:pt x="255" y="913"/>
                    <a:pt x="255" y="898"/>
                  </a:cubicBezTo>
                  <a:cubicBezTo>
                    <a:pt x="255" y="643"/>
                    <a:pt x="449" y="433"/>
                    <a:pt x="692" y="395"/>
                  </a:cubicBezTo>
                  <a:close/>
                  <a:moveTo>
                    <a:pt x="963" y="713"/>
                  </a:moveTo>
                  <a:cubicBezTo>
                    <a:pt x="963" y="714"/>
                    <a:pt x="963" y="714"/>
                    <a:pt x="963" y="714"/>
                  </a:cubicBezTo>
                  <a:cubicBezTo>
                    <a:pt x="963" y="714"/>
                    <a:pt x="963" y="713"/>
                    <a:pt x="963" y="713"/>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sz="1050"/>
            </a:p>
          </p:txBody>
        </p:sp>
        <p:sp>
          <p:nvSpPr>
            <p:cNvPr id="18" name="Freeform 27"/>
            <p:cNvSpPr>
              <a:spLocks/>
            </p:cNvSpPr>
            <p:nvPr/>
          </p:nvSpPr>
          <p:spPr bwMode="auto">
            <a:xfrm>
              <a:off x="1947086" y="1990517"/>
              <a:ext cx="2205712" cy="2190185"/>
            </a:xfrm>
            <a:custGeom>
              <a:avLst/>
              <a:gdLst>
                <a:gd name="T0" fmla="*/ 325 w 1020"/>
                <a:gd name="T1" fmla="*/ 421 h 1013"/>
                <a:gd name="T2" fmla="*/ 249 w 1020"/>
                <a:gd name="T3" fmla="*/ 230 h 1013"/>
                <a:gd name="T4" fmla="*/ 439 w 1020"/>
                <a:gd name="T5" fmla="*/ 2 h 1013"/>
                <a:gd name="T6" fmla="*/ 437 w 1020"/>
                <a:gd name="T7" fmla="*/ 0 h 1013"/>
                <a:gd name="T8" fmla="*/ 0 w 1020"/>
                <a:gd name="T9" fmla="*/ 503 h 1013"/>
                <a:gd name="T10" fmla="*/ 510 w 1020"/>
                <a:gd name="T11" fmla="*/ 1013 h 1013"/>
                <a:gd name="T12" fmla="*/ 1020 w 1020"/>
                <a:gd name="T13" fmla="*/ 503 h 1013"/>
                <a:gd name="T14" fmla="*/ 325 w 1020"/>
                <a:gd name="T15" fmla="*/ 421 h 10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0" h="1013">
                  <a:moveTo>
                    <a:pt x="325" y="421"/>
                  </a:moveTo>
                  <a:cubicBezTo>
                    <a:pt x="325" y="421"/>
                    <a:pt x="249" y="349"/>
                    <a:pt x="249" y="230"/>
                  </a:cubicBezTo>
                  <a:cubicBezTo>
                    <a:pt x="249" y="116"/>
                    <a:pt x="322" y="34"/>
                    <a:pt x="439" y="2"/>
                  </a:cubicBezTo>
                  <a:cubicBezTo>
                    <a:pt x="439" y="2"/>
                    <a:pt x="437" y="0"/>
                    <a:pt x="437" y="0"/>
                  </a:cubicBezTo>
                  <a:cubicBezTo>
                    <a:pt x="194" y="38"/>
                    <a:pt x="0" y="248"/>
                    <a:pt x="0" y="503"/>
                  </a:cubicBezTo>
                  <a:cubicBezTo>
                    <a:pt x="0" y="785"/>
                    <a:pt x="228" y="1013"/>
                    <a:pt x="510" y="1013"/>
                  </a:cubicBezTo>
                  <a:cubicBezTo>
                    <a:pt x="792" y="1013"/>
                    <a:pt x="1020" y="785"/>
                    <a:pt x="1020" y="503"/>
                  </a:cubicBezTo>
                  <a:cubicBezTo>
                    <a:pt x="1020" y="503"/>
                    <a:pt x="679" y="804"/>
                    <a:pt x="325" y="42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id-ID" sz="1050"/>
            </a:p>
          </p:txBody>
        </p:sp>
        <p:sp>
          <p:nvSpPr>
            <p:cNvPr id="22" name="TextBox 21"/>
            <p:cNvSpPr txBox="1"/>
            <p:nvPr/>
          </p:nvSpPr>
          <p:spPr>
            <a:xfrm>
              <a:off x="2552670" y="3679603"/>
              <a:ext cx="907621" cy="276999"/>
            </a:xfrm>
            <a:prstGeom prst="rect">
              <a:avLst/>
            </a:prstGeom>
            <a:noFill/>
          </p:spPr>
          <p:txBody>
            <a:bodyPr wrap="none" rtlCol="0">
              <a:spAutoFit/>
            </a:bodyPr>
            <a:lstStyle/>
            <a:p>
              <a:r>
                <a:rPr lang="en-US" sz="1200" b="1" dirty="0">
                  <a:solidFill>
                    <a:schemeClr val="bg1"/>
                  </a:solidFill>
                  <a:latin typeface="+mj-lt"/>
                </a:rPr>
                <a:t>PENSIONS</a:t>
              </a:r>
              <a:endParaRPr lang="id-ID" sz="1200" b="1" dirty="0">
                <a:solidFill>
                  <a:schemeClr val="bg1"/>
                </a:solidFill>
                <a:latin typeface="+mj-lt"/>
              </a:endParaRPr>
            </a:p>
          </p:txBody>
        </p:sp>
        <p:sp>
          <p:nvSpPr>
            <p:cNvPr id="24" name="TextBox 23"/>
            <p:cNvSpPr txBox="1"/>
            <p:nvPr/>
          </p:nvSpPr>
          <p:spPr>
            <a:xfrm>
              <a:off x="1738887" y="1423312"/>
              <a:ext cx="957313" cy="276999"/>
            </a:xfrm>
            <a:prstGeom prst="rect">
              <a:avLst/>
            </a:prstGeom>
            <a:noFill/>
          </p:spPr>
          <p:txBody>
            <a:bodyPr wrap="none" rtlCol="0">
              <a:spAutoFit/>
            </a:bodyPr>
            <a:lstStyle/>
            <a:p>
              <a:r>
                <a:rPr lang="en-US" sz="1200" b="1" dirty="0">
                  <a:solidFill>
                    <a:schemeClr val="bg1">
                      <a:lumMod val="95000"/>
                    </a:schemeClr>
                  </a:solidFill>
                  <a:latin typeface="+mj-lt"/>
                </a:rPr>
                <a:t>ANNUITIES</a:t>
              </a:r>
              <a:endParaRPr lang="id-ID" sz="1200" b="1" dirty="0">
                <a:solidFill>
                  <a:schemeClr val="bg1">
                    <a:lumMod val="95000"/>
                  </a:schemeClr>
                </a:solidFill>
                <a:latin typeface="+mj-lt"/>
              </a:endParaRPr>
            </a:p>
          </p:txBody>
        </p:sp>
        <p:sp>
          <p:nvSpPr>
            <p:cNvPr id="26" name="TextBox 25"/>
            <p:cNvSpPr txBox="1"/>
            <p:nvPr/>
          </p:nvSpPr>
          <p:spPr>
            <a:xfrm>
              <a:off x="3567340" y="2108238"/>
              <a:ext cx="908230" cy="461665"/>
            </a:xfrm>
            <a:prstGeom prst="rect">
              <a:avLst/>
            </a:prstGeom>
            <a:noFill/>
          </p:spPr>
          <p:txBody>
            <a:bodyPr wrap="square" rtlCol="0">
              <a:spAutoFit/>
            </a:bodyPr>
            <a:lstStyle/>
            <a:p>
              <a:pPr algn="ctr"/>
              <a:r>
                <a:rPr lang="en-US" sz="1200" b="1" dirty="0">
                  <a:solidFill>
                    <a:schemeClr val="bg1"/>
                  </a:solidFill>
                  <a:latin typeface="+mj-lt"/>
                </a:rPr>
                <a:t>SOCIAL SECURITY</a:t>
              </a:r>
              <a:endParaRPr lang="id-ID" sz="1200" b="1" dirty="0">
                <a:solidFill>
                  <a:schemeClr val="bg1"/>
                </a:solidFill>
                <a:latin typeface="+mj-lt"/>
              </a:endParaRPr>
            </a:p>
          </p:txBody>
        </p:sp>
        <p:pic>
          <p:nvPicPr>
            <p:cNvPr id="36" name="Picture 3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56172" y="1608283"/>
              <a:ext cx="442227" cy="442227"/>
            </a:xfrm>
            <a:prstGeom prst="rect">
              <a:avLst/>
            </a:prstGeom>
          </p:spPr>
        </p:pic>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336" y="3285589"/>
              <a:ext cx="359829" cy="359829"/>
            </a:xfrm>
            <a:prstGeom prst="rect">
              <a:avLst/>
            </a:prstGeom>
          </p:spPr>
        </p:pic>
        <p:pic>
          <p:nvPicPr>
            <p:cNvPr id="39" name="Picture 3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966267" y="1754585"/>
              <a:ext cx="382015" cy="375903"/>
            </a:xfrm>
            <a:prstGeom prst="rect">
              <a:avLst/>
            </a:prstGeom>
          </p:spPr>
        </p:pic>
        <p:sp>
          <p:nvSpPr>
            <p:cNvPr id="23" name="TextBox 22"/>
            <p:cNvSpPr txBox="1"/>
            <p:nvPr/>
          </p:nvSpPr>
          <p:spPr>
            <a:xfrm>
              <a:off x="2520872" y="2312700"/>
              <a:ext cx="891591" cy="415498"/>
            </a:xfrm>
            <a:prstGeom prst="rect">
              <a:avLst/>
            </a:prstGeom>
            <a:noFill/>
          </p:spPr>
          <p:txBody>
            <a:bodyPr wrap="none" rtlCol="0">
              <a:spAutoFit/>
            </a:bodyPr>
            <a:lstStyle/>
            <a:p>
              <a:pPr algn="ctr"/>
              <a:r>
                <a:rPr lang="en-US" sz="1050" b="1" i="1" dirty="0">
                  <a:solidFill>
                    <a:schemeClr val="accent1"/>
                  </a:solidFill>
                  <a:latin typeface="+mj-lt"/>
                </a:rPr>
                <a:t>Guaranteed</a:t>
              </a:r>
            </a:p>
            <a:p>
              <a:pPr algn="ctr"/>
              <a:r>
                <a:rPr lang="en-US" sz="1050" b="1" i="1" dirty="0">
                  <a:solidFill>
                    <a:schemeClr val="accent1"/>
                  </a:solidFill>
                  <a:latin typeface="+mj-lt"/>
                </a:rPr>
                <a:t>Income</a:t>
              </a:r>
              <a:endParaRPr lang="id-ID" sz="1050" b="1" i="1" dirty="0">
                <a:solidFill>
                  <a:schemeClr val="accent1"/>
                </a:solidFill>
                <a:latin typeface="+mj-lt"/>
              </a:endParaRPr>
            </a:p>
          </p:txBody>
        </p:sp>
      </p:grpSp>
    </p:spTree>
    <p:extLst>
      <p:ext uri="{BB962C8B-B14F-4D97-AF65-F5344CB8AC3E}">
        <p14:creationId xmlns:p14="http://schemas.microsoft.com/office/powerpoint/2010/main" val="12210702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672221" y="1198599"/>
            <a:ext cx="5954379" cy="3969585"/>
          </a:xfrm>
          <a:prstGeom prst="rect">
            <a:avLst/>
          </a:prstGeom>
        </p:spPr>
      </p:pic>
      <p:sp>
        <p:nvSpPr>
          <p:cNvPr id="7" name="Title 6"/>
          <p:cNvSpPr>
            <a:spLocks noGrp="1"/>
          </p:cNvSpPr>
          <p:nvPr>
            <p:ph type="title"/>
          </p:nvPr>
        </p:nvSpPr>
        <p:spPr>
          <a:xfrm>
            <a:off x="695324" y="187378"/>
            <a:ext cx="7791451" cy="898472"/>
          </a:xfrm>
        </p:spPr>
        <p:txBody>
          <a:bodyPr>
            <a:noAutofit/>
          </a:bodyPr>
          <a:lstStyle/>
          <a:p>
            <a:r>
              <a:rPr lang="en-US" sz="2400" dirty="0"/>
              <a:t>The success of your retirement is really not about your assets…</a:t>
            </a:r>
          </a:p>
        </p:txBody>
      </p:sp>
      <p:sp>
        <p:nvSpPr>
          <p:cNvPr id="2" name="Rectangle 1"/>
          <p:cNvSpPr/>
          <p:nvPr/>
        </p:nvSpPr>
        <p:spPr>
          <a:xfrm>
            <a:off x="583564" y="1356022"/>
            <a:ext cx="3795703" cy="1754326"/>
          </a:xfrm>
          <a:prstGeom prst="rect">
            <a:avLst/>
          </a:prstGeom>
        </p:spPr>
        <p:txBody>
          <a:bodyPr wrap="square">
            <a:spAutoFit/>
          </a:bodyPr>
          <a:lstStyle/>
          <a:p>
            <a:pPr algn="ctr"/>
            <a:r>
              <a:rPr lang="en-US" sz="3600" dirty="0">
                <a:solidFill>
                  <a:schemeClr val="accent3"/>
                </a:solidFill>
              </a:rPr>
              <a:t>Assets</a:t>
            </a:r>
            <a:r>
              <a:rPr lang="en-US" sz="3200" dirty="0"/>
              <a:t> </a:t>
            </a:r>
            <a:r>
              <a:rPr lang="en-US" sz="2400" dirty="0"/>
              <a:t>can be lost, stolen, swindled, sued, divorced</a:t>
            </a:r>
            <a:br>
              <a:rPr lang="en-US" sz="2400" dirty="0"/>
            </a:br>
            <a:r>
              <a:rPr lang="en-US" sz="2400" dirty="0"/>
              <a:t>or decimated in a</a:t>
            </a:r>
            <a:br>
              <a:rPr lang="en-US" sz="2400" dirty="0"/>
            </a:br>
            <a:r>
              <a:rPr lang="en-US" sz="2400" dirty="0"/>
              <a:t>market crash.</a:t>
            </a:r>
          </a:p>
        </p:txBody>
      </p:sp>
      <p:sp>
        <p:nvSpPr>
          <p:cNvPr id="3" name="TextBox 2"/>
          <p:cNvSpPr txBox="1"/>
          <p:nvPr/>
        </p:nvSpPr>
        <p:spPr>
          <a:xfrm>
            <a:off x="583564" y="3110348"/>
            <a:ext cx="3912931" cy="1015663"/>
          </a:xfrm>
          <a:prstGeom prst="rect">
            <a:avLst/>
          </a:prstGeom>
          <a:noFill/>
        </p:spPr>
        <p:txBody>
          <a:bodyPr wrap="none" rtlCol="0">
            <a:spAutoFit/>
          </a:bodyPr>
          <a:lstStyle/>
          <a:p>
            <a:r>
              <a:rPr lang="en-US" sz="2400" dirty="0"/>
              <a:t>It’s about </a:t>
            </a:r>
            <a:r>
              <a:rPr lang="en-US" sz="3600" dirty="0">
                <a:solidFill>
                  <a:schemeClr val="accent3"/>
                </a:solidFill>
              </a:rPr>
              <a:t>income! </a:t>
            </a:r>
          </a:p>
          <a:p>
            <a:r>
              <a:rPr lang="en-US" sz="2400" dirty="0"/>
              <a:t>       Your Retirement Paycheck</a:t>
            </a:r>
          </a:p>
        </p:txBody>
      </p:sp>
    </p:spTree>
    <p:extLst>
      <p:ext uri="{BB962C8B-B14F-4D97-AF65-F5344CB8AC3E}">
        <p14:creationId xmlns:p14="http://schemas.microsoft.com/office/powerpoint/2010/main" val="409225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042843" y="589400"/>
            <a:ext cx="3058314" cy="3803464"/>
            <a:chOff x="2878623" y="190686"/>
            <a:chExt cx="3601806" cy="4479376"/>
          </a:xfrm>
        </p:grpSpPr>
        <p:sp>
          <p:nvSpPr>
            <p:cNvPr id="18" name="TextBox 17"/>
            <p:cNvSpPr txBox="1"/>
            <p:nvPr/>
          </p:nvSpPr>
          <p:spPr>
            <a:xfrm>
              <a:off x="2878623" y="2770815"/>
              <a:ext cx="3601806" cy="1200329"/>
            </a:xfrm>
            <a:prstGeom prst="rect">
              <a:avLst/>
            </a:prstGeom>
            <a:noFill/>
          </p:spPr>
          <p:txBody>
            <a:bodyPr wrap="square" rtlCol="0">
              <a:prstTxWarp prst="textButton">
                <a:avLst/>
              </a:prstTxWarp>
              <a:spAutoFit/>
            </a:bodyPr>
            <a:lstStyle/>
            <a:p>
              <a:pPr algn="ctr"/>
              <a:r>
                <a:rPr lang="en-US" sz="6600" dirty="0">
                  <a:solidFill>
                    <a:schemeClr val="accent3"/>
                  </a:solidFill>
                  <a:effectLst>
                    <a:outerShdw blurRad="38100" dist="38100" dir="2700000" algn="tl">
                      <a:srgbClr val="000000">
                        <a:alpha val="43137"/>
                      </a:srgbClr>
                    </a:outerShdw>
                  </a:effectLst>
                  <a:latin typeface="Lato Black" panose="020F0502020204030203" pitchFamily="34" charset="0"/>
                  <a:ea typeface="Lato Black" panose="020F0502020204030203" pitchFamily="34" charset="0"/>
                  <a:cs typeface="Lato Black" panose="020F0502020204030203" pitchFamily="34" charset="0"/>
                </a:rPr>
                <a:t>RISK</a:t>
              </a:r>
            </a:p>
          </p:txBody>
        </p:sp>
        <p:pic>
          <p:nvPicPr>
            <p:cNvPr id="2" name="Picture 1"/>
            <p:cNvPicPr>
              <a:picLocks noChangeAspect="1"/>
            </p:cNvPicPr>
            <p:nvPr/>
          </p:nvPicPr>
          <p:blipFill rotWithShape="1">
            <a:blip r:embed="rId3" cstate="hqprint">
              <a:extLst>
                <a:ext uri="{28A0092B-C50C-407E-A947-70E740481C1C}">
                  <a14:useLocalDpi xmlns:a14="http://schemas.microsoft.com/office/drawing/2010/main" val="0"/>
                </a:ext>
              </a:extLst>
            </a:blip>
            <a:srcRect l="15922" r="14054"/>
            <a:stretch/>
          </p:blipFill>
          <p:spPr>
            <a:xfrm>
              <a:off x="3135887" y="190686"/>
              <a:ext cx="3130279" cy="4479376"/>
            </a:xfrm>
            <a:prstGeom prst="rect">
              <a:avLst/>
            </a:prstGeom>
          </p:spPr>
        </p:pic>
      </p:grpSp>
      <p:sp>
        <p:nvSpPr>
          <p:cNvPr id="201" name="TextBox 200"/>
          <p:cNvSpPr txBox="1"/>
          <p:nvPr/>
        </p:nvSpPr>
        <p:spPr>
          <a:xfrm>
            <a:off x="461576" y="1195152"/>
            <a:ext cx="2799711" cy="2862322"/>
          </a:xfrm>
          <a:prstGeom prst="rect">
            <a:avLst/>
          </a:prstGeom>
          <a:noFill/>
        </p:spPr>
        <p:txBody>
          <a:bodyPr wrap="square" rtlCol="0">
            <a:spAutoFit/>
          </a:bodyPr>
          <a:lstStyle/>
          <a:p>
            <a:r>
              <a:rPr lang="en-US" sz="2000" dirty="0">
                <a:solidFill>
                  <a:schemeClr val="tx1">
                    <a:lumMod val="75000"/>
                    <a:lumOff val="25000"/>
                  </a:schemeClr>
                </a:solidFill>
              </a:rPr>
              <a:t>Longevity Risk</a:t>
            </a:r>
          </a:p>
          <a:p>
            <a:endParaRPr lang="en-US" sz="2000" dirty="0">
              <a:solidFill>
                <a:schemeClr val="tx1">
                  <a:lumMod val="75000"/>
                  <a:lumOff val="25000"/>
                </a:schemeClr>
              </a:solidFill>
            </a:endParaRPr>
          </a:p>
          <a:p>
            <a:r>
              <a:rPr lang="en-US" sz="2000" dirty="0">
                <a:solidFill>
                  <a:schemeClr val="tx1">
                    <a:lumMod val="75000"/>
                    <a:lumOff val="25000"/>
                  </a:schemeClr>
                </a:solidFill>
              </a:rPr>
              <a:t>Deflation Risk</a:t>
            </a:r>
          </a:p>
          <a:p>
            <a:endParaRPr lang="en-US" sz="2000" dirty="0">
              <a:solidFill>
                <a:schemeClr val="tx1">
                  <a:lumMod val="75000"/>
                  <a:lumOff val="25000"/>
                </a:schemeClr>
              </a:solidFill>
            </a:endParaRPr>
          </a:p>
          <a:p>
            <a:r>
              <a:rPr lang="en-US" sz="2000" dirty="0">
                <a:solidFill>
                  <a:schemeClr val="tx1">
                    <a:lumMod val="75000"/>
                    <a:lumOff val="25000"/>
                  </a:schemeClr>
                </a:solidFill>
              </a:rPr>
              <a:t>Market Risk</a:t>
            </a:r>
          </a:p>
          <a:p>
            <a:endParaRPr lang="en-US" sz="2000" dirty="0">
              <a:solidFill>
                <a:schemeClr val="tx1">
                  <a:lumMod val="75000"/>
                  <a:lumOff val="25000"/>
                </a:schemeClr>
              </a:solidFill>
            </a:endParaRPr>
          </a:p>
          <a:p>
            <a:r>
              <a:rPr lang="en-US" sz="2000" dirty="0">
                <a:solidFill>
                  <a:schemeClr val="tx1">
                    <a:lumMod val="75000"/>
                    <a:lumOff val="25000"/>
                  </a:schemeClr>
                </a:solidFill>
              </a:rPr>
              <a:t>Withdrawal Rate Risk</a:t>
            </a:r>
          </a:p>
          <a:p>
            <a:endParaRPr lang="en-US" sz="2000" dirty="0">
              <a:solidFill>
                <a:schemeClr val="tx1">
                  <a:lumMod val="75000"/>
                  <a:lumOff val="25000"/>
                </a:schemeClr>
              </a:solidFill>
            </a:endParaRPr>
          </a:p>
          <a:p>
            <a:r>
              <a:rPr lang="en-US" sz="2000" dirty="0">
                <a:solidFill>
                  <a:schemeClr val="tx1">
                    <a:lumMod val="75000"/>
                    <a:lumOff val="25000"/>
                  </a:schemeClr>
                </a:solidFill>
              </a:rPr>
              <a:t>Sequence of Returns Risk</a:t>
            </a:r>
          </a:p>
        </p:txBody>
      </p:sp>
      <p:sp>
        <p:nvSpPr>
          <p:cNvPr id="4" name="Title 3"/>
          <p:cNvSpPr>
            <a:spLocks noGrp="1"/>
          </p:cNvSpPr>
          <p:nvPr>
            <p:ph type="title"/>
          </p:nvPr>
        </p:nvSpPr>
        <p:spPr>
          <a:xfrm>
            <a:off x="925975" y="187377"/>
            <a:ext cx="7326774" cy="748835"/>
          </a:xfrm>
        </p:spPr>
        <p:txBody>
          <a:bodyPr>
            <a:noAutofit/>
          </a:bodyPr>
          <a:lstStyle/>
          <a:p>
            <a:r>
              <a:rPr lang="en-US" sz="2400" dirty="0"/>
              <a:t>Why do YOU need to Secure Guaranteed Income? </a:t>
            </a:r>
          </a:p>
        </p:txBody>
      </p:sp>
      <p:sp>
        <p:nvSpPr>
          <p:cNvPr id="184" name="Shape 3816"/>
          <p:cNvSpPr/>
          <p:nvPr/>
        </p:nvSpPr>
        <p:spPr>
          <a:xfrm>
            <a:off x="555644" y="1691875"/>
            <a:ext cx="2053345" cy="0"/>
          </a:xfrm>
          <a:prstGeom prst="line">
            <a:avLst/>
          </a:prstGeom>
          <a:ln w="31750" cap="rnd">
            <a:solidFill>
              <a:schemeClr val="accent2"/>
            </a:solidFill>
            <a:custDash>
              <a:ds d="100000" sp="200000"/>
            </a:custDash>
            <a:miter lim="400000"/>
          </a:ln>
        </p:spPr>
        <p:txBody>
          <a:bodyPr lIns="0" tIns="0" rIns="0" bIns="0" anchor="ctr"/>
          <a:lstStyle/>
          <a:p>
            <a:pPr lvl="0">
              <a:defRPr sz="3200"/>
            </a:pPr>
            <a:endParaRPr sz="1100"/>
          </a:p>
        </p:txBody>
      </p:sp>
      <p:sp>
        <p:nvSpPr>
          <p:cNvPr id="202" name="Shape 3816"/>
          <p:cNvSpPr/>
          <p:nvPr/>
        </p:nvSpPr>
        <p:spPr>
          <a:xfrm>
            <a:off x="555644" y="2300532"/>
            <a:ext cx="2053345" cy="0"/>
          </a:xfrm>
          <a:prstGeom prst="line">
            <a:avLst/>
          </a:prstGeom>
          <a:ln w="31750" cap="rnd">
            <a:solidFill>
              <a:schemeClr val="accent2"/>
            </a:solidFill>
            <a:custDash>
              <a:ds d="100000" sp="200000"/>
            </a:custDash>
            <a:miter lim="400000"/>
          </a:ln>
        </p:spPr>
        <p:txBody>
          <a:bodyPr lIns="0" tIns="0" rIns="0" bIns="0" anchor="ctr"/>
          <a:lstStyle/>
          <a:p>
            <a:pPr lvl="0">
              <a:defRPr sz="3200"/>
            </a:pPr>
            <a:endParaRPr sz="1100"/>
          </a:p>
        </p:txBody>
      </p:sp>
      <p:sp>
        <p:nvSpPr>
          <p:cNvPr id="203" name="Shape 3816"/>
          <p:cNvSpPr/>
          <p:nvPr/>
        </p:nvSpPr>
        <p:spPr>
          <a:xfrm>
            <a:off x="555644" y="2909189"/>
            <a:ext cx="2053345" cy="0"/>
          </a:xfrm>
          <a:prstGeom prst="line">
            <a:avLst/>
          </a:prstGeom>
          <a:ln w="31750" cap="rnd">
            <a:solidFill>
              <a:schemeClr val="accent2"/>
            </a:solidFill>
            <a:custDash>
              <a:ds d="100000" sp="200000"/>
            </a:custDash>
            <a:miter lim="400000"/>
          </a:ln>
        </p:spPr>
        <p:txBody>
          <a:bodyPr lIns="0" tIns="0" rIns="0" bIns="0" anchor="ctr"/>
          <a:lstStyle/>
          <a:p>
            <a:pPr lvl="0">
              <a:defRPr sz="3200"/>
            </a:pPr>
            <a:endParaRPr sz="1100"/>
          </a:p>
        </p:txBody>
      </p:sp>
      <p:sp>
        <p:nvSpPr>
          <p:cNvPr id="204" name="Shape 3816"/>
          <p:cNvSpPr/>
          <p:nvPr/>
        </p:nvSpPr>
        <p:spPr>
          <a:xfrm>
            <a:off x="555644" y="3517845"/>
            <a:ext cx="2053345" cy="0"/>
          </a:xfrm>
          <a:prstGeom prst="line">
            <a:avLst/>
          </a:prstGeom>
          <a:ln w="31750" cap="rnd">
            <a:solidFill>
              <a:schemeClr val="accent2"/>
            </a:solidFill>
            <a:custDash>
              <a:ds d="100000" sp="200000"/>
            </a:custDash>
            <a:miter lim="400000"/>
          </a:ln>
        </p:spPr>
        <p:txBody>
          <a:bodyPr lIns="0" tIns="0" rIns="0" bIns="0" anchor="ctr"/>
          <a:lstStyle/>
          <a:p>
            <a:pPr lvl="0">
              <a:defRPr sz="3200"/>
            </a:pPr>
            <a:endParaRPr sz="1100"/>
          </a:p>
        </p:txBody>
      </p:sp>
      <p:sp>
        <p:nvSpPr>
          <p:cNvPr id="205" name="TextBox 204"/>
          <p:cNvSpPr txBox="1"/>
          <p:nvPr/>
        </p:nvSpPr>
        <p:spPr>
          <a:xfrm>
            <a:off x="6101157" y="1195152"/>
            <a:ext cx="2744393" cy="3170099"/>
          </a:xfrm>
          <a:prstGeom prst="rect">
            <a:avLst/>
          </a:prstGeom>
          <a:noFill/>
        </p:spPr>
        <p:txBody>
          <a:bodyPr wrap="square" rtlCol="0">
            <a:spAutoFit/>
          </a:bodyPr>
          <a:lstStyle/>
          <a:p>
            <a:pPr algn="r"/>
            <a:r>
              <a:rPr lang="en-US" sz="2000" dirty="0">
                <a:solidFill>
                  <a:schemeClr val="tx1">
                    <a:lumMod val="75000"/>
                    <a:lumOff val="25000"/>
                  </a:schemeClr>
                </a:solidFill>
              </a:rPr>
              <a:t>Long Term Care Risk</a:t>
            </a:r>
          </a:p>
          <a:p>
            <a:pPr algn="r"/>
            <a:endParaRPr lang="en-US" sz="2000" dirty="0">
              <a:solidFill>
                <a:schemeClr val="tx1">
                  <a:lumMod val="75000"/>
                  <a:lumOff val="25000"/>
                </a:schemeClr>
              </a:solidFill>
            </a:endParaRPr>
          </a:p>
          <a:p>
            <a:pPr algn="r"/>
            <a:r>
              <a:rPr lang="en-US" sz="2000" dirty="0">
                <a:solidFill>
                  <a:schemeClr val="tx1">
                    <a:lumMod val="75000"/>
                    <a:lumOff val="25000"/>
                  </a:schemeClr>
                </a:solidFill>
              </a:rPr>
              <a:t>Mortality Risk (Death)</a:t>
            </a:r>
          </a:p>
          <a:p>
            <a:pPr algn="r"/>
            <a:endParaRPr lang="en-US" sz="2000" dirty="0">
              <a:solidFill>
                <a:schemeClr val="tx1">
                  <a:lumMod val="75000"/>
                  <a:lumOff val="25000"/>
                </a:schemeClr>
              </a:solidFill>
            </a:endParaRPr>
          </a:p>
          <a:p>
            <a:pPr algn="r"/>
            <a:r>
              <a:rPr lang="en-US" sz="2000" dirty="0">
                <a:solidFill>
                  <a:schemeClr val="tx1">
                    <a:lumMod val="75000"/>
                    <a:lumOff val="25000"/>
                  </a:schemeClr>
                </a:solidFill>
              </a:rPr>
              <a:t>Inflation Risk</a:t>
            </a:r>
          </a:p>
          <a:p>
            <a:pPr algn="r"/>
            <a:endParaRPr lang="en-US" sz="2000" dirty="0">
              <a:solidFill>
                <a:schemeClr val="tx1">
                  <a:lumMod val="75000"/>
                  <a:lumOff val="25000"/>
                </a:schemeClr>
              </a:solidFill>
            </a:endParaRPr>
          </a:p>
          <a:p>
            <a:pPr algn="r"/>
            <a:r>
              <a:rPr lang="en-US" sz="2000" dirty="0">
                <a:solidFill>
                  <a:schemeClr val="tx1">
                    <a:lumMod val="75000"/>
                    <a:lumOff val="25000"/>
                  </a:schemeClr>
                </a:solidFill>
              </a:rPr>
              <a:t>Regulatory Risk</a:t>
            </a:r>
          </a:p>
          <a:p>
            <a:pPr algn="r"/>
            <a:endParaRPr lang="en-US" sz="2000" dirty="0">
              <a:solidFill>
                <a:schemeClr val="tx1">
                  <a:lumMod val="75000"/>
                  <a:lumOff val="25000"/>
                </a:schemeClr>
              </a:solidFill>
            </a:endParaRPr>
          </a:p>
          <a:p>
            <a:pPr algn="r"/>
            <a:r>
              <a:rPr lang="en-US" sz="2000" dirty="0">
                <a:solidFill>
                  <a:schemeClr val="tx1">
                    <a:lumMod val="75000"/>
                    <a:lumOff val="25000"/>
                  </a:schemeClr>
                </a:solidFill>
              </a:rPr>
              <a:t>Taxation Risk</a:t>
            </a:r>
          </a:p>
          <a:p>
            <a:pPr algn="r"/>
            <a:endParaRPr lang="en-US" sz="2000" dirty="0">
              <a:solidFill>
                <a:schemeClr val="tx1">
                  <a:lumMod val="75000"/>
                  <a:lumOff val="25000"/>
                </a:schemeClr>
              </a:solidFill>
            </a:endParaRPr>
          </a:p>
        </p:txBody>
      </p:sp>
      <p:sp>
        <p:nvSpPr>
          <p:cNvPr id="206" name="Shape 3816"/>
          <p:cNvSpPr/>
          <p:nvPr/>
        </p:nvSpPr>
        <p:spPr>
          <a:xfrm>
            <a:off x="6226665" y="1701020"/>
            <a:ext cx="2531476" cy="0"/>
          </a:xfrm>
          <a:prstGeom prst="line">
            <a:avLst/>
          </a:prstGeom>
          <a:ln w="31750" cap="rnd">
            <a:solidFill>
              <a:schemeClr val="accent2"/>
            </a:solidFill>
            <a:custDash>
              <a:ds d="100000" sp="200000"/>
            </a:custDash>
            <a:miter lim="400000"/>
          </a:ln>
        </p:spPr>
        <p:txBody>
          <a:bodyPr lIns="0" tIns="0" rIns="0" bIns="0" anchor="ctr"/>
          <a:lstStyle/>
          <a:p>
            <a:pPr lvl="0" algn="r">
              <a:defRPr sz="3200"/>
            </a:pPr>
            <a:endParaRPr sz="1100"/>
          </a:p>
        </p:txBody>
      </p:sp>
      <p:sp>
        <p:nvSpPr>
          <p:cNvPr id="207" name="Shape 3816"/>
          <p:cNvSpPr/>
          <p:nvPr/>
        </p:nvSpPr>
        <p:spPr>
          <a:xfrm>
            <a:off x="6226665" y="2306882"/>
            <a:ext cx="2531476" cy="0"/>
          </a:xfrm>
          <a:prstGeom prst="line">
            <a:avLst/>
          </a:prstGeom>
          <a:ln w="31750" cap="rnd">
            <a:solidFill>
              <a:schemeClr val="accent2"/>
            </a:solidFill>
            <a:custDash>
              <a:ds d="100000" sp="200000"/>
            </a:custDash>
            <a:miter lim="400000"/>
          </a:ln>
        </p:spPr>
        <p:txBody>
          <a:bodyPr lIns="0" tIns="0" rIns="0" bIns="0" anchor="ctr"/>
          <a:lstStyle/>
          <a:p>
            <a:pPr lvl="0" algn="r">
              <a:defRPr sz="3200"/>
            </a:pPr>
            <a:endParaRPr sz="1100"/>
          </a:p>
        </p:txBody>
      </p:sp>
      <p:sp>
        <p:nvSpPr>
          <p:cNvPr id="208" name="Shape 3816"/>
          <p:cNvSpPr/>
          <p:nvPr/>
        </p:nvSpPr>
        <p:spPr>
          <a:xfrm>
            <a:off x="6226665" y="2912744"/>
            <a:ext cx="2531476" cy="0"/>
          </a:xfrm>
          <a:prstGeom prst="line">
            <a:avLst/>
          </a:prstGeom>
          <a:ln w="31750" cap="rnd">
            <a:solidFill>
              <a:schemeClr val="accent2"/>
            </a:solidFill>
            <a:custDash>
              <a:ds d="100000" sp="200000"/>
            </a:custDash>
            <a:miter lim="400000"/>
          </a:ln>
        </p:spPr>
        <p:txBody>
          <a:bodyPr lIns="0" tIns="0" rIns="0" bIns="0" anchor="ctr"/>
          <a:lstStyle/>
          <a:p>
            <a:pPr lvl="0" algn="r">
              <a:defRPr sz="3200"/>
            </a:pPr>
            <a:endParaRPr sz="1100"/>
          </a:p>
        </p:txBody>
      </p:sp>
      <p:sp>
        <p:nvSpPr>
          <p:cNvPr id="209" name="Shape 3816"/>
          <p:cNvSpPr/>
          <p:nvPr/>
        </p:nvSpPr>
        <p:spPr>
          <a:xfrm>
            <a:off x="6226665" y="3518605"/>
            <a:ext cx="2531476" cy="0"/>
          </a:xfrm>
          <a:prstGeom prst="line">
            <a:avLst/>
          </a:prstGeom>
          <a:ln w="31750" cap="rnd">
            <a:solidFill>
              <a:schemeClr val="accent2"/>
            </a:solidFill>
            <a:custDash>
              <a:ds d="100000" sp="200000"/>
            </a:custDash>
            <a:miter lim="400000"/>
          </a:ln>
        </p:spPr>
        <p:txBody>
          <a:bodyPr lIns="0" tIns="0" rIns="0" bIns="0" anchor="ctr"/>
          <a:lstStyle/>
          <a:p>
            <a:pPr lvl="0" algn="r">
              <a:defRPr sz="3200"/>
            </a:pPr>
            <a:endParaRPr sz="1100"/>
          </a:p>
        </p:txBody>
      </p:sp>
    </p:spTree>
    <p:extLst>
      <p:ext uri="{BB962C8B-B14F-4D97-AF65-F5344CB8AC3E}">
        <p14:creationId xmlns:p14="http://schemas.microsoft.com/office/powerpoint/2010/main" val="2217510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87377"/>
            <a:ext cx="9144000" cy="682137"/>
          </a:xfrm>
        </p:spPr>
        <p:txBody>
          <a:bodyPr>
            <a:noAutofit/>
          </a:bodyPr>
          <a:lstStyle/>
          <a:p>
            <a:r>
              <a:rPr lang="en-US" sz="2400" dirty="0"/>
              <a:t>So which RISK is #1?</a:t>
            </a:r>
          </a:p>
        </p:txBody>
      </p:sp>
      <p:sp>
        <p:nvSpPr>
          <p:cNvPr id="18" name="Text Placeholder 2"/>
          <p:cNvSpPr txBox="1">
            <a:spLocks/>
          </p:cNvSpPr>
          <p:nvPr/>
        </p:nvSpPr>
        <p:spPr>
          <a:xfrm>
            <a:off x="6373638" y="1516724"/>
            <a:ext cx="2429201" cy="1982276"/>
          </a:xfrm>
          <a:prstGeom prst="rect">
            <a:avLst/>
          </a:prstGeom>
        </p:spPr>
        <p:txBody>
          <a:bodyPr vert="horz" lIns="91440" tIns="45720" rIns="91440" bIns="45720" rtlCol="0">
            <a:noAutofit/>
          </a:bodyPr>
          <a:lstStyle>
            <a:lvl1pPr marL="173034" indent="-173034" algn="l" defTabSz="457189" rtl="0" eaLnBrk="1" latinLnBrk="0" hangingPunct="1">
              <a:spcBef>
                <a:spcPct val="20000"/>
              </a:spcBef>
              <a:buClr>
                <a:schemeClr val="accent1"/>
              </a:buClr>
              <a:buFont typeface="Arial" panose="020B0604020202020204" pitchFamily="34" charset="0"/>
              <a:buChar char="•"/>
              <a:defRPr sz="1500" kern="1200">
                <a:solidFill>
                  <a:schemeClr val="tx1"/>
                </a:solidFill>
                <a:latin typeface="+mn-lt"/>
                <a:ea typeface="+mn-ea"/>
                <a:cs typeface="+mn-cs"/>
              </a:defRPr>
            </a:lvl1pPr>
            <a:lvl2pPr marL="630222" indent="-173034" algn="l" defTabSz="457189" rtl="0" eaLnBrk="1" latinLnBrk="0" hangingPunct="1">
              <a:spcBef>
                <a:spcPct val="20000"/>
              </a:spcBef>
              <a:buClr>
                <a:schemeClr val="accent1"/>
              </a:buClr>
              <a:buFont typeface="Arial" panose="020B0604020202020204" pitchFamily="34" charset="0"/>
              <a:buChar char="•"/>
              <a:defRPr sz="1350" kern="1200">
                <a:solidFill>
                  <a:schemeClr val="tx1"/>
                </a:solidFill>
                <a:latin typeface="+mn-lt"/>
                <a:ea typeface="+mn-ea"/>
                <a:cs typeface="+mn-cs"/>
              </a:defRPr>
            </a:lvl2pPr>
            <a:lvl3pPr marL="1031849"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3pPr>
            <a:lvl4pPr marL="1489038"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4pPr>
            <a:lvl5pPr marL="1946226"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t>Why? Because it is NOT just a Risk. It is a </a:t>
            </a:r>
            <a:r>
              <a:rPr lang="en-US" sz="2400" b="1" dirty="0">
                <a:solidFill>
                  <a:schemeClr val="accent3"/>
                </a:solidFill>
              </a:rPr>
              <a:t>RISK MULTIPLIER </a:t>
            </a:r>
            <a:r>
              <a:rPr lang="en-US" sz="2400" dirty="0"/>
              <a:t>of the other Risks! </a:t>
            </a:r>
          </a:p>
        </p:txBody>
      </p:sp>
      <p:grpSp>
        <p:nvGrpSpPr>
          <p:cNvPr id="3" name="Group 2"/>
          <p:cNvGrpSpPr/>
          <p:nvPr/>
        </p:nvGrpSpPr>
        <p:grpSpPr>
          <a:xfrm>
            <a:off x="3076966" y="449621"/>
            <a:ext cx="3122154" cy="3914722"/>
            <a:chOff x="2801672" y="187378"/>
            <a:chExt cx="3707518" cy="4648682"/>
          </a:xfrm>
        </p:grpSpPr>
        <p:sp>
          <p:nvSpPr>
            <p:cNvPr id="22" name="TextBox 21"/>
            <p:cNvSpPr txBox="1"/>
            <p:nvPr/>
          </p:nvSpPr>
          <p:spPr>
            <a:xfrm rot="21271724">
              <a:off x="4412140" y="3149220"/>
              <a:ext cx="2097050" cy="274110"/>
            </a:xfrm>
            <a:prstGeom prst="rect">
              <a:avLst/>
            </a:prstGeom>
            <a:noFill/>
          </p:spPr>
          <p:txBody>
            <a:bodyPr wrap="square" rtlCol="0">
              <a:spAutoFit/>
            </a:bodyPr>
            <a:lstStyle/>
            <a:p>
              <a:r>
                <a:rPr lang="en-US" sz="900" dirty="0">
                  <a:solidFill>
                    <a:schemeClr val="tx1">
                      <a:lumMod val="75000"/>
                      <a:lumOff val="25000"/>
                    </a:schemeClr>
                  </a:solidFill>
                </a:rPr>
                <a:t>Withdrawal Rate Risk</a:t>
              </a:r>
            </a:p>
          </p:txBody>
        </p:sp>
        <p:sp>
          <p:nvSpPr>
            <p:cNvPr id="23" name="TextBox 22"/>
            <p:cNvSpPr txBox="1"/>
            <p:nvPr/>
          </p:nvSpPr>
          <p:spPr>
            <a:xfrm>
              <a:off x="3261773" y="3085386"/>
              <a:ext cx="2732454" cy="274110"/>
            </a:xfrm>
            <a:prstGeom prst="rect">
              <a:avLst/>
            </a:prstGeom>
            <a:noFill/>
          </p:spPr>
          <p:txBody>
            <a:bodyPr wrap="square" rtlCol="0">
              <a:spAutoFit/>
            </a:bodyPr>
            <a:lstStyle/>
            <a:p>
              <a:r>
                <a:rPr lang="en-US" sz="900" dirty="0">
                  <a:solidFill>
                    <a:schemeClr val="tx1">
                      <a:lumMod val="75000"/>
                      <a:lumOff val="25000"/>
                    </a:schemeClr>
                  </a:solidFill>
                </a:rPr>
                <a:t>Sequence of Returns Risk</a:t>
              </a:r>
            </a:p>
          </p:txBody>
        </p:sp>
        <p:pic>
          <p:nvPicPr>
            <p:cNvPr id="17" name="Picture 16"/>
            <p:cNvPicPr>
              <a:picLocks noChangeAspect="1"/>
            </p:cNvPicPr>
            <p:nvPr/>
          </p:nvPicPr>
          <p:blipFill rotWithShape="1">
            <a:blip r:embed="rId3" cstate="hqprint">
              <a:extLst>
                <a:ext uri="{28A0092B-C50C-407E-A947-70E740481C1C}">
                  <a14:useLocalDpi xmlns:a14="http://schemas.microsoft.com/office/drawing/2010/main" val="0"/>
                </a:ext>
              </a:extLst>
            </a:blip>
            <a:srcRect l="15922" r="14054"/>
            <a:stretch/>
          </p:blipFill>
          <p:spPr>
            <a:xfrm>
              <a:off x="2925514" y="187378"/>
              <a:ext cx="3248593" cy="4648682"/>
            </a:xfrm>
            <a:prstGeom prst="rect">
              <a:avLst/>
            </a:prstGeom>
          </p:spPr>
        </p:pic>
        <p:sp>
          <p:nvSpPr>
            <p:cNvPr id="201" name="TextBox 200"/>
            <p:cNvSpPr txBox="1"/>
            <p:nvPr/>
          </p:nvSpPr>
          <p:spPr>
            <a:xfrm rot="21168949">
              <a:off x="4015628" y="1209620"/>
              <a:ext cx="1412908" cy="438577"/>
            </a:xfrm>
            <a:prstGeom prst="rect">
              <a:avLst/>
            </a:prstGeom>
            <a:noFill/>
          </p:spPr>
          <p:txBody>
            <a:bodyPr wrap="square" rtlCol="0">
              <a:spAutoFit/>
            </a:bodyPr>
            <a:lstStyle/>
            <a:p>
              <a:endParaRPr lang="en-US" sz="900" dirty="0">
                <a:solidFill>
                  <a:schemeClr val="bg1">
                    <a:lumMod val="65000"/>
                  </a:schemeClr>
                </a:solidFill>
              </a:endParaRPr>
            </a:p>
            <a:p>
              <a:r>
                <a:rPr lang="en-US" sz="900" dirty="0">
                  <a:solidFill>
                    <a:schemeClr val="bg1">
                      <a:lumMod val="65000"/>
                    </a:schemeClr>
                  </a:solidFill>
                </a:rPr>
                <a:t>Deflation Risk</a:t>
              </a:r>
            </a:p>
          </p:txBody>
        </p:sp>
        <p:sp>
          <p:nvSpPr>
            <p:cNvPr id="20" name="TextBox 19"/>
            <p:cNvSpPr txBox="1"/>
            <p:nvPr/>
          </p:nvSpPr>
          <p:spPr>
            <a:xfrm rot="414095">
              <a:off x="3416668" y="1664810"/>
              <a:ext cx="991449" cy="274110"/>
            </a:xfrm>
            <a:prstGeom prst="rect">
              <a:avLst/>
            </a:prstGeom>
            <a:noFill/>
          </p:spPr>
          <p:txBody>
            <a:bodyPr wrap="square" rtlCol="0">
              <a:spAutoFit/>
            </a:bodyPr>
            <a:lstStyle/>
            <a:p>
              <a:pPr algn="r"/>
              <a:r>
                <a:rPr lang="en-US" sz="900" dirty="0">
                  <a:solidFill>
                    <a:schemeClr val="tx1">
                      <a:lumMod val="50000"/>
                      <a:lumOff val="50000"/>
                    </a:schemeClr>
                  </a:solidFill>
                </a:rPr>
                <a:t>Inflation Risk</a:t>
              </a:r>
            </a:p>
          </p:txBody>
        </p:sp>
        <p:sp>
          <p:nvSpPr>
            <p:cNvPr id="21" name="TextBox 20"/>
            <p:cNvSpPr txBox="1"/>
            <p:nvPr/>
          </p:nvSpPr>
          <p:spPr>
            <a:xfrm rot="213254">
              <a:off x="3183362" y="2646641"/>
              <a:ext cx="1081396" cy="274110"/>
            </a:xfrm>
            <a:prstGeom prst="rect">
              <a:avLst/>
            </a:prstGeom>
            <a:noFill/>
          </p:spPr>
          <p:txBody>
            <a:bodyPr wrap="square" rtlCol="0">
              <a:spAutoFit/>
            </a:bodyPr>
            <a:lstStyle/>
            <a:p>
              <a:r>
                <a:rPr lang="en-US" sz="900" dirty="0">
                  <a:solidFill>
                    <a:schemeClr val="bg1">
                      <a:lumMod val="65000"/>
                    </a:schemeClr>
                  </a:solidFill>
                </a:rPr>
                <a:t>Market Risk</a:t>
              </a:r>
            </a:p>
          </p:txBody>
        </p:sp>
        <p:sp>
          <p:nvSpPr>
            <p:cNvPr id="24" name="TextBox 23"/>
            <p:cNvSpPr txBox="1"/>
            <p:nvPr/>
          </p:nvSpPr>
          <p:spPr>
            <a:xfrm rot="204345">
              <a:off x="3190743" y="2430546"/>
              <a:ext cx="2732454" cy="274110"/>
            </a:xfrm>
            <a:prstGeom prst="rect">
              <a:avLst/>
            </a:prstGeom>
            <a:noFill/>
          </p:spPr>
          <p:txBody>
            <a:bodyPr wrap="square" rtlCol="0">
              <a:spAutoFit/>
            </a:bodyPr>
            <a:lstStyle/>
            <a:p>
              <a:pPr algn="r"/>
              <a:r>
                <a:rPr lang="en-US" sz="900" dirty="0">
                  <a:solidFill>
                    <a:schemeClr val="tx1">
                      <a:lumMod val="50000"/>
                      <a:lumOff val="50000"/>
                    </a:schemeClr>
                  </a:solidFill>
                </a:rPr>
                <a:t>Long Term Care Risk</a:t>
              </a:r>
            </a:p>
          </p:txBody>
        </p:sp>
        <p:sp>
          <p:nvSpPr>
            <p:cNvPr id="25" name="TextBox 24"/>
            <p:cNvSpPr txBox="1"/>
            <p:nvPr/>
          </p:nvSpPr>
          <p:spPr>
            <a:xfrm rot="21309393">
              <a:off x="4436097" y="1750913"/>
              <a:ext cx="1073070" cy="274110"/>
            </a:xfrm>
            <a:prstGeom prst="rect">
              <a:avLst/>
            </a:prstGeom>
            <a:noFill/>
          </p:spPr>
          <p:txBody>
            <a:bodyPr wrap="square" rtlCol="0">
              <a:spAutoFit/>
            </a:bodyPr>
            <a:lstStyle/>
            <a:p>
              <a:pPr algn="r"/>
              <a:r>
                <a:rPr lang="en-US" sz="900" dirty="0">
                  <a:solidFill>
                    <a:schemeClr val="tx1">
                      <a:lumMod val="50000"/>
                      <a:lumOff val="50000"/>
                    </a:schemeClr>
                  </a:solidFill>
                </a:rPr>
                <a:t>Mortality Risk</a:t>
              </a:r>
            </a:p>
          </p:txBody>
        </p:sp>
        <p:sp>
          <p:nvSpPr>
            <p:cNvPr id="19" name="TextBox 18"/>
            <p:cNvSpPr txBox="1"/>
            <p:nvPr/>
          </p:nvSpPr>
          <p:spPr>
            <a:xfrm>
              <a:off x="2801672" y="2303101"/>
              <a:ext cx="3496277" cy="1171494"/>
            </a:xfrm>
            <a:prstGeom prst="rect">
              <a:avLst/>
            </a:prstGeom>
            <a:noFill/>
          </p:spPr>
          <p:txBody>
            <a:bodyPr wrap="square" rtlCol="0">
              <a:prstTxWarp prst="textButton">
                <a:avLst/>
              </a:prstTxWarp>
              <a:spAutoFit/>
            </a:bodyPr>
            <a:lstStyle/>
            <a:p>
              <a:pPr algn="ctr"/>
              <a:r>
                <a:rPr lang="en-US" sz="2000" b="1" dirty="0">
                  <a:solidFill>
                    <a:schemeClr val="accent3"/>
                  </a:solidFill>
                  <a:effectLst>
                    <a:outerShdw blurRad="38100" dist="38100" dir="2700000" algn="tl">
                      <a:srgbClr val="000000">
                        <a:alpha val="43137"/>
                      </a:srgbClr>
                    </a:outerShdw>
                  </a:effectLst>
                  <a:latin typeface="Lato Black" panose="020F0502020204030203" pitchFamily="34" charset="0"/>
                  <a:ea typeface="Lato Black" panose="020F0502020204030203" pitchFamily="34" charset="0"/>
                  <a:cs typeface="Lato Black" panose="020F0502020204030203" pitchFamily="34" charset="0"/>
                </a:rPr>
                <a:t>LONGEVITY </a:t>
              </a:r>
            </a:p>
            <a:p>
              <a:pPr algn="ctr"/>
              <a:r>
                <a:rPr lang="en-US" sz="2000" dirty="0">
                  <a:solidFill>
                    <a:schemeClr val="accent3"/>
                  </a:solidFill>
                  <a:effectLst>
                    <a:outerShdw blurRad="38100" dist="38100" dir="2700000" algn="tl">
                      <a:srgbClr val="000000">
                        <a:alpha val="43137"/>
                      </a:srgbClr>
                    </a:outerShdw>
                  </a:effectLst>
                  <a:latin typeface="Lato Black" panose="020F0502020204030203" pitchFamily="34" charset="0"/>
                  <a:ea typeface="Lato Black" panose="020F0502020204030203" pitchFamily="34" charset="0"/>
                  <a:cs typeface="Lato Black" panose="020F0502020204030203" pitchFamily="34" charset="0"/>
                </a:rPr>
                <a:t>RISK</a:t>
              </a:r>
            </a:p>
          </p:txBody>
        </p:sp>
        <p:sp>
          <p:nvSpPr>
            <p:cNvPr id="26" name="TextBox 25"/>
            <p:cNvSpPr txBox="1"/>
            <p:nvPr/>
          </p:nvSpPr>
          <p:spPr>
            <a:xfrm rot="21168949">
              <a:off x="4029840" y="2086004"/>
              <a:ext cx="1412908" cy="438577"/>
            </a:xfrm>
            <a:prstGeom prst="rect">
              <a:avLst/>
            </a:prstGeom>
            <a:noFill/>
          </p:spPr>
          <p:txBody>
            <a:bodyPr wrap="square" rtlCol="0">
              <a:spAutoFit/>
            </a:bodyPr>
            <a:lstStyle/>
            <a:p>
              <a:endParaRPr lang="en-US" sz="900" dirty="0">
                <a:solidFill>
                  <a:schemeClr val="bg1">
                    <a:lumMod val="50000"/>
                  </a:schemeClr>
                </a:solidFill>
              </a:endParaRPr>
            </a:p>
            <a:p>
              <a:r>
                <a:rPr lang="en-US" sz="900" dirty="0">
                  <a:solidFill>
                    <a:schemeClr val="bg1">
                      <a:lumMod val="50000"/>
                    </a:schemeClr>
                  </a:solidFill>
                </a:rPr>
                <a:t>Longevity Risk</a:t>
              </a:r>
            </a:p>
          </p:txBody>
        </p:sp>
      </p:grpSp>
      <p:sp>
        <p:nvSpPr>
          <p:cNvPr id="2" name="Rectangle 1"/>
          <p:cNvSpPr/>
          <p:nvPr/>
        </p:nvSpPr>
        <p:spPr>
          <a:xfrm>
            <a:off x="380043" y="1873909"/>
            <a:ext cx="2486085" cy="1138773"/>
          </a:xfrm>
          <a:prstGeom prst="rect">
            <a:avLst/>
          </a:prstGeom>
        </p:spPr>
        <p:txBody>
          <a:bodyPr wrap="square">
            <a:spAutoFit/>
          </a:bodyPr>
          <a:lstStyle/>
          <a:p>
            <a:r>
              <a:rPr lang="en-US" sz="2800" b="1" dirty="0">
                <a:solidFill>
                  <a:schemeClr val="accent3"/>
                </a:solidFill>
              </a:rPr>
              <a:t>Longevity Risk </a:t>
            </a:r>
            <a:r>
              <a:rPr lang="en-US" sz="2000" dirty="0"/>
              <a:t>is HANDS DOWN the </a:t>
            </a:r>
            <a:r>
              <a:rPr lang="en-US" sz="2000" b="1" dirty="0">
                <a:solidFill>
                  <a:schemeClr val="accent3"/>
                </a:solidFill>
              </a:rPr>
              <a:t>#1</a:t>
            </a:r>
            <a:r>
              <a:rPr lang="en-US" sz="2000" dirty="0">
                <a:solidFill>
                  <a:schemeClr val="accent3"/>
                </a:solidFill>
              </a:rPr>
              <a:t> </a:t>
            </a:r>
            <a:r>
              <a:rPr lang="en-US" sz="2000" dirty="0"/>
              <a:t>Risk in Retirement!</a:t>
            </a:r>
          </a:p>
        </p:txBody>
      </p:sp>
    </p:spTree>
    <p:extLst>
      <p:ext uri="{BB962C8B-B14F-4D97-AF65-F5344CB8AC3E}">
        <p14:creationId xmlns:p14="http://schemas.microsoft.com/office/powerpoint/2010/main" val="317062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0229" y="294589"/>
            <a:ext cx="5945129" cy="919016"/>
          </a:xfrm>
        </p:spPr>
        <p:txBody>
          <a:bodyPr>
            <a:noAutofit/>
          </a:bodyPr>
          <a:lstStyle/>
          <a:p>
            <a:pPr algn="ctr"/>
            <a:r>
              <a:rPr lang="en-US" sz="2200" b="1" dirty="0"/>
              <a:t>How do you take Longevity Risk </a:t>
            </a:r>
            <a:br>
              <a:rPr lang="en-US" sz="2200" b="1" dirty="0"/>
            </a:br>
            <a:r>
              <a:rPr lang="en-US" sz="2200" b="1" dirty="0"/>
              <a:t>OFF the table?</a:t>
            </a:r>
          </a:p>
        </p:txBody>
      </p:sp>
      <p:grpSp>
        <p:nvGrpSpPr>
          <p:cNvPr id="38" name="Group 37"/>
          <p:cNvGrpSpPr/>
          <p:nvPr/>
        </p:nvGrpSpPr>
        <p:grpSpPr>
          <a:xfrm>
            <a:off x="444942" y="1089780"/>
            <a:ext cx="3051134" cy="1767720"/>
            <a:chOff x="370836" y="296426"/>
            <a:chExt cx="3115942" cy="1805267"/>
          </a:xfrm>
        </p:grpSpPr>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836" y="296426"/>
              <a:ext cx="3115942" cy="1805267"/>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927" y="431080"/>
              <a:ext cx="2341014" cy="1458010"/>
            </a:xfrm>
            <a:prstGeom prst="rect">
              <a:avLst/>
            </a:prstGeom>
          </p:spPr>
        </p:pic>
      </p:grpSp>
      <p:sp>
        <p:nvSpPr>
          <p:cNvPr id="32" name="Rectangle 2"/>
          <p:cNvSpPr txBox="1">
            <a:spLocks noChangeArrowheads="1"/>
          </p:cNvSpPr>
          <p:nvPr/>
        </p:nvSpPr>
        <p:spPr>
          <a:xfrm>
            <a:off x="3867635" y="1475210"/>
            <a:ext cx="4590317" cy="1820074"/>
          </a:xfrm>
          <a:prstGeom prst="rect">
            <a:avLst/>
          </a:prstGeom>
        </p:spPr>
        <p:txBody>
          <a:bodyPr vert="horz" lIns="68580" tIns="34290" rIns="68580" bIns="34290" rtlCol="0" anchor="ctr">
            <a:normAutofit fontScale="97500"/>
          </a:bodyPr>
          <a:lstStyle>
            <a:lvl1pPr algn="ctr" rtl="0" eaLnBrk="0" fontAlgn="base" hangingPunct="0">
              <a:spcBef>
                <a:spcPct val="0"/>
              </a:spcBef>
              <a:spcAft>
                <a:spcPct val="0"/>
              </a:spcAft>
              <a:defRPr sz="3000" b="1" kern="1200">
                <a:solidFill>
                  <a:schemeClr val="tx1"/>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3000" b="1">
                <a:solidFill>
                  <a:schemeClr val="tx1"/>
                </a:solidFill>
                <a:latin typeface="Calibri" pitchFamily="34" charset="0"/>
              </a:defRPr>
            </a:lvl2pPr>
            <a:lvl3pPr algn="ctr" rtl="0" eaLnBrk="0" fontAlgn="base" hangingPunct="0">
              <a:spcBef>
                <a:spcPct val="0"/>
              </a:spcBef>
              <a:spcAft>
                <a:spcPct val="0"/>
              </a:spcAft>
              <a:defRPr sz="3000" b="1">
                <a:solidFill>
                  <a:schemeClr val="tx1"/>
                </a:solidFill>
                <a:latin typeface="Calibri" pitchFamily="34" charset="0"/>
              </a:defRPr>
            </a:lvl3pPr>
            <a:lvl4pPr algn="ctr" rtl="0" eaLnBrk="0" fontAlgn="base" hangingPunct="0">
              <a:spcBef>
                <a:spcPct val="0"/>
              </a:spcBef>
              <a:spcAft>
                <a:spcPct val="0"/>
              </a:spcAft>
              <a:defRPr sz="3000" b="1">
                <a:solidFill>
                  <a:schemeClr val="tx1"/>
                </a:solidFill>
                <a:latin typeface="Calibri" pitchFamily="34" charset="0"/>
              </a:defRPr>
            </a:lvl4pPr>
            <a:lvl5pPr algn="ctr" rtl="0" eaLnBrk="0" fontAlgn="base" hangingPunct="0">
              <a:spcBef>
                <a:spcPct val="0"/>
              </a:spcBef>
              <a:spcAft>
                <a:spcPct val="0"/>
              </a:spcAft>
              <a:defRPr sz="3000" b="1">
                <a:solidFill>
                  <a:schemeClr val="tx1"/>
                </a:solidFill>
                <a:latin typeface="Calibri" pitchFamily="34" charset="0"/>
              </a:defRPr>
            </a:lvl5pPr>
            <a:lvl6pPr marL="457200" algn="ctr" rtl="0" fontAlgn="base">
              <a:spcBef>
                <a:spcPct val="0"/>
              </a:spcBef>
              <a:spcAft>
                <a:spcPct val="0"/>
              </a:spcAft>
              <a:defRPr sz="3000" b="1">
                <a:solidFill>
                  <a:schemeClr val="tx1"/>
                </a:solidFill>
                <a:latin typeface="Calibri" pitchFamily="34" charset="0"/>
              </a:defRPr>
            </a:lvl6pPr>
            <a:lvl7pPr marL="914400" algn="ctr" rtl="0" fontAlgn="base">
              <a:spcBef>
                <a:spcPct val="0"/>
              </a:spcBef>
              <a:spcAft>
                <a:spcPct val="0"/>
              </a:spcAft>
              <a:defRPr sz="3000" b="1">
                <a:solidFill>
                  <a:schemeClr val="tx1"/>
                </a:solidFill>
                <a:latin typeface="Calibri" pitchFamily="34" charset="0"/>
              </a:defRPr>
            </a:lvl7pPr>
            <a:lvl8pPr marL="1371600" algn="ctr" rtl="0" fontAlgn="base">
              <a:spcBef>
                <a:spcPct val="0"/>
              </a:spcBef>
              <a:spcAft>
                <a:spcPct val="0"/>
              </a:spcAft>
              <a:defRPr sz="3000" b="1">
                <a:solidFill>
                  <a:schemeClr val="tx1"/>
                </a:solidFill>
                <a:latin typeface="Calibri" pitchFamily="34" charset="0"/>
              </a:defRPr>
            </a:lvl8pPr>
            <a:lvl9pPr marL="1828800" algn="ctr" rtl="0" fontAlgn="base">
              <a:spcBef>
                <a:spcPct val="0"/>
              </a:spcBef>
              <a:spcAft>
                <a:spcPct val="0"/>
              </a:spcAft>
              <a:defRPr sz="3000" b="1">
                <a:solidFill>
                  <a:schemeClr val="tx1"/>
                </a:solidFill>
                <a:latin typeface="Calibri" pitchFamily="34" charset="0"/>
              </a:defRPr>
            </a:lvl9pPr>
          </a:lstStyle>
          <a:p>
            <a:pPr eaLnBrk="1" hangingPunct="1">
              <a:lnSpc>
                <a:spcPct val="150000"/>
              </a:lnSpc>
              <a:defRPr/>
            </a:pPr>
            <a:r>
              <a:rPr lang="en-US" sz="1800" b="0" dirty="0">
                <a:solidFill>
                  <a:schemeClr val="bg1"/>
                </a:solidFill>
                <a:effectLst/>
                <a:latin typeface="+mn-lt"/>
              </a:rPr>
              <a:t>Traditional Investments such as Stocks, Mutual Funds, Managed Money, Real Estate, and CD’s </a:t>
            </a:r>
          </a:p>
          <a:p>
            <a:pPr eaLnBrk="1" hangingPunct="1">
              <a:lnSpc>
                <a:spcPct val="150000"/>
              </a:lnSpc>
              <a:defRPr/>
            </a:pPr>
            <a:r>
              <a:rPr lang="en-US" sz="2200" dirty="0">
                <a:solidFill>
                  <a:srgbClr val="C00000"/>
                </a:solidFill>
                <a:effectLst/>
              </a:rPr>
              <a:t>CANNOT</a:t>
            </a:r>
            <a:r>
              <a:rPr lang="en-US" sz="1800" b="0" dirty="0">
                <a:solidFill>
                  <a:srgbClr val="FFFFFF"/>
                </a:solidFill>
                <a:effectLst/>
                <a:latin typeface="+mn-lt"/>
              </a:rPr>
              <a:t> </a:t>
            </a:r>
          </a:p>
          <a:p>
            <a:pPr eaLnBrk="1" hangingPunct="1">
              <a:lnSpc>
                <a:spcPct val="150000"/>
              </a:lnSpc>
              <a:defRPr/>
            </a:pPr>
            <a:r>
              <a:rPr lang="en-US" sz="1800" b="0" dirty="0">
                <a:solidFill>
                  <a:schemeClr val="bg1"/>
                </a:solidFill>
                <a:effectLst/>
                <a:latin typeface="+mn-lt"/>
              </a:rPr>
              <a:t>Do It!</a:t>
            </a:r>
          </a:p>
        </p:txBody>
      </p:sp>
      <p:pic>
        <p:nvPicPr>
          <p:cNvPr id="33" name="Picture 4" descr="http://www.epxignitemaxx.com/content/epx/guaranteed-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5200" y="3696550"/>
            <a:ext cx="1040042" cy="1049948"/>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2"/>
          <p:cNvSpPr txBox="1">
            <a:spLocks noChangeArrowheads="1"/>
          </p:cNvSpPr>
          <p:nvPr/>
        </p:nvSpPr>
        <p:spPr>
          <a:xfrm>
            <a:off x="1466379" y="3401941"/>
            <a:ext cx="4666023" cy="1639166"/>
          </a:xfrm>
          <a:prstGeom prst="rect">
            <a:avLst/>
          </a:prstGeom>
        </p:spPr>
        <p:txBody>
          <a:bodyPr vert="horz" lIns="68580" tIns="34290" rIns="68580" bIns="34290" rtlCol="0" anchor="ctr">
            <a:noAutofit/>
          </a:bodyPr>
          <a:lstStyle>
            <a:lvl1pPr algn="ctr" rtl="0" eaLnBrk="0" fontAlgn="base" hangingPunct="0">
              <a:spcBef>
                <a:spcPct val="0"/>
              </a:spcBef>
              <a:spcAft>
                <a:spcPct val="0"/>
              </a:spcAft>
              <a:defRPr sz="3000" b="1" kern="1200">
                <a:solidFill>
                  <a:schemeClr val="tx1"/>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3000" b="1">
                <a:solidFill>
                  <a:schemeClr val="tx1"/>
                </a:solidFill>
                <a:latin typeface="Calibri" pitchFamily="34" charset="0"/>
              </a:defRPr>
            </a:lvl2pPr>
            <a:lvl3pPr algn="ctr" rtl="0" eaLnBrk="0" fontAlgn="base" hangingPunct="0">
              <a:spcBef>
                <a:spcPct val="0"/>
              </a:spcBef>
              <a:spcAft>
                <a:spcPct val="0"/>
              </a:spcAft>
              <a:defRPr sz="3000" b="1">
                <a:solidFill>
                  <a:schemeClr val="tx1"/>
                </a:solidFill>
                <a:latin typeface="Calibri" pitchFamily="34" charset="0"/>
              </a:defRPr>
            </a:lvl3pPr>
            <a:lvl4pPr algn="ctr" rtl="0" eaLnBrk="0" fontAlgn="base" hangingPunct="0">
              <a:spcBef>
                <a:spcPct val="0"/>
              </a:spcBef>
              <a:spcAft>
                <a:spcPct val="0"/>
              </a:spcAft>
              <a:defRPr sz="3000" b="1">
                <a:solidFill>
                  <a:schemeClr val="tx1"/>
                </a:solidFill>
                <a:latin typeface="Calibri" pitchFamily="34" charset="0"/>
              </a:defRPr>
            </a:lvl4pPr>
            <a:lvl5pPr algn="ctr" rtl="0" eaLnBrk="0" fontAlgn="base" hangingPunct="0">
              <a:spcBef>
                <a:spcPct val="0"/>
              </a:spcBef>
              <a:spcAft>
                <a:spcPct val="0"/>
              </a:spcAft>
              <a:defRPr sz="3000" b="1">
                <a:solidFill>
                  <a:schemeClr val="tx1"/>
                </a:solidFill>
                <a:latin typeface="Calibri" pitchFamily="34" charset="0"/>
              </a:defRPr>
            </a:lvl5pPr>
            <a:lvl6pPr marL="457200" algn="ctr" rtl="0" fontAlgn="base">
              <a:spcBef>
                <a:spcPct val="0"/>
              </a:spcBef>
              <a:spcAft>
                <a:spcPct val="0"/>
              </a:spcAft>
              <a:defRPr sz="3000" b="1">
                <a:solidFill>
                  <a:schemeClr val="tx1"/>
                </a:solidFill>
                <a:latin typeface="Calibri" pitchFamily="34" charset="0"/>
              </a:defRPr>
            </a:lvl6pPr>
            <a:lvl7pPr marL="914400" algn="ctr" rtl="0" fontAlgn="base">
              <a:spcBef>
                <a:spcPct val="0"/>
              </a:spcBef>
              <a:spcAft>
                <a:spcPct val="0"/>
              </a:spcAft>
              <a:defRPr sz="3000" b="1">
                <a:solidFill>
                  <a:schemeClr val="tx1"/>
                </a:solidFill>
                <a:latin typeface="Calibri" pitchFamily="34" charset="0"/>
              </a:defRPr>
            </a:lvl7pPr>
            <a:lvl8pPr marL="1371600" algn="ctr" rtl="0" fontAlgn="base">
              <a:spcBef>
                <a:spcPct val="0"/>
              </a:spcBef>
              <a:spcAft>
                <a:spcPct val="0"/>
              </a:spcAft>
              <a:defRPr sz="3000" b="1">
                <a:solidFill>
                  <a:schemeClr val="tx1"/>
                </a:solidFill>
                <a:latin typeface="Calibri" pitchFamily="34" charset="0"/>
              </a:defRPr>
            </a:lvl8pPr>
            <a:lvl9pPr marL="1828800" algn="ctr" rtl="0" fontAlgn="base">
              <a:spcBef>
                <a:spcPct val="0"/>
              </a:spcBef>
              <a:spcAft>
                <a:spcPct val="0"/>
              </a:spcAft>
              <a:defRPr sz="3000" b="1">
                <a:solidFill>
                  <a:schemeClr val="tx1"/>
                </a:solidFill>
                <a:latin typeface="Calibri" pitchFamily="34" charset="0"/>
              </a:defRPr>
            </a:lvl9pPr>
          </a:lstStyle>
          <a:p>
            <a:pPr eaLnBrk="1" hangingPunct="1">
              <a:defRPr/>
            </a:pPr>
            <a:r>
              <a:rPr lang="en-US" sz="2400" b="0" dirty="0">
                <a:solidFill>
                  <a:schemeClr val="tx1">
                    <a:lumMod val="65000"/>
                    <a:lumOff val="35000"/>
                  </a:schemeClr>
                </a:solidFill>
                <a:effectLst/>
                <a:latin typeface="Lato Medium" panose="020F0502020204030203" pitchFamily="34" charset="0"/>
                <a:ea typeface="Lato Medium" panose="020F0502020204030203" pitchFamily="34" charset="0"/>
                <a:cs typeface="Lato Medium" panose="020F0502020204030203" pitchFamily="34" charset="0"/>
              </a:rPr>
              <a:t>An Annuity with guaranteed lifetime income </a:t>
            </a:r>
            <a:r>
              <a:rPr lang="en-US" sz="3200" b="0" dirty="0">
                <a:solidFill>
                  <a:schemeClr val="accent1"/>
                </a:solidFill>
                <a:effectLst/>
                <a:latin typeface="Lato Medium" panose="020F0502020204030203" pitchFamily="34" charset="0"/>
                <a:ea typeface="Lato Medium" panose="020F0502020204030203" pitchFamily="34" charset="0"/>
                <a:cs typeface="Lato Medium" panose="020F0502020204030203" pitchFamily="34" charset="0"/>
              </a:rPr>
              <a:t>CAN</a:t>
            </a:r>
            <a:r>
              <a:rPr lang="en-US" sz="2400" b="0" dirty="0">
                <a:solidFill>
                  <a:srgbClr val="77933C"/>
                </a:solidFill>
                <a:effectLst/>
                <a:latin typeface="Lato Medium" panose="020F0502020204030203" pitchFamily="34" charset="0"/>
                <a:ea typeface="Lato Medium" panose="020F0502020204030203" pitchFamily="34" charset="0"/>
                <a:cs typeface="Lato Medium" panose="020F0502020204030203" pitchFamily="34" charset="0"/>
              </a:rPr>
              <a:t> </a:t>
            </a:r>
            <a:r>
              <a:rPr lang="en-US" sz="2400" b="0" dirty="0">
                <a:solidFill>
                  <a:schemeClr val="tx1">
                    <a:lumMod val="65000"/>
                    <a:lumOff val="35000"/>
                  </a:schemeClr>
                </a:solidFill>
                <a:effectLst/>
                <a:latin typeface="Lato Medium" panose="020F0502020204030203" pitchFamily="34" charset="0"/>
                <a:ea typeface="Lato Medium" panose="020F0502020204030203" pitchFamily="34" charset="0"/>
                <a:cs typeface="Lato Medium" panose="020F0502020204030203" pitchFamily="34" charset="0"/>
              </a:rPr>
              <a:t>Do It!</a:t>
            </a:r>
          </a:p>
        </p:txBody>
      </p:sp>
      <p:cxnSp>
        <p:nvCxnSpPr>
          <p:cNvPr id="37" name="Straight Connector 36"/>
          <p:cNvCxnSpPr/>
          <p:nvPr/>
        </p:nvCxnSpPr>
        <p:spPr>
          <a:xfrm>
            <a:off x="5934193" y="1344407"/>
            <a:ext cx="457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64312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a:stretch>
            <a:fillRect/>
          </a:stretch>
        </p:blipFill>
        <p:spPr/>
      </p:pic>
      <p:sp>
        <p:nvSpPr>
          <p:cNvPr id="8" name="Title 7"/>
          <p:cNvSpPr>
            <a:spLocks noGrp="1"/>
          </p:cNvSpPr>
          <p:nvPr>
            <p:ph type="title"/>
          </p:nvPr>
        </p:nvSpPr>
        <p:spPr>
          <a:xfrm>
            <a:off x="4030133" y="394572"/>
            <a:ext cx="5034415" cy="752195"/>
          </a:xfrm>
        </p:spPr>
        <p:txBody>
          <a:bodyPr anchor="ctr">
            <a:noAutofit/>
          </a:bodyPr>
          <a:lstStyle/>
          <a:p>
            <a:r>
              <a:rPr lang="en-US" sz="2400" dirty="0"/>
              <a:t>What Is A Lifetime Income Annuity?</a:t>
            </a:r>
          </a:p>
        </p:txBody>
      </p:sp>
      <p:sp>
        <p:nvSpPr>
          <p:cNvPr id="9" name="Content Placeholder 8"/>
          <p:cNvSpPr>
            <a:spLocks noGrp="1"/>
          </p:cNvSpPr>
          <p:nvPr>
            <p:ph sz="quarter" idx="4294967295"/>
          </p:nvPr>
        </p:nvSpPr>
        <p:spPr>
          <a:xfrm>
            <a:off x="4768765" y="1673633"/>
            <a:ext cx="3676666" cy="2778231"/>
          </a:xfrm>
        </p:spPr>
        <p:txBody>
          <a:bodyPr>
            <a:noAutofit/>
          </a:bodyPr>
          <a:lstStyle/>
          <a:p>
            <a:pPr marL="0" indent="0" algn="ctr" fontAlgn="base">
              <a:lnSpc>
                <a:spcPct val="110000"/>
              </a:lnSpc>
              <a:spcBef>
                <a:spcPct val="0"/>
              </a:spcBef>
              <a:spcAft>
                <a:spcPct val="0"/>
              </a:spcAft>
              <a:buNone/>
            </a:pPr>
            <a:r>
              <a:rPr lang="en-US" sz="2000" dirty="0">
                <a:solidFill>
                  <a:prstClr val="black"/>
                </a:solidFill>
                <a:ea typeface="Tahoma" pitchFamily="34" charset="0"/>
                <a:cs typeface="Tahoma" pitchFamily="34" charset="0"/>
              </a:rPr>
              <a:t>A personal “pension-like” stream of guaranteed lifetime income from a financial institution.</a:t>
            </a:r>
          </a:p>
          <a:p>
            <a:pPr marL="0" indent="0" algn="ctr" fontAlgn="base">
              <a:lnSpc>
                <a:spcPct val="110000"/>
              </a:lnSpc>
              <a:spcBef>
                <a:spcPct val="0"/>
              </a:spcBef>
              <a:spcAft>
                <a:spcPct val="0"/>
              </a:spcAft>
              <a:buNone/>
            </a:pPr>
            <a:endParaRPr lang="en-US" sz="1400" dirty="0">
              <a:solidFill>
                <a:prstClr val="black"/>
              </a:solidFill>
              <a:ea typeface="Tahoma" pitchFamily="34" charset="0"/>
              <a:cs typeface="Tahoma" pitchFamily="34" charset="0"/>
            </a:endParaRPr>
          </a:p>
          <a:p>
            <a:pPr marL="0" indent="0" algn="ctr" fontAlgn="base">
              <a:lnSpc>
                <a:spcPct val="110000"/>
              </a:lnSpc>
              <a:spcBef>
                <a:spcPct val="0"/>
              </a:spcBef>
              <a:spcAft>
                <a:spcPct val="0"/>
              </a:spcAft>
              <a:buNone/>
            </a:pPr>
            <a:endParaRPr lang="en-US" sz="1400" dirty="0">
              <a:solidFill>
                <a:prstClr val="black"/>
              </a:solidFill>
              <a:ea typeface="Tahoma" pitchFamily="34" charset="0"/>
              <a:cs typeface="Tahoma" pitchFamily="34" charset="0"/>
            </a:endParaRPr>
          </a:p>
          <a:p>
            <a:pPr marL="0" indent="0" algn="ctr" fontAlgn="base">
              <a:lnSpc>
                <a:spcPct val="110000"/>
              </a:lnSpc>
              <a:spcBef>
                <a:spcPct val="0"/>
              </a:spcBef>
              <a:spcAft>
                <a:spcPct val="0"/>
              </a:spcAft>
              <a:buNone/>
            </a:pPr>
            <a:r>
              <a:rPr lang="en-US" sz="2400" b="1" dirty="0">
                <a:solidFill>
                  <a:prstClr val="black"/>
                </a:solidFill>
                <a:ea typeface="Tahoma" pitchFamily="34" charset="0"/>
                <a:cs typeface="Tahoma" pitchFamily="34" charset="0"/>
              </a:rPr>
              <a:t>A </a:t>
            </a:r>
            <a:r>
              <a:rPr lang="en-US" sz="2400" b="1" dirty="0">
                <a:solidFill>
                  <a:schemeClr val="accent3"/>
                </a:solidFill>
                <a:ea typeface="Tahoma" pitchFamily="34" charset="0"/>
                <a:cs typeface="Tahoma" pitchFamily="34" charset="0"/>
              </a:rPr>
              <a:t>GUARANTEED</a:t>
            </a:r>
            <a:r>
              <a:rPr lang="en-US" sz="2400" b="1" dirty="0">
                <a:solidFill>
                  <a:prstClr val="black"/>
                </a:solidFill>
                <a:ea typeface="Tahoma" pitchFamily="34" charset="0"/>
                <a:cs typeface="Tahoma" pitchFamily="34" charset="0"/>
              </a:rPr>
              <a:t> </a:t>
            </a:r>
          </a:p>
          <a:p>
            <a:pPr marL="0" indent="0" algn="ctr" fontAlgn="base">
              <a:lnSpc>
                <a:spcPct val="110000"/>
              </a:lnSpc>
              <a:spcBef>
                <a:spcPct val="0"/>
              </a:spcBef>
              <a:spcAft>
                <a:spcPct val="0"/>
              </a:spcAft>
              <a:buNone/>
            </a:pPr>
            <a:r>
              <a:rPr lang="en-US" sz="2400" b="1" dirty="0">
                <a:solidFill>
                  <a:prstClr val="black"/>
                </a:solidFill>
                <a:ea typeface="Tahoma" pitchFamily="34" charset="0"/>
                <a:cs typeface="Tahoma" pitchFamily="34" charset="0"/>
              </a:rPr>
              <a:t>Paycheck for Life!</a:t>
            </a:r>
          </a:p>
        </p:txBody>
      </p:sp>
      <p:pic>
        <p:nvPicPr>
          <p:cNvPr id="10" name="Picture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4329" y="4507523"/>
            <a:ext cx="915971" cy="590456"/>
          </a:xfrm>
          <a:prstGeom prst="rect">
            <a:avLst/>
          </a:prstGeom>
        </p:spPr>
      </p:pic>
      <p:sp>
        <p:nvSpPr>
          <p:cNvPr id="11" name="Freeform 25"/>
          <p:cNvSpPr>
            <a:spLocks/>
          </p:cNvSpPr>
          <p:nvPr/>
        </p:nvSpPr>
        <p:spPr bwMode="auto">
          <a:xfrm flipH="1">
            <a:off x="2813732" y="0"/>
            <a:ext cx="2109934" cy="51435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alpha val="80000"/>
            </a:schemeClr>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cxnSp>
        <p:nvCxnSpPr>
          <p:cNvPr id="7" name="Straight Connector 6"/>
          <p:cNvCxnSpPr/>
          <p:nvPr/>
        </p:nvCxnSpPr>
        <p:spPr>
          <a:xfrm>
            <a:off x="4125948" y="1258693"/>
            <a:ext cx="457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68021"/>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Annuity Payout Rates</a:t>
            </a:r>
          </a:p>
        </p:txBody>
      </p:sp>
      <p:sp>
        <p:nvSpPr>
          <p:cNvPr id="8" name="Rectangle 7"/>
          <p:cNvSpPr/>
          <p:nvPr/>
        </p:nvSpPr>
        <p:spPr>
          <a:xfrm>
            <a:off x="3352585" y="4134690"/>
            <a:ext cx="2517036" cy="230832"/>
          </a:xfrm>
          <a:prstGeom prst="rect">
            <a:avLst/>
          </a:prstGeom>
        </p:spPr>
        <p:txBody>
          <a:bodyPr wrap="none">
            <a:spAutoFit/>
          </a:bodyPr>
          <a:lstStyle/>
          <a:p>
            <a:pPr algn="ctr"/>
            <a:r>
              <a:rPr lang="en-US" sz="900" i="1" dirty="0">
                <a:solidFill>
                  <a:schemeClr val="bg1">
                    <a:lumMod val="50000"/>
                  </a:schemeClr>
                </a:solidFill>
              </a:rPr>
              <a:t>Source: www.immediateannuities.com (July 2016)</a:t>
            </a:r>
          </a:p>
        </p:txBody>
      </p:sp>
      <p:graphicFrame>
        <p:nvGraphicFramePr>
          <p:cNvPr id="7" name="Content Placeholder 5"/>
          <p:cNvGraphicFramePr>
            <a:graphicFrameLocks noGrp="1"/>
          </p:cNvGraphicFramePr>
          <p:nvPr>
            <p:ph idx="4294967295"/>
          </p:nvPr>
        </p:nvGraphicFramePr>
        <p:xfrm>
          <a:off x="1371600" y="1257300"/>
          <a:ext cx="6457950" cy="2606281"/>
        </p:xfrm>
        <a:graphic>
          <a:graphicData uri="http://schemas.openxmlformats.org/drawingml/2006/table">
            <a:tbl>
              <a:tblPr firstRow="1" bandRow="1">
                <a:tableStyleId>{1FECB4D8-DB02-4DC6-A0A2-4F2EBAE1DC90}</a:tableStyleId>
              </a:tblPr>
              <a:tblGrid>
                <a:gridCol w="2152650">
                  <a:extLst>
                    <a:ext uri="{9D8B030D-6E8A-4147-A177-3AD203B41FA5}">
                      <a16:colId xmlns:a16="http://schemas.microsoft.com/office/drawing/2014/main" val="20000"/>
                    </a:ext>
                  </a:extLst>
                </a:gridCol>
                <a:gridCol w="2152650">
                  <a:extLst>
                    <a:ext uri="{9D8B030D-6E8A-4147-A177-3AD203B41FA5}">
                      <a16:colId xmlns:a16="http://schemas.microsoft.com/office/drawing/2014/main" val="20001"/>
                    </a:ext>
                  </a:extLst>
                </a:gridCol>
                <a:gridCol w="2152650">
                  <a:extLst>
                    <a:ext uri="{9D8B030D-6E8A-4147-A177-3AD203B41FA5}">
                      <a16:colId xmlns:a16="http://schemas.microsoft.com/office/drawing/2014/main" val="20002"/>
                    </a:ext>
                  </a:extLst>
                </a:gridCol>
              </a:tblGrid>
              <a:tr h="891622">
                <a:tc>
                  <a:txBody>
                    <a:bodyPr/>
                    <a:lstStyle/>
                    <a:p>
                      <a:pPr algn="ctr"/>
                      <a:r>
                        <a:rPr lang="en-US" sz="2400" dirty="0"/>
                        <a:t>Age</a:t>
                      </a:r>
                    </a:p>
                  </a:txBody>
                  <a:tcPr marL="68580" marR="68580" marT="34293" marB="3429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tcPr>
                </a:tc>
                <a:tc>
                  <a:txBody>
                    <a:bodyPr/>
                    <a:lstStyle/>
                    <a:p>
                      <a:pPr algn="ctr"/>
                      <a:r>
                        <a:rPr lang="en-US" sz="2400" dirty="0"/>
                        <a:t>Life Only</a:t>
                      </a:r>
                    </a:p>
                  </a:txBody>
                  <a:tcPr marL="68580" marR="68580" marT="34293" marB="3429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tcPr>
                </a:tc>
                <a:tc>
                  <a:txBody>
                    <a:bodyPr/>
                    <a:lstStyle/>
                    <a:p>
                      <a:pPr algn="ctr"/>
                      <a:r>
                        <a:rPr lang="en-US" sz="2400" dirty="0"/>
                        <a:t>Life w/Guarantee</a:t>
                      </a:r>
                    </a:p>
                  </a:txBody>
                  <a:tcPr marL="68580" marR="68580" marT="34293" marB="3429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tcPr>
                </a:tc>
                <a:extLst>
                  <a:ext uri="{0D108BD9-81ED-4DB2-BD59-A6C34878D82A}">
                    <a16:rowId xmlns:a16="http://schemas.microsoft.com/office/drawing/2014/main" val="10000"/>
                  </a:ext>
                </a:extLst>
              </a:tr>
              <a:tr h="571553">
                <a:tc>
                  <a:txBody>
                    <a:bodyPr/>
                    <a:lstStyle/>
                    <a:p>
                      <a:pPr algn="ctr"/>
                      <a:r>
                        <a:rPr lang="en-US" sz="2600" dirty="0">
                          <a:solidFill>
                            <a:schemeClr val="bg1"/>
                          </a:solidFill>
                        </a:rPr>
                        <a:t>65</a:t>
                      </a:r>
                    </a:p>
                  </a:txBody>
                  <a:tcPr marL="68580" marR="68580" marT="34293" marB="3429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77933C"/>
                    </a:solidFill>
                  </a:tcPr>
                </a:tc>
                <a:tc>
                  <a:txBody>
                    <a:bodyPr/>
                    <a:lstStyle/>
                    <a:p>
                      <a:pPr algn="ctr"/>
                      <a:r>
                        <a:rPr lang="en-US" sz="2600" dirty="0">
                          <a:solidFill>
                            <a:schemeClr val="bg1"/>
                          </a:solidFill>
                        </a:rPr>
                        <a:t>6.4%</a:t>
                      </a:r>
                    </a:p>
                  </a:txBody>
                  <a:tcPr marL="68580" marR="68580" marT="34293" marB="3429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77933C"/>
                    </a:solidFill>
                  </a:tcPr>
                </a:tc>
                <a:tc>
                  <a:txBody>
                    <a:bodyPr/>
                    <a:lstStyle/>
                    <a:p>
                      <a:pPr algn="ctr"/>
                      <a:r>
                        <a:rPr lang="en-US" sz="2600" dirty="0">
                          <a:solidFill>
                            <a:schemeClr val="bg1"/>
                          </a:solidFill>
                        </a:rPr>
                        <a:t>5.8%</a:t>
                      </a:r>
                    </a:p>
                  </a:txBody>
                  <a:tcPr marL="68580" marR="68580" marT="34293" marB="3429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77933C"/>
                    </a:solidFill>
                  </a:tcPr>
                </a:tc>
                <a:extLst>
                  <a:ext uri="{0D108BD9-81ED-4DB2-BD59-A6C34878D82A}">
                    <a16:rowId xmlns:a16="http://schemas.microsoft.com/office/drawing/2014/main" val="10001"/>
                  </a:ext>
                </a:extLst>
              </a:tr>
              <a:tr h="571553">
                <a:tc>
                  <a:txBody>
                    <a:bodyPr/>
                    <a:lstStyle/>
                    <a:p>
                      <a:pPr algn="ctr"/>
                      <a:r>
                        <a:rPr lang="en-US" sz="2600" dirty="0">
                          <a:solidFill>
                            <a:schemeClr val="tx1"/>
                          </a:solidFill>
                        </a:rPr>
                        <a:t>75</a:t>
                      </a:r>
                    </a:p>
                  </a:txBody>
                  <a:tcPr marL="68580" marR="68580" marT="34293" marB="3429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r>
                        <a:rPr lang="en-US" sz="2600" dirty="0">
                          <a:solidFill>
                            <a:schemeClr val="tx1"/>
                          </a:solidFill>
                        </a:rPr>
                        <a:t>8.8%</a:t>
                      </a:r>
                    </a:p>
                  </a:txBody>
                  <a:tcPr marL="68580" marR="68580" marT="34293" marB="3429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r>
                        <a:rPr lang="en-US" sz="2600" dirty="0">
                          <a:solidFill>
                            <a:schemeClr val="tx1"/>
                          </a:solidFill>
                        </a:rPr>
                        <a:t>7.1%</a:t>
                      </a:r>
                    </a:p>
                  </a:txBody>
                  <a:tcPr marL="68580" marR="68580" marT="34293" marB="3429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2"/>
                  </a:ext>
                </a:extLst>
              </a:tr>
              <a:tr h="571553">
                <a:tc>
                  <a:txBody>
                    <a:bodyPr/>
                    <a:lstStyle/>
                    <a:p>
                      <a:pPr algn="ctr"/>
                      <a:r>
                        <a:rPr lang="en-US" sz="2600" dirty="0">
                          <a:solidFill>
                            <a:schemeClr val="bg1"/>
                          </a:solidFill>
                        </a:rPr>
                        <a:t>85</a:t>
                      </a:r>
                    </a:p>
                  </a:txBody>
                  <a:tcPr marL="68580" marR="68580" marT="34293" marB="3429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77933C"/>
                    </a:solidFill>
                  </a:tcPr>
                </a:tc>
                <a:tc>
                  <a:txBody>
                    <a:bodyPr/>
                    <a:lstStyle/>
                    <a:p>
                      <a:pPr algn="ctr"/>
                      <a:r>
                        <a:rPr lang="en-US" sz="2600" dirty="0">
                          <a:solidFill>
                            <a:schemeClr val="bg1"/>
                          </a:solidFill>
                        </a:rPr>
                        <a:t>14.4%</a:t>
                      </a:r>
                    </a:p>
                  </a:txBody>
                  <a:tcPr marL="68580" marR="68580" marT="34293" marB="3429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77933C"/>
                    </a:solidFill>
                  </a:tcPr>
                </a:tc>
                <a:tc>
                  <a:txBody>
                    <a:bodyPr/>
                    <a:lstStyle/>
                    <a:p>
                      <a:pPr algn="ctr"/>
                      <a:r>
                        <a:rPr lang="en-US" sz="2600" dirty="0">
                          <a:solidFill>
                            <a:schemeClr val="bg1"/>
                          </a:solidFill>
                        </a:rPr>
                        <a:t>9.6%</a:t>
                      </a:r>
                    </a:p>
                  </a:txBody>
                  <a:tcPr marL="68580" marR="68580" marT="34293" marB="3429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77933C"/>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284108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4000" t="-8000" b="-1000"/>
          </a:stretch>
        </a:blipFill>
        <a:effectLst/>
      </p:bgPr>
    </p:bg>
    <p:spTree>
      <p:nvGrpSpPr>
        <p:cNvPr id="1" name=""/>
        <p:cNvGrpSpPr/>
        <p:nvPr/>
      </p:nvGrpSpPr>
      <p:grpSpPr>
        <a:xfrm>
          <a:off x="0" y="0"/>
          <a:ext cx="0" cy="0"/>
          <a:chOff x="0" y="0"/>
          <a:chExt cx="0" cy="0"/>
        </a:xfrm>
      </p:grpSpPr>
      <p:sp>
        <p:nvSpPr>
          <p:cNvPr id="11" name="TextBox 10"/>
          <p:cNvSpPr txBox="1"/>
          <p:nvPr/>
        </p:nvSpPr>
        <p:spPr>
          <a:xfrm>
            <a:off x="5734457" y="3394638"/>
            <a:ext cx="3238782" cy="584775"/>
          </a:xfrm>
          <a:prstGeom prst="rect">
            <a:avLst/>
          </a:prstGeom>
          <a:noFill/>
        </p:spPr>
        <p:txBody>
          <a:bodyPr wrap="square" rtlCol="0">
            <a:spAutoFit/>
          </a:bodyPr>
          <a:lstStyle/>
          <a:p>
            <a:pPr algn="ctr"/>
            <a:r>
              <a:rPr lang="en-US" sz="1600" dirty="0">
                <a:solidFill>
                  <a:schemeClr val="bg1"/>
                </a:solidFill>
              </a:rPr>
              <a:t>Retirement Income Concerns</a:t>
            </a:r>
          </a:p>
          <a:p>
            <a:pPr algn="ctr"/>
            <a:r>
              <a:rPr lang="en-US" sz="1600" dirty="0">
                <a:solidFill>
                  <a:schemeClr val="bg1"/>
                </a:solidFill>
              </a:rPr>
              <a:t>Managing Income</a:t>
            </a:r>
          </a:p>
        </p:txBody>
      </p:sp>
      <p:sp>
        <p:nvSpPr>
          <p:cNvPr id="12" name="TextBox 11"/>
          <p:cNvSpPr txBox="1"/>
          <p:nvPr/>
        </p:nvSpPr>
        <p:spPr>
          <a:xfrm>
            <a:off x="5563519" y="4146144"/>
            <a:ext cx="3409720" cy="769441"/>
          </a:xfrm>
          <a:prstGeom prst="rect">
            <a:avLst/>
          </a:prstGeom>
          <a:noFill/>
        </p:spPr>
        <p:txBody>
          <a:bodyPr wrap="square" rtlCol="0">
            <a:spAutoFit/>
          </a:bodyPr>
          <a:lstStyle/>
          <a:p>
            <a:pPr algn="ctr"/>
            <a:r>
              <a:rPr lang="en-US" sz="2200" b="1" dirty="0">
                <a:solidFill>
                  <a:schemeClr val="bg1"/>
                </a:solidFill>
                <a:latin typeface="+mj-lt"/>
              </a:rPr>
              <a:t>WHAT ARE LONGEVITY CREDITS? </a:t>
            </a:r>
          </a:p>
        </p:txBody>
      </p:sp>
      <p:cxnSp>
        <p:nvCxnSpPr>
          <p:cNvPr id="15" name="Straight Connector 14"/>
          <p:cNvCxnSpPr/>
          <p:nvPr/>
        </p:nvCxnSpPr>
        <p:spPr>
          <a:xfrm>
            <a:off x="7042491" y="4062778"/>
            <a:ext cx="62271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73068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8" y="1412697"/>
            <a:ext cx="9144008" cy="2115627"/>
          </a:xfrm>
          <a:prstGeom prst="rect">
            <a:avLst/>
          </a:prstGeom>
          <a:blipFill dpi="0" rotWithShape="1">
            <a:blip r:embed="rId3"/>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62" name="Rectangle 61"/>
          <p:cNvSpPr/>
          <p:nvPr/>
        </p:nvSpPr>
        <p:spPr>
          <a:xfrm>
            <a:off x="-8" y="1412697"/>
            <a:ext cx="9144008" cy="2115627"/>
          </a:xfrm>
          <a:prstGeom prst="rect">
            <a:avLst/>
          </a:prstGeom>
          <a:solidFill>
            <a:schemeClr val="tx1">
              <a:alpha val="3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4" name="TextBox 13"/>
          <p:cNvSpPr txBox="1"/>
          <p:nvPr/>
        </p:nvSpPr>
        <p:spPr>
          <a:xfrm>
            <a:off x="451692" y="1681129"/>
            <a:ext cx="4224968" cy="1200329"/>
          </a:xfrm>
          <a:prstGeom prst="rect">
            <a:avLst/>
          </a:prstGeom>
          <a:noFill/>
        </p:spPr>
        <p:txBody>
          <a:bodyPr wrap="square" rtlCol="0">
            <a:spAutoFit/>
          </a:bodyPr>
          <a:lstStyle/>
          <a:p>
            <a:pPr algn="ctr"/>
            <a:r>
              <a:rPr lang="en-US" sz="2400" b="1" dirty="0">
                <a:solidFill>
                  <a:schemeClr val="bg1"/>
                </a:solidFill>
                <a:latin typeface="+mj-lt"/>
              </a:rPr>
              <a:t>Suppose five 90 year-old women take a vacation together every year …</a:t>
            </a:r>
          </a:p>
        </p:txBody>
      </p:sp>
      <p:sp>
        <p:nvSpPr>
          <p:cNvPr id="15" name="TextBox 14"/>
          <p:cNvSpPr txBox="1"/>
          <p:nvPr/>
        </p:nvSpPr>
        <p:spPr>
          <a:xfrm>
            <a:off x="2947404" y="3988919"/>
            <a:ext cx="5549277" cy="400110"/>
          </a:xfrm>
          <a:prstGeom prst="rect">
            <a:avLst/>
          </a:prstGeom>
          <a:noFill/>
        </p:spPr>
        <p:txBody>
          <a:bodyPr wrap="square" rtlCol="0">
            <a:spAutoFit/>
          </a:bodyPr>
          <a:lstStyle/>
          <a:p>
            <a:pPr algn="ctr"/>
            <a:r>
              <a:rPr lang="en-US" sz="2000" dirty="0">
                <a:solidFill>
                  <a:schemeClr val="accent2"/>
                </a:solidFill>
              </a:rPr>
              <a:t>The five women each place $100 in a mason jar.</a:t>
            </a:r>
          </a:p>
        </p:txBody>
      </p:sp>
      <p:sp>
        <p:nvSpPr>
          <p:cNvPr id="63" name="Title 1"/>
          <p:cNvSpPr>
            <a:spLocks noGrp="1"/>
          </p:cNvSpPr>
          <p:nvPr>
            <p:ph type="title"/>
          </p:nvPr>
        </p:nvSpPr>
        <p:spPr/>
        <p:txBody>
          <a:bodyPr>
            <a:noAutofit/>
          </a:bodyPr>
          <a:lstStyle/>
          <a:p>
            <a:pPr algn="ctr"/>
            <a:br>
              <a:rPr lang="en-US" sz="2200" dirty="0"/>
            </a:br>
            <a:r>
              <a:rPr lang="en-US" sz="2200" dirty="0"/>
              <a:t>Benefits </a:t>
            </a:r>
            <a:r>
              <a:rPr lang="en-US" dirty="0"/>
              <a:t>of </a:t>
            </a:r>
            <a:r>
              <a:rPr lang="en-US" sz="2200" dirty="0"/>
              <a:t>Risk Pooling and LONGEVITY Credits</a:t>
            </a:r>
            <a:br>
              <a:rPr lang="en-US" sz="2200" dirty="0"/>
            </a:br>
            <a:endParaRPr lang="en-US" sz="2200" dirty="0"/>
          </a:p>
        </p:txBody>
      </p:sp>
      <p:grpSp>
        <p:nvGrpSpPr>
          <p:cNvPr id="70" name="Group 69"/>
          <p:cNvGrpSpPr/>
          <p:nvPr/>
        </p:nvGrpSpPr>
        <p:grpSpPr>
          <a:xfrm>
            <a:off x="5255967" y="952101"/>
            <a:ext cx="2986333" cy="2068369"/>
            <a:chOff x="5374892" y="963899"/>
            <a:chExt cx="2960078" cy="2068369"/>
          </a:xfrm>
        </p:grpSpPr>
        <p:pic>
          <p:nvPicPr>
            <p:cNvPr id="69" name="Picture 6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4892" y="963899"/>
              <a:ext cx="2960078" cy="2068369"/>
            </a:xfrm>
            <a:prstGeom prst="rect">
              <a:avLst/>
            </a:prstGeom>
          </p:spPr>
        </p:pic>
        <p:pic>
          <p:nvPicPr>
            <p:cNvPr id="4" name="Picture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655036" y="1230325"/>
              <a:ext cx="2405180" cy="1599189"/>
            </a:xfrm>
            <a:prstGeom prst="rect">
              <a:avLst/>
            </a:prstGeom>
            <a:effectLst>
              <a:innerShdw blurRad="63500" dist="25400" dir="13500000">
                <a:prstClr val="black">
                  <a:alpha val="21000"/>
                </a:prstClr>
              </a:innerShdw>
            </a:effectLst>
          </p:spPr>
        </p:pic>
      </p:grpSp>
      <p:pic>
        <p:nvPicPr>
          <p:cNvPr id="75" name="Picture 7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352165" y="2366364"/>
            <a:ext cx="1918085" cy="2887564"/>
          </a:xfrm>
          <a:prstGeom prst="rect">
            <a:avLst/>
          </a:prstGeom>
        </p:spPr>
      </p:pic>
      <p:sp>
        <p:nvSpPr>
          <p:cNvPr id="12" name="TextBox 11"/>
          <p:cNvSpPr txBox="1"/>
          <p:nvPr/>
        </p:nvSpPr>
        <p:spPr>
          <a:xfrm>
            <a:off x="563094" y="3870045"/>
            <a:ext cx="869950" cy="400110"/>
          </a:xfrm>
          <a:prstGeom prst="rect">
            <a:avLst/>
          </a:prstGeom>
          <a:noFill/>
        </p:spPr>
        <p:txBody>
          <a:bodyPr wrap="square" rtlCol="0">
            <a:spAutoFit/>
          </a:bodyPr>
          <a:lstStyle/>
          <a:p>
            <a:pPr algn="ctr"/>
            <a:r>
              <a:rPr lang="en-US" sz="2000" dirty="0">
                <a:solidFill>
                  <a:schemeClr val="accent3"/>
                </a:solidFill>
                <a:latin typeface="+mj-lt"/>
              </a:rPr>
              <a:t>$500</a:t>
            </a:r>
          </a:p>
        </p:txBody>
      </p:sp>
      <p:cxnSp>
        <p:nvCxnSpPr>
          <p:cNvPr id="13" name="Straight Connector 12"/>
          <p:cNvCxnSpPr/>
          <p:nvPr/>
        </p:nvCxnSpPr>
        <p:spPr>
          <a:xfrm flipH="1">
            <a:off x="1352165" y="4076888"/>
            <a:ext cx="362335" cy="0"/>
          </a:xfrm>
          <a:prstGeom prst="line">
            <a:avLst/>
          </a:prstGeom>
          <a:ln w="12700">
            <a:solidFill>
              <a:schemeClr val="accent3"/>
            </a:solidFill>
            <a:prstDash val="sysDot"/>
            <a:headEnd type="stealth"/>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85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700" fill="hold"/>
                                        <p:tgtEl>
                                          <p:spTgt spid="70"/>
                                        </p:tgtEl>
                                        <p:attrNameLst>
                                          <p:attrName>ppt_x</p:attrName>
                                        </p:attrNameLst>
                                      </p:cBhvr>
                                      <p:tavLst>
                                        <p:tav tm="0">
                                          <p:val>
                                            <p:strVal val="1+#ppt_w/2"/>
                                          </p:val>
                                        </p:tav>
                                        <p:tav tm="100000">
                                          <p:val>
                                            <p:strVal val="#ppt_x"/>
                                          </p:val>
                                        </p:tav>
                                      </p:tavLst>
                                    </p:anim>
                                    <p:anim calcmode="lin" valueType="num">
                                      <p:cBhvr additive="base">
                                        <p:cTn id="8" dur="700" fill="hold"/>
                                        <p:tgtEl>
                                          <p:spTgt spid="70"/>
                                        </p:tgtEl>
                                        <p:attrNameLst>
                                          <p:attrName>ppt_y</p:attrName>
                                        </p:attrNameLst>
                                      </p:cBhvr>
                                      <p:tavLst>
                                        <p:tav tm="0">
                                          <p:val>
                                            <p:strVal val="#ppt_y"/>
                                          </p:val>
                                        </p:tav>
                                        <p:tav tm="100000">
                                          <p:val>
                                            <p:strVal val="#ppt_y"/>
                                          </p:val>
                                        </p:tav>
                                      </p:tavLst>
                                    </p:anim>
                                  </p:childTnLst>
                                </p:cTn>
                              </p:par>
                            </p:childTnLst>
                          </p:cTn>
                        </p:par>
                        <p:par>
                          <p:cTn id="9" fill="hold">
                            <p:stCondLst>
                              <p:cond delay="70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p:stCondLst>
                              <p:cond delay="1200"/>
                            </p:stCondLst>
                            <p:childTnLst>
                              <p:par>
                                <p:cTn id="14" presetID="22" presetClass="entr" presetSubtype="8"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par>
                          <p:cTn id="17" fill="hold">
                            <p:stCondLst>
                              <p:cond delay="1700"/>
                            </p:stCondLst>
                            <p:childTnLst>
                              <p:par>
                                <p:cTn id="18" presetID="22" presetClass="entr" presetSubtype="8"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8251"/>
          <p:cNvGrpSpPr/>
          <p:nvPr/>
        </p:nvGrpSpPr>
        <p:grpSpPr>
          <a:xfrm>
            <a:off x="3205103" y="409433"/>
            <a:ext cx="1666993" cy="1666993"/>
            <a:chOff x="0" y="0"/>
            <a:chExt cx="4000774" cy="4000774"/>
          </a:xfrm>
        </p:grpSpPr>
        <p:sp>
          <p:nvSpPr>
            <p:cNvPr id="19" name="Shape 8248"/>
            <p:cNvSpPr/>
            <p:nvPr/>
          </p:nvSpPr>
          <p:spPr>
            <a:xfrm>
              <a:off x="0" y="0"/>
              <a:ext cx="4000774" cy="400077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defRPr sz="3200">
                  <a:solidFill>
                    <a:srgbClr val="FFFFFF"/>
                  </a:solidFill>
                </a:defRPr>
              </a:pPr>
              <a:endParaRPr/>
            </a:p>
          </p:txBody>
        </p:sp>
        <p:sp>
          <p:nvSpPr>
            <p:cNvPr id="20" name="Shape 8249"/>
            <p:cNvSpPr/>
            <p:nvPr/>
          </p:nvSpPr>
          <p:spPr>
            <a:xfrm>
              <a:off x="163451" y="163451"/>
              <a:ext cx="3673871" cy="367387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lumMod val="50000"/>
              </a:schemeClr>
            </a:solidFill>
            <a:ln w="12700" cap="flat">
              <a:noFill/>
              <a:miter lim="400000"/>
            </a:ln>
            <a:effectLst/>
          </p:spPr>
          <p:txBody>
            <a:bodyPr wrap="square" lIns="0" tIns="0" rIns="0" bIns="0" numCol="1" anchor="ctr">
              <a:noAutofit/>
            </a:bodyPr>
            <a:lstStyle/>
            <a:p>
              <a:pPr lvl="0">
                <a:defRPr sz="3200">
                  <a:solidFill>
                    <a:srgbClr val="FFFFFF"/>
                  </a:solidFill>
                </a:defRPr>
              </a:pPr>
              <a:endParaRPr/>
            </a:p>
          </p:txBody>
        </p:sp>
      </p:grpSp>
      <p:sp>
        <p:nvSpPr>
          <p:cNvPr id="27" name="Rectangle 26"/>
          <p:cNvSpPr/>
          <p:nvPr/>
        </p:nvSpPr>
        <p:spPr>
          <a:xfrm>
            <a:off x="4926599" y="-8213"/>
            <a:ext cx="4217401" cy="5143500"/>
          </a:xfrm>
          <a:prstGeom prst="rect">
            <a:avLst/>
          </a:prstGeom>
          <a:solidFill>
            <a:schemeClr val="accent1">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5034860" y="2692233"/>
            <a:ext cx="4191186" cy="716340"/>
          </a:xfrm>
          <a:prstGeom prst="rect">
            <a:avLst/>
          </a:prstGeom>
          <a:noFill/>
          <a:ln w="38100">
            <a:noFill/>
          </a:ln>
        </p:spPr>
        <p:txBody>
          <a:bodyPr wrap="square" lIns="68571" tIns="34285" rIns="68571" bIns="34285" rtlCol="0">
            <a:spAutoFit/>
          </a:bodyPr>
          <a:lstStyle/>
          <a:p>
            <a:pPr algn="ctr">
              <a:lnSpc>
                <a:spcPct val="110000"/>
              </a:lnSpc>
            </a:pPr>
            <a:r>
              <a:rPr lang="en-US" sz="2000" dirty="0">
                <a:solidFill>
                  <a:schemeClr val="bg1"/>
                </a:solidFill>
                <a:latin typeface="+mj-lt"/>
                <a:cs typeface="Lato Light"/>
              </a:rPr>
              <a:t>When everyday </a:t>
            </a:r>
          </a:p>
          <a:p>
            <a:pPr algn="ctr">
              <a:lnSpc>
                <a:spcPct val="110000"/>
              </a:lnSpc>
            </a:pPr>
            <a:r>
              <a:rPr lang="en-US" sz="2000" dirty="0">
                <a:solidFill>
                  <a:schemeClr val="bg1"/>
                </a:solidFill>
                <a:latin typeface="+mj-lt"/>
                <a:cs typeface="Lato Light"/>
              </a:rPr>
              <a:t>is Saturday!</a:t>
            </a:r>
          </a:p>
        </p:txBody>
      </p:sp>
      <p:sp>
        <p:nvSpPr>
          <p:cNvPr id="35" name="Oval 34"/>
          <p:cNvSpPr/>
          <p:nvPr/>
        </p:nvSpPr>
        <p:spPr>
          <a:xfrm>
            <a:off x="3348446" y="556300"/>
            <a:ext cx="1378794" cy="1378794"/>
          </a:xfrm>
          <a:prstGeom prst="ellipse">
            <a:avLst/>
          </a:prstGeom>
          <a:blipFill dpi="0" rotWithShape="1">
            <a:blip r:embed="rId3"/>
            <a:srcRect/>
            <a:stretch>
              <a:fillRect l="-25000" r="-25000"/>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8243"/>
          <p:cNvGrpSpPr/>
          <p:nvPr/>
        </p:nvGrpSpPr>
        <p:grpSpPr>
          <a:xfrm>
            <a:off x="3487221" y="1661643"/>
            <a:ext cx="2070783" cy="2070783"/>
            <a:chOff x="202276" y="156928"/>
            <a:chExt cx="4969866" cy="4969866"/>
          </a:xfrm>
        </p:grpSpPr>
        <p:sp>
          <p:nvSpPr>
            <p:cNvPr id="11" name="Shape 8240"/>
            <p:cNvSpPr/>
            <p:nvPr/>
          </p:nvSpPr>
          <p:spPr>
            <a:xfrm>
              <a:off x="202276" y="156928"/>
              <a:ext cx="4969866" cy="49698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defRPr sz="3200">
                  <a:solidFill>
                    <a:srgbClr val="FFFFFF"/>
                  </a:solidFill>
                </a:defRPr>
              </a:pPr>
              <a:endParaRPr/>
            </a:p>
          </p:txBody>
        </p:sp>
        <p:sp>
          <p:nvSpPr>
            <p:cNvPr id="12" name="Shape 8241"/>
            <p:cNvSpPr/>
            <p:nvPr/>
          </p:nvSpPr>
          <p:spPr>
            <a:xfrm>
              <a:off x="385902" y="340552"/>
              <a:ext cx="4602614" cy="46026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cap="flat">
              <a:noFill/>
              <a:miter lim="400000"/>
            </a:ln>
            <a:effectLst/>
          </p:spPr>
          <p:txBody>
            <a:bodyPr wrap="square" lIns="0" tIns="0" rIns="0" bIns="0" numCol="1" anchor="ctr">
              <a:noAutofit/>
            </a:bodyPr>
            <a:lstStyle/>
            <a:p>
              <a:pPr lvl="0">
                <a:defRPr sz="3200">
                  <a:solidFill>
                    <a:srgbClr val="FFFFFF"/>
                  </a:solidFill>
                </a:defRPr>
              </a:pPr>
              <a:endParaRPr/>
            </a:p>
          </p:txBody>
        </p:sp>
      </p:grpSp>
      <p:sp>
        <p:nvSpPr>
          <p:cNvPr id="36" name="Oval 35"/>
          <p:cNvSpPr/>
          <p:nvPr/>
        </p:nvSpPr>
        <p:spPr>
          <a:xfrm>
            <a:off x="3662609" y="1840266"/>
            <a:ext cx="1720003" cy="1720003"/>
          </a:xfrm>
          <a:prstGeom prst="ellipse">
            <a:avLst/>
          </a:prstGeom>
          <a:blipFill dpi="0" rotWithShape="1">
            <a:blip r:embed="rId4"/>
            <a:srcRect/>
            <a:stretch>
              <a:fillRect r="-35000"/>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8247"/>
          <p:cNvGrpSpPr/>
          <p:nvPr/>
        </p:nvGrpSpPr>
        <p:grpSpPr>
          <a:xfrm>
            <a:off x="2438955" y="2901080"/>
            <a:ext cx="1666993" cy="1666993"/>
            <a:chOff x="0" y="0"/>
            <a:chExt cx="4000774" cy="4000774"/>
          </a:xfrm>
        </p:grpSpPr>
        <p:sp>
          <p:nvSpPr>
            <p:cNvPr id="15" name="Shape 8244"/>
            <p:cNvSpPr/>
            <p:nvPr/>
          </p:nvSpPr>
          <p:spPr>
            <a:xfrm>
              <a:off x="0" y="0"/>
              <a:ext cx="4000774" cy="400077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defRPr sz="3200">
                  <a:solidFill>
                    <a:srgbClr val="FFFFFF"/>
                  </a:solidFill>
                </a:defRPr>
              </a:pPr>
              <a:endParaRPr/>
            </a:p>
          </p:txBody>
        </p:sp>
        <p:sp>
          <p:nvSpPr>
            <p:cNvPr id="16" name="Shape 8245"/>
            <p:cNvSpPr/>
            <p:nvPr/>
          </p:nvSpPr>
          <p:spPr>
            <a:xfrm>
              <a:off x="163451" y="163451"/>
              <a:ext cx="3673871" cy="367387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12700" cap="flat">
              <a:noFill/>
              <a:miter lim="400000"/>
            </a:ln>
            <a:effectLst/>
          </p:spPr>
          <p:txBody>
            <a:bodyPr wrap="square" lIns="0" tIns="0" rIns="0" bIns="0" numCol="1" anchor="ctr">
              <a:noAutofit/>
            </a:bodyPr>
            <a:lstStyle/>
            <a:p>
              <a:pPr lvl="0">
                <a:defRPr sz="3200">
                  <a:solidFill>
                    <a:srgbClr val="FFFFFF"/>
                  </a:solidFill>
                </a:defRPr>
              </a:pPr>
              <a:endParaRPr/>
            </a:p>
          </p:txBody>
        </p:sp>
      </p:grpSp>
      <p:sp>
        <p:nvSpPr>
          <p:cNvPr id="34" name="Oval 33"/>
          <p:cNvSpPr/>
          <p:nvPr/>
        </p:nvSpPr>
        <p:spPr>
          <a:xfrm>
            <a:off x="2577836" y="3030505"/>
            <a:ext cx="1378794" cy="1378794"/>
          </a:xfrm>
          <a:prstGeom prst="ellipse">
            <a:avLst/>
          </a:prstGeom>
          <a:blipFill dpi="0" rotWithShape="1">
            <a:blip r:embed="rId5"/>
            <a:srcRect/>
            <a:stretch>
              <a:fillRect l="-21000" r="-39000"/>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8255"/>
          <p:cNvGrpSpPr/>
          <p:nvPr/>
        </p:nvGrpSpPr>
        <p:grpSpPr>
          <a:xfrm>
            <a:off x="452152" y="519905"/>
            <a:ext cx="3373001" cy="3373001"/>
            <a:chOff x="0" y="0"/>
            <a:chExt cx="8095179" cy="8095179"/>
          </a:xfrm>
        </p:grpSpPr>
        <p:sp>
          <p:nvSpPr>
            <p:cNvPr id="23" name="Shape 8252"/>
            <p:cNvSpPr/>
            <p:nvPr/>
          </p:nvSpPr>
          <p:spPr>
            <a:xfrm>
              <a:off x="0" y="0"/>
              <a:ext cx="8095179" cy="809517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defRPr sz="3200">
                  <a:solidFill>
                    <a:srgbClr val="FFFFFF"/>
                  </a:solidFill>
                </a:defRPr>
              </a:pPr>
              <a:endParaRPr/>
            </a:p>
          </p:txBody>
        </p:sp>
        <p:sp>
          <p:nvSpPr>
            <p:cNvPr id="24" name="Shape 8253"/>
            <p:cNvSpPr/>
            <p:nvPr/>
          </p:nvSpPr>
          <p:spPr>
            <a:xfrm>
              <a:off x="246957" y="246957"/>
              <a:ext cx="7601265" cy="760126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cap="flat">
              <a:noFill/>
              <a:miter lim="400000"/>
            </a:ln>
            <a:effectLst/>
          </p:spPr>
          <p:txBody>
            <a:bodyPr wrap="square" lIns="0" tIns="0" rIns="0" bIns="0" numCol="1" anchor="ctr">
              <a:noAutofit/>
            </a:bodyPr>
            <a:lstStyle/>
            <a:p>
              <a:pPr lvl="0">
                <a:defRPr sz="3200">
                  <a:solidFill>
                    <a:srgbClr val="FFFFFF"/>
                  </a:solidFill>
                </a:defRPr>
              </a:pPr>
              <a:endParaRPr/>
            </a:p>
          </p:txBody>
        </p:sp>
      </p:grpSp>
      <p:sp>
        <p:nvSpPr>
          <p:cNvPr id="33" name="Oval 32"/>
          <p:cNvSpPr/>
          <p:nvPr/>
        </p:nvSpPr>
        <p:spPr>
          <a:xfrm>
            <a:off x="665704" y="722375"/>
            <a:ext cx="2959271" cy="2959271"/>
          </a:xfrm>
          <a:prstGeom prst="ellipse">
            <a:avLst/>
          </a:prstGeom>
          <a:blipFill dpi="0" rotWithShape="1">
            <a:blip r:embed="rId6"/>
            <a:srcRect/>
            <a:stretch>
              <a:fillRect r="-31084"/>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descr="FInal-Tom-Logo-PPT.png"/>
          <p:cNvPicPr>
            <a:picLocks noChangeAspect="1"/>
          </p:cNvPicPr>
          <p:nvPr/>
        </p:nvPicPr>
        <p:blipFill>
          <a:blip r:embed="rId7" cstate="print"/>
          <a:srcRect l="3788" r="4415"/>
          <a:stretch>
            <a:fillRect/>
          </a:stretch>
        </p:blipFill>
        <p:spPr>
          <a:xfrm>
            <a:off x="169117" y="4568073"/>
            <a:ext cx="993174" cy="450472"/>
          </a:xfrm>
          <a:prstGeom prst="rect">
            <a:avLst/>
          </a:prstGeom>
        </p:spPr>
      </p:pic>
      <p:sp>
        <p:nvSpPr>
          <p:cNvPr id="30" name="AutoShape 2"/>
          <p:cNvSpPr>
            <a:spLocks/>
          </p:cNvSpPr>
          <p:nvPr/>
        </p:nvSpPr>
        <p:spPr bwMode="auto">
          <a:xfrm>
            <a:off x="5352831" y="1542350"/>
            <a:ext cx="3555241" cy="723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a:defRPr/>
            </a:pPr>
            <a:r>
              <a:rPr lang="es-ES" sz="2800" b="1" dirty="0">
                <a:solidFill>
                  <a:schemeClr val="bg1"/>
                </a:solidFill>
                <a:latin typeface="+mj-lt"/>
                <a:cs typeface="Lato Regular"/>
              </a:rPr>
              <a:t>RETIREMENT</a:t>
            </a:r>
          </a:p>
        </p:txBody>
      </p:sp>
      <p:pic>
        <p:nvPicPr>
          <p:cNvPr id="38" name="Picture 37"/>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128980" y="4568073"/>
            <a:ext cx="761460" cy="490854"/>
          </a:xfrm>
          <a:prstGeom prst="rect">
            <a:avLst/>
          </a:prstGeom>
        </p:spPr>
      </p:pic>
      <p:cxnSp>
        <p:nvCxnSpPr>
          <p:cNvPr id="25" name="Straight Connector 24"/>
          <p:cNvCxnSpPr/>
          <p:nvPr/>
        </p:nvCxnSpPr>
        <p:spPr>
          <a:xfrm>
            <a:off x="6819097" y="2421263"/>
            <a:ext cx="62271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21396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8" y="1412697"/>
            <a:ext cx="9144008" cy="2115627"/>
          </a:xfrm>
          <a:prstGeom prst="rect">
            <a:avLst/>
          </a:prstGeom>
          <a:blipFill dpi="0" rotWithShape="1">
            <a:blip r:embed="rId3"/>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62" name="Rectangle 61"/>
          <p:cNvSpPr/>
          <p:nvPr/>
        </p:nvSpPr>
        <p:spPr>
          <a:xfrm>
            <a:off x="-8" y="1412697"/>
            <a:ext cx="9144008" cy="2115627"/>
          </a:xfrm>
          <a:prstGeom prst="rect">
            <a:avLst/>
          </a:prstGeom>
          <a:solidFill>
            <a:schemeClr val="tx1">
              <a:alpha val="3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4" name="TextBox 13"/>
          <p:cNvSpPr txBox="1"/>
          <p:nvPr/>
        </p:nvSpPr>
        <p:spPr>
          <a:xfrm>
            <a:off x="3715490" y="1634843"/>
            <a:ext cx="3993442" cy="830997"/>
          </a:xfrm>
          <a:prstGeom prst="rect">
            <a:avLst/>
          </a:prstGeom>
          <a:noFill/>
        </p:spPr>
        <p:txBody>
          <a:bodyPr wrap="square" rtlCol="0">
            <a:spAutoFit/>
          </a:bodyPr>
          <a:lstStyle/>
          <a:p>
            <a:r>
              <a:rPr lang="en-US" sz="2400" b="1" dirty="0">
                <a:solidFill>
                  <a:schemeClr val="bg1"/>
                </a:solidFill>
                <a:latin typeface="+mj-lt"/>
              </a:rPr>
              <a:t>Unfortunately one of the ladies died that year.</a:t>
            </a:r>
          </a:p>
        </p:txBody>
      </p:sp>
      <p:sp>
        <p:nvSpPr>
          <p:cNvPr id="15" name="TextBox 14"/>
          <p:cNvSpPr txBox="1"/>
          <p:nvPr/>
        </p:nvSpPr>
        <p:spPr>
          <a:xfrm>
            <a:off x="794855" y="3763916"/>
            <a:ext cx="4673447" cy="923330"/>
          </a:xfrm>
          <a:prstGeom prst="rect">
            <a:avLst/>
          </a:prstGeom>
          <a:noFill/>
        </p:spPr>
        <p:txBody>
          <a:bodyPr wrap="square" rtlCol="0">
            <a:spAutoFit/>
          </a:bodyPr>
          <a:lstStyle/>
          <a:p>
            <a:pPr algn="ctr"/>
            <a:r>
              <a:rPr lang="en-US" sz="1800" dirty="0">
                <a:solidFill>
                  <a:schemeClr val="accent3"/>
                </a:solidFill>
              </a:rPr>
              <a:t>Question:  </a:t>
            </a:r>
          </a:p>
          <a:p>
            <a:pPr algn="ctr"/>
            <a:r>
              <a:rPr lang="en-US" sz="1800" dirty="0">
                <a:solidFill>
                  <a:schemeClr val="accent3"/>
                </a:solidFill>
              </a:rPr>
              <a:t>How much was invested in the market?</a:t>
            </a:r>
          </a:p>
          <a:p>
            <a:pPr algn="ctr"/>
            <a:r>
              <a:rPr lang="en-US" sz="1800" dirty="0">
                <a:solidFill>
                  <a:schemeClr val="accent3"/>
                </a:solidFill>
              </a:rPr>
              <a:t>What interest rate did it earn?</a:t>
            </a:r>
          </a:p>
        </p:txBody>
      </p:sp>
      <p:sp>
        <p:nvSpPr>
          <p:cNvPr id="63" name="Title 1"/>
          <p:cNvSpPr>
            <a:spLocks noGrp="1"/>
          </p:cNvSpPr>
          <p:nvPr>
            <p:ph type="title"/>
          </p:nvPr>
        </p:nvSpPr>
        <p:spPr/>
        <p:txBody>
          <a:bodyPr>
            <a:noAutofit/>
          </a:bodyPr>
          <a:lstStyle/>
          <a:p>
            <a:br>
              <a:rPr lang="en-US" sz="2100" dirty="0"/>
            </a:br>
            <a:r>
              <a:rPr lang="en-US" sz="2000" dirty="0"/>
              <a:t>Explaining </a:t>
            </a:r>
            <a:r>
              <a:rPr lang="en-US" sz="2000" dirty="0" err="1"/>
              <a:t>LONGEVity</a:t>
            </a:r>
            <a:r>
              <a:rPr lang="en-US" sz="2000" dirty="0"/>
              <a:t> Credits</a:t>
            </a:r>
            <a:br>
              <a:rPr lang="en-US" sz="2100" dirty="0"/>
            </a:br>
            <a:endParaRPr lang="en-US" sz="2100" dirty="0"/>
          </a:p>
        </p:txBody>
      </p:sp>
      <p:grpSp>
        <p:nvGrpSpPr>
          <p:cNvPr id="70" name="Group 69"/>
          <p:cNvGrpSpPr/>
          <p:nvPr/>
        </p:nvGrpSpPr>
        <p:grpSpPr>
          <a:xfrm>
            <a:off x="459049" y="1046383"/>
            <a:ext cx="2957251" cy="2068369"/>
            <a:chOff x="5374892" y="963899"/>
            <a:chExt cx="2957251" cy="2068369"/>
          </a:xfrm>
        </p:grpSpPr>
        <p:pic>
          <p:nvPicPr>
            <p:cNvPr id="69" name="Picture 6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4892" y="963899"/>
              <a:ext cx="2957251" cy="2068369"/>
            </a:xfrm>
            <a:prstGeom prst="rect">
              <a:avLst/>
            </a:prstGeom>
          </p:spPr>
        </p:pic>
        <p:pic>
          <p:nvPicPr>
            <p:cNvPr id="4" name="Picture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655036" y="1230325"/>
              <a:ext cx="2405180" cy="1599189"/>
            </a:xfrm>
            <a:prstGeom prst="rect">
              <a:avLst/>
            </a:prstGeom>
            <a:effectLst>
              <a:innerShdw blurRad="63500" dist="25400" dir="13500000">
                <a:prstClr val="black">
                  <a:alpha val="21000"/>
                </a:prstClr>
              </a:innerShdw>
            </a:effectLst>
          </p:spPr>
        </p:pic>
      </p:grpSp>
      <p:sp>
        <p:nvSpPr>
          <p:cNvPr id="13" name="TextBox 12"/>
          <p:cNvSpPr txBox="1"/>
          <p:nvPr/>
        </p:nvSpPr>
        <p:spPr>
          <a:xfrm>
            <a:off x="3696444" y="2470510"/>
            <a:ext cx="5375928" cy="584775"/>
          </a:xfrm>
          <a:prstGeom prst="rect">
            <a:avLst/>
          </a:prstGeom>
          <a:noFill/>
        </p:spPr>
        <p:txBody>
          <a:bodyPr wrap="square" rtlCol="0">
            <a:spAutoFit/>
          </a:bodyPr>
          <a:lstStyle/>
          <a:p>
            <a:r>
              <a:rPr lang="en-US" sz="1600" dirty="0">
                <a:solidFill>
                  <a:schemeClr val="bg1"/>
                </a:solidFill>
              </a:rPr>
              <a:t>They meet to vacation. </a:t>
            </a:r>
          </a:p>
          <a:p>
            <a:r>
              <a:rPr lang="en-US" sz="1600" dirty="0">
                <a:solidFill>
                  <a:schemeClr val="bg1"/>
                </a:solidFill>
              </a:rPr>
              <a:t>Now the four ladies split the $500. They now each have $125.</a:t>
            </a:r>
          </a:p>
        </p:txBody>
      </p:sp>
      <p:grpSp>
        <p:nvGrpSpPr>
          <p:cNvPr id="19" name="Group 18"/>
          <p:cNvGrpSpPr/>
          <p:nvPr/>
        </p:nvGrpSpPr>
        <p:grpSpPr>
          <a:xfrm>
            <a:off x="6019236" y="3221599"/>
            <a:ext cx="1728712" cy="1728712"/>
            <a:chOff x="4172038" y="2777649"/>
            <a:chExt cx="1965783" cy="1965783"/>
          </a:xfrm>
        </p:grpSpPr>
        <p:sp>
          <p:nvSpPr>
            <p:cNvPr id="20" name="Shape 1135"/>
            <p:cNvSpPr/>
            <p:nvPr/>
          </p:nvSpPr>
          <p:spPr>
            <a:xfrm>
              <a:off x="4172038" y="2777649"/>
              <a:ext cx="1965783" cy="196578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0" tIns="0" rIns="0" bIns="0" anchor="ctr"/>
            <a:lstStyle/>
            <a:p>
              <a:pPr lvl="0">
                <a:defRPr sz="3200"/>
              </a:pPr>
              <a:endParaRPr sz="1800">
                <a:solidFill>
                  <a:schemeClr val="bg1"/>
                </a:solidFill>
              </a:endParaRPr>
            </a:p>
          </p:txBody>
        </p:sp>
        <p:sp>
          <p:nvSpPr>
            <p:cNvPr id="21" name="Shape 1136"/>
            <p:cNvSpPr/>
            <p:nvPr/>
          </p:nvSpPr>
          <p:spPr>
            <a:xfrm>
              <a:off x="4314596" y="2920207"/>
              <a:ext cx="1680669" cy="168066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15875" cap="rnd">
              <a:solidFill>
                <a:srgbClr val="FFFFFF"/>
              </a:solidFill>
              <a:prstDash val="sysDash"/>
              <a:round/>
            </a:ln>
          </p:spPr>
          <p:txBody>
            <a:bodyPr lIns="0" tIns="0" rIns="0" bIns="0" anchor="ctr"/>
            <a:lstStyle/>
            <a:p>
              <a:pPr lvl="0">
                <a:defRPr sz="3200"/>
              </a:pPr>
              <a:endParaRPr sz="1800"/>
            </a:p>
          </p:txBody>
        </p:sp>
        <p:sp>
          <p:nvSpPr>
            <p:cNvPr id="22" name="TextBox 21"/>
            <p:cNvSpPr txBox="1"/>
            <p:nvPr/>
          </p:nvSpPr>
          <p:spPr>
            <a:xfrm>
              <a:off x="4444401" y="3220895"/>
              <a:ext cx="1421055" cy="967506"/>
            </a:xfrm>
            <a:prstGeom prst="rect">
              <a:avLst/>
            </a:prstGeom>
            <a:noFill/>
          </p:spPr>
          <p:txBody>
            <a:bodyPr wrap="square" rtlCol="0">
              <a:spAutoFit/>
            </a:bodyPr>
            <a:lstStyle/>
            <a:p>
              <a:pPr lvl="0" algn="ctr"/>
              <a:r>
                <a:rPr lang="en-US" sz="4000" b="1" dirty="0">
                  <a:solidFill>
                    <a:schemeClr val="bg1"/>
                  </a:solidFill>
                  <a:latin typeface="Franklin Gothic Medium"/>
                </a:rPr>
                <a:t>25%</a:t>
              </a:r>
            </a:p>
            <a:p>
              <a:pPr lvl="0" algn="ctr"/>
              <a:r>
                <a:rPr lang="en-US" sz="1200" dirty="0">
                  <a:solidFill>
                    <a:schemeClr val="bg1"/>
                  </a:solidFill>
                  <a:latin typeface="Franklin Gothic Medium"/>
                </a:rPr>
                <a:t>Rate of Return</a:t>
              </a:r>
            </a:p>
          </p:txBody>
        </p:sp>
      </p:grpSp>
    </p:spTree>
    <p:extLst>
      <p:ext uri="{BB962C8B-B14F-4D97-AF65-F5344CB8AC3E}">
        <p14:creationId xmlns:p14="http://schemas.microsoft.com/office/powerpoint/2010/main" val="398965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700" fill="hold"/>
                                        <p:tgtEl>
                                          <p:spTgt spid="70"/>
                                        </p:tgtEl>
                                        <p:attrNameLst>
                                          <p:attrName>ppt_x</p:attrName>
                                        </p:attrNameLst>
                                      </p:cBhvr>
                                      <p:tavLst>
                                        <p:tav tm="0">
                                          <p:val>
                                            <p:strVal val="0-#ppt_w/2"/>
                                          </p:val>
                                        </p:tav>
                                        <p:tav tm="100000">
                                          <p:val>
                                            <p:strVal val="#ppt_x"/>
                                          </p:val>
                                        </p:tav>
                                      </p:tavLst>
                                    </p:anim>
                                    <p:anim calcmode="lin" valueType="num">
                                      <p:cBhvr additive="base">
                                        <p:cTn id="8" dur="700" fill="hold"/>
                                        <p:tgtEl>
                                          <p:spTgt spid="70"/>
                                        </p:tgtEl>
                                        <p:attrNameLst>
                                          <p:attrName>ppt_y</p:attrName>
                                        </p:attrNameLst>
                                      </p:cBhvr>
                                      <p:tavLst>
                                        <p:tav tm="0">
                                          <p:val>
                                            <p:strVal val="#ppt_y"/>
                                          </p:val>
                                        </p:tav>
                                        <p:tav tm="100000">
                                          <p:val>
                                            <p:strVal val="#ppt_y"/>
                                          </p:val>
                                        </p:tav>
                                      </p:tavLst>
                                    </p:anim>
                                  </p:childTnLst>
                                </p:cTn>
                              </p:par>
                            </p:childTnLst>
                          </p:cTn>
                        </p:par>
                        <p:par>
                          <p:cTn id="9" fill="hold">
                            <p:stCondLst>
                              <p:cond delay="70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p:stCondLst>
                              <p:cond delay="12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ppt_w</p:attrName>
                                        </p:attrNameLst>
                                      </p:cBhvr>
                                      <p:tavLst>
                                        <p:tav tm="0">
                                          <p:val>
                                            <p:fltVal val="0"/>
                                          </p:val>
                                        </p:tav>
                                        <p:tav tm="100000">
                                          <p:val>
                                            <p:strVal val="#ppt_w"/>
                                          </p:val>
                                        </p:tav>
                                      </p:tavLst>
                                    </p:anim>
                                    <p:anim calcmode="lin" valueType="num">
                                      <p:cBhvr>
                                        <p:cTn id="27" dur="500" fill="hold"/>
                                        <p:tgtEl>
                                          <p:spTgt spid="19"/>
                                        </p:tgtEl>
                                        <p:attrNameLst>
                                          <p:attrName>ppt_h</p:attrName>
                                        </p:attrNameLst>
                                      </p:cBhvr>
                                      <p:tavLst>
                                        <p:tav tm="0">
                                          <p:val>
                                            <p:fltVal val="0"/>
                                          </p:val>
                                        </p:tav>
                                        <p:tav tm="100000">
                                          <p:val>
                                            <p:strVal val="#ppt_h"/>
                                          </p:val>
                                        </p:tav>
                                      </p:tavLst>
                                    </p:anim>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8" y="1412697"/>
            <a:ext cx="9144008" cy="2115627"/>
          </a:xfrm>
          <a:prstGeom prst="rect">
            <a:avLst/>
          </a:prstGeom>
          <a:blipFill dpi="0" rotWithShape="1">
            <a:blip r:embed="rId3"/>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62" name="Rectangle 61"/>
          <p:cNvSpPr/>
          <p:nvPr/>
        </p:nvSpPr>
        <p:spPr>
          <a:xfrm>
            <a:off x="-8" y="1412697"/>
            <a:ext cx="9144008" cy="2115627"/>
          </a:xfrm>
          <a:prstGeom prst="rect">
            <a:avLst/>
          </a:prstGeom>
          <a:solidFill>
            <a:schemeClr val="tx1">
              <a:alpha val="3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4" name="TextBox 13"/>
          <p:cNvSpPr txBox="1"/>
          <p:nvPr/>
        </p:nvSpPr>
        <p:spPr>
          <a:xfrm>
            <a:off x="3862657" y="1682607"/>
            <a:ext cx="4818336" cy="830997"/>
          </a:xfrm>
          <a:prstGeom prst="rect">
            <a:avLst/>
          </a:prstGeom>
          <a:noFill/>
        </p:spPr>
        <p:txBody>
          <a:bodyPr wrap="square" rtlCol="0">
            <a:spAutoFit/>
          </a:bodyPr>
          <a:lstStyle/>
          <a:p>
            <a:r>
              <a:rPr lang="en-US" sz="2400" b="1" dirty="0">
                <a:solidFill>
                  <a:schemeClr val="bg1"/>
                </a:solidFill>
                <a:latin typeface="+mj-lt"/>
              </a:rPr>
              <a:t>They decide to “let it ride”</a:t>
            </a:r>
          </a:p>
          <a:p>
            <a:r>
              <a:rPr lang="en-US" sz="2400" b="1" dirty="0">
                <a:solidFill>
                  <a:schemeClr val="bg1"/>
                </a:solidFill>
                <a:latin typeface="+mj-lt"/>
              </a:rPr>
              <a:t>The next year one more lady dies.</a:t>
            </a:r>
          </a:p>
        </p:txBody>
      </p:sp>
      <p:sp>
        <p:nvSpPr>
          <p:cNvPr id="15" name="TextBox 14"/>
          <p:cNvSpPr txBox="1"/>
          <p:nvPr/>
        </p:nvSpPr>
        <p:spPr>
          <a:xfrm>
            <a:off x="744374" y="4053814"/>
            <a:ext cx="4704202" cy="369332"/>
          </a:xfrm>
          <a:prstGeom prst="rect">
            <a:avLst/>
          </a:prstGeom>
          <a:noFill/>
        </p:spPr>
        <p:txBody>
          <a:bodyPr wrap="square" rtlCol="0">
            <a:spAutoFit/>
          </a:bodyPr>
          <a:lstStyle/>
          <a:p>
            <a:pPr algn="ctr"/>
            <a:r>
              <a:rPr lang="en-US" sz="1800" dirty="0">
                <a:solidFill>
                  <a:schemeClr val="accent3"/>
                </a:solidFill>
              </a:rPr>
              <a:t>All of this is based on mortality credits.</a:t>
            </a:r>
          </a:p>
        </p:txBody>
      </p:sp>
      <p:sp>
        <p:nvSpPr>
          <p:cNvPr id="63" name="Title 1"/>
          <p:cNvSpPr>
            <a:spLocks noGrp="1"/>
          </p:cNvSpPr>
          <p:nvPr>
            <p:ph type="title"/>
          </p:nvPr>
        </p:nvSpPr>
        <p:spPr>
          <a:xfrm>
            <a:off x="459049" y="269340"/>
            <a:ext cx="8684959" cy="457200"/>
          </a:xfrm>
        </p:spPr>
        <p:txBody>
          <a:bodyPr>
            <a:noAutofit/>
          </a:bodyPr>
          <a:lstStyle/>
          <a:p>
            <a:br>
              <a:rPr lang="en-US" sz="2100" dirty="0"/>
            </a:br>
            <a:r>
              <a:rPr lang="en-US" sz="2000" dirty="0"/>
              <a:t>Explaining LONGEVITY Credits</a:t>
            </a:r>
            <a:br>
              <a:rPr lang="en-US" sz="2100" dirty="0"/>
            </a:br>
            <a:endParaRPr lang="en-US" sz="2100" dirty="0"/>
          </a:p>
        </p:txBody>
      </p:sp>
      <p:grpSp>
        <p:nvGrpSpPr>
          <p:cNvPr id="70" name="Group 69"/>
          <p:cNvGrpSpPr/>
          <p:nvPr/>
        </p:nvGrpSpPr>
        <p:grpSpPr>
          <a:xfrm>
            <a:off x="459049" y="1046383"/>
            <a:ext cx="2944551" cy="2068369"/>
            <a:chOff x="5374892" y="963899"/>
            <a:chExt cx="2944551" cy="2068369"/>
          </a:xfrm>
        </p:grpSpPr>
        <p:pic>
          <p:nvPicPr>
            <p:cNvPr id="69" name="Picture 6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4892" y="963899"/>
              <a:ext cx="2944551" cy="2068369"/>
            </a:xfrm>
            <a:prstGeom prst="rect">
              <a:avLst/>
            </a:prstGeom>
          </p:spPr>
        </p:pic>
        <p:pic>
          <p:nvPicPr>
            <p:cNvPr id="4" name="Picture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655036" y="1230325"/>
              <a:ext cx="2405180" cy="1599189"/>
            </a:xfrm>
            <a:prstGeom prst="rect">
              <a:avLst/>
            </a:prstGeom>
            <a:effectLst>
              <a:innerShdw blurRad="63500" dist="25400" dir="13500000">
                <a:prstClr val="black">
                  <a:alpha val="21000"/>
                </a:prstClr>
              </a:innerShdw>
            </a:effectLst>
          </p:spPr>
        </p:pic>
      </p:grpSp>
      <p:sp>
        <p:nvSpPr>
          <p:cNvPr id="13" name="TextBox 12"/>
          <p:cNvSpPr txBox="1"/>
          <p:nvPr/>
        </p:nvSpPr>
        <p:spPr>
          <a:xfrm>
            <a:off x="3921628" y="2557432"/>
            <a:ext cx="5095372" cy="338554"/>
          </a:xfrm>
          <a:prstGeom prst="rect">
            <a:avLst/>
          </a:prstGeom>
          <a:noFill/>
        </p:spPr>
        <p:txBody>
          <a:bodyPr wrap="square" rtlCol="0">
            <a:spAutoFit/>
          </a:bodyPr>
          <a:lstStyle/>
          <a:p>
            <a:r>
              <a:rPr lang="en-US" sz="1600" dirty="0">
                <a:solidFill>
                  <a:schemeClr val="bg1"/>
                </a:solidFill>
              </a:rPr>
              <a:t>Now the 3 ladies split the $500. They each get $167.</a:t>
            </a:r>
          </a:p>
        </p:txBody>
      </p:sp>
      <p:grpSp>
        <p:nvGrpSpPr>
          <p:cNvPr id="20" name="Group 19"/>
          <p:cNvGrpSpPr/>
          <p:nvPr/>
        </p:nvGrpSpPr>
        <p:grpSpPr>
          <a:xfrm>
            <a:off x="5852861" y="3191847"/>
            <a:ext cx="1715728" cy="1715728"/>
            <a:chOff x="4172038" y="2777649"/>
            <a:chExt cx="1965783" cy="1965783"/>
          </a:xfrm>
        </p:grpSpPr>
        <p:sp>
          <p:nvSpPr>
            <p:cNvPr id="21" name="Shape 1135"/>
            <p:cNvSpPr/>
            <p:nvPr/>
          </p:nvSpPr>
          <p:spPr>
            <a:xfrm>
              <a:off x="4172038" y="2777649"/>
              <a:ext cx="1965783" cy="196578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0" tIns="0" rIns="0" bIns="0" anchor="ctr"/>
            <a:lstStyle/>
            <a:p>
              <a:pPr lvl="0">
                <a:defRPr sz="3200"/>
              </a:pPr>
              <a:endParaRPr sz="1800">
                <a:solidFill>
                  <a:schemeClr val="bg1"/>
                </a:solidFill>
              </a:endParaRPr>
            </a:p>
          </p:txBody>
        </p:sp>
        <p:sp>
          <p:nvSpPr>
            <p:cNvPr id="22" name="Shape 1136"/>
            <p:cNvSpPr/>
            <p:nvPr/>
          </p:nvSpPr>
          <p:spPr>
            <a:xfrm>
              <a:off x="4314596" y="2920207"/>
              <a:ext cx="1680669" cy="168066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15875" cap="rnd">
              <a:solidFill>
                <a:srgbClr val="FFFFFF"/>
              </a:solidFill>
              <a:prstDash val="sysDash"/>
              <a:round/>
            </a:ln>
          </p:spPr>
          <p:txBody>
            <a:bodyPr lIns="0" tIns="0" rIns="0" bIns="0" anchor="ctr"/>
            <a:lstStyle/>
            <a:p>
              <a:pPr lvl="0">
                <a:defRPr sz="3200"/>
              </a:pPr>
              <a:endParaRPr sz="1800"/>
            </a:p>
          </p:txBody>
        </p:sp>
        <p:sp>
          <p:nvSpPr>
            <p:cNvPr id="23" name="TextBox 22"/>
            <p:cNvSpPr txBox="1"/>
            <p:nvPr/>
          </p:nvSpPr>
          <p:spPr>
            <a:xfrm>
              <a:off x="4444401" y="3220894"/>
              <a:ext cx="1421054" cy="1234215"/>
            </a:xfrm>
            <a:prstGeom prst="rect">
              <a:avLst/>
            </a:prstGeom>
            <a:noFill/>
          </p:spPr>
          <p:txBody>
            <a:bodyPr wrap="square" rtlCol="0">
              <a:spAutoFit/>
            </a:bodyPr>
            <a:lstStyle/>
            <a:p>
              <a:pPr lvl="0" algn="ctr"/>
              <a:r>
                <a:rPr lang="en-US" sz="4000" b="1" dirty="0">
                  <a:solidFill>
                    <a:schemeClr val="bg1"/>
                  </a:solidFill>
                  <a:latin typeface="Franklin Gothic Medium"/>
                </a:rPr>
                <a:t>67%</a:t>
              </a:r>
            </a:p>
            <a:p>
              <a:pPr lvl="0" algn="ctr"/>
              <a:r>
                <a:rPr lang="en-US" sz="1200" dirty="0">
                  <a:solidFill>
                    <a:schemeClr val="bg1"/>
                  </a:solidFill>
                  <a:latin typeface="Franklin Gothic Medium"/>
                </a:rPr>
                <a:t>A Rate of Return</a:t>
              </a:r>
            </a:p>
          </p:txBody>
        </p:sp>
      </p:grpSp>
    </p:spTree>
    <p:extLst>
      <p:ext uri="{BB962C8B-B14F-4D97-AF65-F5344CB8AC3E}">
        <p14:creationId xmlns:p14="http://schemas.microsoft.com/office/powerpoint/2010/main" val="36843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9" name="Group 204"/>
          <p:cNvGrpSpPr>
            <a:grpSpLocks/>
          </p:cNvGrpSpPr>
          <p:nvPr/>
        </p:nvGrpSpPr>
        <p:grpSpPr bwMode="auto">
          <a:xfrm>
            <a:off x="169862" y="1975672"/>
            <a:ext cx="8764588" cy="2786063"/>
            <a:chOff x="-30" y="1742"/>
            <a:chExt cx="5521" cy="1755"/>
          </a:xfrm>
        </p:grpSpPr>
        <p:sp>
          <p:nvSpPr>
            <p:cNvPr id="220" name="Rectangle 72"/>
            <p:cNvSpPr>
              <a:spLocks noChangeArrowheads="1"/>
            </p:cNvSpPr>
            <p:nvPr/>
          </p:nvSpPr>
          <p:spPr bwMode="auto">
            <a:xfrm>
              <a:off x="5074" y="2794"/>
              <a:ext cx="139" cy="189"/>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pPr fontAlgn="base">
                <a:spcBef>
                  <a:spcPct val="0"/>
                </a:spcBef>
                <a:spcAft>
                  <a:spcPct val="0"/>
                </a:spcAft>
              </a:pPr>
              <a:endParaRPr lang="en-US" sz="2400">
                <a:solidFill>
                  <a:prstClr val="black"/>
                </a:solidFill>
                <a:latin typeface="Arial" pitchFamily="34" charset="0"/>
              </a:endParaRPr>
            </a:p>
          </p:txBody>
        </p:sp>
        <p:sp>
          <p:nvSpPr>
            <p:cNvPr id="221" name="Rectangle 71"/>
            <p:cNvSpPr>
              <a:spLocks noChangeArrowheads="1"/>
            </p:cNvSpPr>
            <p:nvPr/>
          </p:nvSpPr>
          <p:spPr bwMode="auto">
            <a:xfrm>
              <a:off x="4936" y="2715"/>
              <a:ext cx="138" cy="259"/>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pPr fontAlgn="base">
                <a:spcBef>
                  <a:spcPct val="0"/>
                </a:spcBef>
                <a:spcAft>
                  <a:spcPct val="0"/>
                </a:spcAft>
              </a:pPr>
              <a:endParaRPr lang="en-US" sz="2400">
                <a:solidFill>
                  <a:prstClr val="black"/>
                </a:solidFill>
                <a:latin typeface="Arial" pitchFamily="34" charset="0"/>
              </a:endParaRPr>
            </a:p>
          </p:txBody>
        </p:sp>
        <p:sp>
          <p:nvSpPr>
            <p:cNvPr id="222" name="Rectangle 70"/>
            <p:cNvSpPr>
              <a:spLocks noChangeArrowheads="1"/>
            </p:cNvSpPr>
            <p:nvPr/>
          </p:nvSpPr>
          <p:spPr bwMode="auto">
            <a:xfrm>
              <a:off x="4797" y="2647"/>
              <a:ext cx="139" cy="316"/>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pPr fontAlgn="base">
                <a:spcBef>
                  <a:spcPct val="0"/>
                </a:spcBef>
                <a:spcAft>
                  <a:spcPct val="0"/>
                </a:spcAft>
              </a:pPr>
              <a:endParaRPr lang="en-US" sz="2400">
                <a:solidFill>
                  <a:prstClr val="black"/>
                </a:solidFill>
                <a:latin typeface="Arial" pitchFamily="34" charset="0"/>
              </a:endParaRPr>
            </a:p>
          </p:txBody>
        </p:sp>
        <p:sp>
          <p:nvSpPr>
            <p:cNvPr id="223" name="Rectangle 69"/>
            <p:cNvSpPr>
              <a:spLocks noChangeArrowheads="1"/>
            </p:cNvSpPr>
            <p:nvPr/>
          </p:nvSpPr>
          <p:spPr bwMode="auto">
            <a:xfrm>
              <a:off x="4659" y="2588"/>
              <a:ext cx="138" cy="362"/>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pPr fontAlgn="base">
                <a:spcBef>
                  <a:spcPct val="0"/>
                </a:spcBef>
                <a:spcAft>
                  <a:spcPct val="0"/>
                </a:spcAft>
              </a:pPr>
              <a:endParaRPr lang="en-US" sz="2400">
                <a:solidFill>
                  <a:prstClr val="black"/>
                </a:solidFill>
                <a:latin typeface="Arial" pitchFamily="34" charset="0"/>
              </a:endParaRPr>
            </a:p>
          </p:txBody>
        </p:sp>
        <p:sp>
          <p:nvSpPr>
            <p:cNvPr id="224" name="Rectangle 4"/>
            <p:cNvSpPr>
              <a:spLocks noChangeArrowheads="1"/>
            </p:cNvSpPr>
            <p:nvPr/>
          </p:nvSpPr>
          <p:spPr bwMode="auto">
            <a:xfrm>
              <a:off x="502" y="2384"/>
              <a:ext cx="139" cy="609"/>
            </a:xfrm>
            <a:prstGeom prst="rect">
              <a:avLst/>
            </a:prstGeom>
            <a:solidFill>
              <a:schemeClr val="tx1">
                <a:lumMod val="75000"/>
                <a:lumOff val="25000"/>
              </a:schemeClr>
            </a:solidFill>
            <a:ln w="6">
              <a:solidFill>
                <a:srgbClr val="000000"/>
              </a:solidFill>
              <a:miter lim="800000"/>
              <a:headEnd/>
              <a:tailEnd/>
            </a:ln>
          </p:spPr>
          <p:txBody>
            <a:bodyPr/>
            <a:lstStyle/>
            <a:p>
              <a:pPr fontAlgn="base">
                <a:spcBef>
                  <a:spcPct val="0"/>
                </a:spcBef>
                <a:spcAft>
                  <a:spcPct val="0"/>
                </a:spcAft>
                <a:defRPr/>
              </a:pPr>
              <a:endParaRPr lang="en-US" sz="2400">
                <a:solidFill>
                  <a:prstClr val="black"/>
                </a:solidFill>
                <a:latin typeface="Arial" pitchFamily="34" charset="0"/>
              </a:endParaRPr>
            </a:p>
          </p:txBody>
        </p:sp>
        <p:sp>
          <p:nvSpPr>
            <p:cNvPr id="225" name="Rectangle 5"/>
            <p:cNvSpPr>
              <a:spLocks noChangeArrowheads="1"/>
            </p:cNvSpPr>
            <p:nvPr/>
          </p:nvSpPr>
          <p:spPr bwMode="auto">
            <a:xfrm>
              <a:off x="641" y="2404"/>
              <a:ext cx="138" cy="589"/>
            </a:xfrm>
            <a:prstGeom prst="rect">
              <a:avLst/>
            </a:prstGeom>
            <a:solidFill>
              <a:schemeClr val="tx1">
                <a:lumMod val="75000"/>
                <a:lumOff val="25000"/>
              </a:schemeClr>
            </a:solidFill>
            <a:ln w="6">
              <a:solidFill>
                <a:srgbClr val="000000"/>
              </a:solidFill>
              <a:miter lim="800000"/>
              <a:headEnd/>
              <a:tailEnd/>
            </a:ln>
          </p:spPr>
          <p:txBody>
            <a:bodyPr/>
            <a:lstStyle/>
            <a:p>
              <a:pPr fontAlgn="base">
                <a:spcBef>
                  <a:spcPct val="0"/>
                </a:spcBef>
                <a:spcAft>
                  <a:spcPct val="0"/>
                </a:spcAft>
                <a:defRPr/>
              </a:pPr>
              <a:endParaRPr lang="en-US" sz="2400">
                <a:solidFill>
                  <a:prstClr val="black"/>
                </a:solidFill>
                <a:latin typeface="Arial" pitchFamily="34" charset="0"/>
              </a:endParaRPr>
            </a:p>
          </p:txBody>
        </p:sp>
        <p:sp>
          <p:nvSpPr>
            <p:cNvPr id="226" name="Rectangle 6"/>
            <p:cNvSpPr>
              <a:spLocks noChangeArrowheads="1"/>
            </p:cNvSpPr>
            <p:nvPr/>
          </p:nvSpPr>
          <p:spPr bwMode="auto">
            <a:xfrm>
              <a:off x="779" y="2424"/>
              <a:ext cx="139" cy="569"/>
            </a:xfrm>
            <a:prstGeom prst="rect">
              <a:avLst/>
            </a:prstGeom>
            <a:solidFill>
              <a:schemeClr val="tx1">
                <a:lumMod val="75000"/>
                <a:lumOff val="25000"/>
              </a:schemeClr>
            </a:solidFill>
            <a:ln w="6">
              <a:solidFill>
                <a:srgbClr val="000000"/>
              </a:solidFill>
              <a:miter lim="800000"/>
              <a:headEnd/>
              <a:tailEnd/>
            </a:ln>
          </p:spPr>
          <p:txBody>
            <a:bodyPr/>
            <a:lstStyle/>
            <a:p>
              <a:pPr fontAlgn="base">
                <a:spcBef>
                  <a:spcPct val="0"/>
                </a:spcBef>
                <a:spcAft>
                  <a:spcPct val="0"/>
                </a:spcAft>
                <a:defRPr/>
              </a:pPr>
              <a:endParaRPr lang="en-US" sz="2400">
                <a:solidFill>
                  <a:prstClr val="black"/>
                </a:solidFill>
                <a:latin typeface="Arial" pitchFamily="34" charset="0"/>
              </a:endParaRPr>
            </a:p>
          </p:txBody>
        </p:sp>
        <p:sp>
          <p:nvSpPr>
            <p:cNvPr id="227" name="Rectangle 7"/>
            <p:cNvSpPr>
              <a:spLocks noChangeArrowheads="1"/>
            </p:cNvSpPr>
            <p:nvPr/>
          </p:nvSpPr>
          <p:spPr bwMode="auto">
            <a:xfrm>
              <a:off x="918" y="2444"/>
              <a:ext cx="139" cy="549"/>
            </a:xfrm>
            <a:prstGeom prst="rect">
              <a:avLst/>
            </a:prstGeom>
            <a:solidFill>
              <a:schemeClr val="tx1">
                <a:lumMod val="75000"/>
                <a:lumOff val="25000"/>
              </a:schemeClr>
            </a:solidFill>
            <a:ln w="6">
              <a:solidFill>
                <a:srgbClr val="000000"/>
              </a:solidFill>
              <a:miter lim="800000"/>
              <a:headEnd/>
              <a:tailEnd/>
            </a:ln>
          </p:spPr>
          <p:txBody>
            <a:bodyPr/>
            <a:lstStyle/>
            <a:p>
              <a:pPr fontAlgn="base">
                <a:spcBef>
                  <a:spcPct val="0"/>
                </a:spcBef>
                <a:spcAft>
                  <a:spcPct val="0"/>
                </a:spcAft>
                <a:defRPr/>
              </a:pPr>
              <a:endParaRPr lang="en-US" sz="2400">
                <a:solidFill>
                  <a:prstClr val="black"/>
                </a:solidFill>
                <a:latin typeface="Arial" pitchFamily="34" charset="0"/>
              </a:endParaRPr>
            </a:p>
          </p:txBody>
        </p:sp>
        <p:sp>
          <p:nvSpPr>
            <p:cNvPr id="228" name="Rectangle 8"/>
            <p:cNvSpPr>
              <a:spLocks noChangeArrowheads="1"/>
            </p:cNvSpPr>
            <p:nvPr/>
          </p:nvSpPr>
          <p:spPr bwMode="auto">
            <a:xfrm>
              <a:off x="1057" y="2463"/>
              <a:ext cx="138" cy="530"/>
            </a:xfrm>
            <a:prstGeom prst="rect">
              <a:avLst/>
            </a:prstGeom>
            <a:solidFill>
              <a:schemeClr val="tx1">
                <a:lumMod val="75000"/>
                <a:lumOff val="25000"/>
              </a:schemeClr>
            </a:solidFill>
            <a:ln w="6">
              <a:solidFill>
                <a:srgbClr val="000000"/>
              </a:solidFill>
              <a:miter lim="800000"/>
              <a:headEnd/>
              <a:tailEnd/>
            </a:ln>
          </p:spPr>
          <p:txBody>
            <a:bodyPr/>
            <a:lstStyle/>
            <a:p>
              <a:pPr fontAlgn="base">
                <a:spcBef>
                  <a:spcPct val="0"/>
                </a:spcBef>
                <a:spcAft>
                  <a:spcPct val="0"/>
                </a:spcAft>
                <a:defRPr/>
              </a:pPr>
              <a:endParaRPr lang="en-US" sz="2400">
                <a:solidFill>
                  <a:prstClr val="black"/>
                </a:solidFill>
                <a:latin typeface="Arial" pitchFamily="34" charset="0"/>
              </a:endParaRPr>
            </a:p>
          </p:txBody>
        </p:sp>
        <p:sp>
          <p:nvSpPr>
            <p:cNvPr id="229" name="Rectangle 9"/>
            <p:cNvSpPr>
              <a:spLocks noChangeArrowheads="1"/>
            </p:cNvSpPr>
            <p:nvPr/>
          </p:nvSpPr>
          <p:spPr bwMode="auto">
            <a:xfrm>
              <a:off x="1195" y="2483"/>
              <a:ext cx="138" cy="510"/>
            </a:xfrm>
            <a:prstGeom prst="rect">
              <a:avLst/>
            </a:prstGeom>
            <a:solidFill>
              <a:schemeClr val="tx1">
                <a:lumMod val="75000"/>
                <a:lumOff val="25000"/>
              </a:schemeClr>
            </a:solidFill>
            <a:ln w="6">
              <a:solidFill>
                <a:srgbClr val="000000"/>
              </a:solidFill>
              <a:miter lim="800000"/>
              <a:headEnd/>
              <a:tailEnd/>
            </a:ln>
          </p:spPr>
          <p:txBody>
            <a:bodyPr/>
            <a:lstStyle/>
            <a:p>
              <a:pPr fontAlgn="base">
                <a:spcBef>
                  <a:spcPct val="0"/>
                </a:spcBef>
                <a:spcAft>
                  <a:spcPct val="0"/>
                </a:spcAft>
                <a:defRPr/>
              </a:pPr>
              <a:endParaRPr lang="en-US" sz="2400">
                <a:solidFill>
                  <a:prstClr val="black"/>
                </a:solidFill>
                <a:latin typeface="Arial" pitchFamily="34" charset="0"/>
              </a:endParaRPr>
            </a:p>
          </p:txBody>
        </p:sp>
        <p:sp>
          <p:nvSpPr>
            <p:cNvPr id="230" name="Rectangle 10"/>
            <p:cNvSpPr>
              <a:spLocks noChangeArrowheads="1"/>
            </p:cNvSpPr>
            <p:nvPr/>
          </p:nvSpPr>
          <p:spPr bwMode="auto">
            <a:xfrm>
              <a:off x="1333" y="2503"/>
              <a:ext cx="140" cy="490"/>
            </a:xfrm>
            <a:prstGeom prst="rect">
              <a:avLst/>
            </a:prstGeom>
            <a:solidFill>
              <a:schemeClr val="tx1">
                <a:lumMod val="75000"/>
                <a:lumOff val="25000"/>
              </a:schemeClr>
            </a:solidFill>
            <a:ln w="6">
              <a:solidFill>
                <a:srgbClr val="000000"/>
              </a:solidFill>
              <a:miter lim="800000"/>
              <a:headEnd/>
              <a:tailEnd/>
            </a:ln>
          </p:spPr>
          <p:txBody>
            <a:bodyPr/>
            <a:lstStyle/>
            <a:p>
              <a:pPr fontAlgn="base">
                <a:spcBef>
                  <a:spcPct val="0"/>
                </a:spcBef>
                <a:spcAft>
                  <a:spcPct val="0"/>
                </a:spcAft>
                <a:defRPr/>
              </a:pPr>
              <a:endParaRPr lang="en-US" sz="2400">
                <a:solidFill>
                  <a:prstClr val="black"/>
                </a:solidFill>
                <a:latin typeface="Arial" pitchFamily="34" charset="0"/>
              </a:endParaRPr>
            </a:p>
          </p:txBody>
        </p:sp>
        <p:sp>
          <p:nvSpPr>
            <p:cNvPr id="231" name="Rectangle 11"/>
            <p:cNvSpPr>
              <a:spLocks noChangeArrowheads="1"/>
            </p:cNvSpPr>
            <p:nvPr/>
          </p:nvSpPr>
          <p:spPr bwMode="auto">
            <a:xfrm>
              <a:off x="1473" y="2522"/>
              <a:ext cx="138" cy="471"/>
            </a:xfrm>
            <a:prstGeom prst="rect">
              <a:avLst/>
            </a:prstGeom>
            <a:solidFill>
              <a:schemeClr val="tx1">
                <a:lumMod val="75000"/>
                <a:lumOff val="25000"/>
              </a:schemeClr>
            </a:solidFill>
            <a:ln w="6">
              <a:solidFill>
                <a:srgbClr val="000000"/>
              </a:solidFill>
              <a:miter lim="800000"/>
              <a:headEnd/>
              <a:tailEnd/>
            </a:ln>
          </p:spPr>
          <p:txBody>
            <a:bodyPr/>
            <a:lstStyle/>
            <a:p>
              <a:pPr fontAlgn="base">
                <a:spcBef>
                  <a:spcPct val="0"/>
                </a:spcBef>
                <a:spcAft>
                  <a:spcPct val="0"/>
                </a:spcAft>
                <a:defRPr/>
              </a:pPr>
              <a:endParaRPr lang="en-US" sz="2400">
                <a:solidFill>
                  <a:prstClr val="black"/>
                </a:solidFill>
                <a:latin typeface="Arial" pitchFamily="34" charset="0"/>
              </a:endParaRPr>
            </a:p>
          </p:txBody>
        </p:sp>
        <p:sp>
          <p:nvSpPr>
            <p:cNvPr id="232" name="Rectangle 12"/>
            <p:cNvSpPr>
              <a:spLocks noChangeArrowheads="1"/>
            </p:cNvSpPr>
            <p:nvPr/>
          </p:nvSpPr>
          <p:spPr bwMode="auto">
            <a:xfrm>
              <a:off x="1611" y="2543"/>
              <a:ext cx="138" cy="450"/>
            </a:xfrm>
            <a:prstGeom prst="rect">
              <a:avLst/>
            </a:prstGeom>
            <a:solidFill>
              <a:schemeClr val="tx1">
                <a:lumMod val="75000"/>
                <a:lumOff val="25000"/>
              </a:schemeClr>
            </a:solidFill>
            <a:ln w="6">
              <a:solidFill>
                <a:srgbClr val="000000"/>
              </a:solidFill>
              <a:miter lim="800000"/>
              <a:headEnd/>
              <a:tailEnd/>
            </a:ln>
          </p:spPr>
          <p:txBody>
            <a:bodyPr/>
            <a:lstStyle/>
            <a:p>
              <a:pPr fontAlgn="base">
                <a:spcBef>
                  <a:spcPct val="0"/>
                </a:spcBef>
                <a:spcAft>
                  <a:spcPct val="0"/>
                </a:spcAft>
                <a:defRPr/>
              </a:pPr>
              <a:endParaRPr lang="en-US" sz="2400">
                <a:solidFill>
                  <a:prstClr val="black"/>
                </a:solidFill>
                <a:latin typeface="Arial" pitchFamily="34" charset="0"/>
              </a:endParaRPr>
            </a:p>
          </p:txBody>
        </p:sp>
        <p:sp>
          <p:nvSpPr>
            <p:cNvPr id="233" name="Rectangle 13"/>
            <p:cNvSpPr>
              <a:spLocks noChangeArrowheads="1"/>
            </p:cNvSpPr>
            <p:nvPr/>
          </p:nvSpPr>
          <p:spPr bwMode="auto">
            <a:xfrm>
              <a:off x="1749" y="2562"/>
              <a:ext cx="139" cy="431"/>
            </a:xfrm>
            <a:prstGeom prst="rect">
              <a:avLst/>
            </a:prstGeom>
            <a:solidFill>
              <a:schemeClr val="tx1">
                <a:lumMod val="75000"/>
                <a:lumOff val="25000"/>
              </a:schemeClr>
            </a:solidFill>
            <a:ln w="6">
              <a:solidFill>
                <a:srgbClr val="000000"/>
              </a:solidFill>
              <a:miter lim="800000"/>
              <a:headEnd/>
              <a:tailEnd/>
            </a:ln>
          </p:spPr>
          <p:txBody>
            <a:bodyPr/>
            <a:lstStyle/>
            <a:p>
              <a:pPr fontAlgn="base">
                <a:spcBef>
                  <a:spcPct val="0"/>
                </a:spcBef>
                <a:spcAft>
                  <a:spcPct val="0"/>
                </a:spcAft>
                <a:defRPr/>
              </a:pPr>
              <a:endParaRPr lang="en-US" sz="2400">
                <a:solidFill>
                  <a:prstClr val="black"/>
                </a:solidFill>
                <a:latin typeface="Arial" pitchFamily="34" charset="0"/>
              </a:endParaRPr>
            </a:p>
          </p:txBody>
        </p:sp>
        <p:sp>
          <p:nvSpPr>
            <p:cNvPr id="234" name="Rectangle 14"/>
            <p:cNvSpPr>
              <a:spLocks noChangeArrowheads="1"/>
            </p:cNvSpPr>
            <p:nvPr/>
          </p:nvSpPr>
          <p:spPr bwMode="auto">
            <a:xfrm>
              <a:off x="1888" y="2582"/>
              <a:ext cx="138" cy="411"/>
            </a:xfrm>
            <a:prstGeom prst="rect">
              <a:avLst/>
            </a:prstGeom>
            <a:solidFill>
              <a:schemeClr val="tx1">
                <a:lumMod val="75000"/>
                <a:lumOff val="25000"/>
              </a:schemeClr>
            </a:solidFill>
            <a:ln w="6">
              <a:solidFill>
                <a:srgbClr val="000000"/>
              </a:solidFill>
              <a:miter lim="800000"/>
              <a:headEnd/>
              <a:tailEnd/>
            </a:ln>
          </p:spPr>
          <p:txBody>
            <a:bodyPr/>
            <a:lstStyle/>
            <a:p>
              <a:pPr fontAlgn="base">
                <a:spcBef>
                  <a:spcPct val="0"/>
                </a:spcBef>
                <a:spcAft>
                  <a:spcPct val="0"/>
                </a:spcAft>
                <a:defRPr/>
              </a:pPr>
              <a:endParaRPr lang="en-US" sz="2400">
                <a:solidFill>
                  <a:prstClr val="black"/>
                </a:solidFill>
                <a:latin typeface="Arial" pitchFamily="34" charset="0"/>
              </a:endParaRPr>
            </a:p>
          </p:txBody>
        </p:sp>
        <p:sp>
          <p:nvSpPr>
            <p:cNvPr id="235" name="Rectangle 15"/>
            <p:cNvSpPr>
              <a:spLocks noChangeArrowheads="1"/>
            </p:cNvSpPr>
            <p:nvPr/>
          </p:nvSpPr>
          <p:spPr bwMode="auto">
            <a:xfrm>
              <a:off x="2026" y="2602"/>
              <a:ext cx="139" cy="391"/>
            </a:xfrm>
            <a:prstGeom prst="rect">
              <a:avLst/>
            </a:prstGeom>
            <a:solidFill>
              <a:schemeClr val="tx1">
                <a:lumMod val="75000"/>
                <a:lumOff val="25000"/>
              </a:schemeClr>
            </a:solidFill>
            <a:ln w="6">
              <a:solidFill>
                <a:srgbClr val="000000"/>
              </a:solidFill>
              <a:miter lim="800000"/>
              <a:headEnd/>
              <a:tailEnd/>
            </a:ln>
          </p:spPr>
          <p:txBody>
            <a:bodyPr/>
            <a:lstStyle/>
            <a:p>
              <a:pPr fontAlgn="base">
                <a:spcBef>
                  <a:spcPct val="0"/>
                </a:spcBef>
                <a:spcAft>
                  <a:spcPct val="0"/>
                </a:spcAft>
                <a:defRPr/>
              </a:pPr>
              <a:endParaRPr lang="en-US" sz="2400">
                <a:solidFill>
                  <a:prstClr val="black"/>
                </a:solidFill>
                <a:latin typeface="Arial" pitchFamily="34" charset="0"/>
              </a:endParaRPr>
            </a:p>
          </p:txBody>
        </p:sp>
        <p:sp>
          <p:nvSpPr>
            <p:cNvPr id="236" name="Rectangle 16"/>
            <p:cNvSpPr>
              <a:spLocks noChangeArrowheads="1"/>
            </p:cNvSpPr>
            <p:nvPr/>
          </p:nvSpPr>
          <p:spPr bwMode="auto">
            <a:xfrm>
              <a:off x="2165" y="2621"/>
              <a:ext cx="138" cy="372"/>
            </a:xfrm>
            <a:prstGeom prst="rect">
              <a:avLst/>
            </a:prstGeom>
            <a:solidFill>
              <a:schemeClr val="tx1">
                <a:lumMod val="75000"/>
                <a:lumOff val="25000"/>
              </a:schemeClr>
            </a:solidFill>
            <a:ln w="6">
              <a:solidFill>
                <a:srgbClr val="000000"/>
              </a:solidFill>
              <a:miter lim="800000"/>
              <a:headEnd/>
              <a:tailEnd/>
            </a:ln>
          </p:spPr>
          <p:txBody>
            <a:bodyPr/>
            <a:lstStyle/>
            <a:p>
              <a:pPr fontAlgn="base">
                <a:spcBef>
                  <a:spcPct val="0"/>
                </a:spcBef>
                <a:spcAft>
                  <a:spcPct val="0"/>
                </a:spcAft>
                <a:defRPr/>
              </a:pPr>
              <a:endParaRPr lang="en-US" sz="2400">
                <a:solidFill>
                  <a:prstClr val="black"/>
                </a:solidFill>
                <a:latin typeface="Arial" pitchFamily="34" charset="0"/>
              </a:endParaRPr>
            </a:p>
          </p:txBody>
        </p:sp>
        <p:sp>
          <p:nvSpPr>
            <p:cNvPr id="237" name="Rectangle 17"/>
            <p:cNvSpPr>
              <a:spLocks noChangeArrowheads="1"/>
            </p:cNvSpPr>
            <p:nvPr/>
          </p:nvSpPr>
          <p:spPr bwMode="auto">
            <a:xfrm>
              <a:off x="2303" y="2641"/>
              <a:ext cx="139" cy="352"/>
            </a:xfrm>
            <a:prstGeom prst="rect">
              <a:avLst/>
            </a:prstGeom>
            <a:solidFill>
              <a:schemeClr val="tx1">
                <a:lumMod val="75000"/>
                <a:lumOff val="25000"/>
              </a:schemeClr>
            </a:solidFill>
            <a:ln w="6">
              <a:solidFill>
                <a:srgbClr val="000000"/>
              </a:solidFill>
              <a:miter lim="800000"/>
              <a:headEnd/>
              <a:tailEnd/>
            </a:ln>
          </p:spPr>
          <p:txBody>
            <a:bodyPr/>
            <a:lstStyle/>
            <a:p>
              <a:pPr fontAlgn="base">
                <a:spcBef>
                  <a:spcPct val="0"/>
                </a:spcBef>
                <a:spcAft>
                  <a:spcPct val="0"/>
                </a:spcAft>
                <a:defRPr/>
              </a:pPr>
              <a:endParaRPr lang="en-US" sz="2400">
                <a:solidFill>
                  <a:prstClr val="black"/>
                </a:solidFill>
                <a:latin typeface="Arial" pitchFamily="34" charset="0"/>
              </a:endParaRPr>
            </a:p>
          </p:txBody>
        </p:sp>
        <p:sp>
          <p:nvSpPr>
            <p:cNvPr id="238" name="Rectangle 18"/>
            <p:cNvSpPr>
              <a:spLocks noChangeArrowheads="1"/>
            </p:cNvSpPr>
            <p:nvPr/>
          </p:nvSpPr>
          <p:spPr bwMode="auto">
            <a:xfrm>
              <a:off x="2442" y="2661"/>
              <a:ext cx="138" cy="332"/>
            </a:xfrm>
            <a:prstGeom prst="rect">
              <a:avLst/>
            </a:prstGeom>
            <a:solidFill>
              <a:schemeClr val="tx1">
                <a:lumMod val="75000"/>
                <a:lumOff val="25000"/>
              </a:schemeClr>
            </a:solidFill>
            <a:ln w="6">
              <a:solidFill>
                <a:srgbClr val="000000"/>
              </a:solidFill>
              <a:miter lim="800000"/>
              <a:headEnd/>
              <a:tailEnd/>
            </a:ln>
          </p:spPr>
          <p:txBody>
            <a:bodyPr/>
            <a:lstStyle/>
            <a:p>
              <a:pPr fontAlgn="base">
                <a:spcBef>
                  <a:spcPct val="0"/>
                </a:spcBef>
                <a:spcAft>
                  <a:spcPct val="0"/>
                </a:spcAft>
                <a:defRPr/>
              </a:pPr>
              <a:endParaRPr lang="en-US" sz="2400">
                <a:solidFill>
                  <a:prstClr val="black"/>
                </a:solidFill>
                <a:latin typeface="Arial" pitchFamily="34" charset="0"/>
              </a:endParaRPr>
            </a:p>
          </p:txBody>
        </p:sp>
        <p:sp>
          <p:nvSpPr>
            <p:cNvPr id="239" name="Rectangle 19"/>
            <p:cNvSpPr>
              <a:spLocks noChangeArrowheads="1"/>
            </p:cNvSpPr>
            <p:nvPr/>
          </p:nvSpPr>
          <p:spPr bwMode="auto">
            <a:xfrm>
              <a:off x="2580" y="2680"/>
              <a:ext cx="139" cy="313"/>
            </a:xfrm>
            <a:prstGeom prst="rect">
              <a:avLst/>
            </a:prstGeom>
            <a:solidFill>
              <a:schemeClr val="tx1">
                <a:lumMod val="75000"/>
                <a:lumOff val="25000"/>
              </a:schemeClr>
            </a:solidFill>
            <a:ln w="6">
              <a:solidFill>
                <a:srgbClr val="000000"/>
              </a:solidFill>
              <a:miter lim="800000"/>
              <a:headEnd/>
              <a:tailEnd/>
            </a:ln>
          </p:spPr>
          <p:txBody>
            <a:bodyPr/>
            <a:lstStyle/>
            <a:p>
              <a:pPr fontAlgn="base">
                <a:spcBef>
                  <a:spcPct val="0"/>
                </a:spcBef>
                <a:spcAft>
                  <a:spcPct val="0"/>
                </a:spcAft>
                <a:defRPr/>
              </a:pPr>
              <a:endParaRPr lang="en-US" sz="2400">
                <a:solidFill>
                  <a:prstClr val="black"/>
                </a:solidFill>
                <a:latin typeface="Arial" pitchFamily="34" charset="0"/>
              </a:endParaRPr>
            </a:p>
          </p:txBody>
        </p:sp>
        <p:sp>
          <p:nvSpPr>
            <p:cNvPr id="240" name="Rectangle 20"/>
            <p:cNvSpPr>
              <a:spLocks noChangeArrowheads="1"/>
            </p:cNvSpPr>
            <p:nvPr/>
          </p:nvSpPr>
          <p:spPr bwMode="auto">
            <a:xfrm>
              <a:off x="2719" y="2700"/>
              <a:ext cx="139" cy="293"/>
            </a:xfrm>
            <a:prstGeom prst="rect">
              <a:avLst/>
            </a:prstGeom>
            <a:solidFill>
              <a:schemeClr val="tx1">
                <a:lumMod val="75000"/>
                <a:lumOff val="25000"/>
              </a:schemeClr>
            </a:solidFill>
            <a:ln w="6">
              <a:solidFill>
                <a:srgbClr val="000000"/>
              </a:solidFill>
              <a:miter lim="800000"/>
              <a:headEnd/>
              <a:tailEnd/>
            </a:ln>
          </p:spPr>
          <p:txBody>
            <a:bodyPr/>
            <a:lstStyle/>
            <a:p>
              <a:pPr fontAlgn="base">
                <a:spcBef>
                  <a:spcPct val="0"/>
                </a:spcBef>
                <a:spcAft>
                  <a:spcPct val="0"/>
                </a:spcAft>
                <a:defRPr/>
              </a:pPr>
              <a:endParaRPr lang="en-US" sz="2400">
                <a:solidFill>
                  <a:prstClr val="black"/>
                </a:solidFill>
                <a:latin typeface="Arial" pitchFamily="34" charset="0"/>
              </a:endParaRPr>
            </a:p>
          </p:txBody>
        </p:sp>
        <p:sp>
          <p:nvSpPr>
            <p:cNvPr id="241" name="Rectangle 21"/>
            <p:cNvSpPr>
              <a:spLocks noChangeArrowheads="1"/>
            </p:cNvSpPr>
            <p:nvPr/>
          </p:nvSpPr>
          <p:spPr bwMode="auto">
            <a:xfrm>
              <a:off x="2858" y="2720"/>
              <a:ext cx="138" cy="273"/>
            </a:xfrm>
            <a:prstGeom prst="rect">
              <a:avLst/>
            </a:prstGeom>
            <a:solidFill>
              <a:schemeClr val="tx1">
                <a:lumMod val="75000"/>
                <a:lumOff val="25000"/>
              </a:schemeClr>
            </a:solidFill>
            <a:ln w="6">
              <a:solidFill>
                <a:srgbClr val="000000"/>
              </a:solidFill>
              <a:miter lim="800000"/>
              <a:headEnd/>
              <a:tailEnd/>
            </a:ln>
          </p:spPr>
          <p:txBody>
            <a:bodyPr/>
            <a:lstStyle/>
            <a:p>
              <a:pPr fontAlgn="base">
                <a:spcBef>
                  <a:spcPct val="0"/>
                </a:spcBef>
                <a:spcAft>
                  <a:spcPct val="0"/>
                </a:spcAft>
                <a:defRPr/>
              </a:pPr>
              <a:endParaRPr lang="en-US" sz="2400">
                <a:solidFill>
                  <a:prstClr val="black"/>
                </a:solidFill>
                <a:latin typeface="Arial" pitchFamily="34" charset="0"/>
              </a:endParaRPr>
            </a:p>
          </p:txBody>
        </p:sp>
        <p:sp>
          <p:nvSpPr>
            <p:cNvPr id="242" name="Rectangle 22"/>
            <p:cNvSpPr>
              <a:spLocks noChangeArrowheads="1"/>
            </p:cNvSpPr>
            <p:nvPr/>
          </p:nvSpPr>
          <p:spPr bwMode="auto">
            <a:xfrm>
              <a:off x="2996" y="2739"/>
              <a:ext cx="138" cy="254"/>
            </a:xfrm>
            <a:prstGeom prst="rect">
              <a:avLst/>
            </a:prstGeom>
            <a:solidFill>
              <a:schemeClr val="tx1">
                <a:lumMod val="75000"/>
                <a:lumOff val="25000"/>
              </a:schemeClr>
            </a:solidFill>
            <a:ln w="6">
              <a:solidFill>
                <a:srgbClr val="000000"/>
              </a:solidFill>
              <a:miter lim="800000"/>
              <a:headEnd/>
              <a:tailEnd/>
            </a:ln>
          </p:spPr>
          <p:txBody>
            <a:bodyPr/>
            <a:lstStyle/>
            <a:p>
              <a:pPr fontAlgn="base">
                <a:spcBef>
                  <a:spcPct val="0"/>
                </a:spcBef>
                <a:spcAft>
                  <a:spcPct val="0"/>
                </a:spcAft>
                <a:defRPr/>
              </a:pPr>
              <a:endParaRPr lang="en-US" sz="2400">
                <a:solidFill>
                  <a:prstClr val="black"/>
                </a:solidFill>
                <a:latin typeface="Arial" pitchFamily="34" charset="0"/>
              </a:endParaRPr>
            </a:p>
          </p:txBody>
        </p:sp>
        <p:sp>
          <p:nvSpPr>
            <p:cNvPr id="243" name="Rectangle 23"/>
            <p:cNvSpPr>
              <a:spLocks noChangeArrowheads="1"/>
            </p:cNvSpPr>
            <p:nvPr/>
          </p:nvSpPr>
          <p:spPr bwMode="auto">
            <a:xfrm>
              <a:off x="3134" y="2758"/>
              <a:ext cx="139" cy="235"/>
            </a:xfrm>
            <a:prstGeom prst="rect">
              <a:avLst/>
            </a:prstGeom>
            <a:solidFill>
              <a:schemeClr val="tx1">
                <a:lumMod val="75000"/>
                <a:lumOff val="25000"/>
              </a:schemeClr>
            </a:solidFill>
            <a:ln w="6">
              <a:solidFill>
                <a:srgbClr val="000000"/>
              </a:solidFill>
              <a:miter lim="800000"/>
              <a:headEnd/>
              <a:tailEnd/>
            </a:ln>
          </p:spPr>
          <p:txBody>
            <a:bodyPr/>
            <a:lstStyle/>
            <a:p>
              <a:pPr fontAlgn="base">
                <a:spcBef>
                  <a:spcPct val="0"/>
                </a:spcBef>
                <a:spcAft>
                  <a:spcPct val="0"/>
                </a:spcAft>
                <a:defRPr/>
              </a:pPr>
              <a:endParaRPr lang="en-US" sz="2400">
                <a:solidFill>
                  <a:prstClr val="black"/>
                </a:solidFill>
                <a:latin typeface="Arial" pitchFamily="34" charset="0"/>
              </a:endParaRPr>
            </a:p>
          </p:txBody>
        </p:sp>
        <p:sp>
          <p:nvSpPr>
            <p:cNvPr id="244" name="Rectangle 24"/>
            <p:cNvSpPr>
              <a:spLocks noChangeArrowheads="1"/>
            </p:cNvSpPr>
            <p:nvPr/>
          </p:nvSpPr>
          <p:spPr bwMode="auto">
            <a:xfrm>
              <a:off x="3273" y="2777"/>
              <a:ext cx="139" cy="216"/>
            </a:xfrm>
            <a:prstGeom prst="rect">
              <a:avLst/>
            </a:prstGeom>
            <a:solidFill>
              <a:schemeClr val="tx1">
                <a:lumMod val="75000"/>
                <a:lumOff val="25000"/>
              </a:schemeClr>
            </a:solidFill>
            <a:ln w="6">
              <a:solidFill>
                <a:srgbClr val="000000"/>
              </a:solidFill>
              <a:miter lim="800000"/>
              <a:headEnd/>
              <a:tailEnd/>
            </a:ln>
          </p:spPr>
          <p:txBody>
            <a:bodyPr/>
            <a:lstStyle/>
            <a:p>
              <a:pPr fontAlgn="base">
                <a:spcBef>
                  <a:spcPct val="0"/>
                </a:spcBef>
                <a:spcAft>
                  <a:spcPct val="0"/>
                </a:spcAft>
                <a:defRPr/>
              </a:pPr>
              <a:endParaRPr lang="en-US" sz="2400">
                <a:solidFill>
                  <a:prstClr val="black"/>
                </a:solidFill>
                <a:latin typeface="Arial" pitchFamily="34" charset="0"/>
              </a:endParaRPr>
            </a:p>
          </p:txBody>
        </p:sp>
        <p:sp>
          <p:nvSpPr>
            <p:cNvPr id="245" name="Rectangle 25"/>
            <p:cNvSpPr>
              <a:spLocks noChangeArrowheads="1"/>
            </p:cNvSpPr>
            <p:nvPr/>
          </p:nvSpPr>
          <p:spPr bwMode="auto">
            <a:xfrm>
              <a:off x="3412" y="2797"/>
              <a:ext cx="138" cy="196"/>
            </a:xfrm>
            <a:prstGeom prst="rect">
              <a:avLst/>
            </a:prstGeom>
            <a:solidFill>
              <a:schemeClr val="tx1">
                <a:lumMod val="75000"/>
                <a:lumOff val="25000"/>
              </a:schemeClr>
            </a:solidFill>
            <a:ln w="6">
              <a:solidFill>
                <a:srgbClr val="000000"/>
              </a:solidFill>
              <a:miter lim="800000"/>
              <a:headEnd/>
              <a:tailEnd/>
            </a:ln>
          </p:spPr>
          <p:txBody>
            <a:bodyPr/>
            <a:lstStyle/>
            <a:p>
              <a:pPr fontAlgn="base">
                <a:spcBef>
                  <a:spcPct val="0"/>
                </a:spcBef>
                <a:spcAft>
                  <a:spcPct val="0"/>
                </a:spcAft>
                <a:defRPr/>
              </a:pPr>
              <a:endParaRPr lang="en-US" sz="2400">
                <a:solidFill>
                  <a:prstClr val="black"/>
                </a:solidFill>
                <a:latin typeface="Arial" pitchFamily="34" charset="0"/>
              </a:endParaRPr>
            </a:p>
          </p:txBody>
        </p:sp>
        <p:sp>
          <p:nvSpPr>
            <p:cNvPr id="246" name="Rectangle 26"/>
            <p:cNvSpPr>
              <a:spLocks noChangeArrowheads="1"/>
            </p:cNvSpPr>
            <p:nvPr/>
          </p:nvSpPr>
          <p:spPr bwMode="auto">
            <a:xfrm>
              <a:off x="3550" y="2816"/>
              <a:ext cx="139" cy="177"/>
            </a:xfrm>
            <a:prstGeom prst="rect">
              <a:avLst/>
            </a:prstGeom>
            <a:solidFill>
              <a:schemeClr val="tx1">
                <a:lumMod val="75000"/>
                <a:lumOff val="25000"/>
              </a:schemeClr>
            </a:solidFill>
            <a:ln w="6">
              <a:solidFill>
                <a:srgbClr val="000000"/>
              </a:solidFill>
              <a:miter lim="800000"/>
              <a:headEnd/>
              <a:tailEnd/>
            </a:ln>
          </p:spPr>
          <p:txBody>
            <a:bodyPr/>
            <a:lstStyle/>
            <a:p>
              <a:pPr fontAlgn="base">
                <a:spcBef>
                  <a:spcPct val="0"/>
                </a:spcBef>
                <a:spcAft>
                  <a:spcPct val="0"/>
                </a:spcAft>
                <a:defRPr/>
              </a:pPr>
              <a:endParaRPr lang="en-US" sz="2400">
                <a:solidFill>
                  <a:prstClr val="black"/>
                </a:solidFill>
                <a:latin typeface="Arial" pitchFamily="34" charset="0"/>
              </a:endParaRPr>
            </a:p>
          </p:txBody>
        </p:sp>
        <p:sp>
          <p:nvSpPr>
            <p:cNvPr id="247" name="Rectangle 27"/>
            <p:cNvSpPr>
              <a:spLocks noChangeArrowheads="1"/>
            </p:cNvSpPr>
            <p:nvPr/>
          </p:nvSpPr>
          <p:spPr bwMode="auto">
            <a:xfrm>
              <a:off x="3689" y="2834"/>
              <a:ext cx="138" cy="159"/>
            </a:xfrm>
            <a:prstGeom prst="rect">
              <a:avLst/>
            </a:prstGeom>
            <a:solidFill>
              <a:schemeClr val="tx1">
                <a:lumMod val="75000"/>
                <a:lumOff val="25000"/>
              </a:schemeClr>
            </a:solidFill>
            <a:ln w="6">
              <a:solidFill>
                <a:srgbClr val="000000"/>
              </a:solidFill>
              <a:miter lim="800000"/>
              <a:headEnd/>
              <a:tailEnd/>
            </a:ln>
          </p:spPr>
          <p:txBody>
            <a:bodyPr/>
            <a:lstStyle/>
            <a:p>
              <a:pPr fontAlgn="base">
                <a:spcBef>
                  <a:spcPct val="0"/>
                </a:spcBef>
                <a:spcAft>
                  <a:spcPct val="0"/>
                </a:spcAft>
                <a:defRPr/>
              </a:pPr>
              <a:endParaRPr lang="en-US" sz="2400">
                <a:solidFill>
                  <a:prstClr val="black"/>
                </a:solidFill>
                <a:latin typeface="Arial" pitchFamily="34" charset="0"/>
              </a:endParaRPr>
            </a:p>
          </p:txBody>
        </p:sp>
        <p:sp>
          <p:nvSpPr>
            <p:cNvPr id="248" name="Rectangle 28"/>
            <p:cNvSpPr>
              <a:spLocks noChangeArrowheads="1"/>
            </p:cNvSpPr>
            <p:nvPr/>
          </p:nvSpPr>
          <p:spPr bwMode="auto">
            <a:xfrm>
              <a:off x="3827" y="2852"/>
              <a:ext cx="139" cy="141"/>
            </a:xfrm>
            <a:prstGeom prst="rect">
              <a:avLst/>
            </a:prstGeom>
            <a:solidFill>
              <a:schemeClr val="tx1">
                <a:lumMod val="75000"/>
                <a:lumOff val="25000"/>
              </a:schemeClr>
            </a:solidFill>
            <a:ln w="6">
              <a:solidFill>
                <a:srgbClr val="000000"/>
              </a:solidFill>
              <a:miter lim="800000"/>
              <a:headEnd/>
              <a:tailEnd/>
            </a:ln>
          </p:spPr>
          <p:txBody>
            <a:bodyPr/>
            <a:lstStyle/>
            <a:p>
              <a:pPr fontAlgn="base">
                <a:spcBef>
                  <a:spcPct val="0"/>
                </a:spcBef>
                <a:spcAft>
                  <a:spcPct val="0"/>
                </a:spcAft>
                <a:defRPr/>
              </a:pPr>
              <a:endParaRPr lang="en-US" sz="2400">
                <a:solidFill>
                  <a:prstClr val="black"/>
                </a:solidFill>
                <a:latin typeface="Arial" pitchFamily="34" charset="0"/>
              </a:endParaRPr>
            </a:p>
          </p:txBody>
        </p:sp>
        <p:sp>
          <p:nvSpPr>
            <p:cNvPr id="249" name="Rectangle 29"/>
            <p:cNvSpPr>
              <a:spLocks noChangeArrowheads="1"/>
            </p:cNvSpPr>
            <p:nvPr/>
          </p:nvSpPr>
          <p:spPr bwMode="auto">
            <a:xfrm>
              <a:off x="3966" y="2870"/>
              <a:ext cx="139" cy="123"/>
            </a:xfrm>
            <a:prstGeom prst="rect">
              <a:avLst/>
            </a:prstGeom>
            <a:solidFill>
              <a:schemeClr val="tx1">
                <a:lumMod val="75000"/>
                <a:lumOff val="25000"/>
              </a:schemeClr>
            </a:solidFill>
            <a:ln w="6">
              <a:solidFill>
                <a:srgbClr val="000000"/>
              </a:solidFill>
              <a:miter lim="800000"/>
              <a:headEnd/>
              <a:tailEnd/>
            </a:ln>
          </p:spPr>
          <p:txBody>
            <a:bodyPr/>
            <a:lstStyle/>
            <a:p>
              <a:pPr fontAlgn="base">
                <a:spcBef>
                  <a:spcPct val="0"/>
                </a:spcBef>
                <a:spcAft>
                  <a:spcPct val="0"/>
                </a:spcAft>
                <a:defRPr/>
              </a:pPr>
              <a:endParaRPr lang="en-US" sz="2400">
                <a:solidFill>
                  <a:prstClr val="black"/>
                </a:solidFill>
                <a:latin typeface="Arial" pitchFamily="34" charset="0"/>
              </a:endParaRPr>
            </a:p>
          </p:txBody>
        </p:sp>
        <p:sp>
          <p:nvSpPr>
            <p:cNvPr id="250" name="Rectangle 30"/>
            <p:cNvSpPr>
              <a:spLocks noChangeArrowheads="1"/>
            </p:cNvSpPr>
            <p:nvPr/>
          </p:nvSpPr>
          <p:spPr bwMode="auto">
            <a:xfrm>
              <a:off x="4105" y="2887"/>
              <a:ext cx="138" cy="106"/>
            </a:xfrm>
            <a:prstGeom prst="rect">
              <a:avLst/>
            </a:prstGeom>
            <a:solidFill>
              <a:schemeClr val="tx1">
                <a:lumMod val="75000"/>
                <a:lumOff val="25000"/>
              </a:schemeClr>
            </a:solidFill>
            <a:ln w="6">
              <a:solidFill>
                <a:srgbClr val="000000"/>
              </a:solidFill>
              <a:miter lim="800000"/>
              <a:headEnd/>
              <a:tailEnd/>
            </a:ln>
          </p:spPr>
          <p:txBody>
            <a:bodyPr/>
            <a:lstStyle/>
            <a:p>
              <a:pPr fontAlgn="base">
                <a:spcBef>
                  <a:spcPct val="0"/>
                </a:spcBef>
                <a:spcAft>
                  <a:spcPct val="0"/>
                </a:spcAft>
                <a:defRPr/>
              </a:pPr>
              <a:endParaRPr lang="en-US" sz="2400">
                <a:solidFill>
                  <a:prstClr val="black"/>
                </a:solidFill>
                <a:latin typeface="Arial" pitchFamily="34" charset="0"/>
              </a:endParaRPr>
            </a:p>
          </p:txBody>
        </p:sp>
        <p:sp>
          <p:nvSpPr>
            <p:cNvPr id="251" name="Rectangle 31"/>
            <p:cNvSpPr>
              <a:spLocks noChangeArrowheads="1"/>
            </p:cNvSpPr>
            <p:nvPr/>
          </p:nvSpPr>
          <p:spPr bwMode="auto">
            <a:xfrm>
              <a:off x="4243" y="2904"/>
              <a:ext cx="138" cy="89"/>
            </a:xfrm>
            <a:prstGeom prst="rect">
              <a:avLst/>
            </a:prstGeom>
            <a:solidFill>
              <a:schemeClr val="tx1">
                <a:lumMod val="75000"/>
                <a:lumOff val="25000"/>
              </a:schemeClr>
            </a:solidFill>
            <a:ln w="6">
              <a:solidFill>
                <a:srgbClr val="000000"/>
              </a:solidFill>
              <a:miter lim="800000"/>
              <a:headEnd/>
              <a:tailEnd/>
            </a:ln>
          </p:spPr>
          <p:txBody>
            <a:bodyPr/>
            <a:lstStyle/>
            <a:p>
              <a:pPr fontAlgn="base">
                <a:spcBef>
                  <a:spcPct val="0"/>
                </a:spcBef>
                <a:spcAft>
                  <a:spcPct val="0"/>
                </a:spcAft>
                <a:defRPr/>
              </a:pPr>
              <a:endParaRPr lang="en-US" sz="2400">
                <a:solidFill>
                  <a:prstClr val="black"/>
                </a:solidFill>
                <a:latin typeface="Arial" pitchFamily="34" charset="0"/>
              </a:endParaRPr>
            </a:p>
          </p:txBody>
        </p:sp>
        <p:sp>
          <p:nvSpPr>
            <p:cNvPr id="252" name="Rectangle 32"/>
            <p:cNvSpPr>
              <a:spLocks noChangeArrowheads="1"/>
            </p:cNvSpPr>
            <p:nvPr/>
          </p:nvSpPr>
          <p:spPr bwMode="auto">
            <a:xfrm>
              <a:off x="4381" y="2920"/>
              <a:ext cx="139" cy="73"/>
            </a:xfrm>
            <a:prstGeom prst="rect">
              <a:avLst/>
            </a:prstGeom>
            <a:solidFill>
              <a:schemeClr val="tx1">
                <a:lumMod val="75000"/>
                <a:lumOff val="25000"/>
              </a:schemeClr>
            </a:solidFill>
            <a:ln w="6">
              <a:solidFill>
                <a:srgbClr val="000000"/>
              </a:solidFill>
              <a:miter lim="800000"/>
              <a:headEnd/>
              <a:tailEnd/>
            </a:ln>
          </p:spPr>
          <p:txBody>
            <a:bodyPr/>
            <a:lstStyle/>
            <a:p>
              <a:pPr fontAlgn="base">
                <a:spcBef>
                  <a:spcPct val="0"/>
                </a:spcBef>
                <a:spcAft>
                  <a:spcPct val="0"/>
                </a:spcAft>
                <a:defRPr/>
              </a:pPr>
              <a:endParaRPr lang="en-US" sz="2400">
                <a:solidFill>
                  <a:prstClr val="black"/>
                </a:solidFill>
                <a:latin typeface="Arial" pitchFamily="34" charset="0"/>
              </a:endParaRPr>
            </a:p>
          </p:txBody>
        </p:sp>
        <p:sp>
          <p:nvSpPr>
            <p:cNvPr id="253" name="Rectangle 33"/>
            <p:cNvSpPr>
              <a:spLocks noChangeArrowheads="1"/>
            </p:cNvSpPr>
            <p:nvPr/>
          </p:nvSpPr>
          <p:spPr bwMode="auto">
            <a:xfrm>
              <a:off x="4520" y="2936"/>
              <a:ext cx="139" cy="57"/>
            </a:xfrm>
            <a:prstGeom prst="rect">
              <a:avLst/>
            </a:prstGeom>
            <a:solidFill>
              <a:schemeClr val="tx1">
                <a:lumMod val="75000"/>
                <a:lumOff val="25000"/>
              </a:schemeClr>
            </a:solidFill>
            <a:ln w="6">
              <a:solidFill>
                <a:srgbClr val="000000"/>
              </a:solidFill>
              <a:miter lim="800000"/>
              <a:headEnd/>
              <a:tailEnd/>
            </a:ln>
          </p:spPr>
          <p:txBody>
            <a:bodyPr/>
            <a:lstStyle/>
            <a:p>
              <a:pPr fontAlgn="base">
                <a:spcBef>
                  <a:spcPct val="0"/>
                </a:spcBef>
                <a:spcAft>
                  <a:spcPct val="0"/>
                </a:spcAft>
                <a:defRPr/>
              </a:pPr>
              <a:endParaRPr lang="en-US" sz="2400">
                <a:solidFill>
                  <a:prstClr val="black"/>
                </a:solidFill>
                <a:latin typeface="Arial" pitchFamily="34" charset="0"/>
              </a:endParaRPr>
            </a:p>
          </p:txBody>
        </p:sp>
        <p:sp>
          <p:nvSpPr>
            <p:cNvPr id="254" name="Rectangle 34"/>
            <p:cNvSpPr>
              <a:spLocks noChangeArrowheads="1"/>
            </p:cNvSpPr>
            <p:nvPr/>
          </p:nvSpPr>
          <p:spPr bwMode="auto">
            <a:xfrm>
              <a:off x="4659" y="2950"/>
              <a:ext cx="138" cy="43"/>
            </a:xfrm>
            <a:prstGeom prst="rect">
              <a:avLst/>
            </a:prstGeom>
            <a:solidFill>
              <a:schemeClr val="tx1">
                <a:lumMod val="75000"/>
                <a:lumOff val="25000"/>
              </a:schemeClr>
            </a:solidFill>
            <a:ln w="6">
              <a:solidFill>
                <a:srgbClr val="000000"/>
              </a:solidFill>
              <a:miter lim="800000"/>
              <a:headEnd/>
              <a:tailEnd/>
            </a:ln>
          </p:spPr>
          <p:txBody>
            <a:bodyPr/>
            <a:lstStyle/>
            <a:p>
              <a:pPr fontAlgn="base">
                <a:spcBef>
                  <a:spcPct val="0"/>
                </a:spcBef>
                <a:spcAft>
                  <a:spcPct val="0"/>
                </a:spcAft>
                <a:defRPr/>
              </a:pPr>
              <a:endParaRPr lang="en-US" sz="2400">
                <a:solidFill>
                  <a:prstClr val="black"/>
                </a:solidFill>
                <a:latin typeface="Arial" pitchFamily="34" charset="0"/>
              </a:endParaRPr>
            </a:p>
          </p:txBody>
        </p:sp>
        <p:sp>
          <p:nvSpPr>
            <p:cNvPr id="255" name="Rectangle 35"/>
            <p:cNvSpPr>
              <a:spLocks noChangeArrowheads="1"/>
            </p:cNvSpPr>
            <p:nvPr/>
          </p:nvSpPr>
          <p:spPr bwMode="auto">
            <a:xfrm>
              <a:off x="4797" y="2963"/>
              <a:ext cx="139" cy="30"/>
            </a:xfrm>
            <a:prstGeom prst="rect">
              <a:avLst/>
            </a:prstGeom>
            <a:solidFill>
              <a:schemeClr val="tx1">
                <a:lumMod val="75000"/>
                <a:lumOff val="25000"/>
              </a:schemeClr>
            </a:solidFill>
            <a:ln w="6">
              <a:solidFill>
                <a:srgbClr val="000000"/>
              </a:solidFill>
              <a:miter lim="800000"/>
              <a:headEnd/>
              <a:tailEnd/>
            </a:ln>
          </p:spPr>
          <p:txBody>
            <a:bodyPr/>
            <a:lstStyle/>
            <a:p>
              <a:pPr fontAlgn="base">
                <a:spcBef>
                  <a:spcPct val="0"/>
                </a:spcBef>
                <a:spcAft>
                  <a:spcPct val="0"/>
                </a:spcAft>
                <a:defRPr/>
              </a:pPr>
              <a:endParaRPr lang="en-US" sz="2400">
                <a:solidFill>
                  <a:prstClr val="black"/>
                </a:solidFill>
                <a:latin typeface="Arial" pitchFamily="34" charset="0"/>
              </a:endParaRPr>
            </a:p>
          </p:txBody>
        </p:sp>
        <p:sp>
          <p:nvSpPr>
            <p:cNvPr id="256" name="Rectangle 36"/>
            <p:cNvSpPr>
              <a:spLocks noChangeArrowheads="1"/>
            </p:cNvSpPr>
            <p:nvPr/>
          </p:nvSpPr>
          <p:spPr bwMode="auto">
            <a:xfrm>
              <a:off x="4936" y="2974"/>
              <a:ext cx="138" cy="19"/>
            </a:xfrm>
            <a:prstGeom prst="rect">
              <a:avLst/>
            </a:prstGeom>
            <a:solidFill>
              <a:schemeClr val="tx1">
                <a:lumMod val="75000"/>
                <a:lumOff val="25000"/>
              </a:schemeClr>
            </a:solidFill>
            <a:ln w="6">
              <a:solidFill>
                <a:srgbClr val="000000"/>
              </a:solidFill>
              <a:miter lim="800000"/>
              <a:headEnd/>
              <a:tailEnd/>
            </a:ln>
          </p:spPr>
          <p:txBody>
            <a:bodyPr/>
            <a:lstStyle/>
            <a:p>
              <a:pPr fontAlgn="base">
                <a:spcBef>
                  <a:spcPct val="0"/>
                </a:spcBef>
                <a:spcAft>
                  <a:spcPct val="0"/>
                </a:spcAft>
                <a:defRPr/>
              </a:pPr>
              <a:endParaRPr lang="en-US" sz="2400">
                <a:solidFill>
                  <a:prstClr val="black"/>
                </a:solidFill>
                <a:latin typeface="Arial" pitchFamily="34" charset="0"/>
              </a:endParaRPr>
            </a:p>
          </p:txBody>
        </p:sp>
        <p:sp>
          <p:nvSpPr>
            <p:cNvPr id="257" name="Rectangle 37"/>
            <p:cNvSpPr>
              <a:spLocks noChangeArrowheads="1"/>
            </p:cNvSpPr>
            <p:nvPr/>
          </p:nvSpPr>
          <p:spPr bwMode="auto">
            <a:xfrm>
              <a:off x="5074" y="2983"/>
              <a:ext cx="139" cy="10"/>
            </a:xfrm>
            <a:prstGeom prst="rect">
              <a:avLst/>
            </a:prstGeom>
            <a:solidFill>
              <a:schemeClr val="tx1">
                <a:lumMod val="75000"/>
                <a:lumOff val="25000"/>
              </a:schemeClr>
            </a:solidFill>
            <a:ln w="6">
              <a:solidFill>
                <a:srgbClr val="000000"/>
              </a:solidFill>
              <a:miter lim="800000"/>
              <a:headEnd/>
              <a:tailEnd/>
            </a:ln>
          </p:spPr>
          <p:txBody>
            <a:bodyPr/>
            <a:lstStyle/>
            <a:p>
              <a:pPr fontAlgn="base">
                <a:spcBef>
                  <a:spcPct val="0"/>
                </a:spcBef>
                <a:spcAft>
                  <a:spcPct val="0"/>
                </a:spcAft>
                <a:defRPr/>
              </a:pPr>
              <a:endParaRPr lang="en-US" sz="2400">
                <a:solidFill>
                  <a:prstClr val="black"/>
                </a:solidFill>
                <a:latin typeface="Arial" pitchFamily="34" charset="0"/>
              </a:endParaRPr>
            </a:p>
          </p:txBody>
        </p:sp>
        <p:sp>
          <p:nvSpPr>
            <p:cNvPr id="258" name="Rectangle 38"/>
            <p:cNvSpPr>
              <a:spLocks noChangeArrowheads="1"/>
            </p:cNvSpPr>
            <p:nvPr/>
          </p:nvSpPr>
          <p:spPr bwMode="auto">
            <a:xfrm>
              <a:off x="5213" y="2989"/>
              <a:ext cx="138" cy="4"/>
            </a:xfrm>
            <a:prstGeom prst="rect">
              <a:avLst/>
            </a:prstGeom>
            <a:solidFill>
              <a:srgbClr val="000080"/>
            </a:solidFill>
            <a:ln w="6">
              <a:solidFill>
                <a:srgbClr val="000000"/>
              </a:solidFill>
              <a:miter lim="800000"/>
              <a:headEnd/>
              <a:tailEnd/>
            </a:ln>
          </p:spPr>
          <p:txBody>
            <a:bodyPr/>
            <a:lstStyle/>
            <a:p>
              <a:pPr fontAlgn="base">
                <a:spcBef>
                  <a:spcPct val="0"/>
                </a:spcBef>
                <a:spcAft>
                  <a:spcPct val="0"/>
                </a:spcAft>
              </a:pPr>
              <a:endParaRPr lang="en-US" sz="2400">
                <a:solidFill>
                  <a:prstClr val="black"/>
                </a:solidFill>
                <a:latin typeface="Arial" pitchFamily="34" charset="0"/>
              </a:endParaRPr>
            </a:p>
          </p:txBody>
        </p:sp>
        <p:sp>
          <p:nvSpPr>
            <p:cNvPr id="259" name="Rectangle 39"/>
            <p:cNvSpPr>
              <a:spLocks noChangeArrowheads="1"/>
            </p:cNvSpPr>
            <p:nvPr/>
          </p:nvSpPr>
          <p:spPr bwMode="auto">
            <a:xfrm>
              <a:off x="502" y="1832"/>
              <a:ext cx="140" cy="552"/>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pPr fontAlgn="base">
                <a:spcBef>
                  <a:spcPct val="0"/>
                </a:spcBef>
                <a:spcAft>
                  <a:spcPct val="0"/>
                </a:spcAft>
              </a:pPr>
              <a:endParaRPr lang="en-US" sz="2400">
                <a:solidFill>
                  <a:prstClr val="black"/>
                </a:solidFill>
                <a:latin typeface="Arial" pitchFamily="34" charset="0"/>
              </a:endParaRPr>
            </a:p>
          </p:txBody>
        </p:sp>
        <p:sp>
          <p:nvSpPr>
            <p:cNvPr id="260" name="Rectangle 40"/>
            <p:cNvSpPr>
              <a:spLocks noChangeArrowheads="1"/>
            </p:cNvSpPr>
            <p:nvPr/>
          </p:nvSpPr>
          <p:spPr bwMode="auto">
            <a:xfrm>
              <a:off x="641" y="1845"/>
              <a:ext cx="138" cy="559"/>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pPr fontAlgn="base">
                <a:spcBef>
                  <a:spcPct val="0"/>
                </a:spcBef>
                <a:spcAft>
                  <a:spcPct val="0"/>
                </a:spcAft>
              </a:pPr>
              <a:endParaRPr lang="en-US" sz="2400">
                <a:solidFill>
                  <a:prstClr val="black"/>
                </a:solidFill>
                <a:latin typeface="Arial" pitchFamily="34" charset="0"/>
              </a:endParaRPr>
            </a:p>
          </p:txBody>
        </p:sp>
        <p:sp>
          <p:nvSpPr>
            <p:cNvPr id="261" name="Rectangle 41"/>
            <p:cNvSpPr>
              <a:spLocks noChangeArrowheads="1"/>
            </p:cNvSpPr>
            <p:nvPr/>
          </p:nvSpPr>
          <p:spPr bwMode="auto">
            <a:xfrm>
              <a:off x="779" y="1864"/>
              <a:ext cx="139" cy="560"/>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pPr fontAlgn="base">
                <a:spcBef>
                  <a:spcPct val="0"/>
                </a:spcBef>
                <a:spcAft>
                  <a:spcPct val="0"/>
                </a:spcAft>
              </a:pPr>
              <a:endParaRPr lang="en-US" sz="2400">
                <a:solidFill>
                  <a:prstClr val="black"/>
                </a:solidFill>
                <a:latin typeface="Arial" pitchFamily="34" charset="0"/>
              </a:endParaRPr>
            </a:p>
          </p:txBody>
        </p:sp>
        <p:sp>
          <p:nvSpPr>
            <p:cNvPr id="262" name="Rectangle 42"/>
            <p:cNvSpPr>
              <a:spLocks noChangeArrowheads="1"/>
            </p:cNvSpPr>
            <p:nvPr/>
          </p:nvSpPr>
          <p:spPr bwMode="auto">
            <a:xfrm>
              <a:off x="918" y="1884"/>
              <a:ext cx="139" cy="560"/>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pPr fontAlgn="base">
                <a:spcBef>
                  <a:spcPct val="0"/>
                </a:spcBef>
                <a:spcAft>
                  <a:spcPct val="0"/>
                </a:spcAft>
              </a:pPr>
              <a:endParaRPr lang="en-US" sz="2400">
                <a:solidFill>
                  <a:prstClr val="black"/>
                </a:solidFill>
                <a:latin typeface="Arial" pitchFamily="34" charset="0"/>
              </a:endParaRPr>
            </a:p>
          </p:txBody>
        </p:sp>
        <p:sp>
          <p:nvSpPr>
            <p:cNvPr id="263" name="Rectangle 43"/>
            <p:cNvSpPr>
              <a:spLocks noChangeArrowheads="1"/>
            </p:cNvSpPr>
            <p:nvPr/>
          </p:nvSpPr>
          <p:spPr bwMode="auto">
            <a:xfrm>
              <a:off x="1057" y="1904"/>
              <a:ext cx="138" cy="559"/>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pPr fontAlgn="base">
                <a:spcBef>
                  <a:spcPct val="0"/>
                </a:spcBef>
                <a:spcAft>
                  <a:spcPct val="0"/>
                </a:spcAft>
              </a:pPr>
              <a:endParaRPr lang="en-US" sz="2400">
                <a:solidFill>
                  <a:prstClr val="black"/>
                </a:solidFill>
                <a:latin typeface="Arial" pitchFamily="34" charset="0"/>
              </a:endParaRPr>
            </a:p>
          </p:txBody>
        </p:sp>
        <p:sp>
          <p:nvSpPr>
            <p:cNvPr id="264" name="Rectangle 44"/>
            <p:cNvSpPr>
              <a:spLocks noChangeArrowheads="1"/>
            </p:cNvSpPr>
            <p:nvPr/>
          </p:nvSpPr>
          <p:spPr bwMode="auto">
            <a:xfrm>
              <a:off x="1195" y="1924"/>
              <a:ext cx="138" cy="559"/>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pPr fontAlgn="base">
                <a:spcBef>
                  <a:spcPct val="0"/>
                </a:spcBef>
                <a:spcAft>
                  <a:spcPct val="0"/>
                </a:spcAft>
              </a:pPr>
              <a:endParaRPr lang="en-US" sz="2400">
                <a:solidFill>
                  <a:prstClr val="black"/>
                </a:solidFill>
                <a:latin typeface="Arial" pitchFamily="34" charset="0"/>
              </a:endParaRPr>
            </a:p>
          </p:txBody>
        </p:sp>
        <p:sp>
          <p:nvSpPr>
            <p:cNvPr id="265" name="Rectangle 45"/>
            <p:cNvSpPr>
              <a:spLocks noChangeArrowheads="1"/>
            </p:cNvSpPr>
            <p:nvPr/>
          </p:nvSpPr>
          <p:spPr bwMode="auto">
            <a:xfrm>
              <a:off x="1333" y="1944"/>
              <a:ext cx="140" cy="559"/>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pPr fontAlgn="base">
                <a:spcBef>
                  <a:spcPct val="0"/>
                </a:spcBef>
                <a:spcAft>
                  <a:spcPct val="0"/>
                </a:spcAft>
              </a:pPr>
              <a:endParaRPr lang="en-US" sz="2400">
                <a:solidFill>
                  <a:prstClr val="black"/>
                </a:solidFill>
                <a:latin typeface="Arial" pitchFamily="34" charset="0"/>
              </a:endParaRPr>
            </a:p>
          </p:txBody>
        </p:sp>
        <p:sp>
          <p:nvSpPr>
            <p:cNvPr id="266" name="Rectangle 46"/>
            <p:cNvSpPr>
              <a:spLocks noChangeArrowheads="1"/>
            </p:cNvSpPr>
            <p:nvPr/>
          </p:nvSpPr>
          <p:spPr bwMode="auto">
            <a:xfrm>
              <a:off x="1473" y="1963"/>
              <a:ext cx="138" cy="559"/>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pPr fontAlgn="base">
                <a:spcBef>
                  <a:spcPct val="0"/>
                </a:spcBef>
                <a:spcAft>
                  <a:spcPct val="0"/>
                </a:spcAft>
              </a:pPr>
              <a:endParaRPr lang="en-US" sz="2400">
                <a:solidFill>
                  <a:prstClr val="black"/>
                </a:solidFill>
                <a:latin typeface="Arial" pitchFamily="34" charset="0"/>
              </a:endParaRPr>
            </a:p>
          </p:txBody>
        </p:sp>
        <p:sp>
          <p:nvSpPr>
            <p:cNvPr id="267" name="Rectangle 47"/>
            <p:cNvSpPr>
              <a:spLocks noChangeArrowheads="1"/>
            </p:cNvSpPr>
            <p:nvPr/>
          </p:nvSpPr>
          <p:spPr bwMode="auto">
            <a:xfrm>
              <a:off x="1611" y="1984"/>
              <a:ext cx="138" cy="559"/>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pPr fontAlgn="base">
                <a:spcBef>
                  <a:spcPct val="0"/>
                </a:spcBef>
                <a:spcAft>
                  <a:spcPct val="0"/>
                </a:spcAft>
              </a:pPr>
              <a:endParaRPr lang="en-US" sz="2400">
                <a:solidFill>
                  <a:prstClr val="black"/>
                </a:solidFill>
                <a:latin typeface="Arial" pitchFamily="34" charset="0"/>
              </a:endParaRPr>
            </a:p>
          </p:txBody>
        </p:sp>
        <p:sp>
          <p:nvSpPr>
            <p:cNvPr id="268" name="Rectangle 48"/>
            <p:cNvSpPr>
              <a:spLocks noChangeArrowheads="1"/>
            </p:cNvSpPr>
            <p:nvPr/>
          </p:nvSpPr>
          <p:spPr bwMode="auto">
            <a:xfrm>
              <a:off x="1749" y="2004"/>
              <a:ext cx="139" cy="558"/>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pPr fontAlgn="base">
                <a:spcBef>
                  <a:spcPct val="0"/>
                </a:spcBef>
                <a:spcAft>
                  <a:spcPct val="0"/>
                </a:spcAft>
              </a:pPr>
              <a:endParaRPr lang="en-US" sz="2400">
                <a:solidFill>
                  <a:prstClr val="black"/>
                </a:solidFill>
                <a:latin typeface="Arial" pitchFamily="34" charset="0"/>
              </a:endParaRPr>
            </a:p>
          </p:txBody>
        </p:sp>
        <p:sp>
          <p:nvSpPr>
            <p:cNvPr id="269" name="Rectangle 49"/>
            <p:cNvSpPr>
              <a:spLocks noChangeArrowheads="1"/>
            </p:cNvSpPr>
            <p:nvPr/>
          </p:nvSpPr>
          <p:spPr bwMode="auto">
            <a:xfrm>
              <a:off x="1888" y="2024"/>
              <a:ext cx="138" cy="558"/>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pPr fontAlgn="base">
                <a:spcBef>
                  <a:spcPct val="0"/>
                </a:spcBef>
                <a:spcAft>
                  <a:spcPct val="0"/>
                </a:spcAft>
              </a:pPr>
              <a:endParaRPr lang="en-US" sz="2400">
                <a:solidFill>
                  <a:prstClr val="black"/>
                </a:solidFill>
                <a:latin typeface="Arial" pitchFamily="34" charset="0"/>
              </a:endParaRPr>
            </a:p>
          </p:txBody>
        </p:sp>
        <p:sp>
          <p:nvSpPr>
            <p:cNvPr id="270" name="Rectangle 50"/>
            <p:cNvSpPr>
              <a:spLocks noChangeArrowheads="1"/>
            </p:cNvSpPr>
            <p:nvPr/>
          </p:nvSpPr>
          <p:spPr bwMode="auto">
            <a:xfrm>
              <a:off x="2026" y="2044"/>
              <a:ext cx="139" cy="558"/>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pPr fontAlgn="base">
                <a:spcBef>
                  <a:spcPct val="0"/>
                </a:spcBef>
                <a:spcAft>
                  <a:spcPct val="0"/>
                </a:spcAft>
              </a:pPr>
              <a:endParaRPr lang="en-US" sz="2400">
                <a:solidFill>
                  <a:prstClr val="black"/>
                </a:solidFill>
                <a:latin typeface="Arial" pitchFamily="34" charset="0"/>
              </a:endParaRPr>
            </a:p>
          </p:txBody>
        </p:sp>
        <p:sp>
          <p:nvSpPr>
            <p:cNvPr id="271" name="Rectangle 51"/>
            <p:cNvSpPr>
              <a:spLocks noChangeArrowheads="1"/>
            </p:cNvSpPr>
            <p:nvPr/>
          </p:nvSpPr>
          <p:spPr bwMode="auto">
            <a:xfrm>
              <a:off x="2165" y="2065"/>
              <a:ext cx="138" cy="556"/>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pPr fontAlgn="base">
                <a:spcBef>
                  <a:spcPct val="0"/>
                </a:spcBef>
                <a:spcAft>
                  <a:spcPct val="0"/>
                </a:spcAft>
              </a:pPr>
              <a:endParaRPr lang="en-US" sz="2400">
                <a:solidFill>
                  <a:prstClr val="black"/>
                </a:solidFill>
                <a:latin typeface="Arial" pitchFamily="34" charset="0"/>
              </a:endParaRPr>
            </a:p>
          </p:txBody>
        </p:sp>
        <p:sp>
          <p:nvSpPr>
            <p:cNvPr id="272" name="Rectangle 52"/>
            <p:cNvSpPr>
              <a:spLocks noChangeArrowheads="1"/>
            </p:cNvSpPr>
            <p:nvPr/>
          </p:nvSpPr>
          <p:spPr bwMode="auto">
            <a:xfrm>
              <a:off x="2303" y="2085"/>
              <a:ext cx="139" cy="556"/>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pPr fontAlgn="base">
                <a:spcBef>
                  <a:spcPct val="0"/>
                </a:spcBef>
                <a:spcAft>
                  <a:spcPct val="0"/>
                </a:spcAft>
              </a:pPr>
              <a:endParaRPr lang="en-US" sz="2400">
                <a:solidFill>
                  <a:prstClr val="black"/>
                </a:solidFill>
                <a:latin typeface="Arial" pitchFamily="34" charset="0"/>
              </a:endParaRPr>
            </a:p>
          </p:txBody>
        </p:sp>
        <p:sp>
          <p:nvSpPr>
            <p:cNvPr id="273" name="Rectangle 53"/>
            <p:cNvSpPr>
              <a:spLocks noChangeArrowheads="1"/>
            </p:cNvSpPr>
            <p:nvPr/>
          </p:nvSpPr>
          <p:spPr bwMode="auto">
            <a:xfrm>
              <a:off x="2442" y="2106"/>
              <a:ext cx="138" cy="555"/>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pPr fontAlgn="base">
                <a:spcBef>
                  <a:spcPct val="0"/>
                </a:spcBef>
                <a:spcAft>
                  <a:spcPct val="0"/>
                </a:spcAft>
              </a:pPr>
              <a:endParaRPr lang="en-US" sz="2400">
                <a:solidFill>
                  <a:prstClr val="black"/>
                </a:solidFill>
                <a:latin typeface="Arial" pitchFamily="34" charset="0"/>
              </a:endParaRPr>
            </a:p>
          </p:txBody>
        </p:sp>
        <p:sp>
          <p:nvSpPr>
            <p:cNvPr id="274" name="Rectangle 54"/>
            <p:cNvSpPr>
              <a:spLocks noChangeArrowheads="1"/>
            </p:cNvSpPr>
            <p:nvPr/>
          </p:nvSpPr>
          <p:spPr bwMode="auto">
            <a:xfrm>
              <a:off x="2580" y="2128"/>
              <a:ext cx="139" cy="552"/>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pPr fontAlgn="base">
                <a:spcBef>
                  <a:spcPct val="0"/>
                </a:spcBef>
                <a:spcAft>
                  <a:spcPct val="0"/>
                </a:spcAft>
              </a:pPr>
              <a:endParaRPr lang="en-US" sz="2400">
                <a:solidFill>
                  <a:prstClr val="black"/>
                </a:solidFill>
                <a:latin typeface="Arial" pitchFamily="34" charset="0"/>
              </a:endParaRPr>
            </a:p>
          </p:txBody>
        </p:sp>
        <p:sp>
          <p:nvSpPr>
            <p:cNvPr id="275" name="Rectangle 55"/>
            <p:cNvSpPr>
              <a:spLocks noChangeArrowheads="1"/>
            </p:cNvSpPr>
            <p:nvPr/>
          </p:nvSpPr>
          <p:spPr bwMode="auto">
            <a:xfrm>
              <a:off x="2719" y="2149"/>
              <a:ext cx="139" cy="551"/>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pPr fontAlgn="base">
                <a:spcBef>
                  <a:spcPct val="0"/>
                </a:spcBef>
                <a:spcAft>
                  <a:spcPct val="0"/>
                </a:spcAft>
              </a:pPr>
              <a:endParaRPr lang="en-US" sz="2400">
                <a:solidFill>
                  <a:prstClr val="black"/>
                </a:solidFill>
                <a:latin typeface="Arial" pitchFamily="34" charset="0"/>
              </a:endParaRPr>
            </a:p>
          </p:txBody>
        </p:sp>
        <p:sp>
          <p:nvSpPr>
            <p:cNvPr id="276" name="Rectangle 56"/>
            <p:cNvSpPr>
              <a:spLocks noChangeArrowheads="1"/>
            </p:cNvSpPr>
            <p:nvPr/>
          </p:nvSpPr>
          <p:spPr bwMode="auto">
            <a:xfrm>
              <a:off x="2858" y="2171"/>
              <a:ext cx="138" cy="549"/>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pPr fontAlgn="base">
                <a:spcBef>
                  <a:spcPct val="0"/>
                </a:spcBef>
                <a:spcAft>
                  <a:spcPct val="0"/>
                </a:spcAft>
              </a:pPr>
              <a:endParaRPr lang="en-US" sz="2400">
                <a:solidFill>
                  <a:prstClr val="black"/>
                </a:solidFill>
                <a:latin typeface="Arial" pitchFamily="34" charset="0"/>
              </a:endParaRPr>
            </a:p>
          </p:txBody>
        </p:sp>
        <p:sp>
          <p:nvSpPr>
            <p:cNvPr id="277" name="Rectangle 57"/>
            <p:cNvSpPr>
              <a:spLocks noChangeArrowheads="1"/>
            </p:cNvSpPr>
            <p:nvPr/>
          </p:nvSpPr>
          <p:spPr bwMode="auto">
            <a:xfrm>
              <a:off x="2996" y="2193"/>
              <a:ext cx="138" cy="546"/>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pPr fontAlgn="base">
                <a:spcBef>
                  <a:spcPct val="0"/>
                </a:spcBef>
                <a:spcAft>
                  <a:spcPct val="0"/>
                </a:spcAft>
              </a:pPr>
              <a:endParaRPr lang="en-US" sz="2400">
                <a:solidFill>
                  <a:prstClr val="black"/>
                </a:solidFill>
                <a:latin typeface="Arial" pitchFamily="34" charset="0"/>
              </a:endParaRPr>
            </a:p>
          </p:txBody>
        </p:sp>
        <p:sp>
          <p:nvSpPr>
            <p:cNvPr id="278" name="Rectangle 58"/>
            <p:cNvSpPr>
              <a:spLocks noChangeArrowheads="1"/>
            </p:cNvSpPr>
            <p:nvPr/>
          </p:nvSpPr>
          <p:spPr bwMode="auto">
            <a:xfrm>
              <a:off x="3134" y="2216"/>
              <a:ext cx="139" cy="542"/>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pPr fontAlgn="base">
                <a:spcBef>
                  <a:spcPct val="0"/>
                </a:spcBef>
                <a:spcAft>
                  <a:spcPct val="0"/>
                </a:spcAft>
              </a:pPr>
              <a:endParaRPr lang="en-US" sz="2400">
                <a:solidFill>
                  <a:prstClr val="black"/>
                </a:solidFill>
                <a:latin typeface="Arial" pitchFamily="34" charset="0"/>
              </a:endParaRPr>
            </a:p>
          </p:txBody>
        </p:sp>
        <p:sp>
          <p:nvSpPr>
            <p:cNvPr id="279" name="Rectangle 59"/>
            <p:cNvSpPr>
              <a:spLocks noChangeArrowheads="1"/>
            </p:cNvSpPr>
            <p:nvPr/>
          </p:nvSpPr>
          <p:spPr bwMode="auto">
            <a:xfrm>
              <a:off x="3273" y="2239"/>
              <a:ext cx="139" cy="538"/>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pPr fontAlgn="base">
                <a:spcBef>
                  <a:spcPct val="0"/>
                </a:spcBef>
                <a:spcAft>
                  <a:spcPct val="0"/>
                </a:spcAft>
              </a:pPr>
              <a:endParaRPr lang="en-US" sz="2400">
                <a:solidFill>
                  <a:prstClr val="black"/>
                </a:solidFill>
                <a:latin typeface="Arial" pitchFamily="34" charset="0"/>
              </a:endParaRPr>
            </a:p>
          </p:txBody>
        </p:sp>
        <p:sp>
          <p:nvSpPr>
            <p:cNvPr id="280" name="Rectangle 60"/>
            <p:cNvSpPr>
              <a:spLocks noChangeArrowheads="1"/>
            </p:cNvSpPr>
            <p:nvPr/>
          </p:nvSpPr>
          <p:spPr bwMode="auto">
            <a:xfrm>
              <a:off x="3412" y="2265"/>
              <a:ext cx="138" cy="532"/>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pPr fontAlgn="base">
                <a:spcBef>
                  <a:spcPct val="0"/>
                </a:spcBef>
                <a:spcAft>
                  <a:spcPct val="0"/>
                </a:spcAft>
              </a:pPr>
              <a:endParaRPr lang="en-US" sz="2400">
                <a:solidFill>
                  <a:prstClr val="black"/>
                </a:solidFill>
                <a:latin typeface="Arial" pitchFamily="34" charset="0"/>
              </a:endParaRPr>
            </a:p>
          </p:txBody>
        </p:sp>
        <p:sp>
          <p:nvSpPr>
            <p:cNvPr id="281" name="Rectangle 61"/>
            <p:cNvSpPr>
              <a:spLocks noChangeArrowheads="1"/>
            </p:cNvSpPr>
            <p:nvPr/>
          </p:nvSpPr>
          <p:spPr bwMode="auto">
            <a:xfrm>
              <a:off x="3550" y="2290"/>
              <a:ext cx="139" cy="526"/>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pPr fontAlgn="base">
                <a:spcBef>
                  <a:spcPct val="0"/>
                </a:spcBef>
                <a:spcAft>
                  <a:spcPct val="0"/>
                </a:spcAft>
              </a:pPr>
              <a:endParaRPr lang="en-US" sz="2400">
                <a:solidFill>
                  <a:prstClr val="black"/>
                </a:solidFill>
                <a:latin typeface="Arial" pitchFamily="34" charset="0"/>
              </a:endParaRPr>
            </a:p>
          </p:txBody>
        </p:sp>
        <p:sp>
          <p:nvSpPr>
            <p:cNvPr id="282" name="Rectangle 62"/>
            <p:cNvSpPr>
              <a:spLocks noChangeArrowheads="1"/>
            </p:cNvSpPr>
            <p:nvPr/>
          </p:nvSpPr>
          <p:spPr bwMode="auto">
            <a:xfrm>
              <a:off x="3689" y="2317"/>
              <a:ext cx="138" cy="517"/>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pPr fontAlgn="base">
                <a:spcBef>
                  <a:spcPct val="0"/>
                </a:spcBef>
                <a:spcAft>
                  <a:spcPct val="0"/>
                </a:spcAft>
              </a:pPr>
              <a:endParaRPr lang="en-US" sz="2400">
                <a:solidFill>
                  <a:prstClr val="black"/>
                </a:solidFill>
                <a:latin typeface="Arial" pitchFamily="34" charset="0"/>
              </a:endParaRPr>
            </a:p>
          </p:txBody>
        </p:sp>
        <p:sp>
          <p:nvSpPr>
            <p:cNvPr id="283" name="Rectangle 63"/>
            <p:cNvSpPr>
              <a:spLocks noChangeArrowheads="1"/>
            </p:cNvSpPr>
            <p:nvPr/>
          </p:nvSpPr>
          <p:spPr bwMode="auto">
            <a:xfrm>
              <a:off x="3827" y="2346"/>
              <a:ext cx="139" cy="506"/>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pPr fontAlgn="base">
                <a:spcBef>
                  <a:spcPct val="0"/>
                </a:spcBef>
                <a:spcAft>
                  <a:spcPct val="0"/>
                </a:spcAft>
              </a:pPr>
              <a:endParaRPr lang="en-US" sz="2400">
                <a:solidFill>
                  <a:prstClr val="black"/>
                </a:solidFill>
                <a:latin typeface="Arial" pitchFamily="34" charset="0"/>
              </a:endParaRPr>
            </a:p>
          </p:txBody>
        </p:sp>
        <p:sp>
          <p:nvSpPr>
            <p:cNvPr id="284" name="Rectangle 64"/>
            <p:cNvSpPr>
              <a:spLocks noChangeArrowheads="1"/>
            </p:cNvSpPr>
            <p:nvPr/>
          </p:nvSpPr>
          <p:spPr bwMode="auto">
            <a:xfrm>
              <a:off x="3966" y="2378"/>
              <a:ext cx="139" cy="492"/>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pPr fontAlgn="base">
                <a:spcBef>
                  <a:spcPct val="0"/>
                </a:spcBef>
                <a:spcAft>
                  <a:spcPct val="0"/>
                </a:spcAft>
              </a:pPr>
              <a:endParaRPr lang="en-US" sz="2400">
                <a:solidFill>
                  <a:prstClr val="black"/>
                </a:solidFill>
                <a:latin typeface="Arial" pitchFamily="34" charset="0"/>
              </a:endParaRPr>
            </a:p>
          </p:txBody>
        </p:sp>
        <p:sp>
          <p:nvSpPr>
            <p:cNvPr id="285" name="Rectangle 65"/>
            <p:cNvSpPr>
              <a:spLocks noChangeArrowheads="1"/>
            </p:cNvSpPr>
            <p:nvPr/>
          </p:nvSpPr>
          <p:spPr bwMode="auto">
            <a:xfrm>
              <a:off x="4105" y="2412"/>
              <a:ext cx="138" cy="475"/>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pPr fontAlgn="base">
                <a:spcBef>
                  <a:spcPct val="0"/>
                </a:spcBef>
                <a:spcAft>
                  <a:spcPct val="0"/>
                </a:spcAft>
              </a:pPr>
              <a:endParaRPr lang="en-US" sz="2400">
                <a:solidFill>
                  <a:prstClr val="black"/>
                </a:solidFill>
                <a:latin typeface="Arial" pitchFamily="34" charset="0"/>
              </a:endParaRPr>
            </a:p>
          </p:txBody>
        </p:sp>
        <p:sp>
          <p:nvSpPr>
            <p:cNvPr id="286" name="Rectangle 66"/>
            <p:cNvSpPr>
              <a:spLocks noChangeArrowheads="1"/>
            </p:cNvSpPr>
            <p:nvPr/>
          </p:nvSpPr>
          <p:spPr bwMode="auto">
            <a:xfrm>
              <a:off x="4243" y="2448"/>
              <a:ext cx="138" cy="456"/>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pPr fontAlgn="base">
                <a:spcBef>
                  <a:spcPct val="0"/>
                </a:spcBef>
                <a:spcAft>
                  <a:spcPct val="0"/>
                </a:spcAft>
              </a:pPr>
              <a:endParaRPr lang="en-US" sz="2400">
                <a:solidFill>
                  <a:prstClr val="black"/>
                </a:solidFill>
                <a:latin typeface="Arial" pitchFamily="34" charset="0"/>
              </a:endParaRPr>
            </a:p>
          </p:txBody>
        </p:sp>
        <p:sp>
          <p:nvSpPr>
            <p:cNvPr id="287" name="Rectangle 67"/>
            <p:cNvSpPr>
              <a:spLocks noChangeArrowheads="1"/>
            </p:cNvSpPr>
            <p:nvPr/>
          </p:nvSpPr>
          <p:spPr bwMode="auto">
            <a:xfrm>
              <a:off x="4381" y="2490"/>
              <a:ext cx="139" cy="430"/>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pPr fontAlgn="base">
                <a:spcBef>
                  <a:spcPct val="0"/>
                </a:spcBef>
                <a:spcAft>
                  <a:spcPct val="0"/>
                </a:spcAft>
              </a:pPr>
              <a:endParaRPr lang="en-US" sz="2400">
                <a:solidFill>
                  <a:prstClr val="black"/>
                </a:solidFill>
                <a:latin typeface="Arial" pitchFamily="34" charset="0"/>
              </a:endParaRPr>
            </a:p>
          </p:txBody>
        </p:sp>
        <p:sp>
          <p:nvSpPr>
            <p:cNvPr id="288" name="Rectangle 68"/>
            <p:cNvSpPr>
              <a:spLocks noChangeArrowheads="1"/>
            </p:cNvSpPr>
            <p:nvPr/>
          </p:nvSpPr>
          <p:spPr bwMode="auto">
            <a:xfrm>
              <a:off x="4520" y="2536"/>
              <a:ext cx="139" cy="400"/>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pPr fontAlgn="base">
                <a:spcBef>
                  <a:spcPct val="0"/>
                </a:spcBef>
                <a:spcAft>
                  <a:spcPct val="0"/>
                </a:spcAft>
              </a:pPr>
              <a:endParaRPr lang="en-US" sz="2400">
                <a:solidFill>
                  <a:prstClr val="black"/>
                </a:solidFill>
                <a:latin typeface="Arial" pitchFamily="34" charset="0"/>
              </a:endParaRPr>
            </a:p>
          </p:txBody>
        </p:sp>
        <p:sp>
          <p:nvSpPr>
            <p:cNvPr id="289" name="Rectangle 73"/>
            <p:cNvSpPr>
              <a:spLocks noChangeArrowheads="1"/>
            </p:cNvSpPr>
            <p:nvPr/>
          </p:nvSpPr>
          <p:spPr bwMode="auto">
            <a:xfrm>
              <a:off x="5213" y="2886"/>
              <a:ext cx="138" cy="103"/>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pPr fontAlgn="base">
                <a:spcBef>
                  <a:spcPct val="0"/>
                </a:spcBef>
                <a:spcAft>
                  <a:spcPct val="0"/>
                </a:spcAft>
              </a:pPr>
              <a:endParaRPr lang="en-US" sz="2400">
                <a:solidFill>
                  <a:prstClr val="black"/>
                </a:solidFill>
                <a:latin typeface="Arial" pitchFamily="34" charset="0"/>
              </a:endParaRPr>
            </a:p>
          </p:txBody>
        </p:sp>
        <p:sp>
          <p:nvSpPr>
            <p:cNvPr id="290" name="Line 109"/>
            <p:cNvSpPr>
              <a:spLocks noChangeShapeType="1"/>
            </p:cNvSpPr>
            <p:nvPr/>
          </p:nvSpPr>
          <p:spPr bwMode="auto">
            <a:xfrm>
              <a:off x="502" y="1788"/>
              <a:ext cx="1" cy="120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prstClr val="black"/>
                </a:solidFill>
                <a:latin typeface="Arial" pitchFamily="34" charset="0"/>
              </a:endParaRPr>
            </a:p>
          </p:txBody>
        </p:sp>
        <p:sp>
          <p:nvSpPr>
            <p:cNvPr id="291" name="Line 110"/>
            <p:cNvSpPr>
              <a:spLocks noChangeShapeType="1"/>
            </p:cNvSpPr>
            <p:nvPr/>
          </p:nvSpPr>
          <p:spPr bwMode="auto">
            <a:xfrm>
              <a:off x="478" y="2993"/>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prstClr val="black"/>
                </a:solidFill>
                <a:latin typeface="Arial" pitchFamily="34" charset="0"/>
              </a:endParaRPr>
            </a:p>
          </p:txBody>
        </p:sp>
        <p:sp>
          <p:nvSpPr>
            <p:cNvPr id="292" name="Line 111"/>
            <p:cNvSpPr>
              <a:spLocks noChangeShapeType="1"/>
            </p:cNvSpPr>
            <p:nvPr/>
          </p:nvSpPr>
          <p:spPr bwMode="auto">
            <a:xfrm>
              <a:off x="478" y="282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prstClr val="black"/>
                </a:solidFill>
                <a:latin typeface="Arial" pitchFamily="34" charset="0"/>
              </a:endParaRPr>
            </a:p>
          </p:txBody>
        </p:sp>
        <p:sp>
          <p:nvSpPr>
            <p:cNvPr id="293" name="Line 112"/>
            <p:cNvSpPr>
              <a:spLocks noChangeShapeType="1"/>
            </p:cNvSpPr>
            <p:nvPr/>
          </p:nvSpPr>
          <p:spPr bwMode="auto">
            <a:xfrm>
              <a:off x="478" y="2649"/>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prstClr val="black"/>
                </a:solidFill>
                <a:latin typeface="Arial" pitchFamily="34" charset="0"/>
              </a:endParaRPr>
            </a:p>
          </p:txBody>
        </p:sp>
        <p:sp>
          <p:nvSpPr>
            <p:cNvPr id="294" name="Line 113"/>
            <p:cNvSpPr>
              <a:spLocks noChangeShapeType="1"/>
            </p:cNvSpPr>
            <p:nvPr/>
          </p:nvSpPr>
          <p:spPr bwMode="auto">
            <a:xfrm>
              <a:off x="478" y="2477"/>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prstClr val="black"/>
                </a:solidFill>
                <a:latin typeface="Arial" pitchFamily="34" charset="0"/>
              </a:endParaRPr>
            </a:p>
          </p:txBody>
        </p:sp>
        <p:sp>
          <p:nvSpPr>
            <p:cNvPr id="295" name="Line 114"/>
            <p:cNvSpPr>
              <a:spLocks noChangeShapeType="1"/>
            </p:cNvSpPr>
            <p:nvPr/>
          </p:nvSpPr>
          <p:spPr bwMode="auto">
            <a:xfrm>
              <a:off x="478" y="2305"/>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prstClr val="black"/>
                </a:solidFill>
                <a:latin typeface="Arial" pitchFamily="34" charset="0"/>
              </a:endParaRPr>
            </a:p>
          </p:txBody>
        </p:sp>
        <p:sp>
          <p:nvSpPr>
            <p:cNvPr id="296" name="Line 115"/>
            <p:cNvSpPr>
              <a:spLocks noChangeShapeType="1"/>
            </p:cNvSpPr>
            <p:nvPr/>
          </p:nvSpPr>
          <p:spPr bwMode="auto">
            <a:xfrm>
              <a:off x="478" y="2132"/>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prstClr val="black"/>
                </a:solidFill>
                <a:latin typeface="Arial" pitchFamily="34" charset="0"/>
              </a:endParaRPr>
            </a:p>
          </p:txBody>
        </p:sp>
        <p:sp>
          <p:nvSpPr>
            <p:cNvPr id="297" name="Line 116"/>
            <p:cNvSpPr>
              <a:spLocks noChangeShapeType="1"/>
            </p:cNvSpPr>
            <p:nvPr/>
          </p:nvSpPr>
          <p:spPr bwMode="auto">
            <a:xfrm>
              <a:off x="478" y="1960"/>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prstClr val="black"/>
                </a:solidFill>
                <a:latin typeface="Arial" pitchFamily="34" charset="0"/>
              </a:endParaRPr>
            </a:p>
          </p:txBody>
        </p:sp>
        <p:sp>
          <p:nvSpPr>
            <p:cNvPr id="298" name="Line 117"/>
            <p:cNvSpPr>
              <a:spLocks noChangeShapeType="1"/>
            </p:cNvSpPr>
            <p:nvPr/>
          </p:nvSpPr>
          <p:spPr bwMode="auto">
            <a:xfrm>
              <a:off x="478" y="1788"/>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prstClr val="black"/>
                </a:solidFill>
                <a:latin typeface="Arial" pitchFamily="34" charset="0"/>
              </a:endParaRPr>
            </a:p>
          </p:txBody>
        </p:sp>
        <p:sp>
          <p:nvSpPr>
            <p:cNvPr id="299" name="Line 118"/>
            <p:cNvSpPr>
              <a:spLocks noChangeShapeType="1"/>
            </p:cNvSpPr>
            <p:nvPr/>
          </p:nvSpPr>
          <p:spPr bwMode="auto">
            <a:xfrm>
              <a:off x="502" y="2993"/>
              <a:ext cx="498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prstClr val="black"/>
                </a:solidFill>
                <a:latin typeface="Arial" pitchFamily="34" charset="0"/>
              </a:endParaRPr>
            </a:p>
          </p:txBody>
        </p:sp>
        <p:sp>
          <p:nvSpPr>
            <p:cNvPr id="300" name="Line 119"/>
            <p:cNvSpPr>
              <a:spLocks noChangeShapeType="1"/>
            </p:cNvSpPr>
            <p:nvPr/>
          </p:nvSpPr>
          <p:spPr bwMode="auto">
            <a:xfrm flipV="1">
              <a:off x="502"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prstClr val="black"/>
                </a:solidFill>
                <a:latin typeface="Arial" pitchFamily="34" charset="0"/>
              </a:endParaRPr>
            </a:p>
          </p:txBody>
        </p:sp>
        <p:sp>
          <p:nvSpPr>
            <p:cNvPr id="301" name="Line 120"/>
            <p:cNvSpPr>
              <a:spLocks noChangeShapeType="1"/>
            </p:cNvSpPr>
            <p:nvPr/>
          </p:nvSpPr>
          <p:spPr bwMode="auto">
            <a:xfrm flipV="1">
              <a:off x="641"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prstClr val="black"/>
                </a:solidFill>
                <a:latin typeface="Arial" pitchFamily="34" charset="0"/>
              </a:endParaRPr>
            </a:p>
          </p:txBody>
        </p:sp>
        <p:sp>
          <p:nvSpPr>
            <p:cNvPr id="302" name="Line 121"/>
            <p:cNvSpPr>
              <a:spLocks noChangeShapeType="1"/>
            </p:cNvSpPr>
            <p:nvPr/>
          </p:nvSpPr>
          <p:spPr bwMode="auto">
            <a:xfrm flipV="1">
              <a:off x="779"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prstClr val="black"/>
                </a:solidFill>
                <a:latin typeface="Arial" pitchFamily="34" charset="0"/>
              </a:endParaRPr>
            </a:p>
          </p:txBody>
        </p:sp>
        <p:sp>
          <p:nvSpPr>
            <p:cNvPr id="303" name="Line 122"/>
            <p:cNvSpPr>
              <a:spLocks noChangeShapeType="1"/>
            </p:cNvSpPr>
            <p:nvPr/>
          </p:nvSpPr>
          <p:spPr bwMode="auto">
            <a:xfrm flipV="1">
              <a:off x="918"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prstClr val="black"/>
                </a:solidFill>
                <a:latin typeface="Arial" pitchFamily="34" charset="0"/>
              </a:endParaRPr>
            </a:p>
          </p:txBody>
        </p:sp>
        <p:sp>
          <p:nvSpPr>
            <p:cNvPr id="304" name="Line 123"/>
            <p:cNvSpPr>
              <a:spLocks noChangeShapeType="1"/>
            </p:cNvSpPr>
            <p:nvPr/>
          </p:nvSpPr>
          <p:spPr bwMode="auto">
            <a:xfrm flipV="1">
              <a:off x="1057"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prstClr val="black"/>
                </a:solidFill>
                <a:latin typeface="Arial" pitchFamily="34" charset="0"/>
              </a:endParaRPr>
            </a:p>
          </p:txBody>
        </p:sp>
        <p:sp>
          <p:nvSpPr>
            <p:cNvPr id="305" name="Line 124"/>
            <p:cNvSpPr>
              <a:spLocks noChangeShapeType="1"/>
            </p:cNvSpPr>
            <p:nvPr/>
          </p:nvSpPr>
          <p:spPr bwMode="auto">
            <a:xfrm flipV="1">
              <a:off x="1195"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prstClr val="black"/>
                </a:solidFill>
                <a:latin typeface="Arial" pitchFamily="34" charset="0"/>
              </a:endParaRPr>
            </a:p>
          </p:txBody>
        </p:sp>
        <p:sp>
          <p:nvSpPr>
            <p:cNvPr id="306" name="Line 125"/>
            <p:cNvSpPr>
              <a:spLocks noChangeShapeType="1"/>
            </p:cNvSpPr>
            <p:nvPr/>
          </p:nvSpPr>
          <p:spPr bwMode="auto">
            <a:xfrm flipV="1">
              <a:off x="1333"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prstClr val="black"/>
                </a:solidFill>
                <a:latin typeface="Arial" pitchFamily="34" charset="0"/>
              </a:endParaRPr>
            </a:p>
          </p:txBody>
        </p:sp>
        <p:sp>
          <p:nvSpPr>
            <p:cNvPr id="307" name="Line 126"/>
            <p:cNvSpPr>
              <a:spLocks noChangeShapeType="1"/>
            </p:cNvSpPr>
            <p:nvPr/>
          </p:nvSpPr>
          <p:spPr bwMode="auto">
            <a:xfrm flipV="1">
              <a:off x="1473"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prstClr val="black"/>
                </a:solidFill>
                <a:latin typeface="Arial" pitchFamily="34" charset="0"/>
              </a:endParaRPr>
            </a:p>
          </p:txBody>
        </p:sp>
        <p:sp>
          <p:nvSpPr>
            <p:cNvPr id="308" name="Line 127"/>
            <p:cNvSpPr>
              <a:spLocks noChangeShapeType="1"/>
            </p:cNvSpPr>
            <p:nvPr/>
          </p:nvSpPr>
          <p:spPr bwMode="auto">
            <a:xfrm flipV="1">
              <a:off x="1611"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prstClr val="black"/>
                </a:solidFill>
                <a:latin typeface="Arial" pitchFamily="34" charset="0"/>
              </a:endParaRPr>
            </a:p>
          </p:txBody>
        </p:sp>
        <p:sp>
          <p:nvSpPr>
            <p:cNvPr id="309" name="Line 128"/>
            <p:cNvSpPr>
              <a:spLocks noChangeShapeType="1"/>
            </p:cNvSpPr>
            <p:nvPr/>
          </p:nvSpPr>
          <p:spPr bwMode="auto">
            <a:xfrm flipV="1">
              <a:off x="1749"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prstClr val="black"/>
                </a:solidFill>
                <a:latin typeface="Arial" pitchFamily="34" charset="0"/>
              </a:endParaRPr>
            </a:p>
          </p:txBody>
        </p:sp>
        <p:sp>
          <p:nvSpPr>
            <p:cNvPr id="310" name="Line 129"/>
            <p:cNvSpPr>
              <a:spLocks noChangeShapeType="1"/>
            </p:cNvSpPr>
            <p:nvPr/>
          </p:nvSpPr>
          <p:spPr bwMode="auto">
            <a:xfrm flipV="1">
              <a:off x="1888"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prstClr val="black"/>
                </a:solidFill>
                <a:latin typeface="Arial" pitchFamily="34" charset="0"/>
              </a:endParaRPr>
            </a:p>
          </p:txBody>
        </p:sp>
        <p:sp>
          <p:nvSpPr>
            <p:cNvPr id="311" name="Line 130"/>
            <p:cNvSpPr>
              <a:spLocks noChangeShapeType="1"/>
            </p:cNvSpPr>
            <p:nvPr/>
          </p:nvSpPr>
          <p:spPr bwMode="auto">
            <a:xfrm flipV="1">
              <a:off x="2026"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prstClr val="black"/>
                </a:solidFill>
                <a:latin typeface="Arial" pitchFamily="34" charset="0"/>
              </a:endParaRPr>
            </a:p>
          </p:txBody>
        </p:sp>
        <p:sp>
          <p:nvSpPr>
            <p:cNvPr id="312" name="Line 131"/>
            <p:cNvSpPr>
              <a:spLocks noChangeShapeType="1"/>
            </p:cNvSpPr>
            <p:nvPr/>
          </p:nvSpPr>
          <p:spPr bwMode="auto">
            <a:xfrm flipV="1">
              <a:off x="2165"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prstClr val="black"/>
                </a:solidFill>
                <a:latin typeface="Arial" pitchFamily="34" charset="0"/>
              </a:endParaRPr>
            </a:p>
          </p:txBody>
        </p:sp>
        <p:sp>
          <p:nvSpPr>
            <p:cNvPr id="313" name="Line 132"/>
            <p:cNvSpPr>
              <a:spLocks noChangeShapeType="1"/>
            </p:cNvSpPr>
            <p:nvPr/>
          </p:nvSpPr>
          <p:spPr bwMode="auto">
            <a:xfrm flipV="1">
              <a:off x="2303"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prstClr val="black"/>
                </a:solidFill>
                <a:latin typeface="Arial" pitchFamily="34" charset="0"/>
              </a:endParaRPr>
            </a:p>
          </p:txBody>
        </p:sp>
        <p:sp>
          <p:nvSpPr>
            <p:cNvPr id="314" name="Line 133"/>
            <p:cNvSpPr>
              <a:spLocks noChangeShapeType="1"/>
            </p:cNvSpPr>
            <p:nvPr/>
          </p:nvSpPr>
          <p:spPr bwMode="auto">
            <a:xfrm flipV="1">
              <a:off x="2442"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prstClr val="black"/>
                </a:solidFill>
                <a:latin typeface="Arial" pitchFamily="34" charset="0"/>
              </a:endParaRPr>
            </a:p>
          </p:txBody>
        </p:sp>
        <p:sp>
          <p:nvSpPr>
            <p:cNvPr id="315" name="Line 134"/>
            <p:cNvSpPr>
              <a:spLocks noChangeShapeType="1"/>
            </p:cNvSpPr>
            <p:nvPr/>
          </p:nvSpPr>
          <p:spPr bwMode="auto">
            <a:xfrm flipV="1">
              <a:off x="2580"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prstClr val="black"/>
                </a:solidFill>
                <a:latin typeface="Arial" pitchFamily="34" charset="0"/>
              </a:endParaRPr>
            </a:p>
          </p:txBody>
        </p:sp>
        <p:sp>
          <p:nvSpPr>
            <p:cNvPr id="316" name="Line 135"/>
            <p:cNvSpPr>
              <a:spLocks noChangeShapeType="1"/>
            </p:cNvSpPr>
            <p:nvPr/>
          </p:nvSpPr>
          <p:spPr bwMode="auto">
            <a:xfrm flipV="1">
              <a:off x="2719"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prstClr val="black"/>
                </a:solidFill>
                <a:latin typeface="Arial" pitchFamily="34" charset="0"/>
              </a:endParaRPr>
            </a:p>
          </p:txBody>
        </p:sp>
        <p:sp>
          <p:nvSpPr>
            <p:cNvPr id="317" name="Line 136"/>
            <p:cNvSpPr>
              <a:spLocks noChangeShapeType="1"/>
            </p:cNvSpPr>
            <p:nvPr/>
          </p:nvSpPr>
          <p:spPr bwMode="auto">
            <a:xfrm flipV="1">
              <a:off x="2858"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prstClr val="black"/>
                </a:solidFill>
                <a:latin typeface="Arial" pitchFamily="34" charset="0"/>
              </a:endParaRPr>
            </a:p>
          </p:txBody>
        </p:sp>
        <p:sp>
          <p:nvSpPr>
            <p:cNvPr id="318" name="Line 137"/>
            <p:cNvSpPr>
              <a:spLocks noChangeShapeType="1"/>
            </p:cNvSpPr>
            <p:nvPr/>
          </p:nvSpPr>
          <p:spPr bwMode="auto">
            <a:xfrm flipV="1">
              <a:off x="2996"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prstClr val="black"/>
                </a:solidFill>
                <a:latin typeface="Arial" pitchFamily="34" charset="0"/>
              </a:endParaRPr>
            </a:p>
          </p:txBody>
        </p:sp>
        <p:sp>
          <p:nvSpPr>
            <p:cNvPr id="319" name="Line 138"/>
            <p:cNvSpPr>
              <a:spLocks noChangeShapeType="1"/>
            </p:cNvSpPr>
            <p:nvPr/>
          </p:nvSpPr>
          <p:spPr bwMode="auto">
            <a:xfrm flipV="1">
              <a:off x="3134"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prstClr val="black"/>
                </a:solidFill>
                <a:latin typeface="Arial" pitchFamily="34" charset="0"/>
              </a:endParaRPr>
            </a:p>
          </p:txBody>
        </p:sp>
        <p:sp>
          <p:nvSpPr>
            <p:cNvPr id="320" name="Line 139"/>
            <p:cNvSpPr>
              <a:spLocks noChangeShapeType="1"/>
            </p:cNvSpPr>
            <p:nvPr/>
          </p:nvSpPr>
          <p:spPr bwMode="auto">
            <a:xfrm flipV="1">
              <a:off x="3273"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prstClr val="black"/>
                </a:solidFill>
                <a:latin typeface="Arial" pitchFamily="34" charset="0"/>
              </a:endParaRPr>
            </a:p>
          </p:txBody>
        </p:sp>
        <p:sp>
          <p:nvSpPr>
            <p:cNvPr id="321" name="Line 140"/>
            <p:cNvSpPr>
              <a:spLocks noChangeShapeType="1"/>
            </p:cNvSpPr>
            <p:nvPr/>
          </p:nvSpPr>
          <p:spPr bwMode="auto">
            <a:xfrm flipV="1">
              <a:off x="3412"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prstClr val="black"/>
                </a:solidFill>
                <a:latin typeface="Arial" pitchFamily="34" charset="0"/>
              </a:endParaRPr>
            </a:p>
          </p:txBody>
        </p:sp>
        <p:sp>
          <p:nvSpPr>
            <p:cNvPr id="322" name="Line 141"/>
            <p:cNvSpPr>
              <a:spLocks noChangeShapeType="1"/>
            </p:cNvSpPr>
            <p:nvPr/>
          </p:nvSpPr>
          <p:spPr bwMode="auto">
            <a:xfrm flipV="1">
              <a:off x="3550"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prstClr val="black"/>
                </a:solidFill>
                <a:latin typeface="Arial" pitchFamily="34" charset="0"/>
              </a:endParaRPr>
            </a:p>
          </p:txBody>
        </p:sp>
        <p:sp>
          <p:nvSpPr>
            <p:cNvPr id="323" name="Line 142"/>
            <p:cNvSpPr>
              <a:spLocks noChangeShapeType="1"/>
            </p:cNvSpPr>
            <p:nvPr/>
          </p:nvSpPr>
          <p:spPr bwMode="auto">
            <a:xfrm flipV="1">
              <a:off x="3689"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prstClr val="black"/>
                </a:solidFill>
                <a:latin typeface="Arial" pitchFamily="34" charset="0"/>
              </a:endParaRPr>
            </a:p>
          </p:txBody>
        </p:sp>
        <p:sp>
          <p:nvSpPr>
            <p:cNvPr id="324" name="Line 143"/>
            <p:cNvSpPr>
              <a:spLocks noChangeShapeType="1"/>
            </p:cNvSpPr>
            <p:nvPr/>
          </p:nvSpPr>
          <p:spPr bwMode="auto">
            <a:xfrm flipV="1">
              <a:off x="3827"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prstClr val="black"/>
                </a:solidFill>
                <a:latin typeface="Arial" pitchFamily="34" charset="0"/>
              </a:endParaRPr>
            </a:p>
          </p:txBody>
        </p:sp>
        <p:sp>
          <p:nvSpPr>
            <p:cNvPr id="325" name="Line 144"/>
            <p:cNvSpPr>
              <a:spLocks noChangeShapeType="1"/>
            </p:cNvSpPr>
            <p:nvPr/>
          </p:nvSpPr>
          <p:spPr bwMode="auto">
            <a:xfrm flipV="1">
              <a:off x="3966"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prstClr val="black"/>
                </a:solidFill>
                <a:latin typeface="Arial" pitchFamily="34" charset="0"/>
              </a:endParaRPr>
            </a:p>
          </p:txBody>
        </p:sp>
        <p:sp>
          <p:nvSpPr>
            <p:cNvPr id="326" name="Line 145"/>
            <p:cNvSpPr>
              <a:spLocks noChangeShapeType="1"/>
            </p:cNvSpPr>
            <p:nvPr/>
          </p:nvSpPr>
          <p:spPr bwMode="auto">
            <a:xfrm flipV="1">
              <a:off x="4105"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prstClr val="black"/>
                </a:solidFill>
                <a:latin typeface="Arial" pitchFamily="34" charset="0"/>
              </a:endParaRPr>
            </a:p>
          </p:txBody>
        </p:sp>
        <p:sp>
          <p:nvSpPr>
            <p:cNvPr id="327" name="Line 146"/>
            <p:cNvSpPr>
              <a:spLocks noChangeShapeType="1"/>
            </p:cNvSpPr>
            <p:nvPr/>
          </p:nvSpPr>
          <p:spPr bwMode="auto">
            <a:xfrm flipV="1">
              <a:off x="4243"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prstClr val="black"/>
                </a:solidFill>
                <a:latin typeface="Arial" pitchFamily="34" charset="0"/>
              </a:endParaRPr>
            </a:p>
          </p:txBody>
        </p:sp>
        <p:sp>
          <p:nvSpPr>
            <p:cNvPr id="328" name="Line 147"/>
            <p:cNvSpPr>
              <a:spLocks noChangeShapeType="1"/>
            </p:cNvSpPr>
            <p:nvPr/>
          </p:nvSpPr>
          <p:spPr bwMode="auto">
            <a:xfrm flipV="1">
              <a:off x="4381"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prstClr val="black"/>
                </a:solidFill>
                <a:latin typeface="Arial" pitchFamily="34" charset="0"/>
              </a:endParaRPr>
            </a:p>
          </p:txBody>
        </p:sp>
        <p:sp>
          <p:nvSpPr>
            <p:cNvPr id="329" name="Line 148"/>
            <p:cNvSpPr>
              <a:spLocks noChangeShapeType="1"/>
            </p:cNvSpPr>
            <p:nvPr/>
          </p:nvSpPr>
          <p:spPr bwMode="auto">
            <a:xfrm flipV="1">
              <a:off x="4520"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prstClr val="black"/>
                </a:solidFill>
                <a:latin typeface="Arial" pitchFamily="34" charset="0"/>
              </a:endParaRPr>
            </a:p>
          </p:txBody>
        </p:sp>
        <p:sp>
          <p:nvSpPr>
            <p:cNvPr id="330" name="Line 149"/>
            <p:cNvSpPr>
              <a:spLocks noChangeShapeType="1"/>
            </p:cNvSpPr>
            <p:nvPr/>
          </p:nvSpPr>
          <p:spPr bwMode="auto">
            <a:xfrm flipV="1">
              <a:off x="4659"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prstClr val="black"/>
                </a:solidFill>
                <a:latin typeface="Arial" pitchFamily="34" charset="0"/>
              </a:endParaRPr>
            </a:p>
          </p:txBody>
        </p:sp>
        <p:sp>
          <p:nvSpPr>
            <p:cNvPr id="331" name="Line 150"/>
            <p:cNvSpPr>
              <a:spLocks noChangeShapeType="1"/>
            </p:cNvSpPr>
            <p:nvPr/>
          </p:nvSpPr>
          <p:spPr bwMode="auto">
            <a:xfrm flipV="1">
              <a:off x="4797"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prstClr val="black"/>
                </a:solidFill>
                <a:latin typeface="Arial" pitchFamily="34" charset="0"/>
              </a:endParaRPr>
            </a:p>
          </p:txBody>
        </p:sp>
        <p:sp>
          <p:nvSpPr>
            <p:cNvPr id="332" name="Line 151"/>
            <p:cNvSpPr>
              <a:spLocks noChangeShapeType="1"/>
            </p:cNvSpPr>
            <p:nvPr/>
          </p:nvSpPr>
          <p:spPr bwMode="auto">
            <a:xfrm flipV="1">
              <a:off x="4936"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prstClr val="black"/>
                </a:solidFill>
                <a:latin typeface="Arial" pitchFamily="34" charset="0"/>
              </a:endParaRPr>
            </a:p>
          </p:txBody>
        </p:sp>
        <p:sp>
          <p:nvSpPr>
            <p:cNvPr id="333" name="Line 152"/>
            <p:cNvSpPr>
              <a:spLocks noChangeShapeType="1"/>
            </p:cNvSpPr>
            <p:nvPr/>
          </p:nvSpPr>
          <p:spPr bwMode="auto">
            <a:xfrm flipV="1">
              <a:off x="5074"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prstClr val="black"/>
                </a:solidFill>
                <a:latin typeface="Arial" pitchFamily="34" charset="0"/>
              </a:endParaRPr>
            </a:p>
          </p:txBody>
        </p:sp>
        <p:sp>
          <p:nvSpPr>
            <p:cNvPr id="334" name="Line 153"/>
            <p:cNvSpPr>
              <a:spLocks noChangeShapeType="1"/>
            </p:cNvSpPr>
            <p:nvPr/>
          </p:nvSpPr>
          <p:spPr bwMode="auto">
            <a:xfrm flipV="1">
              <a:off x="5213"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prstClr val="black"/>
                </a:solidFill>
                <a:latin typeface="Arial" pitchFamily="34" charset="0"/>
              </a:endParaRPr>
            </a:p>
          </p:txBody>
        </p:sp>
        <p:sp>
          <p:nvSpPr>
            <p:cNvPr id="335" name="Line 154"/>
            <p:cNvSpPr>
              <a:spLocks noChangeShapeType="1"/>
            </p:cNvSpPr>
            <p:nvPr/>
          </p:nvSpPr>
          <p:spPr bwMode="auto">
            <a:xfrm flipV="1">
              <a:off x="5351"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prstClr val="black"/>
                </a:solidFill>
                <a:latin typeface="Arial" pitchFamily="34" charset="0"/>
              </a:endParaRPr>
            </a:p>
          </p:txBody>
        </p:sp>
        <p:sp>
          <p:nvSpPr>
            <p:cNvPr id="336" name="Line 155"/>
            <p:cNvSpPr>
              <a:spLocks noChangeShapeType="1"/>
            </p:cNvSpPr>
            <p:nvPr/>
          </p:nvSpPr>
          <p:spPr bwMode="auto">
            <a:xfrm flipV="1">
              <a:off x="5490"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prstClr val="black"/>
                </a:solidFill>
                <a:latin typeface="Arial" pitchFamily="34" charset="0"/>
              </a:endParaRPr>
            </a:p>
          </p:txBody>
        </p:sp>
        <p:sp>
          <p:nvSpPr>
            <p:cNvPr id="337" name="Rectangle 156"/>
            <p:cNvSpPr>
              <a:spLocks noChangeArrowheads="1"/>
            </p:cNvSpPr>
            <p:nvPr/>
          </p:nvSpPr>
          <p:spPr bwMode="auto">
            <a:xfrm>
              <a:off x="299" y="2948"/>
              <a:ext cx="7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900">
                  <a:solidFill>
                    <a:srgbClr val="000000"/>
                  </a:solidFill>
                  <a:latin typeface="Tahoma" pitchFamily="34" charset="0"/>
                  <a:cs typeface="Tahoma" pitchFamily="34" charset="0"/>
                </a:rPr>
                <a:t>$0</a:t>
              </a:r>
              <a:endParaRPr lang="en-US" sz="900">
                <a:solidFill>
                  <a:prstClr val="black"/>
                </a:solidFill>
                <a:latin typeface="Tahoma" pitchFamily="34" charset="0"/>
                <a:cs typeface="Tahoma" pitchFamily="34" charset="0"/>
              </a:endParaRPr>
            </a:p>
          </p:txBody>
        </p:sp>
        <p:sp>
          <p:nvSpPr>
            <p:cNvPr id="338" name="Rectangle 157"/>
            <p:cNvSpPr>
              <a:spLocks noChangeArrowheads="1"/>
            </p:cNvSpPr>
            <p:nvPr/>
          </p:nvSpPr>
          <p:spPr bwMode="auto">
            <a:xfrm>
              <a:off x="144" y="2776"/>
              <a:ext cx="21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900">
                  <a:solidFill>
                    <a:srgbClr val="000000"/>
                  </a:solidFill>
                  <a:latin typeface="Tahoma" pitchFamily="34" charset="0"/>
                  <a:cs typeface="Tahoma" pitchFamily="34" charset="0"/>
                </a:rPr>
                <a:t>$1,000</a:t>
              </a:r>
              <a:endParaRPr lang="en-US" sz="900">
                <a:solidFill>
                  <a:prstClr val="black"/>
                </a:solidFill>
                <a:latin typeface="Tahoma" pitchFamily="34" charset="0"/>
                <a:cs typeface="Tahoma" pitchFamily="34" charset="0"/>
              </a:endParaRPr>
            </a:p>
          </p:txBody>
        </p:sp>
        <p:sp>
          <p:nvSpPr>
            <p:cNvPr id="339" name="Rectangle 158"/>
            <p:cNvSpPr>
              <a:spLocks noChangeArrowheads="1"/>
            </p:cNvSpPr>
            <p:nvPr/>
          </p:nvSpPr>
          <p:spPr bwMode="auto">
            <a:xfrm>
              <a:off x="144" y="2603"/>
              <a:ext cx="21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900">
                  <a:solidFill>
                    <a:srgbClr val="000000"/>
                  </a:solidFill>
                  <a:latin typeface="Tahoma" pitchFamily="34" charset="0"/>
                  <a:cs typeface="Tahoma" pitchFamily="34" charset="0"/>
                </a:rPr>
                <a:t>$2,000</a:t>
              </a:r>
              <a:endParaRPr lang="en-US" sz="900">
                <a:solidFill>
                  <a:prstClr val="black"/>
                </a:solidFill>
                <a:latin typeface="Tahoma" pitchFamily="34" charset="0"/>
                <a:cs typeface="Tahoma" pitchFamily="34" charset="0"/>
              </a:endParaRPr>
            </a:p>
          </p:txBody>
        </p:sp>
        <p:sp>
          <p:nvSpPr>
            <p:cNvPr id="340" name="Rectangle 159"/>
            <p:cNvSpPr>
              <a:spLocks noChangeArrowheads="1"/>
            </p:cNvSpPr>
            <p:nvPr/>
          </p:nvSpPr>
          <p:spPr bwMode="auto">
            <a:xfrm>
              <a:off x="144" y="2431"/>
              <a:ext cx="21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900">
                  <a:solidFill>
                    <a:srgbClr val="000000"/>
                  </a:solidFill>
                  <a:latin typeface="Tahoma" pitchFamily="34" charset="0"/>
                  <a:cs typeface="Tahoma" pitchFamily="34" charset="0"/>
                </a:rPr>
                <a:t>$3,000</a:t>
              </a:r>
              <a:endParaRPr lang="en-US" sz="900">
                <a:solidFill>
                  <a:prstClr val="black"/>
                </a:solidFill>
                <a:latin typeface="Tahoma" pitchFamily="34" charset="0"/>
                <a:cs typeface="Tahoma" pitchFamily="34" charset="0"/>
              </a:endParaRPr>
            </a:p>
          </p:txBody>
        </p:sp>
        <p:sp>
          <p:nvSpPr>
            <p:cNvPr id="341" name="Rectangle 160"/>
            <p:cNvSpPr>
              <a:spLocks noChangeArrowheads="1"/>
            </p:cNvSpPr>
            <p:nvPr/>
          </p:nvSpPr>
          <p:spPr bwMode="auto">
            <a:xfrm>
              <a:off x="144" y="2259"/>
              <a:ext cx="21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900">
                  <a:solidFill>
                    <a:srgbClr val="000000"/>
                  </a:solidFill>
                  <a:latin typeface="Tahoma" pitchFamily="34" charset="0"/>
                  <a:cs typeface="Tahoma" pitchFamily="34" charset="0"/>
                </a:rPr>
                <a:t>$4,000</a:t>
              </a:r>
              <a:endParaRPr lang="en-US" sz="900">
                <a:solidFill>
                  <a:prstClr val="black"/>
                </a:solidFill>
                <a:latin typeface="Tahoma" pitchFamily="34" charset="0"/>
                <a:cs typeface="Tahoma" pitchFamily="34" charset="0"/>
              </a:endParaRPr>
            </a:p>
          </p:txBody>
        </p:sp>
        <p:sp>
          <p:nvSpPr>
            <p:cNvPr id="342" name="Rectangle 161"/>
            <p:cNvSpPr>
              <a:spLocks noChangeArrowheads="1"/>
            </p:cNvSpPr>
            <p:nvPr/>
          </p:nvSpPr>
          <p:spPr bwMode="auto">
            <a:xfrm>
              <a:off x="144" y="2087"/>
              <a:ext cx="21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900" dirty="0">
                  <a:solidFill>
                    <a:srgbClr val="000000"/>
                  </a:solidFill>
                  <a:latin typeface="Tahoma" pitchFamily="34" charset="0"/>
                  <a:cs typeface="Tahoma" pitchFamily="34" charset="0"/>
                </a:rPr>
                <a:t>$5,000</a:t>
              </a:r>
              <a:endParaRPr lang="en-US" sz="900" dirty="0">
                <a:solidFill>
                  <a:prstClr val="black"/>
                </a:solidFill>
                <a:latin typeface="Tahoma" pitchFamily="34" charset="0"/>
                <a:cs typeface="Tahoma" pitchFamily="34" charset="0"/>
              </a:endParaRPr>
            </a:p>
          </p:txBody>
        </p:sp>
        <p:sp>
          <p:nvSpPr>
            <p:cNvPr id="343" name="Rectangle 162"/>
            <p:cNvSpPr>
              <a:spLocks noChangeArrowheads="1"/>
            </p:cNvSpPr>
            <p:nvPr/>
          </p:nvSpPr>
          <p:spPr bwMode="auto">
            <a:xfrm>
              <a:off x="144" y="1915"/>
              <a:ext cx="21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900">
                  <a:solidFill>
                    <a:srgbClr val="000000"/>
                  </a:solidFill>
                  <a:latin typeface="Tahoma" pitchFamily="34" charset="0"/>
                  <a:cs typeface="Tahoma" pitchFamily="34" charset="0"/>
                </a:rPr>
                <a:t>$6,000</a:t>
              </a:r>
              <a:endParaRPr lang="en-US" sz="900">
                <a:solidFill>
                  <a:prstClr val="black"/>
                </a:solidFill>
                <a:latin typeface="Tahoma" pitchFamily="34" charset="0"/>
                <a:cs typeface="Tahoma" pitchFamily="34" charset="0"/>
              </a:endParaRPr>
            </a:p>
          </p:txBody>
        </p:sp>
        <p:sp>
          <p:nvSpPr>
            <p:cNvPr id="344" name="Rectangle 163"/>
            <p:cNvSpPr>
              <a:spLocks noChangeArrowheads="1"/>
            </p:cNvSpPr>
            <p:nvPr/>
          </p:nvSpPr>
          <p:spPr bwMode="auto">
            <a:xfrm>
              <a:off x="144" y="1742"/>
              <a:ext cx="21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900" dirty="0">
                  <a:solidFill>
                    <a:srgbClr val="000000"/>
                  </a:solidFill>
                  <a:latin typeface="Tahoma" pitchFamily="34" charset="0"/>
                  <a:cs typeface="Tahoma" pitchFamily="34" charset="0"/>
                </a:rPr>
                <a:t>$7,000</a:t>
              </a:r>
              <a:endParaRPr lang="en-US" sz="900" dirty="0">
                <a:solidFill>
                  <a:prstClr val="black"/>
                </a:solidFill>
                <a:latin typeface="Tahoma" pitchFamily="34" charset="0"/>
                <a:cs typeface="Tahoma" pitchFamily="34" charset="0"/>
              </a:endParaRPr>
            </a:p>
          </p:txBody>
        </p:sp>
        <p:sp>
          <p:nvSpPr>
            <p:cNvPr id="345" name="Rectangle 164"/>
            <p:cNvSpPr>
              <a:spLocks noChangeArrowheads="1"/>
            </p:cNvSpPr>
            <p:nvPr/>
          </p:nvSpPr>
          <p:spPr bwMode="auto">
            <a:xfrm rot="18900000">
              <a:off x="472" y="3078"/>
              <a:ext cx="7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900">
                  <a:solidFill>
                    <a:srgbClr val="000000"/>
                  </a:solidFill>
                  <a:latin typeface="Tahoma" pitchFamily="34" charset="0"/>
                  <a:cs typeface="Tahoma" pitchFamily="34" charset="0"/>
                </a:rPr>
                <a:t>65</a:t>
              </a:r>
              <a:endParaRPr lang="en-US" sz="1200">
                <a:solidFill>
                  <a:prstClr val="black"/>
                </a:solidFill>
                <a:latin typeface="Tahoma" pitchFamily="34" charset="0"/>
                <a:cs typeface="Tahoma" pitchFamily="34" charset="0"/>
              </a:endParaRPr>
            </a:p>
          </p:txBody>
        </p:sp>
        <p:sp>
          <p:nvSpPr>
            <p:cNvPr id="346" name="Rectangle 165"/>
            <p:cNvSpPr>
              <a:spLocks noChangeArrowheads="1"/>
            </p:cNvSpPr>
            <p:nvPr/>
          </p:nvSpPr>
          <p:spPr bwMode="auto">
            <a:xfrm rot="18900000">
              <a:off x="610" y="3078"/>
              <a:ext cx="7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900">
                  <a:solidFill>
                    <a:srgbClr val="000000"/>
                  </a:solidFill>
                  <a:latin typeface="Tahoma" pitchFamily="34" charset="0"/>
                  <a:cs typeface="Tahoma" pitchFamily="34" charset="0"/>
                </a:rPr>
                <a:t>66</a:t>
              </a:r>
              <a:endParaRPr lang="en-US" sz="1200">
                <a:solidFill>
                  <a:prstClr val="black"/>
                </a:solidFill>
                <a:latin typeface="Tahoma" pitchFamily="34" charset="0"/>
                <a:cs typeface="Tahoma" pitchFamily="34" charset="0"/>
              </a:endParaRPr>
            </a:p>
          </p:txBody>
        </p:sp>
        <p:sp>
          <p:nvSpPr>
            <p:cNvPr id="347" name="Rectangle 166"/>
            <p:cNvSpPr>
              <a:spLocks noChangeArrowheads="1"/>
            </p:cNvSpPr>
            <p:nvPr/>
          </p:nvSpPr>
          <p:spPr bwMode="auto">
            <a:xfrm rot="18900000">
              <a:off x="750" y="3078"/>
              <a:ext cx="7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900">
                  <a:solidFill>
                    <a:srgbClr val="000000"/>
                  </a:solidFill>
                  <a:latin typeface="Tahoma" pitchFamily="34" charset="0"/>
                  <a:cs typeface="Tahoma" pitchFamily="34" charset="0"/>
                </a:rPr>
                <a:t>67</a:t>
              </a:r>
              <a:endParaRPr lang="en-US" sz="1200">
                <a:solidFill>
                  <a:prstClr val="black"/>
                </a:solidFill>
                <a:latin typeface="Tahoma" pitchFamily="34" charset="0"/>
                <a:cs typeface="Tahoma" pitchFamily="34" charset="0"/>
              </a:endParaRPr>
            </a:p>
          </p:txBody>
        </p:sp>
        <p:sp>
          <p:nvSpPr>
            <p:cNvPr id="348" name="Rectangle 167"/>
            <p:cNvSpPr>
              <a:spLocks noChangeArrowheads="1"/>
            </p:cNvSpPr>
            <p:nvPr/>
          </p:nvSpPr>
          <p:spPr bwMode="auto">
            <a:xfrm rot="18900000">
              <a:off x="888" y="3078"/>
              <a:ext cx="7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900">
                  <a:solidFill>
                    <a:srgbClr val="000000"/>
                  </a:solidFill>
                  <a:latin typeface="Tahoma" pitchFamily="34" charset="0"/>
                  <a:cs typeface="Tahoma" pitchFamily="34" charset="0"/>
                </a:rPr>
                <a:t>68</a:t>
              </a:r>
              <a:endParaRPr lang="en-US" sz="1200">
                <a:solidFill>
                  <a:prstClr val="black"/>
                </a:solidFill>
                <a:latin typeface="Tahoma" pitchFamily="34" charset="0"/>
                <a:cs typeface="Tahoma" pitchFamily="34" charset="0"/>
              </a:endParaRPr>
            </a:p>
          </p:txBody>
        </p:sp>
        <p:sp>
          <p:nvSpPr>
            <p:cNvPr id="349" name="Rectangle 168"/>
            <p:cNvSpPr>
              <a:spLocks noChangeArrowheads="1"/>
            </p:cNvSpPr>
            <p:nvPr/>
          </p:nvSpPr>
          <p:spPr bwMode="auto">
            <a:xfrm rot="18900000">
              <a:off x="1026" y="3078"/>
              <a:ext cx="7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900">
                  <a:solidFill>
                    <a:srgbClr val="000000"/>
                  </a:solidFill>
                  <a:latin typeface="Tahoma" pitchFamily="34" charset="0"/>
                  <a:cs typeface="Tahoma" pitchFamily="34" charset="0"/>
                </a:rPr>
                <a:t>69</a:t>
              </a:r>
              <a:endParaRPr lang="en-US" sz="1200">
                <a:solidFill>
                  <a:prstClr val="black"/>
                </a:solidFill>
                <a:latin typeface="Tahoma" pitchFamily="34" charset="0"/>
                <a:cs typeface="Tahoma" pitchFamily="34" charset="0"/>
              </a:endParaRPr>
            </a:p>
          </p:txBody>
        </p:sp>
        <p:sp>
          <p:nvSpPr>
            <p:cNvPr id="350" name="Rectangle 169"/>
            <p:cNvSpPr>
              <a:spLocks noChangeArrowheads="1"/>
            </p:cNvSpPr>
            <p:nvPr/>
          </p:nvSpPr>
          <p:spPr bwMode="auto">
            <a:xfrm rot="18900000">
              <a:off x="1165" y="3078"/>
              <a:ext cx="7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900">
                  <a:solidFill>
                    <a:srgbClr val="000000"/>
                  </a:solidFill>
                  <a:latin typeface="Tahoma" pitchFamily="34" charset="0"/>
                  <a:cs typeface="Tahoma" pitchFamily="34" charset="0"/>
                </a:rPr>
                <a:t>70</a:t>
              </a:r>
              <a:endParaRPr lang="en-US" sz="1200">
                <a:solidFill>
                  <a:prstClr val="black"/>
                </a:solidFill>
                <a:latin typeface="Tahoma" pitchFamily="34" charset="0"/>
                <a:cs typeface="Tahoma" pitchFamily="34" charset="0"/>
              </a:endParaRPr>
            </a:p>
          </p:txBody>
        </p:sp>
        <p:sp>
          <p:nvSpPr>
            <p:cNvPr id="351" name="Rectangle 170"/>
            <p:cNvSpPr>
              <a:spLocks noChangeArrowheads="1"/>
            </p:cNvSpPr>
            <p:nvPr/>
          </p:nvSpPr>
          <p:spPr bwMode="auto">
            <a:xfrm rot="18900000">
              <a:off x="1303" y="3078"/>
              <a:ext cx="7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900">
                  <a:solidFill>
                    <a:srgbClr val="000000"/>
                  </a:solidFill>
                  <a:latin typeface="Tahoma" pitchFamily="34" charset="0"/>
                  <a:cs typeface="Tahoma" pitchFamily="34" charset="0"/>
                </a:rPr>
                <a:t>71</a:t>
              </a:r>
              <a:endParaRPr lang="en-US" sz="1200">
                <a:solidFill>
                  <a:prstClr val="black"/>
                </a:solidFill>
                <a:latin typeface="Tahoma" pitchFamily="34" charset="0"/>
                <a:cs typeface="Tahoma" pitchFamily="34" charset="0"/>
              </a:endParaRPr>
            </a:p>
          </p:txBody>
        </p:sp>
        <p:sp>
          <p:nvSpPr>
            <p:cNvPr id="352" name="Rectangle 171"/>
            <p:cNvSpPr>
              <a:spLocks noChangeArrowheads="1"/>
            </p:cNvSpPr>
            <p:nvPr/>
          </p:nvSpPr>
          <p:spPr bwMode="auto">
            <a:xfrm rot="18900000">
              <a:off x="1442" y="3078"/>
              <a:ext cx="7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900">
                  <a:solidFill>
                    <a:srgbClr val="000000"/>
                  </a:solidFill>
                  <a:latin typeface="Tahoma" pitchFamily="34" charset="0"/>
                  <a:cs typeface="Tahoma" pitchFamily="34" charset="0"/>
                </a:rPr>
                <a:t>72</a:t>
              </a:r>
              <a:endParaRPr lang="en-US" sz="1200">
                <a:solidFill>
                  <a:prstClr val="black"/>
                </a:solidFill>
                <a:latin typeface="Tahoma" pitchFamily="34" charset="0"/>
                <a:cs typeface="Tahoma" pitchFamily="34" charset="0"/>
              </a:endParaRPr>
            </a:p>
          </p:txBody>
        </p:sp>
        <p:sp>
          <p:nvSpPr>
            <p:cNvPr id="353" name="Rectangle 172"/>
            <p:cNvSpPr>
              <a:spLocks noChangeArrowheads="1"/>
            </p:cNvSpPr>
            <p:nvPr/>
          </p:nvSpPr>
          <p:spPr bwMode="auto">
            <a:xfrm rot="18900000">
              <a:off x="1581" y="3078"/>
              <a:ext cx="7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900">
                  <a:solidFill>
                    <a:srgbClr val="000000"/>
                  </a:solidFill>
                  <a:latin typeface="Tahoma" pitchFamily="34" charset="0"/>
                  <a:cs typeface="Tahoma" pitchFamily="34" charset="0"/>
                </a:rPr>
                <a:t>73</a:t>
              </a:r>
              <a:endParaRPr lang="en-US" sz="1200">
                <a:solidFill>
                  <a:prstClr val="black"/>
                </a:solidFill>
                <a:latin typeface="Tahoma" pitchFamily="34" charset="0"/>
                <a:cs typeface="Tahoma" pitchFamily="34" charset="0"/>
              </a:endParaRPr>
            </a:p>
          </p:txBody>
        </p:sp>
        <p:sp>
          <p:nvSpPr>
            <p:cNvPr id="354" name="Rectangle 173"/>
            <p:cNvSpPr>
              <a:spLocks noChangeArrowheads="1"/>
            </p:cNvSpPr>
            <p:nvPr/>
          </p:nvSpPr>
          <p:spPr bwMode="auto">
            <a:xfrm rot="18900000">
              <a:off x="1719" y="3078"/>
              <a:ext cx="7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900">
                  <a:solidFill>
                    <a:srgbClr val="000000"/>
                  </a:solidFill>
                  <a:latin typeface="Tahoma" pitchFamily="34" charset="0"/>
                  <a:cs typeface="Tahoma" pitchFamily="34" charset="0"/>
                </a:rPr>
                <a:t>74</a:t>
              </a:r>
              <a:endParaRPr lang="en-US" sz="1200">
                <a:solidFill>
                  <a:prstClr val="black"/>
                </a:solidFill>
                <a:latin typeface="Tahoma" pitchFamily="34" charset="0"/>
                <a:cs typeface="Tahoma" pitchFamily="34" charset="0"/>
              </a:endParaRPr>
            </a:p>
          </p:txBody>
        </p:sp>
        <p:sp>
          <p:nvSpPr>
            <p:cNvPr id="355" name="Rectangle 174"/>
            <p:cNvSpPr>
              <a:spLocks noChangeArrowheads="1"/>
            </p:cNvSpPr>
            <p:nvPr/>
          </p:nvSpPr>
          <p:spPr bwMode="auto">
            <a:xfrm rot="18900000">
              <a:off x="1857" y="3078"/>
              <a:ext cx="7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900">
                  <a:solidFill>
                    <a:srgbClr val="000000"/>
                  </a:solidFill>
                  <a:latin typeface="Tahoma" pitchFamily="34" charset="0"/>
                  <a:cs typeface="Tahoma" pitchFamily="34" charset="0"/>
                </a:rPr>
                <a:t>75</a:t>
              </a:r>
              <a:endParaRPr lang="en-US" sz="1200">
                <a:solidFill>
                  <a:prstClr val="black"/>
                </a:solidFill>
                <a:latin typeface="Tahoma" pitchFamily="34" charset="0"/>
                <a:cs typeface="Tahoma" pitchFamily="34" charset="0"/>
              </a:endParaRPr>
            </a:p>
          </p:txBody>
        </p:sp>
        <p:sp>
          <p:nvSpPr>
            <p:cNvPr id="356" name="Rectangle 175"/>
            <p:cNvSpPr>
              <a:spLocks noChangeArrowheads="1"/>
            </p:cNvSpPr>
            <p:nvPr/>
          </p:nvSpPr>
          <p:spPr bwMode="auto">
            <a:xfrm rot="18900000">
              <a:off x="1996" y="3078"/>
              <a:ext cx="7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900">
                  <a:solidFill>
                    <a:srgbClr val="000000"/>
                  </a:solidFill>
                  <a:latin typeface="Tahoma" pitchFamily="34" charset="0"/>
                  <a:cs typeface="Tahoma" pitchFamily="34" charset="0"/>
                </a:rPr>
                <a:t>76</a:t>
              </a:r>
              <a:endParaRPr lang="en-US" sz="1200">
                <a:solidFill>
                  <a:prstClr val="black"/>
                </a:solidFill>
                <a:latin typeface="Tahoma" pitchFamily="34" charset="0"/>
                <a:cs typeface="Tahoma" pitchFamily="34" charset="0"/>
              </a:endParaRPr>
            </a:p>
          </p:txBody>
        </p:sp>
        <p:sp>
          <p:nvSpPr>
            <p:cNvPr id="357" name="Rectangle 176"/>
            <p:cNvSpPr>
              <a:spLocks noChangeArrowheads="1"/>
            </p:cNvSpPr>
            <p:nvPr/>
          </p:nvSpPr>
          <p:spPr bwMode="auto">
            <a:xfrm rot="18900000">
              <a:off x="2135" y="3078"/>
              <a:ext cx="7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900">
                  <a:solidFill>
                    <a:srgbClr val="000000"/>
                  </a:solidFill>
                  <a:latin typeface="Tahoma" pitchFamily="34" charset="0"/>
                  <a:cs typeface="Tahoma" pitchFamily="34" charset="0"/>
                </a:rPr>
                <a:t>77</a:t>
              </a:r>
              <a:endParaRPr lang="en-US" sz="1200">
                <a:solidFill>
                  <a:prstClr val="black"/>
                </a:solidFill>
                <a:latin typeface="Tahoma" pitchFamily="34" charset="0"/>
                <a:cs typeface="Tahoma" pitchFamily="34" charset="0"/>
              </a:endParaRPr>
            </a:p>
          </p:txBody>
        </p:sp>
        <p:sp>
          <p:nvSpPr>
            <p:cNvPr id="358" name="Rectangle 177"/>
            <p:cNvSpPr>
              <a:spLocks noChangeArrowheads="1"/>
            </p:cNvSpPr>
            <p:nvPr/>
          </p:nvSpPr>
          <p:spPr bwMode="auto">
            <a:xfrm rot="18900000">
              <a:off x="2273" y="3078"/>
              <a:ext cx="7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900">
                  <a:solidFill>
                    <a:srgbClr val="000000"/>
                  </a:solidFill>
                  <a:latin typeface="Tahoma" pitchFamily="34" charset="0"/>
                  <a:cs typeface="Tahoma" pitchFamily="34" charset="0"/>
                </a:rPr>
                <a:t>78</a:t>
              </a:r>
              <a:endParaRPr lang="en-US" sz="1200">
                <a:solidFill>
                  <a:prstClr val="black"/>
                </a:solidFill>
                <a:latin typeface="Tahoma" pitchFamily="34" charset="0"/>
                <a:cs typeface="Tahoma" pitchFamily="34" charset="0"/>
              </a:endParaRPr>
            </a:p>
          </p:txBody>
        </p:sp>
        <p:sp>
          <p:nvSpPr>
            <p:cNvPr id="359" name="Rectangle 178"/>
            <p:cNvSpPr>
              <a:spLocks noChangeArrowheads="1"/>
            </p:cNvSpPr>
            <p:nvPr/>
          </p:nvSpPr>
          <p:spPr bwMode="auto">
            <a:xfrm rot="18900000">
              <a:off x="2412" y="3078"/>
              <a:ext cx="7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900">
                  <a:solidFill>
                    <a:srgbClr val="000000"/>
                  </a:solidFill>
                  <a:latin typeface="Tahoma" pitchFamily="34" charset="0"/>
                  <a:cs typeface="Tahoma" pitchFamily="34" charset="0"/>
                </a:rPr>
                <a:t>79</a:t>
              </a:r>
              <a:endParaRPr lang="en-US" sz="1200">
                <a:solidFill>
                  <a:prstClr val="black"/>
                </a:solidFill>
                <a:latin typeface="Tahoma" pitchFamily="34" charset="0"/>
                <a:cs typeface="Tahoma" pitchFamily="34" charset="0"/>
              </a:endParaRPr>
            </a:p>
          </p:txBody>
        </p:sp>
        <p:sp>
          <p:nvSpPr>
            <p:cNvPr id="360" name="Rectangle 179"/>
            <p:cNvSpPr>
              <a:spLocks noChangeArrowheads="1"/>
            </p:cNvSpPr>
            <p:nvPr/>
          </p:nvSpPr>
          <p:spPr bwMode="auto">
            <a:xfrm rot="18900000">
              <a:off x="2550" y="3078"/>
              <a:ext cx="7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900">
                  <a:solidFill>
                    <a:srgbClr val="000000"/>
                  </a:solidFill>
                  <a:latin typeface="Tahoma" pitchFamily="34" charset="0"/>
                  <a:cs typeface="Tahoma" pitchFamily="34" charset="0"/>
                </a:rPr>
                <a:t>80</a:t>
              </a:r>
              <a:endParaRPr lang="en-US" sz="1200">
                <a:solidFill>
                  <a:prstClr val="black"/>
                </a:solidFill>
                <a:latin typeface="Tahoma" pitchFamily="34" charset="0"/>
                <a:cs typeface="Tahoma" pitchFamily="34" charset="0"/>
              </a:endParaRPr>
            </a:p>
          </p:txBody>
        </p:sp>
        <p:sp>
          <p:nvSpPr>
            <p:cNvPr id="361" name="Rectangle 180"/>
            <p:cNvSpPr>
              <a:spLocks noChangeArrowheads="1"/>
            </p:cNvSpPr>
            <p:nvPr/>
          </p:nvSpPr>
          <p:spPr bwMode="auto">
            <a:xfrm rot="18900000">
              <a:off x="2689" y="3078"/>
              <a:ext cx="7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900">
                  <a:solidFill>
                    <a:srgbClr val="000000"/>
                  </a:solidFill>
                  <a:latin typeface="Tahoma" pitchFamily="34" charset="0"/>
                  <a:cs typeface="Tahoma" pitchFamily="34" charset="0"/>
                </a:rPr>
                <a:t>81</a:t>
              </a:r>
              <a:endParaRPr lang="en-US" sz="1200">
                <a:solidFill>
                  <a:prstClr val="black"/>
                </a:solidFill>
                <a:latin typeface="Tahoma" pitchFamily="34" charset="0"/>
                <a:cs typeface="Tahoma" pitchFamily="34" charset="0"/>
              </a:endParaRPr>
            </a:p>
          </p:txBody>
        </p:sp>
        <p:sp>
          <p:nvSpPr>
            <p:cNvPr id="362" name="Rectangle 181"/>
            <p:cNvSpPr>
              <a:spLocks noChangeArrowheads="1"/>
            </p:cNvSpPr>
            <p:nvPr/>
          </p:nvSpPr>
          <p:spPr bwMode="auto">
            <a:xfrm rot="18900000">
              <a:off x="2827" y="3078"/>
              <a:ext cx="7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900">
                  <a:solidFill>
                    <a:srgbClr val="000000"/>
                  </a:solidFill>
                  <a:latin typeface="Tahoma" pitchFamily="34" charset="0"/>
                  <a:cs typeface="Tahoma" pitchFamily="34" charset="0"/>
                </a:rPr>
                <a:t>82</a:t>
              </a:r>
              <a:endParaRPr lang="en-US" sz="1200">
                <a:solidFill>
                  <a:prstClr val="black"/>
                </a:solidFill>
                <a:latin typeface="Tahoma" pitchFamily="34" charset="0"/>
                <a:cs typeface="Tahoma" pitchFamily="34" charset="0"/>
              </a:endParaRPr>
            </a:p>
          </p:txBody>
        </p:sp>
        <p:sp>
          <p:nvSpPr>
            <p:cNvPr id="363" name="Rectangle 182"/>
            <p:cNvSpPr>
              <a:spLocks noChangeArrowheads="1"/>
            </p:cNvSpPr>
            <p:nvPr/>
          </p:nvSpPr>
          <p:spPr bwMode="auto">
            <a:xfrm rot="18900000">
              <a:off x="2966" y="3078"/>
              <a:ext cx="7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900">
                  <a:solidFill>
                    <a:srgbClr val="000000"/>
                  </a:solidFill>
                  <a:latin typeface="Tahoma" pitchFamily="34" charset="0"/>
                  <a:cs typeface="Tahoma" pitchFamily="34" charset="0"/>
                </a:rPr>
                <a:t>83</a:t>
              </a:r>
              <a:endParaRPr lang="en-US" sz="1200">
                <a:solidFill>
                  <a:prstClr val="black"/>
                </a:solidFill>
                <a:latin typeface="Tahoma" pitchFamily="34" charset="0"/>
                <a:cs typeface="Tahoma" pitchFamily="34" charset="0"/>
              </a:endParaRPr>
            </a:p>
          </p:txBody>
        </p:sp>
        <p:sp>
          <p:nvSpPr>
            <p:cNvPr id="364" name="Rectangle 183"/>
            <p:cNvSpPr>
              <a:spLocks noChangeArrowheads="1"/>
            </p:cNvSpPr>
            <p:nvPr/>
          </p:nvSpPr>
          <p:spPr bwMode="auto">
            <a:xfrm rot="18900000">
              <a:off x="3104" y="3078"/>
              <a:ext cx="7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900">
                  <a:solidFill>
                    <a:srgbClr val="000000"/>
                  </a:solidFill>
                  <a:latin typeface="Tahoma" pitchFamily="34" charset="0"/>
                  <a:cs typeface="Tahoma" pitchFamily="34" charset="0"/>
                </a:rPr>
                <a:t>84</a:t>
              </a:r>
              <a:endParaRPr lang="en-US" sz="1200">
                <a:solidFill>
                  <a:prstClr val="black"/>
                </a:solidFill>
                <a:latin typeface="Tahoma" pitchFamily="34" charset="0"/>
                <a:cs typeface="Tahoma" pitchFamily="34" charset="0"/>
              </a:endParaRPr>
            </a:p>
          </p:txBody>
        </p:sp>
        <p:sp>
          <p:nvSpPr>
            <p:cNvPr id="365" name="Rectangle 184"/>
            <p:cNvSpPr>
              <a:spLocks noChangeArrowheads="1"/>
            </p:cNvSpPr>
            <p:nvPr/>
          </p:nvSpPr>
          <p:spPr bwMode="auto">
            <a:xfrm rot="18900000">
              <a:off x="3243" y="3078"/>
              <a:ext cx="7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900">
                  <a:solidFill>
                    <a:srgbClr val="000000"/>
                  </a:solidFill>
                  <a:latin typeface="Tahoma" pitchFamily="34" charset="0"/>
                  <a:cs typeface="Tahoma" pitchFamily="34" charset="0"/>
                </a:rPr>
                <a:t>85</a:t>
              </a:r>
              <a:endParaRPr lang="en-US" sz="1200">
                <a:solidFill>
                  <a:prstClr val="black"/>
                </a:solidFill>
                <a:latin typeface="Tahoma" pitchFamily="34" charset="0"/>
                <a:cs typeface="Tahoma" pitchFamily="34" charset="0"/>
              </a:endParaRPr>
            </a:p>
          </p:txBody>
        </p:sp>
        <p:sp>
          <p:nvSpPr>
            <p:cNvPr id="366" name="Rectangle 185"/>
            <p:cNvSpPr>
              <a:spLocks noChangeArrowheads="1"/>
            </p:cNvSpPr>
            <p:nvPr/>
          </p:nvSpPr>
          <p:spPr bwMode="auto">
            <a:xfrm rot="18900000">
              <a:off x="3382" y="3078"/>
              <a:ext cx="7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900">
                  <a:solidFill>
                    <a:srgbClr val="000000"/>
                  </a:solidFill>
                  <a:latin typeface="Tahoma" pitchFamily="34" charset="0"/>
                  <a:cs typeface="Tahoma" pitchFamily="34" charset="0"/>
                </a:rPr>
                <a:t>86</a:t>
              </a:r>
              <a:endParaRPr lang="en-US" sz="1200">
                <a:solidFill>
                  <a:prstClr val="black"/>
                </a:solidFill>
                <a:latin typeface="Tahoma" pitchFamily="34" charset="0"/>
                <a:cs typeface="Tahoma" pitchFamily="34" charset="0"/>
              </a:endParaRPr>
            </a:p>
          </p:txBody>
        </p:sp>
        <p:sp>
          <p:nvSpPr>
            <p:cNvPr id="367" name="Rectangle 186"/>
            <p:cNvSpPr>
              <a:spLocks noChangeArrowheads="1"/>
            </p:cNvSpPr>
            <p:nvPr/>
          </p:nvSpPr>
          <p:spPr bwMode="auto">
            <a:xfrm rot="18900000">
              <a:off x="3519" y="3077"/>
              <a:ext cx="8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900">
                  <a:solidFill>
                    <a:srgbClr val="000000"/>
                  </a:solidFill>
                  <a:latin typeface="Arial" pitchFamily="34" charset="0"/>
                </a:rPr>
                <a:t>87</a:t>
              </a:r>
              <a:endParaRPr lang="en-US" sz="1200">
                <a:solidFill>
                  <a:prstClr val="black"/>
                </a:solidFill>
                <a:latin typeface="Arial" pitchFamily="34" charset="0"/>
              </a:endParaRPr>
            </a:p>
          </p:txBody>
        </p:sp>
        <p:sp>
          <p:nvSpPr>
            <p:cNvPr id="368" name="Rectangle 187"/>
            <p:cNvSpPr>
              <a:spLocks noChangeArrowheads="1"/>
            </p:cNvSpPr>
            <p:nvPr/>
          </p:nvSpPr>
          <p:spPr bwMode="auto">
            <a:xfrm rot="18900000">
              <a:off x="3658" y="3078"/>
              <a:ext cx="7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900">
                  <a:solidFill>
                    <a:srgbClr val="000000"/>
                  </a:solidFill>
                  <a:latin typeface="Tahoma" pitchFamily="34" charset="0"/>
                  <a:cs typeface="Tahoma" pitchFamily="34" charset="0"/>
                </a:rPr>
                <a:t>88</a:t>
              </a:r>
              <a:endParaRPr lang="en-US" sz="1200">
                <a:solidFill>
                  <a:prstClr val="black"/>
                </a:solidFill>
                <a:latin typeface="Tahoma" pitchFamily="34" charset="0"/>
                <a:cs typeface="Tahoma" pitchFamily="34" charset="0"/>
              </a:endParaRPr>
            </a:p>
          </p:txBody>
        </p:sp>
        <p:sp>
          <p:nvSpPr>
            <p:cNvPr id="369" name="Rectangle 188"/>
            <p:cNvSpPr>
              <a:spLocks noChangeArrowheads="1"/>
            </p:cNvSpPr>
            <p:nvPr/>
          </p:nvSpPr>
          <p:spPr bwMode="auto">
            <a:xfrm rot="18900000">
              <a:off x="3797" y="3078"/>
              <a:ext cx="7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900">
                  <a:solidFill>
                    <a:srgbClr val="000000"/>
                  </a:solidFill>
                  <a:latin typeface="Tahoma" pitchFamily="34" charset="0"/>
                  <a:cs typeface="Tahoma" pitchFamily="34" charset="0"/>
                </a:rPr>
                <a:t>89</a:t>
              </a:r>
              <a:endParaRPr lang="en-US" sz="1200">
                <a:solidFill>
                  <a:prstClr val="black"/>
                </a:solidFill>
                <a:latin typeface="Tahoma" pitchFamily="34" charset="0"/>
                <a:cs typeface="Tahoma" pitchFamily="34" charset="0"/>
              </a:endParaRPr>
            </a:p>
          </p:txBody>
        </p:sp>
        <p:sp>
          <p:nvSpPr>
            <p:cNvPr id="370" name="Rectangle 189"/>
            <p:cNvSpPr>
              <a:spLocks noChangeArrowheads="1"/>
            </p:cNvSpPr>
            <p:nvPr/>
          </p:nvSpPr>
          <p:spPr bwMode="auto">
            <a:xfrm rot="18900000">
              <a:off x="3936" y="3078"/>
              <a:ext cx="7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900">
                  <a:solidFill>
                    <a:srgbClr val="000000"/>
                  </a:solidFill>
                  <a:latin typeface="Tahoma" pitchFamily="34" charset="0"/>
                  <a:cs typeface="Tahoma" pitchFamily="34" charset="0"/>
                </a:rPr>
                <a:t>90</a:t>
              </a:r>
              <a:endParaRPr lang="en-US" sz="1200">
                <a:solidFill>
                  <a:prstClr val="black"/>
                </a:solidFill>
                <a:latin typeface="Tahoma" pitchFamily="34" charset="0"/>
                <a:cs typeface="Tahoma" pitchFamily="34" charset="0"/>
              </a:endParaRPr>
            </a:p>
          </p:txBody>
        </p:sp>
        <p:sp>
          <p:nvSpPr>
            <p:cNvPr id="371" name="Rectangle 190"/>
            <p:cNvSpPr>
              <a:spLocks noChangeArrowheads="1"/>
            </p:cNvSpPr>
            <p:nvPr/>
          </p:nvSpPr>
          <p:spPr bwMode="auto">
            <a:xfrm rot="18900000">
              <a:off x="4074" y="3078"/>
              <a:ext cx="7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900">
                  <a:solidFill>
                    <a:srgbClr val="000000"/>
                  </a:solidFill>
                  <a:latin typeface="Tahoma" pitchFamily="34" charset="0"/>
                  <a:cs typeface="Tahoma" pitchFamily="34" charset="0"/>
                </a:rPr>
                <a:t>91</a:t>
              </a:r>
              <a:endParaRPr lang="en-US" sz="1200">
                <a:solidFill>
                  <a:prstClr val="black"/>
                </a:solidFill>
                <a:latin typeface="Tahoma" pitchFamily="34" charset="0"/>
                <a:cs typeface="Tahoma" pitchFamily="34" charset="0"/>
              </a:endParaRPr>
            </a:p>
          </p:txBody>
        </p:sp>
        <p:sp>
          <p:nvSpPr>
            <p:cNvPr id="372" name="Rectangle 191"/>
            <p:cNvSpPr>
              <a:spLocks noChangeArrowheads="1"/>
            </p:cNvSpPr>
            <p:nvPr/>
          </p:nvSpPr>
          <p:spPr bwMode="auto">
            <a:xfrm rot="18900000">
              <a:off x="4213" y="3078"/>
              <a:ext cx="7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900">
                  <a:solidFill>
                    <a:srgbClr val="000000"/>
                  </a:solidFill>
                  <a:latin typeface="Tahoma" pitchFamily="34" charset="0"/>
                  <a:cs typeface="Tahoma" pitchFamily="34" charset="0"/>
                </a:rPr>
                <a:t>92</a:t>
              </a:r>
              <a:endParaRPr lang="en-US" sz="1200">
                <a:solidFill>
                  <a:prstClr val="black"/>
                </a:solidFill>
                <a:latin typeface="Tahoma" pitchFamily="34" charset="0"/>
                <a:cs typeface="Tahoma" pitchFamily="34" charset="0"/>
              </a:endParaRPr>
            </a:p>
          </p:txBody>
        </p:sp>
        <p:sp>
          <p:nvSpPr>
            <p:cNvPr id="373" name="Rectangle 192"/>
            <p:cNvSpPr>
              <a:spLocks noChangeArrowheads="1"/>
            </p:cNvSpPr>
            <p:nvPr/>
          </p:nvSpPr>
          <p:spPr bwMode="auto">
            <a:xfrm rot="18900000">
              <a:off x="4351" y="3078"/>
              <a:ext cx="7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900">
                  <a:solidFill>
                    <a:srgbClr val="000000"/>
                  </a:solidFill>
                  <a:latin typeface="Tahoma" pitchFamily="34" charset="0"/>
                  <a:cs typeface="Tahoma" pitchFamily="34" charset="0"/>
                </a:rPr>
                <a:t>93</a:t>
              </a:r>
              <a:endParaRPr lang="en-US" sz="1200">
                <a:solidFill>
                  <a:prstClr val="black"/>
                </a:solidFill>
                <a:latin typeface="Tahoma" pitchFamily="34" charset="0"/>
                <a:cs typeface="Tahoma" pitchFamily="34" charset="0"/>
              </a:endParaRPr>
            </a:p>
          </p:txBody>
        </p:sp>
        <p:sp>
          <p:nvSpPr>
            <p:cNvPr id="374" name="Rectangle 193"/>
            <p:cNvSpPr>
              <a:spLocks noChangeArrowheads="1"/>
            </p:cNvSpPr>
            <p:nvPr/>
          </p:nvSpPr>
          <p:spPr bwMode="auto">
            <a:xfrm rot="18900000">
              <a:off x="4490" y="3078"/>
              <a:ext cx="7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900">
                  <a:solidFill>
                    <a:srgbClr val="000000"/>
                  </a:solidFill>
                  <a:latin typeface="Tahoma" pitchFamily="34" charset="0"/>
                  <a:cs typeface="Tahoma" pitchFamily="34" charset="0"/>
                </a:rPr>
                <a:t>94</a:t>
              </a:r>
              <a:endParaRPr lang="en-US" sz="1200">
                <a:solidFill>
                  <a:prstClr val="black"/>
                </a:solidFill>
                <a:latin typeface="Tahoma" pitchFamily="34" charset="0"/>
                <a:cs typeface="Tahoma" pitchFamily="34" charset="0"/>
              </a:endParaRPr>
            </a:p>
          </p:txBody>
        </p:sp>
        <p:sp>
          <p:nvSpPr>
            <p:cNvPr id="375" name="Rectangle 194"/>
            <p:cNvSpPr>
              <a:spLocks noChangeArrowheads="1"/>
            </p:cNvSpPr>
            <p:nvPr/>
          </p:nvSpPr>
          <p:spPr bwMode="auto">
            <a:xfrm rot="18900000">
              <a:off x="4629" y="3078"/>
              <a:ext cx="7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900">
                  <a:solidFill>
                    <a:srgbClr val="000000"/>
                  </a:solidFill>
                  <a:latin typeface="Tahoma" pitchFamily="34" charset="0"/>
                  <a:cs typeface="Tahoma" pitchFamily="34" charset="0"/>
                </a:rPr>
                <a:t>95</a:t>
              </a:r>
              <a:endParaRPr lang="en-US" sz="1200">
                <a:solidFill>
                  <a:prstClr val="black"/>
                </a:solidFill>
                <a:latin typeface="Tahoma" pitchFamily="34" charset="0"/>
                <a:cs typeface="Tahoma" pitchFamily="34" charset="0"/>
              </a:endParaRPr>
            </a:p>
          </p:txBody>
        </p:sp>
        <p:sp>
          <p:nvSpPr>
            <p:cNvPr id="376" name="Rectangle 195"/>
            <p:cNvSpPr>
              <a:spLocks noChangeArrowheads="1"/>
            </p:cNvSpPr>
            <p:nvPr/>
          </p:nvSpPr>
          <p:spPr bwMode="auto">
            <a:xfrm rot="18900000">
              <a:off x="4767" y="3078"/>
              <a:ext cx="7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900">
                  <a:solidFill>
                    <a:srgbClr val="000000"/>
                  </a:solidFill>
                  <a:latin typeface="Tahoma" pitchFamily="34" charset="0"/>
                  <a:cs typeface="Tahoma" pitchFamily="34" charset="0"/>
                </a:rPr>
                <a:t>96</a:t>
              </a:r>
              <a:endParaRPr lang="en-US" sz="1200">
                <a:solidFill>
                  <a:prstClr val="black"/>
                </a:solidFill>
                <a:latin typeface="Tahoma" pitchFamily="34" charset="0"/>
                <a:cs typeface="Tahoma" pitchFamily="34" charset="0"/>
              </a:endParaRPr>
            </a:p>
          </p:txBody>
        </p:sp>
        <p:sp>
          <p:nvSpPr>
            <p:cNvPr id="377" name="Rectangle 196"/>
            <p:cNvSpPr>
              <a:spLocks noChangeArrowheads="1"/>
            </p:cNvSpPr>
            <p:nvPr/>
          </p:nvSpPr>
          <p:spPr bwMode="auto">
            <a:xfrm rot="18900000">
              <a:off x="4905" y="3078"/>
              <a:ext cx="7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900">
                  <a:solidFill>
                    <a:srgbClr val="000000"/>
                  </a:solidFill>
                  <a:latin typeface="Tahoma" pitchFamily="34" charset="0"/>
                  <a:cs typeface="Tahoma" pitchFamily="34" charset="0"/>
                </a:rPr>
                <a:t>97</a:t>
              </a:r>
              <a:endParaRPr lang="en-US" sz="1200">
                <a:solidFill>
                  <a:prstClr val="black"/>
                </a:solidFill>
                <a:latin typeface="Tahoma" pitchFamily="34" charset="0"/>
                <a:cs typeface="Tahoma" pitchFamily="34" charset="0"/>
              </a:endParaRPr>
            </a:p>
          </p:txBody>
        </p:sp>
        <p:sp>
          <p:nvSpPr>
            <p:cNvPr id="378" name="Rectangle 197"/>
            <p:cNvSpPr>
              <a:spLocks noChangeArrowheads="1"/>
            </p:cNvSpPr>
            <p:nvPr/>
          </p:nvSpPr>
          <p:spPr bwMode="auto">
            <a:xfrm rot="18900000">
              <a:off x="5044" y="3078"/>
              <a:ext cx="7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900">
                  <a:solidFill>
                    <a:srgbClr val="000000"/>
                  </a:solidFill>
                  <a:latin typeface="Tahoma" pitchFamily="34" charset="0"/>
                  <a:cs typeface="Tahoma" pitchFamily="34" charset="0"/>
                </a:rPr>
                <a:t>98</a:t>
              </a:r>
              <a:endParaRPr lang="en-US" sz="1200">
                <a:solidFill>
                  <a:prstClr val="black"/>
                </a:solidFill>
                <a:latin typeface="Tahoma" pitchFamily="34" charset="0"/>
                <a:cs typeface="Tahoma" pitchFamily="34" charset="0"/>
              </a:endParaRPr>
            </a:p>
          </p:txBody>
        </p:sp>
        <p:sp>
          <p:nvSpPr>
            <p:cNvPr id="379" name="Rectangle 198"/>
            <p:cNvSpPr>
              <a:spLocks noChangeArrowheads="1"/>
            </p:cNvSpPr>
            <p:nvPr/>
          </p:nvSpPr>
          <p:spPr bwMode="auto">
            <a:xfrm rot="18900000">
              <a:off x="5183" y="3078"/>
              <a:ext cx="7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900">
                  <a:solidFill>
                    <a:srgbClr val="000000"/>
                  </a:solidFill>
                  <a:latin typeface="Tahoma" pitchFamily="34" charset="0"/>
                  <a:cs typeface="Tahoma" pitchFamily="34" charset="0"/>
                </a:rPr>
                <a:t>99</a:t>
              </a:r>
              <a:endParaRPr lang="en-US" sz="1200">
                <a:solidFill>
                  <a:prstClr val="black"/>
                </a:solidFill>
                <a:latin typeface="Tahoma" pitchFamily="34" charset="0"/>
                <a:cs typeface="Tahoma" pitchFamily="34" charset="0"/>
              </a:endParaRPr>
            </a:p>
          </p:txBody>
        </p:sp>
        <p:sp>
          <p:nvSpPr>
            <p:cNvPr id="380" name="Rectangle 199"/>
            <p:cNvSpPr>
              <a:spLocks noChangeArrowheads="1"/>
            </p:cNvSpPr>
            <p:nvPr/>
          </p:nvSpPr>
          <p:spPr bwMode="auto">
            <a:xfrm rot="18900000">
              <a:off x="5286" y="3094"/>
              <a:ext cx="118"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900">
                  <a:solidFill>
                    <a:srgbClr val="000000"/>
                  </a:solidFill>
                  <a:latin typeface="Tahoma" pitchFamily="34" charset="0"/>
                  <a:cs typeface="Tahoma" pitchFamily="34" charset="0"/>
                </a:rPr>
                <a:t>100</a:t>
              </a:r>
              <a:endParaRPr lang="en-US" sz="1200">
                <a:solidFill>
                  <a:prstClr val="black"/>
                </a:solidFill>
                <a:latin typeface="Tahoma" pitchFamily="34" charset="0"/>
                <a:cs typeface="Tahoma" pitchFamily="34" charset="0"/>
              </a:endParaRPr>
            </a:p>
          </p:txBody>
        </p:sp>
        <p:sp>
          <p:nvSpPr>
            <p:cNvPr id="381" name="Rectangle 200"/>
            <p:cNvSpPr>
              <a:spLocks noChangeArrowheads="1"/>
            </p:cNvSpPr>
            <p:nvPr/>
          </p:nvSpPr>
          <p:spPr bwMode="auto">
            <a:xfrm>
              <a:off x="2636" y="3253"/>
              <a:ext cx="521" cy="116"/>
            </a:xfrm>
            <a:prstGeom prst="rect">
              <a:avLst/>
            </a:prstGeom>
            <a:noFill/>
            <a:ln w="9525">
              <a:noFill/>
              <a:miter lim="800000"/>
              <a:headEnd/>
              <a:tailEnd/>
            </a:ln>
          </p:spPr>
          <p:txBody>
            <a:bodyPr lIns="0" tIns="0" rIns="0" bIns="0">
              <a:spAutoFit/>
            </a:bodyPr>
            <a:lstStyle/>
            <a:p>
              <a:pPr algn="ctr" fontAlgn="base">
                <a:spcBef>
                  <a:spcPct val="0"/>
                </a:spcBef>
                <a:spcAft>
                  <a:spcPct val="0"/>
                </a:spcAft>
                <a:defRPr/>
              </a:pPr>
              <a:r>
                <a:rPr lang="en-US" sz="1200" dirty="0"/>
                <a:t>Age</a:t>
              </a:r>
            </a:p>
          </p:txBody>
        </p:sp>
        <p:sp>
          <p:nvSpPr>
            <p:cNvPr id="382" name="Rectangle 201"/>
            <p:cNvSpPr>
              <a:spLocks noChangeArrowheads="1"/>
            </p:cNvSpPr>
            <p:nvPr/>
          </p:nvSpPr>
          <p:spPr bwMode="auto">
            <a:xfrm rot="16200000">
              <a:off x="-105" y="2310"/>
              <a:ext cx="265" cy="116"/>
            </a:xfrm>
            <a:prstGeom prst="rect">
              <a:avLst/>
            </a:prstGeom>
            <a:noFill/>
            <a:ln w="9525">
              <a:noFill/>
              <a:miter lim="800000"/>
              <a:headEnd/>
              <a:tailEnd/>
            </a:ln>
          </p:spPr>
          <p:txBody>
            <a:bodyPr wrap="none" lIns="0" tIns="0" rIns="0" bIns="0">
              <a:spAutoFit/>
            </a:bodyPr>
            <a:lstStyle/>
            <a:p>
              <a:pPr fontAlgn="base">
                <a:spcBef>
                  <a:spcPct val="0"/>
                </a:spcBef>
                <a:spcAft>
                  <a:spcPct val="0"/>
                </a:spcAft>
                <a:defRPr/>
              </a:pPr>
              <a:r>
                <a:rPr lang="en-US" sz="1200" dirty="0">
                  <a:solidFill>
                    <a:srgbClr val="000000"/>
                  </a:solidFill>
                </a:rPr>
                <a:t>Payout</a:t>
              </a:r>
              <a:endParaRPr lang="en-US" sz="1200" dirty="0">
                <a:solidFill>
                  <a:prstClr val="black"/>
                </a:solidFill>
              </a:endParaRPr>
            </a:p>
          </p:txBody>
        </p:sp>
        <p:sp>
          <p:nvSpPr>
            <p:cNvPr id="383" name="Rectangle 202"/>
            <p:cNvSpPr>
              <a:spLocks noChangeArrowheads="1"/>
            </p:cNvSpPr>
            <p:nvPr/>
          </p:nvSpPr>
          <p:spPr bwMode="auto">
            <a:xfrm>
              <a:off x="1917" y="3383"/>
              <a:ext cx="2206" cy="11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z="2400">
                <a:latin typeface="Arial" pitchFamily="34" charset="0"/>
              </a:endParaRPr>
            </a:p>
          </p:txBody>
        </p:sp>
      </p:grpSp>
      <p:grpSp>
        <p:nvGrpSpPr>
          <p:cNvPr id="384" name="Group 255"/>
          <p:cNvGrpSpPr>
            <a:grpSpLocks/>
          </p:cNvGrpSpPr>
          <p:nvPr/>
        </p:nvGrpSpPr>
        <p:grpSpPr bwMode="auto">
          <a:xfrm>
            <a:off x="1185863" y="2053492"/>
            <a:ext cx="7904162" cy="1914525"/>
            <a:chOff x="1054164" y="2799056"/>
            <a:chExt cx="7903306" cy="1915756"/>
          </a:xfrm>
        </p:grpSpPr>
        <p:sp>
          <p:nvSpPr>
            <p:cNvPr id="385" name="Text Box 45"/>
            <p:cNvSpPr txBox="1">
              <a:spLocks noChangeArrowheads="1"/>
            </p:cNvSpPr>
            <p:nvPr/>
          </p:nvSpPr>
          <p:spPr bwMode="auto">
            <a:xfrm>
              <a:off x="4912959" y="2799056"/>
              <a:ext cx="4044511"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defRPr>
              </a:lvl9pPr>
            </a:lstStyle>
            <a:p>
              <a:pPr eaLnBrk="1" fontAlgn="base" hangingPunct="1">
                <a:lnSpc>
                  <a:spcPct val="150000"/>
                </a:lnSpc>
                <a:spcBef>
                  <a:spcPct val="50000"/>
                </a:spcBef>
                <a:spcAft>
                  <a:spcPct val="0"/>
                </a:spcAft>
              </a:pPr>
              <a:r>
                <a:rPr lang="en-US" sz="1600" b="1" dirty="0">
                  <a:solidFill>
                    <a:prstClr val="white"/>
                  </a:solidFill>
                </a:rPr>
                <a:t>…but only an </a:t>
              </a:r>
              <a:r>
                <a:rPr lang="en-US" sz="1600" b="1" dirty="0" err="1">
                  <a:solidFill>
                    <a:prstClr val="white"/>
                  </a:solidFill>
                </a:rPr>
                <a:t>insurancemortality</a:t>
              </a:r>
              <a:r>
                <a:rPr lang="en-US" sz="1600" b="1" dirty="0">
                  <a:solidFill>
                    <a:prstClr val="white"/>
                  </a:solidFill>
                </a:rPr>
                <a:t> pool.</a:t>
              </a:r>
            </a:p>
          </p:txBody>
        </p:sp>
        <p:grpSp>
          <p:nvGrpSpPr>
            <p:cNvPr id="386" name="Group 219"/>
            <p:cNvGrpSpPr>
              <a:grpSpLocks/>
            </p:cNvGrpSpPr>
            <p:nvPr/>
          </p:nvGrpSpPr>
          <p:grpSpPr bwMode="auto">
            <a:xfrm>
              <a:off x="1054164" y="2859024"/>
              <a:ext cx="7697788" cy="1855788"/>
              <a:chOff x="1017588" y="2895600"/>
              <a:chExt cx="7697788" cy="1855788"/>
            </a:xfrm>
          </p:grpSpPr>
          <p:sp>
            <p:nvSpPr>
              <p:cNvPr id="387" name="Rectangle 96"/>
              <p:cNvSpPr>
                <a:spLocks noChangeArrowheads="1"/>
              </p:cNvSpPr>
              <p:nvPr/>
            </p:nvSpPr>
            <p:spPr bwMode="auto">
              <a:xfrm>
                <a:off x="5856288" y="2895600"/>
                <a:ext cx="219075" cy="782638"/>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pPr fontAlgn="base">
                  <a:spcBef>
                    <a:spcPct val="0"/>
                  </a:spcBef>
                  <a:spcAft>
                    <a:spcPct val="0"/>
                  </a:spcAft>
                </a:pPr>
                <a:endParaRPr lang="en-US" sz="2800">
                  <a:solidFill>
                    <a:prstClr val="black"/>
                  </a:solidFill>
                  <a:latin typeface="Arial" pitchFamily="34" charset="0"/>
                </a:endParaRPr>
              </a:p>
            </p:txBody>
          </p:sp>
          <p:sp>
            <p:nvSpPr>
              <p:cNvPr id="388" name="Rectangle 97"/>
              <p:cNvSpPr>
                <a:spLocks noChangeArrowheads="1"/>
              </p:cNvSpPr>
              <p:nvPr/>
            </p:nvSpPr>
            <p:spPr bwMode="auto">
              <a:xfrm>
                <a:off x="6075363" y="2895600"/>
                <a:ext cx="220663" cy="828675"/>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pPr fontAlgn="base">
                  <a:spcBef>
                    <a:spcPct val="0"/>
                  </a:spcBef>
                  <a:spcAft>
                    <a:spcPct val="0"/>
                  </a:spcAft>
                </a:pPr>
                <a:endParaRPr lang="en-US" sz="2800">
                  <a:solidFill>
                    <a:prstClr val="black"/>
                  </a:solidFill>
                  <a:latin typeface="Arial" pitchFamily="34" charset="0"/>
                </a:endParaRPr>
              </a:p>
            </p:txBody>
          </p:sp>
          <p:sp>
            <p:nvSpPr>
              <p:cNvPr id="389" name="Rectangle 98"/>
              <p:cNvSpPr>
                <a:spLocks noChangeArrowheads="1"/>
              </p:cNvSpPr>
              <p:nvPr/>
            </p:nvSpPr>
            <p:spPr bwMode="auto">
              <a:xfrm>
                <a:off x="6296025" y="2895600"/>
                <a:ext cx="220663" cy="879475"/>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pPr fontAlgn="base">
                  <a:spcBef>
                    <a:spcPct val="0"/>
                  </a:spcBef>
                  <a:spcAft>
                    <a:spcPct val="0"/>
                  </a:spcAft>
                </a:pPr>
                <a:endParaRPr lang="en-US" sz="2800">
                  <a:solidFill>
                    <a:prstClr val="black"/>
                  </a:solidFill>
                  <a:latin typeface="Arial" pitchFamily="34" charset="0"/>
                </a:endParaRPr>
              </a:p>
            </p:txBody>
          </p:sp>
          <p:sp>
            <p:nvSpPr>
              <p:cNvPr id="390" name="Rectangle 99"/>
              <p:cNvSpPr>
                <a:spLocks noChangeArrowheads="1"/>
              </p:cNvSpPr>
              <p:nvPr/>
            </p:nvSpPr>
            <p:spPr bwMode="auto">
              <a:xfrm>
                <a:off x="6516688" y="2895600"/>
                <a:ext cx="219075" cy="933450"/>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pPr fontAlgn="base">
                  <a:spcBef>
                    <a:spcPct val="0"/>
                  </a:spcBef>
                  <a:spcAft>
                    <a:spcPct val="0"/>
                  </a:spcAft>
                </a:pPr>
                <a:endParaRPr lang="en-US" sz="2800">
                  <a:solidFill>
                    <a:prstClr val="black"/>
                  </a:solidFill>
                  <a:latin typeface="Arial" pitchFamily="34" charset="0"/>
                </a:endParaRPr>
              </a:p>
            </p:txBody>
          </p:sp>
          <p:sp>
            <p:nvSpPr>
              <p:cNvPr id="391" name="Rectangle 100"/>
              <p:cNvSpPr>
                <a:spLocks noChangeArrowheads="1"/>
              </p:cNvSpPr>
              <p:nvPr/>
            </p:nvSpPr>
            <p:spPr bwMode="auto">
              <a:xfrm>
                <a:off x="6735763" y="2895600"/>
                <a:ext cx="219075" cy="990600"/>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pPr fontAlgn="base">
                  <a:spcBef>
                    <a:spcPct val="0"/>
                  </a:spcBef>
                  <a:spcAft>
                    <a:spcPct val="0"/>
                  </a:spcAft>
                </a:pPr>
                <a:endParaRPr lang="en-US" sz="2800">
                  <a:solidFill>
                    <a:prstClr val="black"/>
                  </a:solidFill>
                  <a:latin typeface="Arial" pitchFamily="34" charset="0"/>
                </a:endParaRPr>
              </a:p>
            </p:txBody>
          </p:sp>
          <p:sp>
            <p:nvSpPr>
              <p:cNvPr id="392" name="Rectangle 101"/>
              <p:cNvSpPr>
                <a:spLocks noChangeArrowheads="1"/>
              </p:cNvSpPr>
              <p:nvPr/>
            </p:nvSpPr>
            <p:spPr bwMode="auto">
              <a:xfrm>
                <a:off x="6954838" y="2895600"/>
                <a:ext cx="220663" cy="1057275"/>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pPr fontAlgn="base">
                  <a:spcBef>
                    <a:spcPct val="0"/>
                  </a:spcBef>
                  <a:spcAft>
                    <a:spcPct val="0"/>
                  </a:spcAft>
                </a:pPr>
                <a:endParaRPr lang="en-US" sz="2800">
                  <a:solidFill>
                    <a:prstClr val="black"/>
                  </a:solidFill>
                  <a:latin typeface="Arial" pitchFamily="34" charset="0"/>
                </a:endParaRPr>
              </a:p>
            </p:txBody>
          </p:sp>
          <p:sp>
            <p:nvSpPr>
              <p:cNvPr id="393" name="Rectangle 102"/>
              <p:cNvSpPr>
                <a:spLocks noChangeArrowheads="1"/>
              </p:cNvSpPr>
              <p:nvPr/>
            </p:nvSpPr>
            <p:spPr bwMode="auto">
              <a:xfrm>
                <a:off x="7175500" y="2895600"/>
                <a:ext cx="220663" cy="1130300"/>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pPr fontAlgn="base">
                  <a:spcBef>
                    <a:spcPct val="0"/>
                  </a:spcBef>
                  <a:spcAft>
                    <a:spcPct val="0"/>
                  </a:spcAft>
                </a:pPr>
                <a:endParaRPr lang="en-US" sz="2800">
                  <a:solidFill>
                    <a:prstClr val="black"/>
                  </a:solidFill>
                  <a:latin typeface="Arial" pitchFamily="34" charset="0"/>
                </a:endParaRPr>
              </a:p>
            </p:txBody>
          </p:sp>
          <p:sp>
            <p:nvSpPr>
              <p:cNvPr id="394" name="Rectangle 103"/>
              <p:cNvSpPr>
                <a:spLocks noChangeArrowheads="1"/>
              </p:cNvSpPr>
              <p:nvPr/>
            </p:nvSpPr>
            <p:spPr bwMode="auto">
              <a:xfrm>
                <a:off x="7396163" y="2895600"/>
                <a:ext cx="219075" cy="1212850"/>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pPr fontAlgn="base">
                  <a:spcBef>
                    <a:spcPct val="0"/>
                  </a:spcBef>
                  <a:spcAft>
                    <a:spcPct val="0"/>
                  </a:spcAft>
                </a:pPr>
                <a:endParaRPr lang="en-US" sz="2800">
                  <a:solidFill>
                    <a:prstClr val="black"/>
                  </a:solidFill>
                  <a:latin typeface="Arial" pitchFamily="34" charset="0"/>
                </a:endParaRPr>
              </a:p>
            </p:txBody>
          </p:sp>
          <p:sp>
            <p:nvSpPr>
              <p:cNvPr id="395" name="Rectangle 104"/>
              <p:cNvSpPr>
                <a:spLocks noChangeArrowheads="1"/>
              </p:cNvSpPr>
              <p:nvPr/>
            </p:nvSpPr>
            <p:spPr bwMode="auto">
              <a:xfrm>
                <a:off x="7615238" y="2895600"/>
                <a:ext cx="220663" cy="1306513"/>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pPr fontAlgn="base">
                  <a:spcBef>
                    <a:spcPct val="0"/>
                  </a:spcBef>
                  <a:spcAft>
                    <a:spcPct val="0"/>
                  </a:spcAft>
                </a:pPr>
                <a:endParaRPr lang="en-US" sz="2800">
                  <a:solidFill>
                    <a:prstClr val="black"/>
                  </a:solidFill>
                  <a:latin typeface="Arial" pitchFamily="34" charset="0"/>
                </a:endParaRPr>
              </a:p>
            </p:txBody>
          </p:sp>
          <p:sp>
            <p:nvSpPr>
              <p:cNvPr id="396" name="Rectangle 105"/>
              <p:cNvSpPr>
                <a:spLocks noChangeArrowheads="1"/>
              </p:cNvSpPr>
              <p:nvPr/>
            </p:nvSpPr>
            <p:spPr bwMode="auto">
              <a:xfrm>
                <a:off x="7835900" y="2895600"/>
                <a:ext cx="219075" cy="1414463"/>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pPr fontAlgn="base">
                  <a:spcBef>
                    <a:spcPct val="0"/>
                  </a:spcBef>
                  <a:spcAft>
                    <a:spcPct val="0"/>
                  </a:spcAft>
                </a:pPr>
                <a:endParaRPr lang="en-US" sz="2800">
                  <a:solidFill>
                    <a:prstClr val="black"/>
                  </a:solidFill>
                  <a:latin typeface="Arial" pitchFamily="34" charset="0"/>
                </a:endParaRPr>
              </a:p>
            </p:txBody>
          </p:sp>
          <p:sp>
            <p:nvSpPr>
              <p:cNvPr id="397" name="Rectangle 106"/>
              <p:cNvSpPr>
                <a:spLocks noChangeArrowheads="1"/>
              </p:cNvSpPr>
              <p:nvPr/>
            </p:nvSpPr>
            <p:spPr bwMode="auto">
              <a:xfrm>
                <a:off x="8054975" y="2895600"/>
                <a:ext cx="220663" cy="1539875"/>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pPr fontAlgn="base">
                  <a:spcBef>
                    <a:spcPct val="0"/>
                  </a:spcBef>
                  <a:spcAft>
                    <a:spcPct val="0"/>
                  </a:spcAft>
                </a:pPr>
                <a:endParaRPr lang="en-US" sz="2800">
                  <a:solidFill>
                    <a:prstClr val="black"/>
                  </a:solidFill>
                  <a:latin typeface="Arial" pitchFamily="34" charset="0"/>
                </a:endParaRPr>
              </a:p>
            </p:txBody>
          </p:sp>
          <p:sp>
            <p:nvSpPr>
              <p:cNvPr id="398" name="Rectangle 74"/>
              <p:cNvSpPr>
                <a:spLocks noChangeArrowheads="1"/>
              </p:cNvSpPr>
              <p:nvPr/>
            </p:nvSpPr>
            <p:spPr bwMode="auto">
              <a:xfrm>
                <a:off x="1017588" y="2895600"/>
                <a:ext cx="219075" cy="33338"/>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pPr fontAlgn="base">
                  <a:spcBef>
                    <a:spcPct val="0"/>
                  </a:spcBef>
                  <a:spcAft>
                    <a:spcPct val="0"/>
                  </a:spcAft>
                </a:pPr>
                <a:endParaRPr lang="en-US" sz="2800">
                  <a:solidFill>
                    <a:prstClr val="black"/>
                  </a:solidFill>
                  <a:latin typeface="Arial" pitchFamily="34" charset="0"/>
                </a:endParaRPr>
              </a:p>
            </p:txBody>
          </p:sp>
          <p:sp>
            <p:nvSpPr>
              <p:cNvPr id="399" name="Rectangle 75"/>
              <p:cNvSpPr>
                <a:spLocks noChangeArrowheads="1"/>
              </p:cNvSpPr>
              <p:nvPr/>
            </p:nvSpPr>
            <p:spPr bwMode="auto">
              <a:xfrm>
                <a:off x="1236663" y="2895600"/>
                <a:ext cx="220663" cy="63500"/>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pPr fontAlgn="base">
                  <a:spcBef>
                    <a:spcPct val="0"/>
                  </a:spcBef>
                  <a:spcAft>
                    <a:spcPct val="0"/>
                  </a:spcAft>
                </a:pPr>
                <a:endParaRPr lang="en-US" sz="2800">
                  <a:solidFill>
                    <a:prstClr val="black"/>
                  </a:solidFill>
                  <a:latin typeface="Arial" pitchFamily="34" charset="0"/>
                </a:endParaRPr>
              </a:p>
            </p:txBody>
          </p:sp>
          <p:sp>
            <p:nvSpPr>
              <p:cNvPr id="400" name="Rectangle 76"/>
              <p:cNvSpPr>
                <a:spLocks noChangeArrowheads="1"/>
              </p:cNvSpPr>
              <p:nvPr/>
            </p:nvSpPr>
            <p:spPr bwMode="auto">
              <a:xfrm>
                <a:off x="1457325" y="2895600"/>
                <a:ext cx="220663" cy="95250"/>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pPr fontAlgn="base">
                  <a:spcBef>
                    <a:spcPct val="0"/>
                  </a:spcBef>
                  <a:spcAft>
                    <a:spcPct val="0"/>
                  </a:spcAft>
                </a:pPr>
                <a:endParaRPr lang="en-US" sz="2800">
                  <a:solidFill>
                    <a:prstClr val="black"/>
                  </a:solidFill>
                  <a:latin typeface="Arial" pitchFamily="34" charset="0"/>
                </a:endParaRPr>
              </a:p>
            </p:txBody>
          </p:sp>
          <p:sp>
            <p:nvSpPr>
              <p:cNvPr id="401" name="Rectangle 77"/>
              <p:cNvSpPr>
                <a:spLocks noChangeArrowheads="1"/>
              </p:cNvSpPr>
              <p:nvPr/>
            </p:nvSpPr>
            <p:spPr bwMode="auto">
              <a:xfrm>
                <a:off x="1677988" y="2895600"/>
                <a:ext cx="219075" cy="127000"/>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pPr fontAlgn="base">
                  <a:spcBef>
                    <a:spcPct val="0"/>
                  </a:spcBef>
                  <a:spcAft>
                    <a:spcPct val="0"/>
                  </a:spcAft>
                </a:pPr>
                <a:endParaRPr lang="en-US" sz="2800">
                  <a:solidFill>
                    <a:prstClr val="black"/>
                  </a:solidFill>
                  <a:latin typeface="Arial" pitchFamily="34" charset="0"/>
                </a:endParaRPr>
              </a:p>
            </p:txBody>
          </p:sp>
          <p:sp>
            <p:nvSpPr>
              <p:cNvPr id="402" name="Rectangle 78"/>
              <p:cNvSpPr>
                <a:spLocks noChangeArrowheads="1"/>
              </p:cNvSpPr>
              <p:nvPr/>
            </p:nvSpPr>
            <p:spPr bwMode="auto">
              <a:xfrm>
                <a:off x="1897063" y="2895600"/>
                <a:ext cx="219075" cy="158750"/>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pPr fontAlgn="base">
                  <a:spcBef>
                    <a:spcPct val="0"/>
                  </a:spcBef>
                  <a:spcAft>
                    <a:spcPct val="0"/>
                  </a:spcAft>
                </a:pPr>
                <a:endParaRPr lang="en-US" sz="2800">
                  <a:solidFill>
                    <a:prstClr val="black"/>
                  </a:solidFill>
                  <a:latin typeface="Arial" pitchFamily="34" charset="0"/>
                </a:endParaRPr>
              </a:p>
            </p:txBody>
          </p:sp>
          <p:sp>
            <p:nvSpPr>
              <p:cNvPr id="403" name="Rectangle 79"/>
              <p:cNvSpPr>
                <a:spLocks noChangeArrowheads="1"/>
              </p:cNvSpPr>
              <p:nvPr/>
            </p:nvSpPr>
            <p:spPr bwMode="auto">
              <a:xfrm>
                <a:off x="2116138" y="2895600"/>
                <a:ext cx="222250" cy="190500"/>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pPr fontAlgn="base">
                  <a:spcBef>
                    <a:spcPct val="0"/>
                  </a:spcBef>
                  <a:spcAft>
                    <a:spcPct val="0"/>
                  </a:spcAft>
                </a:pPr>
                <a:endParaRPr lang="en-US" sz="2800">
                  <a:solidFill>
                    <a:prstClr val="black"/>
                  </a:solidFill>
                  <a:latin typeface="Arial" pitchFamily="34" charset="0"/>
                </a:endParaRPr>
              </a:p>
            </p:txBody>
          </p:sp>
          <p:sp>
            <p:nvSpPr>
              <p:cNvPr id="404" name="Rectangle 80"/>
              <p:cNvSpPr>
                <a:spLocks noChangeArrowheads="1"/>
              </p:cNvSpPr>
              <p:nvPr/>
            </p:nvSpPr>
            <p:spPr bwMode="auto">
              <a:xfrm>
                <a:off x="2338388" y="2895600"/>
                <a:ext cx="219075" cy="220663"/>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pPr fontAlgn="base">
                  <a:spcBef>
                    <a:spcPct val="0"/>
                  </a:spcBef>
                  <a:spcAft>
                    <a:spcPct val="0"/>
                  </a:spcAft>
                </a:pPr>
                <a:endParaRPr lang="en-US" sz="2800">
                  <a:solidFill>
                    <a:prstClr val="black"/>
                  </a:solidFill>
                  <a:latin typeface="Arial" pitchFamily="34" charset="0"/>
                </a:endParaRPr>
              </a:p>
            </p:txBody>
          </p:sp>
          <p:sp>
            <p:nvSpPr>
              <p:cNvPr id="405" name="Rectangle 81"/>
              <p:cNvSpPr>
                <a:spLocks noChangeArrowheads="1"/>
              </p:cNvSpPr>
              <p:nvPr/>
            </p:nvSpPr>
            <p:spPr bwMode="auto">
              <a:xfrm>
                <a:off x="2557463" y="2895600"/>
                <a:ext cx="219075" cy="254000"/>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pPr fontAlgn="base">
                  <a:spcBef>
                    <a:spcPct val="0"/>
                  </a:spcBef>
                  <a:spcAft>
                    <a:spcPct val="0"/>
                  </a:spcAft>
                </a:pPr>
                <a:endParaRPr lang="en-US" sz="2800">
                  <a:solidFill>
                    <a:prstClr val="black"/>
                  </a:solidFill>
                  <a:latin typeface="Arial" pitchFamily="34" charset="0"/>
                </a:endParaRPr>
              </a:p>
            </p:txBody>
          </p:sp>
          <p:sp>
            <p:nvSpPr>
              <p:cNvPr id="406" name="Rectangle 82"/>
              <p:cNvSpPr>
                <a:spLocks noChangeArrowheads="1"/>
              </p:cNvSpPr>
              <p:nvPr/>
            </p:nvSpPr>
            <p:spPr bwMode="auto">
              <a:xfrm>
                <a:off x="2776538" y="2895600"/>
                <a:ext cx="220663" cy="285750"/>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pPr fontAlgn="base">
                  <a:spcBef>
                    <a:spcPct val="0"/>
                  </a:spcBef>
                  <a:spcAft>
                    <a:spcPct val="0"/>
                  </a:spcAft>
                </a:pPr>
                <a:endParaRPr lang="en-US" sz="2800">
                  <a:solidFill>
                    <a:prstClr val="black"/>
                  </a:solidFill>
                  <a:latin typeface="Arial" pitchFamily="34" charset="0"/>
                </a:endParaRPr>
              </a:p>
            </p:txBody>
          </p:sp>
          <p:sp>
            <p:nvSpPr>
              <p:cNvPr id="407" name="Rectangle 83"/>
              <p:cNvSpPr>
                <a:spLocks noChangeArrowheads="1"/>
              </p:cNvSpPr>
              <p:nvPr/>
            </p:nvSpPr>
            <p:spPr bwMode="auto">
              <a:xfrm>
                <a:off x="2997200" y="2895600"/>
                <a:ext cx="219075" cy="317500"/>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pPr fontAlgn="base">
                  <a:spcBef>
                    <a:spcPct val="0"/>
                  </a:spcBef>
                  <a:spcAft>
                    <a:spcPct val="0"/>
                  </a:spcAft>
                </a:pPr>
                <a:endParaRPr lang="en-US" sz="2800">
                  <a:solidFill>
                    <a:prstClr val="black"/>
                  </a:solidFill>
                  <a:latin typeface="Arial" pitchFamily="34" charset="0"/>
                </a:endParaRPr>
              </a:p>
            </p:txBody>
          </p:sp>
          <p:sp>
            <p:nvSpPr>
              <p:cNvPr id="408" name="Rectangle 84"/>
              <p:cNvSpPr>
                <a:spLocks noChangeArrowheads="1"/>
              </p:cNvSpPr>
              <p:nvPr/>
            </p:nvSpPr>
            <p:spPr bwMode="auto">
              <a:xfrm>
                <a:off x="3216275" y="2895600"/>
                <a:ext cx="220663" cy="349250"/>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pPr fontAlgn="base">
                  <a:spcBef>
                    <a:spcPct val="0"/>
                  </a:spcBef>
                  <a:spcAft>
                    <a:spcPct val="0"/>
                  </a:spcAft>
                </a:pPr>
                <a:endParaRPr lang="en-US" sz="2800">
                  <a:solidFill>
                    <a:prstClr val="black"/>
                  </a:solidFill>
                  <a:latin typeface="Arial" pitchFamily="34" charset="0"/>
                </a:endParaRPr>
              </a:p>
            </p:txBody>
          </p:sp>
          <p:sp>
            <p:nvSpPr>
              <p:cNvPr id="409" name="Rectangle 85"/>
              <p:cNvSpPr>
                <a:spLocks noChangeArrowheads="1"/>
              </p:cNvSpPr>
              <p:nvPr/>
            </p:nvSpPr>
            <p:spPr bwMode="auto">
              <a:xfrm>
                <a:off x="3436938" y="2895600"/>
                <a:ext cx="219075" cy="382588"/>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pPr fontAlgn="base">
                  <a:spcBef>
                    <a:spcPct val="0"/>
                  </a:spcBef>
                  <a:spcAft>
                    <a:spcPct val="0"/>
                  </a:spcAft>
                </a:pPr>
                <a:endParaRPr lang="en-US" sz="2800">
                  <a:solidFill>
                    <a:prstClr val="black"/>
                  </a:solidFill>
                  <a:latin typeface="Arial" pitchFamily="34" charset="0"/>
                </a:endParaRPr>
              </a:p>
            </p:txBody>
          </p:sp>
          <p:sp>
            <p:nvSpPr>
              <p:cNvPr id="410" name="Rectangle 86"/>
              <p:cNvSpPr>
                <a:spLocks noChangeArrowheads="1"/>
              </p:cNvSpPr>
              <p:nvPr/>
            </p:nvSpPr>
            <p:spPr bwMode="auto">
              <a:xfrm>
                <a:off x="3656013" y="2895600"/>
                <a:ext cx="220663" cy="414338"/>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pPr fontAlgn="base">
                  <a:spcBef>
                    <a:spcPct val="0"/>
                  </a:spcBef>
                  <a:spcAft>
                    <a:spcPct val="0"/>
                  </a:spcAft>
                </a:pPr>
                <a:endParaRPr lang="en-US" sz="2800">
                  <a:solidFill>
                    <a:prstClr val="black"/>
                  </a:solidFill>
                  <a:latin typeface="Arial" pitchFamily="34" charset="0"/>
                </a:endParaRPr>
              </a:p>
            </p:txBody>
          </p:sp>
          <p:sp>
            <p:nvSpPr>
              <p:cNvPr id="411" name="Rectangle 87"/>
              <p:cNvSpPr>
                <a:spLocks noChangeArrowheads="1"/>
              </p:cNvSpPr>
              <p:nvPr/>
            </p:nvSpPr>
            <p:spPr bwMode="auto">
              <a:xfrm>
                <a:off x="3876675" y="2895600"/>
                <a:ext cx="219075" cy="447675"/>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pPr fontAlgn="base">
                  <a:spcBef>
                    <a:spcPct val="0"/>
                  </a:spcBef>
                  <a:spcAft>
                    <a:spcPct val="0"/>
                  </a:spcAft>
                </a:pPr>
                <a:endParaRPr lang="en-US" sz="2800">
                  <a:solidFill>
                    <a:prstClr val="black"/>
                  </a:solidFill>
                  <a:latin typeface="Arial" pitchFamily="34" charset="0"/>
                </a:endParaRPr>
              </a:p>
            </p:txBody>
          </p:sp>
          <p:sp>
            <p:nvSpPr>
              <p:cNvPr id="412" name="Rectangle 88"/>
              <p:cNvSpPr>
                <a:spLocks noChangeArrowheads="1"/>
              </p:cNvSpPr>
              <p:nvPr/>
            </p:nvSpPr>
            <p:spPr bwMode="auto">
              <a:xfrm>
                <a:off x="4095750" y="2895600"/>
                <a:ext cx="220663" cy="482600"/>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pPr fontAlgn="base">
                  <a:spcBef>
                    <a:spcPct val="0"/>
                  </a:spcBef>
                  <a:spcAft>
                    <a:spcPct val="0"/>
                  </a:spcAft>
                </a:pPr>
                <a:endParaRPr lang="en-US" sz="2800">
                  <a:solidFill>
                    <a:prstClr val="black"/>
                  </a:solidFill>
                  <a:latin typeface="Arial" pitchFamily="34" charset="0"/>
                </a:endParaRPr>
              </a:p>
            </p:txBody>
          </p:sp>
          <p:sp>
            <p:nvSpPr>
              <p:cNvPr id="413" name="Rectangle 89"/>
              <p:cNvSpPr>
                <a:spLocks noChangeArrowheads="1"/>
              </p:cNvSpPr>
              <p:nvPr/>
            </p:nvSpPr>
            <p:spPr bwMode="auto">
              <a:xfrm>
                <a:off x="4316413" y="2895600"/>
                <a:ext cx="220663" cy="515938"/>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pPr fontAlgn="base">
                  <a:spcBef>
                    <a:spcPct val="0"/>
                  </a:spcBef>
                  <a:spcAft>
                    <a:spcPct val="0"/>
                  </a:spcAft>
                </a:pPr>
                <a:endParaRPr lang="en-US" sz="2800">
                  <a:solidFill>
                    <a:prstClr val="black"/>
                  </a:solidFill>
                  <a:latin typeface="Arial" pitchFamily="34" charset="0"/>
                </a:endParaRPr>
              </a:p>
            </p:txBody>
          </p:sp>
          <p:sp>
            <p:nvSpPr>
              <p:cNvPr id="414" name="Rectangle 90"/>
              <p:cNvSpPr>
                <a:spLocks noChangeArrowheads="1"/>
              </p:cNvSpPr>
              <p:nvPr/>
            </p:nvSpPr>
            <p:spPr bwMode="auto">
              <a:xfrm>
                <a:off x="4537075" y="2895600"/>
                <a:ext cx="219075" cy="550863"/>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pPr fontAlgn="base">
                  <a:spcBef>
                    <a:spcPct val="0"/>
                  </a:spcBef>
                  <a:spcAft>
                    <a:spcPct val="0"/>
                  </a:spcAft>
                </a:pPr>
                <a:endParaRPr lang="en-US" sz="2800">
                  <a:solidFill>
                    <a:prstClr val="black"/>
                  </a:solidFill>
                  <a:latin typeface="Arial" pitchFamily="34" charset="0"/>
                </a:endParaRPr>
              </a:p>
            </p:txBody>
          </p:sp>
          <p:sp>
            <p:nvSpPr>
              <p:cNvPr id="415" name="Rectangle 91"/>
              <p:cNvSpPr>
                <a:spLocks noChangeArrowheads="1"/>
              </p:cNvSpPr>
              <p:nvPr/>
            </p:nvSpPr>
            <p:spPr bwMode="auto">
              <a:xfrm>
                <a:off x="4756150" y="2895600"/>
                <a:ext cx="219075" cy="585788"/>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pPr fontAlgn="base">
                  <a:spcBef>
                    <a:spcPct val="0"/>
                  </a:spcBef>
                  <a:spcAft>
                    <a:spcPct val="0"/>
                  </a:spcAft>
                </a:pPr>
                <a:endParaRPr lang="en-US" sz="2800">
                  <a:solidFill>
                    <a:prstClr val="black"/>
                  </a:solidFill>
                  <a:latin typeface="Arial" pitchFamily="34" charset="0"/>
                </a:endParaRPr>
              </a:p>
            </p:txBody>
          </p:sp>
          <p:sp>
            <p:nvSpPr>
              <p:cNvPr id="416" name="Rectangle 92"/>
              <p:cNvSpPr>
                <a:spLocks noChangeArrowheads="1"/>
              </p:cNvSpPr>
              <p:nvPr/>
            </p:nvSpPr>
            <p:spPr bwMode="auto">
              <a:xfrm>
                <a:off x="4975225" y="2895600"/>
                <a:ext cx="220663" cy="622300"/>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pPr fontAlgn="base">
                  <a:spcBef>
                    <a:spcPct val="0"/>
                  </a:spcBef>
                  <a:spcAft>
                    <a:spcPct val="0"/>
                  </a:spcAft>
                </a:pPr>
                <a:endParaRPr lang="en-US" sz="2800">
                  <a:solidFill>
                    <a:prstClr val="black"/>
                  </a:solidFill>
                  <a:latin typeface="Arial" pitchFamily="34" charset="0"/>
                </a:endParaRPr>
              </a:p>
            </p:txBody>
          </p:sp>
          <p:sp>
            <p:nvSpPr>
              <p:cNvPr id="417" name="Rectangle 93"/>
              <p:cNvSpPr>
                <a:spLocks noChangeArrowheads="1"/>
              </p:cNvSpPr>
              <p:nvPr/>
            </p:nvSpPr>
            <p:spPr bwMode="auto">
              <a:xfrm>
                <a:off x="5195888" y="2895600"/>
                <a:ext cx="220663" cy="658813"/>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pPr fontAlgn="base">
                  <a:spcBef>
                    <a:spcPct val="0"/>
                  </a:spcBef>
                  <a:spcAft>
                    <a:spcPct val="0"/>
                  </a:spcAft>
                </a:pPr>
                <a:endParaRPr lang="en-US" sz="2800">
                  <a:solidFill>
                    <a:prstClr val="black"/>
                  </a:solidFill>
                  <a:latin typeface="Arial" pitchFamily="34" charset="0"/>
                </a:endParaRPr>
              </a:p>
            </p:txBody>
          </p:sp>
          <p:sp>
            <p:nvSpPr>
              <p:cNvPr id="418" name="Rectangle 94"/>
              <p:cNvSpPr>
                <a:spLocks noChangeArrowheads="1"/>
              </p:cNvSpPr>
              <p:nvPr/>
            </p:nvSpPr>
            <p:spPr bwMode="auto">
              <a:xfrm>
                <a:off x="5416550" y="2895600"/>
                <a:ext cx="219075" cy="700088"/>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pPr fontAlgn="base">
                  <a:spcBef>
                    <a:spcPct val="0"/>
                  </a:spcBef>
                  <a:spcAft>
                    <a:spcPct val="0"/>
                  </a:spcAft>
                </a:pPr>
                <a:endParaRPr lang="en-US" sz="2800">
                  <a:solidFill>
                    <a:prstClr val="black"/>
                  </a:solidFill>
                  <a:latin typeface="Arial" pitchFamily="34" charset="0"/>
                </a:endParaRPr>
              </a:p>
            </p:txBody>
          </p:sp>
          <p:sp>
            <p:nvSpPr>
              <p:cNvPr id="419" name="Rectangle 95"/>
              <p:cNvSpPr>
                <a:spLocks noChangeArrowheads="1"/>
              </p:cNvSpPr>
              <p:nvPr/>
            </p:nvSpPr>
            <p:spPr bwMode="auto">
              <a:xfrm>
                <a:off x="5635625" y="2895600"/>
                <a:ext cx="220663" cy="739775"/>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pPr fontAlgn="base">
                  <a:spcBef>
                    <a:spcPct val="0"/>
                  </a:spcBef>
                  <a:spcAft>
                    <a:spcPct val="0"/>
                  </a:spcAft>
                </a:pPr>
                <a:endParaRPr lang="en-US" sz="2800">
                  <a:solidFill>
                    <a:prstClr val="black"/>
                  </a:solidFill>
                  <a:latin typeface="Arial" pitchFamily="34" charset="0"/>
                </a:endParaRPr>
              </a:p>
            </p:txBody>
          </p:sp>
          <p:sp>
            <p:nvSpPr>
              <p:cNvPr id="420" name="Rectangle 107"/>
              <p:cNvSpPr>
                <a:spLocks noChangeArrowheads="1"/>
              </p:cNvSpPr>
              <p:nvPr/>
            </p:nvSpPr>
            <p:spPr bwMode="auto">
              <a:xfrm>
                <a:off x="8275638" y="2895600"/>
                <a:ext cx="219075" cy="1685925"/>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pPr fontAlgn="base">
                  <a:spcBef>
                    <a:spcPct val="0"/>
                  </a:spcBef>
                  <a:spcAft>
                    <a:spcPct val="0"/>
                  </a:spcAft>
                </a:pPr>
                <a:endParaRPr lang="en-US" sz="2800">
                  <a:solidFill>
                    <a:prstClr val="black"/>
                  </a:solidFill>
                  <a:latin typeface="Arial" pitchFamily="34" charset="0"/>
                </a:endParaRPr>
              </a:p>
            </p:txBody>
          </p:sp>
          <p:sp>
            <p:nvSpPr>
              <p:cNvPr id="421" name="Rectangle 108"/>
              <p:cNvSpPr>
                <a:spLocks noChangeArrowheads="1"/>
              </p:cNvSpPr>
              <p:nvPr/>
            </p:nvSpPr>
            <p:spPr bwMode="auto">
              <a:xfrm>
                <a:off x="8494713" y="2895600"/>
                <a:ext cx="220663" cy="1855788"/>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pPr fontAlgn="base">
                  <a:spcBef>
                    <a:spcPct val="0"/>
                  </a:spcBef>
                  <a:spcAft>
                    <a:spcPct val="0"/>
                  </a:spcAft>
                </a:pPr>
                <a:endParaRPr lang="en-US" sz="2800">
                  <a:solidFill>
                    <a:prstClr val="black"/>
                  </a:solidFill>
                  <a:latin typeface="Arial" pitchFamily="34" charset="0"/>
                </a:endParaRPr>
              </a:p>
            </p:txBody>
          </p:sp>
        </p:grpSp>
      </p:grpSp>
      <p:sp>
        <p:nvSpPr>
          <p:cNvPr id="422" name="Text Box 27"/>
          <p:cNvSpPr txBox="1">
            <a:spLocks noChangeArrowheads="1"/>
          </p:cNvSpPr>
          <p:nvPr/>
        </p:nvSpPr>
        <p:spPr bwMode="auto">
          <a:xfrm>
            <a:off x="863211" y="845208"/>
            <a:ext cx="7062711" cy="523220"/>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lgn="ctr" fontAlgn="base">
              <a:spcBef>
                <a:spcPct val="0"/>
              </a:spcBef>
              <a:spcAft>
                <a:spcPct val="0"/>
              </a:spcAft>
              <a:defRPr/>
            </a:pPr>
            <a:r>
              <a:rPr lang="en-US" sz="1400" dirty="0">
                <a:ln w="3175" cmpd="sng">
                  <a:noFill/>
                  <a:prstDash val="solid"/>
                </a:ln>
                <a:solidFill>
                  <a:schemeClr val="accent1"/>
                </a:solidFill>
                <a:ea typeface="Arial Unicode MS" pitchFamily="34" charset="-128"/>
                <a:cs typeface="Arial Unicode MS" pitchFamily="34" charset="-128"/>
              </a:rPr>
              <a:t>Lifetime income annuities deliver higher payouts because, in addition to distributing gains and principal, they subsidize those who die late with the capital of those who die early.</a:t>
            </a:r>
          </a:p>
        </p:txBody>
      </p:sp>
      <p:grpSp>
        <p:nvGrpSpPr>
          <p:cNvPr id="210" name="Group 209"/>
          <p:cNvGrpSpPr/>
          <p:nvPr/>
        </p:nvGrpSpPr>
        <p:grpSpPr>
          <a:xfrm>
            <a:off x="3154812" y="4696169"/>
            <a:ext cx="3415458" cy="153888"/>
            <a:chOff x="3252788" y="4548219"/>
            <a:chExt cx="3415458" cy="153888"/>
          </a:xfrm>
        </p:grpSpPr>
        <p:sp>
          <p:nvSpPr>
            <p:cNvPr id="424" name="Rectangle 205"/>
            <p:cNvSpPr>
              <a:spLocks noChangeArrowheads="1"/>
            </p:cNvSpPr>
            <p:nvPr/>
          </p:nvSpPr>
          <p:spPr bwMode="auto">
            <a:xfrm>
              <a:off x="3357564" y="4548219"/>
              <a:ext cx="1014701" cy="153888"/>
            </a:xfrm>
            <a:prstGeom prst="rect">
              <a:avLst/>
            </a:prstGeom>
            <a:noFill/>
            <a:ln w="9525">
              <a:noFill/>
              <a:miter lim="800000"/>
              <a:headEnd/>
              <a:tailEnd/>
            </a:ln>
          </p:spPr>
          <p:txBody>
            <a:bodyPr wrap="none" lIns="0" tIns="0" rIns="0" bIns="0">
              <a:spAutoFit/>
            </a:bodyPr>
            <a:lstStyle/>
            <a:p>
              <a:pPr fontAlgn="base">
                <a:spcBef>
                  <a:spcPct val="0"/>
                </a:spcBef>
                <a:spcAft>
                  <a:spcPct val="0"/>
                </a:spcAft>
                <a:defRPr/>
              </a:pPr>
              <a:r>
                <a:rPr lang="en-US" sz="1000" dirty="0">
                  <a:solidFill>
                    <a:srgbClr val="000000"/>
                  </a:solidFill>
                </a:rPr>
                <a:t>Investment Growth</a:t>
              </a:r>
              <a:endParaRPr lang="en-US" dirty="0">
                <a:solidFill>
                  <a:prstClr val="black"/>
                </a:solidFill>
              </a:endParaRPr>
            </a:p>
          </p:txBody>
        </p:sp>
        <p:sp>
          <p:nvSpPr>
            <p:cNvPr id="425" name="Rectangle 203"/>
            <p:cNvSpPr>
              <a:spLocks noChangeArrowheads="1"/>
            </p:cNvSpPr>
            <p:nvPr/>
          </p:nvSpPr>
          <p:spPr bwMode="auto">
            <a:xfrm>
              <a:off x="3252788" y="4594257"/>
              <a:ext cx="76200" cy="77788"/>
            </a:xfrm>
            <a:prstGeom prst="rect">
              <a:avLst/>
            </a:prstGeom>
            <a:solidFill>
              <a:schemeClr val="tx1">
                <a:lumMod val="65000"/>
                <a:lumOff val="35000"/>
              </a:schemeClr>
            </a:solidFill>
            <a:ln w="6">
              <a:solidFill>
                <a:srgbClr val="000000"/>
              </a:solidFill>
              <a:miter lim="800000"/>
              <a:headEnd/>
              <a:tailEnd/>
            </a:ln>
          </p:spPr>
          <p:txBody>
            <a:bodyPr/>
            <a:lstStyle/>
            <a:p>
              <a:pPr fontAlgn="base">
                <a:spcBef>
                  <a:spcPct val="0"/>
                </a:spcBef>
                <a:spcAft>
                  <a:spcPct val="0"/>
                </a:spcAft>
                <a:defRPr/>
              </a:pPr>
              <a:endParaRPr lang="en-US" sz="2800">
                <a:solidFill>
                  <a:prstClr val="black"/>
                </a:solidFill>
                <a:latin typeface="Arial" pitchFamily="34" charset="0"/>
              </a:endParaRPr>
            </a:p>
          </p:txBody>
        </p:sp>
        <p:sp>
          <p:nvSpPr>
            <p:cNvPr id="426" name="Rectangle 206"/>
            <p:cNvSpPr>
              <a:spLocks noChangeArrowheads="1"/>
            </p:cNvSpPr>
            <p:nvPr/>
          </p:nvSpPr>
          <p:spPr bwMode="auto">
            <a:xfrm>
              <a:off x="4467225" y="4579970"/>
              <a:ext cx="77788" cy="77787"/>
            </a:xfrm>
            <a:prstGeom prst="rect">
              <a:avLst/>
            </a:prstGeom>
            <a:solidFill>
              <a:schemeClr val="accent3"/>
            </a:solidFill>
            <a:ln w="6">
              <a:solidFill>
                <a:srgbClr val="000000"/>
              </a:solidFill>
              <a:miter lim="800000"/>
              <a:headEnd/>
              <a:tailEnd/>
            </a:ln>
          </p:spPr>
          <p:txBody>
            <a:bodyPr/>
            <a:lstStyle/>
            <a:p>
              <a:pPr fontAlgn="base">
                <a:spcBef>
                  <a:spcPct val="0"/>
                </a:spcBef>
                <a:spcAft>
                  <a:spcPct val="0"/>
                </a:spcAft>
                <a:defRPr/>
              </a:pPr>
              <a:endParaRPr lang="en-US" sz="2800">
                <a:solidFill>
                  <a:prstClr val="black"/>
                </a:solidFill>
                <a:latin typeface="Arial" pitchFamily="34" charset="0"/>
              </a:endParaRPr>
            </a:p>
          </p:txBody>
        </p:sp>
        <p:sp>
          <p:nvSpPr>
            <p:cNvPr id="427" name="Rectangle 207"/>
            <p:cNvSpPr>
              <a:spLocks noChangeArrowheads="1"/>
            </p:cNvSpPr>
            <p:nvPr/>
          </p:nvSpPr>
          <p:spPr bwMode="auto">
            <a:xfrm>
              <a:off x="4573590" y="4548219"/>
              <a:ext cx="966611" cy="153888"/>
            </a:xfrm>
            <a:prstGeom prst="rect">
              <a:avLst/>
            </a:prstGeom>
            <a:noFill/>
            <a:ln w="9525">
              <a:noFill/>
              <a:miter lim="800000"/>
              <a:headEnd/>
              <a:tailEnd/>
            </a:ln>
          </p:spPr>
          <p:txBody>
            <a:bodyPr wrap="none" lIns="0" tIns="0" rIns="0" bIns="0">
              <a:spAutoFit/>
            </a:bodyPr>
            <a:lstStyle/>
            <a:p>
              <a:pPr fontAlgn="base">
                <a:spcBef>
                  <a:spcPct val="0"/>
                </a:spcBef>
                <a:spcAft>
                  <a:spcPct val="0"/>
                </a:spcAft>
                <a:defRPr/>
              </a:pPr>
              <a:r>
                <a:rPr lang="en-US" sz="1000" dirty="0">
                  <a:solidFill>
                    <a:srgbClr val="000000"/>
                  </a:solidFill>
                </a:rPr>
                <a:t>Return of Principal</a:t>
              </a:r>
              <a:endParaRPr lang="en-US" dirty="0">
                <a:solidFill>
                  <a:prstClr val="black"/>
                </a:solidFill>
              </a:endParaRPr>
            </a:p>
          </p:txBody>
        </p:sp>
        <p:sp>
          <p:nvSpPr>
            <p:cNvPr id="428" name="Rectangle 208"/>
            <p:cNvSpPr>
              <a:spLocks noChangeArrowheads="1"/>
            </p:cNvSpPr>
            <p:nvPr/>
          </p:nvSpPr>
          <p:spPr bwMode="auto">
            <a:xfrm>
              <a:off x="5664200" y="4579970"/>
              <a:ext cx="77788" cy="77787"/>
            </a:xfrm>
            <a:prstGeom prst="rect">
              <a:avLst/>
            </a:prstGeom>
            <a:solidFill>
              <a:srgbClr val="00B050"/>
            </a:solidFill>
            <a:ln w="6">
              <a:solidFill>
                <a:srgbClr val="000000"/>
              </a:solidFill>
              <a:miter lim="800000"/>
              <a:headEnd/>
              <a:tailEnd/>
            </a:ln>
          </p:spPr>
          <p:txBody>
            <a:bodyPr/>
            <a:lstStyle/>
            <a:p>
              <a:pPr fontAlgn="base">
                <a:spcBef>
                  <a:spcPct val="0"/>
                </a:spcBef>
                <a:spcAft>
                  <a:spcPct val="0"/>
                </a:spcAft>
              </a:pPr>
              <a:endParaRPr lang="en-US" sz="2800">
                <a:solidFill>
                  <a:prstClr val="black"/>
                </a:solidFill>
                <a:latin typeface="Arial" pitchFamily="34" charset="0"/>
              </a:endParaRPr>
            </a:p>
          </p:txBody>
        </p:sp>
        <p:sp>
          <p:nvSpPr>
            <p:cNvPr id="429" name="Rectangle 209"/>
            <p:cNvSpPr>
              <a:spLocks noChangeArrowheads="1"/>
            </p:cNvSpPr>
            <p:nvPr/>
          </p:nvSpPr>
          <p:spPr bwMode="auto">
            <a:xfrm>
              <a:off x="5770564" y="4548219"/>
              <a:ext cx="897682" cy="153888"/>
            </a:xfrm>
            <a:prstGeom prst="rect">
              <a:avLst/>
            </a:prstGeom>
            <a:noFill/>
            <a:ln w="9525">
              <a:noFill/>
              <a:miter lim="800000"/>
              <a:headEnd/>
              <a:tailEnd/>
            </a:ln>
          </p:spPr>
          <p:txBody>
            <a:bodyPr wrap="none" lIns="0" tIns="0" rIns="0" bIns="0">
              <a:spAutoFit/>
            </a:bodyPr>
            <a:lstStyle/>
            <a:p>
              <a:pPr fontAlgn="base">
                <a:spcBef>
                  <a:spcPct val="0"/>
                </a:spcBef>
                <a:spcAft>
                  <a:spcPct val="0"/>
                </a:spcAft>
                <a:defRPr/>
              </a:pPr>
              <a:r>
                <a:rPr lang="en-US" sz="1000" dirty="0">
                  <a:solidFill>
                    <a:srgbClr val="000000"/>
                  </a:solidFill>
                </a:rPr>
                <a:t>Longevity Credits</a:t>
              </a:r>
              <a:endParaRPr lang="en-US" dirty="0">
                <a:solidFill>
                  <a:prstClr val="black"/>
                </a:solidFill>
              </a:endParaRPr>
            </a:p>
          </p:txBody>
        </p:sp>
      </p:grpSp>
      <p:sp>
        <p:nvSpPr>
          <p:cNvPr id="430" name="Text Box 44"/>
          <p:cNvSpPr txBox="1">
            <a:spLocks noChangeArrowheads="1"/>
          </p:cNvSpPr>
          <p:nvPr/>
        </p:nvSpPr>
        <p:spPr bwMode="auto">
          <a:xfrm>
            <a:off x="1004515" y="2979175"/>
            <a:ext cx="4885536" cy="461665"/>
          </a:xfrm>
          <a:prstGeom prst="rect">
            <a:avLst/>
          </a:prstGeom>
          <a:noFill/>
          <a:ln w="9525">
            <a:noFill/>
            <a:miter lim="800000"/>
            <a:headEnd/>
            <a:tailEnd/>
          </a:ln>
        </p:spPr>
        <p:txBody>
          <a:bodyPr wrap="square">
            <a:spAutoFit/>
          </a:bodyPr>
          <a:lstStyle/>
          <a:p>
            <a:pPr fontAlgn="base">
              <a:lnSpc>
                <a:spcPct val="150000"/>
              </a:lnSpc>
              <a:spcBef>
                <a:spcPct val="50000"/>
              </a:spcBef>
              <a:spcAft>
                <a:spcPct val="0"/>
              </a:spcAft>
              <a:defRPr/>
            </a:pPr>
            <a:r>
              <a:rPr lang="en-US" sz="1400" i="1" dirty="0">
                <a:solidFill>
                  <a:prstClr val="white"/>
                </a:solidFill>
                <a:effectLst>
                  <a:outerShdw blurRad="38100" dist="38100" dir="2700000" algn="tl">
                    <a:srgbClr val="000000">
                      <a:alpha val="43137"/>
                    </a:srgbClr>
                  </a:outerShdw>
                </a:effectLst>
              </a:rPr>
              <a:t>Investment </a:t>
            </a:r>
            <a:r>
              <a:rPr lang="en-US" sz="1600" i="1" dirty="0">
                <a:solidFill>
                  <a:prstClr val="white"/>
                </a:solidFill>
                <a:effectLst>
                  <a:outerShdw blurRad="38100" dist="38100" dir="2700000" algn="tl">
                    <a:srgbClr val="000000">
                      <a:alpha val="43137"/>
                    </a:srgbClr>
                  </a:outerShdw>
                </a:effectLst>
              </a:rPr>
              <a:t>Advisors</a:t>
            </a:r>
            <a:r>
              <a:rPr lang="en-US" sz="1400" i="1" dirty="0">
                <a:solidFill>
                  <a:prstClr val="white"/>
                </a:solidFill>
                <a:effectLst>
                  <a:outerShdw blurRad="38100" dist="38100" dir="2700000" algn="tl">
                    <a:srgbClr val="000000">
                      <a:alpha val="43137"/>
                    </a:srgbClr>
                  </a:outerShdw>
                </a:effectLst>
              </a:rPr>
              <a:t> Can Manufacture This Payout…</a:t>
            </a:r>
          </a:p>
        </p:txBody>
      </p:sp>
      <p:sp>
        <p:nvSpPr>
          <p:cNvPr id="431" name="TextBox 2"/>
          <p:cNvSpPr txBox="1">
            <a:spLocks noChangeArrowheads="1"/>
          </p:cNvSpPr>
          <p:nvPr/>
        </p:nvSpPr>
        <p:spPr bwMode="auto">
          <a:xfrm>
            <a:off x="4648200" y="2104293"/>
            <a:ext cx="4267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defRPr>
            </a:lvl9pPr>
          </a:lstStyle>
          <a:p>
            <a:pPr eaLnBrk="1" fontAlgn="base" hangingPunct="1">
              <a:spcBef>
                <a:spcPct val="0"/>
              </a:spcBef>
              <a:spcAft>
                <a:spcPct val="0"/>
              </a:spcAft>
            </a:pPr>
            <a:r>
              <a:rPr lang="en-US" sz="1400" i="1" dirty="0">
                <a:solidFill>
                  <a:prstClr val="white"/>
                </a:solidFill>
                <a:effectLst>
                  <a:outerShdw blurRad="38100" dist="38100" dir="2700000" algn="tl">
                    <a:srgbClr val="000000">
                      <a:alpha val="43137"/>
                    </a:srgbClr>
                  </a:outerShdw>
                </a:effectLst>
                <a:latin typeface="+mn-lt"/>
              </a:rPr>
              <a:t>…but only a life insurance company can manufacture longevity credits</a:t>
            </a:r>
          </a:p>
        </p:txBody>
      </p:sp>
      <p:sp>
        <p:nvSpPr>
          <p:cNvPr id="3" name="Title 2"/>
          <p:cNvSpPr>
            <a:spLocks noGrp="1"/>
          </p:cNvSpPr>
          <p:nvPr>
            <p:ph type="title"/>
          </p:nvPr>
        </p:nvSpPr>
        <p:spPr/>
        <p:txBody>
          <a:bodyPr>
            <a:normAutofit/>
          </a:bodyPr>
          <a:lstStyle/>
          <a:p>
            <a:r>
              <a:rPr lang="en-US" dirty="0"/>
              <a:t> Components of Lifetime Income Payout</a:t>
            </a:r>
          </a:p>
        </p:txBody>
      </p:sp>
      <p:sp>
        <p:nvSpPr>
          <p:cNvPr id="217" name="Text Box 26"/>
          <p:cNvSpPr txBox="1">
            <a:spLocks noChangeArrowheads="1"/>
          </p:cNvSpPr>
          <p:nvPr/>
        </p:nvSpPr>
        <p:spPr bwMode="auto">
          <a:xfrm>
            <a:off x="2151442" y="1473360"/>
            <a:ext cx="5108575" cy="492443"/>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ctr" fontAlgn="base">
              <a:spcBef>
                <a:spcPct val="20000"/>
              </a:spcBef>
              <a:spcAft>
                <a:spcPct val="0"/>
              </a:spcAft>
              <a:defRPr/>
            </a:pPr>
            <a:r>
              <a:rPr lang="en-US" sz="1400" b="1" dirty="0">
                <a:solidFill>
                  <a:prstClr val="black"/>
                </a:solidFill>
              </a:rPr>
              <a:t>Components of Lifetime Income Payout</a:t>
            </a:r>
          </a:p>
          <a:p>
            <a:pPr algn="ctr" fontAlgn="base">
              <a:spcBef>
                <a:spcPct val="20000"/>
              </a:spcBef>
              <a:spcAft>
                <a:spcPct val="0"/>
              </a:spcAft>
              <a:defRPr/>
            </a:pPr>
            <a:r>
              <a:rPr lang="en-US" sz="1000" b="1" dirty="0">
                <a:solidFill>
                  <a:prstClr val="black"/>
                </a:solidFill>
              </a:rPr>
              <a:t>Male age 65, $100,000 investment</a:t>
            </a:r>
          </a:p>
        </p:txBody>
      </p:sp>
    </p:spTree>
    <p:extLst>
      <p:ext uri="{BB962C8B-B14F-4D97-AF65-F5344CB8AC3E}">
        <p14:creationId xmlns:p14="http://schemas.microsoft.com/office/powerpoint/2010/main" val="233141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4"/>
                                        </p:tgtEl>
                                        <p:attrNameLst>
                                          <p:attrName>style.visibility</p:attrName>
                                        </p:attrNameLst>
                                      </p:cBhvr>
                                      <p:to>
                                        <p:strVal val="visible"/>
                                      </p:to>
                                    </p:set>
                                    <p:animEffect transition="in" filter="fade">
                                      <p:cBhvr>
                                        <p:cTn id="7" dur="1000"/>
                                        <p:tgtEl>
                                          <p:spTgt spid="38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1"/>
                                        </p:tgtEl>
                                        <p:attrNameLst>
                                          <p:attrName>style.visibility</p:attrName>
                                        </p:attrNameLst>
                                      </p:cBhvr>
                                      <p:to>
                                        <p:strVal val="visible"/>
                                      </p:to>
                                    </p:set>
                                    <p:animEffect transition="in" filter="fade">
                                      <p:cBhvr>
                                        <p:cTn id="10" dur="1000"/>
                                        <p:tgtEl>
                                          <p:spTgt spid="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a:xfrm>
            <a:off x="463550" y="1767442"/>
            <a:ext cx="8240713" cy="2366964"/>
          </a:xfrm>
          <a:prstGeom prst="rect">
            <a:avLst/>
          </a:prstGeom>
        </p:spPr>
        <p:txBody>
          <a:bodyPr>
            <a:normAutofit/>
          </a:bodyPr>
          <a:lstStyle>
            <a:lvl1pPr marL="173034" indent="-173034" algn="l" defTabSz="457189" rtl="0" eaLnBrk="1" latinLnBrk="0" hangingPunct="1">
              <a:spcBef>
                <a:spcPct val="20000"/>
              </a:spcBef>
              <a:buClr>
                <a:schemeClr val="accent1"/>
              </a:buClr>
              <a:buFont typeface="Arial" panose="020B0604020202020204" pitchFamily="34" charset="0"/>
              <a:buChar char="•"/>
              <a:defRPr sz="1500" kern="1200">
                <a:solidFill>
                  <a:schemeClr val="tx1"/>
                </a:solidFill>
                <a:latin typeface="+mn-lt"/>
                <a:ea typeface="+mn-ea"/>
                <a:cs typeface="+mn-cs"/>
              </a:defRPr>
            </a:lvl1pPr>
            <a:lvl2pPr marL="630222" indent="-173034" algn="l" defTabSz="457189" rtl="0" eaLnBrk="1" latinLnBrk="0" hangingPunct="1">
              <a:spcBef>
                <a:spcPct val="20000"/>
              </a:spcBef>
              <a:buClr>
                <a:schemeClr val="accent1"/>
              </a:buClr>
              <a:buFont typeface="Arial" panose="020B0604020202020204" pitchFamily="34" charset="0"/>
              <a:buChar char="•"/>
              <a:defRPr sz="1350" kern="1200">
                <a:solidFill>
                  <a:schemeClr val="tx1"/>
                </a:solidFill>
                <a:latin typeface="+mn-lt"/>
                <a:ea typeface="+mn-ea"/>
                <a:cs typeface="+mn-cs"/>
              </a:defRPr>
            </a:lvl2pPr>
            <a:lvl3pPr marL="1031849"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3pPr>
            <a:lvl4pPr marL="1489038"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4pPr>
            <a:lvl5pPr marL="1946226"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4800" b="1" dirty="0">
                <a:ln/>
                <a:solidFill>
                  <a:schemeClr val="accent3"/>
                </a:solidFill>
                <a:latin typeface="+mj-lt"/>
              </a:rPr>
              <a:t>HAPPY FACTOR</a:t>
            </a:r>
          </a:p>
        </p:txBody>
      </p:sp>
    </p:spTree>
    <p:extLst>
      <p:ext uri="{BB962C8B-B14F-4D97-AF65-F5344CB8AC3E}">
        <p14:creationId xmlns:p14="http://schemas.microsoft.com/office/powerpoint/2010/main" val="4774975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89425" y="950588"/>
            <a:ext cx="1837760" cy="183776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0" y="0"/>
            <a:ext cx="5531556"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6" name="TextBox 75"/>
          <p:cNvSpPr txBox="1"/>
          <p:nvPr/>
        </p:nvSpPr>
        <p:spPr>
          <a:xfrm>
            <a:off x="5949242" y="2788348"/>
            <a:ext cx="3059289" cy="646331"/>
          </a:xfrm>
          <a:prstGeom prst="rect">
            <a:avLst/>
          </a:prstGeom>
          <a:noFill/>
        </p:spPr>
        <p:txBody>
          <a:bodyPr wrap="square" rtlCol="0">
            <a:spAutoFit/>
          </a:bodyPr>
          <a:lstStyle/>
          <a:p>
            <a:pPr algn="ctr"/>
            <a:r>
              <a:rPr lang="en-US" sz="1800" dirty="0">
                <a:solidFill>
                  <a:schemeClr val="tx2"/>
                </a:solidFill>
                <a:latin typeface="+mj-lt"/>
              </a:rPr>
              <a:t>The Case for 'Income Annuities'</a:t>
            </a:r>
          </a:p>
        </p:txBody>
      </p:sp>
      <p:sp>
        <p:nvSpPr>
          <p:cNvPr id="77" name="TextBox 76"/>
          <p:cNvSpPr txBox="1"/>
          <p:nvPr/>
        </p:nvSpPr>
        <p:spPr>
          <a:xfrm>
            <a:off x="5949186" y="3601827"/>
            <a:ext cx="2918238" cy="738664"/>
          </a:xfrm>
          <a:prstGeom prst="rect">
            <a:avLst/>
          </a:prstGeom>
          <a:noFill/>
        </p:spPr>
        <p:txBody>
          <a:bodyPr wrap="square" rtlCol="0">
            <a:spAutoFit/>
          </a:bodyPr>
          <a:lstStyle/>
          <a:p>
            <a:pPr algn="ctr"/>
            <a:r>
              <a:rPr lang="en-US" sz="1400" dirty="0"/>
              <a:t>By Jeff D. </a:t>
            </a:r>
            <a:r>
              <a:rPr lang="en-US" sz="1400" dirty="0" err="1"/>
              <a:t>Opdyke</a:t>
            </a:r>
            <a:endParaRPr lang="en-US" sz="1400" dirty="0"/>
          </a:p>
          <a:p>
            <a:pPr algn="ctr"/>
            <a:endParaRPr lang="en-US" sz="1400" dirty="0"/>
          </a:p>
          <a:p>
            <a:pPr algn="ctr"/>
            <a:r>
              <a:rPr lang="en-US" sz="1400" dirty="0">
                <a:solidFill>
                  <a:schemeClr val="accent1"/>
                </a:solidFill>
              </a:rPr>
              <a:t>August 8, 2007</a:t>
            </a:r>
          </a:p>
        </p:txBody>
      </p:sp>
      <p:sp>
        <p:nvSpPr>
          <p:cNvPr id="78" name="Content Placeholder 5"/>
          <p:cNvSpPr txBox="1">
            <a:spLocks/>
          </p:cNvSpPr>
          <p:nvPr/>
        </p:nvSpPr>
        <p:spPr>
          <a:xfrm>
            <a:off x="680056" y="1200150"/>
            <a:ext cx="4171443" cy="3443111"/>
          </a:xfrm>
          <a:prstGeom prst="rect">
            <a:avLst/>
          </a:prstGeom>
        </p:spPr>
        <p:txBody>
          <a:bodyPr>
            <a:noAutofit/>
          </a:bodyPr>
          <a:lstStyle>
            <a:lvl1pPr marL="173034" indent="-173034" algn="l" defTabSz="457189" rtl="0" eaLnBrk="1" latinLnBrk="0" hangingPunct="1">
              <a:spcBef>
                <a:spcPct val="20000"/>
              </a:spcBef>
              <a:buClr>
                <a:schemeClr val="accent1"/>
              </a:buClr>
              <a:buFont typeface="Arial" panose="020B0604020202020204" pitchFamily="34" charset="0"/>
              <a:buChar char="•"/>
              <a:defRPr sz="1500" kern="1200">
                <a:solidFill>
                  <a:schemeClr val="tx1"/>
                </a:solidFill>
                <a:latin typeface="+mn-lt"/>
                <a:ea typeface="+mn-ea"/>
                <a:cs typeface="+mn-cs"/>
              </a:defRPr>
            </a:lvl1pPr>
            <a:lvl2pPr marL="630222" indent="-173034" algn="l" defTabSz="457189" rtl="0" eaLnBrk="1" latinLnBrk="0" hangingPunct="1">
              <a:spcBef>
                <a:spcPct val="20000"/>
              </a:spcBef>
              <a:buClr>
                <a:schemeClr val="accent1"/>
              </a:buClr>
              <a:buFont typeface="Arial" panose="020B0604020202020204" pitchFamily="34" charset="0"/>
              <a:buChar char="•"/>
              <a:defRPr sz="1350" kern="1200">
                <a:solidFill>
                  <a:schemeClr val="tx1"/>
                </a:solidFill>
                <a:latin typeface="+mn-lt"/>
                <a:ea typeface="+mn-ea"/>
                <a:cs typeface="+mn-cs"/>
              </a:defRPr>
            </a:lvl2pPr>
            <a:lvl3pPr marL="1031849"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3pPr>
            <a:lvl4pPr marL="1489038"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4pPr>
            <a:lvl5pPr marL="1946226"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Aft>
                <a:spcPts val="600"/>
              </a:spcAft>
              <a:buNone/>
            </a:pPr>
            <a:r>
              <a:rPr lang="en-US" sz="1700" dirty="0">
                <a:solidFill>
                  <a:schemeClr val="bg1"/>
                </a:solidFill>
              </a:rPr>
              <a:t>Strategies outlined in a new study could sharply lengthen the amount of time a nest egg survives in retirement.</a:t>
            </a:r>
          </a:p>
          <a:p>
            <a:pPr marL="0" indent="0" algn="ctr">
              <a:spcAft>
                <a:spcPts val="600"/>
              </a:spcAft>
              <a:buNone/>
            </a:pPr>
            <a:endParaRPr lang="en-US" sz="1700" dirty="0">
              <a:solidFill>
                <a:schemeClr val="bg1"/>
              </a:solidFill>
            </a:endParaRPr>
          </a:p>
          <a:p>
            <a:pPr marL="0" indent="0" algn="ctr">
              <a:spcAft>
                <a:spcPts val="600"/>
              </a:spcAft>
              <a:buNone/>
            </a:pPr>
            <a:r>
              <a:rPr lang="en-US" sz="1700" dirty="0">
                <a:solidFill>
                  <a:schemeClr val="bg1"/>
                </a:solidFill>
              </a:rPr>
              <a:t>The study, soon to be released by the University of Pennsylvania's Wharton Financial Institutions Center, finds that so-called income annuities can assure retirees of an income stream for life at a cost as much as 40% less than a traditional stock, bond and cash mix. </a:t>
            </a:r>
          </a:p>
        </p:txBody>
      </p:sp>
      <p:sp>
        <p:nvSpPr>
          <p:cNvPr id="7" name="Title 6"/>
          <p:cNvSpPr>
            <a:spLocks noGrp="1"/>
          </p:cNvSpPr>
          <p:nvPr>
            <p:ph type="title"/>
          </p:nvPr>
        </p:nvSpPr>
        <p:spPr>
          <a:xfrm>
            <a:off x="1580444" y="244635"/>
            <a:ext cx="7563558" cy="510356"/>
          </a:xfrm>
          <a:solidFill>
            <a:schemeClr val="accent1"/>
          </a:solidFill>
        </p:spPr>
        <p:txBody>
          <a:bodyPr anchor="ctr">
            <a:noAutofit/>
          </a:bodyPr>
          <a:lstStyle/>
          <a:p>
            <a:r>
              <a:rPr lang="en-US" sz="1800" b="0" dirty="0">
                <a:solidFill>
                  <a:schemeClr val="bg1"/>
                </a:solidFill>
              </a:rPr>
              <a:t>Investment Solutions | What others are saying</a:t>
            </a:r>
          </a:p>
        </p:txBody>
      </p:sp>
      <p:pic>
        <p:nvPicPr>
          <p:cNvPr id="8" name="Picture 3"/>
          <p:cNvPicPr>
            <a:picLocks noChangeAspect="1" noChangeArrowheads="1"/>
          </p:cNvPicPr>
          <p:nvPr/>
        </p:nvPicPr>
        <p:blipFill>
          <a:blip r:embed="rId4"/>
          <a:srcRect/>
          <a:stretch>
            <a:fillRect/>
          </a:stretch>
        </p:blipFill>
        <p:spPr bwMode="auto">
          <a:xfrm>
            <a:off x="87706" y="999626"/>
            <a:ext cx="5448520" cy="3762379"/>
          </a:xfrm>
          <a:prstGeom prst="rect">
            <a:avLst/>
          </a:prstGeom>
          <a:noFill/>
          <a:ln w="9525">
            <a:noFill/>
            <a:miter lim="800000"/>
            <a:headEnd/>
            <a:tailEnd/>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5987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fade">
                                      <p:cBhvr>
                                        <p:cTn id="1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5531556"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5" name="Rectangle 64"/>
          <p:cNvSpPr/>
          <p:nvPr/>
        </p:nvSpPr>
        <p:spPr>
          <a:xfrm>
            <a:off x="1176075" y="2855668"/>
            <a:ext cx="3179405" cy="1274195"/>
          </a:xfrm>
          <a:prstGeom prst="rect">
            <a:avLst/>
          </a:prstGeom>
        </p:spPr>
        <p:txBody>
          <a:bodyPr wrap="square">
            <a:spAutoFit/>
          </a:bodyPr>
          <a:lstStyle/>
          <a:p>
            <a:pPr algn="ctr">
              <a:lnSpc>
                <a:spcPct val="120000"/>
              </a:lnSpc>
            </a:pPr>
            <a:r>
              <a:rPr lang="en-US" sz="1600" i="1" dirty="0">
                <a:solidFill>
                  <a:schemeClr val="bg1"/>
                </a:solidFill>
                <a:latin typeface="Times New Roman" panose="02020603050405020304" pitchFamily="18" charset="0"/>
                <a:cs typeface="Times New Roman" panose="02020603050405020304" pitchFamily="18" charset="0"/>
              </a:rPr>
              <a:t>Securing at least a base level of lifetime income should be every retiree’s priority—at least if they want to live happily ever after.</a:t>
            </a:r>
          </a:p>
        </p:txBody>
      </p:sp>
      <p:pic>
        <p:nvPicPr>
          <p:cNvPr id="75" name="Picture 2" descr="Image result for time magazine logo"/>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949186" y="1551277"/>
            <a:ext cx="2777185" cy="899692"/>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p:cNvSpPr txBox="1"/>
          <p:nvPr/>
        </p:nvSpPr>
        <p:spPr>
          <a:xfrm>
            <a:off x="5949186" y="2703232"/>
            <a:ext cx="3059289" cy="646331"/>
          </a:xfrm>
          <a:prstGeom prst="rect">
            <a:avLst/>
          </a:prstGeom>
          <a:noFill/>
        </p:spPr>
        <p:txBody>
          <a:bodyPr wrap="square" rtlCol="0">
            <a:spAutoFit/>
          </a:bodyPr>
          <a:lstStyle/>
          <a:p>
            <a:pPr algn="ctr"/>
            <a:r>
              <a:rPr lang="en-US" sz="1800" dirty="0">
                <a:solidFill>
                  <a:schemeClr val="tx2"/>
                </a:solidFill>
                <a:latin typeface="+mj-lt"/>
              </a:rPr>
              <a:t>Lifetime Income Stream Key to Retirement Happiness</a:t>
            </a:r>
          </a:p>
        </p:txBody>
      </p:sp>
      <p:sp>
        <p:nvSpPr>
          <p:cNvPr id="77" name="TextBox 76"/>
          <p:cNvSpPr txBox="1"/>
          <p:nvPr/>
        </p:nvSpPr>
        <p:spPr>
          <a:xfrm>
            <a:off x="5949186" y="3601827"/>
            <a:ext cx="2918238" cy="738664"/>
          </a:xfrm>
          <a:prstGeom prst="rect">
            <a:avLst/>
          </a:prstGeom>
          <a:noFill/>
        </p:spPr>
        <p:txBody>
          <a:bodyPr wrap="square" rtlCol="0">
            <a:spAutoFit/>
          </a:bodyPr>
          <a:lstStyle/>
          <a:p>
            <a:pPr algn="ctr"/>
            <a:r>
              <a:rPr lang="en-US" sz="1400" dirty="0"/>
              <a:t>By Dan </a:t>
            </a:r>
            <a:r>
              <a:rPr lang="en-US" sz="1400" dirty="0" err="1"/>
              <a:t>Kadlec</a:t>
            </a:r>
            <a:endParaRPr lang="en-US" sz="1400" dirty="0"/>
          </a:p>
          <a:p>
            <a:pPr algn="ctr"/>
            <a:endParaRPr lang="en-US" sz="1400" dirty="0"/>
          </a:p>
          <a:p>
            <a:pPr algn="ctr"/>
            <a:r>
              <a:rPr lang="en-US" sz="1400" dirty="0">
                <a:solidFill>
                  <a:schemeClr val="accent1"/>
                </a:solidFill>
              </a:rPr>
              <a:t>July 30, 2012</a:t>
            </a:r>
          </a:p>
        </p:txBody>
      </p:sp>
      <p:sp>
        <p:nvSpPr>
          <p:cNvPr id="78" name="Content Placeholder 5"/>
          <p:cNvSpPr txBox="1">
            <a:spLocks/>
          </p:cNvSpPr>
          <p:nvPr/>
        </p:nvSpPr>
        <p:spPr>
          <a:xfrm>
            <a:off x="680055" y="1325857"/>
            <a:ext cx="4171443" cy="930275"/>
          </a:xfrm>
          <a:prstGeom prst="rect">
            <a:avLst/>
          </a:prstGeom>
        </p:spPr>
        <p:txBody>
          <a:bodyPr>
            <a:normAutofit/>
          </a:bodyPr>
          <a:lstStyle>
            <a:lvl1pPr marL="173034" indent="-173034" algn="l" defTabSz="457189" rtl="0" eaLnBrk="1" latinLnBrk="0" hangingPunct="1">
              <a:spcBef>
                <a:spcPct val="20000"/>
              </a:spcBef>
              <a:buClr>
                <a:schemeClr val="accent1"/>
              </a:buClr>
              <a:buFont typeface="Arial" panose="020B0604020202020204" pitchFamily="34" charset="0"/>
              <a:buChar char="•"/>
              <a:defRPr sz="1500" kern="1200">
                <a:solidFill>
                  <a:schemeClr val="tx1"/>
                </a:solidFill>
                <a:latin typeface="+mn-lt"/>
                <a:ea typeface="+mn-ea"/>
                <a:cs typeface="+mn-cs"/>
              </a:defRPr>
            </a:lvl1pPr>
            <a:lvl2pPr marL="630222" indent="-173034" algn="l" defTabSz="457189" rtl="0" eaLnBrk="1" latinLnBrk="0" hangingPunct="1">
              <a:spcBef>
                <a:spcPct val="20000"/>
              </a:spcBef>
              <a:buClr>
                <a:schemeClr val="accent1"/>
              </a:buClr>
              <a:buFont typeface="Arial" panose="020B0604020202020204" pitchFamily="34" charset="0"/>
              <a:buChar char="•"/>
              <a:defRPr sz="1350" kern="1200">
                <a:solidFill>
                  <a:schemeClr val="tx1"/>
                </a:solidFill>
                <a:latin typeface="+mn-lt"/>
                <a:ea typeface="+mn-ea"/>
                <a:cs typeface="+mn-cs"/>
              </a:defRPr>
            </a:lvl2pPr>
            <a:lvl3pPr marL="1031849"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3pPr>
            <a:lvl4pPr marL="1489038"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4pPr>
            <a:lvl5pPr marL="1946226"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1700" dirty="0">
                <a:solidFill>
                  <a:schemeClr val="bg1"/>
                </a:solidFill>
              </a:rPr>
              <a:t>A new study in a land of grumps reveals that retirees with a guaranteed lifetime income stream can find true happiness.</a:t>
            </a:r>
          </a:p>
        </p:txBody>
      </p:sp>
      <p:sp>
        <p:nvSpPr>
          <p:cNvPr id="7" name="Title 6"/>
          <p:cNvSpPr>
            <a:spLocks noGrp="1"/>
          </p:cNvSpPr>
          <p:nvPr>
            <p:ph type="title"/>
          </p:nvPr>
        </p:nvSpPr>
        <p:spPr>
          <a:xfrm>
            <a:off x="1580444" y="244635"/>
            <a:ext cx="7563558" cy="510356"/>
          </a:xfrm>
          <a:solidFill>
            <a:schemeClr val="accent1"/>
          </a:solidFill>
        </p:spPr>
        <p:txBody>
          <a:bodyPr anchor="ctr">
            <a:noAutofit/>
          </a:bodyPr>
          <a:lstStyle/>
          <a:p>
            <a:r>
              <a:rPr lang="en-US" sz="1800" b="0" dirty="0">
                <a:solidFill>
                  <a:schemeClr val="bg1"/>
                </a:solidFill>
              </a:rPr>
              <a:t>Investment Solutions | What others are saying</a:t>
            </a:r>
          </a:p>
        </p:txBody>
      </p:sp>
      <p:sp>
        <p:nvSpPr>
          <p:cNvPr id="80" name="Freeform 245"/>
          <p:cNvSpPr>
            <a:spLocks noEditPoints="1"/>
          </p:cNvSpPr>
          <p:nvPr/>
        </p:nvSpPr>
        <p:spPr bwMode="auto">
          <a:xfrm>
            <a:off x="947475" y="2882913"/>
            <a:ext cx="228600" cy="228600"/>
          </a:xfrm>
          <a:custGeom>
            <a:avLst/>
            <a:gdLst>
              <a:gd name="T0" fmla="*/ 72 w 157"/>
              <a:gd name="T1" fmla="*/ 79 h 133"/>
              <a:gd name="T2" fmla="*/ 72 w 157"/>
              <a:gd name="T3" fmla="*/ 115 h 133"/>
              <a:gd name="T4" fmla="*/ 67 w 157"/>
              <a:gd name="T5" fmla="*/ 128 h 133"/>
              <a:gd name="T6" fmla="*/ 54 w 157"/>
              <a:gd name="T7" fmla="*/ 133 h 133"/>
              <a:gd name="T8" fmla="*/ 18 w 157"/>
              <a:gd name="T9" fmla="*/ 133 h 133"/>
              <a:gd name="T10" fmla="*/ 5 w 157"/>
              <a:gd name="T11" fmla="*/ 128 h 133"/>
              <a:gd name="T12" fmla="*/ 0 w 157"/>
              <a:gd name="T13" fmla="*/ 115 h 133"/>
              <a:gd name="T14" fmla="*/ 0 w 157"/>
              <a:gd name="T15" fmla="*/ 49 h 133"/>
              <a:gd name="T16" fmla="*/ 3 w 157"/>
              <a:gd name="T17" fmla="*/ 30 h 133"/>
              <a:gd name="T18" fmla="*/ 14 w 157"/>
              <a:gd name="T19" fmla="*/ 14 h 133"/>
              <a:gd name="T20" fmla="*/ 29 w 157"/>
              <a:gd name="T21" fmla="*/ 4 h 133"/>
              <a:gd name="T22" fmla="*/ 48 w 157"/>
              <a:gd name="T23" fmla="*/ 0 h 133"/>
              <a:gd name="T24" fmla="*/ 54 w 157"/>
              <a:gd name="T25" fmla="*/ 0 h 133"/>
              <a:gd name="T26" fmla="*/ 58 w 157"/>
              <a:gd name="T27" fmla="*/ 2 h 133"/>
              <a:gd name="T28" fmla="*/ 60 w 157"/>
              <a:gd name="T29" fmla="*/ 6 h 133"/>
              <a:gd name="T30" fmla="*/ 60 w 157"/>
              <a:gd name="T31" fmla="*/ 18 h 133"/>
              <a:gd name="T32" fmla="*/ 58 w 157"/>
              <a:gd name="T33" fmla="*/ 23 h 133"/>
              <a:gd name="T34" fmla="*/ 54 w 157"/>
              <a:gd name="T35" fmla="*/ 25 h 133"/>
              <a:gd name="T36" fmla="*/ 48 w 157"/>
              <a:gd name="T37" fmla="*/ 25 h 133"/>
              <a:gd name="T38" fmla="*/ 31 w 157"/>
              <a:gd name="T39" fmla="*/ 32 h 133"/>
              <a:gd name="T40" fmla="*/ 24 w 157"/>
              <a:gd name="T41" fmla="*/ 49 h 133"/>
              <a:gd name="T42" fmla="*/ 24 w 157"/>
              <a:gd name="T43" fmla="*/ 52 h 133"/>
              <a:gd name="T44" fmla="*/ 26 w 157"/>
              <a:gd name="T45" fmla="*/ 58 h 133"/>
              <a:gd name="T46" fmla="*/ 33 w 157"/>
              <a:gd name="T47" fmla="*/ 61 h 133"/>
              <a:gd name="T48" fmla="*/ 54 w 157"/>
              <a:gd name="T49" fmla="*/ 61 h 133"/>
              <a:gd name="T50" fmla="*/ 67 w 157"/>
              <a:gd name="T51" fmla="*/ 66 h 133"/>
              <a:gd name="T52" fmla="*/ 72 w 157"/>
              <a:gd name="T53" fmla="*/ 79 h 133"/>
              <a:gd name="T54" fmla="*/ 157 w 157"/>
              <a:gd name="T55" fmla="*/ 79 h 133"/>
              <a:gd name="T56" fmla="*/ 157 w 157"/>
              <a:gd name="T57" fmla="*/ 115 h 133"/>
              <a:gd name="T58" fmla="*/ 152 w 157"/>
              <a:gd name="T59" fmla="*/ 128 h 133"/>
              <a:gd name="T60" fmla="*/ 139 w 157"/>
              <a:gd name="T61" fmla="*/ 133 h 133"/>
              <a:gd name="T62" fmla="*/ 102 w 157"/>
              <a:gd name="T63" fmla="*/ 133 h 133"/>
              <a:gd name="T64" fmla="*/ 90 w 157"/>
              <a:gd name="T65" fmla="*/ 128 h 133"/>
              <a:gd name="T66" fmla="*/ 84 w 157"/>
              <a:gd name="T67" fmla="*/ 115 h 133"/>
              <a:gd name="T68" fmla="*/ 84 w 157"/>
              <a:gd name="T69" fmla="*/ 49 h 133"/>
              <a:gd name="T70" fmla="*/ 88 w 157"/>
              <a:gd name="T71" fmla="*/ 30 h 133"/>
              <a:gd name="T72" fmla="*/ 99 w 157"/>
              <a:gd name="T73" fmla="*/ 14 h 133"/>
              <a:gd name="T74" fmla="*/ 114 w 157"/>
              <a:gd name="T75" fmla="*/ 4 h 133"/>
              <a:gd name="T76" fmla="*/ 133 w 157"/>
              <a:gd name="T77" fmla="*/ 0 h 133"/>
              <a:gd name="T78" fmla="*/ 139 w 157"/>
              <a:gd name="T79" fmla="*/ 0 h 133"/>
              <a:gd name="T80" fmla="*/ 143 w 157"/>
              <a:gd name="T81" fmla="*/ 2 h 133"/>
              <a:gd name="T82" fmla="*/ 145 w 157"/>
              <a:gd name="T83" fmla="*/ 6 h 133"/>
              <a:gd name="T84" fmla="*/ 145 w 157"/>
              <a:gd name="T85" fmla="*/ 18 h 133"/>
              <a:gd name="T86" fmla="*/ 143 w 157"/>
              <a:gd name="T87" fmla="*/ 23 h 133"/>
              <a:gd name="T88" fmla="*/ 139 w 157"/>
              <a:gd name="T89" fmla="*/ 25 h 133"/>
              <a:gd name="T90" fmla="*/ 133 w 157"/>
              <a:gd name="T91" fmla="*/ 25 h 133"/>
              <a:gd name="T92" fmla="*/ 116 w 157"/>
              <a:gd name="T93" fmla="*/ 32 h 133"/>
              <a:gd name="T94" fmla="*/ 109 w 157"/>
              <a:gd name="T95" fmla="*/ 49 h 133"/>
              <a:gd name="T96" fmla="*/ 109 w 157"/>
              <a:gd name="T97" fmla="*/ 52 h 133"/>
              <a:gd name="T98" fmla="*/ 111 w 157"/>
              <a:gd name="T99" fmla="*/ 58 h 133"/>
              <a:gd name="T100" fmla="*/ 118 w 157"/>
              <a:gd name="T101" fmla="*/ 61 h 133"/>
              <a:gd name="T102" fmla="*/ 139 w 157"/>
              <a:gd name="T103" fmla="*/ 61 h 133"/>
              <a:gd name="T104" fmla="*/ 152 w 157"/>
              <a:gd name="T105" fmla="*/ 66 h 133"/>
              <a:gd name="T106" fmla="*/ 157 w 157"/>
              <a:gd name="T107" fmla="*/ 7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7" h="133">
                <a:moveTo>
                  <a:pt x="72" y="79"/>
                </a:moveTo>
                <a:cubicBezTo>
                  <a:pt x="72" y="115"/>
                  <a:pt x="72" y="115"/>
                  <a:pt x="72" y="115"/>
                </a:cubicBezTo>
                <a:cubicBezTo>
                  <a:pt x="72" y="120"/>
                  <a:pt x="70" y="125"/>
                  <a:pt x="67" y="128"/>
                </a:cubicBezTo>
                <a:cubicBezTo>
                  <a:pt x="63" y="132"/>
                  <a:pt x="59" y="133"/>
                  <a:pt x="54" y="133"/>
                </a:cubicBezTo>
                <a:cubicBezTo>
                  <a:pt x="18" y="133"/>
                  <a:pt x="18" y="133"/>
                  <a:pt x="18" y="133"/>
                </a:cubicBezTo>
                <a:cubicBezTo>
                  <a:pt x="13" y="133"/>
                  <a:pt x="8" y="132"/>
                  <a:pt x="5" y="128"/>
                </a:cubicBezTo>
                <a:cubicBezTo>
                  <a:pt x="1" y="125"/>
                  <a:pt x="0" y="120"/>
                  <a:pt x="0" y="115"/>
                </a:cubicBezTo>
                <a:cubicBezTo>
                  <a:pt x="0" y="49"/>
                  <a:pt x="0" y="49"/>
                  <a:pt x="0" y="49"/>
                </a:cubicBezTo>
                <a:cubicBezTo>
                  <a:pt x="0" y="42"/>
                  <a:pt x="1" y="36"/>
                  <a:pt x="3" y="30"/>
                </a:cubicBezTo>
                <a:cubicBezTo>
                  <a:pt x="6" y="24"/>
                  <a:pt x="9" y="19"/>
                  <a:pt x="14" y="14"/>
                </a:cubicBezTo>
                <a:cubicBezTo>
                  <a:pt x="18" y="10"/>
                  <a:pt x="23" y="7"/>
                  <a:pt x="29" y="4"/>
                </a:cubicBezTo>
                <a:cubicBezTo>
                  <a:pt x="35" y="2"/>
                  <a:pt x="41" y="0"/>
                  <a:pt x="48" y="0"/>
                </a:cubicBezTo>
                <a:cubicBezTo>
                  <a:pt x="54" y="0"/>
                  <a:pt x="54" y="0"/>
                  <a:pt x="54" y="0"/>
                </a:cubicBezTo>
                <a:cubicBezTo>
                  <a:pt x="56" y="0"/>
                  <a:pt x="57" y="1"/>
                  <a:pt x="58" y="2"/>
                </a:cubicBezTo>
                <a:cubicBezTo>
                  <a:pt x="60" y="3"/>
                  <a:pt x="60" y="5"/>
                  <a:pt x="60" y="6"/>
                </a:cubicBezTo>
                <a:cubicBezTo>
                  <a:pt x="60" y="18"/>
                  <a:pt x="60" y="18"/>
                  <a:pt x="60" y="18"/>
                </a:cubicBezTo>
                <a:cubicBezTo>
                  <a:pt x="60" y="20"/>
                  <a:pt x="60" y="22"/>
                  <a:pt x="58" y="23"/>
                </a:cubicBezTo>
                <a:cubicBezTo>
                  <a:pt x="57" y="24"/>
                  <a:pt x="56" y="25"/>
                  <a:pt x="54" y="25"/>
                </a:cubicBezTo>
                <a:cubicBezTo>
                  <a:pt x="48" y="25"/>
                  <a:pt x="48" y="25"/>
                  <a:pt x="48" y="25"/>
                </a:cubicBezTo>
                <a:cubicBezTo>
                  <a:pt x="41" y="25"/>
                  <a:pt x="36" y="27"/>
                  <a:pt x="31" y="32"/>
                </a:cubicBezTo>
                <a:cubicBezTo>
                  <a:pt x="26" y="36"/>
                  <a:pt x="24" y="42"/>
                  <a:pt x="24" y="49"/>
                </a:cubicBezTo>
                <a:cubicBezTo>
                  <a:pt x="24" y="52"/>
                  <a:pt x="24" y="52"/>
                  <a:pt x="24" y="52"/>
                </a:cubicBezTo>
                <a:cubicBezTo>
                  <a:pt x="24" y="54"/>
                  <a:pt x="25" y="56"/>
                  <a:pt x="26" y="58"/>
                </a:cubicBezTo>
                <a:cubicBezTo>
                  <a:pt x="28" y="60"/>
                  <a:pt x="30" y="61"/>
                  <a:pt x="33" y="61"/>
                </a:cubicBezTo>
                <a:cubicBezTo>
                  <a:pt x="54" y="61"/>
                  <a:pt x="54" y="61"/>
                  <a:pt x="54" y="61"/>
                </a:cubicBezTo>
                <a:cubicBezTo>
                  <a:pt x="59" y="61"/>
                  <a:pt x="63" y="63"/>
                  <a:pt x="67" y="66"/>
                </a:cubicBezTo>
                <a:cubicBezTo>
                  <a:pt x="70" y="70"/>
                  <a:pt x="72" y="74"/>
                  <a:pt x="72" y="79"/>
                </a:cubicBezTo>
                <a:close/>
                <a:moveTo>
                  <a:pt x="157" y="79"/>
                </a:moveTo>
                <a:cubicBezTo>
                  <a:pt x="157" y="115"/>
                  <a:pt x="157" y="115"/>
                  <a:pt x="157" y="115"/>
                </a:cubicBezTo>
                <a:cubicBezTo>
                  <a:pt x="157" y="120"/>
                  <a:pt x="155" y="125"/>
                  <a:pt x="152" y="128"/>
                </a:cubicBezTo>
                <a:cubicBezTo>
                  <a:pt x="148" y="132"/>
                  <a:pt x="144" y="133"/>
                  <a:pt x="139" y="133"/>
                </a:cubicBezTo>
                <a:cubicBezTo>
                  <a:pt x="102" y="133"/>
                  <a:pt x="102" y="133"/>
                  <a:pt x="102" y="133"/>
                </a:cubicBezTo>
                <a:cubicBezTo>
                  <a:pt x="97" y="133"/>
                  <a:pt x="93" y="132"/>
                  <a:pt x="90" y="128"/>
                </a:cubicBezTo>
                <a:cubicBezTo>
                  <a:pt x="86" y="125"/>
                  <a:pt x="84" y="120"/>
                  <a:pt x="84" y="115"/>
                </a:cubicBezTo>
                <a:cubicBezTo>
                  <a:pt x="84" y="49"/>
                  <a:pt x="84" y="49"/>
                  <a:pt x="84" y="49"/>
                </a:cubicBezTo>
                <a:cubicBezTo>
                  <a:pt x="84" y="42"/>
                  <a:pt x="86" y="36"/>
                  <a:pt x="88" y="30"/>
                </a:cubicBezTo>
                <a:cubicBezTo>
                  <a:pt x="91" y="24"/>
                  <a:pt x="94" y="19"/>
                  <a:pt x="99" y="14"/>
                </a:cubicBezTo>
                <a:cubicBezTo>
                  <a:pt x="103" y="10"/>
                  <a:pt x="108" y="7"/>
                  <a:pt x="114" y="4"/>
                </a:cubicBezTo>
                <a:cubicBezTo>
                  <a:pt x="120" y="2"/>
                  <a:pt x="126" y="0"/>
                  <a:pt x="133" y="0"/>
                </a:cubicBezTo>
                <a:cubicBezTo>
                  <a:pt x="139" y="0"/>
                  <a:pt x="139" y="0"/>
                  <a:pt x="139" y="0"/>
                </a:cubicBezTo>
                <a:cubicBezTo>
                  <a:pt x="140" y="0"/>
                  <a:pt x="142" y="1"/>
                  <a:pt x="143" y="2"/>
                </a:cubicBezTo>
                <a:cubicBezTo>
                  <a:pt x="144" y="3"/>
                  <a:pt x="145" y="5"/>
                  <a:pt x="145" y="6"/>
                </a:cubicBezTo>
                <a:cubicBezTo>
                  <a:pt x="145" y="18"/>
                  <a:pt x="145" y="18"/>
                  <a:pt x="145" y="18"/>
                </a:cubicBezTo>
                <a:cubicBezTo>
                  <a:pt x="145" y="20"/>
                  <a:pt x="144" y="22"/>
                  <a:pt x="143" y="23"/>
                </a:cubicBezTo>
                <a:cubicBezTo>
                  <a:pt x="142" y="24"/>
                  <a:pt x="140" y="25"/>
                  <a:pt x="139" y="25"/>
                </a:cubicBezTo>
                <a:cubicBezTo>
                  <a:pt x="133" y="25"/>
                  <a:pt x="133" y="25"/>
                  <a:pt x="133" y="25"/>
                </a:cubicBezTo>
                <a:cubicBezTo>
                  <a:pt x="126" y="25"/>
                  <a:pt x="120" y="27"/>
                  <a:pt x="116" y="32"/>
                </a:cubicBezTo>
                <a:cubicBezTo>
                  <a:pt x="111" y="36"/>
                  <a:pt x="109" y="42"/>
                  <a:pt x="109" y="49"/>
                </a:cubicBezTo>
                <a:cubicBezTo>
                  <a:pt x="109" y="52"/>
                  <a:pt x="109" y="52"/>
                  <a:pt x="109" y="52"/>
                </a:cubicBezTo>
                <a:cubicBezTo>
                  <a:pt x="109" y="54"/>
                  <a:pt x="109" y="56"/>
                  <a:pt x="111" y="58"/>
                </a:cubicBezTo>
                <a:cubicBezTo>
                  <a:pt x="113" y="60"/>
                  <a:pt x="115" y="61"/>
                  <a:pt x="118" y="61"/>
                </a:cubicBezTo>
                <a:cubicBezTo>
                  <a:pt x="139" y="61"/>
                  <a:pt x="139" y="61"/>
                  <a:pt x="139" y="61"/>
                </a:cubicBezTo>
                <a:cubicBezTo>
                  <a:pt x="144" y="61"/>
                  <a:pt x="148" y="63"/>
                  <a:pt x="152" y="66"/>
                </a:cubicBezTo>
                <a:cubicBezTo>
                  <a:pt x="155" y="70"/>
                  <a:pt x="157" y="74"/>
                  <a:pt x="157" y="79"/>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sz="2000" dirty="0">
              <a:solidFill>
                <a:schemeClr val="accent4"/>
              </a:solidFill>
            </a:endParaRPr>
          </a:p>
        </p:txBody>
      </p:sp>
      <p:sp>
        <p:nvSpPr>
          <p:cNvPr id="81" name="Freeform 246"/>
          <p:cNvSpPr>
            <a:spLocks noEditPoints="1"/>
          </p:cNvSpPr>
          <p:nvPr/>
        </p:nvSpPr>
        <p:spPr bwMode="auto">
          <a:xfrm rot="10800000" flipH="1" flipV="1">
            <a:off x="4535310" y="3874909"/>
            <a:ext cx="228600" cy="228600"/>
          </a:xfrm>
          <a:custGeom>
            <a:avLst/>
            <a:gdLst>
              <a:gd name="T0" fmla="*/ 73 w 157"/>
              <a:gd name="T1" fmla="*/ 18 h 133"/>
              <a:gd name="T2" fmla="*/ 73 w 157"/>
              <a:gd name="T3" fmla="*/ 85 h 133"/>
              <a:gd name="T4" fmla="*/ 69 w 157"/>
              <a:gd name="T5" fmla="*/ 104 h 133"/>
              <a:gd name="T6" fmla="*/ 58 w 157"/>
              <a:gd name="T7" fmla="*/ 119 h 133"/>
              <a:gd name="T8" fmla="*/ 43 w 157"/>
              <a:gd name="T9" fmla="*/ 130 h 133"/>
              <a:gd name="T10" fmla="*/ 24 w 157"/>
              <a:gd name="T11" fmla="*/ 133 h 133"/>
              <a:gd name="T12" fmla="*/ 18 w 157"/>
              <a:gd name="T13" fmla="*/ 133 h 133"/>
              <a:gd name="T14" fmla="*/ 14 w 157"/>
              <a:gd name="T15" fmla="*/ 132 h 133"/>
              <a:gd name="T16" fmla="*/ 12 w 157"/>
              <a:gd name="T17" fmla="*/ 127 h 133"/>
              <a:gd name="T18" fmla="*/ 12 w 157"/>
              <a:gd name="T19" fmla="*/ 115 h 133"/>
              <a:gd name="T20" fmla="*/ 14 w 157"/>
              <a:gd name="T21" fmla="*/ 111 h 133"/>
              <a:gd name="T22" fmla="*/ 18 w 157"/>
              <a:gd name="T23" fmla="*/ 109 h 133"/>
              <a:gd name="T24" fmla="*/ 24 w 157"/>
              <a:gd name="T25" fmla="*/ 109 h 133"/>
              <a:gd name="T26" fmla="*/ 41 w 157"/>
              <a:gd name="T27" fmla="*/ 102 h 133"/>
              <a:gd name="T28" fmla="*/ 48 w 157"/>
              <a:gd name="T29" fmla="*/ 85 h 133"/>
              <a:gd name="T30" fmla="*/ 48 w 157"/>
              <a:gd name="T31" fmla="*/ 82 h 133"/>
              <a:gd name="T32" fmla="*/ 46 w 157"/>
              <a:gd name="T33" fmla="*/ 76 h 133"/>
              <a:gd name="T34" fmla="*/ 39 w 157"/>
              <a:gd name="T35" fmla="*/ 73 h 133"/>
              <a:gd name="T36" fmla="*/ 18 w 157"/>
              <a:gd name="T37" fmla="*/ 73 h 133"/>
              <a:gd name="T38" fmla="*/ 5 w 157"/>
              <a:gd name="T39" fmla="*/ 68 h 133"/>
              <a:gd name="T40" fmla="*/ 0 w 157"/>
              <a:gd name="T41" fmla="*/ 55 h 133"/>
              <a:gd name="T42" fmla="*/ 0 w 157"/>
              <a:gd name="T43" fmla="*/ 18 h 133"/>
              <a:gd name="T44" fmla="*/ 5 w 157"/>
              <a:gd name="T45" fmla="*/ 6 h 133"/>
              <a:gd name="T46" fmla="*/ 18 w 157"/>
              <a:gd name="T47" fmla="*/ 0 h 133"/>
              <a:gd name="T48" fmla="*/ 54 w 157"/>
              <a:gd name="T49" fmla="*/ 0 h 133"/>
              <a:gd name="T50" fmla="*/ 67 w 157"/>
              <a:gd name="T51" fmla="*/ 6 h 133"/>
              <a:gd name="T52" fmla="*/ 73 w 157"/>
              <a:gd name="T53" fmla="*/ 18 h 133"/>
              <a:gd name="T54" fmla="*/ 157 w 157"/>
              <a:gd name="T55" fmla="*/ 18 h 133"/>
              <a:gd name="T56" fmla="*/ 157 w 157"/>
              <a:gd name="T57" fmla="*/ 85 h 133"/>
              <a:gd name="T58" fmla="*/ 153 w 157"/>
              <a:gd name="T59" fmla="*/ 104 h 133"/>
              <a:gd name="T60" fmla="*/ 143 w 157"/>
              <a:gd name="T61" fmla="*/ 119 h 133"/>
              <a:gd name="T62" fmla="*/ 128 w 157"/>
              <a:gd name="T63" fmla="*/ 130 h 133"/>
              <a:gd name="T64" fmla="*/ 109 w 157"/>
              <a:gd name="T65" fmla="*/ 133 h 133"/>
              <a:gd name="T66" fmla="*/ 103 w 157"/>
              <a:gd name="T67" fmla="*/ 133 h 133"/>
              <a:gd name="T68" fmla="*/ 99 w 157"/>
              <a:gd name="T69" fmla="*/ 132 h 133"/>
              <a:gd name="T70" fmla="*/ 97 w 157"/>
              <a:gd name="T71" fmla="*/ 127 h 133"/>
              <a:gd name="T72" fmla="*/ 97 w 157"/>
              <a:gd name="T73" fmla="*/ 115 h 133"/>
              <a:gd name="T74" fmla="*/ 99 w 157"/>
              <a:gd name="T75" fmla="*/ 111 h 133"/>
              <a:gd name="T76" fmla="*/ 103 w 157"/>
              <a:gd name="T77" fmla="*/ 109 h 133"/>
              <a:gd name="T78" fmla="*/ 109 w 157"/>
              <a:gd name="T79" fmla="*/ 109 h 133"/>
              <a:gd name="T80" fmla="*/ 126 w 157"/>
              <a:gd name="T81" fmla="*/ 102 h 133"/>
              <a:gd name="T82" fmla="*/ 133 w 157"/>
              <a:gd name="T83" fmla="*/ 85 h 133"/>
              <a:gd name="T84" fmla="*/ 133 w 157"/>
              <a:gd name="T85" fmla="*/ 82 h 133"/>
              <a:gd name="T86" fmla="*/ 130 w 157"/>
              <a:gd name="T87" fmla="*/ 76 h 133"/>
              <a:gd name="T88" fmla="*/ 124 w 157"/>
              <a:gd name="T89" fmla="*/ 73 h 133"/>
              <a:gd name="T90" fmla="*/ 103 w 157"/>
              <a:gd name="T91" fmla="*/ 73 h 133"/>
              <a:gd name="T92" fmla="*/ 90 w 157"/>
              <a:gd name="T93" fmla="*/ 68 h 133"/>
              <a:gd name="T94" fmla="*/ 85 w 157"/>
              <a:gd name="T95" fmla="*/ 55 h 133"/>
              <a:gd name="T96" fmla="*/ 85 w 157"/>
              <a:gd name="T97" fmla="*/ 18 h 133"/>
              <a:gd name="T98" fmla="*/ 90 w 157"/>
              <a:gd name="T99" fmla="*/ 6 h 133"/>
              <a:gd name="T100" fmla="*/ 103 w 157"/>
              <a:gd name="T101" fmla="*/ 0 h 133"/>
              <a:gd name="T102" fmla="*/ 139 w 157"/>
              <a:gd name="T103" fmla="*/ 0 h 133"/>
              <a:gd name="T104" fmla="*/ 152 w 157"/>
              <a:gd name="T105" fmla="*/ 6 h 133"/>
              <a:gd name="T106" fmla="*/ 157 w 157"/>
              <a:gd name="T107" fmla="*/ 1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7" h="133">
                <a:moveTo>
                  <a:pt x="73" y="18"/>
                </a:moveTo>
                <a:cubicBezTo>
                  <a:pt x="73" y="85"/>
                  <a:pt x="73" y="85"/>
                  <a:pt x="73" y="85"/>
                </a:cubicBezTo>
                <a:cubicBezTo>
                  <a:pt x="73" y="92"/>
                  <a:pt x="71" y="98"/>
                  <a:pt x="69" y="104"/>
                </a:cubicBezTo>
                <a:cubicBezTo>
                  <a:pt x="66" y="110"/>
                  <a:pt x="63" y="115"/>
                  <a:pt x="58" y="119"/>
                </a:cubicBezTo>
                <a:cubicBezTo>
                  <a:pt x="54" y="124"/>
                  <a:pt x="49" y="127"/>
                  <a:pt x="43" y="130"/>
                </a:cubicBezTo>
                <a:cubicBezTo>
                  <a:pt x="37" y="132"/>
                  <a:pt x="31" y="133"/>
                  <a:pt x="24" y="133"/>
                </a:cubicBezTo>
                <a:cubicBezTo>
                  <a:pt x="18" y="133"/>
                  <a:pt x="18" y="133"/>
                  <a:pt x="18" y="133"/>
                </a:cubicBezTo>
                <a:cubicBezTo>
                  <a:pt x="16" y="133"/>
                  <a:pt x="15" y="133"/>
                  <a:pt x="14" y="132"/>
                </a:cubicBezTo>
                <a:cubicBezTo>
                  <a:pt x="13" y="130"/>
                  <a:pt x="12" y="129"/>
                  <a:pt x="12" y="127"/>
                </a:cubicBezTo>
                <a:cubicBezTo>
                  <a:pt x="12" y="115"/>
                  <a:pt x="12" y="115"/>
                  <a:pt x="12" y="115"/>
                </a:cubicBezTo>
                <a:cubicBezTo>
                  <a:pt x="12" y="114"/>
                  <a:pt x="13" y="112"/>
                  <a:pt x="14" y="111"/>
                </a:cubicBezTo>
                <a:cubicBezTo>
                  <a:pt x="15" y="110"/>
                  <a:pt x="16" y="109"/>
                  <a:pt x="18" y="109"/>
                </a:cubicBezTo>
                <a:cubicBezTo>
                  <a:pt x="24" y="109"/>
                  <a:pt x="24" y="109"/>
                  <a:pt x="24" y="109"/>
                </a:cubicBezTo>
                <a:cubicBezTo>
                  <a:pt x="31" y="109"/>
                  <a:pt x="37" y="107"/>
                  <a:pt x="41" y="102"/>
                </a:cubicBezTo>
                <a:cubicBezTo>
                  <a:pt x="46" y="97"/>
                  <a:pt x="48" y="92"/>
                  <a:pt x="48" y="85"/>
                </a:cubicBezTo>
                <a:cubicBezTo>
                  <a:pt x="48" y="82"/>
                  <a:pt x="48" y="82"/>
                  <a:pt x="48" y="82"/>
                </a:cubicBezTo>
                <a:cubicBezTo>
                  <a:pt x="48" y="79"/>
                  <a:pt x="47" y="77"/>
                  <a:pt x="46" y="76"/>
                </a:cubicBezTo>
                <a:cubicBezTo>
                  <a:pt x="44" y="74"/>
                  <a:pt x="42" y="73"/>
                  <a:pt x="39" y="73"/>
                </a:cubicBezTo>
                <a:cubicBezTo>
                  <a:pt x="18" y="73"/>
                  <a:pt x="18" y="73"/>
                  <a:pt x="18" y="73"/>
                </a:cubicBezTo>
                <a:cubicBezTo>
                  <a:pt x="13" y="73"/>
                  <a:pt x="9" y="71"/>
                  <a:pt x="5" y="68"/>
                </a:cubicBezTo>
                <a:cubicBezTo>
                  <a:pt x="2" y="64"/>
                  <a:pt x="0" y="60"/>
                  <a:pt x="0" y="55"/>
                </a:cubicBezTo>
                <a:cubicBezTo>
                  <a:pt x="0" y="18"/>
                  <a:pt x="0" y="18"/>
                  <a:pt x="0" y="18"/>
                </a:cubicBezTo>
                <a:cubicBezTo>
                  <a:pt x="0" y="13"/>
                  <a:pt x="2" y="9"/>
                  <a:pt x="5" y="6"/>
                </a:cubicBezTo>
                <a:cubicBezTo>
                  <a:pt x="9" y="2"/>
                  <a:pt x="13" y="0"/>
                  <a:pt x="18" y="0"/>
                </a:cubicBezTo>
                <a:cubicBezTo>
                  <a:pt x="54" y="0"/>
                  <a:pt x="54" y="0"/>
                  <a:pt x="54" y="0"/>
                </a:cubicBezTo>
                <a:cubicBezTo>
                  <a:pt x="59" y="0"/>
                  <a:pt x="64" y="2"/>
                  <a:pt x="67" y="6"/>
                </a:cubicBezTo>
                <a:cubicBezTo>
                  <a:pt x="71" y="9"/>
                  <a:pt x="73" y="13"/>
                  <a:pt x="73" y="18"/>
                </a:cubicBezTo>
                <a:close/>
                <a:moveTo>
                  <a:pt x="157" y="18"/>
                </a:moveTo>
                <a:cubicBezTo>
                  <a:pt x="157" y="85"/>
                  <a:pt x="157" y="85"/>
                  <a:pt x="157" y="85"/>
                </a:cubicBezTo>
                <a:cubicBezTo>
                  <a:pt x="157" y="92"/>
                  <a:pt x="156" y="98"/>
                  <a:pt x="153" y="104"/>
                </a:cubicBezTo>
                <a:cubicBezTo>
                  <a:pt x="151" y="110"/>
                  <a:pt x="147" y="115"/>
                  <a:pt x="143" y="119"/>
                </a:cubicBezTo>
                <a:cubicBezTo>
                  <a:pt x="139" y="124"/>
                  <a:pt x="134" y="127"/>
                  <a:pt x="128" y="130"/>
                </a:cubicBezTo>
                <a:cubicBezTo>
                  <a:pt x="122" y="132"/>
                  <a:pt x="115" y="133"/>
                  <a:pt x="109" y="133"/>
                </a:cubicBezTo>
                <a:cubicBezTo>
                  <a:pt x="103" y="133"/>
                  <a:pt x="103" y="133"/>
                  <a:pt x="103" y="133"/>
                </a:cubicBezTo>
                <a:cubicBezTo>
                  <a:pt x="101" y="133"/>
                  <a:pt x="100" y="133"/>
                  <a:pt x="99" y="132"/>
                </a:cubicBezTo>
                <a:cubicBezTo>
                  <a:pt x="97" y="130"/>
                  <a:pt x="97" y="129"/>
                  <a:pt x="97" y="127"/>
                </a:cubicBezTo>
                <a:cubicBezTo>
                  <a:pt x="97" y="115"/>
                  <a:pt x="97" y="115"/>
                  <a:pt x="97" y="115"/>
                </a:cubicBezTo>
                <a:cubicBezTo>
                  <a:pt x="97" y="114"/>
                  <a:pt x="97" y="112"/>
                  <a:pt x="99" y="111"/>
                </a:cubicBezTo>
                <a:cubicBezTo>
                  <a:pt x="100" y="110"/>
                  <a:pt x="101" y="109"/>
                  <a:pt x="103" y="109"/>
                </a:cubicBezTo>
                <a:cubicBezTo>
                  <a:pt x="109" y="109"/>
                  <a:pt x="109" y="109"/>
                  <a:pt x="109" y="109"/>
                </a:cubicBezTo>
                <a:cubicBezTo>
                  <a:pt x="116" y="109"/>
                  <a:pt x="121" y="107"/>
                  <a:pt x="126" y="102"/>
                </a:cubicBezTo>
                <a:cubicBezTo>
                  <a:pt x="131" y="97"/>
                  <a:pt x="133" y="92"/>
                  <a:pt x="133" y="85"/>
                </a:cubicBezTo>
                <a:cubicBezTo>
                  <a:pt x="133" y="82"/>
                  <a:pt x="133" y="82"/>
                  <a:pt x="133" y="82"/>
                </a:cubicBezTo>
                <a:cubicBezTo>
                  <a:pt x="133" y="79"/>
                  <a:pt x="132" y="77"/>
                  <a:pt x="130" y="76"/>
                </a:cubicBezTo>
                <a:cubicBezTo>
                  <a:pt x="129" y="74"/>
                  <a:pt x="126" y="73"/>
                  <a:pt x="124" y="73"/>
                </a:cubicBezTo>
                <a:cubicBezTo>
                  <a:pt x="103" y="73"/>
                  <a:pt x="103" y="73"/>
                  <a:pt x="103" y="73"/>
                </a:cubicBezTo>
                <a:cubicBezTo>
                  <a:pt x="98" y="73"/>
                  <a:pt x="93" y="71"/>
                  <a:pt x="90" y="68"/>
                </a:cubicBezTo>
                <a:cubicBezTo>
                  <a:pt x="86" y="64"/>
                  <a:pt x="85" y="60"/>
                  <a:pt x="85" y="55"/>
                </a:cubicBezTo>
                <a:cubicBezTo>
                  <a:pt x="85" y="18"/>
                  <a:pt x="85" y="18"/>
                  <a:pt x="85" y="18"/>
                </a:cubicBezTo>
                <a:cubicBezTo>
                  <a:pt x="85" y="13"/>
                  <a:pt x="86" y="9"/>
                  <a:pt x="90" y="6"/>
                </a:cubicBezTo>
                <a:cubicBezTo>
                  <a:pt x="93" y="2"/>
                  <a:pt x="98" y="0"/>
                  <a:pt x="103" y="0"/>
                </a:cubicBezTo>
                <a:cubicBezTo>
                  <a:pt x="139" y="0"/>
                  <a:pt x="139" y="0"/>
                  <a:pt x="139" y="0"/>
                </a:cubicBezTo>
                <a:cubicBezTo>
                  <a:pt x="144" y="0"/>
                  <a:pt x="148" y="2"/>
                  <a:pt x="152" y="6"/>
                </a:cubicBezTo>
                <a:cubicBezTo>
                  <a:pt x="155" y="9"/>
                  <a:pt x="157" y="13"/>
                  <a:pt x="157" y="18"/>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sz="2000" dirty="0"/>
          </a:p>
        </p:txBody>
      </p:sp>
    </p:spTree>
    <p:extLst>
      <p:ext uri="{BB962C8B-B14F-4D97-AF65-F5344CB8AC3E}">
        <p14:creationId xmlns:p14="http://schemas.microsoft.com/office/powerpoint/2010/main" val="132346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6"/>
                                        </p:tgtEl>
                                        <p:attrNameLst>
                                          <p:attrName>style.visibility</p:attrName>
                                        </p:attrNameLst>
                                      </p:cBhvr>
                                      <p:to>
                                        <p:strVal val="visible"/>
                                      </p:to>
                                    </p:set>
                                    <p:animEffect transition="in" filter="fade">
                                      <p:cBhvr>
                                        <p:cTn id="11" dur="500"/>
                                        <p:tgtEl>
                                          <p:spTgt spid="7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7"/>
                                        </p:tgtEl>
                                        <p:attrNameLst>
                                          <p:attrName>style.visibility</p:attrName>
                                        </p:attrNameLst>
                                      </p:cBhvr>
                                      <p:to>
                                        <p:strVal val="visible"/>
                                      </p:to>
                                    </p:set>
                                    <p:animEffect transition="in" filter="fade">
                                      <p:cBhvr>
                                        <p:cTn id="14"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76" grpId="0"/>
      <p:bldP spid="7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5531556"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6" name="TextBox 75"/>
          <p:cNvSpPr txBox="1"/>
          <p:nvPr/>
        </p:nvSpPr>
        <p:spPr>
          <a:xfrm>
            <a:off x="5949242" y="2788348"/>
            <a:ext cx="3059289" cy="369332"/>
          </a:xfrm>
          <a:prstGeom prst="rect">
            <a:avLst/>
          </a:prstGeom>
          <a:noFill/>
        </p:spPr>
        <p:txBody>
          <a:bodyPr wrap="square" rtlCol="0">
            <a:spAutoFit/>
          </a:bodyPr>
          <a:lstStyle/>
          <a:p>
            <a:pPr algn="ctr"/>
            <a:r>
              <a:rPr lang="en-US" sz="1800" dirty="0">
                <a:solidFill>
                  <a:schemeClr val="tx2"/>
                </a:solidFill>
                <a:latin typeface="+mj-lt"/>
              </a:rPr>
              <a:t>Sense and Sensibility</a:t>
            </a:r>
          </a:p>
        </p:txBody>
      </p:sp>
      <p:sp>
        <p:nvSpPr>
          <p:cNvPr id="77" name="TextBox 76"/>
          <p:cNvSpPr txBox="1"/>
          <p:nvPr/>
        </p:nvSpPr>
        <p:spPr>
          <a:xfrm>
            <a:off x="5949186" y="3601827"/>
            <a:ext cx="2918238" cy="738664"/>
          </a:xfrm>
          <a:prstGeom prst="rect">
            <a:avLst/>
          </a:prstGeom>
          <a:noFill/>
        </p:spPr>
        <p:txBody>
          <a:bodyPr wrap="square" rtlCol="0">
            <a:spAutoFit/>
          </a:bodyPr>
          <a:lstStyle/>
          <a:p>
            <a:pPr algn="ctr"/>
            <a:r>
              <a:rPr lang="en-US" sz="1400" dirty="0"/>
              <a:t>By Jane Austen</a:t>
            </a:r>
          </a:p>
          <a:p>
            <a:pPr algn="ctr"/>
            <a:endParaRPr lang="en-US" sz="1400" dirty="0"/>
          </a:p>
          <a:p>
            <a:pPr algn="ctr"/>
            <a:r>
              <a:rPr lang="en-US" sz="1400" dirty="0">
                <a:solidFill>
                  <a:schemeClr val="accent1"/>
                </a:solidFill>
              </a:rPr>
              <a:t>1811</a:t>
            </a:r>
          </a:p>
        </p:txBody>
      </p:sp>
      <p:sp>
        <p:nvSpPr>
          <p:cNvPr id="7" name="Title 6"/>
          <p:cNvSpPr>
            <a:spLocks noGrp="1"/>
          </p:cNvSpPr>
          <p:nvPr>
            <p:ph type="title"/>
          </p:nvPr>
        </p:nvSpPr>
        <p:spPr>
          <a:xfrm>
            <a:off x="1580444" y="244635"/>
            <a:ext cx="7563558" cy="510356"/>
          </a:xfrm>
          <a:solidFill>
            <a:schemeClr val="accent1"/>
          </a:solidFill>
        </p:spPr>
        <p:txBody>
          <a:bodyPr anchor="ctr">
            <a:noAutofit/>
          </a:bodyPr>
          <a:lstStyle/>
          <a:p>
            <a:r>
              <a:rPr lang="en-US" sz="1800" b="0" dirty="0">
                <a:solidFill>
                  <a:schemeClr val="bg1"/>
                </a:solidFill>
              </a:rPr>
              <a:t>Investment Solutions | What others are saying</a:t>
            </a:r>
          </a:p>
        </p:txBody>
      </p:sp>
      <p:pic>
        <p:nvPicPr>
          <p:cNvPr id="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04561" y="751115"/>
            <a:ext cx="1288074" cy="2047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4"/>
          <p:cNvSpPr txBox="1">
            <a:spLocks noChangeArrowheads="1"/>
          </p:cNvSpPr>
          <p:nvPr/>
        </p:nvSpPr>
        <p:spPr bwMode="auto">
          <a:xfrm>
            <a:off x="182575" y="909206"/>
            <a:ext cx="5232574" cy="466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700" dirty="0">
                <a:solidFill>
                  <a:schemeClr val="bg1"/>
                </a:solidFill>
                <a:cs typeface="Arial" panose="020B0604020202020204" pitchFamily="34" charset="0"/>
              </a:rPr>
              <a:t>“If you observe, people always live forever when there is an annuity to be paid to them…</a:t>
            </a:r>
          </a:p>
          <a:p>
            <a:pPr>
              <a:spcBef>
                <a:spcPct val="0"/>
              </a:spcBef>
              <a:buFontTx/>
              <a:buNone/>
            </a:pPr>
            <a:endParaRPr lang="en-US" altLang="en-US" sz="2700" dirty="0">
              <a:solidFill>
                <a:schemeClr val="bg1"/>
              </a:solidFill>
              <a:cs typeface="Arial" panose="020B0604020202020204" pitchFamily="34" charset="0"/>
            </a:endParaRPr>
          </a:p>
          <a:p>
            <a:pPr>
              <a:spcBef>
                <a:spcPct val="0"/>
              </a:spcBef>
              <a:buFontTx/>
              <a:buNone/>
            </a:pPr>
            <a:r>
              <a:rPr lang="en-US" altLang="en-US" sz="2700" dirty="0">
                <a:solidFill>
                  <a:schemeClr val="bg1"/>
                </a:solidFill>
                <a:cs typeface="Arial" panose="020B0604020202020204" pitchFamily="34" charset="0"/>
              </a:rPr>
              <a:t>The annuity is a very serious business; it comes over and over every year, and there is no getting rid of it.”  </a:t>
            </a:r>
          </a:p>
          <a:p>
            <a:pPr>
              <a:spcBef>
                <a:spcPct val="0"/>
              </a:spcBef>
              <a:buFontTx/>
              <a:buNone/>
            </a:pPr>
            <a:r>
              <a:rPr lang="en-US" altLang="en-US" sz="2700" dirty="0">
                <a:solidFill>
                  <a:schemeClr val="bg1"/>
                </a:solidFill>
                <a:cs typeface="Arial" panose="020B0604020202020204" pitchFamily="34" charset="0"/>
              </a:rPr>
              <a:t>     </a:t>
            </a:r>
          </a:p>
          <a:p>
            <a:pPr>
              <a:spcBef>
                <a:spcPct val="0"/>
              </a:spcBef>
              <a:buFontTx/>
              <a:buNone/>
            </a:pPr>
            <a:r>
              <a:rPr lang="en-US" altLang="en-US" sz="2700" dirty="0">
                <a:solidFill>
                  <a:schemeClr val="bg1"/>
                </a:solidFill>
                <a:cs typeface="Arial" panose="020B0604020202020204" pitchFamily="34" charset="0"/>
              </a:rPr>
              <a:t>Volume I, Chapter II</a:t>
            </a:r>
            <a:br>
              <a:rPr lang="en-US" altLang="en-US" sz="2700" dirty="0">
                <a:solidFill>
                  <a:schemeClr val="bg1"/>
                </a:solidFill>
                <a:cs typeface="Arial" panose="020B0604020202020204" pitchFamily="34" charset="0"/>
              </a:rPr>
            </a:br>
            <a:endParaRPr lang="en-US" altLang="en-US" sz="2700" dirty="0">
              <a:solidFill>
                <a:schemeClr val="bg1"/>
              </a:solidFill>
              <a:cs typeface="Arial" panose="020B0604020202020204" pitchFamily="34" charset="0"/>
            </a:endParaRPr>
          </a:p>
        </p:txBody>
      </p:sp>
    </p:spTree>
    <p:extLst>
      <p:ext uri="{BB962C8B-B14F-4D97-AF65-F5344CB8AC3E}">
        <p14:creationId xmlns:p14="http://schemas.microsoft.com/office/powerpoint/2010/main" val="198737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fade">
                                      <p:cBhvr>
                                        <p:cTn id="1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a:xfrm>
            <a:off x="463550" y="1778460"/>
            <a:ext cx="8240713" cy="2366964"/>
          </a:xfrm>
          <a:prstGeom prst="rect">
            <a:avLst/>
          </a:prstGeom>
        </p:spPr>
        <p:txBody>
          <a:bodyPr>
            <a:normAutofit/>
          </a:bodyPr>
          <a:lstStyle>
            <a:lvl1pPr marL="173034" indent="-173034" algn="l" defTabSz="457189" rtl="0" eaLnBrk="1" latinLnBrk="0" hangingPunct="1">
              <a:spcBef>
                <a:spcPct val="20000"/>
              </a:spcBef>
              <a:buClr>
                <a:schemeClr val="accent1"/>
              </a:buClr>
              <a:buFont typeface="Arial" panose="020B0604020202020204" pitchFamily="34" charset="0"/>
              <a:buChar char="•"/>
              <a:defRPr sz="1500" kern="1200">
                <a:solidFill>
                  <a:schemeClr val="tx1"/>
                </a:solidFill>
                <a:latin typeface="+mn-lt"/>
                <a:ea typeface="+mn-ea"/>
                <a:cs typeface="+mn-cs"/>
              </a:defRPr>
            </a:lvl1pPr>
            <a:lvl2pPr marL="630222" indent="-173034" algn="l" defTabSz="457189" rtl="0" eaLnBrk="1" latinLnBrk="0" hangingPunct="1">
              <a:spcBef>
                <a:spcPct val="20000"/>
              </a:spcBef>
              <a:buClr>
                <a:schemeClr val="accent1"/>
              </a:buClr>
              <a:buFont typeface="Arial" panose="020B0604020202020204" pitchFamily="34" charset="0"/>
              <a:buChar char="•"/>
              <a:defRPr sz="1350" kern="1200">
                <a:solidFill>
                  <a:schemeClr val="tx1"/>
                </a:solidFill>
                <a:latin typeface="+mn-lt"/>
                <a:ea typeface="+mn-ea"/>
                <a:cs typeface="+mn-cs"/>
              </a:defRPr>
            </a:lvl2pPr>
            <a:lvl3pPr marL="1031849"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3pPr>
            <a:lvl4pPr marL="1489038"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4pPr>
            <a:lvl5pPr marL="1946226"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4400" b="1" dirty="0">
                <a:ln/>
                <a:solidFill>
                  <a:schemeClr val="accent3"/>
                </a:solidFill>
                <a:latin typeface="+mj-lt"/>
              </a:rPr>
              <a:t>PLAN FOR LONG TERM</a:t>
            </a:r>
            <a:br>
              <a:rPr lang="en-US" sz="4400" b="1" dirty="0">
                <a:ln/>
                <a:solidFill>
                  <a:schemeClr val="accent3"/>
                </a:solidFill>
                <a:latin typeface="+mj-lt"/>
              </a:rPr>
            </a:br>
            <a:r>
              <a:rPr lang="en-US" sz="4400" b="1" dirty="0">
                <a:ln/>
                <a:solidFill>
                  <a:schemeClr val="accent3"/>
                </a:solidFill>
                <a:latin typeface="+mj-lt"/>
              </a:rPr>
              <a:t>MEDICAL COSTS</a:t>
            </a:r>
          </a:p>
        </p:txBody>
      </p:sp>
      <p:sp>
        <p:nvSpPr>
          <p:cNvPr id="11" name="TextBox 10"/>
          <p:cNvSpPr txBox="1"/>
          <p:nvPr/>
        </p:nvSpPr>
        <p:spPr>
          <a:xfrm>
            <a:off x="3498057" y="592302"/>
            <a:ext cx="2171700" cy="523220"/>
          </a:xfrm>
          <a:prstGeom prst="rect">
            <a:avLst/>
          </a:prstGeom>
          <a:noFill/>
        </p:spPr>
        <p:txBody>
          <a:bodyPr wrap="square" rtlCol="0">
            <a:spAutoFit/>
          </a:bodyPr>
          <a:lstStyle/>
          <a:p>
            <a:pPr algn="ctr"/>
            <a:r>
              <a:rPr lang="en-US" sz="2800" dirty="0">
                <a:solidFill>
                  <a:schemeClr val="accent1"/>
                </a:solidFill>
                <a:latin typeface="+mj-lt"/>
              </a:rPr>
              <a:t>STEP 6</a:t>
            </a:r>
          </a:p>
        </p:txBody>
      </p:sp>
    </p:spTree>
    <p:extLst>
      <p:ext uri="{BB962C8B-B14F-4D97-AF65-F5344CB8AC3E}">
        <p14:creationId xmlns:p14="http://schemas.microsoft.com/office/powerpoint/2010/main" val="7645209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882997" y="1563848"/>
            <a:ext cx="1314196" cy="1314196"/>
          </a:xfrm>
          <a:prstGeom prst="rect">
            <a:avLst/>
          </a:prstGeom>
        </p:spPr>
      </p:pic>
      <p:sp>
        <p:nvSpPr>
          <p:cNvPr id="3" name="Title 2"/>
          <p:cNvSpPr>
            <a:spLocks noGrp="1"/>
          </p:cNvSpPr>
          <p:nvPr>
            <p:ph type="title"/>
          </p:nvPr>
        </p:nvSpPr>
        <p:spPr/>
        <p:txBody>
          <a:bodyPr>
            <a:normAutofit fontScale="90000"/>
          </a:bodyPr>
          <a:lstStyle/>
          <a:p>
            <a:r>
              <a:rPr lang="en-US" dirty="0"/>
              <a:t>House Fire Stat</a:t>
            </a:r>
          </a:p>
        </p:txBody>
      </p:sp>
      <p:sp>
        <p:nvSpPr>
          <p:cNvPr id="7" name="Text Placeholder 6"/>
          <p:cNvSpPr>
            <a:spLocks noGrp="1"/>
          </p:cNvSpPr>
          <p:nvPr>
            <p:ph type="body" sz="half" idx="4294967295"/>
          </p:nvPr>
        </p:nvSpPr>
        <p:spPr>
          <a:xfrm>
            <a:off x="6279817" y="856361"/>
            <a:ext cx="2229021" cy="867778"/>
          </a:xfrm>
        </p:spPr>
        <p:txBody>
          <a:bodyPr>
            <a:noAutofit/>
          </a:bodyPr>
          <a:lstStyle/>
          <a:p>
            <a:pPr marL="0" indent="0">
              <a:buNone/>
            </a:pPr>
            <a:r>
              <a:rPr lang="en-US" sz="1800" dirty="0">
                <a:solidFill>
                  <a:schemeClr val="accent1"/>
                </a:solidFill>
              </a:rPr>
              <a:t>The odds of your home burning down</a:t>
            </a:r>
            <a:endParaRPr lang="en-US" sz="1800" dirty="0"/>
          </a:p>
        </p:txBody>
      </p:sp>
      <p:sp>
        <p:nvSpPr>
          <p:cNvPr id="9" name="Rectangle 8"/>
          <p:cNvSpPr/>
          <p:nvPr/>
        </p:nvSpPr>
        <p:spPr>
          <a:xfrm>
            <a:off x="2322504" y="4028295"/>
            <a:ext cx="4572000" cy="230832"/>
          </a:xfrm>
          <a:prstGeom prst="rect">
            <a:avLst/>
          </a:prstGeom>
        </p:spPr>
        <p:txBody>
          <a:bodyPr>
            <a:spAutoFit/>
          </a:bodyPr>
          <a:lstStyle/>
          <a:p>
            <a:pPr algn="ctr"/>
            <a:r>
              <a:rPr lang="en-US" sz="900" i="1" dirty="0"/>
              <a:t>Barry Rand, "Challenges of Long-Term Care," AARP Bulletin, November 2013. </a:t>
            </a:r>
          </a:p>
        </p:txBody>
      </p:sp>
      <p:grpSp>
        <p:nvGrpSpPr>
          <p:cNvPr id="6" name="Group 5"/>
          <p:cNvGrpSpPr/>
          <p:nvPr/>
        </p:nvGrpSpPr>
        <p:grpSpPr>
          <a:xfrm>
            <a:off x="2853185" y="2034850"/>
            <a:ext cx="1588587" cy="1782415"/>
            <a:chOff x="6964902" y="1881328"/>
            <a:chExt cx="963427" cy="1080978"/>
          </a:xfrm>
        </p:grpSpPr>
        <p:sp>
          <p:nvSpPr>
            <p:cNvPr id="10" name="Rectangle 57"/>
            <p:cNvSpPr>
              <a:spLocks noChangeArrowheads="1"/>
            </p:cNvSpPr>
            <p:nvPr/>
          </p:nvSpPr>
          <p:spPr bwMode="auto">
            <a:xfrm>
              <a:off x="7585373" y="1969793"/>
              <a:ext cx="116338" cy="287210"/>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58"/>
            <p:cNvSpPr>
              <a:spLocks noChangeArrowheads="1"/>
            </p:cNvSpPr>
            <p:nvPr/>
          </p:nvSpPr>
          <p:spPr bwMode="auto">
            <a:xfrm>
              <a:off x="7569619" y="1933438"/>
              <a:ext cx="147847" cy="72712"/>
            </a:xfrm>
            <a:prstGeom prst="rect">
              <a:avLst/>
            </a:prstGeom>
            <a:solidFill>
              <a:schemeClr val="accent5">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59"/>
            <p:cNvSpPr>
              <a:spLocks/>
            </p:cNvSpPr>
            <p:nvPr/>
          </p:nvSpPr>
          <p:spPr bwMode="auto">
            <a:xfrm>
              <a:off x="6964902" y="1881328"/>
              <a:ext cx="963427" cy="567150"/>
            </a:xfrm>
            <a:custGeom>
              <a:avLst/>
              <a:gdLst>
                <a:gd name="T0" fmla="*/ 0 w 795"/>
                <a:gd name="T1" fmla="*/ 468 h 468"/>
                <a:gd name="T2" fmla="*/ 397 w 795"/>
                <a:gd name="T3" fmla="*/ 0 h 468"/>
                <a:gd name="T4" fmla="*/ 795 w 795"/>
                <a:gd name="T5" fmla="*/ 468 h 468"/>
                <a:gd name="T6" fmla="*/ 0 w 795"/>
                <a:gd name="T7" fmla="*/ 468 h 468"/>
              </a:gdLst>
              <a:ahLst/>
              <a:cxnLst>
                <a:cxn ang="0">
                  <a:pos x="T0" y="T1"/>
                </a:cxn>
                <a:cxn ang="0">
                  <a:pos x="T2" y="T3"/>
                </a:cxn>
                <a:cxn ang="0">
                  <a:pos x="T4" y="T5"/>
                </a:cxn>
                <a:cxn ang="0">
                  <a:pos x="T6" y="T7"/>
                </a:cxn>
              </a:cxnLst>
              <a:rect l="0" t="0" r="r" b="b"/>
              <a:pathLst>
                <a:path w="795" h="468">
                  <a:moveTo>
                    <a:pt x="0" y="468"/>
                  </a:moveTo>
                  <a:lnTo>
                    <a:pt x="397" y="0"/>
                  </a:lnTo>
                  <a:lnTo>
                    <a:pt x="795" y="468"/>
                  </a:lnTo>
                  <a:lnTo>
                    <a:pt x="0" y="468"/>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0"/>
            <p:cNvSpPr>
              <a:spLocks/>
            </p:cNvSpPr>
            <p:nvPr/>
          </p:nvSpPr>
          <p:spPr bwMode="auto">
            <a:xfrm>
              <a:off x="7027918" y="1956463"/>
              <a:ext cx="837394" cy="492015"/>
            </a:xfrm>
            <a:custGeom>
              <a:avLst/>
              <a:gdLst>
                <a:gd name="T0" fmla="*/ 0 w 691"/>
                <a:gd name="T1" fmla="*/ 406 h 406"/>
                <a:gd name="T2" fmla="*/ 345 w 691"/>
                <a:gd name="T3" fmla="*/ 0 h 406"/>
                <a:gd name="T4" fmla="*/ 691 w 691"/>
                <a:gd name="T5" fmla="*/ 406 h 406"/>
                <a:gd name="T6" fmla="*/ 0 w 691"/>
                <a:gd name="T7" fmla="*/ 406 h 406"/>
              </a:gdLst>
              <a:ahLst/>
              <a:cxnLst>
                <a:cxn ang="0">
                  <a:pos x="T0" y="T1"/>
                </a:cxn>
                <a:cxn ang="0">
                  <a:pos x="T2" y="T3"/>
                </a:cxn>
                <a:cxn ang="0">
                  <a:pos x="T4" y="T5"/>
                </a:cxn>
                <a:cxn ang="0">
                  <a:pos x="T6" y="T7"/>
                </a:cxn>
              </a:cxnLst>
              <a:rect l="0" t="0" r="r" b="b"/>
              <a:pathLst>
                <a:path w="691" h="406">
                  <a:moveTo>
                    <a:pt x="0" y="406"/>
                  </a:moveTo>
                  <a:lnTo>
                    <a:pt x="345" y="0"/>
                  </a:lnTo>
                  <a:lnTo>
                    <a:pt x="691" y="406"/>
                  </a:lnTo>
                  <a:lnTo>
                    <a:pt x="0" y="4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61"/>
            <p:cNvSpPr>
              <a:spLocks/>
            </p:cNvSpPr>
            <p:nvPr/>
          </p:nvSpPr>
          <p:spPr bwMode="auto">
            <a:xfrm>
              <a:off x="7060639" y="1995242"/>
              <a:ext cx="771954" cy="967063"/>
            </a:xfrm>
            <a:custGeom>
              <a:avLst/>
              <a:gdLst>
                <a:gd name="T0" fmla="*/ 318 w 637"/>
                <a:gd name="T1" fmla="*/ 0 h 798"/>
                <a:gd name="T2" fmla="*/ 0 w 637"/>
                <a:gd name="T3" fmla="*/ 374 h 798"/>
                <a:gd name="T4" fmla="*/ 0 w 637"/>
                <a:gd name="T5" fmla="*/ 798 h 798"/>
                <a:gd name="T6" fmla="*/ 634 w 637"/>
                <a:gd name="T7" fmla="*/ 798 h 798"/>
                <a:gd name="T8" fmla="*/ 634 w 637"/>
                <a:gd name="T9" fmla="*/ 374 h 798"/>
                <a:gd name="T10" fmla="*/ 637 w 637"/>
                <a:gd name="T11" fmla="*/ 374 h 798"/>
                <a:gd name="T12" fmla="*/ 318 w 637"/>
                <a:gd name="T13" fmla="*/ 0 h 798"/>
              </a:gdLst>
              <a:ahLst/>
              <a:cxnLst>
                <a:cxn ang="0">
                  <a:pos x="T0" y="T1"/>
                </a:cxn>
                <a:cxn ang="0">
                  <a:pos x="T2" y="T3"/>
                </a:cxn>
                <a:cxn ang="0">
                  <a:pos x="T4" y="T5"/>
                </a:cxn>
                <a:cxn ang="0">
                  <a:pos x="T6" y="T7"/>
                </a:cxn>
                <a:cxn ang="0">
                  <a:pos x="T8" y="T9"/>
                </a:cxn>
                <a:cxn ang="0">
                  <a:pos x="T10" y="T11"/>
                </a:cxn>
                <a:cxn ang="0">
                  <a:pos x="T12" y="T13"/>
                </a:cxn>
              </a:cxnLst>
              <a:rect l="0" t="0" r="r" b="b"/>
              <a:pathLst>
                <a:path w="637" h="798">
                  <a:moveTo>
                    <a:pt x="318" y="0"/>
                  </a:moveTo>
                  <a:lnTo>
                    <a:pt x="0" y="374"/>
                  </a:lnTo>
                  <a:lnTo>
                    <a:pt x="0" y="798"/>
                  </a:lnTo>
                  <a:lnTo>
                    <a:pt x="634" y="798"/>
                  </a:lnTo>
                  <a:lnTo>
                    <a:pt x="634" y="374"/>
                  </a:lnTo>
                  <a:lnTo>
                    <a:pt x="637" y="374"/>
                  </a:lnTo>
                  <a:lnTo>
                    <a:pt x="318" y="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62"/>
            <p:cNvSpPr>
              <a:spLocks/>
            </p:cNvSpPr>
            <p:nvPr/>
          </p:nvSpPr>
          <p:spPr bwMode="auto">
            <a:xfrm>
              <a:off x="7347849" y="2253368"/>
              <a:ext cx="195109" cy="195109"/>
            </a:xfrm>
            <a:custGeom>
              <a:avLst/>
              <a:gdLst>
                <a:gd name="T0" fmla="*/ 84 w 102"/>
                <a:gd name="T1" fmla="*/ 84 h 102"/>
                <a:gd name="T2" fmla="*/ 19 w 102"/>
                <a:gd name="T3" fmla="*/ 84 h 102"/>
                <a:gd name="T4" fmla="*/ 19 w 102"/>
                <a:gd name="T5" fmla="*/ 18 h 102"/>
                <a:gd name="T6" fmla="*/ 84 w 102"/>
                <a:gd name="T7" fmla="*/ 18 h 102"/>
                <a:gd name="T8" fmla="*/ 84 w 102"/>
                <a:gd name="T9" fmla="*/ 84 h 102"/>
              </a:gdLst>
              <a:ahLst/>
              <a:cxnLst>
                <a:cxn ang="0">
                  <a:pos x="T0" y="T1"/>
                </a:cxn>
                <a:cxn ang="0">
                  <a:pos x="T2" y="T3"/>
                </a:cxn>
                <a:cxn ang="0">
                  <a:pos x="T4" y="T5"/>
                </a:cxn>
                <a:cxn ang="0">
                  <a:pos x="T6" y="T7"/>
                </a:cxn>
                <a:cxn ang="0">
                  <a:pos x="T8" y="T9"/>
                </a:cxn>
              </a:cxnLst>
              <a:rect l="0" t="0" r="r" b="b"/>
              <a:pathLst>
                <a:path w="102" h="102">
                  <a:moveTo>
                    <a:pt x="84" y="84"/>
                  </a:moveTo>
                  <a:cubicBezTo>
                    <a:pt x="66" y="102"/>
                    <a:pt x="37" y="102"/>
                    <a:pt x="19" y="84"/>
                  </a:cubicBezTo>
                  <a:cubicBezTo>
                    <a:pt x="0" y="66"/>
                    <a:pt x="0" y="36"/>
                    <a:pt x="19" y="18"/>
                  </a:cubicBezTo>
                  <a:cubicBezTo>
                    <a:pt x="37" y="0"/>
                    <a:pt x="66" y="0"/>
                    <a:pt x="84" y="18"/>
                  </a:cubicBezTo>
                  <a:cubicBezTo>
                    <a:pt x="102" y="36"/>
                    <a:pt x="102" y="66"/>
                    <a:pt x="84" y="84"/>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3"/>
            <p:cNvSpPr>
              <a:spLocks/>
            </p:cNvSpPr>
            <p:nvPr/>
          </p:nvSpPr>
          <p:spPr bwMode="auto">
            <a:xfrm>
              <a:off x="7459340" y="2306690"/>
              <a:ext cx="64228" cy="88466"/>
            </a:xfrm>
            <a:custGeom>
              <a:avLst/>
              <a:gdLst>
                <a:gd name="T0" fmla="*/ 0 w 34"/>
                <a:gd name="T1" fmla="*/ 23 h 46"/>
                <a:gd name="T2" fmla="*/ 23 w 34"/>
                <a:gd name="T3" fmla="*/ 46 h 46"/>
                <a:gd name="T4" fmla="*/ 23 w 34"/>
                <a:gd name="T5" fmla="*/ 0 h 46"/>
                <a:gd name="T6" fmla="*/ 0 w 34"/>
                <a:gd name="T7" fmla="*/ 23 h 46"/>
              </a:gdLst>
              <a:ahLst/>
              <a:cxnLst>
                <a:cxn ang="0">
                  <a:pos x="T0" y="T1"/>
                </a:cxn>
                <a:cxn ang="0">
                  <a:pos x="T2" y="T3"/>
                </a:cxn>
                <a:cxn ang="0">
                  <a:pos x="T4" y="T5"/>
                </a:cxn>
                <a:cxn ang="0">
                  <a:pos x="T6" y="T7"/>
                </a:cxn>
              </a:cxnLst>
              <a:rect l="0" t="0" r="r" b="b"/>
              <a:pathLst>
                <a:path w="34" h="46">
                  <a:moveTo>
                    <a:pt x="0" y="23"/>
                  </a:moveTo>
                  <a:cubicBezTo>
                    <a:pt x="23" y="46"/>
                    <a:pt x="23" y="46"/>
                    <a:pt x="23" y="46"/>
                  </a:cubicBezTo>
                  <a:cubicBezTo>
                    <a:pt x="34" y="33"/>
                    <a:pt x="34" y="13"/>
                    <a:pt x="23" y="0"/>
                  </a:cubicBezTo>
                  <a:lnTo>
                    <a:pt x="0" y="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64"/>
            <p:cNvSpPr>
              <a:spLocks/>
            </p:cNvSpPr>
            <p:nvPr/>
          </p:nvSpPr>
          <p:spPr bwMode="auto">
            <a:xfrm>
              <a:off x="7401171" y="2273970"/>
              <a:ext cx="90889" cy="65440"/>
            </a:xfrm>
            <a:custGeom>
              <a:avLst/>
              <a:gdLst>
                <a:gd name="T0" fmla="*/ 23 w 47"/>
                <a:gd name="T1" fmla="*/ 34 h 34"/>
                <a:gd name="T2" fmla="*/ 47 w 47"/>
                <a:gd name="T3" fmla="*/ 10 h 34"/>
                <a:gd name="T4" fmla="*/ 0 w 47"/>
                <a:gd name="T5" fmla="*/ 10 h 34"/>
                <a:gd name="T6" fmla="*/ 23 w 47"/>
                <a:gd name="T7" fmla="*/ 34 h 34"/>
              </a:gdLst>
              <a:ahLst/>
              <a:cxnLst>
                <a:cxn ang="0">
                  <a:pos x="T0" y="T1"/>
                </a:cxn>
                <a:cxn ang="0">
                  <a:pos x="T2" y="T3"/>
                </a:cxn>
                <a:cxn ang="0">
                  <a:pos x="T4" y="T5"/>
                </a:cxn>
                <a:cxn ang="0">
                  <a:pos x="T6" y="T7"/>
                </a:cxn>
              </a:cxnLst>
              <a:rect l="0" t="0" r="r" b="b"/>
              <a:pathLst>
                <a:path w="47" h="34">
                  <a:moveTo>
                    <a:pt x="23" y="34"/>
                  </a:moveTo>
                  <a:cubicBezTo>
                    <a:pt x="47" y="10"/>
                    <a:pt x="47" y="10"/>
                    <a:pt x="47" y="10"/>
                  </a:cubicBezTo>
                  <a:cubicBezTo>
                    <a:pt x="33" y="0"/>
                    <a:pt x="14" y="0"/>
                    <a:pt x="0" y="10"/>
                  </a:cubicBezTo>
                  <a:lnTo>
                    <a:pt x="23" y="3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5"/>
            <p:cNvSpPr>
              <a:spLocks/>
            </p:cNvSpPr>
            <p:nvPr/>
          </p:nvSpPr>
          <p:spPr bwMode="auto">
            <a:xfrm>
              <a:off x="7369662" y="2306690"/>
              <a:ext cx="64228" cy="88466"/>
            </a:xfrm>
            <a:custGeom>
              <a:avLst/>
              <a:gdLst>
                <a:gd name="T0" fmla="*/ 34 w 34"/>
                <a:gd name="T1" fmla="*/ 23 h 46"/>
                <a:gd name="T2" fmla="*/ 11 w 34"/>
                <a:gd name="T3" fmla="*/ 0 h 46"/>
                <a:gd name="T4" fmla="*/ 11 w 34"/>
                <a:gd name="T5" fmla="*/ 46 h 46"/>
                <a:gd name="T6" fmla="*/ 34 w 34"/>
                <a:gd name="T7" fmla="*/ 23 h 46"/>
              </a:gdLst>
              <a:ahLst/>
              <a:cxnLst>
                <a:cxn ang="0">
                  <a:pos x="T0" y="T1"/>
                </a:cxn>
                <a:cxn ang="0">
                  <a:pos x="T2" y="T3"/>
                </a:cxn>
                <a:cxn ang="0">
                  <a:pos x="T4" y="T5"/>
                </a:cxn>
                <a:cxn ang="0">
                  <a:pos x="T6" y="T7"/>
                </a:cxn>
              </a:cxnLst>
              <a:rect l="0" t="0" r="r" b="b"/>
              <a:pathLst>
                <a:path w="34" h="46">
                  <a:moveTo>
                    <a:pt x="34" y="23"/>
                  </a:moveTo>
                  <a:cubicBezTo>
                    <a:pt x="11" y="0"/>
                    <a:pt x="11" y="0"/>
                    <a:pt x="11" y="0"/>
                  </a:cubicBezTo>
                  <a:cubicBezTo>
                    <a:pt x="0" y="13"/>
                    <a:pt x="0" y="33"/>
                    <a:pt x="11" y="46"/>
                  </a:cubicBezTo>
                  <a:lnTo>
                    <a:pt x="34" y="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6"/>
            <p:cNvSpPr>
              <a:spLocks/>
            </p:cNvSpPr>
            <p:nvPr/>
          </p:nvSpPr>
          <p:spPr bwMode="auto">
            <a:xfrm>
              <a:off x="7401171" y="2362436"/>
              <a:ext cx="90889" cy="65440"/>
            </a:xfrm>
            <a:custGeom>
              <a:avLst/>
              <a:gdLst>
                <a:gd name="T0" fmla="*/ 23 w 47"/>
                <a:gd name="T1" fmla="*/ 0 h 34"/>
                <a:gd name="T2" fmla="*/ 0 w 47"/>
                <a:gd name="T3" fmla="*/ 24 h 34"/>
                <a:gd name="T4" fmla="*/ 47 w 47"/>
                <a:gd name="T5" fmla="*/ 24 h 34"/>
                <a:gd name="T6" fmla="*/ 23 w 47"/>
                <a:gd name="T7" fmla="*/ 0 h 34"/>
              </a:gdLst>
              <a:ahLst/>
              <a:cxnLst>
                <a:cxn ang="0">
                  <a:pos x="T0" y="T1"/>
                </a:cxn>
                <a:cxn ang="0">
                  <a:pos x="T2" y="T3"/>
                </a:cxn>
                <a:cxn ang="0">
                  <a:pos x="T4" y="T5"/>
                </a:cxn>
                <a:cxn ang="0">
                  <a:pos x="T6" y="T7"/>
                </a:cxn>
              </a:cxnLst>
              <a:rect l="0" t="0" r="r" b="b"/>
              <a:pathLst>
                <a:path w="47" h="34">
                  <a:moveTo>
                    <a:pt x="23" y="0"/>
                  </a:moveTo>
                  <a:cubicBezTo>
                    <a:pt x="0" y="24"/>
                    <a:pt x="0" y="24"/>
                    <a:pt x="0" y="24"/>
                  </a:cubicBezTo>
                  <a:cubicBezTo>
                    <a:pt x="14" y="34"/>
                    <a:pt x="33" y="34"/>
                    <a:pt x="47" y="24"/>
                  </a:cubicBezTo>
                  <a:lnTo>
                    <a:pt x="2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67"/>
            <p:cNvSpPr>
              <a:spLocks noChangeArrowheads="1"/>
            </p:cNvSpPr>
            <p:nvPr/>
          </p:nvSpPr>
          <p:spPr bwMode="auto">
            <a:xfrm>
              <a:off x="7327247" y="2564816"/>
              <a:ext cx="238736" cy="397490"/>
            </a:xfrm>
            <a:prstGeom prst="rect">
              <a:avLst/>
            </a:prstGeom>
            <a:solidFill>
              <a:schemeClr val="accent5">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68"/>
            <p:cNvSpPr>
              <a:spLocks noChangeArrowheads="1"/>
            </p:cNvSpPr>
            <p:nvPr/>
          </p:nvSpPr>
          <p:spPr bwMode="auto">
            <a:xfrm>
              <a:off x="7357544" y="2599960"/>
              <a:ext cx="76347" cy="763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69"/>
            <p:cNvSpPr>
              <a:spLocks noChangeArrowheads="1"/>
            </p:cNvSpPr>
            <p:nvPr/>
          </p:nvSpPr>
          <p:spPr bwMode="auto">
            <a:xfrm>
              <a:off x="7459340" y="2599960"/>
              <a:ext cx="76347" cy="763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70"/>
            <p:cNvSpPr>
              <a:spLocks noChangeArrowheads="1"/>
            </p:cNvSpPr>
            <p:nvPr/>
          </p:nvSpPr>
          <p:spPr bwMode="auto">
            <a:xfrm>
              <a:off x="7357544" y="2702968"/>
              <a:ext cx="76347" cy="763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71"/>
            <p:cNvSpPr>
              <a:spLocks noChangeArrowheads="1"/>
            </p:cNvSpPr>
            <p:nvPr/>
          </p:nvSpPr>
          <p:spPr bwMode="auto">
            <a:xfrm>
              <a:off x="7459340" y="2702968"/>
              <a:ext cx="76347" cy="763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Oval 72"/>
            <p:cNvSpPr>
              <a:spLocks noChangeArrowheads="1"/>
            </p:cNvSpPr>
            <p:nvPr/>
          </p:nvSpPr>
          <p:spPr bwMode="auto">
            <a:xfrm>
              <a:off x="7505391" y="2807188"/>
              <a:ext cx="30296" cy="3029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Oval 73"/>
            <p:cNvSpPr>
              <a:spLocks noChangeArrowheads="1"/>
            </p:cNvSpPr>
            <p:nvPr/>
          </p:nvSpPr>
          <p:spPr bwMode="auto">
            <a:xfrm>
              <a:off x="7030342" y="2820518"/>
              <a:ext cx="65440" cy="66652"/>
            </a:xfrm>
            <a:prstGeom prst="ellipse">
              <a:avLst/>
            </a:prstGeom>
            <a:solidFill>
              <a:srgbClr val="8BC5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Oval 74"/>
            <p:cNvSpPr>
              <a:spLocks noChangeArrowheads="1"/>
            </p:cNvSpPr>
            <p:nvPr/>
          </p:nvSpPr>
          <p:spPr bwMode="auto">
            <a:xfrm>
              <a:off x="7055791" y="2781739"/>
              <a:ext cx="103008" cy="105432"/>
            </a:xfrm>
            <a:prstGeom prst="ellipse">
              <a:avLst/>
            </a:prstGeom>
            <a:solidFill>
              <a:srgbClr val="0091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Oval 75"/>
            <p:cNvSpPr>
              <a:spLocks noChangeArrowheads="1"/>
            </p:cNvSpPr>
            <p:nvPr/>
          </p:nvSpPr>
          <p:spPr bwMode="auto">
            <a:xfrm>
              <a:off x="7095782" y="2810823"/>
              <a:ext cx="89678" cy="89678"/>
            </a:xfrm>
            <a:prstGeom prst="ellipse">
              <a:avLst/>
            </a:prstGeom>
            <a:solidFill>
              <a:srgbClr val="8BC5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Oval 76"/>
            <p:cNvSpPr>
              <a:spLocks noChangeArrowheads="1"/>
            </p:cNvSpPr>
            <p:nvPr/>
          </p:nvSpPr>
          <p:spPr bwMode="auto">
            <a:xfrm>
              <a:off x="7152740" y="2770832"/>
              <a:ext cx="92101" cy="90889"/>
            </a:xfrm>
            <a:prstGeom prst="ellipse">
              <a:avLst/>
            </a:prstGeom>
            <a:solidFill>
              <a:srgbClr val="8BC5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Oval 77"/>
            <p:cNvSpPr>
              <a:spLocks noChangeArrowheads="1"/>
            </p:cNvSpPr>
            <p:nvPr/>
          </p:nvSpPr>
          <p:spPr bwMode="auto">
            <a:xfrm>
              <a:off x="7168494" y="2820518"/>
              <a:ext cx="109067" cy="109067"/>
            </a:xfrm>
            <a:prstGeom prst="ellipse">
              <a:avLst/>
            </a:prstGeom>
            <a:solidFill>
              <a:srgbClr val="0091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Oval 78"/>
            <p:cNvSpPr>
              <a:spLocks noChangeArrowheads="1"/>
            </p:cNvSpPr>
            <p:nvPr/>
          </p:nvSpPr>
          <p:spPr bwMode="auto">
            <a:xfrm>
              <a:off x="7221816" y="2797493"/>
              <a:ext cx="78771" cy="77559"/>
            </a:xfrm>
            <a:prstGeom prst="ellipse">
              <a:avLst/>
            </a:prstGeom>
            <a:solidFill>
              <a:srgbClr val="8BC5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79"/>
            <p:cNvSpPr>
              <a:spLocks/>
            </p:cNvSpPr>
            <p:nvPr/>
          </p:nvSpPr>
          <p:spPr bwMode="auto">
            <a:xfrm>
              <a:off x="7049732" y="2870204"/>
              <a:ext cx="227829" cy="92101"/>
            </a:xfrm>
            <a:custGeom>
              <a:avLst/>
              <a:gdLst>
                <a:gd name="T0" fmla="*/ 188 w 188"/>
                <a:gd name="T1" fmla="*/ 0 h 76"/>
                <a:gd name="T2" fmla="*/ 0 w 188"/>
                <a:gd name="T3" fmla="*/ 0 h 76"/>
                <a:gd name="T4" fmla="*/ 19 w 188"/>
                <a:gd name="T5" fmla="*/ 76 h 76"/>
                <a:gd name="T6" fmla="*/ 169 w 188"/>
                <a:gd name="T7" fmla="*/ 76 h 76"/>
                <a:gd name="T8" fmla="*/ 188 w 188"/>
                <a:gd name="T9" fmla="*/ 0 h 76"/>
              </a:gdLst>
              <a:ahLst/>
              <a:cxnLst>
                <a:cxn ang="0">
                  <a:pos x="T0" y="T1"/>
                </a:cxn>
                <a:cxn ang="0">
                  <a:pos x="T2" y="T3"/>
                </a:cxn>
                <a:cxn ang="0">
                  <a:pos x="T4" y="T5"/>
                </a:cxn>
                <a:cxn ang="0">
                  <a:pos x="T6" y="T7"/>
                </a:cxn>
                <a:cxn ang="0">
                  <a:pos x="T8" y="T9"/>
                </a:cxn>
              </a:cxnLst>
              <a:rect l="0" t="0" r="r" b="b"/>
              <a:pathLst>
                <a:path w="188" h="76">
                  <a:moveTo>
                    <a:pt x="188" y="0"/>
                  </a:moveTo>
                  <a:lnTo>
                    <a:pt x="0" y="0"/>
                  </a:lnTo>
                  <a:lnTo>
                    <a:pt x="19" y="76"/>
                  </a:lnTo>
                  <a:lnTo>
                    <a:pt x="169" y="76"/>
                  </a:lnTo>
                  <a:lnTo>
                    <a:pt x="188" y="0"/>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80"/>
            <p:cNvSpPr>
              <a:spLocks noChangeArrowheads="1"/>
            </p:cNvSpPr>
            <p:nvPr/>
          </p:nvSpPr>
          <p:spPr bwMode="auto">
            <a:xfrm>
              <a:off x="7049732" y="2870204"/>
              <a:ext cx="227829" cy="46051"/>
            </a:xfrm>
            <a:prstGeom prst="rect">
              <a:avLst/>
            </a:prstGeom>
            <a:solidFill>
              <a:schemeClr val="accent5">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Oval 81"/>
            <p:cNvSpPr>
              <a:spLocks noChangeArrowheads="1"/>
            </p:cNvSpPr>
            <p:nvPr/>
          </p:nvSpPr>
          <p:spPr bwMode="auto">
            <a:xfrm>
              <a:off x="7592644" y="2820518"/>
              <a:ext cx="65440" cy="66652"/>
            </a:xfrm>
            <a:prstGeom prst="ellipse">
              <a:avLst/>
            </a:prstGeom>
            <a:solidFill>
              <a:srgbClr val="8BC5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Oval 82"/>
            <p:cNvSpPr>
              <a:spLocks noChangeArrowheads="1"/>
            </p:cNvSpPr>
            <p:nvPr/>
          </p:nvSpPr>
          <p:spPr bwMode="auto">
            <a:xfrm>
              <a:off x="7618093" y="2781739"/>
              <a:ext cx="105432" cy="105432"/>
            </a:xfrm>
            <a:prstGeom prst="ellipse">
              <a:avLst/>
            </a:prstGeom>
            <a:solidFill>
              <a:srgbClr val="0091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Oval 83"/>
            <p:cNvSpPr>
              <a:spLocks noChangeArrowheads="1"/>
            </p:cNvSpPr>
            <p:nvPr/>
          </p:nvSpPr>
          <p:spPr bwMode="auto">
            <a:xfrm>
              <a:off x="7658085" y="2810823"/>
              <a:ext cx="89678" cy="89678"/>
            </a:xfrm>
            <a:prstGeom prst="ellipse">
              <a:avLst/>
            </a:prstGeom>
            <a:solidFill>
              <a:srgbClr val="8BC5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Oval 84"/>
            <p:cNvSpPr>
              <a:spLocks noChangeArrowheads="1"/>
            </p:cNvSpPr>
            <p:nvPr/>
          </p:nvSpPr>
          <p:spPr bwMode="auto">
            <a:xfrm>
              <a:off x="7717466" y="2770832"/>
              <a:ext cx="89678" cy="90889"/>
            </a:xfrm>
            <a:prstGeom prst="ellipse">
              <a:avLst/>
            </a:prstGeom>
            <a:solidFill>
              <a:srgbClr val="8BC5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Oval 85"/>
            <p:cNvSpPr>
              <a:spLocks noChangeArrowheads="1"/>
            </p:cNvSpPr>
            <p:nvPr/>
          </p:nvSpPr>
          <p:spPr bwMode="auto">
            <a:xfrm>
              <a:off x="7733220" y="2820518"/>
              <a:ext cx="106644" cy="109067"/>
            </a:xfrm>
            <a:prstGeom prst="ellipse">
              <a:avLst/>
            </a:prstGeom>
            <a:solidFill>
              <a:srgbClr val="0091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Oval 86"/>
            <p:cNvSpPr>
              <a:spLocks noChangeArrowheads="1"/>
            </p:cNvSpPr>
            <p:nvPr/>
          </p:nvSpPr>
          <p:spPr bwMode="auto">
            <a:xfrm>
              <a:off x="7786542" y="2797493"/>
              <a:ext cx="78771" cy="77559"/>
            </a:xfrm>
            <a:prstGeom prst="ellipse">
              <a:avLst/>
            </a:prstGeom>
            <a:solidFill>
              <a:srgbClr val="8BC5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87"/>
            <p:cNvSpPr>
              <a:spLocks/>
            </p:cNvSpPr>
            <p:nvPr/>
          </p:nvSpPr>
          <p:spPr bwMode="auto">
            <a:xfrm>
              <a:off x="7612034" y="2870204"/>
              <a:ext cx="227829" cy="92101"/>
            </a:xfrm>
            <a:custGeom>
              <a:avLst/>
              <a:gdLst>
                <a:gd name="T0" fmla="*/ 188 w 188"/>
                <a:gd name="T1" fmla="*/ 0 h 76"/>
                <a:gd name="T2" fmla="*/ 0 w 188"/>
                <a:gd name="T3" fmla="*/ 0 h 76"/>
                <a:gd name="T4" fmla="*/ 19 w 188"/>
                <a:gd name="T5" fmla="*/ 76 h 76"/>
                <a:gd name="T6" fmla="*/ 169 w 188"/>
                <a:gd name="T7" fmla="*/ 76 h 76"/>
                <a:gd name="T8" fmla="*/ 188 w 188"/>
                <a:gd name="T9" fmla="*/ 0 h 76"/>
              </a:gdLst>
              <a:ahLst/>
              <a:cxnLst>
                <a:cxn ang="0">
                  <a:pos x="T0" y="T1"/>
                </a:cxn>
                <a:cxn ang="0">
                  <a:pos x="T2" y="T3"/>
                </a:cxn>
                <a:cxn ang="0">
                  <a:pos x="T4" y="T5"/>
                </a:cxn>
                <a:cxn ang="0">
                  <a:pos x="T6" y="T7"/>
                </a:cxn>
                <a:cxn ang="0">
                  <a:pos x="T8" y="T9"/>
                </a:cxn>
              </a:cxnLst>
              <a:rect l="0" t="0" r="r" b="b"/>
              <a:pathLst>
                <a:path w="188" h="76">
                  <a:moveTo>
                    <a:pt x="188" y="0"/>
                  </a:moveTo>
                  <a:lnTo>
                    <a:pt x="0" y="0"/>
                  </a:lnTo>
                  <a:lnTo>
                    <a:pt x="19" y="76"/>
                  </a:lnTo>
                  <a:lnTo>
                    <a:pt x="169" y="76"/>
                  </a:lnTo>
                  <a:lnTo>
                    <a:pt x="188" y="0"/>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Rectangle 88"/>
            <p:cNvSpPr>
              <a:spLocks noChangeArrowheads="1"/>
            </p:cNvSpPr>
            <p:nvPr/>
          </p:nvSpPr>
          <p:spPr bwMode="auto">
            <a:xfrm>
              <a:off x="7612034" y="2870204"/>
              <a:ext cx="227829" cy="46051"/>
            </a:xfrm>
            <a:prstGeom prst="rect">
              <a:avLst/>
            </a:prstGeom>
            <a:solidFill>
              <a:schemeClr val="accent5">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2" name="Group 41"/>
          <p:cNvGrpSpPr/>
          <p:nvPr/>
        </p:nvGrpSpPr>
        <p:grpSpPr>
          <a:xfrm>
            <a:off x="1097127" y="2414980"/>
            <a:ext cx="1249794" cy="1402285"/>
            <a:chOff x="6964902" y="1881328"/>
            <a:chExt cx="963427" cy="1080978"/>
          </a:xfrm>
        </p:grpSpPr>
        <p:sp>
          <p:nvSpPr>
            <p:cNvPr id="43" name="Rectangle 57"/>
            <p:cNvSpPr>
              <a:spLocks noChangeArrowheads="1"/>
            </p:cNvSpPr>
            <p:nvPr/>
          </p:nvSpPr>
          <p:spPr bwMode="auto">
            <a:xfrm>
              <a:off x="7585373" y="1969793"/>
              <a:ext cx="116338" cy="287210"/>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Rectangle 58"/>
            <p:cNvSpPr>
              <a:spLocks noChangeArrowheads="1"/>
            </p:cNvSpPr>
            <p:nvPr/>
          </p:nvSpPr>
          <p:spPr bwMode="auto">
            <a:xfrm>
              <a:off x="7569619" y="1933438"/>
              <a:ext cx="147847" cy="72712"/>
            </a:xfrm>
            <a:prstGeom prst="rect">
              <a:avLst/>
            </a:prstGeom>
            <a:solidFill>
              <a:schemeClr val="tx2">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59"/>
            <p:cNvSpPr>
              <a:spLocks/>
            </p:cNvSpPr>
            <p:nvPr/>
          </p:nvSpPr>
          <p:spPr bwMode="auto">
            <a:xfrm>
              <a:off x="6964902" y="1881328"/>
              <a:ext cx="963427" cy="567150"/>
            </a:xfrm>
            <a:custGeom>
              <a:avLst/>
              <a:gdLst>
                <a:gd name="T0" fmla="*/ 0 w 795"/>
                <a:gd name="T1" fmla="*/ 468 h 468"/>
                <a:gd name="T2" fmla="*/ 397 w 795"/>
                <a:gd name="T3" fmla="*/ 0 h 468"/>
                <a:gd name="T4" fmla="*/ 795 w 795"/>
                <a:gd name="T5" fmla="*/ 468 h 468"/>
                <a:gd name="T6" fmla="*/ 0 w 795"/>
                <a:gd name="T7" fmla="*/ 468 h 468"/>
              </a:gdLst>
              <a:ahLst/>
              <a:cxnLst>
                <a:cxn ang="0">
                  <a:pos x="T0" y="T1"/>
                </a:cxn>
                <a:cxn ang="0">
                  <a:pos x="T2" y="T3"/>
                </a:cxn>
                <a:cxn ang="0">
                  <a:pos x="T4" y="T5"/>
                </a:cxn>
                <a:cxn ang="0">
                  <a:pos x="T6" y="T7"/>
                </a:cxn>
              </a:cxnLst>
              <a:rect l="0" t="0" r="r" b="b"/>
              <a:pathLst>
                <a:path w="795" h="468">
                  <a:moveTo>
                    <a:pt x="0" y="468"/>
                  </a:moveTo>
                  <a:lnTo>
                    <a:pt x="397" y="0"/>
                  </a:lnTo>
                  <a:lnTo>
                    <a:pt x="795" y="468"/>
                  </a:lnTo>
                  <a:lnTo>
                    <a:pt x="0" y="468"/>
                  </a:lnTo>
                  <a:close/>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60"/>
            <p:cNvSpPr>
              <a:spLocks/>
            </p:cNvSpPr>
            <p:nvPr/>
          </p:nvSpPr>
          <p:spPr bwMode="auto">
            <a:xfrm>
              <a:off x="7027918" y="1956463"/>
              <a:ext cx="837394" cy="492015"/>
            </a:xfrm>
            <a:custGeom>
              <a:avLst/>
              <a:gdLst>
                <a:gd name="T0" fmla="*/ 0 w 691"/>
                <a:gd name="T1" fmla="*/ 406 h 406"/>
                <a:gd name="T2" fmla="*/ 345 w 691"/>
                <a:gd name="T3" fmla="*/ 0 h 406"/>
                <a:gd name="T4" fmla="*/ 691 w 691"/>
                <a:gd name="T5" fmla="*/ 406 h 406"/>
                <a:gd name="T6" fmla="*/ 0 w 691"/>
                <a:gd name="T7" fmla="*/ 406 h 406"/>
              </a:gdLst>
              <a:ahLst/>
              <a:cxnLst>
                <a:cxn ang="0">
                  <a:pos x="T0" y="T1"/>
                </a:cxn>
                <a:cxn ang="0">
                  <a:pos x="T2" y="T3"/>
                </a:cxn>
                <a:cxn ang="0">
                  <a:pos x="T4" y="T5"/>
                </a:cxn>
                <a:cxn ang="0">
                  <a:pos x="T6" y="T7"/>
                </a:cxn>
              </a:cxnLst>
              <a:rect l="0" t="0" r="r" b="b"/>
              <a:pathLst>
                <a:path w="691" h="406">
                  <a:moveTo>
                    <a:pt x="0" y="406"/>
                  </a:moveTo>
                  <a:lnTo>
                    <a:pt x="345" y="0"/>
                  </a:lnTo>
                  <a:lnTo>
                    <a:pt x="691" y="406"/>
                  </a:lnTo>
                  <a:lnTo>
                    <a:pt x="0" y="4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61"/>
            <p:cNvSpPr>
              <a:spLocks/>
            </p:cNvSpPr>
            <p:nvPr/>
          </p:nvSpPr>
          <p:spPr bwMode="auto">
            <a:xfrm>
              <a:off x="7060639" y="1995242"/>
              <a:ext cx="771954" cy="967063"/>
            </a:xfrm>
            <a:custGeom>
              <a:avLst/>
              <a:gdLst>
                <a:gd name="T0" fmla="*/ 318 w 637"/>
                <a:gd name="T1" fmla="*/ 0 h 798"/>
                <a:gd name="T2" fmla="*/ 0 w 637"/>
                <a:gd name="T3" fmla="*/ 374 h 798"/>
                <a:gd name="T4" fmla="*/ 0 w 637"/>
                <a:gd name="T5" fmla="*/ 798 h 798"/>
                <a:gd name="T6" fmla="*/ 634 w 637"/>
                <a:gd name="T7" fmla="*/ 798 h 798"/>
                <a:gd name="T8" fmla="*/ 634 w 637"/>
                <a:gd name="T9" fmla="*/ 374 h 798"/>
                <a:gd name="T10" fmla="*/ 637 w 637"/>
                <a:gd name="T11" fmla="*/ 374 h 798"/>
                <a:gd name="T12" fmla="*/ 318 w 637"/>
                <a:gd name="T13" fmla="*/ 0 h 798"/>
              </a:gdLst>
              <a:ahLst/>
              <a:cxnLst>
                <a:cxn ang="0">
                  <a:pos x="T0" y="T1"/>
                </a:cxn>
                <a:cxn ang="0">
                  <a:pos x="T2" y="T3"/>
                </a:cxn>
                <a:cxn ang="0">
                  <a:pos x="T4" y="T5"/>
                </a:cxn>
                <a:cxn ang="0">
                  <a:pos x="T6" y="T7"/>
                </a:cxn>
                <a:cxn ang="0">
                  <a:pos x="T8" y="T9"/>
                </a:cxn>
                <a:cxn ang="0">
                  <a:pos x="T10" y="T11"/>
                </a:cxn>
                <a:cxn ang="0">
                  <a:pos x="T12" y="T13"/>
                </a:cxn>
              </a:cxnLst>
              <a:rect l="0" t="0" r="r" b="b"/>
              <a:pathLst>
                <a:path w="637" h="798">
                  <a:moveTo>
                    <a:pt x="318" y="0"/>
                  </a:moveTo>
                  <a:lnTo>
                    <a:pt x="0" y="374"/>
                  </a:lnTo>
                  <a:lnTo>
                    <a:pt x="0" y="798"/>
                  </a:lnTo>
                  <a:lnTo>
                    <a:pt x="634" y="798"/>
                  </a:lnTo>
                  <a:lnTo>
                    <a:pt x="634" y="374"/>
                  </a:lnTo>
                  <a:lnTo>
                    <a:pt x="637" y="374"/>
                  </a:lnTo>
                  <a:lnTo>
                    <a:pt x="318" y="0"/>
                  </a:ln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62"/>
            <p:cNvSpPr>
              <a:spLocks/>
            </p:cNvSpPr>
            <p:nvPr/>
          </p:nvSpPr>
          <p:spPr bwMode="auto">
            <a:xfrm>
              <a:off x="7347849" y="2253368"/>
              <a:ext cx="195109" cy="195109"/>
            </a:xfrm>
            <a:custGeom>
              <a:avLst/>
              <a:gdLst>
                <a:gd name="T0" fmla="*/ 84 w 102"/>
                <a:gd name="T1" fmla="*/ 84 h 102"/>
                <a:gd name="T2" fmla="*/ 19 w 102"/>
                <a:gd name="T3" fmla="*/ 84 h 102"/>
                <a:gd name="T4" fmla="*/ 19 w 102"/>
                <a:gd name="T5" fmla="*/ 18 h 102"/>
                <a:gd name="T6" fmla="*/ 84 w 102"/>
                <a:gd name="T7" fmla="*/ 18 h 102"/>
                <a:gd name="T8" fmla="*/ 84 w 102"/>
                <a:gd name="T9" fmla="*/ 84 h 102"/>
              </a:gdLst>
              <a:ahLst/>
              <a:cxnLst>
                <a:cxn ang="0">
                  <a:pos x="T0" y="T1"/>
                </a:cxn>
                <a:cxn ang="0">
                  <a:pos x="T2" y="T3"/>
                </a:cxn>
                <a:cxn ang="0">
                  <a:pos x="T4" y="T5"/>
                </a:cxn>
                <a:cxn ang="0">
                  <a:pos x="T6" y="T7"/>
                </a:cxn>
                <a:cxn ang="0">
                  <a:pos x="T8" y="T9"/>
                </a:cxn>
              </a:cxnLst>
              <a:rect l="0" t="0" r="r" b="b"/>
              <a:pathLst>
                <a:path w="102" h="102">
                  <a:moveTo>
                    <a:pt x="84" y="84"/>
                  </a:moveTo>
                  <a:cubicBezTo>
                    <a:pt x="66" y="102"/>
                    <a:pt x="37" y="102"/>
                    <a:pt x="19" y="84"/>
                  </a:cubicBezTo>
                  <a:cubicBezTo>
                    <a:pt x="0" y="66"/>
                    <a:pt x="0" y="36"/>
                    <a:pt x="19" y="18"/>
                  </a:cubicBezTo>
                  <a:cubicBezTo>
                    <a:pt x="37" y="0"/>
                    <a:pt x="66" y="0"/>
                    <a:pt x="84" y="18"/>
                  </a:cubicBezTo>
                  <a:cubicBezTo>
                    <a:pt x="102" y="36"/>
                    <a:pt x="102" y="66"/>
                    <a:pt x="84" y="84"/>
                  </a:cubicBezTo>
                  <a:close/>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63"/>
            <p:cNvSpPr>
              <a:spLocks/>
            </p:cNvSpPr>
            <p:nvPr/>
          </p:nvSpPr>
          <p:spPr bwMode="auto">
            <a:xfrm>
              <a:off x="7459340" y="2306690"/>
              <a:ext cx="64228" cy="88466"/>
            </a:xfrm>
            <a:custGeom>
              <a:avLst/>
              <a:gdLst>
                <a:gd name="T0" fmla="*/ 0 w 34"/>
                <a:gd name="T1" fmla="*/ 23 h 46"/>
                <a:gd name="T2" fmla="*/ 23 w 34"/>
                <a:gd name="T3" fmla="*/ 46 h 46"/>
                <a:gd name="T4" fmla="*/ 23 w 34"/>
                <a:gd name="T5" fmla="*/ 0 h 46"/>
                <a:gd name="T6" fmla="*/ 0 w 34"/>
                <a:gd name="T7" fmla="*/ 23 h 46"/>
              </a:gdLst>
              <a:ahLst/>
              <a:cxnLst>
                <a:cxn ang="0">
                  <a:pos x="T0" y="T1"/>
                </a:cxn>
                <a:cxn ang="0">
                  <a:pos x="T2" y="T3"/>
                </a:cxn>
                <a:cxn ang="0">
                  <a:pos x="T4" y="T5"/>
                </a:cxn>
                <a:cxn ang="0">
                  <a:pos x="T6" y="T7"/>
                </a:cxn>
              </a:cxnLst>
              <a:rect l="0" t="0" r="r" b="b"/>
              <a:pathLst>
                <a:path w="34" h="46">
                  <a:moveTo>
                    <a:pt x="0" y="23"/>
                  </a:moveTo>
                  <a:cubicBezTo>
                    <a:pt x="23" y="46"/>
                    <a:pt x="23" y="46"/>
                    <a:pt x="23" y="46"/>
                  </a:cubicBezTo>
                  <a:cubicBezTo>
                    <a:pt x="34" y="33"/>
                    <a:pt x="34" y="13"/>
                    <a:pt x="23" y="0"/>
                  </a:cubicBezTo>
                  <a:lnTo>
                    <a:pt x="0" y="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64"/>
            <p:cNvSpPr>
              <a:spLocks/>
            </p:cNvSpPr>
            <p:nvPr/>
          </p:nvSpPr>
          <p:spPr bwMode="auto">
            <a:xfrm>
              <a:off x="7401171" y="2273970"/>
              <a:ext cx="90889" cy="65440"/>
            </a:xfrm>
            <a:custGeom>
              <a:avLst/>
              <a:gdLst>
                <a:gd name="T0" fmla="*/ 23 w 47"/>
                <a:gd name="T1" fmla="*/ 34 h 34"/>
                <a:gd name="T2" fmla="*/ 47 w 47"/>
                <a:gd name="T3" fmla="*/ 10 h 34"/>
                <a:gd name="T4" fmla="*/ 0 w 47"/>
                <a:gd name="T5" fmla="*/ 10 h 34"/>
                <a:gd name="T6" fmla="*/ 23 w 47"/>
                <a:gd name="T7" fmla="*/ 34 h 34"/>
              </a:gdLst>
              <a:ahLst/>
              <a:cxnLst>
                <a:cxn ang="0">
                  <a:pos x="T0" y="T1"/>
                </a:cxn>
                <a:cxn ang="0">
                  <a:pos x="T2" y="T3"/>
                </a:cxn>
                <a:cxn ang="0">
                  <a:pos x="T4" y="T5"/>
                </a:cxn>
                <a:cxn ang="0">
                  <a:pos x="T6" y="T7"/>
                </a:cxn>
              </a:cxnLst>
              <a:rect l="0" t="0" r="r" b="b"/>
              <a:pathLst>
                <a:path w="47" h="34">
                  <a:moveTo>
                    <a:pt x="23" y="34"/>
                  </a:moveTo>
                  <a:cubicBezTo>
                    <a:pt x="47" y="10"/>
                    <a:pt x="47" y="10"/>
                    <a:pt x="47" y="10"/>
                  </a:cubicBezTo>
                  <a:cubicBezTo>
                    <a:pt x="33" y="0"/>
                    <a:pt x="14" y="0"/>
                    <a:pt x="0" y="10"/>
                  </a:cubicBezTo>
                  <a:lnTo>
                    <a:pt x="23" y="3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65"/>
            <p:cNvSpPr>
              <a:spLocks/>
            </p:cNvSpPr>
            <p:nvPr/>
          </p:nvSpPr>
          <p:spPr bwMode="auto">
            <a:xfrm>
              <a:off x="7369662" y="2306690"/>
              <a:ext cx="64228" cy="88466"/>
            </a:xfrm>
            <a:custGeom>
              <a:avLst/>
              <a:gdLst>
                <a:gd name="T0" fmla="*/ 34 w 34"/>
                <a:gd name="T1" fmla="*/ 23 h 46"/>
                <a:gd name="T2" fmla="*/ 11 w 34"/>
                <a:gd name="T3" fmla="*/ 0 h 46"/>
                <a:gd name="T4" fmla="*/ 11 w 34"/>
                <a:gd name="T5" fmla="*/ 46 h 46"/>
                <a:gd name="T6" fmla="*/ 34 w 34"/>
                <a:gd name="T7" fmla="*/ 23 h 46"/>
              </a:gdLst>
              <a:ahLst/>
              <a:cxnLst>
                <a:cxn ang="0">
                  <a:pos x="T0" y="T1"/>
                </a:cxn>
                <a:cxn ang="0">
                  <a:pos x="T2" y="T3"/>
                </a:cxn>
                <a:cxn ang="0">
                  <a:pos x="T4" y="T5"/>
                </a:cxn>
                <a:cxn ang="0">
                  <a:pos x="T6" y="T7"/>
                </a:cxn>
              </a:cxnLst>
              <a:rect l="0" t="0" r="r" b="b"/>
              <a:pathLst>
                <a:path w="34" h="46">
                  <a:moveTo>
                    <a:pt x="34" y="23"/>
                  </a:moveTo>
                  <a:cubicBezTo>
                    <a:pt x="11" y="0"/>
                    <a:pt x="11" y="0"/>
                    <a:pt x="11" y="0"/>
                  </a:cubicBezTo>
                  <a:cubicBezTo>
                    <a:pt x="0" y="13"/>
                    <a:pt x="0" y="33"/>
                    <a:pt x="11" y="46"/>
                  </a:cubicBezTo>
                  <a:lnTo>
                    <a:pt x="34" y="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66"/>
            <p:cNvSpPr>
              <a:spLocks/>
            </p:cNvSpPr>
            <p:nvPr/>
          </p:nvSpPr>
          <p:spPr bwMode="auto">
            <a:xfrm>
              <a:off x="7401171" y="2362436"/>
              <a:ext cx="90889" cy="65440"/>
            </a:xfrm>
            <a:custGeom>
              <a:avLst/>
              <a:gdLst>
                <a:gd name="T0" fmla="*/ 23 w 47"/>
                <a:gd name="T1" fmla="*/ 0 h 34"/>
                <a:gd name="T2" fmla="*/ 0 w 47"/>
                <a:gd name="T3" fmla="*/ 24 h 34"/>
                <a:gd name="T4" fmla="*/ 47 w 47"/>
                <a:gd name="T5" fmla="*/ 24 h 34"/>
                <a:gd name="T6" fmla="*/ 23 w 47"/>
                <a:gd name="T7" fmla="*/ 0 h 34"/>
              </a:gdLst>
              <a:ahLst/>
              <a:cxnLst>
                <a:cxn ang="0">
                  <a:pos x="T0" y="T1"/>
                </a:cxn>
                <a:cxn ang="0">
                  <a:pos x="T2" y="T3"/>
                </a:cxn>
                <a:cxn ang="0">
                  <a:pos x="T4" y="T5"/>
                </a:cxn>
                <a:cxn ang="0">
                  <a:pos x="T6" y="T7"/>
                </a:cxn>
              </a:cxnLst>
              <a:rect l="0" t="0" r="r" b="b"/>
              <a:pathLst>
                <a:path w="47" h="34">
                  <a:moveTo>
                    <a:pt x="23" y="0"/>
                  </a:moveTo>
                  <a:cubicBezTo>
                    <a:pt x="0" y="24"/>
                    <a:pt x="0" y="24"/>
                    <a:pt x="0" y="24"/>
                  </a:cubicBezTo>
                  <a:cubicBezTo>
                    <a:pt x="14" y="34"/>
                    <a:pt x="33" y="34"/>
                    <a:pt x="47" y="24"/>
                  </a:cubicBezTo>
                  <a:lnTo>
                    <a:pt x="2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Rectangle 67"/>
            <p:cNvSpPr>
              <a:spLocks noChangeArrowheads="1"/>
            </p:cNvSpPr>
            <p:nvPr/>
          </p:nvSpPr>
          <p:spPr bwMode="auto">
            <a:xfrm>
              <a:off x="7327247" y="2564816"/>
              <a:ext cx="238736" cy="397490"/>
            </a:xfrm>
            <a:prstGeom prst="rect">
              <a:avLst/>
            </a:prstGeom>
            <a:solidFill>
              <a:schemeClr val="tx2">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Rectangle 68"/>
            <p:cNvSpPr>
              <a:spLocks noChangeArrowheads="1"/>
            </p:cNvSpPr>
            <p:nvPr/>
          </p:nvSpPr>
          <p:spPr bwMode="auto">
            <a:xfrm>
              <a:off x="7357544" y="2599960"/>
              <a:ext cx="76347" cy="763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Rectangle 69"/>
            <p:cNvSpPr>
              <a:spLocks noChangeArrowheads="1"/>
            </p:cNvSpPr>
            <p:nvPr/>
          </p:nvSpPr>
          <p:spPr bwMode="auto">
            <a:xfrm>
              <a:off x="7459340" y="2599960"/>
              <a:ext cx="76347" cy="763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Rectangle 70"/>
            <p:cNvSpPr>
              <a:spLocks noChangeArrowheads="1"/>
            </p:cNvSpPr>
            <p:nvPr/>
          </p:nvSpPr>
          <p:spPr bwMode="auto">
            <a:xfrm>
              <a:off x="7357544" y="2702968"/>
              <a:ext cx="76347" cy="763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Rectangle 71"/>
            <p:cNvSpPr>
              <a:spLocks noChangeArrowheads="1"/>
            </p:cNvSpPr>
            <p:nvPr/>
          </p:nvSpPr>
          <p:spPr bwMode="auto">
            <a:xfrm>
              <a:off x="7459340" y="2702968"/>
              <a:ext cx="76347" cy="763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Oval 72"/>
            <p:cNvSpPr>
              <a:spLocks noChangeArrowheads="1"/>
            </p:cNvSpPr>
            <p:nvPr/>
          </p:nvSpPr>
          <p:spPr bwMode="auto">
            <a:xfrm>
              <a:off x="7505391" y="2807188"/>
              <a:ext cx="30296" cy="3029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Oval 73"/>
            <p:cNvSpPr>
              <a:spLocks noChangeArrowheads="1"/>
            </p:cNvSpPr>
            <p:nvPr/>
          </p:nvSpPr>
          <p:spPr bwMode="auto">
            <a:xfrm>
              <a:off x="7030342" y="2820518"/>
              <a:ext cx="65440" cy="66652"/>
            </a:xfrm>
            <a:prstGeom prst="ellipse">
              <a:avLst/>
            </a:pr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Oval 74"/>
            <p:cNvSpPr>
              <a:spLocks noChangeArrowheads="1"/>
            </p:cNvSpPr>
            <p:nvPr/>
          </p:nvSpPr>
          <p:spPr bwMode="auto">
            <a:xfrm>
              <a:off x="7055791" y="2781739"/>
              <a:ext cx="103008" cy="105432"/>
            </a:xfrm>
            <a:prstGeom prst="ellipse">
              <a:avLst/>
            </a:pr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75"/>
            <p:cNvSpPr>
              <a:spLocks noChangeArrowheads="1"/>
            </p:cNvSpPr>
            <p:nvPr/>
          </p:nvSpPr>
          <p:spPr bwMode="auto">
            <a:xfrm>
              <a:off x="7095782" y="2810823"/>
              <a:ext cx="89678" cy="89678"/>
            </a:xfrm>
            <a:prstGeom prst="ellipse">
              <a:avLst/>
            </a:pr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76"/>
            <p:cNvSpPr>
              <a:spLocks noChangeArrowheads="1"/>
            </p:cNvSpPr>
            <p:nvPr/>
          </p:nvSpPr>
          <p:spPr bwMode="auto">
            <a:xfrm>
              <a:off x="7152740" y="2770832"/>
              <a:ext cx="92101" cy="90889"/>
            </a:xfrm>
            <a:prstGeom prst="ellipse">
              <a:avLst/>
            </a:pr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77"/>
            <p:cNvSpPr>
              <a:spLocks noChangeArrowheads="1"/>
            </p:cNvSpPr>
            <p:nvPr/>
          </p:nvSpPr>
          <p:spPr bwMode="auto">
            <a:xfrm>
              <a:off x="7168494" y="2820518"/>
              <a:ext cx="109067" cy="109067"/>
            </a:xfrm>
            <a:prstGeom prst="ellipse">
              <a:avLst/>
            </a:pr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78"/>
            <p:cNvSpPr>
              <a:spLocks noChangeArrowheads="1"/>
            </p:cNvSpPr>
            <p:nvPr/>
          </p:nvSpPr>
          <p:spPr bwMode="auto">
            <a:xfrm>
              <a:off x="7221816" y="2797493"/>
              <a:ext cx="78771" cy="77559"/>
            </a:xfrm>
            <a:prstGeom prst="ellipse">
              <a:avLst/>
            </a:pr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79"/>
            <p:cNvSpPr>
              <a:spLocks/>
            </p:cNvSpPr>
            <p:nvPr/>
          </p:nvSpPr>
          <p:spPr bwMode="auto">
            <a:xfrm>
              <a:off x="7049732" y="2870204"/>
              <a:ext cx="227829" cy="92101"/>
            </a:xfrm>
            <a:custGeom>
              <a:avLst/>
              <a:gdLst>
                <a:gd name="T0" fmla="*/ 188 w 188"/>
                <a:gd name="T1" fmla="*/ 0 h 76"/>
                <a:gd name="T2" fmla="*/ 0 w 188"/>
                <a:gd name="T3" fmla="*/ 0 h 76"/>
                <a:gd name="T4" fmla="*/ 19 w 188"/>
                <a:gd name="T5" fmla="*/ 76 h 76"/>
                <a:gd name="T6" fmla="*/ 169 w 188"/>
                <a:gd name="T7" fmla="*/ 76 h 76"/>
                <a:gd name="T8" fmla="*/ 188 w 188"/>
                <a:gd name="T9" fmla="*/ 0 h 76"/>
              </a:gdLst>
              <a:ahLst/>
              <a:cxnLst>
                <a:cxn ang="0">
                  <a:pos x="T0" y="T1"/>
                </a:cxn>
                <a:cxn ang="0">
                  <a:pos x="T2" y="T3"/>
                </a:cxn>
                <a:cxn ang="0">
                  <a:pos x="T4" y="T5"/>
                </a:cxn>
                <a:cxn ang="0">
                  <a:pos x="T6" y="T7"/>
                </a:cxn>
                <a:cxn ang="0">
                  <a:pos x="T8" y="T9"/>
                </a:cxn>
              </a:cxnLst>
              <a:rect l="0" t="0" r="r" b="b"/>
              <a:pathLst>
                <a:path w="188" h="76">
                  <a:moveTo>
                    <a:pt x="188" y="0"/>
                  </a:moveTo>
                  <a:lnTo>
                    <a:pt x="0" y="0"/>
                  </a:lnTo>
                  <a:lnTo>
                    <a:pt x="19" y="76"/>
                  </a:lnTo>
                  <a:lnTo>
                    <a:pt x="169" y="76"/>
                  </a:lnTo>
                  <a:lnTo>
                    <a:pt x="188" y="0"/>
                  </a:lnTo>
                  <a:close/>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Rectangle 80"/>
            <p:cNvSpPr>
              <a:spLocks noChangeArrowheads="1"/>
            </p:cNvSpPr>
            <p:nvPr/>
          </p:nvSpPr>
          <p:spPr bwMode="auto">
            <a:xfrm>
              <a:off x="7049732" y="2870204"/>
              <a:ext cx="227829" cy="46051"/>
            </a:xfrm>
            <a:prstGeom prst="rect">
              <a:avLst/>
            </a:prstGeom>
            <a:solidFill>
              <a:schemeClr val="tx2">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81"/>
            <p:cNvSpPr>
              <a:spLocks noChangeArrowheads="1"/>
            </p:cNvSpPr>
            <p:nvPr/>
          </p:nvSpPr>
          <p:spPr bwMode="auto">
            <a:xfrm>
              <a:off x="7592644" y="2820518"/>
              <a:ext cx="65440" cy="66652"/>
            </a:xfrm>
            <a:prstGeom prst="ellipse">
              <a:avLst/>
            </a:pr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82"/>
            <p:cNvSpPr>
              <a:spLocks noChangeArrowheads="1"/>
            </p:cNvSpPr>
            <p:nvPr/>
          </p:nvSpPr>
          <p:spPr bwMode="auto">
            <a:xfrm>
              <a:off x="7618093" y="2781739"/>
              <a:ext cx="105432" cy="105432"/>
            </a:xfrm>
            <a:prstGeom prst="ellipse">
              <a:avLst/>
            </a:pr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83"/>
            <p:cNvSpPr>
              <a:spLocks noChangeArrowheads="1"/>
            </p:cNvSpPr>
            <p:nvPr/>
          </p:nvSpPr>
          <p:spPr bwMode="auto">
            <a:xfrm>
              <a:off x="7658085" y="2810823"/>
              <a:ext cx="89678" cy="89678"/>
            </a:xfrm>
            <a:prstGeom prst="ellipse">
              <a:avLst/>
            </a:pr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84"/>
            <p:cNvSpPr>
              <a:spLocks noChangeArrowheads="1"/>
            </p:cNvSpPr>
            <p:nvPr/>
          </p:nvSpPr>
          <p:spPr bwMode="auto">
            <a:xfrm>
              <a:off x="7717466" y="2770832"/>
              <a:ext cx="89678" cy="90889"/>
            </a:xfrm>
            <a:prstGeom prst="ellipse">
              <a:avLst/>
            </a:pr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85"/>
            <p:cNvSpPr>
              <a:spLocks noChangeArrowheads="1"/>
            </p:cNvSpPr>
            <p:nvPr/>
          </p:nvSpPr>
          <p:spPr bwMode="auto">
            <a:xfrm>
              <a:off x="7733220" y="2820518"/>
              <a:ext cx="106644" cy="109067"/>
            </a:xfrm>
            <a:prstGeom prst="ellipse">
              <a:avLst/>
            </a:pr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86"/>
            <p:cNvSpPr>
              <a:spLocks noChangeArrowheads="1"/>
            </p:cNvSpPr>
            <p:nvPr/>
          </p:nvSpPr>
          <p:spPr bwMode="auto">
            <a:xfrm>
              <a:off x="7786542" y="2797493"/>
              <a:ext cx="78771" cy="77559"/>
            </a:xfrm>
            <a:prstGeom prst="ellipse">
              <a:avLst/>
            </a:pr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87"/>
            <p:cNvSpPr>
              <a:spLocks/>
            </p:cNvSpPr>
            <p:nvPr/>
          </p:nvSpPr>
          <p:spPr bwMode="auto">
            <a:xfrm>
              <a:off x="7612034" y="2870204"/>
              <a:ext cx="227829" cy="92101"/>
            </a:xfrm>
            <a:custGeom>
              <a:avLst/>
              <a:gdLst>
                <a:gd name="T0" fmla="*/ 188 w 188"/>
                <a:gd name="T1" fmla="*/ 0 h 76"/>
                <a:gd name="T2" fmla="*/ 0 w 188"/>
                <a:gd name="T3" fmla="*/ 0 h 76"/>
                <a:gd name="T4" fmla="*/ 19 w 188"/>
                <a:gd name="T5" fmla="*/ 76 h 76"/>
                <a:gd name="T6" fmla="*/ 169 w 188"/>
                <a:gd name="T7" fmla="*/ 76 h 76"/>
                <a:gd name="T8" fmla="*/ 188 w 188"/>
                <a:gd name="T9" fmla="*/ 0 h 76"/>
              </a:gdLst>
              <a:ahLst/>
              <a:cxnLst>
                <a:cxn ang="0">
                  <a:pos x="T0" y="T1"/>
                </a:cxn>
                <a:cxn ang="0">
                  <a:pos x="T2" y="T3"/>
                </a:cxn>
                <a:cxn ang="0">
                  <a:pos x="T4" y="T5"/>
                </a:cxn>
                <a:cxn ang="0">
                  <a:pos x="T6" y="T7"/>
                </a:cxn>
                <a:cxn ang="0">
                  <a:pos x="T8" y="T9"/>
                </a:cxn>
              </a:cxnLst>
              <a:rect l="0" t="0" r="r" b="b"/>
              <a:pathLst>
                <a:path w="188" h="76">
                  <a:moveTo>
                    <a:pt x="188" y="0"/>
                  </a:moveTo>
                  <a:lnTo>
                    <a:pt x="0" y="0"/>
                  </a:lnTo>
                  <a:lnTo>
                    <a:pt x="19" y="76"/>
                  </a:lnTo>
                  <a:lnTo>
                    <a:pt x="169" y="76"/>
                  </a:lnTo>
                  <a:lnTo>
                    <a:pt x="188" y="0"/>
                  </a:lnTo>
                  <a:close/>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Rectangle 88"/>
            <p:cNvSpPr>
              <a:spLocks noChangeArrowheads="1"/>
            </p:cNvSpPr>
            <p:nvPr/>
          </p:nvSpPr>
          <p:spPr bwMode="auto">
            <a:xfrm>
              <a:off x="7612034" y="2870204"/>
              <a:ext cx="227829" cy="46051"/>
            </a:xfrm>
            <a:prstGeom prst="rect">
              <a:avLst/>
            </a:prstGeom>
            <a:solidFill>
              <a:schemeClr val="tx2">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5" name="Group 74"/>
          <p:cNvGrpSpPr/>
          <p:nvPr/>
        </p:nvGrpSpPr>
        <p:grpSpPr>
          <a:xfrm>
            <a:off x="4917964" y="2414980"/>
            <a:ext cx="1249794" cy="1402285"/>
            <a:chOff x="6964902" y="1881328"/>
            <a:chExt cx="963427" cy="1080978"/>
          </a:xfrm>
        </p:grpSpPr>
        <p:sp>
          <p:nvSpPr>
            <p:cNvPr id="76" name="Rectangle 57"/>
            <p:cNvSpPr>
              <a:spLocks noChangeArrowheads="1"/>
            </p:cNvSpPr>
            <p:nvPr/>
          </p:nvSpPr>
          <p:spPr bwMode="auto">
            <a:xfrm>
              <a:off x="7585373" y="1969793"/>
              <a:ext cx="116338" cy="287210"/>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Rectangle 58"/>
            <p:cNvSpPr>
              <a:spLocks noChangeArrowheads="1"/>
            </p:cNvSpPr>
            <p:nvPr/>
          </p:nvSpPr>
          <p:spPr bwMode="auto">
            <a:xfrm>
              <a:off x="7569619" y="1933438"/>
              <a:ext cx="147847" cy="72712"/>
            </a:xfrm>
            <a:prstGeom prst="rect">
              <a:avLst/>
            </a:prstGeom>
            <a:solidFill>
              <a:schemeClr val="tx2">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59"/>
            <p:cNvSpPr>
              <a:spLocks/>
            </p:cNvSpPr>
            <p:nvPr/>
          </p:nvSpPr>
          <p:spPr bwMode="auto">
            <a:xfrm>
              <a:off x="6964902" y="1881328"/>
              <a:ext cx="963427" cy="567150"/>
            </a:xfrm>
            <a:custGeom>
              <a:avLst/>
              <a:gdLst>
                <a:gd name="T0" fmla="*/ 0 w 795"/>
                <a:gd name="T1" fmla="*/ 468 h 468"/>
                <a:gd name="T2" fmla="*/ 397 w 795"/>
                <a:gd name="T3" fmla="*/ 0 h 468"/>
                <a:gd name="T4" fmla="*/ 795 w 795"/>
                <a:gd name="T5" fmla="*/ 468 h 468"/>
                <a:gd name="T6" fmla="*/ 0 w 795"/>
                <a:gd name="T7" fmla="*/ 468 h 468"/>
              </a:gdLst>
              <a:ahLst/>
              <a:cxnLst>
                <a:cxn ang="0">
                  <a:pos x="T0" y="T1"/>
                </a:cxn>
                <a:cxn ang="0">
                  <a:pos x="T2" y="T3"/>
                </a:cxn>
                <a:cxn ang="0">
                  <a:pos x="T4" y="T5"/>
                </a:cxn>
                <a:cxn ang="0">
                  <a:pos x="T6" y="T7"/>
                </a:cxn>
              </a:cxnLst>
              <a:rect l="0" t="0" r="r" b="b"/>
              <a:pathLst>
                <a:path w="795" h="468">
                  <a:moveTo>
                    <a:pt x="0" y="468"/>
                  </a:moveTo>
                  <a:lnTo>
                    <a:pt x="397" y="0"/>
                  </a:lnTo>
                  <a:lnTo>
                    <a:pt x="795" y="468"/>
                  </a:lnTo>
                  <a:lnTo>
                    <a:pt x="0" y="468"/>
                  </a:lnTo>
                  <a:close/>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60"/>
            <p:cNvSpPr>
              <a:spLocks/>
            </p:cNvSpPr>
            <p:nvPr/>
          </p:nvSpPr>
          <p:spPr bwMode="auto">
            <a:xfrm>
              <a:off x="7027918" y="1956463"/>
              <a:ext cx="837394" cy="492015"/>
            </a:xfrm>
            <a:custGeom>
              <a:avLst/>
              <a:gdLst>
                <a:gd name="T0" fmla="*/ 0 w 691"/>
                <a:gd name="T1" fmla="*/ 406 h 406"/>
                <a:gd name="T2" fmla="*/ 345 w 691"/>
                <a:gd name="T3" fmla="*/ 0 h 406"/>
                <a:gd name="T4" fmla="*/ 691 w 691"/>
                <a:gd name="T5" fmla="*/ 406 h 406"/>
                <a:gd name="T6" fmla="*/ 0 w 691"/>
                <a:gd name="T7" fmla="*/ 406 h 406"/>
              </a:gdLst>
              <a:ahLst/>
              <a:cxnLst>
                <a:cxn ang="0">
                  <a:pos x="T0" y="T1"/>
                </a:cxn>
                <a:cxn ang="0">
                  <a:pos x="T2" y="T3"/>
                </a:cxn>
                <a:cxn ang="0">
                  <a:pos x="T4" y="T5"/>
                </a:cxn>
                <a:cxn ang="0">
                  <a:pos x="T6" y="T7"/>
                </a:cxn>
              </a:cxnLst>
              <a:rect l="0" t="0" r="r" b="b"/>
              <a:pathLst>
                <a:path w="691" h="406">
                  <a:moveTo>
                    <a:pt x="0" y="406"/>
                  </a:moveTo>
                  <a:lnTo>
                    <a:pt x="345" y="0"/>
                  </a:lnTo>
                  <a:lnTo>
                    <a:pt x="691" y="406"/>
                  </a:lnTo>
                  <a:lnTo>
                    <a:pt x="0" y="4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61"/>
            <p:cNvSpPr>
              <a:spLocks/>
            </p:cNvSpPr>
            <p:nvPr/>
          </p:nvSpPr>
          <p:spPr bwMode="auto">
            <a:xfrm>
              <a:off x="7060639" y="1995242"/>
              <a:ext cx="771954" cy="967063"/>
            </a:xfrm>
            <a:custGeom>
              <a:avLst/>
              <a:gdLst>
                <a:gd name="T0" fmla="*/ 318 w 637"/>
                <a:gd name="T1" fmla="*/ 0 h 798"/>
                <a:gd name="T2" fmla="*/ 0 w 637"/>
                <a:gd name="T3" fmla="*/ 374 h 798"/>
                <a:gd name="T4" fmla="*/ 0 w 637"/>
                <a:gd name="T5" fmla="*/ 798 h 798"/>
                <a:gd name="T6" fmla="*/ 634 w 637"/>
                <a:gd name="T7" fmla="*/ 798 h 798"/>
                <a:gd name="T8" fmla="*/ 634 w 637"/>
                <a:gd name="T9" fmla="*/ 374 h 798"/>
                <a:gd name="T10" fmla="*/ 637 w 637"/>
                <a:gd name="T11" fmla="*/ 374 h 798"/>
                <a:gd name="T12" fmla="*/ 318 w 637"/>
                <a:gd name="T13" fmla="*/ 0 h 798"/>
              </a:gdLst>
              <a:ahLst/>
              <a:cxnLst>
                <a:cxn ang="0">
                  <a:pos x="T0" y="T1"/>
                </a:cxn>
                <a:cxn ang="0">
                  <a:pos x="T2" y="T3"/>
                </a:cxn>
                <a:cxn ang="0">
                  <a:pos x="T4" y="T5"/>
                </a:cxn>
                <a:cxn ang="0">
                  <a:pos x="T6" y="T7"/>
                </a:cxn>
                <a:cxn ang="0">
                  <a:pos x="T8" y="T9"/>
                </a:cxn>
                <a:cxn ang="0">
                  <a:pos x="T10" y="T11"/>
                </a:cxn>
                <a:cxn ang="0">
                  <a:pos x="T12" y="T13"/>
                </a:cxn>
              </a:cxnLst>
              <a:rect l="0" t="0" r="r" b="b"/>
              <a:pathLst>
                <a:path w="637" h="798">
                  <a:moveTo>
                    <a:pt x="318" y="0"/>
                  </a:moveTo>
                  <a:lnTo>
                    <a:pt x="0" y="374"/>
                  </a:lnTo>
                  <a:lnTo>
                    <a:pt x="0" y="798"/>
                  </a:lnTo>
                  <a:lnTo>
                    <a:pt x="634" y="798"/>
                  </a:lnTo>
                  <a:lnTo>
                    <a:pt x="634" y="374"/>
                  </a:lnTo>
                  <a:lnTo>
                    <a:pt x="637" y="374"/>
                  </a:lnTo>
                  <a:lnTo>
                    <a:pt x="318" y="0"/>
                  </a:ln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62"/>
            <p:cNvSpPr>
              <a:spLocks/>
            </p:cNvSpPr>
            <p:nvPr/>
          </p:nvSpPr>
          <p:spPr bwMode="auto">
            <a:xfrm>
              <a:off x="7347849" y="2253368"/>
              <a:ext cx="195109" cy="195109"/>
            </a:xfrm>
            <a:custGeom>
              <a:avLst/>
              <a:gdLst>
                <a:gd name="T0" fmla="*/ 84 w 102"/>
                <a:gd name="T1" fmla="*/ 84 h 102"/>
                <a:gd name="T2" fmla="*/ 19 w 102"/>
                <a:gd name="T3" fmla="*/ 84 h 102"/>
                <a:gd name="T4" fmla="*/ 19 w 102"/>
                <a:gd name="T5" fmla="*/ 18 h 102"/>
                <a:gd name="T6" fmla="*/ 84 w 102"/>
                <a:gd name="T7" fmla="*/ 18 h 102"/>
                <a:gd name="T8" fmla="*/ 84 w 102"/>
                <a:gd name="T9" fmla="*/ 84 h 102"/>
              </a:gdLst>
              <a:ahLst/>
              <a:cxnLst>
                <a:cxn ang="0">
                  <a:pos x="T0" y="T1"/>
                </a:cxn>
                <a:cxn ang="0">
                  <a:pos x="T2" y="T3"/>
                </a:cxn>
                <a:cxn ang="0">
                  <a:pos x="T4" y="T5"/>
                </a:cxn>
                <a:cxn ang="0">
                  <a:pos x="T6" y="T7"/>
                </a:cxn>
                <a:cxn ang="0">
                  <a:pos x="T8" y="T9"/>
                </a:cxn>
              </a:cxnLst>
              <a:rect l="0" t="0" r="r" b="b"/>
              <a:pathLst>
                <a:path w="102" h="102">
                  <a:moveTo>
                    <a:pt x="84" y="84"/>
                  </a:moveTo>
                  <a:cubicBezTo>
                    <a:pt x="66" y="102"/>
                    <a:pt x="37" y="102"/>
                    <a:pt x="19" y="84"/>
                  </a:cubicBezTo>
                  <a:cubicBezTo>
                    <a:pt x="0" y="66"/>
                    <a:pt x="0" y="36"/>
                    <a:pt x="19" y="18"/>
                  </a:cubicBezTo>
                  <a:cubicBezTo>
                    <a:pt x="37" y="0"/>
                    <a:pt x="66" y="0"/>
                    <a:pt x="84" y="18"/>
                  </a:cubicBezTo>
                  <a:cubicBezTo>
                    <a:pt x="102" y="36"/>
                    <a:pt x="102" y="66"/>
                    <a:pt x="84" y="84"/>
                  </a:cubicBezTo>
                  <a:close/>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63"/>
            <p:cNvSpPr>
              <a:spLocks/>
            </p:cNvSpPr>
            <p:nvPr/>
          </p:nvSpPr>
          <p:spPr bwMode="auto">
            <a:xfrm>
              <a:off x="7459340" y="2306690"/>
              <a:ext cx="64228" cy="88466"/>
            </a:xfrm>
            <a:custGeom>
              <a:avLst/>
              <a:gdLst>
                <a:gd name="T0" fmla="*/ 0 w 34"/>
                <a:gd name="T1" fmla="*/ 23 h 46"/>
                <a:gd name="T2" fmla="*/ 23 w 34"/>
                <a:gd name="T3" fmla="*/ 46 h 46"/>
                <a:gd name="T4" fmla="*/ 23 w 34"/>
                <a:gd name="T5" fmla="*/ 0 h 46"/>
                <a:gd name="T6" fmla="*/ 0 w 34"/>
                <a:gd name="T7" fmla="*/ 23 h 46"/>
              </a:gdLst>
              <a:ahLst/>
              <a:cxnLst>
                <a:cxn ang="0">
                  <a:pos x="T0" y="T1"/>
                </a:cxn>
                <a:cxn ang="0">
                  <a:pos x="T2" y="T3"/>
                </a:cxn>
                <a:cxn ang="0">
                  <a:pos x="T4" y="T5"/>
                </a:cxn>
                <a:cxn ang="0">
                  <a:pos x="T6" y="T7"/>
                </a:cxn>
              </a:cxnLst>
              <a:rect l="0" t="0" r="r" b="b"/>
              <a:pathLst>
                <a:path w="34" h="46">
                  <a:moveTo>
                    <a:pt x="0" y="23"/>
                  </a:moveTo>
                  <a:cubicBezTo>
                    <a:pt x="23" y="46"/>
                    <a:pt x="23" y="46"/>
                    <a:pt x="23" y="46"/>
                  </a:cubicBezTo>
                  <a:cubicBezTo>
                    <a:pt x="34" y="33"/>
                    <a:pt x="34" y="13"/>
                    <a:pt x="23" y="0"/>
                  </a:cubicBezTo>
                  <a:lnTo>
                    <a:pt x="0" y="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64"/>
            <p:cNvSpPr>
              <a:spLocks/>
            </p:cNvSpPr>
            <p:nvPr/>
          </p:nvSpPr>
          <p:spPr bwMode="auto">
            <a:xfrm>
              <a:off x="7401171" y="2273970"/>
              <a:ext cx="90889" cy="65440"/>
            </a:xfrm>
            <a:custGeom>
              <a:avLst/>
              <a:gdLst>
                <a:gd name="T0" fmla="*/ 23 w 47"/>
                <a:gd name="T1" fmla="*/ 34 h 34"/>
                <a:gd name="T2" fmla="*/ 47 w 47"/>
                <a:gd name="T3" fmla="*/ 10 h 34"/>
                <a:gd name="T4" fmla="*/ 0 w 47"/>
                <a:gd name="T5" fmla="*/ 10 h 34"/>
                <a:gd name="T6" fmla="*/ 23 w 47"/>
                <a:gd name="T7" fmla="*/ 34 h 34"/>
              </a:gdLst>
              <a:ahLst/>
              <a:cxnLst>
                <a:cxn ang="0">
                  <a:pos x="T0" y="T1"/>
                </a:cxn>
                <a:cxn ang="0">
                  <a:pos x="T2" y="T3"/>
                </a:cxn>
                <a:cxn ang="0">
                  <a:pos x="T4" y="T5"/>
                </a:cxn>
                <a:cxn ang="0">
                  <a:pos x="T6" y="T7"/>
                </a:cxn>
              </a:cxnLst>
              <a:rect l="0" t="0" r="r" b="b"/>
              <a:pathLst>
                <a:path w="47" h="34">
                  <a:moveTo>
                    <a:pt x="23" y="34"/>
                  </a:moveTo>
                  <a:cubicBezTo>
                    <a:pt x="47" y="10"/>
                    <a:pt x="47" y="10"/>
                    <a:pt x="47" y="10"/>
                  </a:cubicBezTo>
                  <a:cubicBezTo>
                    <a:pt x="33" y="0"/>
                    <a:pt x="14" y="0"/>
                    <a:pt x="0" y="10"/>
                  </a:cubicBezTo>
                  <a:lnTo>
                    <a:pt x="23" y="3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65"/>
            <p:cNvSpPr>
              <a:spLocks/>
            </p:cNvSpPr>
            <p:nvPr/>
          </p:nvSpPr>
          <p:spPr bwMode="auto">
            <a:xfrm>
              <a:off x="7369662" y="2306690"/>
              <a:ext cx="64228" cy="88466"/>
            </a:xfrm>
            <a:custGeom>
              <a:avLst/>
              <a:gdLst>
                <a:gd name="T0" fmla="*/ 34 w 34"/>
                <a:gd name="T1" fmla="*/ 23 h 46"/>
                <a:gd name="T2" fmla="*/ 11 w 34"/>
                <a:gd name="T3" fmla="*/ 0 h 46"/>
                <a:gd name="T4" fmla="*/ 11 w 34"/>
                <a:gd name="T5" fmla="*/ 46 h 46"/>
                <a:gd name="T6" fmla="*/ 34 w 34"/>
                <a:gd name="T7" fmla="*/ 23 h 46"/>
              </a:gdLst>
              <a:ahLst/>
              <a:cxnLst>
                <a:cxn ang="0">
                  <a:pos x="T0" y="T1"/>
                </a:cxn>
                <a:cxn ang="0">
                  <a:pos x="T2" y="T3"/>
                </a:cxn>
                <a:cxn ang="0">
                  <a:pos x="T4" y="T5"/>
                </a:cxn>
                <a:cxn ang="0">
                  <a:pos x="T6" y="T7"/>
                </a:cxn>
              </a:cxnLst>
              <a:rect l="0" t="0" r="r" b="b"/>
              <a:pathLst>
                <a:path w="34" h="46">
                  <a:moveTo>
                    <a:pt x="34" y="23"/>
                  </a:moveTo>
                  <a:cubicBezTo>
                    <a:pt x="11" y="0"/>
                    <a:pt x="11" y="0"/>
                    <a:pt x="11" y="0"/>
                  </a:cubicBezTo>
                  <a:cubicBezTo>
                    <a:pt x="0" y="13"/>
                    <a:pt x="0" y="33"/>
                    <a:pt x="11" y="46"/>
                  </a:cubicBezTo>
                  <a:lnTo>
                    <a:pt x="34" y="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66"/>
            <p:cNvSpPr>
              <a:spLocks/>
            </p:cNvSpPr>
            <p:nvPr/>
          </p:nvSpPr>
          <p:spPr bwMode="auto">
            <a:xfrm>
              <a:off x="7401171" y="2362436"/>
              <a:ext cx="90889" cy="65440"/>
            </a:xfrm>
            <a:custGeom>
              <a:avLst/>
              <a:gdLst>
                <a:gd name="T0" fmla="*/ 23 w 47"/>
                <a:gd name="T1" fmla="*/ 0 h 34"/>
                <a:gd name="T2" fmla="*/ 0 w 47"/>
                <a:gd name="T3" fmla="*/ 24 h 34"/>
                <a:gd name="T4" fmla="*/ 47 w 47"/>
                <a:gd name="T5" fmla="*/ 24 h 34"/>
                <a:gd name="T6" fmla="*/ 23 w 47"/>
                <a:gd name="T7" fmla="*/ 0 h 34"/>
              </a:gdLst>
              <a:ahLst/>
              <a:cxnLst>
                <a:cxn ang="0">
                  <a:pos x="T0" y="T1"/>
                </a:cxn>
                <a:cxn ang="0">
                  <a:pos x="T2" y="T3"/>
                </a:cxn>
                <a:cxn ang="0">
                  <a:pos x="T4" y="T5"/>
                </a:cxn>
                <a:cxn ang="0">
                  <a:pos x="T6" y="T7"/>
                </a:cxn>
              </a:cxnLst>
              <a:rect l="0" t="0" r="r" b="b"/>
              <a:pathLst>
                <a:path w="47" h="34">
                  <a:moveTo>
                    <a:pt x="23" y="0"/>
                  </a:moveTo>
                  <a:cubicBezTo>
                    <a:pt x="0" y="24"/>
                    <a:pt x="0" y="24"/>
                    <a:pt x="0" y="24"/>
                  </a:cubicBezTo>
                  <a:cubicBezTo>
                    <a:pt x="14" y="34"/>
                    <a:pt x="33" y="34"/>
                    <a:pt x="47" y="24"/>
                  </a:cubicBezTo>
                  <a:lnTo>
                    <a:pt x="2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Rectangle 67"/>
            <p:cNvSpPr>
              <a:spLocks noChangeArrowheads="1"/>
            </p:cNvSpPr>
            <p:nvPr/>
          </p:nvSpPr>
          <p:spPr bwMode="auto">
            <a:xfrm>
              <a:off x="7327247" y="2564816"/>
              <a:ext cx="238736" cy="397490"/>
            </a:xfrm>
            <a:prstGeom prst="rect">
              <a:avLst/>
            </a:prstGeom>
            <a:solidFill>
              <a:schemeClr val="tx2">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Rectangle 68"/>
            <p:cNvSpPr>
              <a:spLocks noChangeArrowheads="1"/>
            </p:cNvSpPr>
            <p:nvPr/>
          </p:nvSpPr>
          <p:spPr bwMode="auto">
            <a:xfrm>
              <a:off x="7357544" y="2599960"/>
              <a:ext cx="76347" cy="763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Rectangle 69"/>
            <p:cNvSpPr>
              <a:spLocks noChangeArrowheads="1"/>
            </p:cNvSpPr>
            <p:nvPr/>
          </p:nvSpPr>
          <p:spPr bwMode="auto">
            <a:xfrm>
              <a:off x="7459340" y="2599960"/>
              <a:ext cx="76347" cy="763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Rectangle 70"/>
            <p:cNvSpPr>
              <a:spLocks noChangeArrowheads="1"/>
            </p:cNvSpPr>
            <p:nvPr/>
          </p:nvSpPr>
          <p:spPr bwMode="auto">
            <a:xfrm>
              <a:off x="7357544" y="2702968"/>
              <a:ext cx="76347" cy="763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Rectangle 71"/>
            <p:cNvSpPr>
              <a:spLocks noChangeArrowheads="1"/>
            </p:cNvSpPr>
            <p:nvPr/>
          </p:nvSpPr>
          <p:spPr bwMode="auto">
            <a:xfrm>
              <a:off x="7459340" y="2702968"/>
              <a:ext cx="76347" cy="763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Oval 72"/>
            <p:cNvSpPr>
              <a:spLocks noChangeArrowheads="1"/>
            </p:cNvSpPr>
            <p:nvPr/>
          </p:nvSpPr>
          <p:spPr bwMode="auto">
            <a:xfrm>
              <a:off x="7505391" y="2807188"/>
              <a:ext cx="30296" cy="3029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Oval 73"/>
            <p:cNvSpPr>
              <a:spLocks noChangeArrowheads="1"/>
            </p:cNvSpPr>
            <p:nvPr/>
          </p:nvSpPr>
          <p:spPr bwMode="auto">
            <a:xfrm>
              <a:off x="7030342" y="2820518"/>
              <a:ext cx="65440" cy="66652"/>
            </a:xfrm>
            <a:prstGeom prst="ellipse">
              <a:avLst/>
            </a:pr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Oval 74"/>
            <p:cNvSpPr>
              <a:spLocks noChangeArrowheads="1"/>
            </p:cNvSpPr>
            <p:nvPr/>
          </p:nvSpPr>
          <p:spPr bwMode="auto">
            <a:xfrm>
              <a:off x="7055791" y="2781739"/>
              <a:ext cx="103008" cy="105432"/>
            </a:xfrm>
            <a:prstGeom prst="ellipse">
              <a:avLst/>
            </a:pr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Oval 75"/>
            <p:cNvSpPr>
              <a:spLocks noChangeArrowheads="1"/>
            </p:cNvSpPr>
            <p:nvPr/>
          </p:nvSpPr>
          <p:spPr bwMode="auto">
            <a:xfrm>
              <a:off x="7095782" y="2810823"/>
              <a:ext cx="89678" cy="89678"/>
            </a:xfrm>
            <a:prstGeom prst="ellipse">
              <a:avLst/>
            </a:pr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Oval 76"/>
            <p:cNvSpPr>
              <a:spLocks noChangeArrowheads="1"/>
            </p:cNvSpPr>
            <p:nvPr/>
          </p:nvSpPr>
          <p:spPr bwMode="auto">
            <a:xfrm>
              <a:off x="7152740" y="2770832"/>
              <a:ext cx="92101" cy="90889"/>
            </a:xfrm>
            <a:prstGeom prst="ellipse">
              <a:avLst/>
            </a:pr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Oval 77"/>
            <p:cNvSpPr>
              <a:spLocks noChangeArrowheads="1"/>
            </p:cNvSpPr>
            <p:nvPr/>
          </p:nvSpPr>
          <p:spPr bwMode="auto">
            <a:xfrm>
              <a:off x="7168494" y="2820518"/>
              <a:ext cx="109067" cy="109067"/>
            </a:xfrm>
            <a:prstGeom prst="ellipse">
              <a:avLst/>
            </a:pr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Oval 78"/>
            <p:cNvSpPr>
              <a:spLocks noChangeArrowheads="1"/>
            </p:cNvSpPr>
            <p:nvPr/>
          </p:nvSpPr>
          <p:spPr bwMode="auto">
            <a:xfrm>
              <a:off x="7221816" y="2797493"/>
              <a:ext cx="78771" cy="77559"/>
            </a:xfrm>
            <a:prstGeom prst="ellipse">
              <a:avLst/>
            </a:pr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79"/>
            <p:cNvSpPr>
              <a:spLocks/>
            </p:cNvSpPr>
            <p:nvPr/>
          </p:nvSpPr>
          <p:spPr bwMode="auto">
            <a:xfrm>
              <a:off x="7049732" y="2870204"/>
              <a:ext cx="227829" cy="92101"/>
            </a:xfrm>
            <a:custGeom>
              <a:avLst/>
              <a:gdLst>
                <a:gd name="T0" fmla="*/ 188 w 188"/>
                <a:gd name="T1" fmla="*/ 0 h 76"/>
                <a:gd name="T2" fmla="*/ 0 w 188"/>
                <a:gd name="T3" fmla="*/ 0 h 76"/>
                <a:gd name="T4" fmla="*/ 19 w 188"/>
                <a:gd name="T5" fmla="*/ 76 h 76"/>
                <a:gd name="T6" fmla="*/ 169 w 188"/>
                <a:gd name="T7" fmla="*/ 76 h 76"/>
                <a:gd name="T8" fmla="*/ 188 w 188"/>
                <a:gd name="T9" fmla="*/ 0 h 76"/>
              </a:gdLst>
              <a:ahLst/>
              <a:cxnLst>
                <a:cxn ang="0">
                  <a:pos x="T0" y="T1"/>
                </a:cxn>
                <a:cxn ang="0">
                  <a:pos x="T2" y="T3"/>
                </a:cxn>
                <a:cxn ang="0">
                  <a:pos x="T4" y="T5"/>
                </a:cxn>
                <a:cxn ang="0">
                  <a:pos x="T6" y="T7"/>
                </a:cxn>
                <a:cxn ang="0">
                  <a:pos x="T8" y="T9"/>
                </a:cxn>
              </a:cxnLst>
              <a:rect l="0" t="0" r="r" b="b"/>
              <a:pathLst>
                <a:path w="188" h="76">
                  <a:moveTo>
                    <a:pt x="188" y="0"/>
                  </a:moveTo>
                  <a:lnTo>
                    <a:pt x="0" y="0"/>
                  </a:lnTo>
                  <a:lnTo>
                    <a:pt x="19" y="76"/>
                  </a:lnTo>
                  <a:lnTo>
                    <a:pt x="169" y="76"/>
                  </a:lnTo>
                  <a:lnTo>
                    <a:pt x="188" y="0"/>
                  </a:lnTo>
                  <a:close/>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Rectangle 80"/>
            <p:cNvSpPr>
              <a:spLocks noChangeArrowheads="1"/>
            </p:cNvSpPr>
            <p:nvPr/>
          </p:nvSpPr>
          <p:spPr bwMode="auto">
            <a:xfrm>
              <a:off x="7049732" y="2870204"/>
              <a:ext cx="227829" cy="46051"/>
            </a:xfrm>
            <a:prstGeom prst="rect">
              <a:avLst/>
            </a:prstGeom>
            <a:solidFill>
              <a:schemeClr val="tx2">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Oval 81"/>
            <p:cNvSpPr>
              <a:spLocks noChangeArrowheads="1"/>
            </p:cNvSpPr>
            <p:nvPr/>
          </p:nvSpPr>
          <p:spPr bwMode="auto">
            <a:xfrm>
              <a:off x="7592644" y="2820518"/>
              <a:ext cx="65440" cy="66652"/>
            </a:xfrm>
            <a:prstGeom prst="ellipse">
              <a:avLst/>
            </a:pr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Oval 82"/>
            <p:cNvSpPr>
              <a:spLocks noChangeArrowheads="1"/>
            </p:cNvSpPr>
            <p:nvPr/>
          </p:nvSpPr>
          <p:spPr bwMode="auto">
            <a:xfrm>
              <a:off x="7618093" y="2781739"/>
              <a:ext cx="105432" cy="105432"/>
            </a:xfrm>
            <a:prstGeom prst="ellipse">
              <a:avLst/>
            </a:pr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Oval 83"/>
            <p:cNvSpPr>
              <a:spLocks noChangeArrowheads="1"/>
            </p:cNvSpPr>
            <p:nvPr/>
          </p:nvSpPr>
          <p:spPr bwMode="auto">
            <a:xfrm>
              <a:off x="7658085" y="2810823"/>
              <a:ext cx="89678" cy="89678"/>
            </a:xfrm>
            <a:prstGeom prst="ellipse">
              <a:avLst/>
            </a:pr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Oval 84"/>
            <p:cNvSpPr>
              <a:spLocks noChangeArrowheads="1"/>
            </p:cNvSpPr>
            <p:nvPr/>
          </p:nvSpPr>
          <p:spPr bwMode="auto">
            <a:xfrm>
              <a:off x="7717466" y="2770832"/>
              <a:ext cx="89678" cy="90889"/>
            </a:xfrm>
            <a:prstGeom prst="ellipse">
              <a:avLst/>
            </a:pr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Oval 85"/>
            <p:cNvSpPr>
              <a:spLocks noChangeArrowheads="1"/>
            </p:cNvSpPr>
            <p:nvPr/>
          </p:nvSpPr>
          <p:spPr bwMode="auto">
            <a:xfrm>
              <a:off x="7733220" y="2820518"/>
              <a:ext cx="106644" cy="109067"/>
            </a:xfrm>
            <a:prstGeom prst="ellipse">
              <a:avLst/>
            </a:pr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Oval 86"/>
            <p:cNvSpPr>
              <a:spLocks noChangeArrowheads="1"/>
            </p:cNvSpPr>
            <p:nvPr/>
          </p:nvSpPr>
          <p:spPr bwMode="auto">
            <a:xfrm>
              <a:off x="7786542" y="2797493"/>
              <a:ext cx="78771" cy="77559"/>
            </a:xfrm>
            <a:prstGeom prst="ellipse">
              <a:avLst/>
            </a:pr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87"/>
            <p:cNvSpPr>
              <a:spLocks/>
            </p:cNvSpPr>
            <p:nvPr/>
          </p:nvSpPr>
          <p:spPr bwMode="auto">
            <a:xfrm>
              <a:off x="7612034" y="2870204"/>
              <a:ext cx="227829" cy="92101"/>
            </a:xfrm>
            <a:custGeom>
              <a:avLst/>
              <a:gdLst>
                <a:gd name="T0" fmla="*/ 188 w 188"/>
                <a:gd name="T1" fmla="*/ 0 h 76"/>
                <a:gd name="T2" fmla="*/ 0 w 188"/>
                <a:gd name="T3" fmla="*/ 0 h 76"/>
                <a:gd name="T4" fmla="*/ 19 w 188"/>
                <a:gd name="T5" fmla="*/ 76 h 76"/>
                <a:gd name="T6" fmla="*/ 169 w 188"/>
                <a:gd name="T7" fmla="*/ 76 h 76"/>
                <a:gd name="T8" fmla="*/ 188 w 188"/>
                <a:gd name="T9" fmla="*/ 0 h 76"/>
              </a:gdLst>
              <a:ahLst/>
              <a:cxnLst>
                <a:cxn ang="0">
                  <a:pos x="T0" y="T1"/>
                </a:cxn>
                <a:cxn ang="0">
                  <a:pos x="T2" y="T3"/>
                </a:cxn>
                <a:cxn ang="0">
                  <a:pos x="T4" y="T5"/>
                </a:cxn>
                <a:cxn ang="0">
                  <a:pos x="T6" y="T7"/>
                </a:cxn>
                <a:cxn ang="0">
                  <a:pos x="T8" y="T9"/>
                </a:cxn>
              </a:cxnLst>
              <a:rect l="0" t="0" r="r" b="b"/>
              <a:pathLst>
                <a:path w="188" h="76">
                  <a:moveTo>
                    <a:pt x="188" y="0"/>
                  </a:moveTo>
                  <a:lnTo>
                    <a:pt x="0" y="0"/>
                  </a:lnTo>
                  <a:lnTo>
                    <a:pt x="19" y="76"/>
                  </a:lnTo>
                  <a:lnTo>
                    <a:pt x="169" y="76"/>
                  </a:lnTo>
                  <a:lnTo>
                    <a:pt x="188" y="0"/>
                  </a:lnTo>
                  <a:close/>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Rectangle 88"/>
            <p:cNvSpPr>
              <a:spLocks noChangeArrowheads="1"/>
            </p:cNvSpPr>
            <p:nvPr/>
          </p:nvSpPr>
          <p:spPr bwMode="auto">
            <a:xfrm>
              <a:off x="7612034" y="2870204"/>
              <a:ext cx="227829" cy="46051"/>
            </a:xfrm>
            <a:prstGeom prst="rect">
              <a:avLst/>
            </a:prstGeom>
            <a:solidFill>
              <a:schemeClr val="tx2">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8" name="Group 107"/>
          <p:cNvGrpSpPr/>
          <p:nvPr/>
        </p:nvGrpSpPr>
        <p:grpSpPr>
          <a:xfrm>
            <a:off x="6828383" y="2414980"/>
            <a:ext cx="1249794" cy="1402285"/>
            <a:chOff x="6964902" y="1881328"/>
            <a:chExt cx="963427" cy="1080978"/>
          </a:xfrm>
        </p:grpSpPr>
        <p:sp>
          <p:nvSpPr>
            <p:cNvPr id="109" name="Rectangle 57"/>
            <p:cNvSpPr>
              <a:spLocks noChangeArrowheads="1"/>
            </p:cNvSpPr>
            <p:nvPr/>
          </p:nvSpPr>
          <p:spPr bwMode="auto">
            <a:xfrm>
              <a:off x="7585373" y="1969793"/>
              <a:ext cx="116338" cy="287210"/>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Rectangle 58"/>
            <p:cNvSpPr>
              <a:spLocks noChangeArrowheads="1"/>
            </p:cNvSpPr>
            <p:nvPr/>
          </p:nvSpPr>
          <p:spPr bwMode="auto">
            <a:xfrm>
              <a:off x="7569619" y="1933438"/>
              <a:ext cx="147847" cy="72712"/>
            </a:xfrm>
            <a:prstGeom prst="rect">
              <a:avLst/>
            </a:prstGeom>
            <a:solidFill>
              <a:schemeClr val="tx2">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59"/>
            <p:cNvSpPr>
              <a:spLocks/>
            </p:cNvSpPr>
            <p:nvPr/>
          </p:nvSpPr>
          <p:spPr bwMode="auto">
            <a:xfrm>
              <a:off x="6964902" y="1881328"/>
              <a:ext cx="963427" cy="567150"/>
            </a:xfrm>
            <a:custGeom>
              <a:avLst/>
              <a:gdLst>
                <a:gd name="T0" fmla="*/ 0 w 795"/>
                <a:gd name="T1" fmla="*/ 468 h 468"/>
                <a:gd name="T2" fmla="*/ 397 w 795"/>
                <a:gd name="T3" fmla="*/ 0 h 468"/>
                <a:gd name="T4" fmla="*/ 795 w 795"/>
                <a:gd name="T5" fmla="*/ 468 h 468"/>
                <a:gd name="T6" fmla="*/ 0 w 795"/>
                <a:gd name="T7" fmla="*/ 468 h 468"/>
              </a:gdLst>
              <a:ahLst/>
              <a:cxnLst>
                <a:cxn ang="0">
                  <a:pos x="T0" y="T1"/>
                </a:cxn>
                <a:cxn ang="0">
                  <a:pos x="T2" y="T3"/>
                </a:cxn>
                <a:cxn ang="0">
                  <a:pos x="T4" y="T5"/>
                </a:cxn>
                <a:cxn ang="0">
                  <a:pos x="T6" y="T7"/>
                </a:cxn>
              </a:cxnLst>
              <a:rect l="0" t="0" r="r" b="b"/>
              <a:pathLst>
                <a:path w="795" h="468">
                  <a:moveTo>
                    <a:pt x="0" y="468"/>
                  </a:moveTo>
                  <a:lnTo>
                    <a:pt x="397" y="0"/>
                  </a:lnTo>
                  <a:lnTo>
                    <a:pt x="795" y="468"/>
                  </a:lnTo>
                  <a:lnTo>
                    <a:pt x="0" y="468"/>
                  </a:lnTo>
                  <a:close/>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60"/>
            <p:cNvSpPr>
              <a:spLocks/>
            </p:cNvSpPr>
            <p:nvPr/>
          </p:nvSpPr>
          <p:spPr bwMode="auto">
            <a:xfrm>
              <a:off x="7027918" y="1956463"/>
              <a:ext cx="837394" cy="492015"/>
            </a:xfrm>
            <a:custGeom>
              <a:avLst/>
              <a:gdLst>
                <a:gd name="T0" fmla="*/ 0 w 691"/>
                <a:gd name="T1" fmla="*/ 406 h 406"/>
                <a:gd name="T2" fmla="*/ 345 w 691"/>
                <a:gd name="T3" fmla="*/ 0 h 406"/>
                <a:gd name="T4" fmla="*/ 691 w 691"/>
                <a:gd name="T5" fmla="*/ 406 h 406"/>
                <a:gd name="T6" fmla="*/ 0 w 691"/>
                <a:gd name="T7" fmla="*/ 406 h 406"/>
              </a:gdLst>
              <a:ahLst/>
              <a:cxnLst>
                <a:cxn ang="0">
                  <a:pos x="T0" y="T1"/>
                </a:cxn>
                <a:cxn ang="0">
                  <a:pos x="T2" y="T3"/>
                </a:cxn>
                <a:cxn ang="0">
                  <a:pos x="T4" y="T5"/>
                </a:cxn>
                <a:cxn ang="0">
                  <a:pos x="T6" y="T7"/>
                </a:cxn>
              </a:cxnLst>
              <a:rect l="0" t="0" r="r" b="b"/>
              <a:pathLst>
                <a:path w="691" h="406">
                  <a:moveTo>
                    <a:pt x="0" y="406"/>
                  </a:moveTo>
                  <a:lnTo>
                    <a:pt x="345" y="0"/>
                  </a:lnTo>
                  <a:lnTo>
                    <a:pt x="691" y="406"/>
                  </a:lnTo>
                  <a:lnTo>
                    <a:pt x="0" y="4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61"/>
            <p:cNvSpPr>
              <a:spLocks/>
            </p:cNvSpPr>
            <p:nvPr/>
          </p:nvSpPr>
          <p:spPr bwMode="auto">
            <a:xfrm>
              <a:off x="7060639" y="1995242"/>
              <a:ext cx="771954" cy="967063"/>
            </a:xfrm>
            <a:custGeom>
              <a:avLst/>
              <a:gdLst>
                <a:gd name="T0" fmla="*/ 318 w 637"/>
                <a:gd name="T1" fmla="*/ 0 h 798"/>
                <a:gd name="T2" fmla="*/ 0 w 637"/>
                <a:gd name="T3" fmla="*/ 374 h 798"/>
                <a:gd name="T4" fmla="*/ 0 w 637"/>
                <a:gd name="T5" fmla="*/ 798 h 798"/>
                <a:gd name="T6" fmla="*/ 634 w 637"/>
                <a:gd name="T7" fmla="*/ 798 h 798"/>
                <a:gd name="T8" fmla="*/ 634 w 637"/>
                <a:gd name="T9" fmla="*/ 374 h 798"/>
                <a:gd name="T10" fmla="*/ 637 w 637"/>
                <a:gd name="T11" fmla="*/ 374 h 798"/>
                <a:gd name="T12" fmla="*/ 318 w 637"/>
                <a:gd name="T13" fmla="*/ 0 h 798"/>
              </a:gdLst>
              <a:ahLst/>
              <a:cxnLst>
                <a:cxn ang="0">
                  <a:pos x="T0" y="T1"/>
                </a:cxn>
                <a:cxn ang="0">
                  <a:pos x="T2" y="T3"/>
                </a:cxn>
                <a:cxn ang="0">
                  <a:pos x="T4" y="T5"/>
                </a:cxn>
                <a:cxn ang="0">
                  <a:pos x="T6" y="T7"/>
                </a:cxn>
                <a:cxn ang="0">
                  <a:pos x="T8" y="T9"/>
                </a:cxn>
                <a:cxn ang="0">
                  <a:pos x="T10" y="T11"/>
                </a:cxn>
                <a:cxn ang="0">
                  <a:pos x="T12" y="T13"/>
                </a:cxn>
              </a:cxnLst>
              <a:rect l="0" t="0" r="r" b="b"/>
              <a:pathLst>
                <a:path w="637" h="798">
                  <a:moveTo>
                    <a:pt x="318" y="0"/>
                  </a:moveTo>
                  <a:lnTo>
                    <a:pt x="0" y="374"/>
                  </a:lnTo>
                  <a:lnTo>
                    <a:pt x="0" y="798"/>
                  </a:lnTo>
                  <a:lnTo>
                    <a:pt x="634" y="798"/>
                  </a:lnTo>
                  <a:lnTo>
                    <a:pt x="634" y="374"/>
                  </a:lnTo>
                  <a:lnTo>
                    <a:pt x="637" y="374"/>
                  </a:lnTo>
                  <a:lnTo>
                    <a:pt x="318" y="0"/>
                  </a:ln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62"/>
            <p:cNvSpPr>
              <a:spLocks/>
            </p:cNvSpPr>
            <p:nvPr/>
          </p:nvSpPr>
          <p:spPr bwMode="auto">
            <a:xfrm>
              <a:off x="7347849" y="2253368"/>
              <a:ext cx="195109" cy="195109"/>
            </a:xfrm>
            <a:custGeom>
              <a:avLst/>
              <a:gdLst>
                <a:gd name="T0" fmla="*/ 84 w 102"/>
                <a:gd name="T1" fmla="*/ 84 h 102"/>
                <a:gd name="T2" fmla="*/ 19 w 102"/>
                <a:gd name="T3" fmla="*/ 84 h 102"/>
                <a:gd name="T4" fmla="*/ 19 w 102"/>
                <a:gd name="T5" fmla="*/ 18 h 102"/>
                <a:gd name="T6" fmla="*/ 84 w 102"/>
                <a:gd name="T7" fmla="*/ 18 h 102"/>
                <a:gd name="T8" fmla="*/ 84 w 102"/>
                <a:gd name="T9" fmla="*/ 84 h 102"/>
              </a:gdLst>
              <a:ahLst/>
              <a:cxnLst>
                <a:cxn ang="0">
                  <a:pos x="T0" y="T1"/>
                </a:cxn>
                <a:cxn ang="0">
                  <a:pos x="T2" y="T3"/>
                </a:cxn>
                <a:cxn ang="0">
                  <a:pos x="T4" y="T5"/>
                </a:cxn>
                <a:cxn ang="0">
                  <a:pos x="T6" y="T7"/>
                </a:cxn>
                <a:cxn ang="0">
                  <a:pos x="T8" y="T9"/>
                </a:cxn>
              </a:cxnLst>
              <a:rect l="0" t="0" r="r" b="b"/>
              <a:pathLst>
                <a:path w="102" h="102">
                  <a:moveTo>
                    <a:pt x="84" y="84"/>
                  </a:moveTo>
                  <a:cubicBezTo>
                    <a:pt x="66" y="102"/>
                    <a:pt x="37" y="102"/>
                    <a:pt x="19" y="84"/>
                  </a:cubicBezTo>
                  <a:cubicBezTo>
                    <a:pt x="0" y="66"/>
                    <a:pt x="0" y="36"/>
                    <a:pt x="19" y="18"/>
                  </a:cubicBezTo>
                  <a:cubicBezTo>
                    <a:pt x="37" y="0"/>
                    <a:pt x="66" y="0"/>
                    <a:pt x="84" y="18"/>
                  </a:cubicBezTo>
                  <a:cubicBezTo>
                    <a:pt x="102" y="36"/>
                    <a:pt x="102" y="66"/>
                    <a:pt x="84" y="84"/>
                  </a:cubicBezTo>
                  <a:close/>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63"/>
            <p:cNvSpPr>
              <a:spLocks/>
            </p:cNvSpPr>
            <p:nvPr/>
          </p:nvSpPr>
          <p:spPr bwMode="auto">
            <a:xfrm>
              <a:off x="7459340" y="2306690"/>
              <a:ext cx="64228" cy="88466"/>
            </a:xfrm>
            <a:custGeom>
              <a:avLst/>
              <a:gdLst>
                <a:gd name="T0" fmla="*/ 0 w 34"/>
                <a:gd name="T1" fmla="*/ 23 h 46"/>
                <a:gd name="T2" fmla="*/ 23 w 34"/>
                <a:gd name="T3" fmla="*/ 46 h 46"/>
                <a:gd name="T4" fmla="*/ 23 w 34"/>
                <a:gd name="T5" fmla="*/ 0 h 46"/>
                <a:gd name="T6" fmla="*/ 0 w 34"/>
                <a:gd name="T7" fmla="*/ 23 h 46"/>
              </a:gdLst>
              <a:ahLst/>
              <a:cxnLst>
                <a:cxn ang="0">
                  <a:pos x="T0" y="T1"/>
                </a:cxn>
                <a:cxn ang="0">
                  <a:pos x="T2" y="T3"/>
                </a:cxn>
                <a:cxn ang="0">
                  <a:pos x="T4" y="T5"/>
                </a:cxn>
                <a:cxn ang="0">
                  <a:pos x="T6" y="T7"/>
                </a:cxn>
              </a:cxnLst>
              <a:rect l="0" t="0" r="r" b="b"/>
              <a:pathLst>
                <a:path w="34" h="46">
                  <a:moveTo>
                    <a:pt x="0" y="23"/>
                  </a:moveTo>
                  <a:cubicBezTo>
                    <a:pt x="23" y="46"/>
                    <a:pt x="23" y="46"/>
                    <a:pt x="23" y="46"/>
                  </a:cubicBezTo>
                  <a:cubicBezTo>
                    <a:pt x="34" y="33"/>
                    <a:pt x="34" y="13"/>
                    <a:pt x="23" y="0"/>
                  </a:cubicBezTo>
                  <a:lnTo>
                    <a:pt x="0" y="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64"/>
            <p:cNvSpPr>
              <a:spLocks/>
            </p:cNvSpPr>
            <p:nvPr/>
          </p:nvSpPr>
          <p:spPr bwMode="auto">
            <a:xfrm>
              <a:off x="7401171" y="2273970"/>
              <a:ext cx="90889" cy="65440"/>
            </a:xfrm>
            <a:custGeom>
              <a:avLst/>
              <a:gdLst>
                <a:gd name="T0" fmla="*/ 23 w 47"/>
                <a:gd name="T1" fmla="*/ 34 h 34"/>
                <a:gd name="T2" fmla="*/ 47 w 47"/>
                <a:gd name="T3" fmla="*/ 10 h 34"/>
                <a:gd name="T4" fmla="*/ 0 w 47"/>
                <a:gd name="T5" fmla="*/ 10 h 34"/>
                <a:gd name="T6" fmla="*/ 23 w 47"/>
                <a:gd name="T7" fmla="*/ 34 h 34"/>
              </a:gdLst>
              <a:ahLst/>
              <a:cxnLst>
                <a:cxn ang="0">
                  <a:pos x="T0" y="T1"/>
                </a:cxn>
                <a:cxn ang="0">
                  <a:pos x="T2" y="T3"/>
                </a:cxn>
                <a:cxn ang="0">
                  <a:pos x="T4" y="T5"/>
                </a:cxn>
                <a:cxn ang="0">
                  <a:pos x="T6" y="T7"/>
                </a:cxn>
              </a:cxnLst>
              <a:rect l="0" t="0" r="r" b="b"/>
              <a:pathLst>
                <a:path w="47" h="34">
                  <a:moveTo>
                    <a:pt x="23" y="34"/>
                  </a:moveTo>
                  <a:cubicBezTo>
                    <a:pt x="47" y="10"/>
                    <a:pt x="47" y="10"/>
                    <a:pt x="47" y="10"/>
                  </a:cubicBezTo>
                  <a:cubicBezTo>
                    <a:pt x="33" y="0"/>
                    <a:pt x="14" y="0"/>
                    <a:pt x="0" y="10"/>
                  </a:cubicBezTo>
                  <a:lnTo>
                    <a:pt x="23" y="3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65"/>
            <p:cNvSpPr>
              <a:spLocks/>
            </p:cNvSpPr>
            <p:nvPr/>
          </p:nvSpPr>
          <p:spPr bwMode="auto">
            <a:xfrm>
              <a:off x="7369662" y="2306690"/>
              <a:ext cx="64228" cy="88466"/>
            </a:xfrm>
            <a:custGeom>
              <a:avLst/>
              <a:gdLst>
                <a:gd name="T0" fmla="*/ 34 w 34"/>
                <a:gd name="T1" fmla="*/ 23 h 46"/>
                <a:gd name="T2" fmla="*/ 11 w 34"/>
                <a:gd name="T3" fmla="*/ 0 h 46"/>
                <a:gd name="T4" fmla="*/ 11 w 34"/>
                <a:gd name="T5" fmla="*/ 46 h 46"/>
                <a:gd name="T6" fmla="*/ 34 w 34"/>
                <a:gd name="T7" fmla="*/ 23 h 46"/>
              </a:gdLst>
              <a:ahLst/>
              <a:cxnLst>
                <a:cxn ang="0">
                  <a:pos x="T0" y="T1"/>
                </a:cxn>
                <a:cxn ang="0">
                  <a:pos x="T2" y="T3"/>
                </a:cxn>
                <a:cxn ang="0">
                  <a:pos x="T4" y="T5"/>
                </a:cxn>
                <a:cxn ang="0">
                  <a:pos x="T6" y="T7"/>
                </a:cxn>
              </a:cxnLst>
              <a:rect l="0" t="0" r="r" b="b"/>
              <a:pathLst>
                <a:path w="34" h="46">
                  <a:moveTo>
                    <a:pt x="34" y="23"/>
                  </a:moveTo>
                  <a:cubicBezTo>
                    <a:pt x="11" y="0"/>
                    <a:pt x="11" y="0"/>
                    <a:pt x="11" y="0"/>
                  </a:cubicBezTo>
                  <a:cubicBezTo>
                    <a:pt x="0" y="13"/>
                    <a:pt x="0" y="33"/>
                    <a:pt x="11" y="46"/>
                  </a:cubicBezTo>
                  <a:lnTo>
                    <a:pt x="34" y="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66"/>
            <p:cNvSpPr>
              <a:spLocks/>
            </p:cNvSpPr>
            <p:nvPr/>
          </p:nvSpPr>
          <p:spPr bwMode="auto">
            <a:xfrm>
              <a:off x="7401171" y="2362436"/>
              <a:ext cx="90889" cy="65440"/>
            </a:xfrm>
            <a:custGeom>
              <a:avLst/>
              <a:gdLst>
                <a:gd name="T0" fmla="*/ 23 w 47"/>
                <a:gd name="T1" fmla="*/ 0 h 34"/>
                <a:gd name="T2" fmla="*/ 0 w 47"/>
                <a:gd name="T3" fmla="*/ 24 h 34"/>
                <a:gd name="T4" fmla="*/ 47 w 47"/>
                <a:gd name="T5" fmla="*/ 24 h 34"/>
                <a:gd name="T6" fmla="*/ 23 w 47"/>
                <a:gd name="T7" fmla="*/ 0 h 34"/>
              </a:gdLst>
              <a:ahLst/>
              <a:cxnLst>
                <a:cxn ang="0">
                  <a:pos x="T0" y="T1"/>
                </a:cxn>
                <a:cxn ang="0">
                  <a:pos x="T2" y="T3"/>
                </a:cxn>
                <a:cxn ang="0">
                  <a:pos x="T4" y="T5"/>
                </a:cxn>
                <a:cxn ang="0">
                  <a:pos x="T6" y="T7"/>
                </a:cxn>
              </a:cxnLst>
              <a:rect l="0" t="0" r="r" b="b"/>
              <a:pathLst>
                <a:path w="47" h="34">
                  <a:moveTo>
                    <a:pt x="23" y="0"/>
                  </a:moveTo>
                  <a:cubicBezTo>
                    <a:pt x="0" y="24"/>
                    <a:pt x="0" y="24"/>
                    <a:pt x="0" y="24"/>
                  </a:cubicBezTo>
                  <a:cubicBezTo>
                    <a:pt x="14" y="34"/>
                    <a:pt x="33" y="34"/>
                    <a:pt x="47" y="24"/>
                  </a:cubicBezTo>
                  <a:lnTo>
                    <a:pt x="2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Rectangle 67"/>
            <p:cNvSpPr>
              <a:spLocks noChangeArrowheads="1"/>
            </p:cNvSpPr>
            <p:nvPr/>
          </p:nvSpPr>
          <p:spPr bwMode="auto">
            <a:xfrm>
              <a:off x="7327247" y="2564816"/>
              <a:ext cx="238736" cy="397490"/>
            </a:xfrm>
            <a:prstGeom prst="rect">
              <a:avLst/>
            </a:prstGeom>
            <a:solidFill>
              <a:schemeClr val="tx2">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Rectangle 68"/>
            <p:cNvSpPr>
              <a:spLocks noChangeArrowheads="1"/>
            </p:cNvSpPr>
            <p:nvPr/>
          </p:nvSpPr>
          <p:spPr bwMode="auto">
            <a:xfrm>
              <a:off x="7357544" y="2599960"/>
              <a:ext cx="76347" cy="763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Rectangle 69"/>
            <p:cNvSpPr>
              <a:spLocks noChangeArrowheads="1"/>
            </p:cNvSpPr>
            <p:nvPr/>
          </p:nvSpPr>
          <p:spPr bwMode="auto">
            <a:xfrm>
              <a:off x="7459340" y="2599960"/>
              <a:ext cx="76347" cy="763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Rectangle 70"/>
            <p:cNvSpPr>
              <a:spLocks noChangeArrowheads="1"/>
            </p:cNvSpPr>
            <p:nvPr/>
          </p:nvSpPr>
          <p:spPr bwMode="auto">
            <a:xfrm>
              <a:off x="7357544" y="2702968"/>
              <a:ext cx="76347" cy="763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Rectangle 71"/>
            <p:cNvSpPr>
              <a:spLocks noChangeArrowheads="1"/>
            </p:cNvSpPr>
            <p:nvPr/>
          </p:nvSpPr>
          <p:spPr bwMode="auto">
            <a:xfrm>
              <a:off x="7459340" y="2702968"/>
              <a:ext cx="76347" cy="763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Oval 72"/>
            <p:cNvSpPr>
              <a:spLocks noChangeArrowheads="1"/>
            </p:cNvSpPr>
            <p:nvPr/>
          </p:nvSpPr>
          <p:spPr bwMode="auto">
            <a:xfrm>
              <a:off x="7505391" y="2807188"/>
              <a:ext cx="30296" cy="3029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Oval 73"/>
            <p:cNvSpPr>
              <a:spLocks noChangeArrowheads="1"/>
            </p:cNvSpPr>
            <p:nvPr/>
          </p:nvSpPr>
          <p:spPr bwMode="auto">
            <a:xfrm>
              <a:off x="7030342" y="2820518"/>
              <a:ext cx="65440" cy="66652"/>
            </a:xfrm>
            <a:prstGeom prst="ellipse">
              <a:avLst/>
            </a:pr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Oval 74"/>
            <p:cNvSpPr>
              <a:spLocks noChangeArrowheads="1"/>
            </p:cNvSpPr>
            <p:nvPr/>
          </p:nvSpPr>
          <p:spPr bwMode="auto">
            <a:xfrm>
              <a:off x="7055791" y="2781739"/>
              <a:ext cx="103008" cy="105432"/>
            </a:xfrm>
            <a:prstGeom prst="ellipse">
              <a:avLst/>
            </a:pr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Oval 75"/>
            <p:cNvSpPr>
              <a:spLocks noChangeArrowheads="1"/>
            </p:cNvSpPr>
            <p:nvPr/>
          </p:nvSpPr>
          <p:spPr bwMode="auto">
            <a:xfrm>
              <a:off x="7095782" y="2810823"/>
              <a:ext cx="89678" cy="89678"/>
            </a:xfrm>
            <a:prstGeom prst="ellipse">
              <a:avLst/>
            </a:pr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Oval 76"/>
            <p:cNvSpPr>
              <a:spLocks noChangeArrowheads="1"/>
            </p:cNvSpPr>
            <p:nvPr/>
          </p:nvSpPr>
          <p:spPr bwMode="auto">
            <a:xfrm>
              <a:off x="7152740" y="2770832"/>
              <a:ext cx="92101" cy="90889"/>
            </a:xfrm>
            <a:prstGeom prst="ellipse">
              <a:avLst/>
            </a:pr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Oval 77"/>
            <p:cNvSpPr>
              <a:spLocks noChangeArrowheads="1"/>
            </p:cNvSpPr>
            <p:nvPr/>
          </p:nvSpPr>
          <p:spPr bwMode="auto">
            <a:xfrm>
              <a:off x="7168494" y="2820518"/>
              <a:ext cx="109067" cy="109067"/>
            </a:xfrm>
            <a:prstGeom prst="ellipse">
              <a:avLst/>
            </a:pr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Oval 78"/>
            <p:cNvSpPr>
              <a:spLocks noChangeArrowheads="1"/>
            </p:cNvSpPr>
            <p:nvPr/>
          </p:nvSpPr>
          <p:spPr bwMode="auto">
            <a:xfrm>
              <a:off x="7221816" y="2797493"/>
              <a:ext cx="78771" cy="77559"/>
            </a:xfrm>
            <a:prstGeom prst="ellipse">
              <a:avLst/>
            </a:pr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79"/>
            <p:cNvSpPr>
              <a:spLocks/>
            </p:cNvSpPr>
            <p:nvPr/>
          </p:nvSpPr>
          <p:spPr bwMode="auto">
            <a:xfrm>
              <a:off x="7049732" y="2870204"/>
              <a:ext cx="227829" cy="92101"/>
            </a:xfrm>
            <a:custGeom>
              <a:avLst/>
              <a:gdLst>
                <a:gd name="T0" fmla="*/ 188 w 188"/>
                <a:gd name="T1" fmla="*/ 0 h 76"/>
                <a:gd name="T2" fmla="*/ 0 w 188"/>
                <a:gd name="T3" fmla="*/ 0 h 76"/>
                <a:gd name="T4" fmla="*/ 19 w 188"/>
                <a:gd name="T5" fmla="*/ 76 h 76"/>
                <a:gd name="T6" fmla="*/ 169 w 188"/>
                <a:gd name="T7" fmla="*/ 76 h 76"/>
                <a:gd name="T8" fmla="*/ 188 w 188"/>
                <a:gd name="T9" fmla="*/ 0 h 76"/>
              </a:gdLst>
              <a:ahLst/>
              <a:cxnLst>
                <a:cxn ang="0">
                  <a:pos x="T0" y="T1"/>
                </a:cxn>
                <a:cxn ang="0">
                  <a:pos x="T2" y="T3"/>
                </a:cxn>
                <a:cxn ang="0">
                  <a:pos x="T4" y="T5"/>
                </a:cxn>
                <a:cxn ang="0">
                  <a:pos x="T6" y="T7"/>
                </a:cxn>
                <a:cxn ang="0">
                  <a:pos x="T8" y="T9"/>
                </a:cxn>
              </a:cxnLst>
              <a:rect l="0" t="0" r="r" b="b"/>
              <a:pathLst>
                <a:path w="188" h="76">
                  <a:moveTo>
                    <a:pt x="188" y="0"/>
                  </a:moveTo>
                  <a:lnTo>
                    <a:pt x="0" y="0"/>
                  </a:lnTo>
                  <a:lnTo>
                    <a:pt x="19" y="76"/>
                  </a:lnTo>
                  <a:lnTo>
                    <a:pt x="169" y="76"/>
                  </a:lnTo>
                  <a:lnTo>
                    <a:pt x="188" y="0"/>
                  </a:lnTo>
                  <a:close/>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Rectangle 80"/>
            <p:cNvSpPr>
              <a:spLocks noChangeArrowheads="1"/>
            </p:cNvSpPr>
            <p:nvPr/>
          </p:nvSpPr>
          <p:spPr bwMode="auto">
            <a:xfrm>
              <a:off x="7049732" y="2870204"/>
              <a:ext cx="227829" cy="46051"/>
            </a:xfrm>
            <a:prstGeom prst="rect">
              <a:avLst/>
            </a:prstGeom>
            <a:solidFill>
              <a:schemeClr val="tx2">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Oval 81"/>
            <p:cNvSpPr>
              <a:spLocks noChangeArrowheads="1"/>
            </p:cNvSpPr>
            <p:nvPr/>
          </p:nvSpPr>
          <p:spPr bwMode="auto">
            <a:xfrm>
              <a:off x="7592644" y="2820518"/>
              <a:ext cx="65440" cy="66652"/>
            </a:xfrm>
            <a:prstGeom prst="ellipse">
              <a:avLst/>
            </a:pr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Oval 82"/>
            <p:cNvSpPr>
              <a:spLocks noChangeArrowheads="1"/>
            </p:cNvSpPr>
            <p:nvPr/>
          </p:nvSpPr>
          <p:spPr bwMode="auto">
            <a:xfrm>
              <a:off x="7618093" y="2781739"/>
              <a:ext cx="105432" cy="105432"/>
            </a:xfrm>
            <a:prstGeom prst="ellipse">
              <a:avLst/>
            </a:pr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Oval 83"/>
            <p:cNvSpPr>
              <a:spLocks noChangeArrowheads="1"/>
            </p:cNvSpPr>
            <p:nvPr/>
          </p:nvSpPr>
          <p:spPr bwMode="auto">
            <a:xfrm>
              <a:off x="7658085" y="2810823"/>
              <a:ext cx="89678" cy="89678"/>
            </a:xfrm>
            <a:prstGeom prst="ellipse">
              <a:avLst/>
            </a:pr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Oval 84"/>
            <p:cNvSpPr>
              <a:spLocks noChangeArrowheads="1"/>
            </p:cNvSpPr>
            <p:nvPr/>
          </p:nvSpPr>
          <p:spPr bwMode="auto">
            <a:xfrm>
              <a:off x="7717466" y="2770832"/>
              <a:ext cx="89678" cy="90889"/>
            </a:xfrm>
            <a:prstGeom prst="ellipse">
              <a:avLst/>
            </a:pr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Oval 85"/>
            <p:cNvSpPr>
              <a:spLocks noChangeArrowheads="1"/>
            </p:cNvSpPr>
            <p:nvPr/>
          </p:nvSpPr>
          <p:spPr bwMode="auto">
            <a:xfrm>
              <a:off x="7733220" y="2820518"/>
              <a:ext cx="106644" cy="109067"/>
            </a:xfrm>
            <a:prstGeom prst="ellipse">
              <a:avLst/>
            </a:pr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Oval 86"/>
            <p:cNvSpPr>
              <a:spLocks noChangeArrowheads="1"/>
            </p:cNvSpPr>
            <p:nvPr/>
          </p:nvSpPr>
          <p:spPr bwMode="auto">
            <a:xfrm>
              <a:off x="7786542" y="2797493"/>
              <a:ext cx="78771" cy="77559"/>
            </a:xfrm>
            <a:prstGeom prst="ellipse">
              <a:avLst/>
            </a:pr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87"/>
            <p:cNvSpPr>
              <a:spLocks/>
            </p:cNvSpPr>
            <p:nvPr/>
          </p:nvSpPr>
          <p:spPr bwMode="auto">
            <a:xfrm>
              <a:off x="7612034" y="2870204"/>
              <a:ext cx="227829" cy="92101"/>
            </a:xfrm>
            <a:custGeom>
              <a:avLst/>
              <a:gdLst>
                <a:gd name="T0" fmla="*/ 188 w 188"/>
                <a:gd name="T1" fmla="*/ 0 h 76"/>
                <a:gd name="T2" fmla="*/ 0 w 188"/>
                <a:gd name="T3" fmla="*/ 0 h 76"/>
                <a:gd name="T4" fmla="*/ 19 w 188"/>
                <a:gd name="T5" fmla="*/ 76 h 76"/>
                <a:gd name="T6" fmla="*/ 169 w 188"/>
                <a:gd name="T7" fmla="*/ 76 h 76"/>
                <a:gd name="T8" fmla="*/ 188 w 188"/>
                <a:gd name="T9" fmla="*/ 0 h 76"/>
              </a:gdLst>
              <a:ahLst/>
              <a:cxnLst>
                <a:cxn ang="0">
                  <a:pos x="T0" y="T1"/>
                </a:cxn>
                <a:cxn ang="0">
                  <a:pos x="T2" y="T3"/>
                </a:cxn>
                <a:cxn ang="0">
                  <a:pos x="T4" y="T5"/>
                </a:cxn>
                <a:cxn ang="0">
                  <a:pos x="T6" y="T7"/>
                </a:cxn>
                <a:cxn ang="0">
                  <a:pos x="T8" y="T9"/>
                </a:cxn>
              </a:cxnLst>
              <a:rect l="0" t="0" r="r" b="b"/>
              <a:pathLst>
                <a:path w="188" h="76">
                  <a:moveTo>
                    <a:pt x="188" y="0"/>
                  </a:moveTo>
                  <a:lnTo>
                    <a:pt x="0" y="0"/>
                  </a:lnTo>
                  <a:lnTo>
                    <a:pt x="19" y="76"/>
                  </a:lnTo>
                  <a:lnTo>
                    <a:pt x="169" y="76"/>
                  </a:lnTo>
                  <a:lnTo>
                    <a:pt x="188" y="0"/>
                  </a:lnTo>
                  <a:close/>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Rectangle 88"/>
            <p:cNvSpPr>
              <a:spLocks noChangeArrowheads="1"/>
            </p:cNvSpPr>
            <p:nvPr/>
          </p:nvSpPr>
          <p:spPr bwMode="auto">
            <a:xfrm>
              <a:off x="7612034" y="2870204"/>
              <a:ext cx="227829" cy="46051"/>
            </a:xfrm>
            <a:prstGeom prst="rect">
              <a:avLst/>
            </a:prstGeom>
            <a:solidFill>
              <a:schemeClr val="tx2">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1" name="Group 140"/>
          <p:cNvGrpSpPr/>
          <p:nvPr/>
        </p:nvGrpSpPr>
        <p:grpSpPr>
          <a:xfrm>
            <a:off x="4070291" y="1219100"/>
            <a:ext cx="1017455" cy="442488"/>
            <a:chOff x="5655329" y="2037806"/>
            <a:chExt cx="2165900" cy="731520"/>
          </a:xfrm>
        </p:grpSpPr>
        <p:cxnSp>
          <p:nvCxnSpPr>
            <p:cNvPr id="142" name="Straight Connector 141"/>
            <p:cNvCxnSpPr/>
            <p:nvPr/>
          </p:nvCxnSpPr>
          <p:spPr>
            <a:xfrm flipV="1">
              <a:off x="5655329" y="2037806"/>
              <a:ext cx="588717" cy="731520"/>
            </a:xfrm>
            <a:prstGeom prst="line">
              <a:avLst/>
            </a:prstGeom>
            <a:ln>
              <a:solidFill>
                <a:schemeClr val="tx2"/>
              </a:solidFill>
              <a:prstDash val="sysDash"/>
              <a:headEnd type="ova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6244046" y="2037806"/>
              <a:ext cx="1577183" cy="0"/>
            </a:xfrm>
            <a:prstGeom prst="line">
              <a:avLst/>
            </a:prstGeom>
            <a:ln>
              <a:solidFill>
                <a:schemeClr val="tx2"/>
              </a:solidFill>
              <a:prstDash val="sysDash"/>
              <a:tailEnd type="oval"/>
            </a:ln>
          </p:spPr>
          <p:style>
            <a:lnRef idx="1">
              <a:schemeClr val="accent1"/>
            </a:lnRef>
            <a:fillRef idx="0">
              <a:schemeClr val="accent1"/>
            </a:fillRef>
            <a:effectRef idx="0">
              <a:schemeClr val="accent1"/>
            </a:effectRef>
            <a:fontRef idx="minor">
              <a:schemeClr val="tx1"/>
            </a:fontRef>
          </p:style>
        </p:cxnSp>
      </p:grpSp>
      <p:sp>
        <p:nvSpPr>
          <p:cNvPr id="145" name="TextBox 144"/>
          <p:cNvSpPr txBox="1"/>
          <p:nvPr/>
        </p:nvSpPr>
        <p:spPr>
          <a:xfrm>
            <a:off x="5204080" y="832231"/>
            <a:ext cx="1160749" cy="849463"/>
          </a:xfrm>
          <a:prstGeom prst="rect">
            <a:avLst/>
          </a:prstGeom>
          <a:noFill/>
        </p:spPr>
        <p:txBody>
          <a:bodyPr wrap="square" rtlCol="0">
            <a:spAutoFit/>
          </a:bodyPr>
          <a:lstStyle/>
          <a:p>
            <a:pPr>
              <a:lnSpc>
                <a:spcPct val="80000"/>
              </a:lnSpc>
            </a:pPr>
            <a:r>
              <a:rPr lang="en-US" sz="6000" b="1" dirty="0">
                <a:solidFill>
                  <a:schemeClr val="accent3"/>
                </a:solidFill>
              </a:rPr>
              <a:t>3%</a:t>
            </a:r>
            <a:endParaRPr lang="en-US" sz="6000" dirty="0">
              <a:solidFill>
                <a:schemeClr val="accent3"/>
              </a:solidFill>
            </a:endParaRPr>
          </a:p>
        </p:txBody>
      </p:sp>
    </p:spTree>
    <p:extLst>
      <p:ext uri="{BB962C8B-B14F-4D97-AF65-F5344CB8AC3E}">
        <p14:creationId xmlns:p14="http://schemas.microsoft.com/office/powerpoint/2010/main" val="13798343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590447" y="4261514"/>
            <a:ext cx="4572000" cy="230832"/>
          </a:xfrm>
          <a:prstGeom prst="rect">
            <a:avLst/>
          </a:prstGeom>
        </p:spPr>
        <p:txBody>
          <a:bodyPr>
            <a:spAutoFit/>
          </a:bodyPr>
          <a:lstStyle/>
          <a:p>
            <a:pPr algn="ctr"/>
            <a:r>
              <a:rPr lang="en-US" sz="900" i="1" dirty="0">
                <a:solidFill>
                  <a:schemeClr val="bg1">
                    <a:lumMod val="50000"/>
                  </a:schemeClr>
                </a:solidFill>
              </a:rPr>
              <a:t>Barry Rand, "Challenges of Long-Term Care," AARP Bulletin, November 2013. </a:t>
            </a:r>
          </a:p>
        </p:txBody>
      </p:sp>
      <p:grpSp>
        <p:nvGrpSpPr>
          <p:cNvPr id="6" name="Group 5"/>
          <p:cNvGrpSpPr/>
          <p:nvPr/>
        </p:nvGrpSpPr>
        <p:grpSpPr>
          <a:xfrm>
            <a:off x="1297909" y="949681"/>
            <a:ext cx="3470451" cy="2912424"/>
            <a:chOff x="7258050" y="1778000"/>
            <a:chExt cx="4386262" cy="3776663"/>
          </a:xfrm>
        </p:grpSpPr>
        <p:sp>
          <p:nvSpPr>
            <p:cNvPr id="10" name="Freeform 5"/>
            <p:cNvSpPr>
              <a:spLocks/>
            </p:cNvSpPr>
            <p:nvPr/>
          </p:nvSpPr>
          <p:spPr bwMode="auto">
            <a:xfrm>
              <a:off x="8037512" y="1778000"/>
              <a:ext cx="3606800" cy="3427413"/>
            </a:xfrm>
            <a:custGeom>
              <a:avLst/>
              <a:gdLst>
                <a:gd name="T0" fmla="*/ 1134 w 2272"/>
                <a:gd name="T1" fmla="*/ 512 h 2159"/>
                <a:gd name="T2" fmla="*/ 1486 w 2272"/>
                <a:gd name="T3" fmla="*/ 0 h 2159"/>
                <a:gd name="T4" fmla="*/ 1468 w 2272"/>
                <a:gd name="T5" fmla="*/ 620 h 2159"/>
                <a:gd name="T6" fmla="*/ 2055 w 2272"/>
                <a:gd name="T7" fmla="*/ 413 h 2159"/>
                <a:gd name="T8" fmla="*/ 1676 w 2272"/>
                <a:gd name="T9" fmla="*/ 903 h 2159"/>
                <a:gd name="T10" fmla="*/ 2272 w 2272"/>
                <a:gd name="T11" fmla="*/ 1081 h 2159"/>
                <a:gd name="T12" fmla="*/ 1676 w 2272"/>
                <a:gd name="T13" fmla="*/ 1256 h 2159"/>
                <a:gd name="T14" fmla="*/ 2055 w 2272"/>
                <a:gd name="T15" fmla="*/ 1747 h 2159"/>
                <a:gd name="T16" fmla="*/ 1468 w 2272"/>
                <a:gd name="T17" fmla="*/ 1539 h 2159"/>
                <a:gd name="T18" fmla="*/ 1486 w 2272"/>
                <a:gd name="T19" fmla="*/ 2159 h 2159"/>
                <a:gd name="T20" fmla="*/ 1134 w 2272"/>
                <a:gd name="T21" fmla="*/ 1647 h 2159"/>
                <a:gd name="T22" fmla="*/ 785 w 2272"/>
                <a:gd name="T23" fmla="*/ 2159 h 2159"/>
                <a:gd name="T24" fmla="*/ 803 w 2272"/>
                <a:gd name="T25" fmla="*/ 1539 h 2159"/>
                <a:gd name="T26" fmla="*/ 216 w 2272"/>
                <a:gd name="T27" fmla="*/ 1747 h 2159"/>
                <a:gd name="T28" fmla="*/ 596 w 2272"/>
                <a:gd name="T29" fmla="*/ 1256 h 2159"/>
                <a:gd name="T30" fmla="*/ 0 w 2272"/>
                <a:gd name="T31" fmla="*/ 1081 h 2159"/>
                <a:gd name="T32" fmla="*/ 596 w 2272"/>
                <a:gd name="T33" fmla="*/ 903 h 2159"/>
                <a:gd name="T34" fmla="*/ 216 w 2272"/>
                <a:gd name="T35" fmla="*/ 413 h 2159"/>
                <a:gd name="T36" fmla="*/ 803 w 2272"/>
                <a:gd name="T37" fmla="*/ 620 h 2159"/>
                <a:gd name="T38" fmla="*/ 785 w 2272"/>
                <a:gd name="T39" fmla="*/ 0 h 2159"/>
                <a:gd name="T40" fmla="*/ 1134 w 2272"/>
                <a:gd name="T41" fmla="*/ 512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72" h="2159">
                  <a:moveTo>
                    <a:pt x="1134" y="512"/>
                  </a:moveTo>
                  <a:lnTo>
                    <a:pt x="1486" y="0"/>
                  </a:lnTo>
                  <a:lnTo>
                    <a:pt x="1468" y="620"/>
                  </a:lnTo>
                  <a:lnTo>
                    <a:pt x="2055" y="413"/>
                  </a:lnTo>
                  <a:lnTo>
                    <a:pt x="1676" y="903"/>
                  </a:lnTo>
                  <a:lnTo>
                    <a:pt x="2272" y="1081"/>
                  </a:lnTo>
                  <a:lnTo>
                    <a:pt x="1676" y="1256"/>
                  </a:lnTo>
                  <a:lnTo>
                    <a:pt x="2055" y="1747"/>
                  </a:lnTo>
                  <a:lnTo>
                    <a:pt x="1468" y="1539"/>
                  </a:lnTo>
                  <a:lnTo>
                    <a:pt x="1486" y="2159"/>
                  </a:lnTo>
                  <a:lnTo>
                    <a:pt x="1134" y="1647"/>
                  </a:lnTo>
                  <a:lnTo>
                    <a:pt x="785" y="2159"/>
                  </a:lnTo>
                  <a:lnTo>
                    <a:pt x="803" y="1539"/>
                  </a:lnTo>
                  <a:lnTo>
                    <a:pt x="216" y="1747"/>
                  </a:lnTo>
                  <a:lnTo>
                    <a:pt x="596" y="1256"/>
                  </a:lnTo>
                  <a:lnTo>
                    <a:pt x="0" y="1081"/>
                  </a:lnTo>
                  <a:lnTo>
                    <a:pt x="596" y="903"/>
                  </a:lnTo>
                  <a:lnTo>
                    <a:pt x="216" y="413"/>
                  </a:lnTo>
                  <a:lnTo>
                    <a:pt x="803" y="620"/>
                  </a:lnTo>
                  <a:lnTo>
                    <a:pt x="785" y="0"/>
                  </a:lnTo>
                  <a:lnTo>
                    <a:pt x="1134" y="512"/>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p:nvSpPr>
          <p:spPr bwMode="auto">
            <a:xfrm>
              <a:off x="8037512" y="1778000"/>
              <a:ext cx="3606800" cy="3427413"/>
            </a:xfrm>
            <a:custGeom>
              <a:avLst/>
              <a:gdLst>
                <a:gd name="T0" fmla="*/ 1134 w 2272"/>
                <a:gd name="T1" fmla="*/ 512 h 2159"/>
                <a:gd name="T2" fmla="*/ 1486 w 2272"/>
                <a:gd name="T3" fmla="*/ 0 h 2159"/>
                <a:gd name="T4" fmla="*/ 1468 w 2272"/>
                <a:gd name="T5" fmla="*/ 620 h 2159"/>
                <a:gd name="T6" fmla="*/ 2055 w 2272"/>
                <a:gd name="T7" fmla="*/ 413 h 2159"/>
                <a:gd name="T8" fmla="*/ 1676 w 2272"/>
                <a:gd name="T9" fmla="*/ 903 h 2159"/>
                <a:gd name="T10" fmla="*/ 2272 w 2272"/>
                <a:gd name="T11" fmla="*/ 1081 h 2159"/>
                <a:gd name="T12" fmla="*/ 1676 w 2272"/>
                <a:gd name="T13" fmla="*/ 1256 h 2159"/>
                <a:gd name="T14" fmla="*/ 2055 w 2272"/>
                <a:gd name="T15" fmla="*/ 1747 h 2159"/>
                <a:gd name="T16" fmla="*/ 1468 w 2272"/>
                <a:gd name="T17" fmla="*/ 1539 h 2159"/>
                <a:gd name="T18" fmla="*/ 1486 w 2272"/>
                <a:gd name="T19" fmla="*/ 2159 h 2159"/>
                <a:gd name="T20" fmla="*/ 1134 w 2272"/>
                <a:gd name="T21" fmla="*/ 1647 h 2159"/>
                <a:gd name="T22" fmla="*/ 785 w 2272"/>
                <a:gd name="T23" fmla="*/ 2159 h 2159"/>
                <a:gd name="T24" fmla="*/ 803 w 2272"/>
                <a:gd name="T25" fmla="*/ 1539 h 2159"/>
                <a:gd name="T26" fmla="*/ 216 w 2272"/>
                <a:gd name="T27" fmla="*/ 1747 h 2159"/>
                <a:gd name="T28" fmla="*/ 596 w 2272"/>
                <a:gd name="T29" fmla="*/ 1256 h 2159"/>
                <a:gd name="T30" fmla="*/ 0 w 2272"/>
                <a:gd name="T31" fmla="*/ 1081 h 2159"/>
                <a:gd name="T32" fmla="*/ 596 w 2272"/>
                <a:gd name="T33" fmla="*/ 903 h 2159"/>
                <a:gd name="T34" fmla="*/ 216 w 2272"/>
                <a:gd name="T35" fmla="*/ 413 h 2159"/>
                <a:gd name="T36" fmla="*/ 803 w 2272"/>
                <a:gd name="T37" fmla="*/ 620 h 2159"/>
                <a:gd name="T38" fmla="*/ 785 w 2272"/>
                <a:gd name="T39" fmla="*/ 0 h 2159"/>
                <a:gd name="T40" fmla="*/ 1134 w 2272"/>
                <a:gd name="T41" fmla="*/ 512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72" h="2159">
                  <a:moveTo>
                    <a:pt x="1134" y="512"/>
                  </a:moveTo>
                  <a:lnTo>
                    <a:pt x="1486" y="0"/>
                  </a:lnTo>
                  <a:lnTo>
                    <a:pt x="1468" y="620"/>
                  </a:lnTo>
                  <a:lnTo>
                    <a:pt x="2055" y="413"/>
                  </a:lnTo>
                  <a:lnTo>
                    <a:pt x="1676" y="903"/>
                  </a:lnTo>
                  <a:lnTo>
                    <a:pt x="2272" y="1081"/>
                  </a:lnTo>
                  <a:lnTo>
                    <a:pt x="1676" y="1256"/>
                  </a:lnTo>
                  <a:lnTo>
                    <a:pt x="2055" y="1747"/>
                  </a:lnTo>
                  <a:lnTo>
                    <a:pt x="1468" y="1539"/>
                  </a:lnTo>
                  <a:lnTo>
                    <a:pt x="1486" y="2159"/>
                  </a:lnTo>
                  <a:lnTo>
                    <a:pt x="1134" y="1647"/>
                  </a:lnTo>
                  <a:lnTo>
                    <a:pt x="785" y="2159"/>
                  </a:lnTo>
                  <a:lnTo>
                    <a:pt x="803" y="1539"/>
                  </a:lnTo>
                  <a:lnTo>
                    <a:pt x="216" y="1747"/>
                  </a:lnTo>
                  <a:lnTo>
                    <a:pt x="596" y="1256"/>
                  </a:lnTo>
                  <a:lnTo>
                    <a:pt x="0" y="1081"/>
                  </a:lnTo>
                  <a:lnTo>
                    <a:pt x="596" y="903"/>
                  </a:lnTo>
                  <a:lnTo>
                    <a:pt x="216" y="413"/>
                  </a:lnTo>
                  <a:lnTo>
                    <a:pt x="803" y="620"/>
                  </a:lnTo>
                  <a:lnTo>
                    <a:pt x="785" y="0"/>
                  </a:lnTo>
                  <a:lnTo>
                    <a:pt x="1134" y="5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p:nvSpPr>
          <p:spPr bwMode="auto">
            <a:xfrm>
              <a:off x="8743950" y="2452688"/>
              <a:ext cx="2193925" cy="2084388"/>
            </a:xfrm>
            <a:custGeom>
              <a:avLst/>
              <a:gdLst>
                <a:gd name="T0" fmla="*/ 689 w 1382"/>
                <a:gd name="T1" fmla="*/ 310 h 1313"/>
                <a:gd name="T2" fmla="*/ 903 w 1382"/>
                <a:gd name="T3" fmla="*/ 0 h 1313"/>
                <a:gd name="T4" fmla="*/ 894 w 1382"/>
                <a:gd name="T5" fmla="*/ 376 h 1313"/>
                <a:gd name="T6" fmla="*/ 1249 w 1382"/>
                <a:gd name="T7" fmla="*/ 250 h 1313"/>
                <a:gd name="T8" fmla="*/ 1017 w 1382"/>
                <a:gd name="T9" fmla="*/ 548 h 1313"/>
                <a:gd name="T10" fmla="*/ 1382 w 1382"/>
                <a:gd name="T11" fmla="*/ 656 h 1313"/>
                <a:gd name="T12" fmla="*/ 1017 w 1382"/>
                <a:gd name="T13" fmla="*/ 762 h 1313"/>
                <a:gd name="T14" fmla="*/ 1249 w 1382"/>
                <a:gd name="T15" fmla="*/ 1060 h 1313"/>
                <a:gd name="T16" fmla="*/ 894 w 1382"/>
                <a:gd name="T17" fmla="*/ 933 h 1313"/>
                <a:gd name="T18" fmla="*/ 903 w 1382"/>
                <a:gd name="T19" fmla="*/ 1313 h 1313"/>
                <a:gd name="T20" fmla="*/ 689 w 1382"/>
                <a:gd name="T21" fmla="*/ 999 h 1313"/>
                <a:gd name="T22" fmla="*/ 479 w 1382"/>
                <a:gd name="T23" fmla="*/ 1313 h 1313"/>
                <a:gd name="T24" fmla="*/ 488 w 1382"/>
                <a:gd name="T25" fmla="*/ 933 h 1313"/>
                <a:gd name="T26" fmla="*/ 132 w 1382"/>
                <a:gd name="T27" fmla="*/ 1060 h 1313"/>
                <a:gd name="T28" fmla="*/ 361 w 1382"/>
                <a:gd name="T29" fmla="*/ 762 h 1313"/>
                <a:gd name="T30" fmla="*/ 0 w 1382"/>
                <a:gd name="T31" fmla="*/ 656 h 1313"/>
                <a:gd name="T32" fmla="*/ 361 w 1382"/>
                <a:gd name="T33" fmla="*/ 548 h 1313"/>
                <a:gd name="T34" fmla="*/ 132 w 1382"/>
                <a:gd name="T35" fmla="*/ 250 h 1313"/>
                <a:gd name="T36" fmla="*/ 488 w 1382"/>
                <a:gd name="T37" fmla="*/ 376 h 1313"/>
                <a:gd name="T38" fmla="*/ 479 w 1382"/>
                <a:gd name="T39" fmla="*/ 0 h 1313"/>
                <a:gd name="T40" fmla="*/ 689 w 1382"/>
                <a:gd name="T41" fmla="*/ 310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82" h="1313">
                  <a:moveTo>
                    <a:pt x="689" y="310"/>
                  </a:moveTo>
                  <a:lnTo>
                    <a:pt x="903" y="0"/>
                  </a:lnTo>
                  <a:lnTo>
                    <a:pt x="894" y="376"/>
                  </a:lnTo>
                  <a:lnTo>
                    <a:pt x="1249" y="250"/>
                  </a:lnTo>
                  <a:lnTo>
                    <a:pt x="1017" y="548"/>
                  </a:lnTo>
                  <a:lnTo>
                    <a:pt x="1382" y="656"/>
                  </a:lnTo>
                  <a:lnTo>
                    <a:pt x="1017" y="762"/>
                  </a:lnTo>
                  <a:lnTo>
                    <a:pt x="1249" y="1060"/>
                  </a:lnTo>
                  <a:lnTo>
                    <a:pt x="894" y="933"/>
                  </a:lnTo>
                  <a:lnTo>
                    <a:pt x="903" y="1313"/>
                  </a:lnTo>
                  <a:lnTo>
                    <a:pt x="689" y="999"/>
                  </a:lnTo>
                  <a:lnTo>
                    <a:pt x="479" y="1313"/>
                  </a:lnTo>
                  <a:lnTo>
                    <a:pt x="488" y="933"/>
                  </a:lnTo>
                  <a:lnTo>
                    <a:pt x="132" y="1060"/>
                  </a:lnTo>
                  <a:lnTo>
                    <a:pt x="361" y="762"/>
                  </a:lnTo>
                  <a:lnTo>
                    <a:pt x="0" y="656"/>
                  </a:lnTo>
                  <a:lnTo>
                    <a:pt x="361" y="548"/>
                  </a:lnTo>
                  <a:lnTo>
                    <a:pt x="132" y="250"/>
                  </a:lnTo>
                  <a:lnTo>
                    <a:pt x="488" y="376"/>
                  </a:lnTo>
                  <a:lnTo>
                    <a:pt x="479" y="0"/>
                  </a:lnTo>
                  <a:lnTo>
                    <a:pt x="689" y="310"/>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p:nvSpPr>
          <p:spPr bwMode="auto">
            <a:xfrm>
              <a:off x="8743950" y="2452688"/>
              <a:ext cx="2193925" cy="2084388"/>
            </a:xfrm>
            <a:custGeom>
              <a:avLst/>
              <a:gdLst>
                <a:gd name="T0" fmla="*/ 689 w 1382"/>
                <a:gd name="T1" fmla="*/ 310 h 1313"/>
                <a:gd name="T2" fmla="*/ 903 w 1382"/>
                <a:gd name="T3" fmla="*/ 0 h 1313"/>
                <a:gd name="T4" fmla="*/ 894 w 1382"/>
                <a:gd name="T5" fmla="*/ 376 h 1313"/>
                <a:gd name="T6" fmla="*/ 1249 w 1382"/>
                <a:gd name="T7" fmla="*/ 250 h 1313"/>
                <a:gd name="T8" fmla="*/ 1017 w 1382"/>
                <a:gd name="T9" fmla="*/ 548 h 1313"/>
                <a:gd name="T10" fmla="*/ 1382 w 1382"/>
                <a:gd name="T11" fmla="*/ 656 h 1313"/>
                <a:gd name="T12" fmla="*/ 1017 w 1382"/>
                <a:gd name="T13" fmla="*/ 762 h 1313"/>
                <a:gd name="T14" fmla="*/ 1249 w 1382"/>
                <a:gd name="T15" fmla="*/ 1060 h 1313"/>
                <a:gd name="T16" fmla="*/ 894 w 1382"/>
                <a:gd name="T17" fmla="*/ 933 h 1313"/>
                <a:gd name="T18" fmla="*/ 903 w 1382"/>
                <a:gd name="T19" fmla="*/ 1313 h 1313"/>
                <a:gd name="T20" fmla="*/ 689 w 1382"/>
                <a:gd name="T21" fmla="*/ 999 h 1313"/>
                <a:gd name="T22" fmla="*/ 479 w 1382"/>
                <a:gd name="T23" fmla="*/ 1313 h 1313"/>
                <a:gd name="T24" fmla="*/ 488 w 1382"/>
                <a:gd name="T25" fmla="*/ 933 h 1313"/>
                <a:gd name="T26" fmla="*/ 132 w 1382"/>
                <a:gd name="T27" fmla="*/ 1060 h 1313"/>
                <a:gd name="T28" fmla="*/ 361 w 1382"/>
                <a:gd name="T29" fmla="*/ 762 h 1313"/>
                <a:gd name="T30" fmla="*/ 0 w 1382"/>
                <a:gd name="T31" fmla="*/ 656 h 1313"/>
                <a:gd name="T32" fmla="*/ 361 w 1382"/>
                <a:gd name="T33" fmla="*/ 548 h 1313"/>
                <a:gd name="T34" fmla="*/ 132 w 1382"/>
                <a:gd name="T35" fmla="*/ 250 h 1313"/>
                <a:gd name="T36" fmla="*/ 488 w 1382"/>
                <a:gd name="T37" fmla="*/ 376 h 1313"/>
                <a:gd name="T38" fmla="*/ 479 w 1382"/>
                <a:gd name="T39" fmla="*/ 0 h 1313"/>
                <a:gd name="T40" fmla="*/ 689 w 1382"/>
                <a:gd name="T41" fmla="*/ 310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82" h="1313">
                  <a:moveTo>
                    <a:pt x="689" y="310"/>
                  </a:moveTo>
                  <a:lnTo>
                    <a:pt x="903" y="0"/>
                  </a:lnTo>
                  <a:lnTo>
                    <a:pt x="894" y="376"/>
                  </a:lnTo>
                  <a:lnTo>
                    <a:pt x="1249" y="250"/>
                  </a:lnTo>
                  <a:lnTo>
                    <a:pt x="1017" y="548"/>
                  </a:lnTo>
                  <a:lnTo>
                    <a:pt x="1382" y="656"/>
                  </a:lnTo>
                  <a:lnTo>
                    <a:pt x="1017" y="762"/>
                  </a:lnTo>
                  <a:lnTo>
                    <a:pt x="1249" y="1060"/>
                  </a:lnTo>
                  <a:lnTo>
                    <a:pt x="894" y="933"/>
                  </a:lnTo>
                  <a:lnTo>
                    <a:pt x="903" y="1313"/>
                  </a:lnTo>
                  <a:lnTo>
                    <a:pt x="689" y="999"/>
                  </a:lnTo>
                  <a:lnTo>
                    <a:pt x="479" y="1313"/>
                  </a:lnTo>
                  <a:lnTo>
                    <a:pt x="488" y="933"/>
                  </a:lnTo>
                  <a:lnTo>
                    <a:pt x="132" y="1060"/>
                  </a:lnTo>
                  <a:lnTo>
                    <a:pt x="361" y="762"/>
                  </a:lnTo>
                  <a:lnTo>
                    <a:pt x="0" y="656"/>
                  </a:lnTo>
                  <a:lnTo>
                    <a:pt x="361" y="548"/>
                  </a:lnTo>
                  <a:lnTo>
                    <a:pt x="132" y="250"/>
                  </a:lnTo>
                  <a:lnTo>
                    <a:pt x="488" y="376"/>
                  </a:lnTo>
                  <a:lnTo>
                    <a:pt x="479" y="0"/>
                  </a:lnTo>
                  <a:lnTo>
                    <a:pt x="689" y="3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45"/>
            <p:cNvSpPr>
              <a:spLocks/>
            </p:cNvSpPr>
            <p:nvPr/>
          </p:nvSpPr>
          <p:spPr bwMode="auto">
            <a:xfrm>
              <a:off x="7258050" y="5124450"/>
              <a:ext cx="3521075" cy="430213"/>
            </a:xfrm>
            <a:custGeom>
              <a:avLst/>
              <a:gdLst>
                <a:gd name="connsiteX0" fmla="*/ 807410 w 3521075"/>
                <a:gd name="connsiteY0" fmla="*/ 0 h 430213"/>
                <a:gd name="connsiteX1" fmla="*/ 1623565 w 3521075"/>
                <a:gd name="connsiteY1" fmla="*/ 0 h 430213"/>
                <a:gd name="connsiteX2" fmla="*/ 2025650 w 3521075"/>
                <a:gd name="connsiteY2" fmla="*/ 0 h 430213"/>
                <a:gd name="connsiteX3" fmla="*/ 2025693 w 3521075"/>
                <a:gd name="connsiteY3" fmla="*/ 0 h 430213"/>
                <a:gd name="connsiteX4" fmla="*/ 2082800 w 3521075"/>
                <a:gd name="connsiteY4" fmla="*/ 0 h 430213"/>
                <a:gd name="connsiteX5" fmla="*/ 2025693 w 3521075"/>
                <a:gd name="connsiteY5" fmla="*/ 80902 h 430213"/>
                <a:gd name="connsiteX6" fmla="*/ 2025693 w 3521075"/>
                <a:gd name="connsiteY6" fmla="*/ 81263 h 430213"/>
                <a:gd name="connsiteX7" fmla="*/ 2083024 w 3521075"/>
                <a:gd name="connsiteY7" fmla="*/ 0 h 430213"/>
                <a:gd name="connsiteX8" fmla="*/ 2780550 w 3521075"/>
                <a:gd name="connsiteY8" fmla="*/ 0 h 430213"/>
                <a:gd name="connsiteX9" fmla="*/ 2780550 w 3521075"/>
                <a:gd name="connsiteY9" fmla="*/ 239007 h 430213"/>
                <a:gd name="connsiteX10" fmla="*/ 3329972 w 3521075"/>
                <a:gd name="connsiteY10" fmla="*/ 239007 h 430213"/>
                <a:gd name="connsiteX11" fmla="*/ 3329972 w 3521075"/>
                <a:gd name="connsiteY11" fmla="*/ 33461 h 430213"/>
                <a:gd name="connsiteX12" fmla="*/ 3521075 w 3521075"/>
                <a:gd name="connsiteY12" fmla="*/ 157745 h 430213"/>
                <a:gd name="connsiteX13" fmla="*/ 1758149 w 3521075"/>
                <a:gd name="connsiteY13" fmla="*/ 430213 h 430213"/>
                <a:gd name="connsiteX14" fmla="*/ 0 w 3521075"/>
                <a:gd name="connsiteY14" fmla="*/ 157745 h 430213"/>
                <a:gd name="connsiteX15" fmla="*/ 253211 w 3521075"/>
                <a:gd name="connsiteY15" fmla="*/ 14341 h 430213"/>
                <a:gd name="connsiteX16" fmla="*/ 253211 w 3521075"/>
                <a:gd name="connsiteY16" fmla="*/ 239007 h 430213"/>
                <a:gd name="connsiteX17" fmla="*/ 807410 w 3521075"/>
                <a:gd name="connsiteY17" fmla="*/ 239007 h 430213"/>
                <a:gd name="connsiteX18" fmla="*/ 807410 w 3521075"/>
                <a:gd name="connsiteY18" fmla="*/ 0 h 430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21075" h="430213">
                  <a:moveTo>
                    <a:pt x="807410" y="0"/>
                  </a:moveTo>
                  <a:cubicBezTo>
                    <a:pt x="807410" y="0"/>
                    <a:pt x="807410" y="0"/>
                    <a:pt x="1623565" y="0"/>
                  </a:cubicBezTo>
                  <a:lnTo>
                    <a:pt x="2025650" y="0"/>
                  </a:lnTo>
                  <a:lnTo>
                    <a:pt x="2025693" y="0"/>
                  </a:lnTo>
                  <a:lnTo>
                    <a:pt x="2082800" y="0"/>
                  </a:lnTo>
                  <a:lnTo>
                    <a:pt x="2025693" y="80902"/>
                  </a:lnTo>
                  <a:lnTo>
                    <a:pt x="2025693" y="81263"/>
                  </a:lnTo>
                  <a:cubicBezTo>
                    <a:pt x="2025693" y="81263"/>
                    <a:pt x="2025693" y="81263"/>
                    <a:pt x="2083024" y="0"/>
                  </a:cubicBezTo>
                  <a:cubicBezTo>
                    <a:pt x="2083024" y="0"/>
                    <a:pt x="2083024" y="0"/>
                    <a:pt x="2780550" y="0"/>
                  </a:cubicBezTo>
                  <a:cubicBezTo>
                    <a:pt x="2780550" y="0"/>
                    <a:pt x="2780550" y="0"/>
                    <a:pt x="2780550" y="239007"/>
                  </a:cubicBezTo>
                  <a:cubicBezTo>
                    <a:pt x="2780550" y="239007"/>
                    <a:pt x="2780550" y="239007"/>
                    <a:pt x="3329972" y="239007"/>
                  </a:cubicBezTo>
                  <a:cubicBezTo>
                    <a:pt x="3329972" y="239007"/>
                    <a:pt x="3329972" y="239007"/>
                    <a:pt x="3329972" y="33461"/>
                  </a:cubicBezTo>
                  <a:cubicBezTo>
                    <a:pt x="3449411" y="71702"/>
                    <a:pt x="3521075" y="109944"/>
                    <a:pt x="3521075" y="157745"/>
                  </a:cubicBezTo>
                  <a:cubicBezTo>
                    <a:pt x="3521075" y="305929"/>
                    <a:pt x="2732775" y="430213"/>
                    <a:pt x="1758149" y="430213"/>
                  </a:cubicBezTo>
                  <a:cubicBezTo>
                    <a:pt x="788300" y="430213"/>
                    <a:pt x="0" y="305929"/>
                    <a:pt x="0" y="157745"/>
                  </a:cubicBezTo>
                  <a:cubicBezTo>
                    <a:pt x="0" y="105163"/>
                    <a:pt x="95551" y="57362"/>
                    <a:pt x="253211" y="14341"/>
                  </a:cubicBezTo>
                  <a:cubicBezTo>
                    <a:pt x="253211" y="14341"/>
                    <a:pt x="253211" y="14341"/>
                    <a:pt x="253211" y="239007"/>
                  </a:cubicBezTo>
                  <a:cubicBezTo>
                    <a:pt x="253211" y="239007"/>
                    <a:pt x="253211" y="239007"/>
                    <a:pt x="807410" y="239007"/>
                  </a:cubicBezTo>
                  <a:cubicBezTo>
                    <a:pt x="807410" y="239007"/>
                    <a:pt x="807410" y="239007"/>
                    <a:pt x="807410" y="0"/>
                  </a:cubicBezTo>
                  <a:close/>
                </a:path>
              </a:pathLst>
            </a:custGeom>
            <a:solidFill>
              <a:schemeClr val="tx2">
                <a:alpha val="2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5" name="Freeform 12"/>
            <p:cNvSpPr>
              <a:spLocks/>
            </p:cNvSpPr>
            <p:nvPr/>
          </p:nvSpPr>
          <p:spPr bwMode="auto">
            <a:xfrm>
              <a:off x="7612062" y="3011488"/>
              <a:ext cx="2881312" cy="1276350"/>
            </a:xfrm>
            <a:custGeom>
              <a:avLst/>
              <a:gdLst>
                <a:gd name="T0" fmla="*/ 557 w 603"/>
                <a:gd name="T1" fmla="*/ 83 h 267"/>
                <a:gd name="T2" fmla="*/ 535 w 603"/>
                <a:gd name="T3" fmla="*/ 38 h 267"/>
                <a:gd name="T4" fmla="*/ 301 w 603"/>
                <a:gd name="T5" fmla="*/ 0 h 267"/>
                <a:gd name="T6" fmla="*/ 82 w 603"/>
                <a:gd name="T7" fmla="*/ 27 h 267"/>
                <a:gd name="T8" fmla="*/ 82 w 603"/>
                <a:gd name="T9" fmla="*/ 27 h 267"/>
                <a:gd name="T10" fmla="*/ 42 w 603"/>
                <a:gd name="T11" fmla="*/ 81 h 267"/>
                <a:gd name="T12" fmla="*/ 0 w 603"/>
                <a:gd name="T13" fmla="*/ 242 h 267"/>
                <a:gd name="T14" fmla="*/ 26 w 603"/>
                <a:gd name="T15" fmla="*/ 267 h 267"/>
                <a:gd name="T16" fmla="*/ 577 w 603"/>
                <a:gd name="T17" fmla="*/ 267 h 267"/>
                <a:gd name="T18" fmla="*/ 603 w 603"/>
                <a:gd name="T19" fmla="*/ 242 h 267"/>
                <a:gd name="T20" fmla="*/ 557 w 603"/>
                <a:gd name="T21" fmla="*/ 8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3" h="267">
                  <a:moveTo>
                    <a:pt x="557" y="83"/>
                  </a:moveTo>
                  <a:cubicBezTo>
                    <a:pt x="555" y="76"/>
                    <a:pt x="548" y="55"/>
                    <a:pt x="535" y="38"/>
                  </a:cubicBezTo>
                  <a:cubicBezTo>
                    <a:pt x="521" y="19"/>
                    <a:pt x="432" y="0"/>
                    <a:pt x="301" y="0"/>
                  </a:cubicBezTo>
                  <a:cubicBezTo>
                    <a:pt x="194" y="0"/>
                    <a:pt x="118" y="11"/>
                    <a:pt x="82" y="27"/>
                  </a:cubicBezTo>
                  <a:cubicBezTo>
                    <a:pt x="82" y="27"/>
                    <a:pt x="82" y="27"/>
                    <a:pt x="82" y="27"/>
                  </a:cubicBezTo>
                  <a:cubicBezTo>
                    <a:pt x="57" y="33"/>
                    <a:pt x="44" y="69"/>
                    <a:pt x="42" y="81"/>
                  </a:cubicBezTo>
                  <a:cubicBezTo>
                    <a:pt x="37" y="122"/>
                    <a:pt x="0" y="242"/>
                    <a:pt x="0" y="242"/>
                  </a:cubicBezTo>
                  <a:cubicBezTo>
                    <a:pt x="0" y="256"/>
                    <a:pt x="11" y="267"/>
                    <a:pt x="26" y="267"/>
                  </a:cubicBezTo>
                  <a:cubicBezTo>
                    <a:pt x="577" y="267"/>
                    <a:pt x="577" y="267"/>
                    <a:pt x="577" y="267"/>
                  </a:cubicBezTo>
                  <a:cubicBezTo>
                    <a:pt x="591" y="267"/>
                    <a:pt x="603" y="256"/>
                    <a:pt x="603" y="242"/>
                  </a:cubicBezTo>
                  <a:cubicBezTo>
                    <a:pt x="603" y="242"/>
                    <a:pt x="575" y="147"/>
                    <a:pt x="557" y="83"/>
                  </a:cubicBezTo>
                </a:path>
              </a:pathLst>
            </a:custGeom>
            <a:solidFill>
              <a:schemeClr val="accent5">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3"/>
            <p:cNvSpPr>
              <a:spLocks/>
            </p:cNvSpPr>
            <p:nvPr/>
          </p:nvSpPr>
          <p:spPr bwMode="auto">
            <a:xfrm>
              <a:off x="7296150" y="3676650"/>
              <a:ext cx="611187" cy="430213"/>
            </a:xfrm>
            <a:custGeom>
              <a:avLst/>
              <a:gdLst>
                <a:gd name="T0" fmla="*/ 95 w 128"/>
                <a:gd name="T1" fmla="*/ 21 h 90"/>
                <a:gd name="T2" fmla="*/ 128 w 128"/>
                <a:gd name="T3" fmla="*/ 61 h 90"/>
                <a:gd name="T4" fmla="*/ 95 w 128"/>
                <a:gd name="T5" fmla="*/ 85 h 90"/>
                <a:gd name="T6" fmla="*/ 33 w 128"/>
                <a:gd name="T7" fmla="*/ 70 h 90"/>
                <a:gd name="T8" fmla="*/ 0 w 128"/>
                <a:gd name="T9" fmla="*/ 29 h 90"/>
                <a:gd name="T10" fmla="*/ 33 w 128"/>
                <a:gd name="T11" fmla="*/ 5 h 90"/>
                <a:gd name="T12" fmla="*/ 95 w 128"/>
                <a:gd name="T13" fmla="*/ 21 h 90"/>
              </a:gdLst>
              <a:ahLst/>
              <a:cxnLst>
                <a:cxn ang="0">
                  <a:pos x="T0" y="T1"/>
                </a:cxn>
                <a:cxn ang="0">
                  <a:pos x="T2" y="T3"/>
                </a:cxn>
                <a:cxn ang="0">
                  <a:pos x="T4" y="T5"/>
                </a:cxn>
                <a:cxn ang="0">
                  <a:pos x="T6" y="T7"/>
                </a:cxn>
                <a:cxn ang="0">
                  <a:pos x="T8" y="T9"/>
                </a:cxn>
                <a:cxn ang="0">
                  <a:pos x="T10" y="T11"/>
                </a:cxn>
                <a:cxn ang="0">
                  <a:pos x="T12" y="T13"/>
                </a:cxn>
              </a:cxnLst>
              <a:rect l="0" t="0" r="r" b="b"/>
              <a:pathLst>
                <a:path w="128" h="90">
                  <a:moveTo>
                    <a:pt x="95" y="21"/>
                  </a:moveTo>
                  <a:cubicBezTo>
                    <a:pt x="113" y="25"/>
                    <a:pt x="128" y="43"/>
                    <a:pt x="128" y="61"/>
                  </a:cubicBezTo>
                  <a:cubicBezTo>
                    <a:pt x="128" y="79"/>
                    <a:pt x="113" y="90"/>
                    <a:pt x="95" y="85"/>
                  </a:cubicBezTo>
                  <a:cubicBezTo>
                    <a:pt x="33" y="70"/>
                    <a:pt x="33" y="70"/>
                    <a:pt x="33" y="70"/>
                  </a:cubicBezTo>
                  <a:cubicBezTo>
                    <a:pt x="15" y="65"/>
                    <a:pt x="0" y="47"/>
                    <a:pt x="0" y="29"/>
                  </a:cubicBezTo>
                  <a:cubicBezTo>
                    <a:pt x="0" y="11"/>
                    <a:pt x="15" y="0"/>
                    <a:pt x="33" y="5"/>
                  </a:cubicBezTo>
                  <a:lnTo>
                    <a:pt x="95" y="21"/>
                  </a:lnTo>
                  <a:close/>
                </a:path>
              </a:pathLst>
            </a:custGeom>
            <a:solidFill>
              <a:schemeClr val="accent5">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4"/>
            <p:cNvSpPr>
              <a:spLocks/>
            </p:cNvSpPr>
            <p:nvPr/>
          </p:nvSpPr>
          <p:spPr bwMode="auto">
            <a:xfrm>
              <a:off x="10186987" y="3676650"/>
              <a:ext cx="606425" cy="430213"/>
            </a:xfrm>
            <a:custGeom>
              <a:avLst/>
              <a:gdLst>
                <a:gd name="T0" fmla="*/ 32 w 127"/>
                <a:gd name="T1" fmla="*/ 21 h 90"/>
                <a:gd name="T2" fmla="*/ 0 w 127"/>
                <a:gd name="T3" fmla="*/ 61 h 90"/>
                <a:gd name="T4" fmla="*/ 32 w 127"/>
                <a:gd name="T5" fmla="*/ 85 h 90"/>
                <a:gd name="T6" fmla="*/ 95 w 127"/>
                <a:gd name="T7" fmla="*/ 70 h 90"/>
                <a:gd name="T8" fmla="*/ 127 w 127"/>
                <a:gd name="T9" fmla="*/ 29 h 90"/>
                <a:gd name="T10" fmla="*/ 95 w 127"/>
                <a:gd name="T11" fmla="*/ 5 h 90"/>
                <a:gd name="T12" fmla="*/ 32 w 127"/>
                <a:gd name="T13" fmla="*/ 21 h 90"/>
              </a:gdLst>
              <a:ahLst/>
              <a:cxnLst>
                <a:cxn ang="0">
                  <a:pos x="T0" y="T1"/>
                </a:cxn>
                <a:cxn ang="0">
                  <a:pos x="T2" y="T3"/>
                </a:cxn>
                <a:cxn ang="0">
                  <a:pos x="T4" y="T5"/>
                </a:cxn>
                <a:cxn ang="0">
                  <a:pos x="T6" y="T7"/>
                </a:cxn>
                <a:cxn ang="0">
                  <a:pos x="T8" y="T9"/>
                </a:cxn>
                <a:cxn ang="0">
                  <a:pos x="T10" y="T11"/>
                </a:cxn>
                <a:cxn ang="0">
                  <a:pos x="T12" y="T13"/>
                </a:cxn>
              </a:cxnLst>
              <a:rect l="0" t="0" r="r" b="b"/>
              <a:pathLst>
                <a:path w="127" h="90">
                  <a:moveTo>
                    <a:pt x="32" y="21"/>
                  </a:moveTo>
                  <a:cubicBezTo>
                    <a:pt x="15" y="25"/>
                    <a:pt x="0" y="43"/>
                    <a:pt x="0" y="61"/>
                  </a:cubicBezTo>
                  <a:cubicBezTo>
                    <a:pt x="0" y="79"/>
                    <a:pt x="15" y="90"/>
                    <a:pt x="32" y="85"/>
                  </a:cubicBezTo>
                  <a:cubicBezTo>
                    <a:pt x="95" y="70"/>
                    <a:pt x="95" y="70"/>
                    <a:pt x="95" y="70"/>
                  </a:cubicBezTo>
                  <a:cubicBezTo>
                    <a:pt x="113" y="65"/>
                    <a:pt x="127" y="47"/>
                    <a:pt x="127" y="29"/>
                  </a:cubicBezTo>
                  <a:cubicBezTo>
                    <a:pt x="127" y="11"/>
                    <a:pt x="113" y="0"/>
                    <a:pt x="95" y="5"/>
                  </a:cubicBezTo>
                  <a:cubicBezTo>
                    <a:pt x="32" y="21"/>
                    <a:pt x="32" y="21"/>
                    <a:pt x="32" y="21"/>
                  </a:cubicBezTo>
                </a:path>
              </a:pathLst>
            </a:custGeom>
            <a:solidFill>
              <a:srgbClr val="F95C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5"/>
            <p:cNvSpPr>
              <a:spLocks/>
            </p:cNvSpPr>
            <p:nvPr/>
          </p:nvSpPr>
          <p:spPr bwMode="auto">
            <a:xfrm>
              <a:off x="7510462" y="4703763"/>
              <a:ext cx="555625" cy="660400"/>
            </a:xfrm>
            <a:custGeom>
              <a:avLst/>
              <a:gdLst>
                <a:gd name="T0" fmla="*/ 116 w 116"/>
                <a:gd name="T1" fmla="*/ 138 h 138"/>
                <a:gd name="T2" fmla="*/ 116 w 116"/>
                <a:gd name="T3" fmla="*/ 58 h 138"/>
                <a:gd name="T4" fmla="*/ 58 w 116"/>
                <a:gd name="T5" fmla="*/ 0 h 138"/>
                <a:gd name="T6" fmla="*/ 0 w 116"/>
                <a:gd name="T7" fmla="*/ 58 h 138"/>
                <a:gd name="T8" fmla="*/ 0 w 116"/>
                <a:gd name="T9" fmla="*/ 138 h 138"/>
                <a:gd name="T10" fmla="*/ 116 w 116"/>
                <a:gd name="T11" fmla="*/ 138 h 138"/>
              </a:gdLst>
              <a:ahLst/>
              <a:cxnLst>
                <a:cxn ang="0">
                  <a:pos x="T0" y="T1"/>
                </a:cxn>
                <a:cxn ang="0">
                  <a:pos x="T2" y="T3"/>
                </a:cxn>
                <a:cxn ang="0">
                  <a:pos x="T4" y="T5"/>
                </a:cxn>
                <a:cxn ang="0">
                  <a:pos x="T6" y="T7"/>
                </a:cxn>
                <a:cxn ang="0">
                  <a:pos x="T8" y="T9"/>
                </a:cxn>
                <a:cxn ang="0">
                  <a:pos x="T10" y="T11"/>
                </a:cxn>
              </a:cxnLst>
              <a:rect l="0" t="0" r="r" b="b"/>
              <a:pathLst>
                <a:path w="116" h="138">
                  <a:moveTo>
                    <a:pt x="116" y="138"/>
                  </a:moveTo>
                  <a:cubicBezTo>
                    <a:pt x="116" y="58"/>
                    <a:pt x="116" y="58"/>
                    <a:pt x="116" y="58"/>
                  </a:cubicBezTo>
                  <a:cubicBezTo>
                    <a:pt x="116" y="26"/>
                    <a:pt x="90" y="0"/>
                    <a:pt x="58" y="0"/>
                  </a:cubicBezTo>
                  <a:cubicBezTo>
                    <a:pt x="26" y="0"/>
                    <a:pt x="0" y="26"/>
                    <a:pt x="0" y="58"/>
                  </a:cubicBezTo>
                  <a:cubicBezTo>
                    <a:pt x="0" y="138"/>
                    <a:pt x="0" y="138"/>
                    <a:pt x="0" y="138"/>
                  </a:cubicBezTo>
                  <a:cubicBezTo>
                    <a:pt x="116" y="138"/>
                    <a:pt x="116" y="138"/>
                    <a:pt x="116" y="138"/>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6"/>
            <p:cNvSpPr>
              <a:spLocks/>
            </p:cNvSpPr>
            <p:nvPr/>
          </p:nvSpPr>
          <p:spPr bwMode="auto">
            <a:xfrm>
              <a:off x="10039350" y="4703763"/>
              <a:ext cx="549275" cy="660400"/>
            </a:xfrm>
            <a:custGeom>
              <a:avLst/>
              <a:gdLst>
                <a:gd name="T0" fmla="*/ 115 w 115"/>
                <a:gd name="T1" fmla="*/ 138 h 138"/>
                <a:gd name="T2" fmla="*/ 115 w 115"/>
                <a:gd name="T3" fmla="*/ 58 h 138"/>
                <a:gd name="T4" fmla="*/ 58 w 115"/>
                <a:gd name="T5" fmla="*/ 0 h 138"/>
                <a:gd name="T6" fmla="*/ 0 w 115"/>
                <a:gd name="T7" fmla="*/ 58 h 138"/>
                <a:gd name="T8" fmla="*/ 0 w 115"/>
                <a:gd name="T9" fmla="*/ 138 h 138"/>
                <a:gd name="T10" fmla="*/ 115 w 115"/>
                <a:gd name="T11" fmla="*/ 138 h 138"/>
              </a:gdLst>
              <a:ahLst/>
              <a:cxnLst>
                <a:cxn ang="0">
                  <a:pos x="T0" y="T1"/>
                </a:cxn>
                <a:cxn ang="0">
                  <a:pos x="T2" y="T3"/>
                </a:cxn>
                <a:cxn ang="0">
                  <a:pos x="T4" y="T5"/>
                </a:cxn>
                <a:cxn ang="0">
                  <a:pos x="T6" y="T7"/>
                </a:cxn>
                <a:cxn ang="0">
                  <a:pos x="T8" y="T9"/>
                </a:cxn>
                <a:cxn ang="0">
                  <a:pos x="T10" y="T11"/>
                </a:cxn>
              </a:cxnLst>
              <a:rect l="0" t="0" r="r" b="b"/>
              <a:pathLst>
                <a:path w="115" h="138">
                  <a:moveTo>
                    <a:pt x="115" y="138"/>
                  </a:moveTo>
                  <a:cubicBezTo>
                    <a:pt x="115" y="58"/>
                    <a:pt x="115" y="58"/>
                    <a:pt x="115" y="58"/>
                  </a:cubicBezTo>
                  <a:cubicBezTo>
                    <a:pt x="115" y="26"/>
                    <a:pt x="89" y="0"/>
                    <a:pt x="58" y="0"/>
                  </a:cubicBezTo>
                  <a:cubicBezTo>
                    <a:pt x="26" y="0"/>
                    <a:pt x="0" y="26"/>
                    <a:pt x="0" y="58"/>
                  </a:cubicBezTo>
                  <a:cubicBezTo>
                    <a:pt x="0" y="138"/>
                    <a:pt x="0" y="138"/>
                    <a:pt x="0" y="138"/>
                  </a:cubicBezTo>
                  <a:cubicBezTo>
                    <a:pt x="115" y="138"/>
                    <a:pt x="115" y="138"/>
                    <a:pt x="115" y="138"/>
                  </a:cubicBezTo>
                </a:path>
              </a:pathLst>
            </a:custGeom>
            <a:solidFill>
              <a:srgbClr val="3535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7"/>
            <p:cNvSpPr>
              <a:spLocks/>
            </p:cNvSpPr>
            <p:nvPr/>
          </p:nvSpPr>
          <p:spPr bwMode="auto">
            <a:xfrm>
              <a:off x="7439025" y="3824288"/>
              <a:ext cx="3225800" cy="1300163"/>
            </a:xfrm>
            <a:custGeom>
              <a:avLst/>
              <a:gdLst>
                <a:gd name="T0" fmla="*/ 675 w 675"/>
                <a:gd name="T1" fmla="*/ 194 h 272"/>
                <a:gd name="T2" fmla="*/ 597 w 675"/>
                <a:gd name="T3" fmla="*/ 272 h 272"/>
                <a:gd name="T4" fmla="*/ 78 w 675"/>
                <a:gd name="T5" fmla="*/ 272 h 272"/>
                <a:gd name="T6" fmla="*/ 0 w 675"/>
                <a:gd name="T7" fmla="*/ 194 h 272"/>
                <a:gd name="T8" fmla="*/ 0 w 675"/>
                <a:gd name="T9" fmla="*/ 133 h 272"/>
                <a:gd name="T10" fmla="*/ 78 w 675"/>
                <a:gd name="T11" fmla="*/ 0 h 272"/>
                <a:gd name="T12" fmla="*/ 597 w 675"/>
                <a:gd name="T13" fmla="*/ 0 h 272"/>
                <a:gd name="T14" fmla="*/ 675 w 675"/>
                <a:gd name="T15" fmla="*/ 133 h 272"/>
                <a:gd name="T16" fmla="*/ 675 w 675"/>
                <a:gd name="T17" fmla="*/ 194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5" h="272">
                  <a:moveTo>
                    <a:pt x="675" y="194"/>
                  </a:moveTo>
                  <a:cubicBezTo>
                    <a:pt x="675" y="237"/>
                    <a:pt x="640" y="272"/>
                    <a:pt x="597" y="272"/>
                  </a:cubicBezTo>
                  <a:cubicBezTo>
                    <a:pt x="78" y="272"/>
                    <a:pt x="78" y="272"/>
                    <a:pt x="78" y="272"/>
                  </a:cubicBezTo>
                  <a:cubicBezTo>
                    <a:pt x="35" y="272"/>
                    <a:pt x="0" y="237"/>
                    <a:pt x="0" y="194"/>
                  </a:cubicBezTo>
                  <a:cubicBezTo>
                    <a:pt x="0" y="133"/>
                    <a:pt x="0" y="133"/>
                    <a:pt x="0" y="133"/>
                  </a:cubicBezTo>
                  <a:cubicBezTo>
                    <a:pt x="0" y="90"/>
                    <a:pt x="35" y="0"/>
                    <a:pt x="78" y="0"/>
                  </a:cubicBezTo>
                  <a:cubicBezTo>
                    <a:pt x="597" y="0"/>
                    <a:pt x="597" y="0"/>
                    <a:pt x="597" y="0"/>
                  </a:cubicBezTo>
                  <a:cubicBezTo>
                    <a:pt x="640" y="0"/>
                    <a:pt x="675" y="90"/>
                    <a:pt x="675" y="133"/>
                  </a:cubicBezTo>
                  <a:cubicBezTo>
                    <a:pt x="675" y="194"/>
                    <a:pt x="675" y="194"/>
                    <a:pt x="675" y="194"/>
                  </a:cubicBezTo>
                </a:path>
              </a:pathLst>
            </a:custGeom>
            <a:solidFill>
              <a:schemeClr val="accent5">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8"/>
            <p:cNvSpPr>
              <a:spLocks noEditPoints="1"/>
            </p:cNvSpPr>
            <p:nvPr/>
          </p:nvSpPr>
          <p:spPr bwMode="auto">
            <a:xfrm>
              <a:off x="7439025" y="4459288"/>
              <a:ext cx="3225800" cy="0"/>
            </a:xfrm>
            <a:custGeom>
              <a:avLst/>
              <a:gdLst>
                <a:gd name="T0" fmla="*/ 0 w 675"/>
                <a:gd name="T1" fmla="*/ 0 w 675"/>
                <a:gd name="T2" fmla="*/ 0 w 675"/>
                <a:gd name="T3" fmla="*/ 675 w 675"/>
                <a:gd name="T4" fmla="*/ 675 w 675"/>
                <a:gd name="T5" fmla="*/ 675 w 675"/>
                <a:gd name="T6" fmla="*/ 675 w 675"/>
                <a:gd name="T7" fmla="*/ 675 w 675"/>
                <a:gd name="T8" fmla="*/ 675 w 675"/>
                <a:gd name="T9" fmla="*/ 0 w 675"/>
                <a:gd name="T10" fmla="*/ 0 w 675"/>
                <a:gd name="T11" fmla="*/ 0 w 675"/>
                <a:gd name="T12" fmla="*/ 675 w 675"/>
                <a:gd name="T13" fmla="*/ 675 w 675"/>
                <a:gd name="T14" fmla="*/ 675 w 675"/>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Lst>
              <a:rect l="0" t="0" r="r" b="b"/>
              <a:pathLst>
                <a:path w="675">
                  <a:moveTo>
                    <a:pt x="0" y="0"/>
                  </a:moveTo>
                  <a:cubicBezTo>
                    <a:pt x="0" y="0"/>
                    <a:pt x="0" y="0"/>
                    <a:pt x="0" y="0"/>
                  </a:cubicBezTo>
                  <a:cubicBezTo>
                    <a:pt x="0" y="0"/>
                    <a:pt x="0" y="0"/>
                    <a:pt x="0" y="0"/>
                  </a:cubicBezTo>
                  <a:moveTo>
                    <a:pt x="675" y="0"/>
                  </a:moveTo>
                  <a:cubicBezTo>
                    <a:pt x="675" y="0"/>
                    <a:pt x="675" y="0"/>
                    <a:pt x="675" y="0"/>
                  </a:cubicBezTo>
                  <a:cubicBezTo>
                    <a:pt x="675" y="0"/>
                    <a:pt x="675" y="0"/>
                    <a:pt x="675" y="0"/>
                  </a:cubicBezTo>
                  <a:moveTo>
                    <a:pt x="675" y="0"/>
                  </a:moveTo>
                  <a:cubicBezTo>
                    <a:pt x="675" y="0"/>
                    <a:pt x="675" y="0"/>
                    <a:pt x="675" y="0"/>
                  </a:cubicBezTo>
                  <a:cubicBezTo>
                    <a:pt x="675" y="0"/>
                    <a:pt x="675" y="0"/>
                    <a:pt x="675" y="0"/>
                  </a:cubicBezTo>
                  <a:moveTo>
                    <a:pt x="0" y="0"/>
                  </a:moveTo>
                  <a:cubicBezTo>
                    <a:pt x="0" y="0"/>
                    <a:pt x="0" y="0"/>
                    <a:pt x="0" y="0"/>
                  </a:cubicBezTo>
                  <a:cubicBezTo>
                    <a:pt x="0" y="0"/>
                    <a:pt x="0" y="0"/>
                    <a:pt x="0" y="0"/>
                  </a:cubicBezTo>
                  <a:moveTo>
                    <a:pt x="675" y="0"/>
                  </a:moveTo>
                  <a:cubicBezTo>
                    <a:pt x="675" y="0"/>
                    <a:pt x="675" y="0"/>
                    <a:pt x="675" y="0"/>
                  </a:cubicBezTo>
                  <a:cubicBezTo>
                    <a:pt x="675" y="0"/>
                    <a:pt x="675" y="0"/>
                    <a:pt x="675" y="0"/>
                  </a:cubicBezTo>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9"/>
            <p:cNvSpPr>
              <a:spLocks noEditPoints="1"/>
            </p:cNvSpPr>
            <p:nvPr/>
          </p:nvSpPr>
          <p:spPr bwMode="auto">
            <a:xfrm>
              <a:off x="7439025" y="4325938"/>
              <a:ext cx="3225800" cy="798513"/>
            </a:xfrm>
            <a:custGeom>
              <a:avLst/>
              <a:gdLst>
                <a:gd name="T0" fmla="*/ 659 w 675"/>
                <a:gd name="T1" fmla="*/ 136 h 167"/>
                <a:gd name="T2" fmla="*/ 675 w 675"/>
                <a:gd name="T3" fmla="*/ 91 h 167"/>
                <a:gd name="T4" fmla="*/ 675 w 675"/>
                <a:gd name="T5" fmla="*/ 91 h 167"/>
                <a:gd name="T6" fmla="*/ 675 w 675"/>
                <a:gd name="T7" fmla="*/ 90 h 167"/>
                <a:gd name="T8" fmla="*/ 675 w 675"/>
                <a:gd name="T9" fmla="*/ 90 h 167"/>
                <a:gd name="T10" fmla="*/ 675 w 675"/>
                <a:gd name="T11" fmla="*/ 90 h 167"/>
                <a:gd name="T12" fmla="*/ 675 w 675"/>
                <a:gd name="T13" fmla="*/ 90 h 167"/>
                <a:gd name="T14" fmla="*/ 675 w 675"/>
                <a:gd name="T15" fmla="*/ 90 h 167"/>
                <a:gd name="T16" fmla="*/ 675 w 675"/>
                <a:gd name="T17" fmla="*/ 90 h 167"/>
                <a:gd name="T18" fmla="*/ 675 w 675"/>
                <a:gd name="T19" fmla="*/ 90 h 167"/>
                <a:gd name="T20" fmla="*/ 675 w 675"/>
                <a:gd name="T21" fmla="*/ 90 h 167"/>
                <a:gd name="T22" fmla="*/ 675 w 675"/>
                <a:gd name="T23" fmla="*/ 90 h 167"/>
                <a:gd name="T24" fmla="*/ 675 w 675"/>
                <a:gd name="T25" fmla="*/ 89 h 167"/>
                <a:gd name="T26" fmla="*/ 675 w 675"/>
                <a:gd name="T27" fmla="*/ 89 h 167"/>
                <a:gd name="T28" fmla="*/ 675 w 675"/>
                <a:gd name="T29" fmla="*/ 89 h 167"/>
                <a:gd name="T30" fmla="*/ 675 w 675"/>
                <a:gd name="T31" fmla="*/ 89 h 167"/>
                <a:gd name="T32" fmla="*/ 675 w 675"/>
                <a:gd name="T33" fmla="*/ 89 h 167"/>
                <a:gd name="T34" fmla="*/ 674 w 675"/>
                <a:gd name="T35" fmla="*/ 15 h 167"/>
                <a:gd name="T36" fmla="*/ 675 w 675"/>
                <a:gd name="T37" fmla="*/ 21 h 167"/>
                <a:gd name="T38" fmla="*/ 675 w 675"/>
                <a:gd name="T39" fmla="*/ 28 h 167"/>
                <a:gd name="T40" fmla="*/ 675 w 675"/>
                <a:gd name="T41" fmla="*/ 28 h 167"/>
                <a:gd name="T42" fmla="*/ 675 w 675"/>
                <a:gd name="T43" fmla="*/ 28 h 167"/>
                <a:gd name="T44" fmla="*/ 675 w 675"/>
                <a:gd name="T45" fmla="*/ 28 h 167"/>
                <a:gd name="T46" fmla="*/ 672 w 675"/>
                <a:gd name="T47" fmla="*/ 2 h 167"/>
                <a:gd name="T48" fmla="*/ 673 w 675"/>
                <a:gd name="T49" fmla="*/ 8 h 167"/>
                <a:gd name="T50" fmla="*/ 672 w 675"/>
                <a:gd name="T51" fmla="*/ 2 h 167"/>
                <a:gd name="T52" fmla="*/ 0 w 675"/>
                <a:gd name="T53" fmla="*/ 28 h 167"/>
                <a:gd name="T54" fmla="*/ 0 w 675"/>
                <a:gd name="T55" fmla="*/ 28 h 167"/>
                <a:gd name="T56" fmla="*/ 0 w 675"/>
                <a:gd name="T57" fmla="*/ 28 h 167"/>
                <a:gd name="T58" fmla="*/ 0 w 675"/>
                <a:gd name="T59" fmla="*/ 89 h 167"/>
                <a:gd name="T60" fmla="*/ 544 w 675"/>
                <a:gd name="T61" fmla="*/ 167 h 167"/>
                <a:gd name="T62" fmla="*/ 333 w 675"/>
                <a:gd name="T63" fmla="*/ 143 h 167"/>
                <a:gd name="T64" fmla="*/ 250 w 675"/>
                <a:gd name="T65" fmla="*/ 114 h 167"/>
                <a:gd name="T66" fmla="*/ 333 w 675"/>
                <a:gd name="T67" fmla="*/ 56 h 167"/>
                <a:gd name="T68" fmla="*/ 3 w 675"/>
                <a:gd name="T69"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75" h="167">
                  <a:moveTo>
                    <a:pt x="675" y="91"/>
                  </a:moveTo>
                  <a:cubicBezTo>
                    <a:pt x="675" y="108"/>
                    <a:pt x="669" y="123"/>
                    <a:pt x="659" y="136"/>
                  </a:cubicBezTo>
                  <a:cubicBezTo>
                    <a:pt x="659" y="136"/>
                    <a:pt x="659" y="136"/>
                    <a:pt x="659" y="136"/>
                  </a:cubicBezTo>
                  <a:cubicBezTo>
                    <a:pt x="669" y="123"/>
                    <a:pt x="675" y="108"/>
                    <a:pt x="675" y="91"/>
                  </a:cubicBezTo>
                  <a:moveTo>
                    <a:pt x="675" y="91"/>
                  </a:moveTo>
                  <a:cubicBezTo>
                    <a:pt x="675" y="91"/>
                    <a:pt x="675" y="91"/>
                    <a:pt x="675" y="91"/>
                  </a:cubicBezTo>
                  <a:cubicBezTo>
                    <a:pt x="675" y="91"/>
                    <a:pt x="675" y="91"/>
                    <a:pt x="675" y="91"/>
                  </a:cubicBezTo>
                  <a:moveTo>
                    <a:pt x="675" y="90"/>
                  </a:moveTo>
                  <a:cubicBezTo>
                    <a:pt x="675" y="91"/>
                    <a:pt x="675" y="91"/>
                    <a:pt x="675" y="91"/>
                  </a:cubicBezTo>
                  <a:cubicBezTo>
                    <a:pt x="675" y="91"/>
                    <a:pt x="675" y="91"/>
                    <a:pt x="675" y="90"/>
                  </a:cubicBezTo>
                  <a:moveTo>
                    <a:pt x="675" y="90"/>
                  </a:moveTo>
                  <a:cubicBezTo>
                    <a:pt x="675" y="90"/>
                    <a:pt x="675" y="90"/>
                    <a:pt x="675" y="90"/>
                  </a:cubicBezTo>
                  <a:cubicBezTo>
                    <a:pt x="675" y="90"/>
                    <a:pt x="675" y="90"/>
                    <a:pt x="675" y="90"/>
                  </a:cubicBezTo>
                  <a:moveTo>
                    <a:pt x="675" y="90"/>
                  </a:moveTo>
                  <a:cubicBezTo>
                    <a:pt x="675" y="90"/>
                    <a:pt x="675" y="90"/>
                    <a:pt x="675" y="90"/>
                  </a:cubicBezTo>
                  <a:cubicBezTo>
                    <a:pt x="675" y="90"/>
                    <a:pt x="675" y="90"/>
                    <a:pt x="675" y="90"/>
                  </a:cubicBezTo>
                  <a:moveTo>
                    <a:pt x="675" y="90"/>
                  </a:moveTo>
                  <a:cubicBezTo>
                    <a:pt x="675" y="90"/>
                    <a:pt x="675" y="90"/>
                    <a:pt x="675" y="90"/>
                  </a:cubicBezTo>
                  <a:cubicBezTo>
                    <a:pt x="675" y="90"/>
                    <a:pt x="675" y="90"/>
                    <a:pt x="675" y="90"/>
                  </a:cubicBezTo>
                  <a:moveTo>
                    <a:pt x="675" y="90"/>
                  </a:moveTo>
                  <a:cubicBezTo>
                    <a:pt x="675" y="90"/>
                    <a:pt x="675" y="90"/>
                    <a:pt x="675" y="90"/>
                  </a:cubicBezTo>
                  <a:cubicBezTo>
                    <a:pt x="675" y="90"/>
                    <a:pt x="675" y="90"/>
                    <a:pt x="675" y="90"/>
                  </a:cubicBezTo>
                  <a:moveTo>
                    <a:pt x="675" y="89"/>
                  </a:moveTo>
                  <a:cubicBezTo>
                    <a:pt x="675" y="90"/>
                    <a:pt x="675" y="90"/>
                    <a:pt x="675" y="90"/>
                  </a:cubicBezTo>
                  <a:cubicBezTo>
                    <a:pt x="675" y="90"/>
                    <a:pt x="675" y="90"/>
                    <a:pt x="675" y="89"/>
                  </a:cubicBezTo>
                  <a:moveTo>
                    <a:pt x="675" y="89"/>
                  </a:moveTo>
                  <a:cubicBezTo>
                    <a:pt x="675" y="89"/>
                    <a:pt x="675" y="89"/>
                    <a:pt x="675" y="89"/>
                  </a:cubicBezTo>
                  <a:cubicBezTo>
                    <a:pt x="675" y="89"/>
                    <a:pt x="675" y="89"/>
                    <a:pt x="675" y="89"/>
                  </a:cubicBezTo>
                  <a:moveTo>
                    <a:pt x="675" y="89"/>
                  </a:moveTo>
                  <a:cubicBezTo>
                    <a:pt x="675" y="89"/>
                    <a:pt x="675" y="89"/>
                    <a:pt x="675" y="89"/>
                  </a:cubicBezTo>
                  <a:cubicBezTo>
                    <a:pt x="675" y="89"/>
                    <a:pt x="675" y="89"/>
                    <a:pt x="675" y="89"/>
                  </a:cubicBezTo>
                  <a:moveTo>
                    <a:pt x="675" y="89"/>
                  </a:moveTo>
                  <a:cubicBezTo>
                    <a:pt x="675" y="89"/>
                    <a:pt x="675" y="89"/>
                    <a:pt x="675" y="89"/>
                  </a:cubicBezTo>
                  <a:cubicBezTo>
                    <a:pt x="675" y="89"/>
                    <a:pt x="675" y="89"/>
                    <a:pt x="675" y="89"/>
                  </a:cubicBezTo>
                  <a:cubicBezTo>
                    <a:pt x="675" y="89"/>
                    <a:pt x="675" y="89"/>
                    <a:pt x="675" y="89"/>
                  </a:cubicBezTo>
                  <a:moveTo>
                    <a:pt x="674" y="15"/>
                  </a:moveTo>
                  <a:cubicBezTo>
                    <a:pt x="674" y="15"/>
                    <a:pt x="674" y="15"/>
                    <a:pt x="674" y="15"/>
                  </a:cubicBezTo>
                  <a:cubicBezTo>
                    <a:pt x="674" y="17"/>
                    <a:pt x="675" y="19"/>
                    <a:pt x="675" y="21"/>
                  </a:cubicBezTo>
                  <a:cubicBezTo>
                    <a:pt x="675" y="22"/>
                    <a:pt x="675" y="22"/>
                    <a:pt x="675" y="22"/>
                  </a:cubicBezTo>
                  <a:cubicBezTo>
                    <a:pt x="675" y="24"/>
                    <a:pt x="675" y="26"/>
                    <a:pt x="675" y="28"/>
                  </a:cubicBezTo>
                  <a:cubicBezTo>
                    <a:pt x="675" y="28"/>
                    <a:pt x="675" y="28"/>
                    <a:pt x="675" y="28"/>
                  </a:cubicBezTo>
                  <a:cubicBezTo>
                    <a:pt x="675" y="28"/>
                    <a:pt x="675" y="28"/>
                    <a:pt x="675" y="28"/>
                  </a:cubicBezTo>
                  <a:cubicBezTo>
                    <a:pt x="675" y="28"/>
                    <a:pt x="675" y="28"/>
                    <a:pt x="675" y="28"/>
                  </a:cubicBezTo>
                  <a:cubicBezTo>
                    <a:pt x="675" y="28"/>
                    <a:pt x="675" y="28"/>
                    <a:pt x="675" y="28"/>
                  </a:cubicBezTo>
                  <a:cubicBezTo>
                    <a:pt x="675" y="28"/>
                    <a:pt x="675" y="28"/>
                    <a:pt x="675" y="28"/>
                  </a:cubicBezTo>
                  <a:cubicBezTo>
                    <a:pt x="675" y="28"/>
                    <a:pt x="675" y="28"/>
                    <a:pt x="675" y="28"/>
                  </a:cubicBezTo>
                  <a:cubicBezTo>
                    <a:pt x="675" y="24"/>
                    <a:pt x="675" y="20"/>
                    <a:pt x="674" y="15"/>
                  </a:cubicBezTo>
                  <a:moveTo>
                    <a:pt x="672" y="2"/>
                  </a:moveTo>
                  <a:cubicBezTo>
                    <a:pt x="672" y="4"/>
                    <a:pt x="673" y="6"/>
                    <a:pt x="673" y="7"/>
                  </a:cubicBezTo>
                  <a:cubicBezTo>
                    <a:pt x="673" y="8"/>
                    <a:pt x="673" y="8"/>
                    <a:pt x="673" y="8"/>
                  </a:cubicBezTo>
                  <a:cubicBezTo>
                    <a:pt x="673" y="10"/>
                    <a:pt x="674" y="12"/>
                    <a:pt x="674" y="13"/>
                  </a:cubicBezTo>
                  <a:cubicBezTo>
                    <a:pt x="673" y="10"/>
                    <a:pt x="673" y="6"/>
                    <a:pt x="672" y="2"/>
                  </a:cubicBezTo>
                  <a:moveTo>
                    <a:pt x="3" y="0"/>
                  </a:moveTo>
                  <a:cubicBezTo>
                    <a:pt x="1" y="10"/>
                    <a:pt x="0" y="20"/>
                    <a:pt x="0" y="28"/>
                  </a:cubicBezTo>
                  <a:cubicBezTo>
                    <a:pt x="0" y="28"/>
                    <a:pt x="0" y="28"/>
                    <a:pt x="0" y="28"/>
                  </a:cubicBezTo>
                  <a:cubicBezTo>
                    <a:pt x="0" y="28"/>
                    <a:pt x="0" y="28"/>
                    <a:pt x="0" y="28"/>
                  </a:cubicBezTo>
                  <a:cubicBezTo>
                    <a:pt x="0" y="28"/>
                    <a:pt x="0" y="28"/>
                    <a:pt x="0" y="28"/>
                  </a:cubicBezTo>
                  <a:cubicBezTo>
                    <a:pt x="0" y="28"/>
                    <a:pt x="0" y="28"/>
                    <a:pt x="0" y="28"/>
                  </a:cubicBezTo>
                  <a:cubicBezTo>
                    <a:pt x="0" y="28"/>
                    <a:pt x="0" y="28"/>
                    <a:pt x="0" y="28"/>
                  </a:cubicBezTo>
                  <a:cubicBezTo>
                    <a:pt x="0" y="89"/>
                    <a:pt x="0" y="89"/>
                    <a:pt x="0" y="89"/>
                  </a:cubicBezTo>
                  <a:cubicBezTo>
                    <a:pt x="0" y="132"/>
                    <a:pt x="35" y="167"/>
                    <a:pt x="78" y="167"/>
                  </a:cubicBezTo>
                  <a:cubicBezTo>
                    <a:pt x="544" y="167"/>
                    <a:pt x="544" y="167"/>
                    <a:pt x="544" y="167"/>
                  </a:cubicBezTo>
                  <a:cubicBezTo>
                    <a:pt x="333" y="167"/>
                    <a:pt x="333" y="167"/>
                    <a:pt x="333" y="167"/>
                  </a:cubicBezTo>
                  <a:cubicBezTo>
                    <a:pt x="333" y="143"/>
                    <a:pt x="333" y="143"/>
                    <a:pt x="333" y="143"/>
                  </a:cubicBezTo>
                  <a:cubicBezTo>
                    <a:pt x="250" y="143"/>
                    <a:pt x="250" y="143"/>
                    <a:pt x="250" y="143"/>
                  </a:cubicBezTo>
                  <a:cubicBezTo>
                    <a:pt x="250" y="114"/>
                    <a:pt x="250" y="114"/>
                    <a:pt x="250" y="114"/>
                  </a:cubicBezTo>
                  <a:cubicBezTo>
                    <a:pt x="333" y="114"/>
                    <a:pt x="333" y="114"/>
                    <a:pt x="333" y="114"/>
                  </a:cubicBezTo>
                  <a:cubicBezTo>
                    <a:pt x="333" y="56"/>
                    <a:pt x="333" y="56"/>
                    <a:pt x="333" y="56"/>
                  </a:cubicBezTo>
                  <a:cubicBezTo>
                    <a:pt x="78" y="56"/>
                    <a:pt x="78" y="56"/>
                    <a:pt x="78" y="56"/>
                  </a:cubicBezTo>
                  <a:cubicBezTo>
                    <a:pt x="42" y="56"/>
                    <a:pt x="13" y="33"/>
                    <a:pt x="3" y="0"/>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0"/>
            <p:cNvSpPr>
              <a:spLocks/>
            </p:cNvSpPr>
            <p:nvPr/>
          </p:nvSpPr>
          <p:spPr bwMode="auto">
            <a:xfrm>
              <a:off x="7569200" y="4468813"/>
              <a:ext cx="506412" cy="406400"/>
            </a:xfrm>
            <a:custGeom>
              <a:avLst/>
              <a:gdLst>
                <a:gd name="T0" fmla="*/ 62 w 106"/>
                <a:gd name="T1" fmla="*/ 83 h 85"/>
                <a:gd name="T2" fmla="*/ 35 w 106"/>
                <a:gd name="T3" fmla="*/ 77 h 85"/>
                <a:gd name="T4" fmla="*/ 4 w 106"/>
                <a:gd name="T5" fmla="*/ 33 h 85"/>
                <a:gd name="T6" fmla="*/ 41 w 106"/>
                <a:gd name="T7" fmla="*/ 6 h 85"/>
                <a:gd name="T8" fmla="*/ 74 w 106"/>
                <a:gd name="T9" fmla="*/ 26 h 85"/>
                <a:gd name="T10" fmla="*/ 101 w 106"/>
                <a:gd name="T11" fmla="*/ 80 h 85"/>
                <a:gd name="T12" fmla="*/ 62 w 106"/>
                <a:gd name="T13" fmla="*/ 83 h 85"/>
              </a:gdLst>
              <a:ahLst/>
              <a:cxnLst>
                <a:cxn ang="0">
                  <a:pos x="T0" y="T1"/>
                </a:cxn>
                <a:cxn ang="0">
                  <a:pos x="T2" y="T3"/>
                </a:cxn>
                <a:cxn ang="0">
                  <a:pos x="T4" y="T5"/>
                </a:cxn>
                <a:cxn ang="0">
                  <a:pos x="T6" y="T7"/>
                </a:cxn>
                <a:cxn ang="0">
                  <a:pos x="T8" y="T9"/>
                </a:cxn>
                <a:cxn ang="0">
                  <a:pos x="T10" y="T11"/>
                </a:cxn>
                <a:cxn ang="0">
                  <a:pos x="T12" y="T13"/>
                </a:cxn>
              </a:cxnLst>
              <a:rect l="0" t="0" r="r" b="b"/>
              <a:pathLst>
                <a:path w="106" h="85">
                  <a:moveTo>
                    <a:pt x="62" y="83"/>
                  </a:moveTo>
                  <a:cubicBezTo>
                    <a:pt x="55" y="82"/>
                    <a:pt x="41" y="79"/>
                    <a:pt x="35" y="77"/>
                  </a:cubicBezTo>
                  <a:cubicBezTo>
                    <a:pt x="12" y="69"/>
                    <a:pt x="0" y="54"/>
                    <a:pt x="4" y="33"/>
                  </a:cubicBezTo>
                  <a:cubicBezTo>
                    <a:pt x="7" y="12"/>
                    <a:pt x="21" y="0"/>
                    <a:pt x="41" y="6"/>
                  </a:cubicBezTo>
                  <a:cubicBezTo>
                    <a:pt x="50" y="9"/>
                    <a:pt x="63" y="16"/>
                    <a:pt x="74" y="26"/>
                  </a:cubicBezTo>
                  <a:cubicBezTo>
                    <a:pt x="94" y="44"/>
                    <a:pt x="106" y="69"/>
                    <a:pt x="101" y="80"/>
                  </a:cubicBezTo>
                  <a:cubicBezTo>
                    <a:pt x="99" y="85"/>
                    <a:pt x="72" y="85"/>
                    <a:pt x="62" y="8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1"/>
            <p:cNvSpPr>
              <a:spLocks/>
            </p:cNvSpPr>
            <p:nvPr/>
          </p:nvSpPr>
          <p:spPr bwMode="auto">
            <a:xfrm>
              <a:off x="10020300" y="4468813"/>
              <a:ext cx="506412" cy="406400"/>
            </a:xfrm>
            <a:custGeom>
              <a:avLst/>
              <a:gdLst>
                <a:gd name="T0" fmla="*/ 44 w 106"/>
                <a:gd name="T1" fmla="*/ 83 h 85"/>
                <a:gd name="T2" fmla="*/ 71 w 106"/>
                <a:gd name="T3" fmla="*/ 77 h 85"/>
                <a:gd name="T4" fmla="*/ 102 w 106"/>
                <a:gd name="T5" fmla="*/ 33 h 85"/>
                <a:gd name="T6" fmla="*/ 65 w 106"/>
                <a:gd name="T7" fmla="*/ 6 h 85"/>
                <a:gd name="T8" fmla="*/ 32 w 106"/>
                <a:gd name="T9" fmla="*/ 26 h 85"/>
                <a:gd name="T10" fmla="*/ 5 w 106"/>
                <a:gd name="T11" fmla="*/ 80 h 85"/>
                <a:gd name="T12" fmla="*/ 44 w 106"/>
                <a:gd name="T13" fmla="*/ 83 h 85"/>
              </a:gdLst>
              <a:ahLst/>
              <a:cxnLst>
                <a:cxn ang="0">
                  <a:pos x="T0" y="T1"/>
                </a:cxn>
                <a:cxn ang="0">
                  <a:pos x="T2" y="T3"/>
                </a:cxn>
                <a:cxn ang="0">
                  <a:pos x="T4" y="T5"/>
                </a:cxn>
                <a:cxn ang="0">
                  <a:pos x="T6" y="T7"/>
                </a:cxn>
                <a:cxn ang="0">
                  <a:pos x="T8" y="T9"/>
                </a:cxn>
                <a:cxn ang="0">
                  <a:pos x="T10" y="T11"/>
                </a:cxn>
                <a:cxn ang="0">
                  <a:pos x="T12" y="T13"/>
                </a:cxn>
              </a:cxnLst>
              <a:rect l="0" t="0" r="r" b="b"/>
              <a:pathLst>
                <a:path w="106" h="85">
                  <a:moveTo>
                    <a:pt x="44" y="83"/>
                  </a:moveTo>
                  <a:cubicBezTo>
                    <a:pt x="51" y="82"/>
                    <a:pt x="65" y="79"/>
                    <a:pt x="71" y="77"/>
                  </a:cubicBezTo>
                  <a:cubicBezTo>
                    <a:pt x="94" y="69"/>
                    <a:pt x="106" y="54"/>
                    <a:pt x="102" y="33"/>
                  </a:cubicBezTo>
                  <a:cubicBezTo>
                    <a:pt x="99" y="12"/>
                    <a:pt x="85" y="0"/>
                    <a:pt x="65" y="6"/>
                  </a:cubicBezTo>
                  <a:cubicBezTo>
                    <a:pt x="56" y="9"/>
                    <a:pt x="43" y="16"/>
                    <a:pt x="32" y="26"/>
                  </a:cubicBezTo>
                  <a:cubicBezTo>
                    <a:pt x="12" y="44"/>
                    <a:pt x="0" y="69"/>
                    <a:pt x="5" y="80"/>
                  </a:cubicBezTo>
                  <a:cubicBezTo>
                    <a:pt x="7" y="85"/>
                    <a:pt x="34" y="85"/>
                    <a:pt x="44" y="83"/>
                  </a:cubicBezTo>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22"/>
            <p:cNvSpPr>
              <a:spLocks noChangeArrowheads="1"/>
            </p:cNvSpPr>
            <p:nvPr/>
          </p:nvSpPr>
          <p:spPr bwMode="auto">
            <a:xfrm>
              <a:off x="8634412" y="4870450"/>
              <a:ext cx="831850" cy="139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23"/>
            <p:cNvSpPr>
              <a:spLocks noChangeArrowheads="1"/>
            </p:cNvSpPr>
            <p:nvPr/>
          </p:nvSpPr>
          <p:spPr bwMode="auto">
            <a:xfrm>
              <a:off x="8634412" y="4870450"/>
              <a:ext cx="83185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4"/>
            <p:cNvSpPr>
              <a:spLocks/>
            </p:cNvSpPr>
            <p:nvPr/>
          </p:nvSpPr>
          <p:spPr bwMode="auto">
            <a:xfrm>
              <a:off x="7807325" y="3092450"/>
              <a:ext cx="2489200" cy="788988"/>
            </a:xfrm>
            <a:custGeom>
              <a:avLst/>
              <a:gdLst>
                <a:gd name="T0" fmla="*/ 260 w 521"/>
                <a:gd name="T1" fmla="*/ 155 h 165"/>
                <a:gd name="T2" fmla="*/ 521 w 521"/>
                <a:gd name="T3" fmla="*/ 165 h 165"/>
                <a:gd name="T4" fmla="*/ 500 w 521"/>
                <a:gd name="T5" fmla="*/ 81 h 165"/>
                <a:gd name="T6" fmla="*/ 478 w 521"/>
                <a:gd name="T7" fmla="*/ 36 h 165"/>
                <a:gd name="T8" fmla="*/ 260 w 521"/>
                <a:gd name="T9" fmla="*/ 0 h 165"/>
                <a:gd name="T10" fmla="*/ 56 w 521"/>
                <a:gd name="T11" fmla="*/ 26 h 165"/>
                <a:gd name="T12" fmla="*/ 18 w 521"/>
                <a:gd name="T13" fmla="*/ 79 h 165"/>
                <a:gd name="T14" fmla="*/ 0 w 521"/>
                <a:gd name="T15" fmla="*/ 164 h 165"/>
                <a:gd name="T16" fmla="*/ 260 w 521"/>
                <a:gd name="T17" fmla="*/ 15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1" h="165">
                  <a:moveTo>
                    <a:pt x="260" y="155"/>
                  </a:moveTo>
                  <a:cubicBezTo>
                    <a:pt x="360" y="155"/>
                    <a:pt x="450" y="159"/>
                    <a:pt x="521" y="165"/>
                  </a:cubicBezTo>
                  <a:cubicBezTo>
                    <a:pt x="515" y="137"/>
                    <a:pt x="508" y="106"/>
                    <a:pt x="500" y="81"/>
                  </a:cubicBezTo>
                  <a:cubicBezTo>
                    <a:pt x="498" y="73"/>
                    <a:pt x="491" y="53"/>
                    <a:pt x="478" y="36"/>
                  </a:cubicBezTo>
                  <a:cubicBezTo>
                    <a:pt x="465" y="18"/>
                    <a:pt x="374" y="0"/>
                    <a:pt x="260" y="0"/>
                  </a:cubicBezTo>
                  <a:cubicBezTo>
                    <a:pt x="167" y="0"/>
                    <a:pt x="87" y="11"/>
                    <a:pt x="56" y="26"/>
                  </a:cubicBezTo>
                  <a:cubicBezTo>
                    <a:pt x="33" y="32"/>
                    <a:pt x="18" y="66"/>
                    <a:pt x="18" y="79"/>
                  </a:cubicBezTo>
                  <a:cubicBezTo>
                    <a:pt x="0" y="164"/>
                    <a:pt x="0" y="164"/>
                    <a:pt x="0" y="164"/>
                  </a:cubicBezTo>
                  <a:cubicBezTo>
                    <a:pt x="72" y="158"/>
                    <a:pt x="162" y="155"/>
                    <a:pt x="260" y="155"/>
                  </a:cubicBezTo>
                </a:path>
              </a:pathLst>
            </a:custGeom>
            <a:solidFill>
              <a:schemeClr val="accent6">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5"/>
            <p:cNvSpPr>
              <a:spLocks/>
            </p:cNvSpPr>
            <p:nvPr/>
          </p:nvSpPr>
          <p:spPr bwMode="auto">
            <a:xfrm>
              <a:off x="7883525" y="3163888"/>
              <a:ext cx="349250" cy="354013"/>
            </a:xfrm>
            <a:custGeom>
              <a:avLst/>
              <a:gdLst>
                <a:gd name="T0" fmla="*/ 73 w 73"/>
                <a:gd name="T1" fmla="*/ 0 h 74"/>
                <a:gd name="T2" fmla="*/ 40 w 73"/>
                <a:gd name="T3" fmla="*/ 11 h 74"/>
                <a:gd name="T4" fmla="*/ 40 w 73"/>
                <a:gd name="T5" fmla="*/ 11 h 74"/>
                <a:gd name="T6" fmla="*/ 2 w 73"/>
                <a:gd name="T7" fmla="*/ 64 h 74"/>
                <a:gd name="T8" fmla="*/ 0 w 73"/>
                <a:gd name="T9" fmla="*/ 74 h 74"/>
                <a:gd name="T10" fmla="*/ 73 w 73"/>
                <a:gd name="T11" fmla="*/ 0 h 74"/>
              </a:gdLst>
              <a:ahLst/>
              <a:cxnLst>
                <a:cxn ang="0">
                  <a:pos x="T0" y="T1"/>
                </a:cxn>
                <a:cxn ang="0">
                  <a:pos x="T2" y="T3"/>
                </a:cxn>
                <a:cxn ang="0">
                  <a:pos x="T4" y="T5"/>
                </a:cxn>
                <a:cxn ang="0">
                  <a:pos x="T6" y="T7"/>
                </a:cxn>
                <a:cxn ang="0">
                  <a:pos x="T8" y="T9"/>
                </a:cxn>
                <a:cxn ang="0">
                  <a:pos x="T10" y="T11"/>
                </a:cxn>
              </a:cxnLst>
              <a:rect l="0" t="0" r="r" b="b"/>
              <a:pathLst>
                <a:path w="73" h="74">
                  <a:moveTo>
                    <a:pt x="73" y="0"/>
                  </a:moveTo>
                  <a:cubicBezTo>
                    <a:pt x="59" y="3"/>
                    <a:pt x="48" y="7"/>
                    <a:pt x="40" y="11"/>
                  </a:cubicBezTo>
                  <a:cubicBezTo>
                    <a:pt x="40" y="11"/>
                    <a:pt x="40" y="11"/>
                    <a:pt x="40" y="11"/>
                  </a:cubicBezTo>
                  <a:cubicBezTo>
                    <a:pt x="17" y="17"/>
                    <a:pt x="2" y="51"/>
                    <a:pt x="2" y="64"/>
                  </a:cubicBezTo>
                  <a:cubicBezTo>
                    <a:pt x="0" y="74"/>
                    <a:pt x="0" y="74"/>
                    <a:pt x="0" y="74"/>
                  </a:cubicBezTo>
                  <a:cubicBezTo>
                    <a:pt x="24" y="49"/>
                    <a:pt x="49" y="24"/>
                    <a:pt x="73" y="0"/>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6"/>
            <p:cNvSpPr>
              <a:spLocks noEditPoints="1"/>
            </p:cNvSpPr>
            <p:nvPr/>
          </p:nvSpPr>
          <p:spPr bwMode="auto">
            <a:xfrm>
              <a:off x="8118475" y="3178175"/>
              <a:ext cx="912812" cy="588963"/>
            </a:xfrm>
            <a:custGeom>
              <a:avLst/>
              <a:gdLst>
                <a:gd name="T0" fmla="*/ 575 w 575"/>
                <a:gd name="T1" fmla="*/ 332 h 371"/>
                <a:gd name="T2" fmla="*/ 499 w 575"/>
                <a:gd name="T3" fmla="*/ 371 h 371"/>
                <a:gd name="T4" fmla="*/ 575 w 575"/>
                <a:gd name="T5" fmla="*/ 353 h 371"/>
                <a:gd name="T6" fmla="*/ 575 w 575"/>
                <a:gd name="T7" fmla="*/ 332 h 371"/>
                <a:gd name="T8" fmla="*/ 90 w 575"/>
                <a:gd name="T9" fmla="*/ 175 h 371"/>
                <a:gd name="T10" fmla="*/ 511 w 575"/>
                <a:gd name="T11" fmla="*/ 241 h 371"/>
                <a:gd name="T12" fmla="*/ 0 w 575"/>
                <a:gd name="T13" fmla="*/ 350 h 371"/>
                <a:gd name="T14" fmla="*/ 575 w 575"/>
                <a:gd name="T15" fmla="*/ 274 h 371"/>
                <a:gd name="T16" fmla="*/ 575 w 575"/>
                <a:gd name="T17" fmla="*/ 208 h 371"/>
                <a:gd name="T18" fmla="*/ 90 w 575"/>
                <a:gd name="T19" fmla="*/ 175 h 371"/>
                <a:gd name="T20" fmla="*/ 421 w 575"/>
                <a:gd name="T21" fmla="*/ 0 h 371"/>
                <a:gd name="T22" fmla="*/ 575 w 575"/>
                <a:gd name="T23" fmla="*/ 142 h 371"/>
                <a:gd name="T24" fmla="*/ 575 w 575"/>
                <a:gd name="T25" fmla="*/ 76 h 371"/>
                <a:gd name="T26" fmla="*/ 421 w 575"/>
                <a:gd name="T27"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5" h="371">
                  <a:moveTo>
                    <a:pt x="575" y="332"/>
                  </a:moveTo>
                  <a:lnTo>
                    <a:pt x="499" y="371"/>
                  </a:lnTo>
                  <a:lnTo>
                    <a:pt x="575" y="353"/>
                  </a:lnTo>
                  <a:lnTo>
                    <a:pt x="575" y="332"/>
                  </a:lnTo>
                  <a:close/>
                  <a:moveTo>
                    <a:pt x="90" y="175"/>
                  </a:moveTo>
                  <a:lnTo>
                    <a:pt x="511" y="241"/>
                  </a:lnTo>
                  <a:lnTo>
                    <a:pt x="0" y="350"/>
                  </a:lnTo>
                  <a:lnTo>
                    <a:pt x="575" y="274"/>
                  </a:lnTo>
                  <a:lnTo>
                    <a:pt x="575" y="208"/>
                  </a:lnTo>
                  <a:lnTo>
                    <a:pt x="90" y="175"/>
                  </a:lnTo>
                  <a:close/>
                  <a:moveTo>
                    <a:pt x="421" y="0"/>
                  </a:moveTo>
                  <a:lnTo>
                    <a:pt x="575" y="142"/>
                  </a:lnTo>
                  <a:lnTo>
                    <a:pt x="575" y="76"/>
                  </a:lnTo>
                  <a:lnTo>
                    <a:pt x="421" y="0"/>
                  </a:lnTo>
                  <a:close/>
                </a:path>
              </a:pathLst>
            </a:custGeom>
            <a:solidFill>
              <a:srgbClr val="C8F0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7"/>
            <p:cNvSpPr>
              <a:spLocks noEditPoints="1"/>
            </p:cNvSpPr>
            <p:nvPr/>
          </p:nvSpPr>
          <p:spPr bwMode="auto">
            <a:xfrm>
              <a:off x="8118475" y="3178175"/>
              <a:ext cx="912812" cy="588963"/>
            </a:xfrm>
            <a:custGeom>
              <a:avLst/>
              <a:gdLst>
                <a:gd name="T0" fmla="*/ 575 w 575"/>
                <a:gd name="T1" fmla="*/ 332 h 371"/>
                <a:gd name="T2" fmla="*/ 499 w 575"/>
                <a:gd name="T3" fmla="*/ 371 h 371"/>
                <a:gd name="T4" fmla="*/ 575 w 575"/>
                <a:gd name="T5" fmla="*/ 353 h 371"/>
                <a:gd name="T6" fmla="*/ 575 w 575"/>
                <a:gd name="T7" fmla="*/ 332 h 371"/>
                <a:gd name="T8" fmla="*/ 90 w 575"/>
                <a:gd name="T9" fmla="*/ 175 h 371"/>
                <a:gd name="T10" fmla="*/ 511 w 575"/>
                <a:gd name="T11" fmla="*/ 241 h 371"/>
                <a:gd name="T12" fmla="*/ 0 w 575"/>
                <a:gd name="T13" fmla="*/ 350 h 371"/>
                <a:gd name="T14" fmla="*/ 575 w 575"/>
                <a:gd name="T15" fmla="*/ 274 h 371"/>
                <a:gd name="T16" fmla="*/ 575 w 575"/>
                <a:gd name="T17" fmla="*/ 208 h 371"/>
                <a:gd name="T18" fmla="*/ 90 w 575"/>
                <a:gd name="T19" fmla="*/ 175 h 371"/>
                <a:gd name="T20" fmla="*/ 421 w 575"/>
                <a:gd name="T21" fmla="*/ 0 h 371"/>
                <a:gd name="T22" fmla="*/ 575 w 575"/>
                <a:gd name="T23" fmla="*/ 142 h 371"/>
                <a:gd name="T24" fmla="*/ 575 w 575"/>
                <a:gd name="T25" fmla="*/ 76 h 371"/>
                <a:gd name="T26" fmla="*/ 421 w 575"/>
                <a:gd name="T27"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5" h="371">
                  <a:moveTo>
                    <a:pt x="575" y="332"/>
                  </a:moveTo>
                  <a:lnTo>
                    <a:pt x="499" y="371"/>
                  </a:lnTo>
                  <a:lnTo>
                    <a:pt x="575" y="353"/>
                  </a:lnTo>
                  <a:lnTo>
                    <a:pt x="575" y="332"/>
                  </a:lnTo>
                  <a:moveTo>
                    <a:pt x="90" y="175"/>
                  </a:moveTo>
                  <a:lnTo>
                    <a:pt x="511" y="241"/>
                  </a:lnTo>
                  <a:lnTo>
                    <a:pt x="0" y="350"/>
                  </a:lnTo>
                  <a:lnTo>
                    <a:pt x="575" y="274"/>
                  </a:lnTo>
                  <a:lnTo>
                    <a:pt x="575" y="208"/>
                  </a:lnTo>
                  <a:lnTo>
                    <a:pt x="90" y="175"/>
                  </a:lnTo>
                  <a:moveTo>
                    <a:pt x="421" y="0"/>
                  </a:moveTo>
                  <a:lnTo>
                    <a:pt x="575" y="142"/>
                  </a:lnTo>
                  <a:lnTo>
                    <a:pt x="575" y="76"/>
                  </a:lnTo>
                  <a:lnTo>
                    <a:pt x="4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8"/>
            <p:cNvSpPr>
              <a:spLocks noEditPoints="1"/>
            </p:cNvSpPr>
            <p:nvPr/>
          </p:nvSpPr>
          <p:spPr bwMode="auto">
            <a:xfrm>
              <a:off x="10664825" y="4751388"/>
              <a:ext cx="0" cy="9525"/>
            </a:xfrm>
            <a:custGeom>
              <a:avLst/>
              <a:gdLst>
                <a:gd name="T0" fmla="*/ 2 h 2"/>
                <a:gd name="T1" fmla="*/ 2 h 2"/>
                <a:gd name="T2" fmla="*/ 2 h 2"/>
                <a:gd name="T3" fmla="*/ 2 h 2"/>
                <a:gd name="T4" fmla="*/ 2 h 2"/>
                <a:gd name="T5" fmla="*/ 2 h 2"/>
                <a:gd name="T6" fmla="*/ 1 h 2"/>
                <a:gd name="T7" fmla="*/ 1 h 2"/>
                <a:gd name="T8" fmla="*/ 1 h 2"/>
                <a:gd name="T9" fmla="*/ 1 h 2"/>
                <a:gd name="T10" fmla="*/ 1 h 2"/>
                <a:gd name="T11" fmla="*/ 1 h 2"/>
                <a:gd name="T12" fmla="*/ 1 h 2"/>
                <a:gd name="T13" fmla="*/ 1 h 2"/>
                <a:gd name="T14" fmla="*/ 1 h 2"/>
                <a:gd name="T15" fmla="*/ 1 h 2"/>
                <a:gd name="T16" fmla="*/ 1 h 2"/>
                <a:gd name="T17" fmla="*/ 1 h 2"/>
                <a:gd name="T18" fmla="*/ 1 h 2"/>
                <a:gd name="T19" fmla="*/ 1 h 2"/>
                <a:gd name="T20" fmla="*/ 1 h 2"/>
                <a:gd name="T21" fmla="*/ 0 h 2"/>
                <a:gd name="T22" fmla="*/ 0 h 2"/>
                <a:gd name="T23" fmla="*/ 0 h 2"/>
                <a:gd name="T24" fmla="*/ 0 h 2"/>
                <a:gd name="T25" fmla="*/ 0 h 2"/>
                <a:gd name="T26" fmla="*/ 0 h 2"/>
                <a:gd name="T27" fmla="*/ 0 h 2"/>
                <a:gd name="T28" fmla="*/ 0 h 2"/>
                <a:gd name="T29"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Lst>
              <a:rect l="0" t="0" r="r" b="b"/>
              <a:pathLst>
                <a:path h="2">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9"/>
            <p:cNvSpPr>
              <a:spLocks noEditPoints="1"/>
            </p:cNvSpPr>
            <p:nvPr/>
          </p:nvSpPr>
          <p:spPr bwMode="auto">
            <a:xfrm>
              <a:off x="9078912" y="3011488"/>
              <a:ext cx="1293812" cy="755650"/>
            </a:xfrm>
            <a:custGeom>
              <a:avLst/>
              <a:gdLst>
                <a:gd name="T0" fmla="*/ 92 w 271"/>
                <a:gd name="T1" fmla="*/ 4 h 158"/>
                <a:gd name="T2" fmla="*/ 92 w 271"/>
                <a:gd name="T3" fmla="*/ 4 h 158"/>
                <a:gd name="T4" fmla="*/ 228 w 271"/>
                <a:gd name="T5" fmla="*/ 38 h 158"/>
                <a:gd name="T6" fmla="*/ 250 w 271"/>
                <a:gd name="T7" fmla="*/ 83 h 158"/>
                <a:gd name="T8" fmla="*/ 271 w 271"/>
                <a:gd name="T9" fmla="*/ 158 h 158"/>
                <a:gd name="T10" fmla="*/ 271 w 271"/>
                <a:gd name="T11" fmla="*/ 158 h 158"/>
                <a:gd name="T12" fmla="*/ 250 w 271"/>
                <a:gd name="T13" fmla="*/ 83 h 158"/>
                <a:gd name="T14" fmla="*/ 228 w 271"/>
                <a:gd name="T15" fmla="*/ 38 h 158"/>
                <a:gd name="T16" fmla="*/ 92 w 271"/>
                <a:gd name="T17" fmla="*/ 4 h 158"/>
                <a:gd name="T18" fmla="*/ 0 w 271"/>
                <a:gd name="T19" fmla="*/ 0 h 158"/>
                <a:gd name="T20" fmla="*/ 0 w 271"/>
                <a:gd name="T21" fmla="*/ 0 h 158"/>
                <a:gd name="T22" fmla="*/ 76 w 271"/>
                <a:gd name="T23" fmla="*/ 2 h 158"/>
                <a:gd name="T24" fmla="*/ 76 w 271"/>
                <a:gd name="T25" fmla="*/ 2 h 158"/>
                <a:gd name="T26" fmla="*/ 0 w 271"/>
                <a:gd name="T2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1" h="158">
                  <a:moveTo>
                    <a:pt x="92" y="4"/>
                  </a:moveTo>
                  <a:cubicBezTo>
                    <a:pt x="92" y="4"/>
                    <a:pt x="92" y="4"/>
                    <a:pt x="92" y="4"/>
                  </a:cubicBezTo>
                  <a:cubicBezTo>
                    <a:pt x="168" y="10"/>
                    <a:pt x="218" y="24"/>
                    <a:pt x="228" y="38"/>
                  </a:cubicBezTo>
                  <a:cubicBezTo>
                    <a:pt x="241" y="55"/>
                    <a:pt x="248" y="76"/>
                    <a:pt x="250" y="83"/>
                  </a:cubicBezTo>
                  <a:cubicBezTo>
                    <a:pt x="256" y="106"/>
                    <a:pt x="264" y="133"/>
                    <a:pt x="271" y="158"/>
                  </a:cubicBezTo>
                  <a:cubicBezTo>
                    <a:pt x="271" y="158"/>
                    <a:pt x="271" y="158"/>
                    <a:pt x="271" y="158"/>
                  </a:cubicBezTo>
                  <a:cubicBezTo>
                    <a:pt x="264" y="133"/>
                    <a:pt x="256" y="106"/>
                    <a:pt x="250" y="83"/>
                  </a:cubicBezTo>
                  <a:cubicBezTo>
                    <a:pt x="248" y="76"/>
                    <a:pt x="241" y="55"/>
                    <a:pt x="228" y="38"/>
                  </a:cubicBezTo>
                  <a:cubicBezTo>
                    <a:pt x="218" y="24"/>
                    <a:pt x="168" y="10"/>
                    <a:pt x="92" y="4"/>
                  </a:cubicBezTo>
                  <a:moveTo>
                    <a:pt x="0" y="0"/>
                  </a:moveTo>
                  <a:cubicBezTo>
                    <a:pt x="0" y="0"/>
                    <a:pt x="0" y="0"/>
                    <a:pt x="0" y="0"/>
                  </a:cubicBezTo>
                  <a:cubicBezTo>
                    <a:pt x="27" y="0"/>
                    <a:pt x="53" y="1"/>
                    <a:pt x="76" y="2"/>
                  </a:cubicBezTo>
                  <a:cubicBezTo>
                    <a:pt x="76" y="2"/>
                    <a:pt x="76" y="2"/>
                    <a:pt x="76" y="2"/>
                  </a:cubicBezTo>
                  <a:cubicBezTo>
                    <a:pt x="53" y="1"/>
                    <a:pt x="27" y="0"/>
                    <a:pt x="0" y="0"/>
                  </a:cubicBezTo>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0"/>
            <p:cNvSpPr>
              <a:spLocks/>
            </p:cNvSpPr>
            <p:nvPr/>
          </p:nvSpPr>
          <p:spPr bwMode="auto">
            <a:xfrm>
              <a:off x="9031287" y="3011488"/>
              <a:ext cx="1341437" cy="793750"/>
            </a:xfrm>
            <a:custGeom>
              <a:avLst/>
              <a:gdLst>
                <a:gd name="T0" fmla="*/ 4 w 281"/>
                <a:gd name="T1" fmla="*/ 0 h 166"/>
                <a:gd name="T2" fmla="*/ 4 w 281"/>
                <a:gd name="T3" fmla="*/ 0 h 166"/>
                <a:gd name="T4" fmla="*/ 0 w 281"/>
                <a:gd name="T5" fmla="*/ 0 h 166"/>
                <a:gd name="T6" fmla="*/ 0 w 281"/>
                <a:gd name="T7" fmla="*/ 17 h 166"/>
                <a:gd name="T8" fmla="*/ 4 w 281"/>
                <a:gd name="T9" fmla="*/ 17 h 166"/>
                <a:gd name="T10" fmla="*/ 222 w 281"/>
                <a:gd name="T11" fmla="*/ 53 h 166"/>
                <a:gd name="T12" fmla="*/ 222 w 281"/>
                <a:gd name="T13" fmla="*/ 53 h 166"/>
                <a:gd name="T14" fmla="*/ 244 w 281"/>
                <a:gd name="T15" fmla="*/ 98 h 166"/>
                <a:gd name="T16" fmla="*/ 262 w 281"/>
                <a:gd name="T17" fmla="*/ 166 h 166"/>
                <a:gd name="T18" fmla="*/ 274 w 281"/>
                <a:gd name="T19" fmla="*/ 160 h 166"/>
                <a:gd name="T20" fmla="*/ 281 w 281"/>
                <a:gd name="T21" fmla="*/ 158 h 166"/>
                <a:gd name="T22" fmla="*/ 260 w 281"/>
                <a:gd name="T23" fmla="*/ 83 h 166"/>
                <a:gd name="T24" fmla="*/ 238 w 281"/>
                <a:gd name="T25" fmla="*/ 38 h 166"/>
                <a:gd name="T26" fmla="*/ 102 w 281"/>
                <a:gd name="T27" fmla="*/ 4 h 166"/>
                <a:gd name="T28" fmla="*/ 86 w 281"/>
                <a:gd name="T29" fmla="*/ 2 h 166"/>
                <a:gd name="T30" fmla="*/ 10 w 281"/>
                <a:gd name="T31" fmla="*/ 0 h 166"/>
                <a:gd name="T32" fmla="*/ 4 w 281"/>
                <a:gd name="T33"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1" h="166">
                  <a:moveTo>
                    <a:pt x="4" y="0"/>
                  </a:moveTo>
                  <a:cubicBezTo>
                    <a:pt x="4" y="0"/>
                    <a:pt x="4" y="0"/>
                    <a:pt x="4" y="0"/>
                  </a:cubicBezTo>
                  <a:cubicBezTo>
                    <a:pt x="3" y="0"/>
                    <a:pt x="1" y="0"/>
                    <a:pt x="0" y="0"/>
                  </a:cubicBezTo>
                  <a:cubicBezTo>
                    <a:pt x="0" y="17"/>
                    <a:pt x="0" y="17"/>
                    <a:pt x="0" y="17"/>
                  </a:cubicBezTo>
                  <a:cubicBezTo>
                    <a:pt x="1" y="17"/>
                    <a:pt x="3" y="17"/>
                    <a:pt x="4" y="17"/>
                  </a:cubicBezTo>
                  <a:cubicBezTo>
                    <a:pt x="118" y="17"/>
                    <a:pt x="209" y="35"/>
                    <a:pt x="222" y="53"/>
                  </a:cubicBezTo>
                  <a:cubicBezTo>
                    <a:pt x="222" y="53"/>
                    <a:pt x="222" y="53"/>
                    <a:pt x="222" y="53"/>
                  </a:cubicBezTo>
                  <a:cubicBezTo>
                    <a:pt x="235" y="70"/>
                    <a:pt x="242" y="90"/>
                    <a:pt x="244" y="98"/>
                  </a:cubicBezTo>
                  <a:cubicBezTo>
                    <a:pt x="250" y="118"/>
                    <a:pt x="256" y="142"/>
                    <a:pt x="262" y="166"/>
                  </a:cubicBezTo>
                  <a:cubicBezTo>
                    <a:pt x="266" y="163"/>
                    <a:pt x="270" y="161"/>
                    <a:pt x="274" y="160"/>
                  </a:cubicBezTo>
                  <a:cubicBezTo>
                    <a:pt x="281" y="158"/>
                    <a:pt x="281" y="158"/>
                    <a:pt x="281" y="158"/>
                  </a:cubicBezTo>
                  <a:cubicBezTo>
                    <a:pt x="274" y="133"/>
                    <a:pt x="266" y="106"/>
                    <a:pt x="260" y="83"/>
                  </a:cubicBezTo>
                  <a:cubicBezTo>
                    <a:pt x="258" y="76"/>
                    <a:pt x="251" y="55"/>
                    <a:pt x="238" y="38"/>
                  </a:cubicBezTo>
                  <a:cubicBezTo>
                    <a:pt x="228" y="24"/>
                    <a:pt x="178" y="10"/>
                    <a:pt x="102" y="4"/>
                  </a:cubicBezTo>
                  <a:cubicBezTo>
                    <a:pt x="97" y="3"/>
                    <a:pt x="92" y="3"/>
                    <a:pt x="86" y="2"/>
                  </a:cubicBezTo>
                  <a:cubicBezTo>
                    <a:pt x="63" y="1"/>
                    <a:pt x="37" y="0"/>
                    <a:pt x="10" y="0"/>
                  </a:cubicBezTo>
                  <a:cubicBezTo>
                    <a:pt x="8" y="0"/>
                    <a:pt x="6" y="0"/>
                    <a:pt x="4" y="0"/>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1"/>
            <p:cNvSpPr>
              <a:spLocks/>
            </p:cNvSpPr>
            <p:nvPr/>
          </p:nvSpPr>
          <p:spPr bwMode="auto">
            <a:xfrm>
              <a:off x="10282237" y="3695700"/>
              <a:ext cx="511175" cy="338138"/>
            </a:xfrm>
            <a:custGeom>
              <a:avLst/>
              <a:gdLst>
                <a:gd name="T0" fmla="*/ 83 w 107"/>
                <a:gd name="T1" fmla="*/ 0 h 71"/>
                <a:gd name="T2" fmla="*/ 75 w 107"/>
                <a:gd name="T3" fmla="*/ 1 h 71"/>
                <a:gd name="T4" fmla="*/ 75 w 107"/>
                <a:gd name="T5" fmla="*/ 1 h 71"/>
                <a:gd name="T6" fmla="*/ 19 w 107"/>
                <a:gd name="T7" fmla="*/ 15 h 71"/>
                <a:gd name="T8" fmla="*/ 19 w 107"/>
                <a:gd name="T9" fmla="*/ 15 h 71"/>
                <a:gd name="T10" fmla="*/ 19 w 107"/>
                <a:gd name="T11" fmla="*/ 15 h 71"/>
                <a:gd name="T12" fmla="*/ 12 w 107"/>
                <a:gd name="T13" fmla="*/ 17 h 71"/>
                <a:gd name="T14" fmla="*/ 0 w 107"/>
                <a:gd name="T15" fmla="*/ 23 h 71"/>
                <a:gd name="T16" fmla="*/ 1 w 107"/>
                <a:gd name="T17" fmla="*/ 27 h 71"/>
                <a:gd name="T18" fmla="*/ 2 w 107"/>
                <a:gd name="T19" fmla="*/ 27 h 71"/>
                <a:gd name="T20" fmla="*/ 54 w 107"/>
                <a:gd name="T21" fmla="*/ 71 h 71"/>
                <a:gd name="T22" fmla="*/ 75 w 107"/>
                <a:gd name="T23" fmla="*/ 66 h 71"/>
                <a:gd name="T24" fmla="*/ 107 w 107"/>
                <a:gd name="T25" fmla="*/ 25 h 71"/>
                <a:gd name="T26" fmla="*/ 83 w 107"/>
                <a:gd name="T2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 h="71">
                  <a:moveTo>
                    <a:pt x="83" y="0"/>
                  </a:moveTo>
                  <a:cubicBezTo>
                    <a:pt x="81" y="0"/>
                    <a:pt x="78" y="0"/>
                    <a:pt x="75" y="1"/>
                  </a:cubicBezTo>
                  <a:cubicBezTo>
                    <a:pt x="75" y="1"/>
                    <a:pt x="75" y="1"/>
                    <a:pt x="75" y="1"/>
                  </a:cubicBezTo>
                  <a:cubicBezTo>
                    <a:pt x="19" y="15"/>
                    <a:pt x="19" y="15"/>
                    <a:pt x="19" y="15"/>
                  </a:cubicBezTo>
                  <a:cubicBezTo>
                    <a:pt x="19" y="15"/>
                    <a:pt x="19" y="15"/>
                    <a:pt x="19" y="15"/>
                  </a:cubicBezTo>
                  <a:cubicBezTo>
                    <a:pt x="19" y="15"/>
                    <a:pt x="19" y="15"/>
                    <a:pt x="19" y="15"/>
                  </a:cubicBezTo>
                  <a:cubicBezTo>
                    <a:pt x="12" y="17"/>
                    <a:pt x="12" y="17"/>
                    <a:pt x="12" y="17"/>
                  </a:cubicBezTo>
                  <a:cubicBezTo>
                    <a:pt x="8" y="18"/>
                    <a:pt x="4" y="20"/>
                    <a:pt x="0" y="23"/>
                  </a:cubicBezTo>
                  <a:cubicBezTo>
                    <a:pt x="0" y="24"/>
                    <a:pt x="0" y="26"/>
                    <a:pt x="1" y="27"/>
                  </a:cubicBezTo>
                  <a:cubicBezTo>
                    <a:pt x="2" y="27"/>
                    <a:pt x="2" y="27"/>
                    <a:pt x="2" y="27"/>
                  </a:cubicBezTo>
                  <a:cubicBezTo>
                    <a:pt x="22" y="27"/>
                    <a:pt x="40" y="46"/>
                    <a:pt x="54" y="71"/>
                  </a:cubicBezTo>
                  <a:cubicBezTo>
                    <a:pt x="75" y="66"/>
                    <a:pt x="75" y="66"/>
                    <a:pt x="75" y="66"/>
                  </a:cubicBezTo>
                  <a:cubicBezTo>
                    <a:pt x="93" y="61"/>
                    <a:pt x="107" y="43"/>
                    <a:pt x="107" y="25"/>
                  </a:cubicBezTo>
                  <a:cubicBezTo>
                    <a:pt x="107" y="10"/>
                    <a:pt x="97" y="0"/>
                    <a:pt x="83" y="0"/>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2"/>
            <p:cNvSpPr>
              <a:spLocks/>
            </p:cNvSpPr>
            <p:nvPr/>
          </p:nvSpPr>
          <p:spPr bwMode="auto">
            <a:xfrm>
              <a:off x="10039350" y="4976813"/>
              <a:ext cx="549275" cy="387350"/>
            </a:xfrm>
            <a:custGeom>
              <a:avLst/>
              <a:gdLst>
                <a:gd name="T0" fmla="*/ 115 w 115"/>
                <a:gd name="T1" fmla="*/ 0 h 81"/>
                <a:gd name="T2" fmla="*/ 53 w 115"/>
                <a:gd name="T3" fmla="*/ 31 h 81"/>
                <a:gd name="T4" fmla="*/ 0 w 115"/>
                <a:gd name="T5" fmla="*/ 31 h 81"/>
                <a:gd name="T6" fmla="*/ 0 w 115"/>
                <a:gd name="T7" fmla="*/ 81 h 81"/>
                <a:gd name="T8" fmla="*/ 115 w 115"/>
                <a:gd name="T9" fmla="*/ 81 h 81"/>
                <a:gd name="T10" fmla="*/ 115 w 115"/>
                <a:gd name="T11" fmla="*/ 1 h 81"/>
                <a:gd name="T12" fmla="*/ 115 w 115"/>
                <a:gd name="T13" fmla="*/ 1 h 81"/>
                <a:gd name="T14" fmla="*/ 115 w 115"/>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81">
                  <a:moveTo>
                    <a:pt x="115" y="0"/>
                  </a:moveTo>
                  <a:cubicBezTo>
                    <a:pt x="101" y="19"/>
                    <a:pt x="78" y="31"/>
                    <a:pt x="53" y="31"/>
                  </a:cubicBezTo>
                  <a:cubicBezTo>
                    <a:pt x="0" y="31"/>
                    <a:pt x="0" y="31"/>
                    <a:pt x="0" y="31"/>
                  </a:cubicBezTo>
                  <a:cubicBezTo>
                    <a:pt x="0" y="81"/>
                    <a:pt x="0" y="81"/>
                    <a:pt x="0" y="81"/>
                  </a:cubicBezTo>
                  <a:cubicBezTo>
                    <a:pt x="115" y="81"/>
                    <a:pt x="115" y="81"/>
                    <a:pt x="115" y="81"/>
                  </a:cubicBezTo>
                  <a:cubicBezTo>
                    <a:pt x="115" y="1"/>
                    <a:pt x="115" y="1"/>
                    <a:pt x="115" y="1"/>
                  </a:cubicBezTo>
                  <a:cubicBezTo>
                    <a:pt x="115" y="1"/>
                    <a:pt x="115" y="1"/>
                    <a:pt x="115" y="1"/>
                  </a:cubicBezTo>
                  <a:cubicBezTo>
                    <a:pt x="115" y="0"/>
                    <a:pt x="115" y="0"/>
                    <a:pt x="115" y="0"/>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3"/>
            <p:cNvSpPr>
              <a:spLocks noEditPoints="1"/>
            </p:cNvSpPr>
            <p:nvPr/>
          </p:nvSpPr>
          <p:spPr bwMode="auto">
            <a:xfrm>
              <a:off x="9031287" y="3824288"/>
              <a:ext cx="1628775" cy="769938"/>
            </a:xfrm>
            <a:custGeom>
              <a:avLst/>
              <a:gdLst>
                <a:gd name="T0" fmla="*/ 341 w 341"/>
                <a:gd name="T1" fmla="*/ 118 h 161"/>
                <a:gd name="T2" fmla="*/ 341 w 341"/>
                <a:gd name="T3" fmla="*/ 120 h 161"/>
                <a:gd name="T4" fmla="*/ 341 w 341"/>
                <a:gd name="T5" fmla="*/ 120 h 161"/>
                <a:gd name="T6" fmla="*/ 341 w 341"/>
                <a:gd name="T7" fmla="*/ 118 h 161"/>
                <a:gd name="T8" fmla="*/ 264 w 341"/>
                <a:gd name="T9" fmla="*/ 0 h 161"/>
                <a:gd name="T10" fmla="*/ 263 w 341"/>
                <a:gd name="T11" fmla="*/ 0 h 161"/>
                <a:gd name="T12" fmla="*/ 265 w 341"/>
                <a:gd name="T13" fmla="*/ 12 h 161"/>
                <a:gd name="T14" fmla="*/ 265 w 341"/>
                <a:gd name="T15" fmla="*/ 12 h 161"/>
                <a:gd name="T16" fmla="*/ 265 w 341"/>
                <a:gd name="T17" fmla="*/ 12 h 161"/>
                <a:gd name="T18" fmla="*/ 265 w 341"/>
                <a:gd name="T19" fmla="*/ 12 h 161"/>
                <a:gd name="T20" fmla="*/ 47 w 341"/>
                <a:gd name="T21" fmla="*/ 2 h 161"/>
                <a:gd name="T22" fmla="*/ 47 w 341"/>
                <a:gd name="T23" fmla="*/ 2 h 161"/>
                <a:gd name="T24" fmla="*/ 4 w 341"/>
                <a:gd name="T25" fmla="*/ 2 h 161"/>
                <a:gd name="T26" fmla="*/ 0 w 341"/>
                <a:gd name="T27" fmla="*/ 2 h 161"/>
                <a:gd name="T28" fmla="*/ 0 w 341"/>
                <a:gd name="T29" fmla="*/ 161 h 161"/>
                <a:gd name="T30" fmla="*/ 239 w 341"/>
                <a:gd name="T31" fmla="*/ 161 h 161"/>
                <a:gd name="T32" fmla="*/ 239 w 341"/>
                <a:gd name="T33" fmla="*/ 161 h 161"/>
                <a:gd name="T34" fmla="*/ 272 w 341"/>
                <a:gd name="T35" fmla="*/ 141 h 161"/>
                <a:gd name="T36" fmla="*/ 282 w 341"/>
                <a:gd name="T37" fmla="*/ 139 h 161"/>
                <a:gd name="T38" fmla="*/ 303 w 341"/>
                <a:gd name="T39" fmla="*/ 151 h 161"/>
                <a:gd name="T40" fmla="*/ 339 w 341"/>
                <a:gd name="T41" fmla="*/ 105 h 161"/>
                <a:gd name="T42" fmla="*/ 339 w 341"/>
                <a:gd name="T43" fmla="*/ 107 h 161"/>
                <a:gd name="T44" fmla="*/ 339 w 341"/>
                <a:gd name="T45" fmla="*/ 105 h 161"/>
                <a:gd name="T46" fmla="*/ 339 w 341"/>
                <a:gd name="T47" fmla="*/ 105 h 161"/>
                <a:gd name="T48" fmla="*/ 316 w 341"/>
                <a:gd name="T49" fmla="*/ 44 h 161"/>
                <a:gd name="T50" fmla="*/ 316 w 341"/>
                <a:gd name="T51" fmla="*/ 44 h 161"/>
                <a:gd name="T52" fmla="*/ 264 w 341"/>
                <a:gd name="T53"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1" h="161">
                  <a:moveTo>
                    <a:pt x="341" y="118"/>
                  </a:moveTo>
                  <a:cubicBezTo>
                    <a:pt x="341" y="119"/>
                    <a:pt x="341" y="119"/>
                    <a:pt x="341" y="120"/>
                  </a:cubicBezTo>
                  <a:cubicBezTo>
                    <a:pt x="341" y="120"/>
                    <a:pt x="341" y="120"/>
                    <a:pt x="341" y="120"/>
                  </a:cubicBezTo>
                  <a:cubicBezTo>
                    <a:pt x="341" y="119"/>
                    <a:pt x="341" y="119"/>
                    <a:pt x="341" y="118"/>
                  </a:cubicBezTo>
                  <a:moveTo>
                    <a:pt x="264" y="0"/>
                  </a:moveTo>
                  <a:cubicBezTo>
                    <a:pt x="263" y="0"/>
                    <a:pt x="263" y="0"/>
                    <a:pt x="263" y="0"/>
                  </a:cubicBezTo>
                  <a:cubicBezTo>
                    <a:pt x="264" y="4"/>
                    <a:pt x="265" y="8"/>
                    <a:pt x="265" y="12"/>
                  </a:cubicBezTo>
                  <a:cubicBezTo>
                    <a:pt x="265" y="12"/>
                    <a:pt x="265" y="12"/>
                    <a:pt x="265" y="12"/>
                  </a:cubicBezTo>
                  <a:cubicBezTo>
                    <a:pt x="265" y="12"/>
                    <a:pt x="265" y="12"/>
                    <a:pt x="265" y="12"/>
                  </a:cubicBezTo>
                  <a:cubicBezTo>
                    <a:pt x="265" y="12"/>
                    <a:pt x="265" y="12"/>
                    <a:pt x="265" y="12"/>
                  </a:cubicBezTo>
                  <a:cubicBezTo>
                    <a:pt x="204" y="7"/>
                    <a:pt x="129" y="3"/>
                    <a:pt x="47" y="2"/>
                  </a:cubicBezTo>
                  <a:cubicBezTo>
                    <a:pt x="47" y="2"/>
                    <a:pt x="47" y="2"/>
                    <a:pt x="47" y="2"/>
                  </a:cubicBezTo>
                  <a:cubicBezTo>
                    <a:pt x="33" y="2"/>
                    <a:pt x="19" y="2"/>
                    <a:pt x="4" y="2"/>
                  </a:cubicBezTo>
                  <a:cubicBezTo>
                    <a:pt x="3" y="2"/>
                    <a:pt x="1" y="2"/>
                    <a:pt x="0" y="2"/>
                  </a:cubicBezTo>
                  <a:cubicBezTo>
                    <a:pt x="0" y="161"/>
                    <a:pt x="0" y="161"/>
                    <a:pt x="0" y="161"/>
                  </a:cubicBezTo>
                  <a:cubicBezTo>
                    <a:pt x="239" y="161"/>
                    <a:pt x="239" y="161"/>
                    <a:pt x="239" y="161"/>
                  </a:cubicBezTo>
                  <a:cubicBezTo>
                    <a:pt x="239" y="161"/>
                    <a:pt x="239" y="161"/>
                    <a:pt x="239" y="161"/>
                  </a:cubicBezTo>
                  <a:cubicBezTo>
                    <a:pt x="250" y="151"/>
                    <a:pt x="263" y="144"/>
                    <a:pt x="272" y="141"/>
                  </a:cubicBezTo>
                  <a:cubicBezTo>
                    <a:pt x="275" y="140"/>
                    <a:pt x="279" y="139"/>
                    <a:pt x="282" y="139"/>
                  </a:cubicBezTo>
                  <a:cubicBezTo>
                    <a:pt x="291" y="139"/>
                    <a:pt x="298" y="144"/>
                    <a:pt x="303" y="151"/>
                  </a:cubicBezTo>
                  <a:cubicBezTo>
                    <a:pt x="320" y="141"/>
                    <a:pt x="333" y="125"/>
                    <a:pt x="339" y="105"/>
                  </a:cubicBezTo>
                  <a:cubicBezTo>
                    <a:pt x="339" y="106"/>
                    <a:pt x="339" y="107"/>
                    <a:pt x="339" y="107"/>
                  </a:cubicBezTo>
                  <a:cubicBezTo>
                    <a:pt x="339" y="107"/>
                    <a:pt x="339" y="106"/>
                    <a:pt x="339" y="105"/>
                  </a:cubicBezTo>
                  <a:cubicBezTo>
                    <a:pt x="339" y="105"/>
                    <a:pt x="339" y="105"/>
                    <a:pt x="339" y="105"/>
                  </a:cubicBezTo>
                  <a:cubicBezTo>
                    <a:pt x="334" y="86"/>
                    <a:pt x="326" y="63"/>
                    <a:pt x="316" y="44"/>
                  </a:cubicBezTo>
                  <a:cubicBezTo>
                    <a:pt x="316" y="44"/>
                    <a:pt x="316" y="44"/>
                    <a:pt x="316" y="44"/>
                  </a:cubicBezTo>
                  <a:cubicBezTo>
                    <a:pt x="302" y="19"/>
                    <a:pt x="284" y="0"/>
                    <a:pt x="264" y="0"/>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4"/>
            <p:cNvSpPr>
              <a:spLocks/>
            </p:cNvSpPr>
            <p:nvPr/>
          </p:nvSpPr>
          <p:spPr bwMode="auto">
            <a:xfrm>
              <a:off x="9031287" y="4325938"/>
              <a:ext cx="1633537" cy="798513"/>
            </a:xfrm>
            <a:custGeom>
              <a:avLst/>
              <a:gdLst>
                <a:gd name="T0" fmla="*/ 339 w 342"/>
                <a:gd name="T1" fmla="*/ 0 h 167"/>
                <a:gd name="T2" fmla="*/ 303 w 342"/>
                <a:gd name="T3" fmla="*/ 46 h 167"/>
                <a:gd name="T4" fmla="*/ 309 w 342"/>
                <a:gd name="T5" fmla="*/ 63 h 167"/>
                <a:gd name="T6" fmla="*/ 278 w 342"/>
                <a:gd name="T7" fmla="*/ 107 h 167"/>
                <a:gd name="T8" fmla="*/ 251 w 342"/>
                <a:gd name="T9" fmla="*/ 113 h 167"/>
                <a:gd name="T10" fmla="*/ 234 w 342"/>
                <a:gd name="T11" fmla="*/ 114 h 167"/>
                <a:gd name="T12" fmla="*/ 212 w 342"/>
                <a:gd name="T13" fmla="*/ 110 h 167"/>
                <a:gd name="T14" fmla="*/ 239 w 342"/>
                <a:gd name="T15" fmla="*/ 56 h 167"/>
                <a:gd name="T16" fmla="*/ 0 w 342"/>
                <a:gd name="T17" fmla="*/ 56 h 167"/>
                <a:gd name="T18" fmla="*/ 0 w 342"/>
                <a:gd name="T19" fmla="*/ 114 h 167"/>
                <a:gd name="T20" fmla="*/ 91 w 342"/>
                <a:gd name="T21" fmla="*/ 114 h 167"/>
                <a:gd name="T22" fmla="*/ 91 w 342"/>
                <a:gd name="T23" fmla="*/ 143 h 167"/>
                <a:gd name="T24" fmla="*/ 0 w 342"/>
                <a:gd name="T25" fmla="*/ 143 h 167"/>
                <a:gd name="T26" fmla="*/ 0 w 342"/>
                <a:gd name="T27" fmla="*/ 167 h 167"/>
                <a:gd name="T28" fmla="*/ 211 w 342"/>
                <a:gd name="T29" fmla="*/ 167 h 167"/>
                <a:gd name="T30" fmla="*/ 264 w 342"/>
                <a:gd name="T31" fmla="*/ 167 h 167"/>
                <a:gd name="T32" fmla="*/ 326 w 342"/>
                <a:gd name="T33" fmla="*/ 136 h 167"/>
                <a:gd name="T34" fmla="*/ 326 w 342"/>
                <a:gd name="T35" fmla="*/ 136 h 167"/>
                <a:gd name="T36" fmla="*/ 342 w 342"/>
                <a:gd name="T37" fmla="*/ 91 h 167"/>
                <a:gd name="T38" fmla="*/ 342 w 342"/>
                <a:gd name="T39" fmla="*/ 91 h 167"/>
                <a:gd name="T40" fmla="*/ 342 w 342"/>
                <a:gd name="T41" fmla="*/ 91 h 167"/>
                <a:gd name="T42" fmla="*/ 342 w 342"/>
                <a:gd name="T43" fmla="*/ 91 h 167"/>
                <a:gd name="T44" fmla="*/ 342 w 342"/>
                <a:gd name="T45" fmla="*/ 90 h 167"/>
                <a:gd name="T46" fmla="*/ 342 w 342"/>
                <a:gd name="T47" fmla="*/ 90 h 167"/>
                <a:gd name="T48" fmla="*/ 342 w 342"/>
                <a:gd name="T49" fmla="*/ 90 h 167"/>
                <a:gd name="T50" fmla="*/ 342 w 342"/>
                <a:gd name="T51" fmla="*/ 90 h 167"/>
                <a:gd name="T52" fmla="*/ 342 w 342"/>
                <a:gd name="T53" fmla="*/ 90 h 167"/>
                <a:gd name="T54" fmla="*/ 342 w 342"/>
                <a:gd name="T55" fmla="*/ 90 h 167"/>
                <a:gd name="T56" fmla="*/ 342 w 342"/>
                <a:gd name="T57" fmla="*/ 90 h 167"/>
                <a:gd name="T58" fmla="*/ 342 w 342"/>
                <a:gd name="T59" fmla="*/ 90 h 167"/>
                <a:gd name="T60" fmla="*/ 342 w 342"/>
                <a:gd name="T61" fmla="*/ 90 h 167"/>
                <a:gd name="T62" fmla="*/ 342 w 342"/>
                <a:gd name="T63" fmla="*/ 90 h 167"/>
                <a:gd name="T64" fmla="*/ 342 w 342"/>
                <a:gd name="T65" fmla="*/ 89 h 167"/>
                <a:gd name="T66" fmla="*/ 342 w 342"/>
                <a:gd name="T67" fmla="*/ 89 h 167"/>
                <a:gd name="T68" fmla="*/ 342 w 342"/>
                <a:gd name="T69" fmla="*/ 89 h 167"/>
                <a:gd name="T70" fmla="*/ 342 w 342"/>
                <a:gd name="T71" fmla="*/ 89 h 167"/>
                <a:gd name="T72" fmla="*/ 342 w 342"/>
                <a:gd name="T73" fmla="*/ 89 h 167"/>
                <a:gd name="T74" fmla="*/ 342 w 342"/>
                <a:gd name="T75" fmla="*/ 89 h 167"/>
                <a:gd name="T76" fmla="*/ 342 w 342"/>
                <a:gd name="T77" fmla="*/ 89 h 167"/>
                <a:gd name="T78" fmla="*/ 342 w 342"/>
                <a:gd name="T79" fmla="*/ 28 h 167"/>
                <a:gd name="T80" fmla="*/ 342 w 342"/>
                <a:gd name="T81" fmla="*/ 28 h 167"/>
                <a:gd name="T82" fmla="*/ 342 w 342"/>
                <a:gd name="T83" fmla="*/ 28 h 167"/>
                <a:gd name="T84" fmla="*/ 342 w 342"/>
                <a:gd name="T85" fmla="*/ 22 h 167"/>
                <a:gd name="T86" fmla="*/ 342 w 342"/>
                <a:gd name="T87" fmla="*/ 21 h 167"/>
                <a:gd name="T88" fmla="*/ 341 w 342"/>
                <a:gd name="T89" fmla="*/ 15 h 167"/>
                <a:gd name="T90" fmla="*/ 341 w 342"/>
                <a:gd name="T91" fmla="*/ 15 h 167"/>
                <a:gd name="T92" fmla="*/ 341 w 342"/>
                <a:gd name="T93" fmla="*/ 13 h 167"/>
                <a:gd name="T94" fmla="*/ 340 w 342"/>
                <a:gd name="T95" fmla="*/ 8 h 167"/>
                <a:gd name="T96" fmla="*/ 340 w 342"/>
                <a:gd name="T97" fmla="*/ 7 h 167"/>
                <a:gd name="T98" fmla="*/ 339 w 342"/>
                <a:gd name="T99" fmla="*/ 2 h 167"/>
                <a:gd name="T100" fmla="*/ 339 w 342"/>
                <a:gd name="T101"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2" h="167">
                  <a:moveTo>
                    <a:pt x="339" y="0"/>
                  </a:moveTo>
                  <a:cubicBezTo>
                    <a:pt x="333" y="20"/>
                    <a:pt x="320" y="36"/>
                    <a:pt x="303" y="46"/>
                  </a:cubicBezTo>
                  <a:cubicBezTo>
                    <a:pt x="306" y="50"/>
                    <a:pt x="308" y="56"/>
                    <a:pt x="309" y="63"/>
                  </a:cubicBezTo>
                  <a:cubicBezTo>
                    <a:pt x="313" y="84"/>
                    <a:pt x="301" y="99"/>
                    <a:pt x="278" y="107"/>
                  </a:cubicBezTo>
                  <a:cubicBezTo>
                    <a:pt x="272" y="109"/>
                    <a:pt x="258" y="112"/>
                    <a:pt x="251" y="113"/>
                  </a:cubicBezTo>
                  <a:cubicBezTo>
                    <a:pt x="247" y="114"/>
                    <a:pt x="241" y="114"/>
                    <a:pt x="234" y="114"/>
                  </a:cubicBezTo>
                  <a:cubicBezTo>
                    <a:pt x="224" y="114"/>
                    <a:pt x="213" y="113"/>
                    <a:pt x="212" y="110"/>
                  </a:cubicBezTo>
                  <a:cubicBezTo>
                    <a:pt x="207" y="99"/>
                    <a:pt x="219" y="74"/>
                    <a:pt x="239" y="56"/>
                  </a:cubicBezTo>
                  <a:cubicBezTo>
                    <a:pt x="0" y="56"/>
                    <a:pt x="0" y="56"/>
                    <a:pt x="0" y="56"/>
                  </a:cubicBezTo>
                  <a:cubicBezTo>
                    <a:pt x="0" y="114"/>
                    <a:pt x="0" y="114"/>
                    <a:pt x="0" y="114"/>
                  </a:cubicBezTo>
                  <a:cubicBezTo>
                    <a:pt x="91" y="114"/>
                    <a:pt x="91" y="114"/>
                    <a:pt x="91" y="114"/>
                  </a:cubicBezTo>
                  <a:cubicBezTo>
                    <a:pt x="91" y="143"/>
                    <a:pt x="91" y="143"/>
                    <a:pt x="91" y="143"/>
                  </a:cubicBezTo>
                  <a:cubicBezTo>
                    <a:pt x="0" y="143"/>
                    <a:pt x="0" y="143"/>
                    <a:pt x="0" y="143"/>
                  </a:cubicBezTo>
                  <a:cubicBezTo>
                    <a:pt x="0" y="167"/>
                    <a:pt x="0" y="167"/>
                    <a:pt x="0" y="167"/>
                  </a:cubicBezTo>
                  <a:cubicBezTo>
                    <a:pt x="211" y="167"/>
                    <a:pt x="211" y="167"/>
                    <a:pt x="211" y="167"/>
                  </a:cubicBezTo>
                  <a:cubicBezTo>
                    <a:pt x="264" y="167"/>
                    <a:pt x="264" y="167"/>
                    <a:pt x="264" y="167"/>
                  </a:cubicBezTo>
                  <a:cubicBezTo>
                    <a:pt x="289" y="167"/>
                    <a:pt x="312" y="155"/>
                    <a:pt x="326" y="136"/>
                  </a:cubicBezTo>
                  <a:cubicBezTo>
                    <a:pt x="326" y="136"/>
                    <a:pt x="326" y="136"/>
                    <a:pt x="326" y="136"/>
                  </a:cubicBezTo>
                  <a:cubicBezTo>
                    <a:pt x="336" y="123"/>
                    <a:pt x="342" y="108"/>
                    <a:pt x="342" y="91"/>
                  </a:cubicBezTo>
                  <a:cubicBezTo>
                    <a:pt x="342" y="91"/>
                    <a:pt x="342" y="91"/>
                    <a:pt x="342" y="91"/>
                  </a:cubicBezTo>
                  <a:cubicBezTo>
                    <a:pt x="342" y="91"/>
                    <a:pt x="342" y="91"/>
                    <a:pt x="342" y="91"/>
                  </a:cubicBezTo>
                  <a:cubicBezTo>
                    <a:pt x="342" y="91"/>
                    <a:pt x="342" y="91"/>
                    <a:pt x="342" y="91"/>
                  </a:cubicBezTo>
                  <a:cubicBezTo>
                    <a:pt x="342" y="91"/>
                    <a:pt x="342" y="91"/>
                    <a:pt x="342" y="90"/>
                  </a:cubicBezTo>
                  <a:cubicBezTo>
                    <a:pt x="342" y="90"/>
                    <a:pt x="342" y="90"/>
                    <a:pt x="342" y="90"/>
                  </a:cubicBezTo>
                  <a:cubicBezTo>
                    <a:pt x="342" y="90"/>
                    <a:pt x="342" y="90"/>
                    <a:pt x="342" y="90"/>
                  </a:cubicBezTo>
                  <a:cubicBezTo>
                    <a:pt x="342" y="90"/>
                    <a:pt x="342" y="90"/>
                    <a:pt x="342" y="90"/>
                  </a:cubicBezTo>
                  <a:cubicBezTo>
                    <a:pt x="342" y="90"/>
                    <a:pt x="342" y="90"/>
                    <a:pt x="342" y="90"/>
                  </a:cubicBezTo>
                  <a:cubicBezTo>
                    <a:pt x="342" y="90"/>
                    <a:pt x="342" y="90"/>
                    <a:pt x="342" y="90"/>
                  </a:cubicBezTo>
                  <a:cubicBezTo>
                    <a:pt x="342" y="90"/>
                    <a:pt x="342" y="90"/>
                    <a:pt x="342" y="90"/>
                  </a:cubicBezTo>
                  <a:cubicBezTo>
                    <a:pt x="342" y="90"/>
                    <a:pt x="342" y="90"/>
                    <a:pt x="342" y="90"/>
                  </a:cubicBezTo>
                  <a:cubicBezTo>
                    <a:pt x="342" y="90"/>
                    <a:pt x="342" y="90"/>
                    <a:pt x="342" y="90"/>
                  </a:cubicBezTo>
                  <a:cubicBezTo>
                    <a:pt x="342" y="90"/>
                    <a:pt x="342" y="90"/>
                    <a:pt x="342" y="90"/>
                  </a:cubicBezTo>
                  <a:cubicBezTo>
                    <a:pt x="342" y="90"/>
                    <a:pt x="342" y="90"/>
                    <a:pt x="342" y="89"/>
                  </a:cubicBezTo>
                  <a:cubicBezTo>
                    <a:pt x="342" y="89"/>
                    <a:pt x="342" y="89"/>
                    <a:pt x="342" y="89"/>
                  </a:cubicBezTo>
                  <a:cubicBezTo>
                    <a:pt x="342" y="89"/>
                    <a:pt x="342" y="89"/>
                    <a:pt x="342" y="89"/>
                  </a:cubicBezTo>
                  <a:cubicBezTo>
                    <a:pt x="342" y="89"/>
                    <a:pt x="342" y="89"/>
                    <a:pt x="342" y="89"/>
                  </a:cubicBezTo>
                  <a:cubicBezTo>
                    <a:pt x="342" y="89"/>
                    <a:pt x="342" y="89"/>
                    <a:pt x="342" y="89"/>
                  </a:cubicBezTo>
                  <a:cubicBezTo>
                    <a:pt x="342" y="89"/>
                    <a:pt x="342" y="89"/>
                    <a:pt x="342" y="89"/>
                  </a:cubicBezTo>
                  <a:cubicBezTo>
                    <a:pt x="342" y="89"/>
                    <a:pt x="342" y="89"/>
                    <a:pt x="342" y="89"/>
                  </a:cubicBezTo>
                  <a:cubicBezTo>
                    <a:pt x="342" y="28"/>
                    <a:pt x="342" y="28"/>
                    <a:pt x="342" y="28"/>
                  </a:cubicBezTo>
                  <a:cubicBezTo>
                    <a:pt x="342" y="28"/>
                    <a:pt x="342" y="28"/>
                    <a:pt x="342" y="28"/>
                  </a:cubicBezTo>
                  <a:cubicBezTo>
                    <a:pt x="342" y="28"/>
                    <a:pt x="342" y="28"/>
                    <a:pt x="342" y="28"/>
                  </a:cubicBezTo>
                  <a:cubicBezTo>
                    <a:pt x="342" y="26"/>
                    <a:pt x="342" y="24"/>
                    <a:pt x="342" y="22"/>
                  </a:cubicBezTo>
                  <a:cubicBezTo>
                    <a:pt x="342" y="22"/>
                    <a:pt x="342" y="22"/>
                    <a:pt x="342" y="21"/>
                  </a:cubicBezTo>
                  <a:cubicBezTo>
                    <a:pt x="342" y="19"/>
                    <a:pt x="341" y="17"/>
                    <a:pt x="341" y="15"/>
                  </a:cubicBezTo>
                  <a:cubicBezTo>
                    <a:pt x="341" y="15"/>
                    <a:pt x="341" y="15"/>
                    <a:pt x="341" y="15"/>
                  </a:cubicBezTo>
                  <a:cubicBezTo>
                    <a:pt x="341" y="14"/>
                    <a:pt x="341" y="14"/>
                    <a:pt x="341" y="13"/>
                  </a:cubicBezTo>
                  <a:cubicBezTo>
                    <a:pt x="341" y="12"/>
                    <a:pt x="340" y="10"/>
                    <a:pt x="340" y="8"/>
                  </a:cubicBezTo>
                  <a:cubicBezTo>
                    <a:pt x="340" y="7"/>
                    <a:pt x="340" y="7"/>
                    <a:pt x="340" y="7"/>
                  </a:cubicBezTo>
                  <a:cubicBezTo>
                    <a:pt x="340" y="6"/>
                    <a:pt x="339" y="4"/>
                    <a:pt x="339" y="2"/>
                  </a:cubicBezTo>
                  <a:cubicBezTo>
                    <a:pt x="339" y="2"/>
                    <a:pt x="339" y="1"/>
                    <a:pt x="339" y="0"/>
                  </a:cubicBezTo>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5"/>
            <p:cNvSpPr>
              <a:spLocks/>
            </p:cNvSpPr>
            <p:nvPr/>
          </p:nvSpPr>
          <p:spPr bwMode="auto">
            <a:xfrm>
              <a:off x="10020300" y="4487863"/>
              <a:ext cx="506412" cy="382588"/>
            </a:xfrm>
            <a:custGeom>
              <a:avLst/>
              <a:gdLst>
                <a:gd name="T0" fmla="*/ 75 w 106"/>
                <a:gd name="T1" fmla="*/ 0 h 80"/>
                <a:gd name="T2" fmla="*/ 65 w 106"/>
                <a:gd name="T3" fmla="*/ 2 h 80"/>
                <a:gd name="T4" fmla="*/ 32 w 106"/>
                <a:gd name="T5" fmla="*/ 22 h 80"/>
                <a:gd name="T6" fmla="*/ 32 w 106"/>
                <a:gd name="T7" fmla="*/ 22 h 80"/>
                <a:gd name="T8" fmla="*/ 5 w 106"/>
                <a:gd name="T9" fmla="*/ 76 h 80"/>
                <a:gd name="T10" fmla="*/ 27 w 106"/>
                <a:gd name="T11" fmla="*/ 80 h 80"/>
                <a:gd name="T12" fmla="*/ 44 w 106"/>
                <a:gd name="T13" fmla="*/ 79 h 80"/>
                <a:gd name="T14" fmla="*/ 71 w 106"/>
                <a:gd name="T15" fmla="*/ 73 h 80"/>
                <a:gd name="T16" fmla="*/ 102 w 106"/>
                <a:gd name="T17" fmla="*/ 29 h 80"/>
                <a:gd name="T18" fmla="*/ 96 w 106"/>
                <a:gd name="T19" fmla="*/ 12 h 80"/>
                <a:gd name="T20" fmla="*/ 75 w 106"/>
                <a:gd name="T21"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80">
                  <a:moveTo>
                    <a:pt x="75" y="0"/>
                  </a:moveTo>
                  <a:cubicBezTo>
                    <a:pt x="72" y="0"/>
                    <a:pt x="68" y="1"/>
                    <a:pt x="65" y="2"/>
                  </a:cubicBezTo>
                  <a:cubicBezTo>
                    <a:pt x="56" y="5"/>
                    <a:pt x="43" y="12"/>
                    <a:pt x="32" y="22"/>
                  </a:cubicBezTo>
                  <a:cubicBezTo>
                    <a:pt x="32" y="22"/>
                    <a:pt x="32" y="22"/>
                    <a:pt x="32" y="22"/>
                  </a:cubicBezTo>
                  <a:cubicBezTo>
                    <a:pt x="12" y="40"/>
                    <a:pt x="0" y="65"/>
                    <a:pt x="5" y="76"/>
                  </a:cubicBezTo>
                  <a:cubicBezTo>
                    <a:pt x="6" y="79"/>
                    <a:pt x="17" y="80"/>
                    <a:pt x="27" y="80"/>
                  </a:cubicBezTo>
                  <a:cubicBezTo>
                    <a:pt x="34" y="80"/>
                    <a:pt x="40" y="80"/>
                    <a:pt x="44" y="79"/>
                  </a:cubicBezTo>
                  <a:cubicBezTo>
                    <a:pt x="51" y="78"/>
                    <a:pt x="65" y="75"/>
                    <a:pt x="71" y="73"/>
                  </a:cubicBezTo>
                  <a:cubicBezTo>
                    <a:pt x="94" y="65"/>
                    <a:pt x="106" y="50"/>
                    <a:pt x="102" y="29"/>
                  </a:cubicBezTo>
                  <a:cubicBezTo>
                    <a:pt x="101" y="22"/>
                    <a:pt x="99" y="16"/>
                    <a:pt x="96" y="12"/>
                  </a:cubicBezTo>
                  <a:cubicBezTo>
                    <a:pt x="91" y="5"/>
                    <a:pt x="84" y="0"/>
                    <a:pt x="75" y="0"/>
                  </a:cubicBezTo>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Rectangle 36"/>
            <p:cNvSpPr>
              <a:spLocks noChangeArrowheads="1"/>
            </p:cNvSpPr>
            <p:nvPr/>
          </p:nvSpPr>
          <p:spPr bwMode="auto">
            <a:xfrm>
              <a:off x="9031287" y="4870450"/>
              <a:ext cx="434975" cy="139700"/>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Rectangle 37"/>
            <p:cNvSpPr>
              <a:spLocks noChangeArrowheads="1"/>
            </p:cNvSpPr>
            <p:nvPr/>
          </p:nvSpPr>
          <p:spPr bwMode="auto">
            <a:xfrm>
              <a:off x="9031287" y="4870450"/>
              <a:ext cx="434975"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8"/>
            <p:cNvSpPr>
              <a:spLocks noEditPoints="1"/>
            </p:cNvSpPr>
            <p:nvPr/>
          </p:nvSpPr>
          <p:spPr bwMode="auto">
            <a:xfrm>
              <a:off x="9031287" y="3092450"/>
              <a:ext cx="1060450" cy="741363"/>
            </a:xfrm>
            <a:custGeom>
              <a:avLst/>
              <a:gdLst>
                <a:gd name="T0" fmla="*/ 91 w 222"/>
                <a:gd name="T1" fmla="*/ 111 h 155"/>
                <a:gd name="T2" fmla="*/ 0 w 222"/>
                <a:gd name="T3" fmla="*/ 135 h 155"/>
                <a:gd name="T4" fmla="*/ 0 w 222"/>
                <a:gd name="T5" fmla="*/ 155 h 155"/>
                <a:gd name="T6" fmla="*/ 4 w 222"/>
                <a:gd name="T7" fmla="*/ 155 h 155"/>
                <a:gd name="T8" fmla="*/ 47 w 222"/>
                <a:gd name="T9" fmla="*/ 155 h 155"/>
                <a:gd name="T10" fmla="*/ 91 w 222"/>
                <a:gd name="T11" fmla="*/ 111 h 155"/>
                <a:gd name="T12" fmla="*/ 47 w 222"/>
                <a:gd name="T13" fmla="*/ 103 h 155"/>
                <a:gd name="T14" fmla="*/ 0 w 222"/>
                <a:gd name="T15" fmla="*/ 109 h 155"/>
                <a:gd name="T16" fmla="*/ 0 w 222"/>
                <a:gd name="T17" fmla="*/ 128 h 155"/>
                <a:gd name="T18" fmla="*/ 47 w 222"/>
                <a:gd name="T19" fmla="*/ 103 h 155"/>
                <a:gd name="T20" fmla="*/ 114 w 222"/>
                <a:gd name="T21" fmla="*/ 89 h 155"/>
                <a:gd name="T22" fmla="*/ 114 w 222"/>
                <a:gd name="T23" fmla="*/ 89 h 155"/>
                <a:gd name="T24" fmla="*/ 114 w 222"/>
                <a:gd name="T25" fmla="*/ 89 h 155"/>
                <a:gd name="T26" fmla="*/ 114 w 222"/>
                <a:gd name="T27" fmla="*/ 89 h 155"/>
                <a:gd name="T28" fmla="*/ 0 w 222"/>
                <a:gd name="T29" fmla="*/ 65 h 155"/>
                <a:gd name="T30" fmla="*/ 0 w 222"/>
                <a:gd name="T31" fmla="*/ 87 h 155"/>
                <a:gd name="T32" fmla="*/ 26 w 222"/>
                <a:gd name="T33" fmla="*/ 89 h 155"/>
                <a:gd name="T34" fmla="*/ 0 w 222"/>
                <a:gd name="T35" fmla="*/ 65 h 155"/>
                <a:gd name="T36" fmla="*/ 4 w 222"/>
                <a:gd name="T37" fmla="*/ 0 h 155"/>
                <a:gd name="T38" fmla="*/ 0 w 222"/>
                <a:gd name="T39" fmla="*/ 0 h 155"/>
                <a:gd name="T40" fmla="*/ 0 w 222"/>
                <a:gd name="T41" fmla="*/ 43 h 155"/>
                <a:gd name="T42" fmla="*/ 61 w 222"/>
                <a:gd name="T43" fmla="*/ 73 h 155"/>
                <a:gd name="T44" fmla="*/ 25 w 222"/>
                <a:gd name="T45" fmla="*/ 15 h 155"/>
                <a:gd name="T46" fmla="*/ 91 w 222"/>
                <a:gd name="T47" fmla="*/ 73 h 155"/>
                <a:gd name="T48" fmla="*/ 121 w 222"/>
                <a:gd name="T49" fmla="*/ 25 h 155"/>
                <a:gd name="T50" fmla="*/ 106 w 222"/>
                <a:gd name="T51" fmla="*/ 75 h 155"/>
                <a:gd name="T52" fmla="*/ 139 w 222"/>
                <a:gd name="T53" fmla="*/ 64 h 155"/>
                <a:gd name="T54" fmla="*/ 184 w 222"/>
                <a:gd name="T55" fmla="*/ 18 h 155"/>
                <a:gd name="T56" fmla="*/ 222 w 222"/>
                <a:gd name="T57" fmla="*/ 36 h 155"/>
                <a:gd name="T58" fmla="*/ 4 w 222"/>
                <a:gd name="T59"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2" h="155">
                  <a:moveTo>
                    <a:pt x="91" y="111"/>
                  </a:moveTo>
                  <a:cubicBezTo>
                    <a:pt x="0" y="135"/>
                    <a:pt x="0" y="135"/>
                    <a:pt x="0" y="135"/>
                  </a:cubicBezTo>
                  <a:cubicBezTo>
                    <a:pt x="0" y="155"/>
                    <a:pt x="0" y="155"/>
                    <a:pt x="0" y="155"/>
                  </a:cubicBezTo>
                  <a:cubicBezTo>
                    <a:pt x="1" y="155"/>
                    <a:pt x="3" y="155"/>
                    <a:pt x="4" y="155"/>
                  </a:cubicBezTo>
                  <a:cubicBezTo>
                    <a:pt x="19" y="155"/>
                    <a:pt x="33" y="155"/>
                    <a:pt x="47" y="155"/>
                  </a:cubicBezTo>
                  <a:cubicBezTo>
                    <a:pt x="62" y="140"/>
                    <a:pt x="77" y="126"/>
                    <a:pt x="91" y="111"/>
                  </a:cubicBezTo>
                  <a:moveTo>
                    <a:pt x="47" y="103"/>
                  </a:moveTo>
                  <a:cubicBezTo>
                    <a:pt x="0" y="109"/>
                    <a:pt x="0" y="109"/>
                    <a:pt x="0" y="109"/>
                  </a:cubicBezTo>
                  <a:cubicBezTo>
                    <a:pt x="0" y="128"/>
                    <a:pt x="0" y="128"/>
                    <a:pt x="0" y="128"/>
                  </a:cubicBezTo>
                  <a:cubicBezTo>
                    <a:pt x="47" y="103"/>
                    <a:pt x="47" y="103"/>
                    <a:pt x="47" y="103"/>
                  </a:cubicBezTo>
                  <a:moveTo>
                    <a:pt x="114" y="89"/>
                  </a:moveTo>
                  <a:cubicBezTo>
                    <a:pt x="114" y="89"/>
                    <a:pt x="114" y="89"/>
                    <a:pt x="114" y="89"/>
                  </a:cubicBezTo>
                  <a:cubicBezTo>
                    <a:pt x="114" y="89"/>
                    <a:pt x="114" y="89"/>
                    <a:pt x="114" y="89"/>
                  </a:cubicBezTo>
                  <a:cubicBezTo>
                    <a:pt x="114" y="89"/>
                    <a:pt x="114" y="89"/>
                    <a:pt x="114" y="89"/>
                  </a:cubicBezTo>
                  <a:moveTo>
                    <a:pt x="0" y="65"/>
                  </a:moveTo>
                  <a:cubicBezTo>
                    <a:pt x="0" y="87"/>
                    <a:pt x="0" y="87"/>
                    <a:pt x="0" y="87"/>
                  </a:cubicBezTo>
                  <a:cubicBezTo>
                    <a:pt x="26" y="89"/>
                    <a:pt x="26" y="89"/>
                    <a:pt x="26" y="89"/>
                  </a:cubicBezTo>
                  <a:cubicBezTo>
                    <a:pt x="0" y="65"/>
                    <a:pt x="0" y="65"/>
                    <a:pt x="0" y="65"/>
                  </a:cubicBezTo>
                  <a:moveTo>
                    <a:pt x="4" y="0"/>
                  </a:moveTo>
                  <a:cubicBezTo>
                    <a:pt x="3" y="0"/>
                    <a:pt x="1" y="0"/>
                    <a:pt x="0" y="0"/>
                  </a:cubicBezTo>
                  <a:cubicBezTo>
                    <a:pt x="0" y="43"/>
                    <a:pt x="0" y="43"/>
                    <a:pt x="0" y="43"/>
                  </a:cubicBezTo>
                  <a:cubicBezTo>
                    <a:pt x="61" y="73"/>
                    <a:pt x="61" y="73"/>
                    <a:pt x="61" y="73"/>
                  </a:cubicBezTo>
                  <a:cubicBezTo>
                    <a:pt x="25" y="15"/>
                    <a:pt x="25" y="15"/>
                    <a:pt x="25" y="15"/>
                  </a:cubicBezTo>
                  <a:cubicBezTo>
                    <a:pt x="91" y="73"/>
                    <a:pt x="91" y="73"/>
                    <a:pt x="91" y="73"/>
                  </a:cubicBezTo>
                  <a:cubicBezTo>
                    <a:pt x="121" y="25"/>
                    <a:pt x="121" y="25"/>
                    <a:pt x="121" y="25"/>
                  </a:cubicBezTo>
                  <a:cubicBezTo>
                    <a:pt x="106" y="75"/>
                    <a:pt x="106" y="75"/>
                    <a:pt x="106" y="75"/>
                  </a:cubicBezTo>
                  <a:cubicBezTo>
                    <a:pt x="139" y="64"/>
                    <a:pt x="139" y="64"/>
                    <a:pt x="139" y="64"/>
                  </a:cubicBezTo>
                  <a:cubicBezTo>
                    <a:pt x="154" y="49"/>
                    <a:pt x="169" y="33"/>
                    <a:pt x="184" y="18"/>
                  </a:cubicBezTo>
                  <a:cubicBezTo>
                    <a:pt x="204" y="24"/>
                    <a:pt x="218" y="30"/>
                    <a:pt x="222" y="36"/>
                  </a:cubicBezTo>
                  <a:cubicBezTo>
                    <a:pt x="209" y="18"/>
                    <a:pt x="118" y="0"/>
                    <a:pt x="4" y="0"/>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9"/>
            <p:cNvSpPr>
              <a:spLocks/>
            </p:cNvSpPr>
            <p:nvPr/>
          </p:nvSpPr>
          <p:spPr bwMode="auto">
            <a:xfrm>
              <a:off x="10091737" y="3265488"/>
              <a:ext cx="190500" cy="539750"/>
            </a:xfrm>
            <a:custGeom>
              <a:avLst/>
              <a:gdLst>
                <a:gd name="T0" fmla="*/ 0 w 40"/>
                <a:gd name="T1" fmla="*/ 0 h 113"/>
                <a:gd name="T2" fmla="*/ 0 w 40"/>
                <a:gd name="T3" fmla="*/ 0 h 113"/>
                <a:gd name="T4" fmla="*/ 22 w 40"/>
                <a:gd name="T5" fmla="*/ 45 h 113"/>
                <a:gd name="T6" fmla="*/ 40 w 40"/>
                <a:gd name="T7" fmla="*/ 113 h 113"/>
                <a:gd name="T8" fmla="*/ 40 w 40"/>
                <a:gd name="T9" fmla="*/ 113 h 113"/>
                <a:gd name="T10" fmla="*/ 22 w 40"/>
                <a:gd name="T11" fmla="*/ 45 h 113"/>
                <a:gd name="T12" fmla="*/ 0 w 40"/>
                <a:gd name="T13" fmla="*/ 0 h 113"/>
                <a:gd name="T14" fmla="*/ 0 w 40"/>
                <a:gd name="T15" fmla="*/ 0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113">
                  <a:moveTo>
                    <a:pt x="0" y="0"/>
                  </a:moveTo>
                  <a:cubicBezTo>
                    <a:pt x="0" y="0"/>
                    <a:pt x="0" y="0"/>
                    <a:pt x="0" y="0"/>
                  </a:cubicBezTo>
                  <a:cubicBezTo>
                    <a:pt x="13" y="17"/>
                    <a:pt x="20" y="37"/>
                    <a:pt x="22" y="45"/>
                  </a:cubicBezTo>
                  <a:cubicBezTo>
                    <a:pt x="28" y="65"/>
                    <a:pt x="34" y="89"/>
                    <a:pt x="40" y="113"/>
                  </a:cubicBezTo>
                  <a:cubicBezTo>
                    <a:pt x="40" y="113"/>
                    <a:pt x="40" y="113"/>
                    <a:pt x="40" y="113"/>
                  </a:cubicBezTo>
                  <a:cubicBezTo>
                    <a:pt x="34" y="89"/>
                    <a:pt x="28" y="65"/>
                    <a:pt x="22" y="45"/>
                  </a:cubicBezTo>
                  <a:cubicBezTo>
                    <a:pt x="20" y="37"/>
                    <a:pt x="13" y="17"/>
                    <a:pt x="0" y="0"/>
                  </a:cubicBezTo>
                  <a:cubicBezTo>
                    <a:pt x="0" y="0"/>
                    <a:pt x="0" y="0"/>
                    <a:pt x="0" y="0"/>
                  </a:cubicBezTo>
                </a:path>
              </a:pathLst>
            </a:custGeom>
            <a:solidFill>
              <a:srgbClr val="C755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0"/>
            <p:cNvSpPr>
              <a:spLocks noEditPoints="1"/>
            </p:cNvSpPr>
            <p:nvPr/>
          </p:nvSpPr>
          <p:spPr bwMode="auto">
            <a:xfrm>
              <a:off x="9255125" y="3824288"/>
              <a:ext cx="1041400" cy="57150"/>
            </a:xfrm>
            <a:custGeom>
              <a:avLst/>
              <a:gdLst>
                <a:gd name="T0" fmla="*/ 0 w 218"/>
                <a:gd name="T1" fmla="*/ 2 h 12"/>
                <a:gd name="T2" fmla="*/ 0 w 218"/>
                <a:gd name="T3" fmla="*/ 2 h 12"/>
                <a:gd name="T4" fmla="*/ 218 w 218"/>
                <a:gd name="T5" fmla="*/ 12 h 12"/>
                <a:gd name="T6" fmla="*/ 0 w 218"/>
                <a:gd name="T7" fmla="*/ 2 h 12"/>
                <a:gd name="T8" fmla="*/ 216 w 218"/>
                <a:gd name="T9" fmla="*/ 0 h 12"/>
                <a:gd name="T10" fmla="*/ 216 w 218"/>
                <a:gd name="T11" fmla="*/ 0 h 12"/>
                <a:gd name="T12" fmla="*/ 218 w 218"/>
                <a:gd name="T13" fmla="*/ 12 h 12"/>
                <a:gd name="T14" fmla="*/ 218 w 218"/>
                <a:gd name="T15" fmla="*/ 12 h 12"/>
                <a:gd name="T16" fmla="*/ 216 w 218"/>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12">
                  <a:moveTo>
                    <a:pt x="0" y="2"/>
                  </a:moveTo>
                  <a:cubicBezTo>
                    <a:pt x="0" y="2"/>
                    <a:pt x="0" y="2"/>
                    <a:pt x="0" y="2"/>
                  </a:cubicBezTo>
                  <a:cubicBezTo>
                    <a:pt x="82" y="3"/>
                    <a:pt x="157" y="7"/>
                    <a:pt x="218" y="12"/>
                  </a:cubicBezTo>
                  <a:cubicBezTo>
                    <a:pt x="157" y="7"/>
                    <a:pt x="82" y="3"/>
                    <a:pt x="0" y="2"/>
                  </a:cubicBezTo>
                  <a:moveTo>
                    <a:pt x="216" y="0"/>
                  </a:moveTo>
                  <a:cubicBezTo>
                    <a:pt x="216" y="0"/>
                    <a:pt x="216" y="0"/>
                    <a:pt x="216" y="0"/>
                  </a:cubicBezTo>
                  <a:cubicBezTo>
                    <a:pt x="217" y="4"/>
                    <a:pt x="218" y="8"/>
                    <a:pt x="218" y="12"/>
                  </a:cubicBezTo>
                  <a:cubicBezTo>
                    <a:pt x="218" y="12"/>
                    <a:pt x="218" y="12"/>
                    <a:pt x="218" y="12"/>
                  </a:cubicBezTo>
                  <a:cubicBezTo>
                    <a:pt x="218" y="8"/>
                    <a:pt x="217" y="4"/>
                    <a:pt x="216" y="0"/>
                  </a:cubicBezTo>
                </a:path>
              </a:pathLst>
            </a:custGeom>
            <a:solidFill>
              <a:srgbClr val="C84C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1"/>
            <p:cNvSpPr>
              <a:spLocks/>
            </p:cNvSpPr>
            <p:nvPr/>
          </p:nvSpPr>
          <p:spPr bwMode="auto">
            <a:xfrm>
              <a:off x="9255125" y="3178175"/>
              <a:ext cx="1041400" cy="703263"/>
            </a:xfrm>
            <a:custGeom>
              <a:avLst/>
              <a:gdLst>
                <a:gd name="T0" fmla="*/ 137 w 218"/>
                <a:gd name="T1" fmla="*/ 0 h 147"/>
                <a:gd name="T2" fmla="*/ 92 w 218"/>
                <a:gd name="T3" fmla="*/ 46 h 147"/>
                <a:gd name="T4" fmla="*/ 156 w 218"/>
                <a:gd name="T5" fmla="*/ 23 h 147"/>
                <a:gd name="T6" fmla="*/ 88 w 218"/>
                <a:gd name="T7" fmla="*/ 55 h 147"/>
                <a:gd name="T8" fmla="*/ 195 w 218"/>
                <a:gd name="T9" fmla="*/ 108 h 147"/>
                <a:gd name="T10" fmla="*/ 67 w 218"/>
                <a:gd name="T11" fmla="*/ 71 h 147"/>
                <a:gd name="T12" fmla="*/ 67 w 218"/>
                <a:gd name="T13" fmla="*/ 71 h 147"/>
                <a:gd name="T14" fmla="*/ 103 w 218"/>
                <a:gd name="T15" fmla="*/ 137 h 147"/>
                <a:gd name="T16" fmla="*/ 44 w 218"/>
                <a:gd name="T17" fmla="*/ 93 h 147"/>
                <a:gd name="T18" fmla="*/ 44 w 218"/>
                <a:gd name="T19" fmla="*/ 93 h 147"/>
                <a:gd name="T20" fmla="*/ 0 w 218"/>
                <a:gd name="T21" fmla="*/ 137 h 147"/>
                <a:gd name="T22" fmla="*/ 218 w 218"/>
                <a:gd name="T23" fmla="*/ 147 h 147"/>
                <a:gd name="T24" fmla="*/ 218 w 218"/>
                <a:gd name="T25" fmla="*/ 147 h 147"/>
                <a:gd name="T26" fmla="*/ 216 w 218"/>
                <a:gd name="T27" fmla="*/ 135 h 147"/>
                <a:gd name="T28" fmla="*/ 215 w 218"/>
                <a:gd name="T29" fmla="*/ 131 h 147"/>
                <a:gd name="T30" fmla="*/ 197 w 218"/>
                <a:gd name="T31" fmla="*/ 63 h 147"/>
                <a:gd name="T32" fmla="*/ 175 w 218"/>
                <a:gd name="T33" fmla="*/ 18 h 147"/>
                <a:gd name="T34" fmla="*/ 175 w 218"/>
                <a:gd name="T35" fmla="*/ 18 h 147"/>
                <a:gd name="T36" fmla="*/ 137 w 218"/>
                <a:gd name="T3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8" h="147">
                  <a:moveTo>
                    <a:pt x="137" y="0"/>
                  </a:moveTo>
                  <a:cubicBezTo>
                    <a:pt x="122" y="15"/>
                    <a:pt x="107" y="31"/>
                    <a:pt x="92" y="46"/>
                  </a:cubicBezTo>
                  <a:cubicBezTo>
                    <a:pt x="156" y="23"/>
                    <a:pt x="156" y="23"/>
                    <a:pt x="156" y="23"/>
                  </a:cubicBezTo>
                  <a:cubicBezTo>
                    <a:pt x="88" y="55"/>
                    <a:pt x="88" y="55"/>
                    <a:pt x="88" y="55"/>
                  </a:cubicBezTo>
                  <a:cubicBezTo>
                    <a:pt x="195" y="108"/>
                    <a:pt x="195" y="108"/>
                    <a:pt x="195" y="108"/>
                  </a:cubicBezTo>
                  <a:cubicBezTo>
                    <a:pt x="67" y="71"/>
                    <a:pt x="67" y="71"/>
                    <a:pt x="67" y="71"/>
                  </a:cubicBezTo>
                  <a:cubicBezTo>
                    <a:pt x="67" y="71"/>
                    <a:pt x="67" y="71"/>
                    <a:pt x="67" y="71"/>
                  </a:cubicBezTo>
                  <a:cubicBezTo>
                    <a:pt x="103" y="137"/>
                    <a:pt x="103" y="137"/>
                    <a:pt x="103" y="137"/>
                  </a:cubicBezTo>
                  <a:cubicBezTo>
                    <a:pt x="44" y="93"/>
                    <a:pt x="44" y="93"/>
                    <a:pt x="44" y="93"/>
                  </a:cubicBezTo>
                  <a:cubicBezTo>
                    <a:pt x="44" y="93"/>
                    <a:pt x="44" y="93"/>
                    <a:pt x="44" y="93"/>
                  </a:cubicBezTo>
                  <a:cubicBezTo>
                    <a:pt x="30" y="108"/>
                    <a:pt x="15" y="122"/>
                    <a:pt x="0" y="137"/>
                  </a:cubicBezTo>
                  <a:cubicBezTo>
                    <a:pt x="82" y="138"/>
                    <a:pt x="157" y="142"/>
                    <a:pt x="218" y="147"/>
                  </a:cubicBezTo>
                  <a:cubicBezTo>
                    <a:pt x="218" y="147"/>
                    <a:pt x="218" y="147"/>
                    <a:pt x="218" y="147"/>
                  </a:cubicBezTo>
                  <a:cubicBezTo>
                    <a:pt x="218" y="143"/>
                    <a:pt x="217" y="139"/>
                    <a:pt x="216" y="135"/>
                  </a:cubicBezTo>
                  <a:cubicBezTo>
                    <a:pt x="215" y="134"/>
                    <a:pt x="215" y="132"/>
                    <a:pt x="215" y="131"/>
                  </a:cubicBezTo>
                  <a:cubicBezTo>
                    <a:pt x="209" y="107"/>
                    <a:pt x="203" y="83"/>
                    <a:pt x="197" y="63"/>
                  </a:cubicBezTo>
                  <a:cubicBezTo>
                    <a:pt x="195" y="55"/>
                    <a:pt x="188" y="35"/>
                    <a:pt x="175" y="18"/>
                  </a:cubicBezTo>
                  <a:cubicBezTo>
                    <a:pt x="175" y="18"/>
                    <a:pt x="175" y="18"/>
                    <a:pt x="175" y="18"/>
                  </a:cubicBezTo>
                  <a:cubicBezTo>
                    <a:pt x="171" y="12"/>
                    <a:pt x="157" y="6"/>
                    <a:pt x="137" y="0"/>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2"/>
            <p:cNvSpPr>
              <a:spLocks/>
            </p:cNvSpPr>
            <p:nvPr/>
          </p:nvSpPr>
          <p:spPr bwMode="auto">
            <a:xfrm>
              <a:off x="9031287" y="3163888"/>
              <a:ext cx="663575" cy="574675"/>
            </a:xfrm>
            <a:custGeom>
              <a:avLst/>
              <a:gdLst>
                <a:gd name="T0" fmla="*/ 25 w 139"/>
                <a:gd name="T1" fmla="*/ 0 h 120"/>
                <a:gd name="T2" fmla="*/ 61 w 139"/>
                <a:gd name="T3" fmla="*/ 58 h 120"/>
                <a:gd name="T4" fmla="*/ 0 w 139"/>
                <a:gd name="T5" fmla="*/ 28 h 120"/>
                <a:gd name="T6" fmla="*/ 0 w 139"/>
                <a:gd name="T7" fmla="*/ 50 h 120"/>
                <a:gd name="T8" fmla="*/ 26 w 139"/>
                <a:gd name="T9" fmla="*/ 74 h 120"/>
                <a:gd name="T10" fmla="*/ 0 w 139"/>
                <a:gd name="T11" fmla="*/ 72 h 120"/>
                <a:gd name="T12" fmla="*/ 0 w 139"/>
                <a:gd name="T13" fmla="*/ 94 h 120"/>
                <a:gd name="T14" fmla="*/ 47 w 139"/>
                <a:gd name="T15" fmla="*/ 88 h 120"/>
                <a:gd name="T16" fmla="*/ 0 w 139"/>
                <a:gd name="T17" fmla="*/ 113 h 120"/>
                <a:gd name="T18" fmla="*/ 0 w 139"/>
                <a:gd name="T19" fmla="*/ 120 h 120"/>
                <a:gd name="T20" fmla="*/ 91 w 139"/>
                <a:gd name="T21" fmla="*/ 96 h 120"/>
                <a:gd name="T22" fmla="*/ 114 w 139"/>
                <a:gd name="T23" fmla="*/ 74 h 120"/>
                <a:gd name="T24" fmla="*/ 114 w 139"/>
                <a:gd name="T25" fmla="*/ 74 h 120"/>
                <a:gd name="T26" fmla="*/ 139 w 139"/>
                <a:gd name="T27" fmla="*/ 49 h 120"/>
                <a:gd name="T28" fmla="*/ 106 w 139"/>
                <a:gd name="T29" fmla="*/ 60 h 120"/>
                <a:gd name="T30" fmla="*/ 121 w 139"/>
                <a:gd name="T31" fmla="*/ 10 h 120"/>
                <a:gd name="T32" fmla="*/ 91 w 139"/>
                <a:gd name="T33" fmla="*/ 58 h 120"/>
                <a:gd name="T34" fmla="*/ 25 w 139"/>
                <a:gd name="T35"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9" h="120">
                  <a:moveTo>
                    <a:pt x="25" y="0"/>
                  </a:moveTo>
                  <a:cubicBezTo>
                    <a:pt x="61" y="58"/>
                    <a:pt x="61" y="58"/>
                    <a:pt x="61" y="58"/>
                  </a:cubicBezTo>
                  <a:cubicBezTo>
                    <a:pt x="0" y="28"/>
                    <a:pt x="0" y="28"/>
                    <a:pt x="0" y="28"/>
                  </a:cubicBezTo>
                  <a:cubicBezTo>
                    <a:pt x="0" y="50"/>
                    <a:pt x="0" y="50"/>
                    <a:pt x="0" y="50"/>
                  </a:cubicBezTo>
                  <a:cubicBezTo>
                    <a:pt x="26" y="74"/>
                    <a:pt x="26" y="74"/>
                    <a:pt x="26" y="74"/>
                  </a:cubicBezTo>
                  <a:cubicBezTo>
                    <a:pt x="0" y="72"/>
                    <a:pt x="0" y="72"/>
                    <a:pt x="0" y="72"/>
                  </a:cubicBezTo>
                  <a:cubicBezTo>
                    <a:pt x="0" y="94"/>
                    <a:pt x="0" y="94"/>
                    <a:pt x="0" y="94"/>
                  </a:cubicBezTo>
                  <a:cubicBezTo>
                    <a:pt x="47" y="88"/>
                    <a:pt x="47" y="88"/>
                    <a:pt x="47" y="88"/>
                  </a:cubicBezTo>
                  <a:cubicBezTo>
                    <a:pt x="0" y="113"/>
                    <a:pt x="0" y="113"/>
                    <a:pt x="0" y="113"/>
                  </a:cubicBezTo>
                  <a:cubicBezTo>
                    <a:pt x="0" y="120"/>
                    <a:pt x="0" y="120"/>
                    <a:pt x="0" y="120"/>
                  </a:cubicBezTo>
                  <a:cubicBezTo>
                    <a:pt x="91" y="96"/>
                    <a:pt x="91" y="96"/>
                    <a:pt x="91" y="96"/>
                  </a:cubicBezTo>
                  <a:cubicBezTo>
                    <a:pt x="99" y="89"/>
                    <a:pt x="106" y="81"/>
                    <a:pt x="114" y="74"/>
                  </a:cubicBezTo>
                  <a:cubicBezTo>
                    <a:pt x="114" y="74"/>
                    <a:pt x="114" y="74"/>
                    <a:pt x="114" y="74"/>
                  </a:cubicBezTo>
                  <a:cubicBezTo>
                    <a:pt x="122" y="65"/>
                    <a:pt x="130" y="57"/>
                    <a:pt x="139" y="49"/>
                  </a:cubicBezTo>
                  <a:cubicBezTo>
                    <a:pt x="106" y="60"/>
                    <a:pt x="106" y="60"/>
                    <a:pt x="106" y="60"/>
                  </a:cubicBezTo>
                  <a:cubicBezTo>
                    <a:pt x="121" y="10"/>
                    <a:pt x="121" y="10"/>
                    <a:pt x="121" y="10"/>
                  </a:cubicBezTo>
                  <a:cubicBezTo>
                    <a:pt x="91" y="58"/>
                    <a:pt x="91" y="58"/>
                    <a:pt x="91" y="58"/>
                  </a:cubicBezTo>
                  <a:cubicBezTo>
                    <a:pt x="25" y="0"/>
                    <a:pt x="25" y="0"/>
                    <a:pt x="25" y="0"/>
                  </a:cubicBezTo>
                </a:path>
              </a:pathLst>
            </a:custGeom>
            <a:solidFill>
              <a:srgbClr val="B4D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3"/>
            <p:cNvSpPr>
              <a:spLocks noEditPoints="1"/>
            </p:cNvSpPr>
            <p:nvPr/>
          </p:nvSpPr>
          <p:spPr bwMode="auto">
            <a:xfrm>
              <a:off x="9466262" y="3289300"/>
              <a:ext cx="720725" cy="544513"/>
            </a:xfrm>
            <a:custGeom>
              <a:avLst/>
              <a:gdLst>
                <a:gd name="T0" fmla="*/ 23 w 151"/>
                <a:gd name="T1" fmla="*/ 48 h 114"/>
                <a:gd name="T2" fmla="*/ 0 w 151"/>
                <a:gd name="T3" fmla="*/ 70 h 114"/>
                <a:gd name="T4" fmla="*/ 0 w 151"/>
                <a:gd name="T5" fmla="*/ 70 h 114"/>
                <a:gd name="T6" fmla="*/ 59 w 151"/>
                <a:gd name="T7" fmla="*/ 114 h 114"/>
                <a:gd name="T8" fmla="*/ 23 w 151"/>
                <a:gd name="T9" fmla="*/ 48 h 114"/>
                <a:gd name="T10" fmla="*/ 112 w 151"/>
                <a:gd name="T11" fmla="*/ 0 h 114"/>
                <a:gd name="T12" fmla="*/ 48 w 151"/>
                <a:gd name="T13" fmla="*/ 23 h 114"/>
                <a:gd name="T14" fmla="*/ 23 w 151"/>
                <a:gd name="T15" fmla="*/ 48 h 114"/>
                <a:gd name="T16" fmla="*/ 151 w 151"/>
                <a:gd name="T17" fmla="*/ 85 h 114"/>
                <a:gd name="T18" fmla="*/ 44 w 151"/>
                <a:gd name="T19" fmla="*/ 32 h 114"/>
                <a:gd name="T20" fmla="*/ 112 w 151"/>
                <a:gd name="T21"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1" h="114">
                  <a:moveTo>
                    <a:pt x="23" y="48"/>
                  </a:moveTo>
                  <a:cubicBezTo>
                    <a:pt x="15" y="55"/>
                    <a:pt x="8" y="63"/>
                    <a:pt x="0" y="70"/>
                  </a:cubicBezTo>
                  <a:cubicBezTo>
                    <a:pt x="0" y="70"/>
                    <a:pt x="0" y="70"/>
                    <a:pt x="0" y="70"/>
                  </a:cubicBezTo>
                  <a:cubicBezTo>
                    <a:pt x="59" y="114"/>
                    <a:pt x="59" y="114"/>
                    <a:pt x="59" y="114"/>
                  </a:cubicBezTo>
                  <a:cubicBezTo>
                    <a:pt x="23" y="48"/>
                    <a:pt x="23" y="48"/>
                    <a:pt x="23" y="48"/>
                  </a:cubicBezTo>
                  <a:moveTo>
                    <a:pt x="112" y="0"/>
                  </a:moveTo>
                  <a:cubicBezTo>
                    <a:pt x="48" y="23"/>
                    <a:pt x="48" y="23"/>
                    <a:pt x="48" y="23"/>
                  </a:cubicBezTo>
                  <a:cubicBezTo>
                    <a:pt x="39" y="31"/>
                    <a:pt x="31" y="39"/>
                    <a:pt x="23" y="48"/>
                  </a:cubicBezTo>
                  <a:cubicBezTo>
                    <a:pt x="151" y="85"/>
                    <a:pt x="151" y="85"/>
                    <a:pt x="151" y="85"/>
                  </a:cubicBezTo>
                  <a:cubicBezTo>
                    <a:pt x="44" y="32"/>
                    <a:pt x="44" y="32"/>
                    <a:pt x="44" y="32"/>
                  </a:cubicBezTo>
                  <a:cubicBezTo>
                    <a:pt x="112" y="0"/>
                    <a:pt x="112" y="0"/>
                    <a:pt x="112" y="0"/>
                  </a:cubicBezTo>
                </a:path>
              </a:pathLst>
            </a:custGeom>
            <a:solidFill>
              <a:srgbClr val="A9D4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7" name="Text Placeholder 6"/>
          <p:cNvSpPr txBox="1">
            <a:spLocks/>
          </p:cNvSpPr>
          <p:nvPr/>
        </p:nvSpPr>
        <p:spPr>
          <a:xfrm>
            <a:off x="6182278" y="1711954"/>
            <a:ext cx="1433283" cy="867778"/>
          </a:xfrm>
          <a:prstGeom prst="rect">
            <a:avLst/>
          </a:prstGeom>
        </p:spPr>
        <p:txBody>
          <a:bodyPr vert="horz" lIns="91440" tIns="45720" rIns="91440" bIns="45720" rtlCol="0">
            <a:noAutofit/>
          </a:bodyPr>
          <a:lstStyle>
            <a:lvl1pPr marL="173034" indent="-173034" algn="l" defTabSz="457189" rtl="0" eaLnBrk="1" latinLnBrk="0" hangingPunct="1">
              <a:spcBef>
                <a:spcPct val="20000"/>
              </a:spcBef>
              <a:buClr>
                <a:schemeClr val="accent1"/>
              </a:buClr>
              <a:buFont typeface="Arial" panose="020B0604020202020204" pitchFamily="34" charset="0"/>
              <a:buChar char="•"/>
              <a:defRPr sz="1500" kern="1200">
                <a:solidFill>
                  <a:schemeClr val="tx1"/>
                </a:solidFill>
                <a:latin typeface="+mn-lt"/>
                <a:ea typeface="+mn-ea"/>
                <a:cs typeface="+mn-cs"/>
              </a:defRPr>
            </a:lvl1pPr>
            <a:lvl2pPr marL="630222" indent="-173034" algn="l" defTabSz="457189" rtl="0" eaLnBrk="1" latinLnBrk="0" hangingPunct="1">
              <a:spcBef>
                <a:spcPct val="20000"/>
              </a:spcBef>
              <a:buClr>
                <a:schemeClr val="accent1"/>
              </a:buClr>
              <a:buFont typeface="Arial" panose="020B0604020202020204" pitchFamily="34" charset="0"/>
              <a:buChar char="•"/>
              <a:defRPr sz="1350" kern="1200">
                <a:solidFill>
                  <a:schemeClr val="tx1"/>
                </a:solidFill>
                <a:latin typeface="+mn-lt"/>
                <a:ea typeface="+mn-ea"/>
                <a:cs typeface="+mn-cs"/>
              </a:defRPr>
            </a:lvl2pPr>
            <a:lvl3pPr marL="1031849"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3pPr>
            <a:lvl4pPr marL="1489038"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4pPr>
            <a:lvl5pPr marL="1946226"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chemeClr val="accent1"/>
                </a:solidFill>
              </a:rPr>
              <a:t>The odds of your totaling your car</a:t>
            </a:r>
            <a:endParaRPr lang="en-US" sz="1800" dirty="0"/>
          </a:p>
        </p:txBody>
      </p:sp>
      <p:sp>
        <p:nvSpPr>
          <p:cNvPr id="51" name="TextBox 50"/>
          <p:cNvSpPr txBox="1"/>
          <p:nvPr/>
        </p:nvSpPr>
        <p:spPr>
          <a:xfrm>
            <a:off x="6089608" y="1051439"/>
            <a:ext cx="1719944" cy="849463"/>
          </a:xfrm>
          <a:prstGeom prst="rect">
            <a:avLst/>
          </a:prstGeom>
          <a:noFill/>
        </p:spPr>
        <p:txBody>
          <a:bodyPr wrap="square" rtlCol="0">
            <a:spAutoFit/>
          </a:bodyPr>
          <a:lstStyle/>
          <a:p>
            <a:pPr>
              <a:lnSpc>
                <a:spcPct val="80000"/>
              </a:lnSpc>
            </a:pPr>
            <a:r>
              <a:rPr lang="en-US" sz="6000" b="1" dirty="0">
                <a:solidFill>
                  <a:schemeClr val="accent3"/>
                </a:solidFill>
              </a:rPr>
              <a:t>18%</a:t>
            </a:r>
            <a:endParaRPr lang="en-US" sz="6000" dirty="0">
              <a:solidFill>
                <a:schemeClr val="accent3"/>
              </a:solidFill>
            </a:endParaRPr>
          </a:p>
        </p:txBody>
      </p:sp>
      <p:sp>
        <p:nvSpPr>
          <p:cNvPr id="3" name="Title 2"/>
          <p:cNvSpPr>
            <a:spLocks noGrp="1"/>
          </p:cNvSpPr>
          <p:nvPr>
            <p:ph type="title"/>
          </p:nvPr>
        </p:nvSpPr>
        <p:spPr/>
        <p:txBody>
          <a:bodyPr>
            <a:normAutofit fontScale="90000"/>
          </a:bodyPr>
          <a:lstStyle/>
          <a:p>
            <a:r>
              <a:rPr lang="en-US" dirty="0"/>
              <a:t>Car Accident Stat</a:t>
            </a:r>
          </a:p>
        </p:txBody>
      </p:sp>
      <p:grpSp>
        <p:nvGrpSpPr>
          <p:cNvPr id="52" name="Group 51"/>
          <p:cNvGrpSpPr/>
          <p:nvPr/>
        </p:nvGrpSpPr>
        <p:grpSpPr>
          <a:xfrm>
            <a:off x="4781727" y="1408801"/>
            <a:ext cx="1195536" cy="375663"/>
            <a:chOff x="5276240" y="2037806"/>
            <a:chExt cx="2544989" cy="621045"/>
          </a:xfrm>
        </p:grpSpPr>
        <p:cxnSp>
          <p:nvCxnSpPr>
            <p:cNvPr id="53" name="Straight Connector 52"/>
            <p:cNvCxnSpPr/>
            <p:nvPr/>
          </p:nvCxnSpPr>
          <p:spPr>
            <a:xfrm flipV="1">
              <a:off x="5276240" y="2037806"/>
              <a:ext cx="967805" cy="621045"/>
            </a:xfrm>
            <a:prstGeom prst="line">
              <a:avLst/>
            </a:prstGeom>
            <a:ln>
              <a:solidFill>
                <a:schemeClr val="tx2"/>
              </a:solidFill>
              <a:prstDash val="sysDash"/>
              <a:headEnd type="ova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6244046" y="2037806"/>
              <a:ext cx="1577183" cy="0"/>
            </a:xfrm>
            <a:prstGeom prst="line">
              <a:avLst/>
            </a:prstGeom>
            <a:ln>
              <a:solidFill>
                <a:schemeClr val="tx2"/>
              </a:solidFill>
              <a:prstDash val="sysDash"/>
              <a:tail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1156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3484064" cy="5143500"/>
          </a:xfrm>
          <a:prstGeom prst="rect">
            <a:avLst/>
          </a:prstGeom>
          <a:blipFill>
            <a:blip r:embed="rId3"/>
            <a:srcRect/>
            <a:stretch>
              <a:fillRect l="-104057" r="-4519"/>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3797764" y="104422"/>
            <a:ext cx="5346236" cy="698446"/>
          </a:xfrm>
        </p:spPr>
        <p:txBody>
          <a:bodyPr>
            <a:normAutofit fontScale="90000"/>
          </a:bodyPr>
          <a:lstStyle/>
          <a:p>
            <a:r>
              <a:rPr lang="en-US" dirty="0"/>
              <a:t>7 Steps to Retirement Security</a:t>
            </a:r>
          </a:p>
        </p:txBody>
      </p:sp>
      <p:sp>
        <p:nvSpPr>
          <p:cNvPr id="165" name="Rectangle 164"/>
          <p:cNvSpPr/>
          <p:nvPr/>
        </p:nvSpPr>
        <p:spPr>
          <a:xfrm>
            <a:off x="5026624" y="1001697"/>
            <a:ext cx="3105842" cy="276999"/>
          </a:xfrm>
          <a:prstGeom prst="rect">
            <a:avLst/>
          </a:prstGeom>
        </p:spPr>
        <p:txBody>
          <a:bodyPr wrap="square">
            <a:spAutoFit/>
          </a:bodyPr>
          <a:lstStyle/>
          <a:p>
            <a:r>
              <a:rPr lang="en-US" sz="1200" dirty="0">
                <a:solidFill>
                  <a:schemeClr val="accent1"/>
                </a:solidFill>
                <a:latin typeface="+mj-lt"/>
                <a:cs typeface="Lato Regular"/>
              </a:rPr>
              <a:t>HAVE A PLAN FOR RETIREMENT </a:t>
            </a:r>
          </a:p>
        </p:txBody>
      </p:sp>
      <p:sp>
        <p:nvSpPr>
          <p:cNvPr id="182" name="Oval 181"/>
          <p:cNvSpPr/>
          <p:nvPr/>
        </p:nvSpPr>
        <p:spPr>
          <a:xfrm>
            <a:off x="4689911" y="999422"/>
            <a:ext cx="336713" cy="336713"/>
          </a:xfrm>
          <a:prstGeom prst="ellipse">
            <a:avLst/>
          </a:prstGeom>
          <a:solidFill>
            <a:schemeClr val="accent3"/>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mj-lt"/>
              </a:rPr>
              <a:t>1</a:t>
            </a:r>
          </a:p>
        </p:txBody>
      </p:sp>
      <p:grpSp>
        <p:nvGrpSpPr>
          <p:cNvPr id="6" name="Group 5"/>
          <p:cNvGrpSpPr/>
          <p:nvPr/>
        </p:nvGrpSpPr>
        <p:grpSpPr>
          <a:xfrm>
            <a:off x="4689911" y="1533452"/>
            <a:ext cx="4042259" cy="336713"/>
            <a:chOff x="4358815" y="1726233"/>
            <a:chExt cx="4042259" cy="336713"/>
          </a:xfrm>
        </p:grpSpPr>
        <p:sp>
          <p:nvSpPr>
            <p:cNvPr id="170" name="Oval 169"/>
            <p:cNvSpPr/>
            <p:nvPr/>
          </p:nvSpPr>
          <p:spPr>
            <a:xfrm>
              <a:off x="4358815" y="1726233"/>
              <a:ext cx="336713" cy="336713"/>
            </a:xfrm>
            <a:prstGeom prst="ellipse">
              <a:avLst/>
            </a:prstGeom>
            <a:solidFill>
              <a:schemeClr val="accent3"/>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mj-lt"/>
                </a:rPr>
                <a:t>2</a:t>
              </a:r>
            </a:p>
          </p:txBody>
        </p:sp>
        <p:sp>
          <p:nvSpPr>
            <p:cNvPr id="184" name="Rectangle 183"/>
            <p:cNvSpPr/>
            <p:nvPr/>
          </p:nvSpPr>
          <p:spPr>
            <a:xfrm>
              <a:off x="4695527" y="1746872"/>
              <a:ext cx="3705547" cy="276999"/>
            </a:xfrm>
            <a:prstGeom prst="rect">
              <a:avLst/>
            </a:prstGeom>
            <a:ln>
              <a:noFill/>
            </a:ln>
          </p:spPr>
          <p:txBody>
            <a:bodyPr wrap="square">
              <a:spAutoFit/>
            </a:bodyPr>
            <a:lstStyle/>
            <a:p>
              <a:r>
                <a:rPr lang="en-US" sz="1200" dirty="0">
                  <a:solidFill>
                    <a:schemeClr val="accent1"/>
                  </a:solidFill>
                  <a:latin typeface="+mj-lt"/>
                  <a:cs typeface="Lato Regular"/>
                </a:rPr>
                <a:t>MAXIMIZE SOCIAL SECURITY BENEFITS</a:t>
              </a:r>
            </a:p>
          </p:txBody>
        </p:sp>
      </p:grpSp>
      <p:grpSp>
        <p:nvGrpSpPr>
          <p:cNvPr id="32" name="Group 31"/>
          <p:cNvGrpSpPr/>
          <p:nvPr/>
        </p:nvGrpSpPr>
        <p:grpSpPr>
          <a:xfrm>
            <a:off x="4689911" y="2085719"/>
            <a:ext cx="4091121" cy="336713"/>
            <a:chOff x="4358815" y="2278500"/>
            <a:chExt cx="4091121" cy="336713"/>
          </a:xfrm>
        </p:grpSpPr>
        <p:sp>
          <p:nvSpPr>
            <p:cNvPr id="171" name="Oval 170"/>
            <p:cNvSpPr/>
            <p:nvPr/>
          </p:nvSpPr>
          <p:spPr>
            <a:xfrm>
              <a:off x="4358815" y="2278500"/>
              <a:ext cx="336713" cy="336713"/>
            </a:xfrm>
            <a:prstGeom prst="ellipse">
              <a:avLst/>
            </a:prstGeom>
            <a:solidFill>
              <a:schemeClr val="accent3"/>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mj-lt"/>
                </a:rPr>
                <a:t>3</a:t>
              </a:r>
            </a:p>
          </p:txBody>
        </p:sp>
        <p:sp>
          <p:nvSpPr>
            <p:cNvPr id="185" name="Rectangle 184"/>
            <p:cNvSpPr/>
            <p:nvPr/>
          </p:nvSpPr>
          <p:spPr>
            <a:xfrm>
              <a:off x="4695528" y="2298853"/>
              <a:ext cx="3754408" cy="276999"/>
            </a:xfrm>
            <a:prstGeom prst="rect">
              <a:avLst/>
            </a:prstGeom>
            <a:ln>
              <a:noFill/>
            </a:ln>
          </p:spPr>
          <p:txBody>
            <a:bodyPr wrap="square">
              <a:spAutoFit/>
            </a:bodyPr>
            <a:lstStyle/>
            <a:p>
              <a:r>
                <a:rPr lang="en-US" sz="1200" dirty="0">
                  <a:solidFill>
                    <a:schemeClr val="accent1"/>
                  </a:solidFill>
                  <a:latin typeface="+mj-lt"/>
                  <a:cs typeface="Lato Regular"/>
                </a:rPr>
                <a:t>CONSIDER A HYBRID RETIREMENT</a:t>
              </a:r>
            </a:p>
          </p:txBody>
        </p:sp>
      </p:grpSp>
      <p:grpSp>
        <p:nvGrpSpPr>
          <p:cNvPr id="34" name="Group 33"/>
          <p:cNvGrpSpPr/>
          <p:nvPr/>
        </p:nvGrpSpPr>
        <p:grpSpPr>
          <a:xfrm>
            <a:off x="4689911" y="2637986"/>
            <a:ext cx="4042259" cy="336713"/>
            <a:chOff x="4358815" y="2830767"/>
            <a:chExt cx="4042259" cy="336713"/>
          </a:xfrm>
        </p:grpSpPr>
        <p:sp>
          <p:nvSpPr>
            <p:cNvPr id="172" name="Oval 171"/>
            <p:cNvSpPr/>
            <p:nvPr/>
          </p:nvSpPr>
          <p:spPr>
            <a:xfrm>
              <a:off x="4358815" y="2830767"/>
              <a:ext cx="336713" cy="336713"/>
            </a:xfrm>
            <a:prstGeom prst="ellipse">
              <a:avLst/>
            </a:prstGeom>
            <a:solidFill>
              <a:schemeClr val="accent3"/>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mj-lt"/>
                </a:rPr>
                <a:t>4</a:t>
              </a:r>
            </a:p>
          </p:txBody>
        </p:sp>
        <p:sp>
          <p:nvSpPr>
            <p:cNvPr id="186" name="Rectangle 185"/>
            <p:cNvSpPr/>
            <p:nvPr/>
          </p:nvSpPr>
          <p:spPr>
            <a:xfrm>
              <a:off x="4695528" y="2856857"/>
              <a:ext cx="3705546" cy="276999"/>
            </a:xfrm>
            <a:prstGeom prst="rect">
              <a:avLst/>
            </a:prstGeom>
            <a:ln>
              <a:noFill/>
            </a:ln>
          </p:spPr>
          <p:txBody>
            <a:bodyPr wrap="square">
              <a:spAutoFit/>
            </a:bodyPr>
            <a:lstStyle/>
            <a:p>
              <a:r>
                <a:rPr lang="en-US" sz="1200" dirty="0">
                  <a:solidFill>
                    <a:schemeClr val="accent1"/>
                  </a:solidFill>
                  <a:latin typeface="+mj-lt"/>
                  <a:cs typeface="Lato Regular"/>
                </a:rPr>
                <a:t>PROTECT SAVINGS FROM INFLATION</a:t>
              </a:r>
            </a:p>
          </p:txBody>
        </p:sp>
      </p:grpSp>
      <p:grpSp>
        <p:nvGrpSpPr>
          <p:cNvPr id="36" name="Group 35"/>
          <p:cNvGrpSpPr/>
          <p:nvPr/>
        </p:nvGrpSpPr>
        <p:grpSpPr>
          <a:xfrm>
            <a:off x="4689911" y="3190254"/>
            <a:ext cx="4139984" cy="336713"/>
            <a:chOff x="4358815" y="3383035"/>
            <a:chExt cx="4139984" cy="336713"/>
          </a:xfrm>
        </p:grpSpPr>
        <p:sp>
          <p:nvSpPr>
            <p:cNvPr id="173" name="Oval 172"/>
            <p:cNvSpPr/>
            <p:nvPr/>
          </p:nvSpPr>
          <p:spPr>
            <a:xfrm>
              <a:off x="4358815" y="3383035"/>
              <a:ext cx="336713" cy="336713"/>
            </a:xfrm>
            <a:prstGeom prst="ellipse">
              <a:avLst/>
            </a:prstGeom>
            <a:solidFill>
              <a:schemeClr val="accent3"/>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mj-lt"/>
                </a:rPr>
                <a:t>5</a:t>
              </a:r>
            </a:p>
          </p:txBody>
        </p:sp>
        <p:sp>
          <p:nvSpPr>
            <p:cNvPr id="187" name="Rectangle 186"/>
            <p:cNvSpPr/>
            <p:nvPr/>
          </p:nvSpPr>
          <p:spPr>
            <a:xfrm>
              <a:off x="4695528" y="3409124"/>
              <a:ext cx="3803271" cy="276999"/>
            </a:xfrm>
            <a:prstGeom prst="rect">
              <a:avLst/>
            </a:prstGeom>
            <a:ln>
              <a:noFill/>
            </a:ln>
          </p:spPr>
          <p:txBody>
            <a:bodyPr wrap="square">
              <a:spAutoFit/>
            </a:bodyPr>
            <a:lstStyle/>
            <a:p>
              <a:r>
                <a:rPr lang="en-US" sz="1200" dirty="0">
                  <a:solidFill>
                    <a:schemeClr val="accent1"/>
                  </a:solidFill>
                  <a:latin typeface="+mj-lt"/>
                  <a:cs typeface="Lato Regular"/>
                </a:rPr>
                <a:t>SECURE GUARANTEED RETIREMENT INCOME</a:t>
              </a:r>
            </a:p>
          </p:txBody>
        </p:sp>
      </p:grpSp>
      <p:grpSp>
        <p:nvGrpSpPr>
          <p:cNvPr id="38" name="Group 37"/>
          <p:cNvGrpSpPr/>
          <p:nvPr/>
        </p:nvGrpSpPr>
        <p:grpSpPr>
          <a:xfrm>
            <a:off x="4689911" y="3742521"/>
            <a:ext cx="4042259" cy="336713"/>
            <a:chOff x="4358815" y="3935302"/>
            <a:chExt cx="4042259" cy="336713"/>
          </a:xfrm>
        </p:grpSpPr>
        <p:sp>
          <p:nvSpPr>
            <p:cNvPr id="174" name="Oval 173"/>
            <p:cNvSpPr/>
            <p:nvPr/>
          </p:nvSpPr>
          <p:spPr>
            <a:xfrm>
              <a:off x="4358815" y="3935302"/>
              <a:ext cx="336713" cy="336713"/>
            </a:xfrm>
            <a:prstGeom prst="ellipse">
              <a:avLst/>
            </a:prstGeom>
            <a:solidFill>
              <a:schemeClr val="accent3"/>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mj-lt"/>
                </a:rPr>
                <a:t>6</a:t>
              </a:r>
            </a:p>
          </p:txBody>
        </p:sp>
        <p:sp>
          <p:nvSpPr>
            <p:cNvPr id="188" name="Rectangle 187"/>
            <p:cNvSpPr/>
            <p:nvPr/>
          </p:nvSpPr>
          <p:spPr>
            <a:xfrm>
              <a:off x="4695528" y="3961105"/>
              <a:ext cx="3705546" cy="276999"/>
            </a:xfrm>
            <a:prstGeom prst="rect">
              <a:avLst/>
            </a:prstGeom>
            <a:ln>
              <a:noFill/>
            </a:ln>
          </p:spPr>
          <p:txBody>
            <a:bodyPr wrap="square">
              <a:spAutoFit/>
            </a:bodyPr>
            <a:lstStyle/>
            <a:p>
              <a:r>
                <a:rPr lang="en-US" sz="1200" dirty="0">
                  <a:solidFill>
                    <a:schemeClr val="accent1"/>
                  </a:solidFill>
                  <a:latin typeface="+mj-lt"/>
                  <a:cs typeface="Lato Regular"/>
                </a:rPr>
                <a:t>PLAN FOR LONG-TERM MEDICAL COSTS</a:t>
              </a:r>
            </a:p>
          </p:txBody>
        </p:sp>
      </p:grpSp>
      <p:grpSp>
        <p:nvGrpSpPr>
          <p:cNvPr id="39" name="Group 38"/>
          <p:cNvGrpSpPr/>
          <p:nvPr/>
        </p:nvGrpSpPr>
        <p:grpSpPr>
          <a:xfrm>
            <a:off x="4689911" y="4294787"/>
            <a:ext cx="3442555" cy="336713"/>
            <a:chOff x="4358815" y="4487568"/>
            <a:chExt cx="3442555" cy="336713"/>
          </a:xfrm>
        </p:grpSpPr>
        <p:sp>
          <p:nvSpPr>
            <p:cNvPr id="175" name="Oval 174"/>
            <p:cNvSpPr/>
            <p:nvPr/>
          </p:nvSpPr>
          <p:spPr>
            <a:xfrm>
              <a:off x="4358815" y="4487568"/>
              <a:ext cx="336713" cy="336713"/>
            </a:xfrm>
            <a:prstGeom prst="ellipse">
              <a:avLst/>
            </a:prstGeom>
            <a:solidFill>
              <a:schemeClr val="accent3"/>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mj-lt"/>
                </a:rPr>
                <a:t>7</a:t>
              </a:r>
            </a:p>
          </p:txBody>
        </p:sp>
        <p:sp>
          <p:nvSpPr>
            <p:cNvPr id="189" name="Rectangle 188"/>
            <p:cNvSpPr/>
            <p:nvPr/>
          </p:nvSpPr>
          <p:spPr>
            <a:xfrm>
              <a:off x="4695528" y="4517424"/>
              <a:ext cx="3105842" cy="276999"/>
            </a:xfrm>
            <a:prstGeom prst="rect">
              <a:avLst/>
            </a:prstGeom>
            <a:ln>
              <a:noFill/>
            </a:ln>
          </p:spPr>
          <p:txBody>
            <a:bodyPr wrap="square">
              <a:spAutoFit/>
            </a:bodyPr>
            <a:lstStyle/>
            <a:p>
              <a:r>
                <a:rPr lang="en-US" sz="1200">
                  <a:solidFill>
                    <a:schemeClr val="accent1"/>
                  </a:solidFill>
                  <a:latin typeface="+mj-lt"/>
                  <a:cs typeface="Lato Regular"/>
                </a:rPr>
                <a:t>ABC PLANNING MODEL</a:t>
              </a:r>
              <a:endParaRPr lang="en-US" sz="1200" dirty="0">
                <a:solidFill>
                  <a:schemeClr val="accent1"/>
                </a:solidFill>
                <a:latin typeface="+mj-lt"/>
                <a:cs typeface="Lato Regular"/>
              </a:endParaRPr>
            </a:p>
          </p:txBody>
        </p:sp>
      </p:grpSp>
      <p:pic>
        <p:nvPicPr>
          <p:cNvPr id="84" name="Picture 8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4329" y="4507523"/>
            <a:ext cx="915971" cy="590456"/>
          </a:xfrm>
          <a:prstGeom prst="rect">
            <a:avLst/>
          </a:prstGeom>
        </p:spPr>
      </p:pic>
      <p:sp>
        <p:nvSpPr>
          <p:cNvPr id="33" name="Freeform 25"/>
          <p:cNvSpPr>
            <a:spLocks/>
          </p:cNvSpPr>
          <p:nvPr/>
        </p:nvSpPr>
        <p:spPr bwMode="auto">
          <a:xfrm rot="20408605">
            <a:off x="2485212" y="0"/>
            <a:ext cx="2109934" cy="51435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51963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wipe(left)">
                                      <p:cBhvr>
                                        <p:cTn id="7" dur="500"/>
                                        <p:tgtEl>
                                          <p:spTgt spid="18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5"/>
                                        </p:tgtEl>
                                        <p:attrNameLst>
                                          <p:attrName>style.visibility</p:attrName>
                                        </p:attrNameLst>
                                      </p:cBhvr>
                                      <p:to>
                                        <p:strVal val="visible"/>
                                      </p:to>
                                    </p:set>
                                    <p:animEffect transition="in" filter="wipe(left)">
                                      <p:cBhvr>
                                        <p:cTn id="10" dur="500"/>
                                        <p:tgtEl>
                                          <p:spTgt spid="16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left)">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left)">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left)">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left)">
                                      <p:cBhvr>
                                        <p:cTn id="35" dur="500"/>
                                        <p:tgtEl>
                                          <p:spTgt spid="3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wipe(left)">
                                      <p:cBhvr>
                                        <p:cTn id="4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p:bldP spid="18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newhomesandideas.com/wp-content/uploads/2015/05/New-Homes-and-Ideas-Healthy-Homes.jp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46594" y="2001400"/>
            <a:ext cx="2287909" cy="2475894"/>
          </a:xfrm>
          <a:prstGeom prst="rect">
            <a:avLst/>
          </a:prstGeom>
          <a:noFill/>
          <a:extLst>
            <a:ext uri="{909E8E84-426E-40DD-AFC4-6F175D3DCCD1}">
              <a14:hiddenFill xmlns:a14="http://schemas.microsoft.com/office/drawing/2010/main">
                <a:solidFill>
                  <a:srgbClr val="FFFFFF"/>
                </a:solidFill>
              </a14:hiddenFill>
            </a:ext>
          </a:extLst>
        </p:spPr>
      </p:pic>
      <p:sp>
        <p:nvSpPr>
          <p:cNvPr id="70" name="Title 69"/>
          <p:cNvSpPr>
            <a:spLocks noGrp="1"/>
          </p:cNvSpPr>
          <p:nvPr>
            <p:ph type="title"/>
          </p:nvPr>
        </p:nvSpPr>
        <p:spPr/>
        <p:txBody>
          <a:bodyPr>
            <a:normAutofit fontScale="90000"/>
          </a:bodyPr>
          <a:lstStyle/>
          <a:p>
            <a:r>
              <a:rPr lang="en-US" dirty="0"/>
              <a:t>Long-Term Health Stat</a:t>
            </a:r>
          </a:p>
        </p:txBody>
      </p:sp>
      <p:sp>
        <p:nvSpPr>
          <p:cNvPr id="43" name="Rectangle 5"/>
          <p:cNvSpPr>
            <a:spLocks noChangeArrowheads="1"/>
          </p:cNvSpPr>
          <p:nvPr/>
        </p:nvSpPr>
        <p:spPr bwMode="auto">
          <a:xfrm>
            <a:off x="1991837" y="1004844"/>
            <a:ext cx="952310" cy="996556"/>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Rectangle 11"/>
          <p:cNvSpPr>
            <a:spLocks noChangeArrowheads="1"/>
          </p:cNvSpPr>
          <p:nvPr/>
        </p:nvSpPr>
        <p:spPr bwMode="auto">
          <a:xfrm>
            <a:off x="604218" y="1622433"/>
            <a:ext cx="953373" cy="996556"/>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Rectangle 35"/>
          <p:cNvSpPr>
            <a:spLocks noChangeArrowheads="1"/>
          </p:cNvSpPr>
          <p:nvPr/>
        </p:nvSpPr>
        <p:spPr bwMode="auto">
          <a:xfrm>
            <a:off x="3326257" y="1622433"/>
            <a:ext cx="952310" cy="996556"/>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6" name="Group 65"/>
          <p:cNvGrpSpPr>
            <a:grpSpLocks noChangeAspect="1"/>
          </p:cNvGrpSpPr>
          <p:nvPr/>
        </p:nvGrpSpPr>
        <p:grpSpPr bwMode="auto">
          <a:xfrm>
            <a:off x="3489843" y="1809080"/>
            <a:ext cx="591197" cy="623262"/>
            <a:chOff x="3677" y="3705"/>
            <a:chExt cx="295" cy="311"/>
          </a:xfrm>
          <a:solidFill>
            <a:schemeClr val="bg1"/>
          </a:solidFill>
        </p:grpSpPr>
        <p:sp>
          <p:nvSpPr>
            <p:cNvPr id="67" name="Freeform 5"/>
            <p:cNvSpPr>
              <a:spLocks/>
            </p:cNvSpPr>
            <p:nvPr/>
          </p:nvSpPr>
          <p:spPr bwMode="auto">
            <a:xfrm>
              <a:off x="3797" y="3757"/>
              <a:ext cx="175" cy="259"/>
            </a:xfrm>
            <a:custGeom>
              <a:avLst/>
              <a:gdLst>
                <a:gd name="T0" fmla="*/ 108 w 152"/>
                <a:gd name="T1" fmla="*/ 4 h 225"/>
                <a:gd name="T2" fmla="*/ 73 w 152"/>
                <a:gd name="T3" fmla="*/ 3 h 225"/>
                <a:gd name="T4" fmla="*/ 75 w 152"/>
                <a:gd name="T5" fmla="*/ 17 h 225"/>
                <a:gd name="T6" fmla="*/ 103 w 152"/>
                <a:gd name="T7" fmla="*/ 17 h 225"/>
                <a:gd name="T8" fmla="*/ 128 w 152"/>
                <a:gd name="T9" fmla="*/ 71 h 225"/>
                <a:gd name="T10" fmla="*/ 108 w 152"/>
                <a:gd name="T11" fmla="*/ 124 h 225"/>
                <a:gd name="T12" fmla="*/ 49 w 152"/>
                <a:gd name="T13" fmla="*/ 102 h 225"/>
                <a:gd name="T14" fmla="*/ 32 w 152"/>
                <a:gd name="T15" fmla="*/ 150 h 225"/>
                <a:gd name="T16" fmla="*/ 0 w 152"/>
                <a:gd name="T17" fmla="*/ 189 h 225"/>
                <a:gd name="T18" fmla="*/ 30 w 152"/>
                <a:gd name="T19" fmla="*/ 214 h 225"/>
                <a:gd name="T20" fmla="*/ 102 w 152"/>
                <a:gd name="T21" fmla="*/ 181 h 225"/>
                <a:gd name="T22" fmla="*/ 141 w 152"/>
                <a:gd name="T23" fmla="*/ 76 h 225"/>
                <a:gd name="T24" fmla="*/ 108 w 152"/>
                <a:gd name="T25" fmla="*/ 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225">
                  <a:moveTo>
                    <a:pt x="108" y="4"/>
                  </a:moveTo>
                  <a:cubicBezTo>
                    <a:pt x="96" y="0"/>
                    <a:pt x="84" y="0"/>
                    <a:pt x="73" y="3"/>
                  </a:cubicBezTo>
                  <a:cubicBezTo>
                    <a:pt x="74" y="8"/>
                    <a:pt x="75" y="12"/>
                    <a:pt x="75" y="17"/>
                  </a:cubicBezTo>
                  <a:cubicBezTo>
                    <a:pt x="84" y="14"/>
                    <a:pt x="94" y="14"/>
                    <a:pt x="103" y="17"/>
                  </a:cubicBezTo>
                  <a:cubicBezTo>
                    <a:pt x="125" y="25"/>
                    <a:pt x="136" y="50"/>
                    <a:pt x="128" y="71"/>
                  </a:cubicBezTo>
                  <a:cubicBezTo>
                    <a:pt x="108" y="124"/>
                    <a:pt x="108" y="124"/>
                    <a:pt x="108" y="124"/>
                  </a:cubicBezTo>
                  <a:cubicBezTo>
                    <a:pt x="49" y="102"/>
                    <a:pt x="49" y="102"/>
                    <a:pt x="49" y="102"/>
                  </a:cubicBezTo>
                  <a:cubicBezTo>
                    <a:pt x="32" y="150"/>
                    <a:pt x="32" y="150"/>
                    <a:pt x="32" y="150"/>
                  </a:cubicBezTo>
                  <a:cubicBezTo>
                    <a:pt x="26" y="166"/>
                    <a:pt x="14" y="180"/>
                    <a:pt x="0" y="189"/>
                  </a:cubicBezTo>
                  <a:cubicBezTo>
                    <a:pt x="7" y="200"/>
                    <a:pt x="17" y="210"/>
                    <a:pt x="30" y="214"/>
                  </a:cubicBezTo>
                  <a:cubicBezTo>
                    <a:pt x="59" y="225"/>
                    <a:pt x="91" y="211"/>
                    <a:pt x="102" y="181"/>
                  </a:cubicBezTo>
                  <a:cubicBezTo>
                    <a:pt x="141" y="76"/>
                    <a:pt x="141" y="76"/>
                    <a:pt x="141" y="76"/>
                  </a:cubicBezTo>
                  <a:cubicBezTo>
                    <a:pt x="152" y="47"/>
                    <a:pt x="137" y="15"/>
                    <a:pt x="10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
            <p:cNvSpPr>
              <a:spLocks noEditPoints="1"/>
            </p:cNvSpPr>
            <p:nvPr/>
          </p:nvSpPr>
          <p:spPr bwMode="auto">
            <a:xfrm>
              <a:off x="3677" y="3705"/>
              <a:ext cx="190" cy="267"/>
            </a:xfrm>
            <a:custGeom>
              <a:avLst/>
              <a:gdLst>
                <a:gd name="T0" fmla="*/ 49 w 165"/>
                <a:gd name="T1" fmla="*/ 44 h 232"/>
                <a:gd name="T2" fmla="*/ 44 w 165"/>
                <a:gd name="T3" fmla="*/ 221 h 232"/>
                <a:gd name="T4" fmla="*/ 154 w 165"/>
                <a:gd name="T5" fmla="*/ 82 h 232"/>
                <a:gd name="T6" fmla="*/ 103 w 165"/>
                <a:gd name="T7" fmla="*/ 183 h 232"/>
                <a:gd name="T8" fmla="*/ 24 w 165"/>
                <a:gd name="T9" fmla="*/ 154 h 232"/>
                <a:gd name="T10" fmla="*/ 122 w 165"/>
                <a:gd name="T11" fmla="*/ 130 h 232"/>
                <a:gd name="T12" fmla="*/ 130 w 165"/>
                <a:gd name="T13" fmla="*/ 53 h 232"/>
                <a:gd name="T14" fmla="*/ 124 w 165"/>
                <a:gd name="T15" fmla="*/ 55 h 232"/>
                <a:gd name="T16" fmla="*/ 122 w 165"/>
                <a:gd name="T17" fmla="*/ 54 h 232"/>
                <a:gd name="T18" fmla="*/ 108 w 165"/>
                <a:gd name="T19" fmla="*/ 45 h 232"/>
                <a:gd name="T20" fmla="*/ 98 w 165"/>
                <a:gd name="T21" fmla="*/ 44 h 232"/>
                <a:gd name="T22" fmla="*/ 93 w 165"/>
                <a:gd name="T23" fmla="*/ 48 h 232"/>
                <a:gd name="T24" fmla="*/ 95 w 165"/>
                <a:gd name="T25" fmla="*/ 54 h 232"/>
                <a:gd name="T26" fmla="*/ 104 w 165"/>
                <a:gd name="T27" fmla="*/ 61 h 232"/>
                <a:gd name="T28" fmla="*/ 115 w 165"/>
                <a:gd name="T29" fmla="*/ 69 h 232"/>
                <a:gd name="T30" fmla="*/ 122 w 165"/>
                <a:gd name="T31" fmla="*/ 88 h 232"/>
                <a:gd name="T32" fmla="*/ 109 w 165"/>
                <a:gd name="T33" fmla="*/ 99 h 232"/>
                <a:gd name="T34" fmla="*/ 92 w 165"/>
                <a:gd name="T35" fmla="*/ 98 h 232"/>
                <a:gd name="T36" fmla="*/ 85 w 165"/>
                <a:gd name="T37" fmla="*/ 105 h 232"/>
                <a:gd name="T38" fmla="*/ 84 w 165"/>
                <a:gd name="T39" fmla="*/ 96 h 232"/>
                <a:gd name="T40" fmla="*/ 72 w 165"/>
                <a:gd name="T41" fmla="*/ 88 h 232"/>
                <a:gd name="T42" fmla="*/ 67 w 165"/>
                <a:gd name="T43" fmla="*/ 77 h 232"/>
                <a:gd name="T44" fmla="*/ 73 w 165"/>
                <a:gd name="T45" fmla="*/ 75 h 232"/>
                <a:gd name="T46" fmla="*/ 80 w 165"/>
                <a:gd name="T47" fmla="*/ 81 h 232"/>
                <a:gd name="T48" fmla="*/ 93 w 165"/>
                <a:gd name="T49" fmla="*/ 88 h 232"/>
                <a:gd name="T50" fmla="*/ 102 w 165"/>
                <a:gd name="T51" fmla="*/ 89 h 232"/>
                <a:gd name="T52" fmla="*/ 109 w 165"/>
                <a:gd name="T53" fmla="*/ 84 h 232"/>
                <a:gd name="T54" fmla="*/ 104 w 165"/>
                <a:gd name="T55" fmla="*/ 74 h 232"/>
                <a:gd name="T56" fmla="*/ 90 w 165"/>
                <a:gd name="T57" fmla="*/ 65 h 232"/>
                <a:gd name="T58" fmla="*/ 80 w 165"/>
                <a:gd name="T59" fmla="*/ 56 h 232"/>
                <a:gd name="T60" fmla="*/ 80 w 165"/>
                <a:gd name="T61" fmla="*/ 43 h 232"/>
                <a:gd name="T62" fmla="*/ 91 w 165"/>
                <a:gd name="T63" fmla="*/ 33 h 232"/>
                <a:gd name="T64" fmla="*/ 106 w 165"/>
                <a:gd name="T65" fmla="*/ 34 h 232"/>
                <a:gd name="T66" fmla="*/ 114 w 165"/>
                <a:gd name="T67" fmla="*/ 26 h 232"/>
                <a:gd name="T68" fmla="*/ 114 w 165"/>
                <a:gd name="T69" fmla="*/ 37 h 232"/>
                <a:gd name="T70" fmla="*/ 127 w 165"/>
                <a:gd name="T71" fmla="*/ 45 h 232"/>
                <a:gd name="T72" fmla="*/ 130 w 165"/>
                <a:gd name="T73" fmla="*/ 5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5" h="232">
                  <a:moveTo>
                    <a:pt x="121" y="10"/>
                  </a:moveTo>
                  <a:cubicBezTo>
                    <a:pt x="92" y="0"/>
                    <a:pt x="60" y="15"/>
                    <a:pt x="49" y="44"/>
                  </a:cubicBezTo>
                  <a:cubicBezTo>
                    <a:pt x="11" y="149"/>
                    <a:pt x="11" y="149"/>
                    <a:pt x="11" y="149"/>
                  </a:cubicBezTo>
                  <a:cubicBezTo>
                    <a:pt x="0" y="178"/>
                    <a:pt x="15" y="211"/>
                    <a:pt x="44" y="221"/>
                  </a:cubicBezTo>
                  <a:cubicBezTo>
                    <a:pt x="73" y="232"/>
                    <a:pt x="105" y="217"/>
                    <a:pt x="116" y="188"/>
                  </a:cubicBezTo>
                  <a:cubicBezTo>
                    <a:pt x="154" y="82"/>
                    <a:pt x="154" y="82"/>
                    <a:pt x="154" y="82"/>
                  </a:cubicBezTo>
                  <a:cubicBezTo>
                    <a:pt x="165" y="53"/>
                    <a:pt x="150" y="21"/>
                    <a:pt x="121" y="10"/>
                  </a:cubicBezTo>
                  <a:close/>
                  <a:moveTo>
                    <a:pt x="103" y="183"/>
                  </a:moveTo>
                  <a:cubicBezTo>
                    <a:pt x="95" y="205"/>
                    <a:pt x="71" y="216"/>
                    <a:pt x="49" y="208"/>
                  </a:cubicBezTo>
                  <a:cubicBezTo>
                    <a:pt x="27" y="200"/>
                    <a:pt x="16" y="176"/>
                    <a:pt x="24" y="154"/>
                  </a:cubicBezTo>
                  <a:cubicBezTo>
                    <a:pt x="43" y="101"/>
                    <a:pt x="43" y="101"/>
                    <a:pt x="43" y="101"/>
                  </a:cubicBezTo>
                  <a:cubicBezTo>
                    <a:pt x="122" y="130"/>
                    <a:pt x="122" y="130"/>
                    <a:pt x="122" y="130"/>
                  </a:cubicBezTo>
                  <a:lnTo>
                    <a:pt x="103" y="183"/>
                  </a:lnTo>
                  <a:close/>
                  <a:moveTo>
                    <a:pt x="130" y="53"/>
                  </a:moveTo>
                  <a:cubicBezTo>
                    <a:pt x="129" y="55"/>
                    <a:pt x="129" y="55"/>
                    <a:pt x="128" y="56"/>
                  </a:cubicBezTo>
                  <a:cubicBezTo>
                    <a:pt x="127" y="56"/>
                    <a:pt x="125" y="56"/>
                    <a:pt x="124" y="55"/>
                  </a:cubicBezTo>
                  <a:cubicBezTo>
                    <a:pt x="124" y="55"/>
                    <a:pt x="123" y="55"/>
                    <a:pt x="123" y="55"/>
                  </a:cubicBezTo>
                  <a:cubicBezTo>
                    <a:pt x="122" y="54"/>
                    <a:pt x="122" y="54"/>
                    <a:pt x="122" y="54"/>
                  </a:cubicBezTo>
                  <a:cubicBezTo>
                    <a:pt x="120" y="52"/>
                    <a:pt x="119" y="51"/>
                    <a:pt x="117" y="49"/>
                  </a:cubicBezTo>
                  <a:cubicBezTo>
                    <a:pt x="114" y="48"/>
                    <a:pt x="112" y="47"/>
                    <a:pt x="108" y="45"/>
                  </a:cubicBezTo>
                  <a:cubicBezTo>
                    <a:pt x="106" y="45"/>
                    <a:pt x="104" y="44"/>
                    <a:pt x="103" y="44"/>
                  </a:cubicBezTo>
                  <a:cubicBezTo>
                    <a:pt x="101" y="44"/>
                    <a:pt x="100" y="44"/>
                    <a:pt x="98" y="44"/>
                  </a:cubicBezTo>
                  <a:cubicBezTo>
                    <a:pt x="97" y="44"/>
                    <a:pt x="96" y="44"/>
                    <a:pt x="95" y="45"/>
                  </a:cubicBezTo>
                  <a:cubicBezTo>
                    <a:pt x="94" y="46"/>
                    <a:pt x="93" y="47"/>
                    <a:pt x="93" y="48"/>
                  </a:cubicBezTo>
                  <a:cubicBezTo>
                    <a:pt x="92" y="49"/>
                    <a:pt x="92" y="50"/>
                    <a:pt x="93" y="51"/>
                  </a:cubicBezTo>
                  <a:cubicBezTo>
                    <a:pt x="93" y="52"/>
                    <a:pt x="94" y="53"/>
                    <a:pt x="95" y="54"/>
                  </a:cubicBezTo>
                  <a:cubicBezTo>
                    <a:pt x="96" y="55"/>
                    <a:pt x="97" y="56"/>
                    <a:pt x="99" y="58"/>
                  </a:cubicBezTo>
                  <a:cubicBezTo>
                    <a:pt x="100" y="59"/>
                    <a:pt x="102" y="60"/>
                    <a:pt x="104" y="61"/>
                  </a:cubicBezTo>
                  <a:cubicBezTo>
                    <a:pt x="106" y="62"/>
                    <a:pt x="107" y="63"/>
                    <a:pt x="109" y="65"/>
                  </a:cubicBezTo>
                  <a:cubicBezTo>
                    <a:pt x="111" y="66"/>
                    <a:pt x="113" y="67"/>
                    <a:pt x="115" y="69"/>
                  </a:cubicBezTo>
                  <a:cubicBezTo>
                    <a:pt x="118" y="71"/>
                    <a:pt x="121" y="74"/>
                    <a:pt x="122" y="77"/>
                  </a:cubicBezTo>
                  <a:cubicBezTo>
                    <a:pt x="123" y="81"/>
                    <a:pt x="123" y="84"/>
                    <a:pt x="122" y="88"/>
                  </a:cubicBezTo>
                  <a:cubicBezTo>
                    <a:pt x="121" y="91"/>
                    <a:pt x="119" y="93"/>
                    <a:pt x="117" y="95"/>
                  </a:cubicBezTo>
                  <a:cubicBezTo>
                    <a:pt x="115" y="97"/>
                    <a:pt x="112" y="98"/>
                    <a:pt x="109" y="99"/>
                  </a:cubicBezTo>
                  <a:cubicBezTo>
                    <a:pt x="106" y="100"/>
                    <a:pt x="103" y="100"/>
                    <a:pt x="99" y="100"/>
                  </a:cubicBezTo>
                  <a:cubicBezTo>
                    <a:pt x="97" y="100"/>
                    <a:pt x="94" y="99"/>
                    <a:pt x="92" y="98"/>
                  </a:cubicBezTo>
                  <a:cubicBezTo>
                    <a:pt x="90" y="102"/>
                    <a:pt x="90" y="102"/>
                    <a:pt x="90" y="102"/>
                  </a:cubicBezTo>
                  <a:cubicBezTo>
                    <a:pt x="89" y="104"/>
                    <a:pt x="87" y="106"/>
                    <a:pt x="85" y="105"/>
                  </a:cubicBezTo>
                  <a:cubicBezTo>
                    <a:pt x="83" y="104"/>
                    <a:pt x="82" y="102"/>
                    <a:pt x="83" y="100"/>
                  </a:cubicBezTo>
                  <a:cubicBezTo>
                    <a:pt x="84" y="96"/>
                    <a:pt x="84" y="96"/>
                    <a:pt x="84" y="96"/>
                  </a:cubicBezTo>
                  <a:cubicBezTo>
                    <a:pt x="82" y="95"/>
                    <a:pt x="81" y="94"/>
                    <a:pt x="79" y="93"/>
                  </a:cubicBezTo>
                  <a:cubicBezTo>
                    <a:pt x="76" y="91"/>
                    <a:pt x="74" y="89"/>
                    <a:pt x="72" y="88"/>
                  </a:cubicBezTo>
                  <a:cubicBezTo>
                    <a:pt x="70" y="86"/>
                    <a:pt x="68" y="84"/>
                    <a:pt x="68" y="82"/>
                  </a:cubicBezTo>
                  <a:cubicBezTo>
                    <a:pt x="67" y="81"/>
                    <a:pt x="67" y="79"/>
                    <a:pt x="67" y="77"/>
                  </a:cubicBezTo>
                  <a:cubicBezTo>
                    <a:pt x="67" y="76"/>
                    <a:pt x="68" y="76"/>
                    <a:pt x="69" y="75"/>
                  </a:cubicBezTo>
                  <a:cubicBezTo>
                    <a:pt x="71" y="75"/>
                    <a:pt x="72" y="75"/>
                    <a:pt x="73" y="75"/>
                  </a:cubicBezTo>
                  <a:cubicBezTo>
                    <a:pt x="74" y="76"/>
                    <a:pt x="75" y="76"/>
                    <a:pt x="76" y="77"/>
                  </a:cubicBezTo>
                  <a:cubicBezTo>
                    <a:pt x="77" y="78"/>
                    <a:pt x="79" y="79"/>
                    <a:pt x="80" y="81"/>
                  </a:cubicBezTo>
                  <a:cubicBezTo>
                    <a:pt x="82" y="82"/>
                    <a:pt x="84" y="84"/>
                    <a:pt x="86" y="85"/>
                  </a:cubicBezTo>
                  <a:cubicBezTo>
                    <a:pt x="88" y="86"/>
                    <a:pt x="90" y="87"/>
                    <a:pt x="93" y="88"/>
                  </a:cubicBezTo>
                  <a:cubicBezTo>
                    <a:pt x="94" y="89"/>
                    <a:pt x="96" y="89"/>
                    <a:pt x="98" y="90"/>
                  </a:cubicBezTo>
                  <a:cubicBezTo>
                    <a:pt x="99" y="90"/>
                    <a:pt x="101" y="90"/>
                    <a:pt x="102" y="89"/>
                  </a:cubicBezTo>
                  <a:cubicBezTo>
                    <a:pt x="104" y="89"/>
                    <a:pt x="105" y="89"/>
                    <a:pt x="106" y="88"/>
                  </a:cubicBezTo>
                  <a:cubicBezTo>
                    <a:pt x="107" y="87"/>
                    <a:pt x="108" y="86"/>
                    <a:pt x="109" y="84"/>
                  </a:cubicBezTo>
                  <a:cubicBezTo>
                    <a:pt x="109" y="83"/>
                    <a:pt x="109" y="81"/>
                    <a:pt x="108" y="79"/>
                  </a:cubicBezTo>
                  <a:cubicBezTo>
                    <a:pt x="107" y="77"/>
                    <a:pt x="106" y="76"/>
                    <a:pt x="104" y="74"/>
                  </a:cubicBezTo>
                  <a:cubicBezTo>
                    <a:pt x="102" y="73"/>
                    <a:pt x="99" y="71"/>
                    <a:pt x="97" y="69"/>
                  </a:cubicBezTo>
                  <a:cubicBezTo>
                    <a:pt x="94" y="68"/>
                    <a:pt x="92" y="67"/>
                    <a:pt x="90" y="65"/>
                  </a:cubicBezTo>
                  <a:cubicBezTo>
                    <a:pt x="88" y="64"/>
                    <a:pt x="86" y="62"/>
                    <a:pt x="84" y="61"/>
                  </a:cubicBezTo>
                  <a:cubicBezTo>
                    <a:pt x="83" y="59"/>
                    <a:pt x="81" y="57"/>
                    <a:pt x="80" y="56"/>
                  </a:cubicBezTo>
                  <a:cubicBezTo>
                    <a:pt x="79" y="54"/>
                    <a:pt x="79" y="52"/>
                    <a:pt x="79" y="50"/>
                  </a:cubicBezTo>
                  <a:cubicBezTo>
                    <a:pt x="78" y="48"/>
                    <a:pt x="79" y="46"/>
                    <a:pt x="80" y="43"/>
                  </a:cubicBezTo>
                  <a:cubicBezTo>
                    <a:pt x="81" y="41"/>
                    <a:pt x="82" y="39"/>
                    <a:pt x="84" y="37"/>
                  </a:cubicBezTo>
                  <a:cubicBezTo>
                    <a:pt x="86" y="35"/>
                    <a:pt x="89" y="34"/>
                    <a:pt x="91" y="33"/>
                  </a:cubicBezTo>
                  <a:cubicBezTo>
                    <a:pt x="94" y="33"/>
                    <a:pt x="97" y="33"/>
                    <a:pt x="101" y="33"/>
                  </a:cubicBezTo>
                  <a:cubicBezTo>
                    <a:pt x="102" y="33"/>
                    <a:pt x="104" y="34"/>
                    <a:pt x="106" y="34"/>
                  </a:cubicBezTo>
                  <a:cubicBezTo>
                    <a:pt x="108" y="29"/>
                    <a:pt x="108" y="29"/>
                    <a:pt x="108" y="29"/>
                  </a:cubicBezTo>
                  <a:cubicBezTo>
                    <a:pt x="109" y="27"/>
                    <a:pt x="112" y="26"/>
                    <a:pt x="114" y="26"/>
                  </a:cubicBezTo>
                  <a:cubicBezTo>
                    <a:pt x="116" y="27"/>
                    <a:pt x="117" y="29"/>
                    <a:pt x="116" y="31"/>
                  </a:cubicBezTo>
                  <a:cubicBezTo>
                    <a:pt x="114" y="37"/>
                    <a:pt x="114" y="37"/>
                    <a:pt x="114" y="37"/>
                  </a:cubicBezTo>
                  <a:cubicBezTo>
                    <a:pt x="116" y="38"/>
                    <a:pt x="119" y="39"/>
                    <a:pt x="121" y="40"/>
                  </a:cubicBezTo>
                  <a:cubicBezTo>
                    <a:pt x="123" y="42"/>
                    <a:pt x="125" y="43"/>
                    <a:pt x="127" y="45"/>
                  </a:cubicBezTo>
                  <a:cubicBezTo>
                    <a:pt x="128" y="47"/>
                    <a:pt x="129" y="48"/>
                    <a:pt x="130" y="50"/>
                  </a:cubicBezTo>
                  <a:cubicBezTo>
                    <a:pt x="130" y="51"/>
                    <a:pt x="130" y="52"/>
                    <a:pt x="130"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9" name="Freeform 160"/>
          <p:cNvSpPr>
            <a:spLocks/>
          </p:cNvSpPr>
          <p:nvPr/>
        </p:nvSpPr>
        <p:spPr bwMode="auto">
          <a:xfrm>
            <a:off x="794521" y="1881511"/>
            <a:ext cx="543344" cy="478400"/>
          </a:xfrm>
          <a:custGeom>
            <a:avLst/>
            <a:gdLst>
              <a:gd name="connsiteX0" fmla="*/ 160797 w 377523"/>
              <a:gd name="connsiteY0" fmla="*/ 99147 h 332399"/>
              <a:gd name="connsiteX1" fmla="*/ 132197 w 377523"/>
              <a:gd name="connsiteY1" fmla="*/ 165245 h 332399"/>
              <a:gd name="connsiteX2" fmla="*/ 41947 w 377523"/>
              <a:gd name="connsiteY2" fmla="*/ 165245 h 332399"/>
              <a:gd name="connsiteX3" fmla="*/ 41947 w 377523"/>
              <a:gd name="connsiteY3" fmla="*/ 177321 h 332399"/>
              <a:gd name="connsiteX4" fmla="*/ 141095 w 377523"/>
              <a:gd name="connsiteY4" fmla="*/ 177321 h 332399"/>
              <a:gd name="connsiteX5" fmla="*/ 157619 w 377523"/>
              <a:gd name="connsiteY5" fmla="*/ 135374 h 332399"/>
              <a:gd name="connsiteX6" fmla="*/ 188126 w 377523"/>
              <a:gd name="connsiteY6" fmla="*/ 247868 h 332399"/>
              <a:gd name="connsiteX7" fmla="*/ 221175 w 377523"/>
              <a:gd name="connsiteY7" fmla="*/ 156348 h 332399"/>
              <a:gd name="connsiteX8" fmla="*/ 231344 w 377523"/>
              <a:gd name="connsiteY8" fmla="*/ 176050 h 332399"/>
              <a:gd name="connsiteX9" fmla="*/ 350194 w 377523"/>
              <a:gd name="connsiteY9" fmla="*/ 176050 h 332399"/>
              <a:gd name="connsiteX10" fmla="*/ 350194 w 377523"/>
              <a:gd name="connsiteY10" fmla="*/ 163974 h 332399"/>
              <a:gd name="connsiteX11" fmla="*/ 238971 w 377523"/>
              <a:gd name="connsiteY11" fmla="*/ 163974 h 332399"/>
              <a:gd name="connsiteX12" fmla="*/ 219269 w 377523"/>
              <a:gd name="connsiteY12" fmla="*/ 126476 h 332399"/>
              <a:gd name="connsiteX13" fmla="*/ 189397 w 377523"/>
              <a:gd name="connsiteY13" fmla="*/ 209099 h 332399"/>
              <a:gd name="connsiteX14" fmla="*/ 109730 w 377523"/>
              <a:gd name="connsiteY14" fmla="*/ 0 h 332399"/>
              <a:gd name="connsiteX15" fmla="*/ 189397 w 377523"/>
              <a:gd name="connsiteY15" fmla="*/ 34594 h 332399"/>
              <a:gd name="connsiteX16" fmla="*/ 269163 w 377523"/>
              <a:gd name="connsiteY16" fmla="*/ 0 h 332399"/>
              <a:gd name="connsiteX17" fmla="*/ 377523 w 377523"/>
              <a:gd name="connsiteY17" fmla="*/ 109797 h 332399"/>
              <a:gd name="connsiteX18" fmla="*/ 369998 w 377523"/>
              <a:gd name="connsiteY18" fmla="*/ 156423 h 332399"/>
              <a:gd name="connsiteX19" fmla="*/ 362473 w 377523"/>
              <a:gd name="connsiteY19" fmla="*/ 177480 h 332399"/>
              <a:gd name="connsiteX20" fmla="*/ 189397 w 377523"/>
              <a:gd name="connsiteY20" fmla="*/ 332399 h 332399"/>
              <a:gd name="connsiteX21" fmla="*/ 16534 w 377523"/>
              <a:gd name="connsiteY21" fmla="*/ 177480 h 332399"/>
              <a:gd name="connsiteX22" fmla="*/ 9019 w 377523"/>
              <a:gd name="connsiteY22" fmla="*/ 156423 h 332399"/>
              <a:gd name="connsiteX23" fmla="*/ 0 w 377523"/>
              <a:gd name="connsiteY23" fmla="*/ 109797 h 332399"/>
              <a:gd name="connsiteX24" fmla="*/ 109730 w 377523"/>
              <a:gd name="connsiteY24" fmla="*/ 0 h 33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7523" h="332399">
                <a:moveTo>
                  <a:pt x="160797" y="99147"/>
                </a:moveTo>
                <a:lnTo>
                  <a:pt x="132197" y="165245"/>
                </a:lnTo>
                <a:lnTo>
                  <a:pt x="41947" y="165245"/>
                </a:lnTo>
                <a:lnTo>
                  <a:pt x="41947" y="177321"/>
                </a:lnTo>
                <a:lnTo>
                  <a:pt x="141095" y="177321"/>
                </a:lnTo>
                <a:lnTo>
                  <a:pt x="157619" y="135374"/>
                </a:lnTo>
                <a:lnTo>
                  <a:pt x="188126" y="247868"/>
                </a:lnTo>
                <a:lnTo>
                  <a:pt x="221175" y="156348"/>
                </a:lnTo>
                <a:lnTo>
                  <a:pt x="231344" y="176050"/>
                </a:lnTo>
                <a:lnTo>
                  <a:pt x="350194" y="176050"/>
                </a:lnTo>
                <a:lnTo>
                  <a:pt x="350194" y="163974"/>
                </a:lnTo>
                <a:lnTo>
                  <a:pt x="238971" y="163974"/>
                </a:lnTo>
                <a:lnTo>
                  <a:pt x="219269" y="126476"/>
                </a:lnTo>
                <a:lnTo>
                  <a:pt x="189397" y="209099"/>
                </a:lnTo>
                <a:close/>
                <a:moveTo>
                  <a:pt x="109730" y="0"/>
                </a:moveTo>
                <a:cubicBezTo>
                  <a:pt x="141296" y="0"/>
                  <a:pt x="169856" y="13537"/>
                  <a:pt x="189397" y="34594"/>
                </a:cubicBezTo>
                <a:cubicBezTo>
                  <a:pt x="208962" y="13537"/>
                  <a:pt x="237558" y="0"/>
                  <a:pt x="269163" y="0"/>
                </a:cubicBezTo>
                <a:cubicBezTo>
                  <a:pt x="329363" y="0"/>
                  <a:pt x="377523" y="48130"/>
                  <a:pt x="377523" y="109797"/>
                </a:cubicBezTo>
                <a:cubicBezTo>
                  <a:pt x="377523" y="124838"/>
                  <a:pt x="374513" y="141383"/>
                  <a:pt x="369998" y="156423"/>
                </a:cubicBezTo>
                <a:cubicBezTo>
                  <a:pt x="366988" y="163944"/>
                  <a:pt x="362473" y="177480"/>
                  <a:pt x="362473" y="177480"/>
                </a:cubicBezTo>
                <a:cubicBezTo>
                  <a:pt x="315818" y="272236"/>
                  <a:pt x="189397" y="332399"/>
                  <a:pt x="189397" y="332399"/>
                </a:cubicBezTo>
                <a:cubicBezTo>
                  <a:pt x="189397" y="332399"/>
                  <a:pt x="63132" y="272236"/>
                  <a:pt x="16534" y="177480"/>
                </a:cubicBezTo>
                <a:cubicBezTo>
                  <a:pt x="13528" y="169960"/>
                  <a:pt x="9019" y="156423"/>
                  <a:pt x="9019" y="156423"/>
                </a:cubicBezTo>
                <a:cubicBezTo>
                  <a:pt x="3006" y="141383"/>
                  <a:pt x="0" y="124838"/>
                  <a:pt x="0" y="109797"/>
                </a:cubicBezTo>
                <a:cubicBezTo>
                  <a:pt x="0" y="48130"/>
                  <a:pt x="49604" y="0"/>
                  <a:pt x="109730"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p>
        </p:txBody>
      </p:sp>
      <p:grpSp>
        <p:nvGrpSpPr>
          <p:cNvPr id="75" name="Group 74"/>
          <p:cNvGrpSpPr/>
          <p:nvPr/>
        </p:nvGrpSpPr>
        <p:grpSpPr>
          <a:xfrm>
            <a:off x="2183461" y="1246771"/>
            <a:ext cx="581668" cy="557431"/>
            <a:chOff x="5006976" y="3013075"/>
            <a:chExt cx="304800" cy="292100"/>
          </a:xfrm>
          <a:solidFill>
            <a:schemeClr val="bg1"/>
          </a:solidFill>
        </p:grpSpPr>
        <p:sp>
          <p:nvSpPr>
            <p:cNvPr id="76" name="Oval 224"/>
            <p:cNvSpPr>
              <a:spLocks noChangeArrowheads="1"/>
            </p:cNvSpPr>
            <p:nvPr/>
          </p:nvSpPr>
          <p:spPr bwMode="auto">
            <a:xfrm>
              <a:off x="5102226" y="3179763"/>
              <a:ext cx="33338" cy="30163"/>
            </a:xfrm>
            <a:prstGeom prst="ellipse">
              <a:avLst/>
            </a:prstGeom>
            <a:grpFill/>
            <a:ln w="9525">
              <a:noFill/>
              <a:round/>
              <a:headEnd/>
              <a:tailEnd/>
            </a:ln>
          </p:spPr>
          <p:txBody>
            <a:bodyPr/>
            <a:lstStyle/>
            <a:p>
              <a:pPr fontAlgn="auto">
                <a:spcBef>
                  <a:spcPts val="0"/>
                </a:spcBef>
                <a:spcAft>
                  <a:spcPts val="0"/>
                </a:spcAft>
                <a:defRPr/>
              </a:pPr>
              <a:endParaRPr lang="en-US">
                <a:latin typeface="+mn-lt"/>
                <a:ea typeface="+mn-ea"/>
              </a:endParaRPr>
            </a:p>
          </p:txBody>
        </p:sp>
        <p:sp>
          <p:nvSpPr>
            <p:cNvPr id="77" name="Oval 225"/>
            <p:cNvSpPr>
              <a:spLocks noChangeArrowheads="1"/>
            </p:cNvSpPr>
            <p:nvPr/>
          </p:nvSpPr>
          <p:spPr bwMode="auto">
            <a:xfrm>
              <a:off x="5181601" y="3179763"/>
              <a:ext cx="31750" cy="30163"/>
            </a:xfrm>
            <a:prstGeom prst="ellipse">
              <a:avLst/>
            </a:prstGeom>
            <a:grpFill/>
            <a:ln w="9525">
              <a:noFill/>
              <a:round/>
              <a:headEnd/>
              <a:tailEnd/>
            </a:ln>
          </p:spPr>
          <p:txBody>
            <a:bodyPr/>
            <a:lstStyle/>
            <a:p>
              <a:pPr fontAlgn="auto">
                <a:spcBef>
                  <a:spcPts val="0"/>
                </a:spcBef>
                <a:spcAft>
                  <a:spcPts val="0"/>
                </a:spcAft>
                <a:defRPr/>
              </a:pPr>
              <a:endParaRPr lang="en-US">
                <a:latin typeface="+mn-lt"/>
                <a:ea typeface="+mn-ea"/>
              </a:endParaRPr>
            </a:p>
          </p:txBody>
        </p:sp>
        <p:sp>
          <p:nvSpPr>
            <p:cNvPr id="78" name="Freeform 226"/>
            <p:cNvSpPr>
              <a:spLocks/>
            </p:cNvSpPr>
            <p:nvPr/>
          </p:nvSpPr>
          <p:spPr bwMode="auto">
            <a:xfrm>
              <a:off x="5122863" y="3051175"/>
              <a:ext cx="73025" cy="55563"/>
            </a:xfrm>
            <a:custGeom>
              <a:avLst/>
              <a:gdLst/>
              <a:ahLst/>
              <a:cxnLst>
                <a:cxn ang="0">
                  <a:pos x="13" y="35"/>
                </a:cxn>
                <a:cxn ang="0">
                  <a:pos x="33" y="35"/>
                </a:cxn>
                <a:cxn ang="0">
                  <a:pos x="33" y="22"/>
                </a:cxn>
                <a:cxn ang="0">
                  <a:pos x="46" y="22"/>
                </a:cxn>
                <a:cxn ang="0">
                  <a:pos x="46" y="11"/>
                </a:cxn>
                <a:cxn ang="0">
                  <a:pos x="33" y="11"/>
                </a:cxn>
                <a:cxn ang="0">
                  <a:pos x="33" y="0"/>
                </a:cxn>
                <a:cxn ang="0">
                  <a:pos x="13" y="0"/>
                </a:cxn>
                <a:cxn ang="0">
                  <a:pos x="13" y="11"/>
                </a:cxn>
                <a:cxn ang="0">
                  <a:pos x="0" y="11"/>
                </a:cxn>
                <a:cxn ang="0">
                  <a:pos x="0" y="22"/>
                </a:cxn>
                <a:cxn ang="0">
                  <a:pos x="13" y="22"/>
                </a:cxn>
                <a:cxn ang="0">
                  <a:pos x="13" y="35"/>
                </a:cxn>
              </a:cxnLst>
              <a:rect l="0" t="0" r="r" b="b"/>
              <a:pathLst>
                <a:path w="46" h="35">
                  <a:moveTo>
                    <a:pt x="13" y="35"/>
                  </a:moveTo>
                  <a:lnTo>
                    <a:pt x="33" y="35"/>
                  </a:lnTo>
                  <a:lnTo>
                    <a:pt x="33" y="22"/>
                  </a:lnTo>
                  <a:lnTo>
                    <a:pt x="46" y="22"/>
                  </a:lnTo>
                  <a:lnTo>
                    <a:pt x="46" y="11"/>
                  </a:lnTo>
                  <a:lnTo>
                    <a:pt x="33" y="11"/>
                  </a:lnTo>
                  <a:lnTo>
                    <a:pt x="33" y="0"/>
                  </a:lnTo>
                  <a:lnTo>
                    <a:pt x="13" y="0"/>
                  </a:lnTo>
                  <a:lnTo>
                    <a:pt x="13" y="11"/>
                  </a:lnTo>
                  <a:lnTo>
                    <a:pt x="0" y="11"/>
                  </a:lnTo>
                  <a:lnTo>
                    <a:pt x="0" y="22"/>
                  </a:lnTo>
                  <a:lnTo>
                    <a:pt x="13" y="22"/>
                  </a:lnTo>
                  <a:lnTo>
                    <a:pt x="13" y="35"/>
                  </a:lnTo>
                  <a:close/>
                </a:path>
              </a:pathLst>
            </a:custGeom>
            <a:grpFill/>
            <a:ln w="9525">
              <a:noFill/>
              <a:round/>
              <a:headEnd/>
              <a:tailEnd/>
            </a:ln>
          </p:spPr>
          <p:txBody>
            <a:bodyPr/>
            <a:lstStyle/>
            <a:p>
              <a:pPr fontAlgn="auto">
                <a:spcBef>
                  <a:spcPts val="0"/>
                </a:spcBef>
                <a:spcAft>
                  <a:spcPts val="0"/>
                </a:spcAft>
                <a:defRPr/>
              </a:pPr>
              <a:endParaRPr lang="en-US">
                <a:latin typeface="+mn-lt"/>
                <a:ea typeface="+mn-ea"/>
              </a:endParaRPr>
            </a:p>
          </p:txBody>
        </p:sp>
        <p:sp>
          <p:nvSpPr>
            <p:cNvPr id="79" name="Freeform 227"/>
            <p:cNvSpPr>
              <a:spLocks noEditPoints="1"/>
            </p:cNvSpPr>
            <p:nvPr/>
          </p:nvSpPr>
          <p:spPr bwMode="auto">
            <a:xfrm>
              <a:off x="5006976" y="3013075"/>
              <a:ext cx="304800" cy="292100"/>
            </a:xfrm>
            <a:custGeom>
              <a:avLst/>
              <a:gdLst/>
              <a:ahLst/>
              <a:cxnLst>
                <a:cxn ang="0">
                  <a:pos x="106" y="56"/>
                </a:cxn>
                <a:cxn ang="0">
                  <a:pos x="106" y="56"/>
                </a:cxn>
                <a:cxn ang="0">
                  <a:pos x="92" y="32"/>
                </a:cxn>
                <a:cxn ang="0">
                  <a:pos x="97" y="0"/>
                </a:cxn>
                <a:cxn ang="0">
                  <a:pos x="24" y="0"/>
                </a:cxn>
                <a:cxn ang="0">
                  <a:pos x="29" y="34"/>
                </a:cxn>
                <a:cxn ang="0">
                  <a:pos x="18" y="54"/>
                </a:cxn>
                <a:cxn ang="0">
                  <a:pos x="18" y="54"/>
                </a:cxn>
                <a:cxn ang="0">
                  <a:pos x="3" y="87"/>
                </a:cxn>
                <a:cxn ang="0">
                  <a:pos x="10" y="85"/>
                </a:cxn>
                <a:cxn ang="0">
                  <a:pos x="19" y="76"/>
                </a:cxn>
                <a:cxn ang="0">
                  <a:pos x="62" y="116"/>
                </a:cxn>
                <a:cxn ang="0">
                  <a:pos x="103" y="79"/>
                </a:cxn>
                <a:cxn ang="0">
                  <a:pos x="111" y="85"/>
                </a:cxn>
                <a:cxn ang="0">
                  <a:pos x="117" y="87"/>
                </a:cxn>
                <a:cxn ang="0">
                  <a:pos x="106" y="56"/>
                </a:cxn>
                <a:cxn ang="0">
                  <a:pos x="88" y="8"/>
                </a:cxn>
                <a:cxn ang="0">
                  <a:pos x="83" y="44"/>
                </a:cxn>
                <a:cxn ang="0">
                  <a:pos x="38" y="44"/>
                </a:cxn>
                <a:cxn ang="0">
                  <a:pos x="32" y="8"/>
                </a:cxn>
                <a:cxn ang="0">
                  <a:pos x="88" y="8"/>
                </a:cxn>
                <a:cxn ang="0">
                  <a:pos x="98" y="71"/>
                </a:cxn>
                <a:cxn ang="0">
                  <a:pos x="62" y="109"/>
                </a:cxn>
                <a:cxn ang="0">
                  <a:pos x="25" y="71"/>
                </a:cxn>
                <a:cxn ang="0">
                  <a:pos x="24" y="65"/>
                </a:cxn>
                <a:cxn ang="0">
                  <a:pos x="53" y="51"/>
                </a:cxn>
                <a:cxn ang="0">
                  <a:pos x="71" y="51"/>
                </a:cxn>
                <a:cxn ang="0">
                  <a:pos x="99" y="65"/>
                </a:cxn>
                <a:cxn ang="0">
                  <a:pos x="98" y="71"/>
                </a:cxn>
              </a:cxnLst>
              <a:rect l="0" t="0" r="r" b="b"/>
              <a:pathLst>
                <a:path w="121" h="116">
                  <a:moveTo>
                    <a:pt x="106" y="56"/>
                  </a:moveTo>
                  <a:cubicBezTo>
                    <a:pt x="106" y="56"/>
                    <a:pt x="106" y="56"/>
                    <a:pt x="106" y="56"/>
                  </a:cubicBezTo>
                  <a:cubicBezTo>
                    <a:pt x="105" y="46"/>
                    <a:pt x="100" y="38"/>
                    <a:pt x="92" y="32"/>
                  </a:cubicBezTo>
                  <a:cubicBezTo>
                    <a:pt x="97" y="0"/>
                    <a:pt x="97" y="0"/>
                    <a:pt x="97" y="0"/>
                  </a:cubicBezTo>
                  <a:cubicBezTo>
                    <a:pt x="24" y="0"/>
                    <a:pt x="24" y="0"/>
                    <a:pt x="24" y="0"/>
                  </a:cubicBezTo>
                  <a:cubicBezTo>
                    <a:pt x="29" y="34"/>
                    <a:pt x="29" y="34"/>
                    <a:pt x="29" y="34"/>
                  </a:cubicBezTo>
                  <a:cubicBezTo>
                    <a:pt x="23" y="39"/>
                    <a:pt x="19" y="46"/>
                    <a:pt x="18" y="54"/>
                  </a:cubicBezTo>
                  <a:cubicBezTo>
                    <a:pt x="18" y="54"/>
                    <a:pt x="18" y="54"/>
                    <a:pt x="18" y="54"/>
                  </a:cubicBezTo>
                  <a:cubicBezTo>
                    <a:pt x="5" y="60"/>
                    <a:pt x="0" y="74"/>
                    <a:pt x="3" y="87"/>
                  </a:cubicBezTo>
                  <a:cubicBezTo>
                    <a:pt x="5" y="87"/>
                    <a:pt x="8" y="86"/>
                    <a:pt x="10" y="85"/>
                  </a:cubicBezTo>
                  <a:cubicBezTo>
                    <a:pt x="14" y="83"/>
                    <a:pt x="17" y="80"/>
                    <a:pt x="19" y="76"/>
                  </a:cubicBezTo>
                  <a:cubicBezTo>
                    <a:pt x="25" y="97"/>
                    <a:pt x="41" y="116"/>
                    <a:pt x="62" y="116"/>
                  </a:cubicBezTo>
                  <a:cubicBezTo>
                    <a:pt x="81" y="116"/>
                    <a:pt x="97" y="98"/>
                    <a:pt x="103" y="79"/>
                  </a:cubicBezTo>
                  <a:cubicBezTo>
                    <a:pt x="105" y="81"/>
                    <a:pt x="108" y="84"/>
                    <a:pt x="111" y="85"/>
                  </a:cubicBezTo>
                  <a:cubicBezTo>
                    <a:pt x="113" y="86"/>
                    <a:pt x="115" y="87"/>
                    <a:pt x="117" y="87"/>
                  </a:cubicBezTo>
                  <a:cubicBezTo>
                    <a:pt x="121" y="76"/>
                    <a:pt x="116" y="63"/>
                    <a:pt x="106" y="56"/>
                  </a:cubicBezTo>
                  <a:close/>
                  <a:moveTo>
                    <a:pt x="88" y="8"/>
                  </a:moveTo>
                  <a:cubicBezTo>
                    <a:pt x="83" y="44"/>
                    <a:pt x="83" y="44"/>
                    <a:pt x="83" y="44"/>
                  </a:cubicBezTo>
                  <a:cubicBezTo>
                    <a:pt x="38" y="44"/>
                    <a:pt x="38" y="44"/>
                    <a:pt x="38" y="44"/>
                  </a:cubicBezTo>
                  <a:cubicBezTo>
                    <a:pt x="32" y="8"/>
                    <a:pt x="32" y="8"/>
                    <a:pt x="32" y="8"/>
                  </a:cubicBezTo>
                  <a:lnTo>
                    <a:pt x="88" y="8"/>
                  </a:lnTo>
                  <a:close/>
                  <a:moveTo>
                    <a:pt x="98" y="71"/>
                  </a:moveTo>
                  <a:cubicBezTo>
                    <a:pt x="93" y="90"/>
                    <a:pt x="79" y="109"/>
                    <a:pt x="62" y="109"/>
                  </a:cubicBezTo>
                  <a:cubicBezTo>
                    <a:pt x="43" y="109"/>
                    <a:pt x="30" y="89"/>
                    <a:pt x="25" y="71"/>
                  </a:cubicBezTo>
                  <a:cubicBezTo>
                    <a:pt x="25" y="69"/>
                    <a:pt x="24" y="67"/>
                    <a:pt x="24" y="65"/>
                  </a:cubicBezTo>
                  <a:cubicBezTo>
                    <a:pt x="36" y="65"/>
                    <a:pt x="46" y="59"/>
                    <a:pt x="53" y="51"/>
                  </a:cubicBezTo>
                  <a:cubicBezTo>
                    <a:pt x="71" y="51"/>
                    <a:pt x="71" y="51"/>
                    <a:pt x="71" y="51"/>
                  </a:cubicBezTo>
                  <a:cubicBezTo>
                    <a:pt x="78" y="59"/>
                    <a:pt x="88" y="65"/>
                    <a:pt x="99" y="65"/>
                  </a:cubicBezTo>
                  <a:cubicBezTo>
                    <a:pt x="99" y="67"/>
                    <a:pt x="99" y="69"/>
                    <a:pt x="98" y="71"/>
                  </a:cubicBezTo>
                  <a:close/>
                </a:path>
              </a:pathLst>
            </a:custGeom>
            <a:grpFill/>
            <a:ln w="9525">
              <a:noFill/>
              <a:round/>
              <a:headEnd/>
              <a:tailEnd/>
            </a:ln>
          </p:spPr>
          <p:txBody>
            <a:bodyPr/>
            <a:lstStyle/>
            <a:p>
              <a:pPr fontAlgn="auto">
                <a:spcBef>
                  <a:spcPts val="0"/>
                </a:spcBef>
                <a:spcAft>
                  <a:spcPts val="0"/>
                </a:spcAft>
                <a:defRPr/>
              </a:pPr>
              <a:endParaRPr lang="en-US">
                <a:latin typeface="+mn-lt"/>
                <a:ea typeface="+mn-ea"/>
              </a:endParaRPr>
            </a:p>
          </p:txBody>
        </p:sp>
      </p:grpSp>
      <p:sp>
        <p:nvSpPr>
          <p:cNvPr id="85" name="Text Placeholder 6"/>
          <p:cNvSpPr txBox="1">
            <a:spLocks/>
          </p:cNvSpPr>
          <p:nvPr/>
        </p:nvSpPr>
        <p:spPr>
          <a:xfrm>
            <a:off x="5374892" y="1916616"/>
            <a:ext cx="2193101" cy="2289088"/>
          </a:xfrm>
          <a:prstGeom prst="rect">
            <a:avLst/>
          </a:prstGeom>
        </p:spPr>
        <p:txBody>
          <a:bodyPr vert="horz" lIns="91440" tIns="45720" rIns="91440" bIns="45720" rtlCol="0">
            <a:noAutofit/>
          </a:bodyPr>
          <a:lstStyle>
            <a:lvl1pPr marL="173034" indent="-173034" algn="l" defTabSz="457189" rtl="0" eaLnBrk="1" latinLnBrk="0" hangingPunct="1">
              <a:spcBef>
                <a:spcPct val="20000"/>
              </a:spcBef>
              <a:buClr>
                <a:schemeClr val="accent1"/>
              </a:buClr>
              <a:buFont typeface="Arial" panose="020B0604020202020204" pitchFamily="34" charset="0"/>
              <a:buChar char="•"/>
              <a:defRPr sz="1500" kern="1200">
                <a:solidFill>
                  <a:schemeClr val="tx1"/>
                </a:solidFill>
                <a:latin typeface="+mn-lt"/>
                <a:ea typeface="+mn-ea"/>
                <a:cs typeface="+mn-cs"/>
              </a:defRPr>
            </a:lvl1pPr>
            <a:lvl2pPr marL="630222" indent="-173034" algn="l" defTabSz="457189" rtl="0" eaLnBrk="1" latinLnBrk="0" hangingPunct="1">
              <a:spcBef>
                <a:spcPct val="20000"/>
              </a:spcBef>
              <a:buClr>
                <a:schemeClr val="accent1"/>
              </a:buClr>
              <a:buFont typeface="Arial" panose="020B0604020202020204" pitchFamily="34" charset="0"/>
              <a:buChar char="•"/>
              <a:defRPr sz="1350" kern="1200">
                <a:solidFill>
                  <a:schemeClr val="tx1"/>
                </a:solidFill>
                <a:latin typeface="+mn-lt"/>
                <a:ea typeface="+mn-ea"/>
                <a:cs typeface="+mn-cs"/>
              </a:defRPr>
            </a:lvl2pPr>
            <a:lvl3pPr marL="1031849"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3pPr>
            <a:lvl4pPr marL="1489038"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4pPr>
            <a:lvl5pPr marL="1946226"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solidFill>
                  <a:schemeClr val="accent1"/>
                </a:solidFill>
              </a:rPr>
              <a:t>The odds of someone 65 or older needing some form of long-term care </a:t>
            </a:r>
            <a:endParaRPr lang="en-US" sz="1800" dirty="0"/>
          </a:p>
        </p:txBody>
      </p:sp>
      <p:grpSp>
        <p:nvGrpSpPr>
          <p:cNvPr id="86" name="Group 85"/>
          <p:cNvGrpSpPr/>
          <p:nvPr/>
        </p:nvGrpSpPr>
        <p:grpSpPr>
          <a:xfrm>
            <a:off x="4456731" y="1585069"/>
            <a:ext cx="1195536" cy="375663"/>
            <a:chOff x="5276240" y="2037806"/>
            <a:chExt cx="2544989" cy="621045"/>
          </a:xfrm>
        </p:grpSpPr>
        <p:cxnSp>
          <p:nvCxnSpPr>
            <p:cNvPr id="87" name="Straight Connector 86"/>
            <p:cNvCxnSpPr/>
            <p:nvPr/>
          </p:nvCxnSpPr>
          <p:spPr>
            <a:xfrm flipV="1">
              <a:off x="5276240" y="2037806"/>
              <a:ext cx="967805" cy="621045"/>
            </a:xfrm>
            <a:prstGeom prst="line">
              <a:avLst/>
            </a:prstGeom>
            <a:ln>
              <a:solidFill>
                <a:schemeClr val="tx2"/>
              </a:solidFill>
              <a:prstDash val="sysDash"/>
              <a:headEnd type="ova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6244046" y="2037806"/>
              <a:ext cx="1577183" cy="0"/>
            </a:xfrm>
            <a:prstGeom prst="line">
              <a:avLst/>
            </a:prstGeom>
            <a:ln>
              <a:solidFill>
                <a:schemeClr val="tx2"/>
              </a:solidFill>
              <a:prstDash val="sysDash"/>
              <a:tailEnd type="oval"/>
            </a:ln>
          </p:spPr>
          <p:style>
            <a:lnRef idx="1">
              <a:schemeClr val="accent1"/>
            </a:lnRef>
            <a:fillRef idx="0">
              <a:schemeClr val="accent1"/>
            </a:fillRef>
            <a:effectRef idx="0">
              <a:schemeClr val="accent1"/>
            </a:effectRef>
            <a:fontRef idx="minor">
              <a:schemeClr val="tx1"/>
            </a:fontRef>
          </p:style>
        </p:cxnSp>
      </p:grpSp>
      <p:sp>
        <p:nvSpPr>
          <p:cNvPr id="89" name="TextBox 88"/>
          <p:cNvSpPr txBox="1"/>
          <p:nvPr/>
        </p:nvSpPr>
        <p:spPr>
          <a:xfrm>
            <a:off x="5768602" y="1198200"/>
            <a:ext cx="1719944" cy="849463"/>
          </a:xfrm>
          <a:prstGeom prst="rect">
            <a:avLst/>
          </a:prstGeom>
          <a:noFill/>
        </p:spPr>
        <p:txBody>
          <a:bodyPr wrap="square" rtlCol="0">
            <a:spAutoFit/>
          </a:bodyPr>
          <a:lstStyle/>
          <a:p>
            <a:pPr>
              <a:lnSpc>
                <a:spcPct val="80000"/>
              </a:lnSpc>
            </a:pPr>
            <a:r>
              <a:rPr lang="en-US" sz="6000" b="1" dirty="0">
                <a:solidFill>
                  <a:schemeClr val="accent3"/>
                </a:solidFill>
              </a:rPr>
              <a:t>72%</a:t>
            </a:r>
            <a:endParaRPr lang="en-US" sz="6000" dirty="0">
              <a:solidFill>
                <a:schemeClr val="accent3"/>
              </a:solidFill>
            </a:endParaRPr>
          </a:p>
        </p:txBody>
      </p:sp>
      <p:sp>
        <p:nvSpPr>
          <p:cNvPr id="92" name="Rectangle 91"/>
          <p:cNvSpPr/>
          <p:nvPr/>
        </p:nvSpPr>
        <p:spPr>
          <a:xfrm>
            <a:off x="4278246" y="4032387"/>
            <a:ext cx="4572000" cy="230832"/>
          </a:xfrm>
          <a:prstGeom prst="rect">
            <a:avLst/>
          </a:prstGeom>
        </p:spPr>
        <p:txBody>
          <a:bodyPr>
            <a:spAutoFit/>
          </a:bodyPr>
          <a:lstStyle/>
          <a:p>
            <a:pPr algn="ctr"/>
            <a:r>
              <a:rPr lang="en-US" sz="900" i="1" dirty="0">
                <a:solidFill>
                  <a:schemeClr val="bg1">
                    <a:lumMod val="50000"/>
                  </a:schemeClr>
                </a:solidFill>
              </a:rPr>
              <a:t>Barry Rand, "Challenges of Long-Term Care," AARP Bulletin, November 2013. </a:t>
            </a:r>
          </a:p>
        </p:txBody>
      </p:sp>
    </p:spTree>
    <p:extLst>
      <p:ext uri="{BB962C8B-B14F-4D97-AF65-F5344CB8AC3E}">
        <p14:creationId xmlns:p14="http://schemas.microsoft.com/office/powerpoint/2010/main" val="5876928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58800" y="326894"/>
            <a:ext cx="8585200" cy="402022"/>
          </a:xfrm>
        </p:spPr>
        <p:txBody>
          <a:bodyPr>
            <a:noAutofit/>
          </a:bodyPr>
          <a:lstStyle/>
          <a:p>
            <a:br>
              <a:rPr lang="en-US" sz="2400" dirty="0"/>
            </a:br>
            <a:r>
              <a:rPr lang="en-US" sz="2400" dirty="0"/>
              <a:t>A Seemingly Complete Retirement Portfolio</a:t>
            </a:r>
            <a:br>
              <a:rPr lang="en-US" sz="2400" dirty="0"/>
            </a:br>
            <a:endParaRPr lang="en-US" sz="2400" dirty="0"/>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5776" y="1032924"/>
            <a:ext cx="2246643" cy="35546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Rectangle 8"/>
          <p:cNvSpPr/>
          <p:nvPr/>
        </p:nvSpPr>
        <p:spPr>
          <a:xfrm>
            <a:off x="4851780" y="3086223"/>
            <a:ext cx="3068620" cy="430887"/>
          </a:xfrm>
          <a:prstGeom prst="rect">
            <a:avLst/>
          </a:prstGeom>
        </p:spPr>
        <p:txBody>
          <a:bodyPr wrap="square">
            <a:spAutoFit/>
          </a:bodyPr>
          <a:lstStyle/>
          <a:p>
            <a:r>
              <a:rPr lang="en-US" sz="1100" i="1" dirty="0">
                <a:solidFill>
                  <a:schemeClr val="bg1">
                    <a:lumMod val="50000"/>
                  </a:schemeClr>
                </a:solidFill>
              </a:rPr>
              <a:t>Asset allocation and diversification do not assure a profit or protect against loss. </a:t>
            </a:r>
          </a:p>
        </p:txBody>
      </p:sp>
      <p:sp>
        <p:nvSpPr>
          <p:cNvPr id="10" name="Rectangle 9"/>
          <p:cNvSpPr/>
          <p:nvPr/>
        </p:nvSpPr>
        <p:spPr>
          <a:xfrm>
            <a:off x="4779487" y="4356696"/>
            <a:ext cx="3189320" cy="230832"/>
          </a:xfrm>
          <a:prstGeom prst="rect">
            <a:avLst/>
          </a:prstGeom>
        </p:spPr>
        <p:txBody>
          <a:bodyPr wrap="square">
            <a:spAutoFit/>
          </a:bodyPr>
          <a:lstStyle/>
          <a:p>
            <a:pPr algn="ctr">
              <a:spcBef>
                <a:spcPct val="0"/>
              </a:spcBef>
            </a:pPr>
            <a:r>
              <a:rPr lang="en-US" altLang="en-US" sz="900" i="1" dirty="0">
                <a:solidFill>
                  <a:schemeClr val="bg1">
                    <a:lumMod val="50000"/>
                  </a:schemeClr>
                </a:solidFill>
              </a:rPr>
              <a:t>Hypothetical example for illustrative purposes only.  </a:t>
            </a:r>
          </a:p>
        </p:txBody>
      </p:sp>
      <p:sp>
        <p:nvSpPr>
          <p:cNvPr id="11" name="Text Placeholder 6"/>
          <p:cNvSpPr txBox="1">
            <a:spLocks/>
          </p:cNvSpPr>
          <p:nvPr/>
        </p:nvSpPr>
        <p:spPr>
          <a:xfrm>
            <a:off x="4730892" y="1738475"/>
            <a:ext cx="3751942" cy="1258848"/>
          </a:xfrm>
          <a:prstGeom prst="rect">
            <a:avLst/>
          </a:prstGeom>
        </p:spPr>
        <p:txBody>
          <a:bodyPr vert="horz" lIns="91440" tIns="45720" rIns="91440" bIns="45720" rtlCol="0">
            <a:noAutofit/>
          </a:bodyPr>
          <a:lstStyle>
            <a:lvl1pPr marL="0" indent="0" algn="l" defTabSz="457189" rtl="0" eaLnBrk="1" latinLnBrk="0" hangingPunct="1">
              <a:spcBef>
                <a:spcPct val="20000"/>
              </a:spcBef>
              <a:buClr>
                <a:schemeClr val="accent1"/>
              </a:buClr>
              <a:buFont typeface="Arial" panose="020B0604020202020204" pitchFamily="34" charset="0"/>
              <a:buNone/>
              <a:defRPr sz="1350" kern="1200">
                <a:solidFill>
                  <a:schemeClr val="tx1"/>
                </a:solidFill>
                <a:latin typeface="+mn-lt"/>
                <a:ea typeface="+mn-ea"/>
                <a:cs typeface="+mn-cs"/>
              </a:defRPr>
            </a:lvl1pPr>
            <a:lvl2pPr marL="457189" indent="0" algn="l" defTabSz="457189" rtl="0" eaLnBrk="1" latinLnBrk="0" hangingPunct="1">
              <a:spcBef>
                <a:spcPct val="20000"/>
              </a:spcBef>
              <a:buClr>
                <a:schemeClr val="accent1"/>
              </a:buClr>
              <a:buFont typeface="Arial" panose="020B0604020202020204" pitchFamily="34" charset="0"/>
              <a:buNone/>
              <a:defRPr sz="1200" kern="1200">
                <a:solidFill>
                  <a:schemeClr val="tx1"/>
                </a:solidFill>
                <a:latin typeface="+mn-lt"/>
                <a:ea typeface="+mn-ea"/>
                <a:cs typeface="+mn-cs"/>
              </a:defRPr>
            </a:lvl2pPr>
            <a:lvl3pPr marL="914378" indent="0" algn="l" defTabSz="457189" rtl="0" eaLnBrk="1" latinLnBrk="0" hangingPunct="1">
              <a:spcBef>
                <a:spcPct val="20000"/>
              </a:spcBef>
              <a:buClr>
                <a:schemeClr val="accent1"/>
              </a:buClr>
              <a:buFont typeface="Arial" panose="020B0604020202020204" pitchFamily="34" charset="0"/>
              <a:buNone/>
              <a:defRPr sz="1000" kern="1200">
                <a:solidFill>
                  <a:schemeClr val="tx1"/>
                </a:solidFill>
                <a:latin typeface="+mn-lt"/>
                <a:ea typeface="+mn-ea"/>
                <a:cs typeface="+mn-cs"/>
              </a:defRPr>
            </a:lvl3pPr>
            <a:lvl4pPr marL="1371566" indent="0" algn="l" defTabSz="457189" rtl="0" eaLnBrk="1" latinLnBrk="0" hangingPunct="1">
              <a:spcBef>
                <a:spcPct val="20000"/>
              </a:spcBef>
              <a:buClr>
                <a:schemeClr val="accent1"/>
              </a:buClr>
              <a:buFont typeface="Arial" panose="020B0604020202020204" pitchFamily="34" charset="0"/>
              <a:buNone/>
              <a:defRPr sz="900" kern="1200">
                <a:solidFill>
                  <a:schemeClr val="tx1"/>
                </a:solidFill>
                <a:latin typeface="+mn-lt"/>
                <a:ea typeface="+mn-ea"/>
                <a:cs typeface="+mn-cs"/>
              </a:defRPr>
            </a:lvl4pPr>
            <a:lvl5pPr marL="1828754" indent="0" algn="l" defTabSz="457189" rtl="0" eaLnBrk="1" latinLnBrk="0" hangingPunct="1">
              <a:spcBef>
                <a:spcPct val="20000"/>
              </a:spcBef>
              <a:buClr>
                <a:schemeClr val="accent1"/>
              </a:buClr>
              <a:buFont typeface="Arial" panose="020B0604020202020204" pitchFamily="34" charset="0"/>
              <a:buNone/>
              <a:defRPr sz="900" kern="1200">
                <a:solidFill>
                  <a:schemeClr val="tx1"/>
                </a:solidFill>
                <a:latin typeface="+mn-lt"/>
                <a:ea typeface="+mn-ea"/>
                <a:cs typeface="+mn-cs"/>
              </a:defRPr>
            </a:lvl5pPr>
            <a:lvl6pPr marL="2285943" indent="0" algn="l" defTabSz="457189" rtl="0" eaLnBrk="1" latinLnBrk="0" hangingPunct="1">
              <a:spcBef>
                <a:spcPct val="20000"/>
              </a:spcBef>
              <a:buFont typeface="Arial"/>
              <a:buNone/>
              <a:defRPr sz="900" kern="1200">
                <a:solidFill>
                  <a:schemeClr val="tx1"/>
                </a:solidFill>
                <a:latin typeface="+mn-lt"/>
                <a:ea typeface="+mn-ea"/>
                <a:cs typeface="+mn-cs"/>
              </a:defRPr>
            </a:lvl6pPr>
            <a:lvl7pPr marL="2743132" indent="0" algn="l" defTabSz="457189" rtl="0" eaLnBrk="1" latinLnBrk="0" hangingPunct="1">
              <a:spcBef>
                <a:spcPct val="20000"/>
              </a:spcBef>
              <a:buFont typeface="Arial"/>
              <a:buNone/>
              <a:defRPr sz="900" kern="1200">
                <a:solidFill>
                  <a:schemeClr val="tx1"/>
                </a:solidFill>
                <a:latin typeface="+mn-lt"/>
                <a:ea typeface="+mn-ea"/>
                <a:cs typeface="+mn-cs"/>
              </a:defRPr>
            </a:lvl7pPr>
            <a:lvl8pPr marL="3200320" indent="0" algn="l" defTabSz="457189" rtl="0" eaLnBrk="1" latinLnBrk="0" hangingPunct="1">
              <a:spcBef>
                <a:spcPct val="20000"/>
              </a:spcBef>
              <a:buFont typeface="Arial"/>
              <a:buNone/>
              <a:defRPr sz="900" kern="1200">
                <a:solidFill>
                  <a:schemeClr val="tx1"/>
                </a:solidFill>
                <a:latin typeface="+mn-lt"/>
                <a:ea typeface="+mn-ea"/>
                <a:cs typeface="+mn-cs"/>
              </a:defRPr>
            </a:lvl8pPr>
            <a:lvl9pPr marL="3657509" indent="0" algn="l" defTabSz="457189" rtl="0" eaLnBrk="1" latinLnBrk="0" hangingPunct="1">
              <a:spcBef>
                <a:spcPct val="20000"/>
              </a:spcBef>
              <a:buFont typeface="Arial"/>
              <a:buNone/>
              <a:defRPr sz="9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t>Diversified</a:t>
            </a:r>
          </a:p>
          <a:p>
            <a:pPr marL="285750" indent="-285750">
              <a:buFont typeface="Arial" panose="020B0604020202020204" pitchFamily="34" charset="0"/>
              <a:buChar char="•"/>
            </a:pPr>
            <a:r>
              <a:rPr lang="en-US" sz="1800" dirty="0"/>
              <a:t>Meeting Objectives</a:t>
            </a:r>
          </a:p>
          <a:p>
            <a:pPr marL="285750" indent="-285750">
              <a:buFont typeface="Arial" panose="020B0604020202020204" pitchFamily="34" charset="0"/>
              <a:buChar char="•"/>
            </a:pPr>
            <a:r>
              <a:rPr lang="en-US" sz="1800" dirty="0"/>
              <a:t>Positioned for the Long-term</a:t>
            </a:r>
          </a:p>
        </p:txBody>
      </p:sp>
    </p:spTree>
    <p:extLst>
      <p:ext uri="{BB962C8B-B14F-4D97-AF65-F5344CB8AC3E}">
        <p14:creationId xmlns:p14="http://schemas.microsoft.com/office/powerpoint/2010/main" val="28877770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br>
              <a:rPr lang="en-US" sz="2400" dirty="0"/>
            </a:br>
            <a:r>
              <a:rPr lang="en-US" sz="2400" dirty="0"/>
              <a:t>No Long-Term Care Insurance</a:t>
            </a:r>
            <a:br>
              <a:rPr lang="en-US" sz="2400" dirty="0"/>
            </a:br>
            <a:endParaRPr lang="en-US" sz="2400" dirty="0"/>
          </a:p>
        </p:txBody>
      </p:sp>
      <p:pic>
        <p:nvPicPr>
          <p:cNvPr id="6" name="Picture 4"/>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605776" y="685008"/>
            <a:ext cx="5019675" cy="4356100"/>
          </a:xfrm>
          <a:prstGeom prst="rect">
            <a:avLst/>
          </a:prstGeom>
          <a:noFill/>
          <a:ln>
            <a:noFill/>
          </a:ln>
          <a:effectLst/>
          <a:extLst>
            <a:ext uri="{909E8E84-426E-40DD-AFC4-6F175D3DCCD1}">
              <a14:hiddenFill xmlns:a14="http://schemas.microsoft.com/office/drawing/2010/main">
                <a:blipFill dpi="0" rotWithShape="0">
                  <a:blip/>
                  <a:srcRect l="5470" t="5438" r="8794" b="327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6"/>
          <p:cNvSpPr/>
          <p:nvPr/>
        </p:nvSpPr>
        <p:spPr>
          <a:xfrm>
            <a:off x="5801095" y="3800567"/>
            <a:ext cx="2659702" cy="230832"/>
          </a:xfrm>
          <a:prstGeom prst="rect">
            <a:avLst/>
          </a:prstGeom>
        </p:spPr>
        <p:txBody>
          <a:bodyPr wrap="none">
            <a:spAutoFit/>
          </a:bodyPr>
          <a:lstStyle/>
          <a:p>
            <a:r>
              <a:rPr lang="en-US" sz="900" i="1" dirty="0">
                <a:solidFill>
                  <a:schemeClr val="bg1">
                    <a:lumMod val="50000"/>
                  </a:schemeClr>
                </a:solidFill>
              </a:rPr>
              <a:t>Hypothetical example for illustrative purposes only.  </a:t>
            </a:r>
          </a:p>
        </p:txBody>
      </p:sp>
    </p:spTree>
    <p:extLst>
      <p:ext uri="{BB962C8B-B14F-4D97-AF65-F5344CB8AC3E}">
        <p14:creationId xmlns:p14="http://schemas.microsoft.com/office/powerpoint/2010/main" val="37501078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Long-Term Care Insurance Risk Management Tool</a:t>
            </a:r>
          </a:p>
        </p:txBody>
      </p:sp>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4565" y="869277"/>
            <a:ext cx="2561482" cy="404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882486" y="3925154"/>
            <a:ext cx="2659702" cy="230832"/>
          </a:xfrm>
          <a:prstGeom prst="rect">
            <a:avLst/>
          </a:prstGeom>
        </p:spPr>
        <p:txBody>
          <a:bodyPr wrap="none">
            <a:spAutoFit/>
          </a:bodyPr>
          <a:lstStyle/>
          <a:p>
            <a:r>
              <a:rPr lang="en-US" sz="900" i="1" dirty="0">
                <a:solidFill>
                  <a:schemeClr val="bg1">
                    <a:lumMod val="50000"/>
                  </a:schemeClr>
                </a:solidFill>
              </a:rPr>
              <a:t>Hypothetical example for illustrative purposes only.  </a:t>
            </a:r>
          </a:p>
        </p:txBody>
      </p:sp>
      <p:sp>
        <p:nvSpPr>
          <p:cNvPr id="10" name="Rectangle 9"/>
          <p:cNvSpPr/>
          <p:nvPr/>
        </p:nvSpPr>
        <p:spPr>
          <a:xfrm>
            <a:off x="506910" y="1365534"/>
            <a:ext cx="3751942" cy="923330"/>
          </a:xfrm>
          <a:prstGeom prst="rect">
            <a:avLst/>
          </a:prstGeom>
        </p:spPr>
        <p:txBody>
          <a:bodyPr wrap="square">
            <a:spAutoFit/>
          </a:bodyPr>
          <a:lstStyle/>
          <a:p>
            <a:r>
              <a:rPr lang="en-US" sz="1800" b="1" dirty="0" err="1">
                <a:solidFill>
                  <a:schemeClr val="accent1"/>
                </a:solidFill>
              </a:rPr>
              <a:t>LTCi</a:t>
            </a:r>
            <a:r>
              <a:rPr lang="en-US" sz="1800" b="1" dirty="0">
                <a:solidFill>
                  <a:schemeClr val="accent1"/>
                </a:solidFill>
              </a:rPr>
              <a:t> is a shield of protection to help preserve assets and income for a long life. </a:t>
            </a:r>
          </a:p>
        </p:txBody>
      </p:sp>
      <p:sp>
        <p:nvSpPr>
          <p:cNvPr id="11" name="Text Placeholder 6"/>
          <p:cNvSpPr txBox="1">
            <a:spLocks/>
          </p:cNvSpPr>
          <p:nvPr/>
        </p:nvSpPr>
        <p:spPr>
          <a:xfrm>
            <a:off x="506909" y="2357809"/>
            <a:ext cx="4265115" cy="1258848"/>
          </a:xfrm>
          <a:prstGeom prst="rect">
            <a:avLst/>
          </a:prstGeom>
        </p:spPr>
        <p:txBody>
          <a:bodyPr vert="horz" lIns="91440" tIns="45720" rIns="91440" bIns="45720" rtlCol="0">
            <a:noAutofit/>
          </a:bodyPr>
          <a:lstStyle>
            <a:lvl1pPr marL="0" indent="0" algn="l" defTabSz="457189" rtl="0" eaLnBrk="1" latinLnBrk="0" hangingPunct="1">
              <a:spcBef>
                <a:spcPct val="20000"/>
              </a:spcBef>
              <a:buClr>
                <a:schemeClr val="accent1"/>
              </a:buClr>
              <a:buFont typeface="Arial" panose="020B0604020202020204" pitchFamily="34" charset="0"/>
              <a:buNone/>
              <a:defRPr sz="1350" kern="1200">
                <a:solidFill>
                  <a:schemeClr val="tx1"/>
                </a:solidFill>
                <a:latin typeface="+mn-lt"/>
                <a:ea typeface="+mn-ea"/>
                <a:cs typeface="+mn-cs"/>
              </a:defRPr>
            </a:lvl1pPr>
            <a:lvl2pPr marL="457189" indent="0" algn="l" defTabSz="457189" rtl="0" eaLnBrk="1" latinLnBrk="0" hangingPunct="1">
              <a:spcBef>
                <a:spcPct val="20000"/>
              </a:spcBef>
              <a:buClr>
                <a:schemeClr val="accent1"/>
              </a:buClr>
              <a:buFont typeface="Arial" panose="020B0604020202020204" pitchFamily="34" charset="0"/>
              <a:buNone/>
              <a:defRPr sz="1200" kern="1200">
                <a:solidFill>
                  <a:schemeClr val="tx1"/>
                </a:solidFill>
                <a:latin typeface="+mn-lt"/>
                <a:ea typeface="+mn-ea"/>
                <a:cs typeface="+mn-cs"/>
              </a:defRPr>
            </a:lvl2pPr>
            <a:lvl3pPr marL="914378" indent="0" algn="l" defTabSz="457189" rtl="0" eaLnBrk="1" latinLnBrk="0" hangingPunct="1">
              <a:spcBef>
                <a:spcPct val="20000"/>
              </a:spcBef>
              <a:buClr>
                <a:schemeClr val="accent1"/>
              </a:buClr>
              <a:buFont typeface="Arial" panose="020B0604020202020204" pitchFamily="34" charset="0"/>
              <a:buNone/>
              <a:defRPr sz="1000" kern="1200">
                <a:solidFill>
                  <a:schemeClr val="tx1"/>
                </a:solidFill>
                <a:latin typeface="+mn-lt"/>
                <a:ea typeface="+mn-ea"/>
                <a:cs typeface="+mn-cs"/>
              </a:defRPr>
            </a:lvl3pPr>
            <a:lvl4pPr marL="1371566" indent="0" algn="l" defTabSz="457189" rtl="0" eaLnBrk="1" latinLnBrk="0" hangingPunct="1">
              <a:spcBef>
                <a:spcPct val="20000"/>
              </a:spcBef>
              <a:buClr>
                <a:schemeClr val="accent1"/>
              </a:buClr>
              <a:buFont typeface="Arial" panose="020B0604020202020204" pitchFamily="34" charset="0"/>
              <a:buNone/>
              <a:defRPr sz="900" kern="1200">
                <a:solidFill>
                  <a:schemeClr val="tx1"/>
                </a:solidFill>
                <a:latin typeface="+mn-lt"/>
                <a:ea typeface="+mn-ea"/>
                <a:cs typeface="+mn-cs"/>
              </a:defRPr>
            </a:lvl4pPr>
            <a:lvl5pPr marL="1828754" indent="0" algn="l" defTabSz="457189" rtl="0" eaLnBrk="1" latinLnBrk="0" hangingPunct="1">
              <a:spcBef>
                <a:spcPct val="20000"/>
              </a:spcBef>
              <a:buClr>
                <a:schemeClr val="accent1"/>
              </a:buClr>
              <a:buFont typeface="Arial" panose="020B0604020202020204" pitchFamily="34" charset="0"/>
              <a:buNone/>
              <a:defRPr sz="900" kern="1200">
                <a:solidFill>
                  <a:schemeClr val="tx1"/>
                </a:solidFill>
                <a:latin typeface="+mn-lt"/>
                <a:ea typeface="+mn-ea"/>
                <a:cs typeface="+mn-cs"/>
              </a:defRPr>
            </a:lvl5pPr>
            <a:lvl6pPr marL="2285943" indent="0" algn="l" defTabSz="457189" rtl="0" eaLnBrk="1" latinLnBrk="0" hangingPunct="1">
              <a:spcBef>
                <a:spcPct val="20000"/>
              </a:spcBef>
              <a:buFont typeface="Arial"/>
              <a:buNone/>
              <a:defRPr sz="900" kern="1200">
                <a:solidFill>
                  <a:schemeClr val="tx1"/>
                </a:solidFill>
                <a:latin typeface="+mn-lt"/>
                <a:ea typeface="+mn-ea"/>
                <a:cs typeface="+mn-cs"/>
              </a:defRPr>
            </a:lvl6pPr>
            <a:lvl7pPr marL="2743132" indent="0" algn="l" defTabSz="457189" rtl="0" eaLnBrk="1" latinLnBrk="0" hangingPunct="1">
              <a:spcBef>
                <a:spcPct val="20000"/>
              </a:spcBef>
              <a:buFont typeface="Arial"/>
              <a:buNone/>
              <a:defRPr sz="900" kern="1200">
                <a:solidFill>
                  <a:schemeClr val="tx1"/>
                </a:solidFill>
                <a:latin typeface="+mn-lt"/>
                <a:ea typeface="+mn-ea"/>
                <a:cs typeface="+mn-cs"/>
              </a:defRPr>
            </a:lvl7pPr>
            <a:lvl8pPr marL="3200320" indent="0" algn="l" defTabSz="457189" rtl="0" eaLnBrk="1" latinLnBrk="0" hangingPunct="1">
              <a:spcBef>
                <a:spcPct val="20000"/>
              </a:spcBef>
              <a:buFont typeface="Arial"/>
              <a:buNone/>
              <a:defRPr sz="900" kern="1200">
                <a:solidFill>
                  <a:schemeClr val="tx1"/>
                </a:solidFill>
                <a:latin typeface="+mn-lt"/>
                <a:ea typeface="+mn-ea"/>
                <a:cs typeface="+mn-cs"/>
              </a:defRPr>
            </a:lvl8pPr>
            <a:lvl9pPr marL="3657509" indent="0" algn="l" defTabSz="457189" rtl="0" eaLnBrk="1" latinLnBrk="0" hangingPunct="1">
              <a:spcBef>
                <a:spcPct val="20000"/>
              </a:spcBef>
              <a:buFont typeface="Arial"/>
              <a:buNone/>
              <a:defRPr sz="900" kern="1200">
                <a:solidFill>
                  <a:schemeClr val="tx1"/>
                </a:solidFill>
                <a:latin typeface="+mn-lt"/>
                <a:ea typeface="+mn-ea"/>
                <a:cs typeface="+mn-cs"/>
              </a:defRPr>
            </a:lvl9pPr>
          </a:lstStyle>
          <a:p>
            <a:pPr marL="285750" indent="-285750">
              <a:buFont typeface="Arial" panose="020B0604020202020204" pitchFamily="34" charset="0"/>
              <a:buChar char="•"/>
            </a:pPr>
            <a:r>
              <a:rPr lang="en-US" sz="1600" dirty="0"/>
              <a:t>Investments and savings may be kept intact. </a:t>
            </a:r>
          </a:p>
          <a:p>
            <a:pPr marL="285750" indent="-285750">
              <a:buFont typeface="Arial" panose="020B0604020202020204" pitchFamily="34" charset="0"/>
              <a:buChar char="•"/>
            </a:pPr>
            <a:r>
              <a:rPr lang="en-US" sz="1600" dirty="0"/>
              <a:t>Assets can be preserved to pass over to a spouse or to children.</a:t>
            </a:r>
          </a:p>
          <a:p>
            <a:pPr marL="285750" indent="-285750">
              <a:buFont typeface="Arial" panose="020B0604020202020204" pitchFamily="34" charset="0"/>
              <a:buChar char="•"/>
            </a:pPr>
            <a:r>
              <a:rPr lang="en-US" sz="1600" dirty="0"/>
              <a:t>Funds can be used as wanted not as needed</a:t>
            </a:r>
          </a:p>
        </p:txBody>
      </p:sp>
    </p:spTree>
    <p:extLst>
      <p:ext uri="{BB962C8B-B14F-4D97-AF65-F5344CB8AC3E}">
        <p14:creationId xmlns:p14="http://schemas.microsoft.com/office/powerpoint/2010/main" val="6660411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a:xfrm>
            <a:off x="463550" y="1800493"/>
            <a:ext cx="8240713" cy="2366964"/>
          </a:xfrm>
          <a:prstGeom prst="rect">
            <a:avLst/>
          </a:prstGeom>
        </p:spPr>
        <p:txBody>
          <a:bodyPr>
            <a:normAutofit/>
          </a:bodyPr>
          <a:lstStyle>
            <a:lvl1pPr marL="173034" indent="-173034" algn="l" defTabSz="457189" rtl="0" eaLnBrk="1" latinLnBrk="0" hangingPunct="1">
              <a:spcBef>
                <a:spcPct val="20000"/>
              </a:spcBef>
              <a:buClr>
                <a:schemeClr val="accent1"/>
              </a:buClr>
              <a:buFont typeface="Arial" panose="020B0604020202020204" pitchFamily="34" charset="0"/>
              <a:buChar char="•"/>
              <a:defRPr sz="1500" kern="1200">
                <a:solidFill>
                  <a:schemeClr val="tx1"/>
                </a:solidFill>
                <a:latin typeface="+mn-lt"/>
                <a:ea typeface="+mn-ea"/>
                <a:cs typeface="+mn-cs"/>
              </a:defRPr>
            </a:lvl1pPr>
            <a:lvl2pPr marL="630222" indent="-173034" algn="l" defTabSz="457189" rtl="0" eaLnBrk="1" latinLnBrk="0" hangingPunct="1">
              <a:spcBef>
                <a:spcPct val="20000"/>
              </a:spcBef>
              <a:buClr>
                <a:schemeClr val="accent1"/>
              </a:buClr>
              <a:buFont typeface="Arial" panose="020B0604020202020204" pitchFamily="34" charset="0"/>
              <a:buChar char="•"/>
              <a:defRPr sz="1350" kern="1200">
                <a:solidFill>
                  <a:schemeClr val="tx1"/>
                </a:solidFill>
                <a:latin typeface="+mn-lt"/>
                <a:ea typeface="+mn-ea"/>
                <a:cs typeface="+mn-cs"/>
              </a:defRPr>
            </a:lvl2pPr>
            <a:lvl3pPr marL="1031849"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3pPr>
            <a:lvl4pPr marL="1489038"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4pPr>
            <a:lvl5pPr marL="1946226"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4400" b="1" dirty="0">
                <a:ln/>
                <a:solidFill>
                  <a:schemeClr val="accent3"/>
                </a:solidFill>
                <a:latin typeface="+mj-lt"/>
              </a:rPr>
              <a:t>ABC PLANNING MODEL</a:t>
            </a:r>
          </a:p>
        </p:txBody>
      </p:sp>
      <p:sp>
        <p:nvSpPr>
          <p:cNvPr id="11" name="TextBox 10"/>
          <p:cNvSpPr txBox="1"/>
          <p:nvPr/>
        </p:nvSpPr>
        <p:spPr>
          <a:xfrm>
            <a:off x="3498057" y="542734"/>
            <a:ext cx="2171700" cy="523220"/>
          </a:xfrm>
          <a:prstGeom prst="rect">
            <a:avLst/>
          </a:prstGeom>
          <a:noFill/>
        </p:spPr>
        <p:txBody>
          <a:bodyPr wrap="square" rtlCol="0">
            <a:spAutoFit/>
          </a:bodyPr>
          <a:lstStyle/>
          <a:p>
            <a:pPr algn="ctr"/>
            <a:r>
              <a:rPr lang="en-US" sz="2800" dirty="0">
                <a:solidFill>
                  <a:schemeClr val="accent1"/>
                </a:solidFill>
                <a:latin typeface="+mj-lt"/>
              </a:rPr>
              <a:t>STEP 7</a:t>
            </a:r>
          </a:p>
        </p:txBody>
      </p:sp>
    </p:spTree>
    <p:extLst>
      <p:ext uri="{BB962C8B-B14F-4D97-AF65-F5344CB8AC3E}">
        <p14:creationId xmlns:p14="http://schemas.microsoft.com/office/powerpoint/2010/main" val="26338946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3" cstate="hqprint">
            <a:extLst>
              <a:ext uri="{28A0092B-C50C-407E-A947-70E740481C1C}">
                <a14:useLocalDpi xmlns:a14="http://schemas.microsoft.com/office/drawing/2010/main" val="0"/>
              </a:ext>
            </a:extLst>
          </a:blip>
          <a:srcRect t="-62"/>
          <a:stretch/>
        </p:blipFill>
        <p:spPr>
          <a:xfrm>
            <a:off x="0" y="-3176"/>
            <a:ext cx="4460745" cy="5146675"/>
          </a:xfrm>
        </p:spPr>
      </p:pic>
      <p:sp>
        <p:nvSpPr>
          <p:cNvPr id="3" name="Title 2"/>
          <p:cNvSpPr>
            <a:spLocks noGrp="1"/>
          </p:cNvSpPr>
          <p:nvPr>
            <p:ph type="title"/>
          </p:nvPr>
        </p:nvSpPr>
        <p:spPr>
          <a:xfrm>
            <a:off x="3792871" y="313177"/>
            <a:ext cx="5080001" cy="443548"/>
          </a:xfrm>
        </p:spPr>
        <p:txBody>
          <a:bodyPr>
            <a:noAutofit/>
          </a:bodyPr>
          <a:lstStyle/>
          <a:p>
            <a:r>
              <a:rPr lang="en-US" sz="2400" b="0" dirty="0"/>
              <a:t> The ABC Model Defined</a:t>
            </a:r>
          </a:p>
        </p:txBody>
      </p:sp>
      <p:sp>
        <p:nvSpPr>
          <p:cNvPr id="32" name="Content Placeholder 1"/>
          <p:cNvSpPr txBox="1">
            <a:spLocks/>
          </p:cNvSpPr>
          <p:nvPr/>
        </p:nvSpPr>
        <p:spPr>
          <a:xfrm>
            <a:off x="4849898" y="1403140"/>
            <a:ext cx="3848625" cy="1428743"/>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38138" indent="-285750">
              <a:buClr>
                <a:schemeClr val="accent2"/>
              </a:buClr>
            </a:pPr>
            <a:r>
              <a:rPr lang="en-US" sz="1600" dirty="0"/>
              <a:t>Is your money safe from market loss?</a:t>
            </a:r>
          </a:p>
          <a:p>
            <a:pPr marL="338138" indent="-285750">
              <a:buClr>
                <a:schemeClr val="accent2"/>
              </a:buClr>
            </a:pPr>
            <a:r>
              <a:rPr lang="en-US" sz="1600" dirty="0"/>
              <a:t>Are you beating CD’s? </a:t>
            </a:r>
          </a:p>
          <a:p>
            <a:pPr marL="338138" indent="-285750">
              <a:buClr>
                <a:schemeClr val="accent2"/>
              </a:buClr>
            </a:pPr>
            <a:r>
              <a:rPr lang="en-US" sz="1600" dirty="0"/>
              <a:t>How do you balance liquidity, growth and protection?</a:t>
            </a:r>
          </a:p>
        </p:txBody>
      </p:sp>
      <p:sp>
        <p:nvSpPr>
          <p:cNvPr id="11" name="Freeform 25"/>
          <p:cNvSpPr>
            <a:spLocks/>
          </p:cNvSpPr>
          <p:nvPr/>
        </p:nvSpPr>
        <p:spPr bwMode="auto">
          <a:xfrm flipH="1">
            <a:off x="2598644" y="0"/>
            <a:ext cx="2109934" cy="51435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a:off x="4849898" y="3000882"/>
            <a:ext cx="3621952" cy="1477328"/>
          </a:xfrm>
          <a:prstGeom prst="rect">
            <a:avLst/>
          </a:prstGeom>
          <a:noFill/>
        </p:spPr>
        <p:txBody>
          <a:bodyPr wrap="square" lIns="0" tIns="0" rIns="0" bIns="0" rtlCol="0">
            <a:spAutoFit/>
          </a:bodyPr>
          <a:lstStyle/>
          <a:p>
            <a:pPr algn="ctr"/>
            <a:r>
              <a:rPr lang="en-US" sz="1600" i="1" dirty="0">
                <a:solidFill>
                  <a:schemeClr val="accent2"/>
                </a:solidFill>
                <a:latin typeface="Times New Roman" panose="02020603050405020304" pitchFamily="18" charset="0"/>
                <a:cs typeface="Times New Roman" panose="02020603050405020304" pitchFamily="18" charset="0"/>
              </a:rPr>
              <a:t>Investors want  “downside protection, designed to protect them from being poor, and “upside potential”, designed to give them a chance at being rich.  </a:t>
            </a:r>
          </a:p>
          <a:p>
            <a:endParaRPr lang="en-US" sz="1600" dirty="0">
              <a:solidFill>
                <a:schemeClr val="accent2"/>
              </a:solidFill>
              <a:latin typeface="Times New Roman" panose="02020603050405020304" pitchFamily="18" charset="0"/>
              <a:ea typeface="Lato" panose="020F0502020204030203" pitchFamily="34" charset="0"/>
              <a:cs typeface="Times New Roman" panose="02020603050405020304" pitchFamily="18" charset="0"/>
            </a:endParaRPr>
          </a:p>
          <a:p>
            <a:pPr algn="ctr"/>
            <a:r>
              <a:rPr lang="en-US" sz="1600" dirty="0">
                <a:solidFill>
                  <a:schemeClr val="accent2"/>
                </a:solidFill>
                <a:latin typeface="Times New Roman" panose="02020603050405020304" pitchFamily="18" charset="0"/>
                <a:ea typeface="Lato" panose="020F0502020204030203" pitchFamily="34" charset="0"/>
                <a:cs typeface="Times New Roman" panose="02020603050405020304" pitchFamily="18" charset="0"/>
              </a:rPr>
              <a:t>      			 -</a:t>
            </a:r>
            <a:r>
              <a:rPr lang="en-US" sz="1600" dirty="0">
                <a:solidFill>
                  <a:schemeClr val="accent2"/>
                </a:solidFill>
                <a:latin typeface="Times New Roman" panose="02020603050405020304" pitchFamily="18" charset="0"/>
                <a:cs typeface="Times New Roman" panose="02020603050405020304" pitchFamily="18" charset="0"/>
              </a:rPr>
              <a:t> </a:t>
            </a:r>
            <a:r>
              <a:rPr lang="en-US" sz="1600" dirty="0" err="1">
                <a:solidFill>
                  <a:schemeClr val="accent2"/>
                </a:solidFill>
                <a:latin typeface="Times New Roman" panose="02020603050405020304" pitchFamily="18" charset="0"/>
                <a:cs typeface="Times New Roman" panose="02020603050405020304" pitchFamily="18" charset="0"/>
              </a:rPr>
              <a:t>Mier</a:t>
            </a:r>
            <a:r>
              <a:rPr lang="en-US" sz="1600" dirty="0">
                <a:solidFill>
                  <a:schemeClr val="accent2"/>
                </a:solidFill>
                <a:latin typeface="Times New Roman" panose="02020603050405020304" pitchFamily="18" charset="0"/>
                <a:cs typeface="Times New Roman" panose="02020603050405020304" pitchFamily="18" charset="0"/>
              </a:rPr>
              <a:t> </a:t>
            </a:r>
            <a:r>
              <a:rPr lang="en-US" sz="1600" dirty="0" err="1">
                <a:solidFill>
                  <a:schemeClr val="accent2"/>
                </a:solidFill>
                <a:latin typeface="Times New Roman" panose="02020603050405020304" pitchFamily="18" charset="0"/>
                <a:cs typeface="Times New Roman" panose="02020603050405020304" pitchFamily="18" charset="0"/>
              </a:rPr>
              <a:t>Stratman</a:t>
            </a:r>
            <a:endParaRPr lang="en-US" sz="1600" dirty="0">
              <a:solidFill>
                <a:schemeClr val="accent2"/>
              </a:solidFill>
              <a:latin typeface="Times New Roman" panose="02020603050405020304" pitchFamily="18" charset="0"/>
              <a:ea typeface="Lato" panose="020F0502020204030203" pitchFamily="34" charset="0"/>
              <a:cs typeface="Times New Roman" panose="02020603050405020304" pitchFamily="18" charset="0"/>
            </a:endParaRPr>
          </a:p>
        </p:txBody>
      </p:sp>
      <p:sp>
        <p:nvSpPr>
          <p:cNvPr id="15" name="Freeform 245"/>
          <p:cNvSpPr>
            <a:spLocks noEditPoints="1"/>
          </p:cNvSpPr>
          <p:nvPr/>
        </p:nvSpPr>
        <p:spPr bwMode="auto">
          <a:xfrm>
            <a:off x="4547665" y="2949079"/>
            <a:ext cx="243482" cy="206027"/>
          </a:xfrm>
          <a:custGeom>
            <a:avLst/>
            <a:gdLst>
              <a:gd name="T0" fmla="*/ 72 w 157"/>
              <a:gd name="T1" fmla="*/ 79 h 133"/>
              <a:gd name="T2" fmla="*/ 72 w 157"/>
              <a:gd name="T3" fmla="*/ 115 h 133"/>
              <a:gd name="T4" fmla="*/ 67 w 157"/>
              <a:gd name="T5" fmla="*/ 128 h 133"/>
              <a:gd name="T6" fmla="*/ 54 w 157"/>
              <a:gd name="T7" fmla="*/ 133 h 133"/>
              <a:gd name="T8" fmla="*/ 18 w 157"/>
              <a:gd name="T9" fmla="*/ 133 h 133"/>
              <a:gd name="T10" fmla="*/ 5 w 157"/>
              <a:gd name="T11" fmla="*/ 128 h 133"/>
              <a:gd name="T12" fmla="*/ 0 w 157"/>
              <a:gd name="T13" fmla="*/ 115 h 133"/>
              <a:gd name="T14" fmla="*/ 0 w 157"/>
              <a:gd name="T15" fmla="*/ 49 h 133"/>
              <a:gd name="T16" fmla="*/ 3 w 157"/>
              <a:gd name="T17" fmla="*/ 30 h 133"/>
              <a:gd name="T18" fmla="*/ 14 w 157"/>
              <a:gd name="T19" fmla="*/ 14 h 133"/>
              <a:gd name="T20" fmla="*/ 29 w 157"/>
              <a:gd name="T21" fmla="*/ 4 h 133"/>
              <a:gd name="T22" fmla="*/ 48 w 157"/>
              <a:gd name="T23" fmla="*/ 0 h 133"/>
              <a:gd name="T24" fmla="*/ 54 w 157"/>
              <a:gd name="T25" fmla="*/ 0 h 133"/>
              <a:gd name="T26" fmla="*/ 58 w 157"/>
              <a:gd name="T27" fmla="*/ 2 h 133"/>
              <a:gd name="T28" fmla="*/ 60 w 157"/>
              <a:gd name="T29" fmla="*/ 6 h 133"/>
              <a:gd name="T30" fmla="*/ 60 w 157"/>
              <a:gd name="T31" fmla="*/ 18 h 133"/>
              <a:gd name="T32" fmla="*/ 58 w 157"/>
              <a:gd name="T33" fmla="*/ 23 h 133"/>
              <a:gd name="T34" fmla="*/ 54 w 157"/>
              <a:gd name="T35" fmla="*/ 25 h 133"/>
              <a:gd name="T36" fmla="*/ 48 w 157"/>
              <a:gd name="T37" fmla="*/ 25 h 133"/>
              <a:gd name="T38" fmla="*/ 31 w 157"/>
              <a:gd name="T39" fmla="*/ 32 h 133"/>
              <a:gd name="T40" fmla="*/ 24 w 157"/>
              <a:gd name="T41" fmla="*/ 49 h 133"/>
              <a:gd name="T42" fmla="*/ 24 w 157"/>
              <a:gd name="T43" fmla="*/ 52 h 133"/>
              <a:gd name="T44" fmla="*/ 26 w 157"/>
              <a:gd name="T45" fmla="*/ 58 h 133"/>
              <a:gd name="T46" fmla="*/ 33 w 157"/>
              <a:gd name="T47" fmla="*/ 61 h 133"/>
              <a:gd name="T48" fmla="*/ 54 w 157"/>
              <a:gd name="T49" fmla="*/ 61 h 133"/>
              <a:gd name="T50" fmla="*/ 67 w 157"/>
              <a:gd name="T51" fmla="*/ 66 h 133"/>
              <a:gd name="T52" fmla="*/ 72 w 157"/>
              <a:gd name="T53" fmla="*/ 79 h 133"/>
              <a:gd name="T54" fmla="*/ 157 w 157"/>
              <a:gd name="T55" fmla="*/ 79 h 133"/>
              <a:gd name="T56" fmla="*/ 157 w 157"/>
              <a:gd name="T57" fmla="*/ 115 h 133"/>
              <a:gd name="T58" fmla="*/ 152 w 157"/>
              <a:gd name="T59" fmla="*/ 128 h 133"/>
              <a:gd name="T60" fmla="*/ 139 w 157"/>
              <a:gd name="T61" fmla="*/ 133 h 133"/>
              <a:gd name="T62" fmla="*/ 102 w 157"/>
              <a:gd name="T63" fmla="*/ 133 h 133"/>
              <a:gd name="T64" fmla="*/ 90 w 157"/>
              <a:gd name="T65" fmla="*/ 128 h 133"/>
              <a:gd name="T66" fmla="*/ 84 w 157"/>
              <a:gd name="T67" fmla="*/ 115 h 133"/>
              <a:gd name="T68" fmla="*/ 84 w 157"/>
              <a:gd name="T69" fmla="*/ 49 h 133"/>
              <a:gd name="T70" fmla="*/ 88 w 157"/>
              <a:gd name="T71" fmla="*/ 30 h 133"/>
              <a:gd name="T72" fmla="*/ 99 w 157"/>
              <a:gd name="T73" fmla="*/ 14 h 133"/>
              <a:gd name="T74" fmla="*/ 114 w 157"/>
              <a:gd name="T75" fmla="*/ 4 h 133"/>
              <a:gd name="T76" fmla="*/ 133 w 157"/>
              <a:gd name="T77" fmla="*/ 0 h 133"/>
              <a:gd name="T78" fmla="*/ 139 w 157"/>
              <a:gd name="T79" fmla="*/ 0 h 133"/>
              <a:gd name="T80" fmla="*/ 143 w 157"/>
              <a:gd name="T81" fmla="*/ 2 h 133"/>
              <a:gd name="T82" fmla="*/ 145 w 157"/>
              <a:gd name="T83" fmla="*/ 6 h 133"/>
              <a:gd name="T84" fmla="*/ 145 w 157"/>
              <a:gd name="T85" fmla="*/ 18 h 133"/>
              <a:gd name="T86" fmla="*/ 143 w 157"/>
              <a:gd name="T87" fmla="*/ 23 h 133"/>
              <a:gd name="T88" fmla="*/ 139 w 157"/>
              <a:gd name="T89" fmla="*/ 25 h 133"/>
              <a:gd name="T90" fmla="*/ 133 w 157"/>
              <a:gd name="T91" fmla="*/ 25 h 133"/>
              <a:gd name="T92" fmla="*/ 116 w 157"/>
              <a:gd name="T93" fmla="*/ 32 h 133"/>
              <a:gd name="T94" fmla="*/ 109 w 157"/>
              <a:gd name="T95" fmla="*/ 49 h 133"/>
              <a:gd name="T96" fmla="*/ 109 w 157"/>
              <a:gd name="T97" fmla="*/ 52 h 133"/>
              <a:gd name="T98" fmla="*/ 111 w 157"/>
              <a:gd name="T99" fmla="*/ 58 h 133"/>
              <a:gd name="T100" fmla="*/ 118 w 157"/>
              <a:gd name="T101" fmla="*/ 61 h 133"/>
              <a:gd name="T102" fmla="*/ 139 w 157"/>
              <a:gd name="T103" fmla="*/ 61 h 133"/>
              <a:gd name="T104" fmla="*/ 152 w 157"/>
              <a:gd name="T105" fmla="*/ 66 h 133"/>
              <a:gd name="T106" fmla="*/ 157 w 157"/>
              <a:gd name="T107" fmla="*/ 7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7" h="133">
                <a:moveTo>
                  <a:pt x="72" y="79"/>
                </a:moveTo>
                <a:cubicBezTo>
                  <a:pt x="72" y="115"/>
                  <a:pt x="72" y="115"/>
                  <a:pt x="72" y="115"/>
                </a:cubicBezTo>
                <a:cubicBezTo>
                  <a:pt x="72" y="120"/>
                  <a:pt x="70" y="125"/>
                  <a:pt x="67" y="128"/>
                </a:cubicBezTo>
                <a:cubicBezTo>
                  <a:pt x="63" y="132"/>
                  <a:pt x="59" y="133"/>
                  <a:pt x="54" y="133"/>
                </a:cubicBezTo>
                <a:cubicBezTo>
                  <a:pt x="18" y="133"/>
                  <a:pt x="18" y="133"/>
                  <a:pt x="18" y="133"/>
                </a:cubicBezTo>
                <a:cubicBezTo>
                  <a:pt x="13" y="133"/>
                  <a:pt x="8" y="132"/>
                  <a:pt x="5" y="128"/>
                </a:cubicBezTo>
                <a:cubicBezTo>
                  <a:pt x="1" y="125"/>
                  <a:pt x="0" y="120"/>
                  <a:pt x="0" y="115"/>
                </a:cubicBezTo>
                <a:cubicBezTo>
                  <a:pt x="0" y="49"/>
                  <a:pt x="0" y="49"/>
                  <a:pt x="0" y="49"/>
                </a:cubicBezTo>
                <a:cubicBezTo>
                  <a:pt x="0" y="42"/>
                  <a:pt x="1" y="36"/>
                  <a:pt x="3" y="30"/>
                </a:cubicBezTo>
                <a:cubicBezTo>
                  <a:pt x="6" y="24"/>
                  <a:pt x="9" y="19"/>
                  <a:pt x="14" y="14"/>
                </a:cubicBezTo>
                <a:cubicBezTo>
                  <a:pt x="18" y="10"/>
                  <a:pt x="23" y="7"/>
                  <a:pt x="29" y="4"/>
                </a:cubicBezTo>
                <a:cubicBezTo>
                  <a:pt x="35" y="2"/>
                  <a:pt x="41" y="0"/>
                  <a:pt x="48" y="0"/>
                </a:cubicBezTo>
                <a:cubicBezTo>
                  <a:pt x="54" y="0"/>
                  <a:pt x="54" y="0"/>
                  <a:pt x="54" y="0"/>
                </a:cubicBezTo>
                <a:cubicBezTo>
                  <a:pt x="56" y="0"/>
                  <a:pt x="57" y="1"/>
                  <a:pt x="58" y="2"/>
                </a:cubicBezTo>
                <a:cubicBezTo>
                  <a:pt x="60" y="3"/>
                  <a:pt x="60" y="5"/>
                  <a:pt x="60" y="6"/>
                </a:cubicBezTo>
                <a:cubicBezTo>
                  <a:pt x="60" y="18"/>
                  <a:pt x="60" y="18"/>
                  <a:pt x="60" y="18"/>
                </a:cubicBezTo>
                <a:cubicBezTo>
                  <a:pt x="60" y="20"/>
                  <a:pt x="60" y="22"/>
                  <a:pt x="58" y="23"/>
                </a:cubicBezTo>
                <a:cubicBezTo>
                  <a:pt x="57" y="24"/>
                  <a:pt x="56" y="25"/>
                  <a:pt x="54" y="25"/>
                </a:cubicBezTo>
                <a:cubicBezTo>
                  <a:pt x="48" y="25"/>
                  <a:pt x="48" y="25"/>
                  <a:pt x="48" y="25"/>
                </a:cubicBezTo>
                <a:cubicBezTo>
                  <a:pt x="41" y="25"/>
                  <a:pt x="36" y="27"/>
                  <a:pt x="31" y="32"/>
                </a:cubicBezTo>
                <a:cubicBezTo>
                  <a:pt x="26" y="36"/>
                  <a:pt x="24" y="42"/>
                  <a:pt x="24" y="49"/>
                </a:cubicBezTo>
                <a:cubicBezTo>
                  <a:pt x="24" y="52"/>
                  <a:pt x="24" y="52"/>
                  <a:pt x="24" y="52"/>
                </a:cubicBezTo>
                <a:cubicBezTo>
                  <a:pt x="24" y="54"/>
                  <a:pt x="25" y="56"/>
                  <a:pt x="26" y="58"/>
                </a:cubicBezTo>
                <a:cubicBezTo>
                  <a:pt x="28" y="60"/>
                  <a:pt x="30" y="61"/>
                  <a:pt x="33" y="61"/>
                </a:cubicBezTo>
                <a:cubicBezTo>
                  <a:pt x="54" y="61"/>
                  <a:pt x="54" y="61"/>
                  <a:pt x="54" y="61"/>
                </a:cubicBezTo>
                <a:cubicBezTo>
                  <a:pt x="59" y="61"/>
                  <a:pt x="63" y="63"/>
                  <a:pt x="67" y="66"/>
                </a:cubicBezTo>
                <a:cubicBezTo>
                  <a:pt x="70" y="70"/>
                  <a:pt x="72" y="74"/>
                  <a:pt x="72" y="79"/>
                </a:cubicBezTo>
                <a:close/>
                <a:moveTo>
                  <a:pt x="157" y="79"/>
                </a:moveTo>
                <a:cubicBezTo>
                  <a:pt x="157" y="115"/>
                  <a:pt x="157" y="115"/>
                  <a:pt x="157" y="115"/>
                </a:cubicBezTo>
                <a:cubicBezTo>
                  <a:pt x="157" y="120"/>
                  <a:pt x="155" y="125"/>
                  <a:pt x="152" y="128"/>
                </a:cubicBezTo>
                <a:cubicBezTo>
                  <a:pt x="148" y="132"/>
                  <a:pt x="144" y="133"/>
                  <a:pt x="139" y="133"/>
                </a:cubicBezTo>
                <a:cubicBezTo>
                  <a:pt x="102" y="133"/>
                  <a:pt x="102" y="133"/>
                  <a:pt x="102" y="133"/>
                </a:cubicBezTo>
                <a:cubicBezTo>
                  <a:pt x="97" y="133"/>
                  <a:pt x="93" y="132"/>
                  <a:pt x="90" y="128"/>
                </a:cubicBezTo>
                <a:cubicBezTo>
                  <a:pt x="86" y="125"/>
                  <a:pt x="84" y="120"/>
                  <a:pt x="84" y="115"/>
                </a:cubicBezTo>
                <a:cubicBezTo>
                  <a:pt x="84" y="49"/>
                  <a:pt x="84" y="49"/>
                  <a:pt x="84" y="49"/>
                </a:cubicBezTo>
                <a:cubicBezTo>
                  <a:pt x="84" y="42"/>
                  <a:pt x="86" y="36"/>
                  <a:pt x="88" y="30"/>
                </a:cubicBezTo>
                <a:cubicBezTo>
                  <a:pt x="91" y="24"/>
                  <a:pt x="94" y="19"/>
                  <a:pt x="99" y="14"/>
                </a:cubicBezTo>
                <a:cubicBezTo>
                  <a:pt x="103" y="10"/>
                  <a:pt x="108" y="7"/>
                  <a:pt x="114" y="4"/>
                </a:cubicBezTo>
                <a:cubicBezTo>
                  <a:pt x="120" y="2"/>
                  <a:pt x="126" y="0"/>
                  <a:pt x="133" y="0"/>
                </a:cubicBezTo>
                <a:cubicBezTo>
                  <a:pt x="139" y="0"/>
                  <a:pt x="139" y="0"/>
                  <a:pt x="139" y="0"/>
                </a:cubicBezTo>
                <a:cubicBezTo>
                  <a:pt x="140" y="0"/>
                  <a:pt x="142" y="1"/>
                  <a:pt x="143" y="2"/>
                </a:cubicBezTo>
                <a:cubicBezTo>
                  <a:pt x="144" y="3"/>
                  <a:pt x="145" y="5"/>
                  <a:pt x="145" y="6"/>
                </a:cubicBezTo>
                <a:cubicBezTo>
                  <a:pt x="145" y="18"/>
                  <a:pt x="145" y="18"/>
                  <a:pt x="145" y="18"/>
                </a:cubicBezTo>
                <a:cubicBezTo>
                  <a:pt x="145" y="20"/>
                  <a:pt x="144" y="22"/>
                  <a:pt x="143" y="23"/>
                </a:cubicBezTo>
                <a:cubicBezTo>
                  <a:pt x="142" y="24"/>
                  <a:pt x="140" y="25"/>
                  <a:pt x="139" y="25"/>
                </a:cubicBezTo>
                <a:cubicBezTo>
                  <a:pt x="133" y="25"/>
                  <a:pt x="133" y="25"/>
                  <a:pt x="133" y="25"/>
                </a:cubicBezTo>
                <a:cubicBezTo>
                  <a:pt x="126" y="25"/>
                  <a:pt x="120" y="27"/>
                  <a:pt x="116" y="32"/>
                </a:cubicBezTo>
                <a:cubicBezTo>
                  <a:pt x="111" y="36"/>
                  <a:pt x="109" y="42"/>
                  <a:pt x="109" y="49"/>
                </a:cubicBezTo>
                <a:cubicBezTo>
                  <a:pt x="109" y="52"/>
                  <a:pt x="109" y="52"/>
                  <a:pt x="109" y="52"/>
                </a:cubicBezTo>
                <a:cubicBezTo>
                  <a:pt x="109" y="54"/>
                  <a:pt x="109" y="56"/>
                  <a:pt x="111" y="58"/>
                </a:cubicBezTo>
                <a:cubicBezTo>
                  <a:pt x="113" y="60"/>
                  <a:pt x="115" y="61"/>
                  <a:pt x="118" y="61"/>
                </a:cubicBezTo>
                <a:cubicBezTo>
                  <a:pt x="139" y="61"/>
                  <a:pt x="139" y="61"/>
                  <a:pt x="139" y="61"/>
                </a:cubicBezTo>
                <a:cubicBezTo>
                  <a:pt x="144" y="61"/>
                  <a:pt x="148" y="63"/>
                  <a:pt x="152" y="66"/>
                </a:cubicBezTo>
                <a:cubicBezTo>
                  <a:pt x="155" y="70"/>
                  <a:pt x="157" y="74"/>
                  <a:pt x="157" y="79"/>
                </a:cubicBezTo>
                <a:close/>
              </a:path>
            </a:pathLst>
          </a:custGeom>
          <a:solidFill>
            <a:schemeClr val="bg1">
              <a:lumMod val="50000"/>
            </a:schemeClr>
          </a:solidFill>
          <a:ln>
            <a:noFill/>
          </a:ln>
          <a:extLst/>
        </p:spPr>
        <p:txBody>
          <a:bodyPr vert="horz" wrap="square" lIns="91440" tIns="45720" rIns="91440" bIns="45720" numCol="1" anchor="t" anchorCtr="0" compatLnSpc="1">
            <a:prstTxWarp prst="textNoShape">
              <a:avLst/>
            </a:prstTxWarp>
          </a:bodyPr>
          <a:lstStyle/>
          <a:p>
            <a:endParaRPr lang="en-US">
              <a:solidFill>
                <a:schemeClr val="accent4"/>
              </a:solidFill>
            </a:endParaRPr>
          </a:p>
        </p:txBody>
      </p:sp>
      <p:sp>
        <p:nvSpPr>
          <p:cNvPr id="16" name="Freeform 246"/>
          <p:cNvSpPr>
            <a:spLocks noEditPoints="1"/>
          </p:cNvSpPr>
          <p:nvPr/>
        </p:nvSpPr>
        <p:spPr bwMode="auto">
          <a:xfrm rot="10800000" flipH="1" flipV="1">
            <a:off x="8471328" y="3739546"/>
            <a:ext cx="227195" cy="199936"/>
          </a:xfrm>
          <a:custGeom>
            <a:avLst/>
            <a:gdLst>
              <a:gd name="T0" fmla="*/ 73 w 157"/>
              <a:gd name="T1" fmla="*/ 18 h 133"/>
              <a:gd name="T2" fmla="*/ 73 w 157"/>
              <a:gd name="T3" fmla="*/ 85 h 133"/>
              <a:gd name="T4" fmla="*/ 69 w 157"/>
              <a:gd name="T5" fmla="*/ 104 h 133"/>
              <a:gd name="T6" fmla="*/ 58 w 157"/>
              <a:gd name="T7" fmla="*/ 119 h 133"/>
              <a:gd name="T8" fmla="*/ 43 w 157"/>
              <a:gd name="T9" fmla="*/ 130 h 133"/>
              <a:gd name="T10" fmla="*/ 24 w 157"/>
              <a:gd name="T11" fmla="*/ 133 h 133"/>
              <a:gd name="T12" fmla="*/ 18 w 157"/>
              <a:gd name="T13" fmla="*/ 133 h 133"/>
              <a:gd name="T14" fmla="*/ 14 w 157"/>
              <a:gd name="T15" fmla="*/ 132 h 133"/>
              <a:gd name="T16" fmla="*/ 12 w 157"/>
              <a:gd name="T17" fmla="*/ 127 h 133"/>
              <a:gd name="T18" fmla="*/ 12 w 157"/>
              <a:gd name="T19" fmla="*/ 115 h 133"/>
              <a:gd name="T20" fmla="*/ 14 w 157"/>
              <a:gd name="T21" fmla="*/ 111 h 133"/>
              <a:gd name="T22" fmla="*/ 18 w 157"/>
              <a:gd name="T23" fmla="*/ 109 h 133"/>
              <a:gd name="T24" fmla="*/ 24 w 157"/>
              <a:gd name="T25" fmla="*/ 109 h 133"/>
              <a:gd name="T26" fmla="*/ 41 w 157"/>
              <a:gd name="T27" fmla="*/ 102 h 133"/>
              <a:gd name="T28" fmla="*/ 48 w 157"/>
              <a:gd name="T29" fmla="*/ 85 h 133"/>
              <a:gd name="T30" fmla="*/ 48 w 157"/>
              <a:gd name="T31" fmla="*/ 82 h 133"/>
              <a:gd name="T32" fmla="*/ 46 w 157"/>
              <a:gd name="T33" fmla="*/ 76 h 133"/>
              <a:gd name="T34" fmla="*/ 39 w 157"/>
              <a:gd name="T35" fmla="*/ 73 h 133"/>
              <a:gd name="T36" fmla="*/ 18 w 157"/>
              <a:gd name="T37" fmla="*/ 73 h 133"/>
              <a:gd name="T38" fmla="*/ 5 w 157"/>
              <a:gd name="T39" fmla="*/ 68 h 133"/>
              <a:gd name="T40" fmla="*/ 0 w 157"/>
              <a:gd name="T41" fmla="*/ 55 h 133"/>
              <a:gd name="T42" fmla="*/ 0 w 157"/>
              <a:gd name="T43" fmla="*/ 18 h 133"/>
              <a:gd name="T44" fmla="*/ 5 w 157"/>
              <a:gd name="T45" fmla="*/ 6 h 133"/>
              <a:gd name="T46" fmla="*/ 18 w 157"/>
              <a:gd name="T47" fmla="*/ 0 h 133"/>
              <a:gd name="T48" fmla="*/ 54 w 157"/>
              <a:gd name="T49" fmla="*/ 0 h 133"/>
              <a:gd name="T50" fmla="*/ 67 w 157"/>
              <a:gd name="T51" fmla="*/ 6 h 133"/>
              <a:gd name="T52" fmla="*/ 73 w 157"/>
              <a:gd name="T53" fmla="*/ 18 h 133"/>
              <a:gd name="T54" fmla="*/ 157 w 157"/>
              <a:gd name="T55" fmla="*/ 18 h 133"/>
              <a:gd name="T56" fmla="*/ 157 w 157"/>
              <a:gd name="T57" fmla="*/ 85 h 133"/>
              <a:gd name="T58" fmla="*/ 153 w 157"/>
              <a:gd name="T59" fmla="*/ 104 h 133"/>
              <a:gd name="T60" fmla="*/ 143 w 157"/>
              <a:gd name="T61" fmla="*/ 119 h 133"/>
              <a:gd name="T62" fmla="*/ 128 w 157"/>
              <a:gd name="T63" fmla="*/ 130 h 133"/>
              <a:gd name="T64" fmla="*/ 109 w 157"/>
              <a:gd name="T65" fmla="*/ 133 h 133"/>
              <a:gd name="T66" fmla="*/ 103 w 157"/>
              <a:gd name="T67" fmla="*/ 133 h 133"/>
              <a:gd name="T68" fmla="*/ 99 w 157"/>
              <a:gd name="T69" fmla="*/ 132 h 133"/>
              <a:gd name="T70" fmla="*/ 97 w 157"/>
              <a:gd name="T71" fmla="*/ 127 h 133"/>
              <a:gd name="T72" fmla="*/ 97 w 157"/>
              <a:gd name="T73" fmla="*/ 115 h 133"/>
              <a:gd name="T74" fmla="*/ 99 w 157"/>
              <a:gd name="T75" fmla="*/ 111 h 133"/>
              <a:gd name="T76" fmla="*/ 103 w 157"/>
              <a:gd name="T77" fmla="*/ 109 h 133"/>
              <a:gd name="T78" fmla="*/ 109 w 157"/>
              <a:gd name="T79" fmla="*/ 109 h 133"/>
              <a:gd name="T80" fmla="*/ 126 w 157"/>
              <a:gd name="T81" fmla="*/ 102 h 133"/>
              <a:gd name="T82" fmla="*/ 133 w 157"/>
              <a:gd name="T83" fmla="*/ 85 h 133"/>
              <a:gd name="T84" fmla="*/ 133 w 157"/>
              <a:gd name="T85" fmla="*/ 82 h 133"/>
              <a:gd name="T86" fmla="*/ 130 w 157"/>
              <a:gd name="T87" fmla="*/ 76 h 133"/>
              <a:gd name="T88" fmla="*/ 124 w 157"/>
              <a:gd name="T89" fmla="*/ 73 h 133"/>
              <a:gd name="T90" fmla="*/ 103 w 157"/>
              <a:gd name="T91" fmla="*/ 73 h 133"/>
              <a:gd name="T92" fmla="*/ 90 w 157"/>
              <a:gd name="T93" fmla="*/ 68 h 133"/>
              <a:gd name="T94" fmla="*/ 85 w 157"/>
              <a:gd name="T95" fmla="*/ 55 h 133"/>
              <a:gd name="T96" fmla="*/ 85 w 157"/>
              <a:gd name="T97" fmla="*/ 18 h 133"/>
              <a:gd name="T98" fmla="*/ 90 w 157"/>
              <a:gd name="T99" fmla="*/ 6 h 133"/>
              <a:gd name="T100" fmla="*/ 103 w 157"/>
              <a:gd name="T101" fmla="*/ 0 h 133"/>
              <a:gd name="T102" fmla="*/ 139 w 157"/>
              <a:gd name="T103" fmla="*/ 0 h 133"/>
              <a:gd name="T104" fmla="*/ 152 w 157"/>
              <a:gd name="T105" fmla="*/ 6 h 133"/>
              <a:gd name="T106" fmla="*/ 157 w 157"/>
              <a:gd name="T107" fmla="*/ 1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7" h="133">
                <a:moveTo>
                  <a:pt x="73" y="18"/>
                </a:moveTo>
                <a:cubicBezTo>
                  <a:pt x="73" y="85"/>
                  <a:pt x="73" y="85"/>
                  <a:pt x="73" y="85"/>
                </a:cubicBezTo>
                <a:cubicBezTo>
                  <a:pt x="73" y="92"/>
                  <a:pt x="71" y="98"/>
                  <a:pt x="69" y="104"/>
                </a:cubicBezTo>
                <a:cubicBezTo>
                  <a:pt x="66" y="110"/>
                  <a:pt x="63" y="115"/>
                  <a:pt x="58" y="119"/>
                </a:cubicBezTo>
                <a:cubicBezTo>
                  <a:pt x="54" y="124"/>
                  <a:pt x="49" y="127"/>
                  <a:pt x="43" y="130"/>
                </a:cubicBezTo>
                <a:cubicBezTo>
                  <a:pt x="37" y="132"/>
                  <a:pt x="31" y="133"/>
                  <a:pt x="24" y="133"/>
                </a:cubicBezTo>
                <a:cubicBezTo>
                  <a:pt x="18" y="133"/>
                  <a:pt x="18" y="133"/>
                  <a:pt x="18" y="133"/>
                </a:cubicBezTo>
                <a:cubicBezTo>
                  <a:pt x="16" y="133"/>
                  <a:pt x="15" y="133"/>
                  <a:pt x="14" y="132"/>
                </a:cubicBezTo>
                <a:cubicBezTo>
                  <a:pt x="13" y="130"/>
                  <a:pt x="12" y="129"/>
                  <a:pt x="12" y="127"/>
                </a:cubicBezTo>
                <a:cubicBezTo>
                  <a:pt x="12" y="115"/>
                  <a:pt x="12" y="115"/>
                  <a:pt x="12" y="115"/>
                </a:cubicBezTo>
                <a:cubicBezTo>
                  <a:pt x="12" y="114"/>
                  <a:pt x="13" y="112"/>
                  <a:pt x="14" y="111"/>
                </a:cubicBezTo>
                <a:cubicBezTo>
                  <a:pt x="15" y="110"/>
                  <a:pt x="16" y="109"/>
                  <a:pt x="18" y="109"/>
                </a:cubicBezTo>
                <a:cubicBezTo>
                  <a:pt x="24" y="109"/>
                  <a:pt x="24" y="109"/>
                  <a:pt x="24" y="109"/>
                </a:cubicBezTo>
                <a:cubicBezTo>
                  <a:pt x="31" y="109"/>
                  <a:pt x="37" y="107"/>
                  <a:pt x="41" y="102"/>
                </a:cubicBezTo>
                <a:cubicBezTo>
                  <a:pt x="46" y="97"/>
                  <a:pt x="48" y="92"/>
                  <a:pt x="48" y="85"/>
                </a:cubicBezTo>
                <a:cubicBezTo>
                  <a:pt x="48" y="82"/>
                  <a:pt x="48" y="82"/>
                  <a:pt x="48" y="82"/>
                </a:cubicBezTo>
                <a:cubicBezTo>
                  <a:pt x="48" y="79"/>
                  <a:pt x="47" y="77"/>
                  <a:pt x="46" y="76"/>
                </a:cubicBezTo>
                <a:cubicBezTo>
                  <a:pt x="44" y="74"/>
                  <a:pt x="42" y="73"/>
                  <a:pt x="39" y="73"/>
                </a:cubicBezTo>
                <a:cubicBezTo>
                  <a:pt x="18" y="73"/>
                  <a:pt x="18" y="73"/>
                  <a:pt x="18" y="73"/>
                </a:cubicBezTo>
                <a:cubicBezTo>
                  <a:pt x="13" y="73"/>
                  <a:pt x="9" y="71"/>
                  <a:pt x="5" y="68"/>
                </a:cubicBezTo>
                <a:cubicBezTo>
                  <a:pt x="2" y="64"/>
                  <a:pt x="0" y="60"/>
                  <a:pt x="0" y="55"/>
                </a:cubicBezTo>
                <a:cubicBezTo>
                  <a:pt x="0" y="18"/>
                  <a:pt x="0" y="18"/>
                  <a:pt x="0" y="18"/>
                </a:cubicBezTo>
                <a:cubicBezTo>
                  <a:pt x="0" y="13"/>
                  <a:pt x="2" y="9"/>
                  <a:pt x="5" y="6"/>
                </a:cubicBezTo>
                <a:cubicBezTo>
                  <a:pt x="9" y="2"/>
                  <a:pt x="13" y="0"/>
                  <a:pt x="18" y="0"/>
                </a:cubicBezTo>
                <a:cubicBezTo>
                  <a:pt x="54" y="0"/>
                  <a:pt x="54" y="0"/>
                  <a:pt x="54" y="0"/>
                </a:cubicBezTo>
                <a:cubicBezTo>
                  <a:pt x="59" y="0"/>
                  <a:pt x="64" y="2"/>
                  <a:pt x="67" y="6"/>
                </a:cubicBezTo>
                <a:cubicBezTo>
                  <a:pt x="71" y="9"/>
                  <a:pt x="73" y="13"/>
                  <a:pt x="73" y="18"/>
                </a:cubicBezTo>
                <a:close/>
                <a:moveTo>
                  <a:pt x="157" y="18"/>
                </a:moveTo>
                <a:cubicBezTo>
                  <a:pt x="157" y="85"/>
                  <a:pt x="157" y="85"/>
                  <a:pt x="157" y="85"/>
                </a:cubicBezTo>
                <a:cubicBezTo>
                  <a:pt x="157" y="92"/>
                  <a:pt x="156" y="98"/>
                  <a:pt x="153" y="104"/>
                </a:cubicBezTo>
                <a:cubicBezTo>
                  <a:pt x="151" y="110"/>
                  <a:pt x="147" y="115"/>
                  <a:pt x="143" y="119"/>
                </a:cubicBezTo>
                <a:cubicBezTo>
                  <a:pt x="139" y="124"/>
                  <a:pt x="134" y="127"/>
                  <a:pt x="128" y="130"/>
                </a:cubicBezTo>
                <a:cubicBezTo>
                  <a:pt x="122" y="132"/>
                  <a:pt x="115" y="133"/>
                  <a:pt x="109" y="133"/>
                </a:cubicBezTo>
                <a:cubicBezTo>
                  <a:pt x="103" y="133"/>
                  <a:pt x="103" y="133"/>
                  <a:pt x="103" y="133"/>
                </a:cubicBezTo>
                <a:cubicBezTo>
                  <a:pt x="101" y="133"/>
                  <a:pt x="100" y="133"/>
                  <a:pt x="99" y="132"/>
                </a:cubicBezTo>
                <a:cubicBezTo>
                  <a:pt x="97" y="130"/>
                  <a:pt x="97" y="129"/>
                  <a:pt x="97" y="127"/>
                </a:cubicBezTo>
                <a:cubicBezTo>
                  <a:pt x="97" y="115"/>
                  <a:pt x="97" y="115"/>
                  <a:pt x="97" y="115"/>
                </a:cubicBezTo>
                <a:cubicBezTo>
                  <a:pt x="97" y="114"/>
                  <a:pt x="97" y="112"/>
                  <a:pt x="99" y="111"/>
                </a:cubicBezTo>
                <a:cubicBezTo>
                  <a:pt x="100" y="110"/>
                  <a:pt x="101" y="109"/>
                  <a:pt x="103" y="109"/>
                </a:cubicBezTo>
                <a:cubicBezTo>
                  <a:pt x="109" y="109"/>
                  <a:pt x="109" y="109"/>
                  <a:pt x="109" y="109"/>
                </a:cubicBezTo>
                <a:cubicBezTo>
                  <a:pt x="116" y="109"/>
                  <a:pt x="121" y="107"/>
                  <a:pt x="126" y="102"/>
                </a:cubicBezTo>
                <a:cubicBezTo>
                  <a:pt x="131" y="97"/>
                  <a:pt x="133" y="92"/>
                  <a:pt x="133" y="85"/>
                </a:cubicBezTo>
                <a:cubicBezTo>
                  <a:pt x="133" y="82"/>
                  <a:pt x="133" y="82"/>
                  <a:pt x="133" y="82"/>
                </a:cubicBezTo>
                <a:cubicBezTo>
                  <a:pt x="133" y="79"/>
                  <a:pt x="132" y="77"/>
                  <a:pt x="130" y="76"/>
                </a:cubicBezTo>
                <a:cubicBezTo>
                  <a:pt x="129" y="74"/>
                  <a:pt x="126" y="73"/>
                  <a:pt x="124" y="73"/>
                </a:cubicBezTo>
                <a:cubicBezTo>
                  <a:pt x="103" y="73"/>
                  <a:pt x="103" y="73"/>
                  <a:pt x="103" y="73"/>
                </a:cubicBezTo>
                <a:cubicBezTo>
                  <a:pt x="98" y="73"/>
                  <a:pt x="93" y="71"/>
                  <a:pt x="90" y="68"/>
                </a:cubicBezTo>
                <a:cubicBezTo>
                  <a:pt x="86" y="64"/>
                  <a:pt x="85" y="60"/>
                  <a:pt x="85" y="55"/>
                </a:cubicBezTo>
                <a:cubicBezTo>
                  <a:pt x="85" y="18"/>
                  <a:pt x="85" y="18"/>
                  <a:pt x="85" y="18"/>
                </a:cubicBezTo>
                <a:cubicBezTo>
                  <a:pt x="85" y="13"/>
                  <a:pt x="86" y="9"/>
                  <a:pt x="90" y="6"/>
                </a:cubicBezTo>
                <a:cubicBezTo>
                  <a:pt x="93" y="2"/>
                  <a:pt x="98" y="0"/>
                  <a:pt x="103" y="0"/>
                </a:cubicBezTo>
                <a:cubicBezTo>
                  <a:pt x="139" y="0"/>
                  <a:pt x="139" y="0"/>
                  <a:pt x="139" y="0"/>
                </a:cubicBezTo>
                <a:cubicBezTo>
                  <a:pt x="144" y="0"/>
                  <a:pt x="148" y="2"/>
                  <a:pt x="152" y="6"/>
                </a:cubicBezTo>
                <a:cubicBezTo>
                  <a:pt x="155" y="9"/>
                  <a:pt x="157" y="13"/>
                  <a:pt x="157" y="18"/>
                </a:cubicBezTo>
                <a:close/>
              </a:path>
            </a:pathLst>
          </a:custGeom>
          <a:solidFill>
            <a:schemeClr val="bg1">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7" name="TextBox 16"/>
          <p:cNvSpPr txBox="1"/>
          <p:nvPr/>
        </p:nvSpPr>
        <p:spPr>
          <a:xfrm>
            <a:off x="4234899" y="980087"/>
            <a:ext cx="4195946" cy="338554"/>
          </a:xfrm>
          <a:prstGeom prst="rect">
            <a:avLst/>
          </a:prstGeom>
          <a:noFill/>
        </p:spPr>
        <p:txBody>
          <a:bodyPr wrap="square" rtlCol="0">
            <a:spAutoFit/>
          </a:bodyPr>
          <a:lstStyle/>
          <a:p>
            <a:pPr algn="ctr"/>
            <a:r>
              <a:rPr lang="en-US" sz="1600" dirty="0">
                <a:solidFill>
                  <a:schemeClr val="accent3"/>
                </a:solidFill>
              </a:rPr>
              <a:t>A conservative investor’s dilemma </a:t>
            </a:r>
          </a:p>
        </p:txBody>
      </p:sp>
      <p:cxnSp>
        <p:nvCxnSpPr>
          <p:cNvPr id="10" name="Straight Connector 9"/>
          <p:cNvCxnSpPr/>
          <p:nvPr/>
        </p:nvCxnSpPr>
        <p:spPr>
          <a:xfrm>
            <a:off x="4006299" y="852293"/>
            <a:ext cx="457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576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2"/>
          </p:nvPr>
        </p:nvSpPr>
        <p:spPr>
          <a:xfrm>
            <a:off x="2116817" y="967606"/>
            <a:ext cx="4899478" cy="761694"/>
          </a:xfrm>
        </p:spPr>
        <p:txBody>
          <a:bodyPr>
            <a:normAutofit/>
          </a:bodyPr>
          <a:lstStyle/>
          <a:p>
            <a:pPr marL="0" indent="0" algn="ctr">
              <a:buNone/>
            </a:pPr>
            <a:r>
              <a:rPr lang="en-US" sz="2000" b="1" dirty="0">
                <a:solidFill>
                  <a:schemeClr val="accent3"/>
                </a:solidFill>
              </a:rPr>
              <a:t>GLOBAL STOCK PRICES </a:t>
            </a:r>
            <a:br>
              <a:rPr lang="en-US" sz="2000" b="1" dirty="0"/>
            </a:br>
            <a:r>
              <a:rPr lang="en-US" sz="1800" b="1" i="1" dirty="0">
                <a:solidFill>
                  <a:schemeClr val="accent5"/>
                </a:solidFill>
              </a:rPr>
              <a:t>(January 1, 1980—January 22, 2016)</a:t>
            </a:r>
            <a:endParaRPr lang="en-US" sz="2000" b="1" i="1" dirty="0">
              <a:solidFill>
                <a:schemeClr val="accent5"/>
              </a:solidFill>
            </a:endParaRPr>
          </a:p>
        </p:txBody>
      </p:sp>
      <p:sp>
        <p:nvSpPr>
          <p:cNvPr id="6" name="Title 5"/>
          <p:cNvSpPr>
            <a:spLocks noGrp="1"/>
          </p:cNvSpPr>
          <p:nvPr>
            <p:ph type="title"/>
          </p:nvPr>
        </p:nvSpPr>
        <p:spPr>
          <a:xfrm>
            <a:off x="389467" y="213666"/>
            <a:ext cx="8754542" cy="457200"/>
          </a:xfrm>
        </p:spPr>
        <p:txBody>
          <a:bodyPr>
            <a:noAutofit/>
          </a:bodyPr>
          <a:lstStyle/>
          <a:p>
            <a:br>
              <a:rPr lang="en-US" dirty="0"/>
            </a:br>
            <a:r>
              <a:rPr lang="en-US" dirty="0"/>
              <a:t>“Corrections” and “Bear Markets”</a:t>
            </a:r>
            <a:br>
              <a:rPr lang="en-US" dirty="0"/>
            </a:br>
            <a:endParaRPr lang="en-US" dirty="0"/>
          </a:p>
        </p:txBody>
      </p:sp>
      <p:graphicFrame>
        <p:nvGraphicFramePr>
          <p:cNvPr id="8" name="Content Placeholder 5"/>
          <p:cNvGraphicFramePr>
            <a:graphicFrameLocks/>
          </p:cNvGraphicFramePr>
          <p:nvPr>
            <p:extLst/>
          </p:nvPr>
        </p:nvGraphicFramePr>
        <p:xfrm>
          <a:off x="682171" y="1904856"/>
          <a:ext cx="7768770" cy="1832391"/>
        </p:xfrm>
        <a:graphic>
          <a:graphicData uri="http://schemas.openxmlformats.org/drawingml/2006/table">
            <a:tbl>
              <a:tblPr firstRow="1" bandRow="1">
                <a:tableStyleId>{5C22544A-7EE6-4342-B048-85BDC9FD1C3A}</a:tableStyleId>
              </a:tblPr>
              <a:tblGrid>
                <a:gridCol w="1553754">
                  <a:extLst>
                    <a:ext uri="{9D8B030D-6E8A-4147-A177-3AD203B41FA5}">
                      <a16:colId xmlns:a16="http://schemas.microsoft.com/office/drawing/2014/main" val="20000"/>
                    </a:ext>
                  </a:extLst>
                </a:gridCol>
                <a:gridCol w="1553754">
                  <a:extLst>
                    <a:ext uri="{9D8B030D-6E8A-4147-A177-3AD203B41FA5}">
                      <a16:colId xmlns:a16="http://schemas.microsoft.com/office/drawing/2014/main" val="20001"/>
                    </a:ext>
                  </a:extLst>
                </a:gridCol>
                <a:gridCol w="1553754">
                  <a:extLst>
                    <a:ext uri="{9D8B030D-6E8A-4147-A177-3AD203B41FA5}">
                      <a16:colId xmlns:a16="http://schemas.microsoft.com/office/drawing/2014/main" val="20002"/>
                    </a:ext>
                  </a:extLst>
                </a:gridCol>
                <a:gridCol w="1553754">
                  <a:extLst>
                    <a:ext uri="{9D8B030D-6E8A-4147-A177-3AD203B41FA5}">
                      <a16:colId xmlns:a16="http://schemas.microsoft.com/office/drawing/2014/main" val="20003"/>
                    </a:ext>
                  </a:extLst>
                </a:gridCol>
                <a:gridCol w="1553754">
                  <a:extLst>
                    <a:ext uri="{9D8B030D-6E8A-4147-A177-3AD203B41FA5}">
                      <a16:colId xmlns:a16="http://schemas.microsoft.com/office/drawing/2014/main" val="20004"/>
                    </a:ext>
                  </a:extLst>
                </a:gridCol>
              </a:tblGrid>
              <a:tr h="814020">
                <a:tc>
                  <a:txBody>
                    <a:bodyPr/>
                    <a:lstStyle/>
                    <a:p>
                      <a:pPr algn="ctr"/>
                      <a:r>
                        <a:rPr lang="en-US" sz="1600" dirty="0"/>
                        <a:t>Type of Decline</a:t>
                      </a:r>
                    </a:p>
                  </a:txBody>
                  <a:tcPr marL="82500" marR="82500" marT="41250" marB="41250" anchor="ctr">
                    <a:solidFill>
                      <a:schemeClr val="accent3"/>
                    </a:solidFill>
                  </a:tcPr>
                </a:tc>
                <a:tc>
                  <a:txBody>
                    <a:bodyPr/>
                    <a:lstStyle/>
                    <a:p>
                      <a:pPr algn="ctr"/>
                      <a:r>
                        <a:rPr lang="en-US" sz="1600" dirty="0"/>
                        <a:t>Number</a:t>
                      </a:r>
                    </a:p>
                  </a:txBody>
                  <a:tcPr marL="82500" marR="82500" marT="41250" marB="41250" anchor="ctr">
                    <a:solidFill>
                      <a:schemeClr val="accent3"/>
                    </a:solidFill>
                  </a:tcPr>
                </a:tc>
                <a:tc>
                  <a:txBody>
                    <a:bodyPr/>
                    <a:lstStyle/>
                    <a:p>
                      <a:pPr algn="ctr"/>
                      <a:r>
                        <a:rPr lang="en-US" sz="1600" dirty="0"/>
                        <a:t>Avg. Return</a:t>
                      </a:r>
                    </a:p>
                  </a:txBody>
                  <a:tcPr marL="82500" marR="82500" marT="41250" marB="41250" anchor="ctr">
                    <a:solidFill>
                      <a:schemeClr val="accent3"/>
                    </a:solidFill>
                  </a:tcPr>
                </a:tc>
                <a:tc>
                  <a:txBody>
                    <a:bodyPr/>
                    <a:lstStyle/>
                    <a:p>
                      <a:pPr algn="ctr"/>
                      <a:r>
                        <a:rPr lang="en-US" sz="1600" dirty="0"/>
                        <a:t>Avg.</a:t>
                      </a:r>
                      <a:r>
                        <a:rPr lang="en-US" sz="1600" baseline="0" dirty="0"/>
                        <a:t> Time from Peak to Trough</a:t>
                      </a:r>
                      <a:endParaRPr lang="en-US" sz="1600" dirty="0"/>
                    </a:p>
                  </a:txBody>
                  <a:tcPr marL="82500" marR="82500" marT="41250" marB="41250" anchor="ctr">
                    <a:solidFill>
                      <a:schemeClr val="accent3"/>
                    </a:solidFill>
                  </a:tcPr>
                </a:tc>
                <a:tc>
                  <a:txBody>
                    <a:bodyPr/>
                    <a:lstStyle/>
                    <a:p>
                      <a:pPr algn="ctr"/>
                      <a:r>
                        <a:rPr lang="en-US" sz="1600" dirty="0"/>
                        <a:t>Avg. Time</a:t>
                      </a:r>
                      <a:r>
                        <a:rPr lang="en-US" sz="1600" baseline="0" dirty="0"/>
                        <a:t> from Trough to Recovery</a:t>
                      </a:r>
                      <a:endParaRPr lang="en-US" sz="1600" dirty="0"/>
                    </a:p>
                  </a:txBody>
                  <a:tcPr marL="82500" marR="82500" marT="41250" marB="41250" anchor="ctr">
                    <a:solidFill>
                      <a:schemeClr val="accent3"/>
                    </a:solidFill>
                  </a:tcPr>
                </a:tc>
                <a:extLst>
                  <a:ext uri="{0D108BD9-81ED-4DB2-BD59-A6C34878D82A}">
                    <a16:rowId xmlns:a16="http://schemas.microsoft.com/office/drawing/2014/main" val="10000"/>
                  </a:ext>
                </a:extLst>
              </a:tr>
              <a:tr h="484799">
                <a:tc>
                  <a:txBody>
                    <a:bodyPr/>
                    <a:lstStyle/>
                    <a:p>
                      <a:r>
                        <a:rPr lang="en-US" sz="1600" dirty="0"/>
                        <a:t>Correction</a:t>
                      </a:r>
                    </a:p>
                  </a:txBody>
                  <a:tcPr marL="82500" marR="82500" marT="41250" marB="41250" anchor="ctr">
                    <a:solidFill>
                      <a:schemeClr val="bg1">
                        <a:lumMod val="95000"/>
                      </a:schemeClr>
                    </a:solidFill>
                  </a:tcPr>
                </a:tc>
                <a:tc>
                  <a:txBody>
                    <a:bodyPr/>
                    <a:lstStyle/>
                    <a:p>
                      <a:pPr algn="ctr"/>
                      <a:r>
                        <a:rPr lang="en-US" sz="1600" dirty="0"/>
                        <a:t>12</a:t>
                      </a:r>
                    </a:p>
                  </a:txBody>
                  <a:tcPr marL="82500" marR="82500" marT="41250" marB="41250" anchor="ctr">
                    <a:solidFill>
                      <a:schemeClr val="bg1">
                        <a:lumMod val="95000"/>
                      </a:schemeClr>
                    </a:solidFill>
                  </a:tcPr>
                </a:tc>
                <a:tc>
                  <a:txBody>
                    <a:bodyPr/>
                    <a:lstStyle/>
                    <a:p>
                      <a:pPr algn="ctr"/>
                      <a:r>
                        <a:rPr lang="en-US" sz="1600" dirty="0"/>
                        <a:t>-13.7%</a:t>
                      </a:r>
                    </a:p>
                  </a:txBody>
                  <a:tcPr marL="82500" marR="82500" marT="41250" marB="41250" anchor="ctr">
                    <a:solidFill>
                      <a:schemeClr val="bg1">
                        <a:lumMod val="95000"/>
                      </a:schemeClr>
                    </a:solidFill>
                  </a:tcPr>
                </a:tc>
                <a:tc>
                  <a:txBody>
                    <a:bodyPr/>
                    <a:lstStyle/>
                    <a:p>
                      <a:pPr algn="ctr"/>
                      <a:r>
                        <a:rPr lang="en-US" sz="1600" dirty="0"/>
                        <a:t>87 Days</a:t>
                      </a:r>
                    </a:p>
                  </a:txBody>
                  <a:tcPr marL="82500" marR="82500" marT="41250" marB="41250" anchor="ctr">
                    <a:solidFill>
                      <a:schemeClr val="bg1">
                        <a:lumMod val="95000"/>
                      </a:schemeClr>
                    </a:solidFill>
                  </a:tcPr>
                </a:tc>
                <a:tc>
                  <a:txBody>
                    <a:bodyPr/>
                    <a:lstStyle/>
                    <a:p>
                      <a:pPr algn="ctr"/>
                      <a:r>
                        <a:rPr lang="en-US" sz="1600" dirty="0"/>
                        <a:t>121 Days</a:t>
                      </a:r>
                    </a:p>
                  </a:txBody>
                  <a:tcPr marL="82500" marR="82500" marT="41250" marB="41250" anchor="ctr">
                    <a:solidFill>
                      <a:schemeClr val="bg1">
                        <a:lumMod val="95000"/>
                      </a:schemeClr>
                    </a:solidFill>
                  </a:tcPr>
                </a:tc>
                <a:extLst>
                  <a:ext uri="{0D108BD9-81ED-4DB2-BD59-A6C34878D82A}">
                    <a16:rowId xmlns:a16="http://schemas.microsoft.com/office/drawing/2014/main" val="10001"/>
                  </a:ext>
                </a:extLst>
              </a:tr>
              <a:tr h="533572">
                <a:tc>
                  <a:txBody>
                    <a:bodyPr/>
                    <a:lstStyle/>
                    <a:p>
                      <a:r>
                        <a:rPr lang="en-US" sz="1600" dirty="0"/>
                        <a:t>Bear Market</a:t>
                      </a:r>
                    </a:p>
                  </a:txBody>
                  <a:tcPr marL="82500" marR="82500" marT="41250" marB="41250" anchor="ctr">
                    <a:solidFill>
                      <a:schemeClr val="bg1">
                        <a:lumMod val="85000"/>
                      </a:schemeClr>
                    </a:solidFill>
                  </a:tcPr>
                </a:tc>
                <a:tc>
                  <a:txBody>
                    <a:bodyPr/>
                    <a:lstStyle/>
                    <a:p>
                      <a:pPr algn="ctr"/>
                      <a:r>
                        <a:rPr lang="en-US" sz="1600" dirty="0"/>
                        <a:t>7</a:t>
                      </a:r>
                    </a:p>
                  </a:txBody>
                  <a:tcPr marL="82500" marR="82500" marT="41250" marB="41250" anchor="ctr">
                    <a:solidFill>
                      <a:schemeClr val="bg1">
                        <a:lumMod val="85000"/>
                      </a:schemeClr>
                    </a:solidFill>
                  </a:tcPr>
                </a:tc>
                <a:tc>
                  <a:txBody>
                    <a:bodyPr/>
                    <a:lstStyle/>
                    <a:p>
                      <a:pPr algn="ctr"/>
                      <a:r>
                        <a:rPr lang="en-US" sz="1600" dirty="0"/>
                        <a:t>-33.4%</a:t>
                      </a:r>
                    </a:p>
                  </a:txBody>
                  <a:tcPr marL="82500" marR="82500" marT="41250" marB="41250" anchor="ctr">
                    <a:solidFill>
                      <a:schemeClr val="bg1">
                        <a:lumMod val="85000"/>
                      </a:schemeClr>
                    </a:solidFill>
                  </a:tcPr>
                </a:tc>
                <a:tc>
                  <a:txBody>
                    <a:bodyPr/>
                    <a:lstStyle/>
                    <a:p>
                      <a:pPr algn="ctr"/>
                      <a:r>
                        <a:rPr lang="en-US" sz="1600" dirty="0"/>
                        <a:t>373 Days</a:t>
                      </a:r>
                    </a:p>
                  </a:txBody>
                  <a:tcPr marL="82500" marR="82500" marT="41250" marB="41250" anchor="ctr">
                    <a:solidFill>
                      <a:schemeClr val="bg1">
                        <a:lumMod val="85000"/>
                      </a:schemeClr>
                    </a:solidFill>
                  </a:tcPr>
                </a:tc>
                <a:tc>
                  <a:txBody>
                    <a:bodyPr/>
                    <a:lstStyle/>
                    <a:p>
                      <a:pPr algn="ctr"/>
                      <a:r>
                        <a:rPr lang="en-US" sz="1600" dirty="0"/>
                        <a:t>798 Days</a:t>
                      </a:r>
                    </a:p>
                  </a:txBody>
                  <a:tcPr marL="82500" marR="82500" marT="41250" marB="41250" anchor="ctr">
                    <a:solidFill>
                      <a:schemeClr val="bg1">
                        <a:lumMod val="85000"/>
                      </a:schemeClr>
                    </a:solidFill>
                  </a:tcPr>
                </a:tc>
                <a:extLst>
                  <a:ext uri="{0D108BD9-81ED-4DB2-BD59-A6C34878D82A}">
                    <a16:rowId xmlns:a16="http://schemas.microsoft.com/office/drawing/2014/main" val="10002"/>
                  </a:ext>
                </a:extLst>
              </a:tr>
            </a:tbl>
          </a:graphicData>
        </a:graphic>
      </p:graphicFrame>
      <p:sp>
        <p:nvSpPr>
          <p:cNvPr id="2" name="Rectangle 1"/>
          <p:cNvSpPr/>
          <p:nvPr/>
        </p:nvSpPr>
        <p:spPr>
          <a:xfrm>
            <a:off x="682171" y="4004243"/>
            <a:ext cx="7768770" cy="369332"/>
          </a:xfrm>
          <a:prstGeom prst="rect">
            <a:avLst/>
          </a:prstGeom>
        </p:spPr>
        <p:txBody>
          <a:bodyPr wrap="square">
            <a:spAutoFit/>
          </a:bodyPr>
          <a:lstStyle/>
          <a:p>
            <a:pPr algn="ctr"/>
            <a:r>
              <a:rPr lang="en-US" sz="900" i="1" dirty="0">
                <a:solidFill>
                  <a:schemeClr val="bg1">
                    <a:lumMod val="50000"/>
                  </a:schemeClr>
                </a:solidFill>
              </a:rPr>
              <a:t>Source: Vanguard, Markets &amp; Economies 1/28/16</a:t>
            </a:r>
          </a:p>
          <a:p>
            <a:pPr algn="ctr"/>
            <a:r>
              <a:rPr lang="en-US" sz="900" i="1" dirty="0">
                <a:solidFill>
                  <a:schemeClr val="bg1">
                    <a:lumMod val="50000"/>
                  </a:schemeClr>
                </a:solidFill>
              </a:rPr>
              <a:t>https://personal.vanguard.com/us/insights/article/market-correction-vanguard-perspective-012016</a:t>
            </a:r>
          </a:p>
        </p:txBody>
      </p:sp>
    </p:spTree>
    <p:extLst>
      <p:ext uri="{BB962C8B-B14F-4D97-AF65-F5344CB8AC3E}">
        <p14:creationId xmlns:p14="http://schemas.microsoft.com/office/powerpoint/2010/main" val="33827073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Freeform 164"/>
          <p:cNvSpPr>
            <a:spLocks noChangeArrowheads="1"/>
          </p:cNvSpPr>
          <p:nvPr/>
        </p:nvSpPr>
        <p:spPr bwMode="auto">
          <a:xfrm>
            <a:off x="1445244" y="1215076"/>
            <a:ext cx="2057198" cy="2937390"/>
          </a:xfrm>
          <a:custGeom>
            <a:avLst/>
            <a:gdLst>
              <a:gd name="T0" fmla="*/ 1665 w 1666"/>
              <a:gd name="T1" fmla="*/ 3493 h 3494"/>
              <a:gd name="T2" fmla="*/ 0 w 1666"/>
              <a:gd name="T3" fmla="*/ 3493 h 3494"/>
              <a:gd name="T4" fmla="*/ 0 w 1666"/>
              <a:gd name="T5" fmla="*/ 0 h 3494"/>
              <a:gd name="T6" fmla="*/ 1665 w 1666"/>
              <a:gd name="T7" fmla="*/ 0 h 3494"/>
              <a:gd name="T8" fmla="*/ 1665 w 1666"/>
              <a:gd name="T9" fmla="*/ 3493 h 3494"/>
            </a:gdLst>
            <a:ahLst/>
            <a:cxnLst>
              <a:cxn ang="0">
                <a:pos x="T0" y="T1"/>
              </a:cxn>
              <a:cxn ang="0">
                <a:pos x="T2" y="T3"/>
              </a:cxn>
              <a:cxn ang="0">
                <a:pos x="T4" y="T5"/>
              </a:cxn>
              <a:cxn ang="0">
                <a:pos x="T6" y="T7"/>
              </a:cxn>
              <a:cxn ang="0">
                <a:pos x="T8" y="T9"/>
              </a:cxn>
            </a:cxnLst>
            <a:rect l="0" t="0" r="r" b="b"/>
            <a:pathLst>
              <a:path w="1666" h="3494">
                <a:moveTo>
                  <a:pt x="1665" y="3493"/>
                </a:moveTo>
                <a:lnTo>
                  <a:pt x="0" y="3493"/>
                </a:lnTo>
                <a:lnTo>
                  <a:pt x="0" y="0"/>
                </a:lnTo>
                <a:lnTo>
                  <a:pt x="1665" y="0"/>
                </a:lnTo>
                <a:lnTo>
                  <a:pt x="1665" y="3493"/>
                </a:lnTo>
              </a:path>
            </a:pathLst>
          </a:custGeom>
          <a:solidFill>
            <a:srgbClr val="F1572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a:ln>
                <a:noFill/>
              </a:ln>
              <a:solidFill>
                <a:srgbClr val="445469"/>
              </a:solidFill>
              <a:effectLst/>
              <a:uLnTx/>
              <a:uFillTx/>
              <a:latin typeface="Lato Light"/>
            </a:endParaRPr>
          </a:p>
        </p:txBody>
      </p:sp>
      <p:sp>
        <p:nvSpPr>
          <p:cNvPr id="77" name="Freeform 165"/>
          <p:cNvSpPr>
            <a:spLocks noChangeArrowheads="1"/>
          </p:cNvSpPr>
          <p:nvPr/>
        </p:nvSpPr>
        <p:spPr bwMode="auto">
          <a:xfrm>
            <a:off x="1445244" y="1215076"/>
            <a:ext cx="2052005" cy="2937390"/>
          </a:xfrm>
          <a:custGeom>
            <a:avLst/>
            <a:gdLst>
              <a:gd name="T0" fmla="*/ 1665 w 1666"/>
              <a:gd name="T1" fmla="*/ 3493 h 3494"/>
              <a:gd name="T2" fmla="*/ 0 w 1666"/>
              <a:gd name="T3" fmla="*/ 3493 h 3494"/>
              <a:gd name="T4" fmla="*/ 0 w 1666"/>
              <a:gd name="T5" fmla="*/ 0 h 3494"/>
              <a:gd name="T6" fmla="*/ 1665 w 1666"/>
              <a:gd name="T7" fmla="*/ 0 h 3494"/>
              <a:gd name="T8" fmla="*/ 1665 w 1666"/>
              <a:gd name="T9" fmla="*/ 3493 h 3494"/>
            </a:gdLst>
            <a:ahLst/>
            <a:cxnLst>
              <a:cxn ang="0">
                <a:pos x="T0" y="T1"/>
              </a:cxn>
              <a:cxn ang="0">
                <a:pos x="T2" y="T3"/>
              </a:cxn>
              <a:cxn ang="0">
                <a:pos x="T4" y="T5"/>
              </a:cxn>
              <a:cxn ang="0">
                <a:pos x="T6" y="T7"/>
              </a:cxn>
              <a:cxn ang="0">
                <a:pos x="T8" y="T9"/>
              </a:cxn>
            </a:cxnLst>
            <a:rect l="0" t="0" r="r" b="b"/>
            <a:pathLst>
              <a:path w="1666" h="3494">
                <a:moveTo>
                  <a:pt x="1665" y="3493"/>
                </a:moveTo>
                <a:lnTo>
                  <a:pt x="0" y="3493"/>
                </a:lnTo>
                <a:lnTo>
                  <a:pt x="0" y="0"/>
                </a:lnTo>
                <a:lnTo>
                  <a:pt x="1665" y="0"/>
                </a:lnTo>
                <a:lnTo>
                  <a:pt x="1665" y="3493"/>
                </a:lnTo>
              </a:path>
            </a:pathLst>
          </a:custGeom>
          <a:solidFill>
            <a:schemeClr val="bg1"/>
          </a:solidFill>
          <a:ln>
            <a:solidFill>
              <a:schemeClr val="accent6"/>
            </a:solidFill>
          </a:ln>
          <a:effectLs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a:ln>
                <a:noFill/>
              </a:ln>
              <a:solidFill>
                <a:srgbClr val="445469"/>
              </a:solidFill>
              <a:effectLst/>
              <a:uLnTx/>
              <a:uFillTx/>
              <a:latin typeface="Lato Light"/>
            </a:endParaRPr>
          </a:p>
        </p:txBody>
      </p:sp>
      <p:sp>
        <p:nvSpPr>
          <p:cNvPr id="78" name="Freeform 166"/>
          <p:cNvSpPr>
            <a:spLocks noChangeArrowheads="1"/>
          </p:cNvSpPr>
          <p:nvPr/>
        </p:nvSpPr>
        <p:spPr bwMode="auto">
          <a:xfrm>
            <a:off x="3548387" y="1215076"/>
            <a:ext cx="2057198" cy="2937390"/>
          </a:xfrm>
          <a:custGeom>
            <a:avLst/>
            <a:gdLst>
              <a:gd name="T0" fmla="*/ 1665 w 1666"/>
              <a:gd name="T1" fmla="*/ 3493 h 3494"/>
              <a:gd name="T2" fmla="*/ 0 w 1666"/>
              <a:gd name="T3" fmla="*/ 3493 h 3494"/>
              <a:gd name="T4" fmla="*/ 0 w 1666"/>
              <a:gd name="T5" fmla="*/ 0 h 3494"/>
              <a:gd name="T6" fmla="*/ 1665 w 1666"/>
              <a:gd name="T7" fmla="*/ 0 h 3494"/>
              <a:gd name="T8" fmla="*/ 1665 w 1666"/>
              <a:gd name="T9" fmla="*/ 3493 h 3494"/>
            </a:gdLst>
            <a:ahLst/>
            <a:cxnLst>
              <a:cxn ang="0">
                <a:pos x="T0" y="T1"/>
              </a:cxn>
              <a:cxn ang="0">
                <a:pos x="T2" y="T3"/>
              </a:cxn>
              <a:cxn ang="0">
                <a:pos x="T4" y="T5"/>
              </a:cxn>
              <a:cxn ang="0">
                <a:pos x="T6" y="T7"/>
              </a:cxn>
              <a:cxn ang="0">
                <a:pos x="T8" y="T9"/>
              </a:cxn>
            </a:cxnLst>
            <a:rect l="0" t="0" r="r" b="b"/>
            <a:pathLst>
              <a:path w="1666" h="3494">
                <a:moveTo>
                  <a:pt x="1665" y="3493"/>
                </a:moveTo>
                <a:lnTo>
                  <a:pt x="0" y="3493"/>
                </a:lnTo>
                <a:lnTo>
                  <a:pt x="0" y="0"/>
                </a:lnTo>
                <a:lnTo>
                  <a:pt x="1665" y="0"/>
                </a:lnTo>
                <a:lnTo>
                  <a:pt x="1665" y="3493"/>
                </a:lnTo>
              </a:path>
            </a:pathLst>
          </a:custGeom>
          <a:solidFill>
            <a:srgbClr val="5CC7D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a:ln>
                <a:noFill/>
              </a:ln>
              <a:solidFill>
                <a:srgbClr val="445469"/>
              </a:solidFill>
              <a:effectLst/>
              <a:uLnTx/>
              <a:uFillTx/>
              <a:latin typeface="Lato Light"/>
            </a:endParaRPr>
          </a:p>
        </p:txBody>
      </p:sp>
      <p:sp>
        <p:nvSpPr>
          <p:cNvPr id="79" name="Freeform 167"/>
          <p:cNvSpPr>
            <a:spLocks noChangeArrowheads="1"/>
          </p:cNvSpPr>
          <p:nvPr/>
        </p:nvSpPr>
        <p:spPr bwMode="auto">
          <a:xfrm>
            <a:off x="3557949" y="1302092"/>
            <a:ext cx="2057198" cy="2937390"/>
          </a:xfrm>
          <a:custGeom>
            <a:avLst/>
            <a:gdLst>
              <a:gd name="T0" fmla="*/ 1665 w 1666"/>
              <a:gd name="T1" fmla="*/ 3493 h 3494"/>
              <a:gd name="T2" fmla="*/ 0 w 1666"/>
              <a:gd name="T3" fmla="*/ 3493 h 3494"/>
              <a:gd name="T4" fmla="*/ 0 w 1666"/>
              <a:gd name="T5" fmla="*/ 0 h 3494"/>
              <a:gd name="T6" fmla="*/ 1665 w 1666"/>
              <a:gd name="T7" fmla="*/ 0 h 3494"/>
              <a:gd name="T8" fmla="*/ 1665 w 1666"/>
              <a:gd name="T9" fmla="*/ 3493 h 3494"/>
            </a:gdLst>
            <a:ahLst/>
            <a:cxnLst>
              <a:cxn ang="0">
                <a:pos x="T0" y="T1"/>
              </a:cxn>
              <a:cxn ang="0">
                <a:pos x="T2" y="T3"/>
              </a:cxn>
              <a:cxn ang="0">
                <a:pos x="T4" y="T5"/>
              </a:cxn>
              <a:cxn ang="0">
                <a:pos x="T6" y="T7"/>
              </a:cxn>
              <a:cxn ang="0">
                <a:pos x="T8" y="T9"/>
              </a:cxn>
            </a:cxnLst>
            <a:rect l="0" t="0" r="r" b="b"/>
            <a:pathLst>
              <a:path w="1666" h="3494">
                <a:moveTo>
                  <a:pt x="1665" y="3493"/>
                </a:moveTo>
                <a:lnTo>
                  <a:pt x="0" y="3493"/>
                </a:lnTo>
                <a:lnTo>
                  <a:pt x="0" y="0"/>
                </a:lnTo>
                <a:lnTo>
                  <a:pt x="1665" y="0"/>
                </a:lnTo>
                <a:lnTo>
                  <a:pt x="1665" y="3493"/>
                </a:lnTo>
              </a:path>
            </a:pathLst>
          </a:custGeom>
          <a:solidFill>
            <a:schemeClr val="bg1"/>
          </a:solidFill>
          <a:ln>
            <a:solidFill>
              <a:schemeClr val="accent1"/>
            </a:solidFill>
          </a:ln>
          <a:effectLs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dirty="0">
              <a:ln>
                <a:noFill/>
              </a:ln>
              <a:solidFill>
                <a:srgbClr val="445469"/>
              </a:solidFill>
              <a:effectLst/>
              <a:uLnTx/>
              <a:uFillTx/>
              <a:latin typeface="Lato Light"/>
            </a:endParaRPr>
          </a:p>
        </p:txBody>
      </p:sp>
      <p:sp>
        <p:nvSpPr>
          <p:cNvPr id="80" name="Freeform 168"/>
          <p:cNvSpPr>
            <a:spLocks noChangeArrowheads="1"/>
          </p:cNvSpPr>
          <p:nvPr/>
        </p:nvSpPr>
        <p:spPr bwMode="auto">
          <a:xfrm>
            <a:off x="5647764" y="1215076"/>
            <a:ext cx="2057198" cy="2937390"/>
          </a:xfrm>
          <a:custGeom>
            <a:avLst/>
            <a:gdLst>
              <a:gd name="T0" fmla="*/ 1665 w 1666"/>
              <a:gd name="T1" fmla="*/ 3493 h 3494"/>
              <a:gd name="T2" fmla="*/ 0 w 1666"/>
              <a:gd name="T3" fmla="*/ 3493 h 3494"/>
              <a:gd name="T4" fmla="*/ 0 w 1666"/>
              <a:gd name="T5" fmla="*/ 0 h 3494"/>
              <a:gd name="T6" fmla="*/ 1665 w 1666"/>
              <a:gd name="T7" fmla="*/ 0 h 3494"/>
              <a:gd name="T8" fmla="*/ 1665 w 1666"/>
              <a:gd name="T9" fmla="*/ 3493 h 3494"/>
            </a:gdLst>
            <a:ahLst/>
            <a:cxnLst>
              <a:cxn ang="0">
                <a:pos x="T0" y="T1"/>
              </a:cxn>
              <a:cxn ang="0">
                <a:pos x="T2" y="T3"/>
              </a:cxn>
              <a:cxn ang="0">
                <a:pos x="T4" y="T5"/>
              </a:cxn>
              <a:cxn ang="0">
                <a:pos x="T6" y="T7"/>
              </a:cxn>
              <a:cxn ang="0">
                <a:pos x="T8" y="T9"/>
              </a:cxn>
            </a:cxnLst>
            <a:rect l="0" t="0" r="r" b="b"/>
            <a:pathLst>
              <a:path w="1666" h="3494">
                <a:moveTo>
                  <a:pt x="1665" y="3493"/>
                </a:moveTo>
                <a:lnTo>
                  <a:pt x="0" y="3493"/>
                </a:lnTo>
                <a:lnTo>
                  <a:pt x="0" y="0"/>
                </a:lnTo>
                <a:lnTo>
                  <a:pt x="1665" y="0"/>
                </a:lnTo>
                <a:lnTo>
                  <a:pt x="1665" y="3493"/>
                </a:lnTo>
              </a:path>
            </a:pathLst>
          </a:custGeom>
          <a:solidFill>
            <a:srgbClr val="DB1A5D"/>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a:ln>
                <a:noFill/>
              </a:ln>
              <a:solidFill>
                <a:srgbClr val="445469"/>
              </a:solidFill>
              <a:effectLst/>
              <a:uLnTx/>
              <a:uFillTx/>
              <a:latin typeface="Lato Light"/>
            </a:endParaRPr>
          </a:p>
        </p:txBody>
      </p:sp>
      <p:sp>
        <p:nvSpPr>
          <p:cNvPr id="81" name="Freeform 169"/>
          <p:cNvSpPr>
            <a:spLocks noChangeArrowheads="1"/>
          </p:cNvSpPr>
          <p:nvPr/>
        </p:nvSpPr>
        <p:spPr bwMode="auto">
          <a:xfrm>
            <a:off x="5647764" y="1215076"/>
            <a:ext cx="2057198" cy="2937390"/>
          </a:xfrm>
          <a:custGeom>
            <a:avLst/>
            <a:gdLst>
              <a:gd name="T0" fmla="*/ 1665 w 1666"/>
              <a:gd name="T1" fmla="*/ 3493 h 3494"/>
              <a:gd name="T2" fmla="*/ 0 w 1666"/>
              <a:gd name="T3" fmla="*/ 3493 h 3494"/>
              <a:gd name="T4" fmla="*/ 0 w 1666"/>
              <a:gd name="T5" fmla="*/ 0 h 3494"/>
              <a:gd name="T6" fmla="*/ 1665 w 1666"/>
              <a:gd name="T7" fmla="*/ 0 h 3494"/>
              <a:gd name="T8" fmla="*/ 1665 w 1666"/>
              <a:gd name="T9" fmla="*/ 3493 h 3494"/>
            </a:gdLst>
            <a:ahLst/>
            <a:cxnLst>
              <a:cxn ang="0">
                <a:pos x="T0" y="T1"/>
              </a:cxn>
              <a:cxn ang="0">
                <a:pos x="T2" y="T3"/>
              </a:cxn>
              <a:cxn ang="0">
                <a:pos x="T4" y="T5"/>
              </a:cxn>
              <a:cxn ang="0">
                <a:pos x="T6" y="T7"/>
              </a:cxn>
              <a:cxn ang="0">
                <a:pos x="T8" y="T9"/>
              </a:cxn>
            </a:cxnLst>
            <a:rect l="0" t="0" r="r" b="b"/>
            <a:pathLst>
              <a:path w="1666" h="3494">
                <a:moveTo>
                  <a:pt x="1665" y="3493"/>
                </a:moveTo>
                <a:lnTo>
                  <a:pt x="0" y="3493"/>
                </a:lnTo>
                <a:lnTo>
                  <a:pt x="0" y="0"/>
                </a:lnTo>
                <a:lnTo>
                  <a:pt x="1665" y="0"/>
                </a:lnTo>
                <a:lnTo>
                  <a:pt x="1665" y="3493"/>
                </a:lnTo>
              </a:path>
            </a:pathLst>
          </a:custGeom>
          <a:solidFill>
            <a:schemeClr val="bg1"/>
          </a:solidFill>
          <a:ln>
            <a:solidFill>
              <a:srgbClr val="FF0000"/>
            </a:solidFill>
          </a:ln>
          <a:effectLs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a:ln>
                <a:noFill/>
              </a:ln>
              <a:solidFill>
                <a:srgbClr val="445469"/>
              </a:solidFill>
              <a:effectLst/>
              <a:uLnTx/>
              <a:uFillTx/>
              <a:latin typeface="Lato Light"/>
            </a:endParaRPr>
          </a:p>
        </p:txBody>
      </p:sp>
      <p:sp>
        <p:nvSpPr>
          <p:cNvPr id="82" name="Freeform 170"/>
          <p:cNvSpPr>
            <a:spLocks noChangeArrowheads="1"/>
          </p:cNvSpPr>
          <p:nvPr/>
        </p:nvSpPr>
        <p:spPr bwMode="auto">
          <a:xfrm>
            <a:off x="1445244" y="1215078"/>
            <a:ext cx="2057198" cy="422806"/>
          </a:xfrm>
          <a:custGeom>
            <a:avLst/>
            <a:gdLst>
              <a:gd name="T0" fmla="*/ 1665 w 1666"/>
              <a:gd name="T1" fmla="*/ 0 h 502"/>
              <a:gd name="T2" fmla="*/ 0 w 1666"/>
              <a:gd name="T3" fmla="*/ 0 h 502"/>
              <a:gd name="T4" fmla="*/ 0 w 1666"/>
              <a:gd name="T5" fmla="*/ 501 h 502"/>
              <a:gd name="T6" fmla="*/ 1665 w 1666"/>
              <a:gd name="T7" fmla="*/ 501 h 502"/>
              <a:gd name="T8" fmla="*/ 1665 w 1666"/>
              <a:gd name="T9" fmla="*/ 0 h 502"/>
            </a:gdLst>
            <a:ahLst/>
            <a:cxnLst>
              <a:cxn ang="0">
                <a:pos x="T0" y="T1"/>
              </a:cxn>
              <a:cxn ang="0">
                <a:pos x="T2" y="T3"/>
              </a:cxn>
              <a:cxn ang="0">
                <a:pos x="T4" y="T5"/>
              </a:cxn>
              <a:cxn ang="0">
                <a:pos x="T6" y="T7"/>
              </a:cxn>
              <a:cxn ang="0">
                <a:pos x="T8" y="T9"/>
              </a:cxn>
            </a:cxnLst>
            <a:rect l="0" t="0" r="r" b="b"/>
            <a:pathLst>
              <a:path w="1666" h="502">
                <a:moveTo>
                  <a:pt x="1665" y="0"/>
                </a:moveTo>
                <a:lnTo>
                  <a:pt x="0" y="0"/>
                </a:lnTo>
                <a:lnTo>
                  <a:pt x="0" y="501"/>
                </a:lnTo>
                <a:lnTo>
                  <a:pt x="1665" y="501"/>
                </a:lnTo>
                <a:lnTo>
                  <a:pt x="1665" y="0"/>
                </a:lnTo>
              </a:path>
            </a:pathLst>
          </a:custGeom>
          <a:solidFill>
            <a:srgbClr val="F68A5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a:ln>
                <a:noFill/>
              </a:ln>
              <a:solidFill>
                <a:srgbClr val="445469"/>
              </a:solidFill>
              <a:effectLst/>
              <a:uLnTx/>
              <a:uFillTx/>
              <a:latin typeface="Lato Light"/>
            </a:endParaRPr>
          </a:p>
        </p:txBody>
      </p:sp>
      <p:sp>
        <p:nvSpPr>
          <p:cNvPr id="83" name="Freeform 171"/>
          <p:cNvSpPr>
            <a:spLocks noChangeArrowheads="1"/>
          </p:cNvSpPr>
          <p:nvPr/>
        </p:nvSpPr>
        <p:spPr bwMode="auto">
          <a:xfrm>
            <a:off x="1445244" y="1215078"/>
            <a:ext cx="2057198" cy="422806"/>
          </a:xfrm>
          <a:custGeom>
            <a:avLst/>
            <a:gdLst>
              <a:gd name="T0" fmla="*/ 1665 w 1666"/>
              <a:gd name="T1" fmla="*/ 0 h 502"/>
              <a:gd name="T2" fmla="*/ 0 w 1666"/>
              <a:gd name="T3" fmla="*/ 0 h 502"/>
              <a:gd name="T4" fmla="*/ 0 w 1666"/>
              <a:gd name="T5" fmla="*/ 501 h 502"/>
              <a:gd name="T6" fmla="*/ 1665 w 1666"/>
              <a:gd name="T7" fmla="*/ 501 h 502"/>
              <a:gd name="T8" fmla="*/ 1665 w 1666"/>
              <a:gd name="T9" fmla="*/ 0 h 502"/>
            </a:gdLst>
            <a:ahLst/>
            <a:cxnLst>
              <a:cxn ang="0">
                <a:pos x="T0" y="T1"/>
              </a:cxn>
              <a:cxn ang="0">
                <a:pos x="T2" y="T3"/>
              </a:cxn>
              <a:cxn ang="0">
                <a:pos x="T4" y="T5"/>
              </a:cxn>
              <a:cxn ang="0">
                <a:pos x="T6" y="T7"/>
              </a:cxn>
              <a:cxn ang="0">
                <a:pos x="T8" y="T9"/>
              </a:cxn>
            </a:cxnLst>
            <a:rect l="0" t="0" r="r" b="b"/>
            <a:pathLst>
              <a:path w="1666" h="502">
                <a:moveTo>
                  <a:pt x="1665" y="0"/>
                </a:moveTo>
                <a:lnTo>
                  <a:pt x="0" y="0"/>
                </a:lnTo>
                <a:lnTo>
                  <a:pt x="0" y="501"/>
                </a:lnTo>
                <a:lnTo>
                  <a:pt x="1665" y="501"/>
                </a:lnTo>
                <a:lnTo>
                  <a:pt x="1665" y="0"/>
                </a:lnTo>
              </a:path>
            </a:pathLst>
          </a:custGeom>
          <a:solidFill>
            <a:srgbClr val="FFC000"/>
          </a:solidFill>
          <a:ln>
            <a:noFill/>
          </a:ln>
          <a:effectLs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a:ln>
                <a:noFill/>
              </a:ln>
              <a:solidFill>
                <a:srgbClr val="445469"/>
              </a:solidFill>
              <a:effectLst/>
              <a:uLnTx/>
              <a:uFillTx/>
              <a:latin typeface="Lato Light"/>
            </a:endParaRPr>
          </a:p>
        </p:txBody>
      </p:sp>
      <p:sp>
        <p:nvSpPr>
          <p:cNvPr id="94" name="Freeform 182"/>
          <p:cNvSpPr>
            <a:spLocks noChangeArrowheads="1"/>
          </p:cNvSpPr>
          <p:nvPr/>
        </p:nvSpPr>
        <p:spPr bwMode="auto">
          <a:xfrm>
            <a:off x="3548387" y="1215078"/>
            <a:ext cx="2057198" cy="422806"/>
          </a:xfrm>
          <a:custGeom>
            <a:avLst/>
            <a:gdLst>
              <a:gd name="T0" fmla="*/ 1665 w 1666"/>
              <a:gd name="T1" fmla="*/ 0 h 502"/>
              <a:gd name="T2" fmla="*/ 0 w 1666"/>
              <a:gd name="T3" fmla="*/ 0 h 502"/>
              <a:gd name="T4" fmla="*/ 0 w 1666"/>
              <a:gd name="T5" fmla="*/ 501 h 502"/>
              <a:gd name="T6" fmla="*/ 1665 w 1666"/>
              <a:gd name="T7" fmla="*/ 501 h 502"/>
              <a:gd name="T8" fmla="*/ 1665 w 1666"/>
              <a:gd name="T9" fmla="*/ 0 h 502"/>
            </a:gdLst>
            <a:ahLst/>
            <a:cxnLst>
              <a:cxn ang="0">
                <a:pos x="T0" y="T1"/>
              </a:cxn>
              <a:cxn ang="0">
                <a:pos x="T2" y="T3"/>
              </a:cxn>
              <a:cxn ang="0">
                <a:pos x="T4" y="T5"/>
              </a:cxn>
              <a:cxn ang="0">
                <a:pos x="T6" y="T7"/>
              </a:cxn>
              <a:cxn ang="0">
                <a:pos x="T8" y="T9"/>
              </a:cxn>
            </a:cxnLst>
            <a:rect l="0" t="0" r="r" b="b"/>
            <a:pathLst>
              <a:path w="1666" h="502">
                <a:moveTo>
                  <a:pt x="1665" y="0"/>
                </a:moveTo>
                <a:lnTo>
                  <a:pt x="0" y="0"/>
                </a:lnTo>
                <a:lnTo>
                  <a:pt x="0" y="501"/>
                </a:lnTo>
                <a:lnTo>
                  <a:pt x="1665" y="501"/>
                </a:lnTo>
                <a:lnTo>
                  <a:pt x="1665" y="0"/>
                </a:lnTo>
              </a:path>
            </a:pathLst>
          </a:custGeom>
          <a:solidFill>
            <a:srgbClr val="92D6DD"/>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a:ln>
                <a:noFill/>
              </a:ln>
              <a:solidFill>
                <a:srgbClr val="445469"/>
              </a:solidFill>
              <a:effectLst/>
              <a:uLnTx/>
              <a:uFillTx/>
              <a:latin typeface="Lato Light"/>
            </a:endParaRPr>
          </a:p>
        </p:txBody>
      </p:sp>
      <p:sp>
        <p:nvSpPr>
          <p:cNvPr id="95" name="Freeform 183"/>
          <p:cNvSpPr>
            <a:spLocks noChangeArrowheads="1"/>
          </p:cNvSpPr>
          <p:nvPr/>
        </p:nvSpPr>
        <p:spPr bwMode="auto">
          <a:xfrm>
            <a:off x="3548387" y="1215078"/>
            <a:ext cx="2057198" cy="422806"/>
          </a:xfrm>
          <a:custGeom>
            <a:avLst/>
            <a:gdLst>
              <a:gd name="T0" fmla="*/ 1665 w 1666"/>
              <a:gd name="T1" fmla="*/ 0 h 502"/>
              <a:gd name="T2" fmla="*/ 0 w 1666"/>
              <a:gd name="T3" fmla="*/ 0 h 502"/>
              <a:gd name="T4" fmla="*/ 0 w 1666"/>
              <a:gd name="T5" fmla="*/ 501 h 502"/>
              <a:gd name="T6" fmla="*/ 1665 w 1666"/>
              <a:gd name="T7" fmla="*/ 501 h 502"/>
              <a:gd name="T8" fmla="*/ 1665 w 1666"/>
              <a:gd name="T9" fmla="*/ 0 h 502"/>
            </a:gdLst>
            <a:ahLst/>
            <a:cxnLst>
              <a:cxn ang="0">
                <a:pos x="T0" y="T1"/>
              </a:cxn>
              <a:cxn ang="0">
                <a:pos x="T2" y="T3"/>
              </a:cxn>
              <a:cxn ang="0">
                <a:pos x="T4" y="T5"/>
              </a:cxn>
              <a:cxn ang="0">
                <a:pos x="T6" y="T7"/>
              </a:cxn>
              <a:cxn ang="0">
                <a:pos x="T8" y="T9"/>
              </a:cxn>
            </a:cxnLst>
            <a:rect l="0" t="0" r="r" b="b"/>
            <a:pathLst>
              <a:path w="1666" h="502">
                <a:moveTo>
                  <a:pt x="1665" y="0"/>
                </a:moveTo>
                <a:lnTo>
                  <a:pt x="0" y="0"/>
                </a:lnTo>
                <a:lnTo>
                  <a:pt x="0" y="501"/>
                </a:lnTo>
                <a:lnTo>
                  <a:pt x="1665" y="501"/>
                </a:lnTo>
                <a:lnTo>
                  <a:pt x="1665" y="0"/>
                </a:lnTo>
              </a:path>
            </a:pathLst>
          </a:custGeom>
          <a:solidFill>
            <a:schemeClr val="accent1"/>
          </a:solidFill>
          <a:ln>
            <a:noFill/>
          </a:ln>
          <a:effectLs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a:ln>
                <a:noFill/>
              </a:ln>
              <a:solidFill>
                <a:srgbClr val="445469"/>
              </a:solidFill>
              <a:effectLst/>
              <a:uLnTx/>
              <a:uFillTx/>
              <a:latin typeface="Lato Light"/>
            </a:endParaRPr>
          </a:p>
        </p:txBody>
      </p:sp>
      <p:sp>
        <p:nvSpPr>
          <p:cNvPr id="124" name="Freeform 212"/>
          <p:cNvSpPr>
            <a:spLocks noChangeArrowheads="1"/>
          </p:cNvSpPr>
          <p:nvPr/>
        </p:nvSpPr>
        <p:spPr bwMode="auto">
          <a:xfrm>
            <a:off x="5647764" y="1215078"/>
            <a:ext cx="2057198" cy="422806"/>
          </a:xfrm>
          <a:custGeom>
            <a:avLst/>
            <a:gdLst>
              <a:gd name="T0" fmla="*/ 1665 w 1666"/>
              <a:gd name="T1" fmla="*/ 0 h 502"/>
              <a:gd name="T2" fmla="*/ 0 w 1666"/>
              <a:gd name="T3" fmla="*/ 0 h 502"/>
              <a:gd name="T4" fmla="*/ 0 w 1666"/>
              <a:gd name="T5" fmla="*/ 501 h 502"/>
              <a:gd name="T6" fmla="*/ 1665 w 1666"/>
              <a:gd name="T7" fmla="*/ 501 h 502"/>
              <a:gd name="T8" fmla="*/ 1665 w 1666"/>
              <a:gd name="T9" fmla="*/ 0 h 502"/>
            </a:gdLst>
            <a:ahLst/>
            <a:cxnLst>
              <a:cxn ang="0">
                <a:pos x="T0" y="T1"/>
              </a:cxn>
              <a:cxn ang="0">
                <a:pos x="T2" y="T3"/>
              </a:cxn>
              <a:cxn ang="0">
                <a:pos x="T4" y="T5"/>
              </a:cxn>
              <a:cxn ang="0">
                <a:pos x="T6" y="T7"/>
              </a:cxn>
              <a:cxn ang="0">
                <a:pos x="T8" y="T9"/>
              </a:cxn>
            </a:cxnLst>
            <a:rect l="0" t="0" r="r" b="b"/>
            <a:pathLst>
              <a:path w="1666" h="502">
                <a:moveTo>
                  <a:pt x="1665" y="0"/>
                </a:moveTo>
                <a:lnTo>
                  <a:pt x="0" y="0"/>
                </a:lnTo>
                <a:lnTo>
                  <a:pt x="0" y="501"/>
                </a:lnTo>
                <a:lnTo>
                  <a:pt x="1665" y="501"/>
                </a:lnTo>
                <a:lnTo>
                  <a:pt x="1665" y="0"/>
                </a:lnTo>
              </a:path>
            </a:pathLst>
          </a:custGeom>
          <a:solidFill>
            <a:srgbClr val="E36F8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a:ln>
                <a:noFill/>
              </a:ln>
              <a:solidFill>
                <a:srgbClr val="445469"/>
              </a:solidFill>
              <a:effectLst/>
              <a:uLnTx/>
              <a:uFillTx/>
              <a:latin typeface="Lato Light"/>
            </a:endParaRPr>
          </a:p>
        </p:txBody>
      </p:sp>
      <p:sp>
        <p:nvSpPr>
          <p:cNvPr id="125" name="Freeform 213"/>
          <p:cNvSpPr>
            <a:spLocks noChangeArrowheads="1"/>
          </p:cNvSpPr>
          <p:nvPr/>
        </p:nvSpPr>
        <p:spPr bwMode="auto">
          <a:xfrm>
            <a:off x="5647764" y="1215078"/>
            <a:ext cx="2057198" cy="422806"/>
          </a:xfrm>
          <a:custGeom>
            <a:avLst/>
            <a:gdLst>
              <a:gd name="T0" fmla="*/ 1665 w 1666"/>
              <a:gd name="T1" fmla="*/ 0 h 502"/>
              <a:gd name="T2" fmla="*/ 0 w 1666"/>
              <a:gd name="T3" fmla="*/ 0 h 502"/>
              <a:gd name="T4" fmla="*/ 0 w 1666"/>
              <a:gd name="T5" fmla="*/ 501 h 502"/>
              <a:gd name="T6" fmla="*/ 1665 w 1666"/>
              <a:gd name="T7" fmla="*/ 501 h 502"/>
              <a:gd name="T8" fmla="*/ 1665 w 1666"/>
              <a:gd name="T9" fmla="*/ 0 h 502"/>
            </a:gdLst>
            <a:ahLst/>
            <a:cxnLst>
              <a:cxn ang="0">
                <a:pos x="T0" y="T1"/>
              </a:cxn>
              <a:cxn ang="0">
                <a:pos x="T2" y="T3"/>
              </a:cxn>
              <a:cxn ang="0">
                <a:pos x="T4" y="T5"/>
              </a:cxn>
              <a:cxn ang="0">
                <a:pos x="T6" y="T7"/>
              </a:cxn>
              <a:cxn ang="0">
                <a:pos x="T8" y="T9"/>
              </a:cxn>
            </a:cxnLst>
            <a:rect l="0" t="0" r="r" b="b"/>
            <a:pathLst>
              <a:path w="1666" h="502">
                <a:moveTo>
                  <a:pt x="1665" y="0"/>
                </a:moveTo>
                <a:lnTo>
                  <a:pt x="0" y="0"/>
                </a:lnTo>
                <a:lnTo>
                  <a:pt x="0" y="501"/>
                </a:lnTo>
                <a:lnTo>
                  <a:pt x="1665" y="501"/>
                </a:lnTo>
                <a:lnTo>
                  <a:pt x="1665" y="0"/>
                </a:lnTo>
              </a:path>
            </a:pathLst>
          </a:custGeom>
          <a:solidFill>
            <a:srgbClr val="FF0000"/>
          </a:solidFill>
          <a:ln>
            <a:noFill/>
          </a:ln>
          <a:effectLs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a:ln>
                <a:noFill/>
              </a:ln>
              <a:solidFill>
                <a:srgbClr val="445469"/>
              </a:solidFill>
              <a:effectLst/>
              <a:uLnTx/>
              <a:uFillTx/>
              <a:latin typeface="Lato Light"/>
            </a:endParaRPr>
          </a:p>
        </p:txBody>
      </p:sp>
      <p:sp>
        <p:nvSpPr>
          <p:cNvPr id="133" name="Freeform 221"/>
          <p:cNvSpPr>
            <a:spLocks noChangeArrowheads="1"/>
          </p:cNvSpPr>
          <p:nvPr/>
        </p:nvSpPr>
        <p:spPr bwMode="auto">
          <a:xfrm rot="10800000">
            <a:off x="7199413" y="3914273"/>
            <a:ext cx="255787" cy="229947"/>
          </a:xfrm>
          <a:custGeom>
            <a:avLst/>
            <a:gdLst>
              <a:gd name="T0" fmla="*/ 103 w 207"/>
              <a:gd name="T1" fmla="*/ 0 h 273"/>
              <a:gd name="T2" fmla="*/ 0 w 207"/>
              <a:gd name="T3" fmla="*/ 272 h 273"/>
              <a:gd name="T4" fmla="*/ 67 w 207"/>
              <a:gd name="T5" fmla="*/ 272 h 273"/>
              <a:gd name="T6" fmla="*/ 133 w 207"/>
              <a:gd name="T7" fmla="*/ 272 h 273"/>
              <a:gd name="T8" fmla="*/ 206 w 207"/>
              <a:gd name="T9" fmla="*/ 272 h 273"/>
              <a:gd name="T10" fmla="*/ 103 w 207"/>
              <a:gd name="T11" fmla="*/ 0 h 273"/>
            </a:gdLst>
            <a:ahLst/>
            <a:cxnLst>
              <a:cxn ang="0">
                <a:pos x="T0" y="T1"/>
              </a:cxn>
              <a:cxn ang="0">
                <a:pos x="T2" y="T3"/>
              </a:cxn>
              <a:cxn ang="0">
                <a:pos x="T4" y="T5"/>
              </a:cxn>
              <a:cxn ang="0">
                <a:pos x="T6" y="T7"/>
              </a:cxn>
              <a:cxn ang="0">
                <a:pos x="T8" y="T9"/>
              </a:cxn>
              <a:cxn ang="0">
                <a:pos x="T10" y="T11"/>
              </a:cxn>
            </a:cxnLst>
            <a:rect l="0" t="0" r="r" b="b"/>
            <a:pathLst>
              <a:path w="207" h="273">
                <a:moveTo>
                  <a:pt x="103" y="0"/>
                </a:moveTo>
                <a:lnTo>
                  <a:pt x="0" y="272"/>
                </a:lnTo>
                <a:lnTo>
                  <a:pt x="67" y="272"/>
                </a:lnTo>
                <a:lnTo>
                  <a:pt x="133" y="272"/>
                </a:lnTo>
                <a:lnTo>
                  <a:pt x="206" y="272"/>
                </a:lnTo>
                <a:lnTo>
                  <a:pt x="103" y="0"/>
                </a:lnTo>
              </a:path>
            </a:pathLst>
          </a:custGeom>
          <a:solidFill>
            <a:sysClr val="window" lastClr="FFFFFF"/>
          </a:solidFill>
          <a:ln>
            <a:noFill/>
          </a:ln>
          <a:effectLs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a:ln>
                <a:noFill/>
              </a:ln>
              <a:solidFill>
                <a:srgbClr val="445469"/>
              </a:solidFill>
              <a:effectLst/>
              <a:uLnTx/>
              <a:uFillTx/>
              <a:latin typeface="Lato Light"/>
            </a:endParaRPr>
          </a:p>
        </p:txBody>
      </p:sp>
      <p:sp>
        <p:nvSpPr>
          <p:cNvPr id="136" name="Text Box 250"/>
          <p:cNvSpPr txBox="1">
            <a:spLocks noChangeArrowheads="1"/>
          </p:cNvSpPr>
          <p:nvPr/>
        </p:nvSpPr>
        <p:spPr bwMode="auto">
          <a:xfrm>
            <a:off x="1503311" y="1287512"/>
            <a:ext cx="1924713" cy="3077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9pPr>
          </a:lstStyle>
          <a:p>
            <a:pPr marL="0" marR="0" lvl="0" indent="0" algn="ctr" defTabSz="1828434"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000" b="0" i="0" u="none" strike="noStrike" kern="0" cap="none" spc="0" normalizeH="0" baseline="0" noProof="0" dirty="0">
                <a:ln>
                  <a:noFill/>
                </a:ln>
                <a:solidFill>
                  <a:srgbClr val="FFFFFF"/>
                </a:solidFill>
                <a:effectLst/>
                <a:uLnTx/>
                <a:uFillTx/>
                <a:latin typeface="Lato Heavy" panose="020F0502020204030203" pitchFamily="34" charset="0"/>
                <a:ea typeface="Lato Heavy" panose="020F0502020204030203" pitchFamily="34" charset="0"/>
                <a:cs typeface="Lato Heavy" panose="020F0502020204030203" pitchFamily="34" charset="0"/>
              </a:rPr>
              <a:t>A</a:t>
            </a:r>
          </a:p>
        </p:txBody>
      </p:sp>
      <p:sp>
        <p:nvSpPr>
          <p:cNvPr id="137" name="Text Box 251"/>
          <p:cNvSpPr txBox="1">
            <a:spLocks noChangeArrowheads="1"/>
          </p:cNvSpPr>
          <p:nvPr/>
        </p:nvSpPr>
        <p:spPr bwMode="auto">
          <a:xfrm>
            <a:off x="4453884" y="1276384"/>
            <a:ext cx="169918" cy="3077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9pPr>
          </a:lstStyle>
          <a:p>
            <a:pPr marL="0" marR="0" lvl="0" indent="0" algn="ctr" defTabSz="1828434"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000" b="0" i="0" u="none" strike="noStrike" kern="0" cap="none" spc="0" normalizeH="0" baseline="0" noProof="0" dirty="0">
                <a:ln>
                  <a:noFill/>
                </a:ln>
                <a:solidFill>
                  <a:srgbClr val="FFFFFF"/>
                </a:solidFill>
                <a:effectLst/>
                <a:uLnTx/>
                <a:uFillTx/>
                <a:latin typeface="Lato Heavy" panose="020F0502020204030203" pitchFamily="34" charset="0"/>
                <a:ea typeface="Lato Heavy" panose="020F0502020204030203" pitchFamily="34" charset="0"/>
                <a:cs typeface="Lato Heavy" panose="020F0502020204030203" pitchFamily="34" charset="0"/>
              </a:rPr>
              <a:t>B</a:t>
            </a:r>
          </a:p>
        </p:txBody>
      </p:sp>
      <p:sp>
        <p:nvSpPr>
          <p:cNvPr id="138" name="Text Box 252"/>
          <p:cNvSpPr txBox="1">
            <a:spLocks noChangeArrowheads="1"/>
          </p:cNvSpPr>
          <p:nvPr/>
        </p:nvSpPr>
        <p:spPr bwMode="auto">
          <a:xfrm>
            <a:off x="6543205" y="1276384"/>
            <a:ext cx="168315" cy="3077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9pPr>
          </a:lstStyle>
          <a:p>
            <a:pPr marL="0" marR="0" lvl="0" indent="0" algn="ctr" defTabSz="1828434"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000" b="0" i="0" u="none" strike="noStrike" kern="0" cap="none" spc="0" normalizeH="0" baseline="0" noProof="0" dirty="0">
                <a:ln>
                  <a:noFill/>
                </a:ln>
                <a:solidFill>
                  <a:srgbClr val="FFFFFF"/>
                </a:solidFill>
                <a:effectLst/>
                <a:uLnTx/>
                <a:uFillTx/>
                <a:latin typeface="Lato Heavy" panose="020F0502020204030203" pitchFamily="34" charset="0"/>
                <a:ea typeface="Lato Heavy" panose="020F0502020204030203" pitchFamily="34" charset="0"/>
                <a:cs typeface="Lato Heavy" panose="020F0502020204030203" pitchFamily="34" charset="0"/>
              </a:rPr>
              <a:t>C</a:t>
            </a:r>
          </a:p>
        </p:txBody>
      </p:sp>
      <p:sp>
        <p:nvSpPr>
          <p:cNvPr id="143" name="TextBox 142"/>
          <p:cNvSpPr txBox="1">
            <a:spLocks noChangeArrowheads="1"/>
          </p:cNvSpPr>
          <p:nvPr/>
        </p:nvSpPr>
        <p:spPr bwMode="auto">
          <a:xfrm>
            <a:off x="1503311" y="1758168"/>
            <a:ext cx="18588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600"/>
              </a:spcBef>
              <a:buClr>
                <a:schemeClr val="accent2"/>
              </a:buClr>
              <a:buFont typeface="Arial" charset="0"/>
              <a:buChar char="•"/>
              <a:defRPr sz="3200">
                <a:solidFill>
                  <a:schemeClr val="tx1"/>
                </a:solidFill>
                <a:latin typeface="Arial" charset="0"/>
                <a:cs typeface="Arial" charset="0"/>
              </a:defRPr>
            </a:lvl1pPr>
            <a:lvl2pPr marL="742950" indent="-285750" eaLnBrk="0" hangingPunct="0">
              <a:spcBef>
                <a:spcPts val="600"/>
              </a:spcBef>
              <a:buFont typeface="Arial" charset="0"/>
              <a:buChar char="–"/>
              <a:defRPr sz="2800">
                <a:solidFill>
                  <a:schemeClr val="tx1"/>
                </a:solidFill>
                <a:latin typeface="Arial" charset="0"/>
                <a:cs typeface="Arial" charset="0"/>
              </a:defRPr>
            </a:lvl2pPr>
            <a:lvl3pPr marL="1143000" indent="-228600" eaLnBrk="0" hangingPunct="0">
              <a:spcBef>
                <a:spcPts val="600"/>
              </a:spcBef>
              <a:buClr>
                <a:srgbClr val="D2232A"/>
              </a:buClr>
              <a:buFont typeface="Arial" charset="0"/>
              <a:buChar char="•"/>
              <a:defRPr sz="2400">
                <a:solidFill>
                  <a:schemeClr val="tx1"/>
                </a:solidFill>
                <a:latin typeface="Arial" charset="0"/>
                <a:cs typeface="Arial" charset="0"/>
              </a:defRPr>
            </a:lvl3pPr>
            <a:lvl4pPr marL="1600200" indent="-228600" eaLnBrk="0" hangingPunct="0">
              <a:spcBef>
                <a:spcPts val="600"/>
              </a:spcBef>
              <a:buFont typeface="Arial" charset="0"/>
              <a:buChar char="–"/>
              <a:defRPr sz="2000">
                <a:solidFill>
                  <a:schemeClr val="tx1"/>
                </a:solidFill>
                <a:latin typeface="Arial" charset="0"/>
                <a:cs typeface="Arial" charset="0"/>
              </a:defRPr>
            </a:lvl4pPr>
            <a:lvl5pPr marL="2057400" indent="-228600" eaLnBrk="0" hangingPunct="0">
              <a:spcBef>
                <a:spcPts val="600"/>
              </a:spcBef>
              <a:buFont typeface="Arial" charset="0"/>
              <a:buChar char="»"/>
              <a:defRPr sz="2000">
                <a:solidFill>
                  <a:schemeClr val="tx1"/>
                </a:solidFill>
                <a:latin typeface="Arial" charset="0"/>
                <a:cs typeface="Arial" charset="0"/>
              </a:defRPr>
            </a:lvl5pPr>
            <a:lvl6pPr marL="2514600" indent="-228600" eaLnBrk="0" fontAlgn="base" hangingPunct="0">
              <a:spcBef>
                <a:spcPts val="6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ts val="6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ts val="6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ts val="600"/>
              </a:spcBef>
              <a:spcAft>
                <a:spcPct val="0"/>
              </a:spcAft>
              <a:buFont typeface="Arial" charset="0"/>
              <a:buChar char="»"/>
              <a:defRPr sz="2000">
                <a:solidFill>
                  <a:schemeClr val="tx1"/>
                </a:solidFill>
                <a:latin typeface="Arial" charset="0"/>
                <a:cs typeface="Arial" charset="0"/>
              </a:defRPr>
            </a:lvl9pPr>
          </a:lstStyle>
          <a:p>
            <a:pPr algn="ctr" eaLnBrk="1" hangingPunct="1">
              <a:spcBef>
                <a:spcPct val="0"/>
              </a:spcBef>
              <a:buClrTx/>
              <a:buFontTx/>
              <a:buNone/>
            </a:pPr>
            <a:r>
              <a:rPr lang="en-US" altLang="en-US" sz="2000" b="1" dirty="0">
                <a:solidFill>
                  <a:schemeClr val="accent5"/>
                </a:solidFill>
                <a:latin typeface="Lato" panose="020F0502020204030203" pitchFamily="34" charset="0"/>
                <a:ea typeface="Lato" panose="020F0502020204030203" pitchFamily="34" charset="0"/>
                <a:cs typeface="Lato" panose="020F0502020204030203" pitchFamily="34" charset="0"/>
              </a:rPr>
              <a:t>.25% – 1%</a:t>
            </a:r>
          </a:p>
        </p:txBody>
      </p:sp>
      <p:sp>
        <p:nvSpPr>
          <p:cNvPr id="144" name="TextBox 143"/>
          <p:cNvSpPr txBox="1">
            <a:spLocks noChangeArrowheads="1"/>
          </p:cNvSpPr>
          <p:nvPr/>
        </p:nvSpPr>
        <p:spPr bwMode="auto">
          <a:xfrm>
            <a:off x="3576416" y="1741500"/>
            <a:ext cx="18588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600"/>
              </a:spcBef>
              <a:buClr>
                <a:schemeClr val="accent2"/>
              </a:buClr>
              <a:buFont typeface="Arial" charset="0"/>
              <a:buChar char="•"/>
              <a:defRPr sz="3200">
                <a:solidFill>
                  <a:schemeClr val="tx1"/>
                </a:solidFill>
                <a:latin typeface="Arial" charset="0"/>
                <a:cs typeface="Arial" charset="0"/>
              </a:defRPr>
            </a:lvl1pPr>
            <a:lvl2pPr marL="742950" indent="-285750" eaLnBrk="0" hangingPunct="0">
              <a:spcBef>
                <a:spcPts val="600"/>
              </a:spcBef>
              <a:buFont typeface="Arial" charset="0"/>
              <a:buChar char="–"/>
              <a:defRPr sz="2800">
                <a:solidFill>
                  <a:schemeClr val="tx1"/>
                </a:solidFill>
                <a:latin typeface="Arial" charset="0"/>
                <a:cs typeface="Arial" charset="0"/>
              </a:defRPr>
            </a:lvl2pPr>
            <a:lvl3pPr marL="1143000" indent="-228600" eaLnBrk="0" hangingPunct="0">
              <a:spcBef>
                <a:spcPts val="600"/>
              </a:spcBef>
              <a:buClr>
                <a:srgbClr val="D2232A"/>
              </a:buClr>
              <a:buFont typeface="Arial" charset="0"/>
              <a:buChar char="•"/>
              <a:defRPr sz="2400">
                <a:solidFill>
                  <a:schemeClr val="tx1"/>
                </a:solidFill>
                <a:latin typeface="Arial" charset="0"/>
                <a:cs typeface="Arial" charset="0"/>
              </a:defRPr>
            </a:lvl3pPr>
            <a:lvl4pPr marL="1600200" indent="-228600" eaLnBrk="0" hangingPunct="0">
              <a:spcBef>
                <a:spcPts val="600"/>
              </a:spcBef>
              <a:buFont typeface="Arial" charset="0"/>
              <a:buChar char="–"/>
              <a:defRPr sz="2000">
                <a:solidFill>
                  <a:schemeClr val="tx1"/>
                </a:solidFill>
                <a:latin typeface="Arial" charset="0"/>
                <a:cs typeface="Arial" charset="0"/>
              </a:defRPr>
            </a:lvl4pPr>
            <a:lvl5pPr marL="2057400" indent="-228600" eaLnBrk="0" hangingPunct="0">
              <a:spcBef>
                <a:spcPts val="600"/>
              </a:spcBef>
              <a:buFont typeface="Arial" charset="0"/>
              <a:buChar char="»"/>
              <a:defRPr sz="2000">
                <a:solidFill>
                  <a:schemeClr val="tx1"/>
                </a:solidFill>
                <a:latin typeface="Arial" charset="0"/>
                <a:cs typeface="Arial" charset="0"/>
              </a:defRPr>
            </a:lvl5pPr>
            <a:lvl6pPr marL="2514600" indent="-228600" eaLnBrk="0" fontAlgn="base" hangingPunct="0">
              <a:spcBef>
                <a:spcPts val="6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ts val="6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ts val="6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ts val="600"/>
              </a:spcBef>
              <a:spcAft>
                <a:spcPct val="0"/>
              </a:spcAft>
              <a:buFont typeface="Arial" charset="0"/>
              <a:buChar char="»"/>
              <a:defRPr sz="2000">
                <a:solidFill>
                  <a:schemeClr val="tx1"/>
                </a:solidFill>
                <a:latin typeface="Arial" charset="0"/>
                <a:cs typeface="Arial" charset="0"/>
              </a:defRPr>
            </a:lvl9pPr>
          </a:lstStyle>
          <a:p>
            <a:pPr algn="ctr" eaLnBrk="1" hangingPunct="1">
              <a:spcBef>
                <a:spcPct val="0"/>
              </a:spcBef>
              <a:buClrTx/>
              <a:buFontTx/>
              <a:buNone/>
            </a:pPr>
            <a:r>
              <a:rPr lang="en-US" altLang="en-US" sz="2000" b="1" dirty="0">
                <a:solidFill>
                  <a:schemeClr val="accent5"/>
                </a:solidFill>
                <a:latin typeface="Lato" panose="020F0502020204030203" pitchFamily="34" charset="0"/>
                <a:ea typeface="Lato" panose="020F0502020204030203" pitchFamily="34" charset="0"/>
                <a:cs typeface="Lato" panose="020F0502020204030203" pitchFamily="34" charset="0"/>
              </a:rPr>
              <a:t>3% – 7%</a:t>
            </a:r>
          </a:p>
        </p:txBody>
      </p:sp>
      <p:sp>
        <p:nvSpPr>
          <p:cNvPr id="145" name="TextBox 144"/>
          <p:cNvSpPr txBox="1">
            <a:spLocks noChangeArrowheads="1"/>
          </p:cNvSpPr>
          <p:nvPr/>
        </p:nvSpPr>
        <p:spPr bwMode="auto">
          <a:xfrm>
            <a:off x="5522564" y="1749637"/>
            <a:ext cx="236576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600"/>
              </a:spcBef>
              <a:buClr>
                <a:schemeClr val="accent2"/>
              </a:buClr>
              <a:buFont typeface="Arial" charset="0"/>
              <a:buChar char="•"/>
              <a:defRPr sz="3200">
                <a:solidFill>
                  <a:schemeClr val="tx1"/>
                </a:solidFill>
                <a:latin typeface="Arial" charset="0"/>
                <a:cs typeface="Arial" charset="0"/>
              </a:defRPr>
            </a:lvl1pPr>
            <a:lvl2pPr marL="742950" indent="-285750" eaLnBrk="0" hangingPunct="0">
              <a:spcBef>
                <a:spcPts val="600"/>
              </a:spcBef>
              <a:buFont typeface="Arial" charset="0"/>
              <a:buChar char="–"/>
              <a:defRPr sz="2800">
                <a:solidFill>
                  <a:schemeClr val="tx1"/>
                </a:solidFill>
                <a:latin typeface="Arial" charset="0"/>
                <a:cs typeface="Arial" charset="0"/>
              </a:defRPr>
            </a:lvl2pPr>
            <a:lvl3pPr marL="1143000" indent="-228600" eaLnBrk="0" hangingPunct="0">
              <a:spcBef>
                <a:spcPts val="600"/>
              </a:spcBef>
              <a:buClr>
                <a:srgbClr val="D2232A"/>
              </a:buClr>
              <a:buFont typeface="Arial" charset="0"/>
              <a:buChar char="•"/>
              <a:defRPr sz="2400">
                <a:solidFill>
                  <a:schemeClr val="tx1"/>
                </a:solidFill>
                <a:latin typeface="Arial" charset="0"/>
                <a:cs typeface="Arial" charset="0"/>
              </a:defRPr>
            </a:lvl3pPr>
            <a:lvl4pPr marL="1600200" indent="-228600" eaLnBrk="0" hangingPunct="0">
              <a:spcBef>
                <a:spcPts val="600"/>
              </a:spcBef>
              <a:buFont typeface="Arial" charset="0"/>
              <a:buChar char="–"/>
              <a:defRPr sz="2000">
                <a:solidFill>
                  <a:schemeClr val="tx1"/>
                </a:solidFill>
                <a:latin typeface="Arial" charset="0"/>
                <a:cs typeface="Arial" charset="0"/>
              </a:defRPr>
            </a:lvl4pPr>
            <a:lvl5pPr marL="2057400" indent="-228600" eaLnBrk="0" hangingPunct="0">
              <a:spcBef>
                <a:spcPts val="600"/>
              </a:spcBef>
              <a:buFont typeface="Arial" charset="0"/>
              <a:buChar char="»"/>
              <a:defRPr sz="2000">
                <a:solidFill>
                  <a:schemeClr val="tx1"/>
                </a:solidFill>
                <a:latin typeface="Arial" charset="0"/>
                <a:cs typeface="Arial" charset="0"/>
              </a:defRPr>
            </a:lvl5pPr>
            <a:lvl6pPr marL="2514600" indent="-228600" eaLnBrk="0" fontAlgn="base" hangingPunct="0">
              <a:spcBef>
                <a:spcPts val="6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ts val="6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ts val="6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ts val="600"/>
              </a:spcBef>
              <a:spcAft>
                <a:spcPct val="0"/>
              </a:spcAft>
              <a:buFont typeface="Arial" charset="0"/>
              <a:buChar char="»"/>
              <a:defRPr sz="2000">
                <a:solidFill>
                  <a:schemeClr val="tx1"/>
                </a:solidFill>
                <a:latin typeface="Arial" charset="0"/>
                <a:cs typeface="Arial" charset="0"/>
              </a:defRPr>
            </a:lvl9pPr>
          </a:lstStyle>
          <a:p>
            <a:pPr algn="ctr" eaLnBrk="1" hangingPunct="1">
              <a:spcBef>
                <a:spcPct val="0"/>
              </a:spcBef>
              <a:buClrTx/>
              <a:buFontTx/>
              <a:buNone/>
            </a:pPr>
            <a:r>
              <a:rPr lang="en-US" altLang="en-US" sz="2000" b="1" dirty="0">
                <a:solidFill>
                  <a:schemeClr val="accent5"/>
                </a:solidFill>
                <a:latin typeface="Lato" panose="020F0502020204030203" pitchFamily="34" charset="0"/>
                <a:ea typeface="Lato" panose="020F0502020204030203" pitchFamily="34" charset="0"/>
                <a:cs typeface="Lato" panose="020F0502020204030203" pitchFamily="34" charset="0"/>
              </a:rPr>
              <a:t>+30% – </a:t>
            </a:r>
            <a:r>
              <a:rPr lang="en-US" altLang="en-US" sz="2000" b="1" dirty="0">
                <a:solidFill>
                  <a:srgbClr val="FF0000"/>
                </a:solidFill>
                <a:latin typeface="Lato" panose="020F0502020204030203" pitchFamily="34" charset="0"/>
                <a:ea typeface="Lato" panose="020F0502020204030203" pitchFamily="34" charset="0"/>
                <a:cs typeface="Lato" panose="020F0502020204030203" pitchFamily="34" charset="0"/>
              </a:rPr>
              <a:t>-30%</a:t>
            </a:r>
          </a:p>
        </p:txBody>
      </p:sp>
      <p:sp>
        <p:nvSpPr>
          <p:cNvPr id="152" name="Freeform 192"/>
          <p:cNvSpPr>
            <a:spLocks noChangeArrowheads="1"/>
          </p:cNvSpPr>
          <p:nvPr/>
        </p:nvSpPr>
        <p:spPr bwMode="auto">
          <a:xfrm>
            <a:off x="3148293" y="2264674"/>
            <a:ext cx="53530" cy="1891499"/>
          </a:xfrm>
          <a:custGeom>
            <a:avLst/>
            <a:gdLst>
              <a:gd name="T0" fmla="*/ 72 w 73"/>
              <a:gd name="T1" fmla="*/ 2485 h 2486"/>
              <a:gd name="T2" fmla="*/ 0 w 73"/>
              <a:gd name="T3" fmla="*/ 2485 h 2486"/>
              <a:gd name="T4" fmla="*/ 0 w 73"/>
              <a:gd name="T5" fmla="*/ 0 h 2486"/>
              <a:gd name="T6" fmla="*/ 72 w 73"/>
              <a:gd name="T7" fmla="*/ 0 h 2486"/>
              <a:gd name="T8" fmla="*/ 72 w 73"/>
              <a:gd name="T9" fmla="*/ 2485 h 2486"/>
            </a:gdLst>
            <a:ahLst/>
            <a:cxnLst>
              <a:cxn ang="0">
                <a:pos x="T0" y="T1"/>
              </a:cxn>
              <a:cxn ang="0">
                <a:pos x="T2" y="T3"/>
              </a:cxn>
              <a:cxn ang="0">
                <a:pos x="T4" y="T5"/>
              </a:cxn>
              <a:cxn ang="0">
                <a:pos x="T6" y="T7"/>
              </a:cxn>
              <a:cxn ang="0">
                <a:pos x="T8" y="T9"/>
              </a:cxn>
            </a:cxnLst>
            <a:rect l="0" t="0" r="r" b="b"/>
            <a:pathLst>
              <a:path w="73" h="2486">
                <a:moveTo>
                  <a:pt x="72" y="2485"/>
                </a:moveTo>
                <a:lnTo>
                  <a:pt x="0" y="2485"/>
                </a:lnTo>
                <a:lnTo>
                  <a:pt x="0" y="0"/>
                </a:lnTo>
                <a:lnTo>
                  <a:pt x="72" y="0"/>
                </a:lnTo>
                <a:lnTo>
                  <a:pt x="72" y="2485"/>
                </a:lnTo>
              </a:path>
            </a:pathLst>
          </a:custGeom>
          <a:solidFill>
            <a:srgbClr val="FFC000"/>
          </a:solidFill>
          <a:ln>
            <a:noFill/>
          </a:ln>
          <a:effectLs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a:ln>
                <a:noFill/>
              </a:ln>
              <a:solidFill>
                <a:srgbClr val="445469"/>
              </a:solidFill>
              <a:effectLst/>
              <a:uLnTx/>
              <a:uFillTx/>
              <a:latin typeface="Lato Light"/>
            </a:endParaRPr>
          </a:p>
        </p:txBody>
      </p:sp>
      <p:sp>
        <p:nvSpPr>
          <p:cNvPr id="153" name="Freeform 193"/>
          <p:cNvSpPr>
            <a:spLocks noChangeArrowheads="1"/>
          </p:cNvSpPr>
          <p:nvPr/>
        </p:nvSpPr>
        <p:spPr bwMode="auto">
          <a:xfrm>
            <a:off x="3089908" y="2141610"/>
            <a:ext cx="179746" cy="161588"/>
          </a:xfrm>
          <a:custGeom>
            <a:avLst/>
            <a:gdLst>
              <a:gd name="T0" fmla="*/ 0 w 206"/>
              <a:gd name="T1" fmla="*/ 271 h 272"/>
              <a:gd name="T2" fmla="*/ 103 w 206"/>
              <a:gd name="T3" fmla="*/ 0 h 272"/>
              <a:gd name="T4" fmla="*/ 205 w 206"/>
              <a:gd name="T5" fmla="*/ 271 h 272"/>
              <a:gd name="T6" fmla="*/ 0 w 206"/>
              <a:gd name="T7" fmla="*/ 271 h 272"/>
            </a:gdLst>
            <a:ahLst/>
            <a:cxnLst>
              <a:cxn ang="0">
                <a:pos x="T0" y="T1"/>
              </a:cxn>
              <a:cxn ang="0">
                <a:pos x="T2" y="T3"/>
              </a:cxn>
              <a:cxn ang="0">
                <a:pos x="T4" y="T5"/>
              </a:cxn>
              <a:cxn ang="0">
                <a:pos x="T6" y="T7"/>
              </a:cxn>
            </a:cxnLst>
            <a:rect l="0" t="0" r="r" b="b"/>
            <a:pathLst>
              <a:path w="206" h="272">
                <a:moveTo>
                  <a:pt x="0" y="271"/>
                </a:moveTo>
                <a:lnTo>
                  <a:pt x="103" y="0"/>
                </a:lnTo>
                <a:lnTo>
                  <a:pt x="205" y="271"/>
                </a:lnTo>
                <a:lnTo>
                  <a:pt x="0" y="271"/>
                </a:lnTo>
              </a:path>
            </a:pathLst>
          </a:custGeom>
          <a:solidFill>
            <a:srgbClr val="FFC000"/>
          </a:solidFill>
          <a:ln>
            <a:noFill/>
          </a:ln>
          <a:effectLs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a:ln>
                <a:noFill/>
              </a:ln>
              <a:solidFill>
                <a:srgbClr val="445469"/>
              </a:solidFill>
              <a:effectLst/>
              <a:uLnTx/>
              <a:uFillTx/>
              <a:latin typeface="Lato Light"/>
            </a:endParaRPr>
          </a:p>
        </p:txBody>
      </p:sp>
      <p:sp>
        <p:nvSpPr>
          <p:cNvPr id="58" name="TextBox 57"/>
          <p:cNvSpPr txBox="1">
            <a:spLocks noChangeArrowheads="1"/>
          </p:cNvSpPr>
          <p:nvPr/>
        </p:nvSpPr>
        <p:spPr bwMode="auto">
          <a:xfrm>
            <a:off x="1611024" y="2291153"/>
            <a:ext cx="1532076" cy="18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ts val="600"/>
              </a:spcBef>
              <a:buClr>
                <a:schemeClr val="accent2"/>
              </a:buClr>
              <a:buFont typeface="Arial" charset="0"/>
              <a:buChar char="•"/>
              <a:defRPr sz="3200">
                <a:solidFill>
                  <a:schemeClr val="tx1"/>
                </a:solidFill>
                <a:latin typeface="Arial" charset="0"/>
                <a:cs typeface="Arial" charset="0"/>
              </a:defRPr>
            </a:lvl1pPr>
            <a:lvl2pPr marL="742950" indent="-285750" eaLnBrk="0" hangingPunct="0">
              <a:spcBef>
                <a:spcPts val="600"/>
              </a:spcBef>
              <a:buFont typeface="Arial" charset="0"/>
              <a:buChar char="–"/>
              <a:defRPr sz="2800">
                <a:solidFill>
                  <a:schemeClr val="tx1"/>
                </a:solidFill>
                <a:latin typeface="Arial" charset="0"/>
                <a:cs typeface="Arial" charset="0"/>
              </a:defRPr>
            </a:lvl2pPr>
            <a:lvl3pPr marL="1143000" indent="-228600" eaLnBrk="0" hangingPunct="0">
              <a:spcBef>
                <a:spcPts val="600"/>
              </a:spcBef>
              <a:buClr>
                <a:srgbClr val="D2232A"/>
              </a:buClr>
              <a:buFont typeface="Arial" charset="0"/>
              <a:buChar char="•"/>
              <a:defRPr sz="2400">
                <a:solidFill>
                  <a:schemeClr val="tx1"/>
                </a:solidFill>
                <a:latin typeface="Arial" charset="0"/>
                <a:cs typeface="Arial" charset="0"/>
              </a:defRPr>
            </a:lvl3pPr>
            <a:lvl4pPr marL="1600200" indent="-228600" eaLnBrk="0" hangingPunct="0">
              <a:spcBef>
                <a:spcPts val="600"/>
              </a:spcBef>
              <a:buFont typeface="Arial" charset="0"/>
              <a:buChar char="–"/>
              <a:defRPr sz="2000">
                <a:solidFill>
                  <a:schemeClr val="tx1"/>
                </a:solidFill>
                <a:latin typeface="Arial" charset="0"/>
                <a:cs typeface="Arial" charset="0"/>
              </a:defRPr>
            </a:lvl4pPr>
            <a:lvl5pPr marL="2057400" indent="-228600" eaLnBrk="0" hangingPunct="0">
              <a:spcBef>
                <a:spcPts val="600"/>
              </a:spcBef>
              <a:buFont typeface="Arial" charset="0"/>
              <a:buChar char="»"/>
              <a:defRPr sz="2000">
                <a:solidFill>
                  <a:schemeClr val="tx1"/>
                </a:solidFill>
                <a:latin typeface="Arial" charset="0"/>
                <a:cs typeface="Arial" charset="0"/>
              </a:defRPr>
            </a:lvl5pPr>
            <a:lvl6pPr marL="2514600" indent="-228600" eaLnBrk="0" fontAlgn="base" hangingPunct="0">
              <a:spcBef>
                <a:spcPts val="6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ts val="6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ts val="6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ts val="600"/>
              </a:spcBef>
              <a:spcAft>
                <a:spcPct val="0"/>
              </a:spcAft>
              <a:buFont typeface="Arial" charset="0"/>
              <a:buChar char="»"/>
              <a:defRPr sz="2000">
                <a:solidFill>
                  <a:schemeClr val="tx1"/>
                </a:solidFill>
                <a:latin typeface="Arial" charset="0"/>
                <a:cs typeface="Arial" charset="0"/>
              </a:defRPr>
            </a:lvl9pPr>
          </a:lstStyle>
          <a:p>
            <a:pPr marL="173038" indent="-173038" eaLnBrk="1" hangingPunct="1">
              <a:buClr>
                <a:schemeClr val="accent1"/>
              </a:buClr>
            </a:pPr>
            <a:r>
              <a:rPr lang="en-US" altLang="en-US" sz="1300" dirty="0">
                <a:solidFill>
                  <a:schemeClr val="accent1"/>
                </a:solidFill>
                <a:latin typeface="+mn-lt"/>
              </a:rPr>
              <a:t>Potentially lower returns</a:t>
            </a:r>
          </a:p>
          <a:p>
            <a:pPr marL="173038" indent="-173038" eaLnBrk="1" hangingPunct="1">
              <a:buClr>
                <a:schemeClr val="accent1"/>
              </a:buClr>
            </a:pPr>
            <a:r>
              <a:rPr lang="en-US" altLang="en-US" sz="1300" dirty="0">
                <a:solidFill>
                  <a:schemeClr val="accent1"/>
                </a:solidFill>
                <a:latin typeface="+mn-lt"/>
              </a:rPr>
              <a:t>Taxable or tax-deferred</a:t>
            </a:r>
          </a:p>
          <a:p>
            <a:pPr marL="173038" indent="-173038" eaLnBrk="1" hangingPunct="1">
              <a:buClr>
                <a:schemeClr val="accent1"/>
              </a:buClr>
            </a:pPr>
            <a:r>
              <a:rPr lang="en-US" altLang="en-US" sz="1300" dirty="0">
                <a:solidFill>
                  <a:schemeClr val="accent1"/>
                </a:solidFill>
                <a:latin typeface="+mn-lt"/>
              </a:rPr>
              <a:t>Liquid</a:t>
            </a:r>
          </a:p>
          <a:p>
            <a:pPr eaLnBrk="1" hangingPunct="1">
              <a:buClr>
                <a:schemeClr val="accent1"/>
              </a:buClr>
            </a:pPr>
            <a:endParaRPr lang="en-US" altLang="en-US" sz="1300" dirty="0">
              <a:solidFill>
                <a:schemeClr val="accent1"/>
              </a:solidFill>
              <a:latin typeface="+mn-lt"/>
            </a:endParaRPr>
          </a:p>
          <a:p>
            <a:pPr eaLnBrk="1" hangingPunct="1">
              <a:buClr>
                <a:schemeClr val="accent1"/>
              </a:buClr>
            </a:pPr>
            <a:endParaRPr lang="en-US" altLang="en-US" sz="1300" dirty="0">
              <a:solidFill>
                <a:schemeClr val="accent1"/>
              </a:solidFill>
              <a:latin typeface="+mn-lt"/>
            </a:endParaRPr>
          </a:p>
        </p:txBody>
      </p:sp>
      <p:sp>
        <p:nvSpPr>
          <p:cNvPr id="59" name="TextBox 58"/>
          <p:cNvSpPr txBox="1">
            <a:spLocks noChangeArrowheads="1"/>
          </p:cNvSpPr>
          <p:nvPr/>
        </p:nvSpPr>
        <p:spPr bwMode="auto">
          <a:xfrm>
            <a:off x="3701612" y="2291153"/>
            <a:ext cx="1494960"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ts val="600"/>
              </a:spcBef>
              <a:buClr>
                <a:schemeClr val="accent2"/>
              </a:buClr>
              <a:buFont typeface="Arial" charset="0"/>
              <a:buChar char="•"/>
              <a:defRPr sz="3200">
                <a:solidFill>
                  <a:schemeClr val="tx1"/>
                </a:solidFill>
                <a:latin typeface="Arial" charset="0"/>
                <a:cs typeface="Arial" charset="0"/>
              </a:defRPr>
            </a:lvl1pPr>
            <a:lvl2pPr marL="742950" indent="-285750" eaLnBrk="0" hangingPunct="0">
              <a:spcBef>
                <a:spcPts val="600"/>
              </a:spcBef>
              <a:buFont typeface="Arial" charset="0"/>
              <a:buChar char="–"/>
              <a:defRPr sz="2800">
                <a:solidFill>
                  <a:schemeClr val="tx1"/>
                </a:solidFill>
                <a:latin typeface="Arial" charset="0"/>
                <a:cs typeface="Arial" charset="0"/>
              </a:defRPr>
            </a:lvl2pPr>
            <a:lvl3pPr marL="1143000" indent="-228600" eaLnBrk="0" hangingPunct="0">
              <a:spcBef>
                <a:spcPts val="600"/>
              </a:spcBef>
              <a:buClr>
                <a:srgbClr val="D2232A"/>
              </a:buClr>
              <a:buFont typeface="Arial" charset="0"/>
              <a:buChar char="•"/>
              <a:defRPr sz="2400">
                <a:solidFill>
                  <a:schemeClr val="tx1"/>
                </a:solidFill>
                <a:latin typeface="Arial" charset="0"/>
                <a:cs typeface="Arial" charset="0"/>
              </a:defRPr>
            </a:lvl3pPr>
            <a:lvl4pPr marL="1600200" indent="-228600" eaLnBrk="0" hangingPunct="0">
              <a:spcBef>
                <a:spcPts val="600"/>
              </a:spcBef>
              <a:buFont typeface="Arial" charset="0"/>
              <a:buChar char="–"/>
              <a:defRPr sz="2000">
                <a:solidFill>
                  <a:schemeClr val="tx1"/>
                </a:solidFill>
                <a:latin typeface="Arial" charset="0"/>
                <a:cs typeface="Arial" charset="0"/>
              </a:defRPr>
            </a:lvl4pPr>
            <a:lvl5pPr marL="2057400" indent="-228600" eaLnBrk="0" hangingPunct="0">
              <a:spcBef>
                <a:spcPts val="600"/>
              </a:spcBef>
              <a:buFont typeface="Arial" charset="0"/>
              <a:buChar char="»"/>
              <a:defRPr sz="2000">
                <a:solidFill>
                  <a:schemeClr val="tx1"/>
                </a:solidFill>
                <a:latin typeface="Arial" charset="0"/>
                <a:cs typeface="Arial" charset="0"/>
              </a:defRPr>
            </a:lvl5pPr>
            <a:lvl6pPr marL="2514600" indent="-228600" eaLnBrk="0" fontAlgn="base" hangingPunct="0">
              <a:spcBef>
                <a:spcPts val="6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ts val="6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ts val="6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ts val="600"/>
              </a:spcBef>
              <a:spcAft>
                <a:spcPct val="0"/>
              </a:spcAft>
              <a:buFont typeface="Arial" charset="0"/>
              <a:buChar char="»"/>
              <a:defRPr sz="2000">
                <a:solidFill>
                  <a:schemeClr val="tx1"/>
                </a:solidFill>
                <a:latin typeface="Arial" charset="0"/>
                <a:cs typeface="Arial" charset="0"/>
              </a:defRPr>
            </a:lvl9pPr>
          </a:lstStyle>
          <a:p>
            <a:pPr marL="173038" indent="-173038" eaLnBrk="1" hangingPunct="1">
              <a:buClr>
                <a:schemeClr val="accent1"/>
              </a:buClr>
            </a:pPr>
            <a:r>
              <a:rPr lang="en-US" altLang="en-US" sz="1300" dirty="0">
                <a:solidFill>
                  <a:schemeClr val="accent1"/>
                </a:solidFill>
                <a:latin typeface="+mn-lt"/>
              </a:rPr>
              <a:t>Potentially moderate returns</a:t>
            </a:r>
          </a:p>
          <a:p>
            <a:pPr marL="173038" indent="-173038" eaLnBrk="1" hangingPunct="1">
              <a:buClr>
                <a:schemeClr val="accent1"/>
              </a:buClr>
            </a:pPr>
            <a:r>
              <a:rPr lang="en-US" altLang="en-US" sz="1300" dirty="0">
                <a:solidFill>
                  <a:schemeClr val="accent1"/>
                </a:solidFill>
                <a:latin typeface="+mn-lt"/>
              </a:rPr>
              <a:t>Tax-Deferred</a:t>
            </a:r>
          </a:p>
          <a:p>
            <a:pPr marL="173038" indent="-173038" eaLnBrk="1" hangingPunct="1">
              <a:buClr>
                <a:schemeClr val="accent1"/>
              </a:buClr>
            </a:pPr>
            <a:r>
              <a:rPr lang="en-US" altLang="en-US" sz="1300" dirty="0">
                <a:solidFill>
                  <a:schemeClr val="accent1"/>
                </a:solidFill>
                <a:latin typeface="+mn-lt"/>
              </a:rPr>
              <a:t>Offer partial withdrawals</a:t>
            </a:r>
          </a:p>
          <a:p>
            <a:pPr eaLnBrk="1" hangingPunct="1">
              <a:buClr>
                <a:schemeClr val="accent1"/>
              </a:buClr>
            </a:pPr>
            <a:endParaRPr lang="en-US" altLang="en-US" sz="1300" dirty="0">
              <a:solidFill>
                <a:schemeClr val="accent1"/>
              </a:solidFill>
              <a:latin typeface="+mn-lt"/>
            </a:endParaRPr>
          </a:p>
        </p:txBody>
      </p:sp>
      <p:sp>
        <p:nvSpPr>
          <p:cNvPr id="60" name="TextBox 59"/>
          <p:cNvSpPr txBox="1">
            <a:spLocks noChangeArrowheads="1"/>
          </p:cNvSpPr>
          <p:nvPr/>
        </p:nvSpPr>
        <p:spPr bwMode="auto">
          <a:xfrm>
            <a:off x="5776758" y="2291153"/>
            <a:ext cx="1429367" cy="164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ts val="600"/>
              </a:spcBef>
              <a:buClr>
                <a:schemeClr val="accent2"/>
              </a:buClr>
              <a:buFont typeface="Arial" charset="0"/>
              <a:buChar char="•"/>
              <a:defRPr sz="3200">
                <a:solidFill>
                  <a:schemeClr val="tx1"/>
                </a:solidFill>
                <a:latin typeface="Arial" charset="0"/>
                <a:cs typeface="Arial" charset="0"/>
              </a:defRPr>
            </a:lvl1pPr>
            <a:lvl2pPr marL="742950" indent="-285750" eaLnBrk="0" hangingPunct="0">
              <a:spcBef>
                <a:spcPts val="600"/>
              </a:spcBef>
              <a:buFont typeface="Arial" charset="0"/>
              <a:buChar char="–"/>
              <a:defRPr sz="2800">
                <a:solidFill>
                  <a:schemeClr val="tx1"/>
                </a:solidFill>
                <a:latin typeface="Arial" charset="0"/>
                <a:cs typeface="Arial" charset="0"/>
              </a:defRPr>
            </a:lvl2pPr>
            <a:lvl3pPr marL="1143000" indent="-228600" eaLnBrk="0" hangingPunct="0">
              <a:spcBef>
                <a:spcPts val="600"/>
              </a:spcBef>
              <a:buClr>
                <a:srgbClr val="D2232A"/>
              </a:buClr>
              <a:buFont typeface="Arial" charset="0"/>
              <a:buChar char="•"/>
              <a:defRPr sz="2400">
                <a:solidFill>
                  <a:schemeClr val="tx1"/>
                </a:solidFill>
                <a:latin typeface="Arial" charset="0"/>
                <a:cs typeface="Arial" charset="0"/>
              </a:defRPr>
            </a:lvl3pPr>
            <a:lvl4pPr marL="1600200" indent="-228600" eaLnBrk="0" hangingPunct="0">
              <a:spcBef>
                <a:spcPts val="600"/>
              </a:spcBef>
              <a:buFont typeface="Arial" charset="0"/>
              <a:buChar char="–"/>
              <a:defRPr sz="2000">
                <a:solidFill>
                  <a:schemeClr val="tx1"/>
                </a:solidFill>
                <a:latin typeface="Arial" charset="0"/>
                <a:cs typeface="Arial" charset="0"/>
              </a:defRPr>
            </a:lvl4pPr>
            <a:lvl5pPr marL="2057400" indent="-228600" eaLnBrk="0" hangingPunct="0">
              <a:spcBef>
                <a:spcPts val="600"/>
              </a:spcBef>
              <a:buFont typeface="Arial" charset="0"/>
              <a:buChar char="»"/>
              <a:defRPr sz="2000">
                <a:solidFill>
                  <a:schemeClr val="tx1"/>
                </a:solidFill>
                <a:latin typeface="Arial" charset="0"/>
                <a:cs typeface="Arial" charset="0"/>
              </a:defRPr>
            </a:lvl5pPr>
            <a:lvl6pPr marL="2514600" indent="-228600" eaLnBrk="0" fontAlgn="base" hangingPunct="0">
              <a:spcBef>
                <a:spcPts val="6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ts val="6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ts val="6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ts val="600"/>
              </a:spcBef>
              <a:spcAft>
                <a:spcPct val="0"/>
              </a:spcAft>
              <a:buFont typeface="Arial" charset="0"/>
              <a:buChar char="»"/>
              <a:defRPr sz="2000">
                <a:solidFill>
                  <a:schemeClr val="tx1"/>
                </a:solidFill>
                <a:latin typeface="Arial" charset="0"/>
                <a:cs typeface="Arial" charset="0"/>
              </a:defRPr>
            </a:lvl9pPr>
          </a:lstStyle>
          <a:p>
            <a:pPr marL="173038" indent="-173038" eaLnBrk="1" hangingPunct="1">
              <a:buClr>
                <a:schemeClr val="accent1"/>
              </a:buClr>
            </a:pPr>
            <a:r>
              <a:rPr lang="en-US" altLang="en-US" sz="1300" dirty="0">
                <a:solidFill>
                  <a:schemeClr val="accent1"/>
                </a:solidFill>
                <a:latin typeface="+mn-lt"/>
              </a:rPr>
              <a:t>Potentially higher returns</a:t>
            </a:r>
          </a:p>
          <a:p>
            <a:pPr marL="173038" indent="-173038" eaLnBrk="1" hangingPunct="1">
              <a:buClr>
                <a:schemeClr val="accent1"/>
              </a:buClr>
            </a:pPr>
            <a:r>
              <a:rPr lang="en-US" altLang="en-US" sz="1300" dirty="0">
                <a:solidFill>
                  <a:schemeClr val="accent1"/>
                </a:solidFill>
                <a:latin typeface="+mn-lt"/>
              </a:rPr>
              <a:t>Taxable or tax-deferred</a:t>
            </a:r>
          </a:p>
          <a:p>
            <a:pPr marL="173038" indent="-173038" eaLnBrk="1" hangingPunct="1">
              <a:buClr>
                <a:schemeClr val="accent1"/>
              </a:buClr>
            </a:pPr>
            <a:r>
              <a:rPr lang="en-US" altLang="en-US" sz="1300" dirty="0">
                <a:solidFill>
                  <a:schemeClr val="accent1"/>
                </a:solidFill>
                <a:latin typeface="+mn-lt"/>
              </a:rPr>
              <a:t>Offer partial withdrawals or liquid</a:t>
            </a:r>
          </a:p>
        </p:txBody>
      </p:sp>
      <p:sp>
        <p:nvSpPr>
          <p:cNvPr id="62" name="Freeform 201"/>
          <p:cNvSpPr>
            <a:spLocks noChangeArrowheads="1"/>
          </p:cNvSpPr>
          <p:nvPr/>
        </p:nvSpPr>
        <p:spPr bwMode="auto">
          <a:xfrm>
            <a:off x="1445244" y="4189092"/>
            <a:ext cx="2057198" cy="448769"/>
          </a:xfrm>
          <a:custGeom>
            <a:avLst/>
            <a:gdLst>
              <a:gd name="T0" fmla="*/ 1665 w 1666"/>
              <a:gd name="T1" fmla="*/ 0 h 532"/>
              <a:gd name="T2" fmla="*/ 0 w 1666"/>
              <a:gd name="T3" fmla="*/ 0 h 532"/>
              <a:gd name="T4" fmla="*/ 1665 w 1666"/>
              <a:gd name="T5" fmla="*/ 0 h 532"/>
              <a:gd name="T6" fmla="*/ 1665 w 1666"/>
              <a:gd name="T7" fmla="*/ 392 h 532"/>
              <a:gd name="T8" fmla="*/ 0 w 1666"/>
              <a:gd name="T9" fmla="*/ 392 h 532"/>
              <a:gd name="T10" fmla="*/ 0 w 1666"/>
              <a:gd name="T11" fmla="*/ 531 h 532"/>
              <a:gd name="T12" fmla="*/ 1665 w 1666"/>
              <a:gd name="T13" fmla="*/ 531 h 532"/>
              <a:gd name="T14" fmla="*/ 1665 w 1666"/>
              <a:gd name="T15" fmla="*/ 392 h 532"/>
              <a:gd name="T16" fmla="*/ 1665 w 1666"/>
              <a:gd name="T1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6" h="532">
                <a:moveTo>
                  <a:pt x="1665" y="0"/>
                </a:moveTo>
                <a:lnTo>
                  <a:pt x="0" y="0"/>
                </a:lnTo>
                <a:lnTo>
                  <a:pt x="1665" y="0"/>
                </a:lnTo>
                <a:lnTo>
                  <a:pt x="1665" y="392"/>
                </a:lnTo>
                <a:lnTo>
                  <a:pt x="0" y="392"/>
                </a:lnTo>
                <a:lnTo>
                  <a:pt x="0" y="531"/>
                </a:lnTo>
                <a:lnTo>
                  <a:pt x="1665" y="531"/>
                </a:lnTo>
                <a:lnTo>
                  <a:pt x="1665" y="392"/>
                </a:lnTo>
                <a:lnTo>
                  <a:pt x="1665" y="0"/>
                </a:lnTo>
              </a:path>
            </a:pathLst>
          </a:custGeom>
          <a:solidFill>
            <a:srgbClr val="FFC000">
              <a:alpha val="50000"/>
            </a:srgbClr>
          </a:solidFill>
          <a:ln>
            <a:noFill/>
          </a:ln>
          <a:effectLs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a:ln>
                <a:noFill/>
              </a:ln>
              <a:solidFill>
                <a:srgbClr val="445469"/>
              </a:solidFill>
              <a:effectLst/>
              <a:uLnTx/>
              <a:uFillTx/>
              <a:latin typeface="Lato Light"/>
            </a:endParaRPr>
          </a:p>
        </p:txBody>
      </p:sp>
      <p:sp>
        <p:nvSpPr>
          <p:cNvPr id="63" name="Freeform 203"/>
          <p:cNvSpPr>
            <a:spLocks noChangeArrowheads="1"/>
          </p:cNvSpPr>
          <p:nvPr/>
        </p:nvSpPr>
        <p:spPr bwMode="auto">
          <a:xfrm>
            <a:off x="1445244" y="4189092"/>
            <a:ext cx="2057198" cy="330087"/>
          </a:xfrm>
          <a:custGeom>
            <a:avLst/>
            <a:gdLst>
              <a:gd name="T0" fmla="*/ 1665 w 1666"/>
              <a:gd name="T1" fmla="*/ 0 h 393"/>
              <a:gd name="T2" fmla="*/ 0 w 1666"/>
              <a:gd name="T3" fmla="*/ 0 h 393"/>
              <a:gd name="T4" fmla="*/ 0 w 1666"/>
              <a:gd name="T5" fmla="*/ 392 h 393"/>
              <a:gd name="T6" fmla="*/ 1665 w 1666"/>
              <a:gd name="T7" fmla="*/ 392 h 393"/>
              <a:gd name="T8" fmla="*/ 1665 w 1666"/>
              <a:gd name="T9" fmla="*/ 0 h 393"/>
            </a:gdLst>
            <a:ahLst/>
            <a:cxnLst>
              <a:cxn ang="0">
                <a:pos x="T0" y="T1"/>
              </a:cxn>
              <a:cxn ang="0">
                <a:pos x="T2" y="T3"/>
              </a:cxn>
              <a:cxn ang="0">
                <a:pos x="T4" y="T5"/>
              </a:cxn>
              <a:cxn ang="0">
                <a:pos x="T6" y="T7"/>
              </a:cxn>
              <a:cxn ang="0">
                <a:pos x="T8" y="T9"/>
              </a:cxn>
            </a:cxnLst>
            <a:rect l="0" t="0" r="r" b="b"/>
            <a:pathLst>
              <a:path w="1666" h="393">
                <a:moveTo>
                  <a:pt x="1665" y="0"/>
                </a:moveTo>
                <a:lnTo>
                  <a:pt x="0" y="0"/>
                </a:lnTo>
                <a:lnTo>
                  <a:pt x="0" y="392"/>
                </a:lnTo>
                <a:lnTo>
                  <a:pt x="1665" y="392"/>
                </a:lnTo>
                <a:lnTo>
                  <a:pt x="1665" y="0"/>
                </a:lnTo>
              </a:path>
            </a:pathLst>
          </a:custGeom>
          <a:solidFill>
            <a:srgbClr val="FFC000"/>
          </a:solidFill>
          <a:ln>
            <a:noFill/>
          </a:ln>
          <a:effectLs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a:ln>
                <a:noFill/>
              </a:ln>
              <a:solidFill>
                <a:srgbClr val="445469"/>
              </a:solidFill>
              <a:effectLst/>
              <a:uLnTx/>
              <a:uFillTx/>
              <a:latin typeface="Lato Light"/>
            </a:endParaRPr>
          </a:p>
        </p:txBody>
      </p:sp>
      <p:sp>
        <p:nvSpPr>
          <p:cNvPr id="64" name="Text Box 250"/>
          <p:cNvSpPr txBox="1">
            <a:spLocks noChangeArrowheads="1"/>
          </p:cNvSpPr>
          <p:nvPr/>
        </p:nvSpPr>
        <p:spPr bwMode="auto">
          <a:xfrm>
            <a:off x="2226179" y="4193584"/>
            <a:ext cx="495328" cy="3077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9pPr>
          </a:lstStyle>
          <a:p>
            <a:pPr marL="0" marR="0" lvl="0" indent="0" algn="ctr" defTabSz="1828434"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b="1" kern="0" noProof="0" dirty="0">
                <a:solidFill>
                  <a:srgbClr val="FFFFFF"/>
                </a:solidFill>
                <a:latin typeface="Lato Medium" panose="020F0602020204030203" pitchFamily="34" charset="0"/>
                <a:cs typeface="Lato Medium" panose="020F0602020204030203" pitchFamily="34" charset="0"/>
              </a:rPr>
              <a:t>10%</a:t>
            </a:r>
            <a:endParaRPr kumimoji="0" lang="en-US" sz="2000" b="1" i="0" u="none" strike="noStrike" kern="0" cap="none" spc="0" normalizeH="0" baseline="0" noProof="0" dirty="0">
              <a:ln>
                <a:noFill/>
              </a:ln>
              <a:solidFill>
                <a:srgbClr val="FFFFFF"/>
              </a:solidFill>
              <a:effectLst/>
              <a:uLnTx/>
              <a:uFillTx/>
              <a:latin typeface="Lato Medium" panose="020F0602020204030203" pitchFamily="34" charset="0"/>
              <a:cs typeface="Lato Medium" panose="020F0602020204030203" pitchFamily="34" charset="0"/>
            </a:endParaRPr>
          </a:p>
        </p:txBody>
      </p:sp>
      <p:sp>
        <p:nvSpPr>
          <p:cNvPr id="66" name="Freeform 205"/>
          <p:cNvSpPr>
            <a:spLocks noChangeArrowheads="1"/>
          </p:cNvSpPr>
          <p:nvPr/>
        </p:nvSpPr>
        <p:spPr bwMode="auto">
          <a:xfrm>
            <a:off x="3549100" y="4196607"/>
            <a:ext cx="2057198" cy="448769"/>
          </a:xfrm>
          <a:custGeom>
            <a:avLst/>
            <a:gdLst>
              <a:gd name="T0" fmla="*/ 1665 w 1666"/>
              <a:gd name="T1" fmla="*/ 0 h 532"/>
              <a:gd name="T2" fmla="*/ 0 w 1666"/>
              <a:gd name="T3" fmla="*/ 0 h 532"/>
              <a:gd name="T4" fmla="*/ 1665 w 1666"/>
              <a:gd name="T5" fmla="*/ 0 h 532"/>
              <a:gd name="T6" fmla="*/ 1665 w 1666"/>
              <a:gd name="T7" fmla="*/ 392 h 532"/>
              <a:gd name="T8" fmla="*/ 0 w 1666"/>
              <a:gd name="T9" fmla="*/ 392 h 532"/>
              <a:gd name="T10" fmla="*/ 0 w 1666"/>
              <a:gd name="T11" fmla="*/ 531 h 532"/>
              <a:gd name="T12" fmla="*/ 1665 w 1666"/>
              <a:gd name="T13" fmla="*/ 531 h 532"/>
              <a:gd name="T14" fmla="*/ 1665 w 1666"/>
              <a:gd name="T15" fmla="*/ 392 h 532"/>
              <a:gd name="T16" fmla="*/ 1665 w 1666"/>
              <a:gd name="T1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6" h="532">
                <a:moveTo>
                  <a:pt x="1665" y="0"/>
                </a:moveTo>
                <a:lnTo>
                  <a:pt x="0" y="0"/>
                </a:lnTo>
                <a:lnTo>
                  <a:pt x="1665" y="0"/>
                </a:lnTo>
                <a:lnTo>
                  <a:pt x="1665" y="392"/>
                </a:lnTo>
                <a:lnTo>
                  <a:pt x="0" y="392"/>
                </a:lnTo>
                <a:lnTo>
                  <a:pt x="0" y="531"/>
                </a:lnTo>
                <a:lnTo>
                  <a:pt x="1665" y="531"/>
                </a:lnTo>
                <a:lnTo>
                  <a:pt x="1665" y="392"/>
                </a:lnTo>
                <a:lnTo>
                  <a:pt x="1665" y="0"/>
                </a:lnTo>
              </a:path>
            </a:pathLst>
          </a:custGeom>
          <a:solidFill>
            <a:schemeClr val="accent1">
              <a:alpha val="51000"/>
            </a:schemeClr>
          </a:solidFill>
          <a:ln>
            <a:noFill/>
          </a:ln>
          <a:effectLs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a:ln>
                <a:noFill/>
              </a:ln>
              <a:solidFill>
                <a:srgbClr val="445469"/>
              </a:solidFill>
              <a:effectLst/>
              <a:uLnTx/>
              <a:uFillTx/>
              <a:latin typeface="Lato Light"/>
            </a:endParaRPr>
          </a:p>
        </p:txBody>
      </p:sp>
      <p:sp>
        <p:nvSpPr>
          <p:cNvPr id="67" name="Freeform 207"/>
          <p:cNvSpPr>
            <a:spLocks noChangeArrowheads="1"/>
          </p:cNvSpPr>
          <p:nvPr/>
        </p:nvSpPr>
        <p:spPr bwMode="auto">
          <a:xfrm>
            <a:off x="3549100" y="4190470"/>
            <a:ext cx="2057198" cy="330087"/>
          </a:xfrm>
          <a:custGeom>
            <a:avLst/>
            <a:gdLst>
              <a:gd name="T0" fmla="*/ 1665 w 1666"/>
              <a:gd name="T1" fmla="*/ 0 h 393"/>
              <a:gd name="T2" fmla="*/ 0 w 1666"/>
              <a:gd name="T3" fmla="*/ 0 h 393"/>
              <a:gd name="T4" fmla="*/ 0 w 1666"/>
              <a:gd name="T5" fmla="*/ 392 h 393"/>
              <a:gd name="T6" fmla="*/ 1665 w 1666"/>
              <a:gd name="T7" fmla="*/ 392 h 393"/>
              <a:gd name="T8" fmla="*/ 1665 w 1666"/>
              <a:gd name="T9" fmla="*/ 0 h 393"/>
            </a:gdLst>
            <a:ahLst/>
            <a:cxnLst>
              <a:cxn ang="0">
                <a:pos x="T0" y="T1"/>
              </a:cxn>
              <a:cxn ang="0">
                <a:pos x="T2" y="T3"/>
              </a:cxn>
              <a:cxn ang="0">
                <a:pos x="T4" y="T5"/>
              </a:cxn>
              <a:cxn ang="0">
                <a:pos x="T6" y="T7"/>
              </a:cxn>
              <a:cxn ang="0">
                <a:pos x="T8" y="T9"/>
              </a:cxn>
            </a:cxnLst>
            <a:rect l="0" t="0" r="r" b="b"/>
            <a:pathLst>
              <a:path w="1666" h="393">
                <a:moveTo>
                  <a:pt x="1665" y="0"/>
                </a:moveTo>
                <a:lnTo>
                  <a:pt x="0" y="0"/>
                </a:lnTo>
                <a:lnTo>
                  <a:pt x="0" y="392"/>
                </a:lnTo>
                <a:lnTo>
                  <a:pt x="1665" y="392"/>
                </a:lnTo>
                <a:lnTo>
                  <a:pt x="1665" y="0"/>
                </a:lnTo>
              </a:path>
            </a:pathLst>
          </a:custGeom>
          <a:solidFill>
            <a:schemeClr val="accent1">
              <a:lumMod val="75000"/>
            </a:schemeClr>
          </a:solidFill>
          <a:ln>
            <a:noFill/>
          </a:ln>
          <a:effectLs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a:ln>
                <a:noFill/>
              </a:ln>
              <a:solidFill>
                <a:srgbClr val="445469"/>
              </a:solidFill>
              <a:effectLst/>
              <a:uLnTx/>
              <a:uFillTx/>
              <a:latin typeface="Lato Light"/>
            </a:endParaRPr>
          </a:p>
        </p:txBody>
      </p:sp>
      <p:sp>
        <p:nvSpPr>
          <p:cNvPr id="68" name="Text Box 251"/>
          <p:cNvSpPr txBox="1">
            <a:spLocks noChangeArrowheads="1"/>
          </p:cNvSpPr>
          <p:nvPr/>
        </p:nvSpPr>
        <p:spPr bwMode="auto">
          <a:xfrm>
            <a:off x="4330035" y="4203266"/>
            <a:ext cx="495328" cy="3077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9pPr>
          </a:lstStyle>
          <a:p>
            <a:pPr marL="0" marR="0" lvl="0" indent="0" algn="ctr" defTabSz="1828434"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b="1" kern="0" dirty="0">
                <a:solidFill>
                  <a:srgbClr val="FFFFFF"/>
                </a:solidFill>
                <a:latin typeface="Lato Medium" panose="020F0602020204030203" pitchFamily="34" charset="0"/>
                <a:cs typeface="Lato Medium" panose="020F0602020204030203" pitchFamily="34" charset="0"/>
              </a:rPr>
              <a:t>40%</a:t>
            </a:r>
            <a:endParaRPr kumimoji="0" lang="en-US" sz="2000" b="1" i="0" u="none" strike="noStrike" kern="0" cap="none" spc="0" normalizeH="0" baseline="0" noProof="0" dirty="0">
              <a:ln>
                <a:noFill/>
              </a:ln>
              <a:solidFill>
                <a:srgbClr val="FFFFFF"/>
              </a:solidFill>
              <a:effectLst/>
              <a:uLnTx/>
              <a:uFillTx/>
              <a:latin typeface="Lato Medium" panose="020F0602020204030203" pitchFamily="34" charset="0"/>
              <a:cs typeface="Lato Medium" panose="020F0602020204030203" pitchFamily="34" charset="0"/>
            </a:endParaRPr>
          </a:p>
        </p:txBody>
      </p:sp>
      <p:sp>
        <p:nvSpPr>
          <p:cNvPr id="70" name="Freeform 209"/>
          <p:cNvSpPr>
            <a:spLocks noChangeArrowheads="1"/>
          </p:cNvSpPr>
          <p:nvPr/>
        </p:nvSpPr>
        <p:spPr bwMode="auto">
          <a:xfrm>
            <a:off x="5652957" y="4196606"/>
            <a:ext cx="2057198" cy="448769"/>
          </a:xfrm>
          <a:custGeom>
            <a:avLst/>
            <a:gdLst>
              <a:gd name="T0" fmla="*/ 1665 w 1666"/>
              <a:gd name="T1" fmla="*/ 0 h 532"/>
              <a:gd name="T2" fmla="*/ 0 w 1666"/>
              <a:gd name="T3" fmla="*/ 0 h 532"/>
              <a:gd name="T4" fmla="*/ 1665 w 1666"/>
              <a:gd name="T5" fmla="*/ 0 h 532"/>
              <a:gd name="T6" fmla="*/ 1665 w 1666"/>
              <a:gd name="T7" fmla="*/ 392 h 532"/>
              <a:gd name="T8" fmla="*/ 0 w 1666"/>
              <a:gd name="T9" fmla="*/ 392 h 532"/>
              <a:gd name="T10" fmla="*/ 0 w 1666"/>
              <a:gd name="T11" fmla="*/ 531 h 532"/>
              <a:gd name="T12" fmla="*/ 1665 w 1666"/>
              <a:gd name="T13" fmla="*/ 531 h 532"/>
              <a:gd name="T14" fmla="*/ 1665 w 1666"/>
              <a:gd name="T15" fmla="*/ 0 h 5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6" h="532">
                <a:moveTo>
                  <a:pt x="1665" y="0"/>
                </a:moveTo>
                <a:lnTo>
                  <a:pt x="0" y="0"/>
                </a:lnTo>
                <a:lnTo>
                  <a:pt x="1665" y="0"/>
                </a:lnTo>
                <a:lnTo>
                  <a:pt x="1665" y="392"/>
                </a:lnTo>
                <a:lnTo>
                  <a:pt x="0" y="392"/>
                </a:lnTo>
                <a:lnTo>
                  <a:pt x="0" y="531"/>
                </a:lnTo>
                <a:lnTo>
                  <a:pt x="1665" y="531"/>
                </a:lnTo>
                <a:lnTo>
                  <a:pt x="1665" y="0"/>
                </a:lnTo>
              </a:path>
            </a:pathLst>
          </a:custGeom>
          <a:solidFill>
            <a:srgbClr val="FF0000"/>
          </a:solidFill>
          <a:ln>
            <a:noFill/>
          </a:ln>
          <a:effectLs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a:ln>
                <a:noFill/>
              </a:ln>
              <a:solidFill>
                <a:srgbClr val="445469"/>
              </a:solidFill>
              <a:effectLst/>
              <a:uLnTx/>
              <a:uFillTx/>
              <a:latin typeface="Lato Light"/>
            </a:endParaRPr>
          </a:p>
        </p:txBody>
      </p:sp>
      <p:sp>
        <p:nvSpPr>
          <p:cNvPr id="71" name="Freeform 211"/>
          <p:cNvSpPr>
            <a:spLocks noChangeArrowheads="1"/>
          </p:cNvSpPr>
          <p:nvPr/>
        </p:nvSpPr>
        <p:spPr bwMode="auto">
          <a:xfrm>
            <a:off x="5652957" y="4190469"/>
            <a:ext cx="2057198" cy="330087"/>
          </a:xfrm>
          <a:custGeom>
            <a:avLst/>
            <a:gdLst>
              <a:gd name="T0" fmla="*/ 1665 w 1666"/>
              <a:gd name="T1" fmla="*/ 0 h 393"/>
              <a:gd name="T2" fmla="*/ 0 w 1666"/>
              <a:gd name="T3" fmla="*/ 0 h 393"/>
              <a:gd name="T4" fmla="*/ 0 w 1666"/>
              <a:gd name="T5" fmla="*/ 392 h 393"/>
              <a:gd name="T6" fmla="*/ 1665 w 1666"/>
              <a:gd name="T7" fmla="*/ 392 h 393"/>
              <a:gd name="T8" fmla="*/ 1665 w 1666"/>
              <a:gd name="T9" fmla="*/ 0 h 393"/>
            </a:gdLst>
            <a:ahLst/>
            <a:cxnLst>
              <a:cxn ang="0">
                <a:pos x="T0" y="T1"/>
              </a:cxn>
              <a:cxn ang="0">
                <a:pos x="T2" y="T3"/>
              </a:cxn>
              <a:cxn ang="0">
                <a:pos x="T4" y="T5"/>
              </a:cxn>
              <a:cxn ang="0">
                <a:pos x="T6" y="T7"/>
              </a:cxn>
              <a:cxn ang="0">
                <a:pos x="T8" y="T9"/>
              </a:cxn>
            </a:cxnLst>
            <a:rect l="0" t="0" r="r" b="b"/>
            <a:pathLst>
              <a:path w="1666" h="393">
                <a:moveTo>
                  <a:pt x="1665" y="0"/>
                </a:moveTo>
                <a:lnTo>
                  <a:pt x="0" y="0"/>
                </a:lnTo>
                <a:lnTo>
                  <a:pt x="0" y="392"/>
                </a:lnTo>
                <a:lnTo>
                  <a:pt x="1665" y="392"/>
                </a:lnTo>
                <a:lnTo>
                  <a:pt x="1665" y="0"/>
                </a:lnTo>
              </a:path>
            </a:pathLst>
          </a:custGeom>
          <a:solidFill>
            <a:srgbClr val="FF0000"/>
          </a:solidFill>
          <a:ln>
            <a:noFill/>
          </a:ln>
          <a:effectLs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a:ln>
                <a:noFill/>
              </a:ln>
              <a:solidFill>
                <a:srgbClr val="445469"/>
              </a:solidFill>
              <a:effectLst/>
              <a:uLnTx/>
              <a:uFillTx/>
              <a:latin typeface="Lato Light"/>
            </a:endParaRPr>
          </a:p>
        </p:txBody>
      </p:sp>
      <p:sp>
        <p:nvSpPr>
          <p:cNvPr id="72" name="Text Box 252"/>
          <p:cNvSpPr txBox="1">
            <a:spLocks noChangeArrowheads="1"/>
          </p:cNvSpPr>
          <p:nvPr/>
        </p:nvSpPr>
        <p:spPr bwMode="auto">
          <a:xfrm>
            <a:off x="6433892" y="4194961"/>
            <a:ext cx="495328" cy="307777"/>
          </a:xfrm>
          <a:prstGeom prst="rect">
            <a:avLst/>
          </a:prstGeom>
          <a:solidFill>
            <a:srgbClr val="FF000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9pPr>
          </a:lstStyle>
          <a:p>
            <a:pPr marL="0" marR="0" lvl="0" indent="0" algn="ctr" defTabSz="1828434"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b="1" kern="0" noProof="0" dirty="0">
                <a:solidFill>
                  <a:srgbClr val="FFFFFF"/>
                </a:solidFill>
                <a:latin typeface="Lato Medium" panose="020F0602020204030203" pitchFamily="34" charset="0"/>
                <a:cs typeface="Lato Medium" panose="020F0602020204030203" pitchFamily="34" charset="0"/>
              </a:rPr>
              <a:t>50%</a:t>
            </a:r>
            <a:endParaRPr kumimoji="0" lang="en-US" sz="2000" b="1" i="0" u="none" strike="noStrike" kern="0" cap="none" spc="0" normalizeH="0" baseline="0" noProof="0" dirty="0">
              <a:ln>
                <a:noFill/>
              </a:ln>
              <a:solidFill>
                <a:srgbClr val="FFFFFF"/>
              </a:solidFill>
              <a:effectLst/>
              <a:uLnTx/>
              <a:uFillTx/>
              <a:latin typeface="Lato Medium" panose="020F0602020204030203" pitchFamily="34" charset="0"/>
              <a:cs typeface="Lato Medium" panose="020F0602020204030203" pitchFamily="34" charset="0"/>
            </a:endParaRPr>
          </a:p>
        </p:txBody>
      </p:sp>
      <p:cxnSp>
        <p:nvCxnSpPr>
          <p:cNvPr id="3" name="Straight Arrow Connector 2"/>
          <p:cNvCxnSpPr/>
          <p:nvPr/>
        </p:nvCxnSpPr>
        <p:spPr>
          <a:xfrm flipH="1">
            <a:off x="7315914" y="2230966"/>
            <a:ext cx="9832" cy="1850107"/>
          </a:xfrm>
          <a:prstGeom prst="straightConnector1">
            <a:avLst/>
          </a:prstGeom>
          <a:ln w="57150">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50" name="Title 1"/>
          <p:cNvSpPr>
            <a:spLocks noGrp="1"/>
          </p:cNvSpPr>
          <p:nvPr>
            <p:ph type="title"/>
          </p:nvPr>
        </p:nvSpPr>
        <p:spPr>
          <a:xfrm>
            <a:off x="628650" y="88491"/>
            <a:ext cx="7886700" cy="822012"/>
          </a:xfrm>
        </p:spPr>
        <p:txBody>
          <a:bodyPr>
            <a:normAutofit fontScale="90000"/>
          </a:bodyPr>
          <a:lstStyle/>
          <a:p>
            <a:r>
              <a:rPr lang="en-US" sz="3200" cap="all" spc="70" dirty="0">
                <a:solidFill>
                  <a:schemeClr val="tx1">
                    <a:lumMod val="65000"/>
                    <a:lumOff val="35000"/>
                  </a:schemeClr>
                </a:solidFill>
                <a:latin typeface="Lato Black" panose="020F0A02020204030203" pitchFamily="34" charset="0"/>
              </a:rPr>
              <a:t>ABC</a:t>
            </a:r>
            <a:r>
              <a:rPr lang="en-US" cap="all" spc="70" dirty="0">
                <a:latin typeface="Lato Black" panose="020F0A02020204030203" pitchFamily="34" charset="0"/>
              </a:rPr>
              <a:t> </a:t>
            </a:r>
            <a:r>
              <a:rPr lang="en-US" sz="3100" cap="all" spc="70" dirty="0">
                <a:solidFill>
                  <a:schemeClr val="tx1">
                    <a:lumMod val="65000"/>
                    <a:lumOff val="35000"/>
                  </a:schemeClr>
                </a:solidFill>
                <a:latin typeface="Lato Black" panose="020F0A02020204030203" pitchFamily="34" charset="0"/>
              </a:rPr>
              <a:t>Model of investing</a:t>
            </a:r>
            <a:br>
              <a:rPr lang="en-US" cap="all" spc="70" dirty="0">
                <a:solidFill>
                  <a:schemeClr val="tx1">
                    <a:lumMod val="65000"/>
                    <a:lumOff val="35000"/>
                  </a:schemeClr>
                </a:solidFill>
                <a:latin typeface="Lato Black" panose="020F0A02020204030203" pitchFamily="34" charset="0"/>
              </a:rPr>
            </a:br>
            <a:r>
              <a:rPr lang="en-US" sz="1800" cap="all" spc="70" dirty="0">
                <a:solidFill>
                  <a:srgbClr val="FFC000"/>
                </a:solidFill>
                <a:latin typeface="Lato Black" panose="020F0A02020204030203" pitchFamily="34" charset="0"/>
              </a:rPr>
              <a:t>Cash </a:t>
            </a:r>
            <a:r>
              <a:rPr lang="en-US" sz="1800" cap="all" spc="70" dirty="0">
                <a:solidFill>
                  <a:schemeClr val="tx1">
                    <a:lumMod val="65000"/>
                    <a:lumOff val="35000"/>
                  </a:schemeClr>
                </a:solidFill>
                <a:latin typeface="Lato Black" panose="020F0A02020204030203" pitchFamily="34" charset="0"/>
              </a:rPr>
              <a:t>-</a:t>
            </a:r>
            <a:r>
              <a:rPr lang="en-US" sz="1800" cap="all" spc="70" dirty="0">
                <a:solidFill>
                  <a:schemeClr val="accent6"/>
                </a:solidFill>
                <a:latin typeface="Lato Black" panose="020F0A02020204030203" pitchFamily="34" charset="0"/>
              </a:rPr>
              <a:t> </a:t>
            </a:r>
            <a:r>
              <a:rPr lang="en-US" sz="1800" cap="all" spc="70" dirty="0">
                <a:latin typeface="Lato Black" panose="020F0A02020204030203" pitchFamily="34" charset="0"/>
              </a:rPr>
              <a:t>protected</a:t>
            </a:r>
            <a:r>
              <a:rPr lang="en-US" sz="1800" cap="all" spc="70" dirty="0">
                <a:solidFill>
                  <a:schemeClr val="tx1">
                    <a:lumMod val="65000"/>
                    <a:lumOff val="35000"/>
                  </a:schemeClr>
                </a:solidFill>
                <a:latin typeface="Lato Black" panose="020F0A02020204030203" pitchFamily="34" charset="0"/>
              </a:rPr>
              <a:t> </a:t>
            </a:r>
            <a:r>
              <a:rPr lang="en-US" sz="1800" cap="all" spc="70" dirty="0">
                <a:latin typeface="Lato Black" panose="020F0A02020204030203" pitchFamily="34" charset="0"/>
              </a:rPr>
              <a:t>growth</a:t>
            </a:r>
            <a:r>
              <a:rPr lang="en-US" sz="1800" cap="all" spc="70" dirty="0">
                <a:solidFill>
                  <a:schemeClr val="tx1">
                    <a:lumMod val="65000"/>
                    <a:lumOff val="35000"/>
                  </a:schemeClr>
                </a:solidFill>
                <a:latin typeface="Lato Black" panose="020F0A02020204030203" pitchFamily="34" charset="0"/>
              </a:rPr>
              <a:t> - </a:t>
            </a:r>
            <a:r>
              <a:rPr lang="en-US" sz="1800" cap="all" spc="70" dirty="0">
                <a:solidFill>
                  <a:srgbClr val="FF0000"/>
                </a:solidFill>
                <a:latin typeface="Lato Black" panose="020F0A02020204030203" pitchFamily="34" charset="0"/>
              </a:rPr>
              <a:t>risk growth</a:t>
            </a:r>
            <a:endParaRPr lang="en-US" sz="1800" dirty="0">
              <a:solidFill>
                <a:srgbClr val="FF0000"/>
              </a:solidFill>
            </a:endParaRPr>
          </a:p>
        </p:txBody>
      </p:sp>
      <p:cxnSp>
        <p:nvCxnSpPr>
          <p:cNvPr id="9" name="Straight Arrow Connector 8"/>
          <p:cNvCxnSpPr/>
          <p:nvPr/>
        </p:nvCxnSpPr>
        <p:spPr>
          <a:xfrm flipH="1" flipV="1">
            <a:off x="5238751" y="2141610"/>
            <a:ext cx="12716" cy="2010482"/>
          </a:xfrm>
          <a:prstGeom prst="straightConnector1">
            <a:avLst/>
          </a:prstGeom>
          <a:ln w="50800">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968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2"/>
                                        </p:tgtEl>
                                        <p:attrNameLst>
                                          <p:attrName>style.visibility</p:attrName>
                                        </p:attrNameLst>
                                      </p:cBhvr>
                                      <p:to>
                                        <p:strVal val="visible"/>
                                      </p:to>
                                    </p:set>
                                    <p:animEffect transition="in" filter="wipe(down)">
                                      <p:cBhvr>
                                        <p:cTn id="15" dur="500"/>
                                        <p:tgtEl>
                                          <p:spTgt spid="152"/>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153"/>
                                        </p:tgtEl>
                                        <p:attrNameLst>
                                          <p:attrName>style.visibility</p:attrName>
                                        </p:attrNameLst>
                                      </p:cBhvr>
                                      <p:to>
                                        <p:strVal val="visible"/>
                                      </p:to>
                                    </p:set>
                                    <p:animEffect transition="in" filter="wipe(down)">
                                      <p:cBhvr>
                                        <p:cTn id="19" dur="500"/>
                                        <p:tgtEl>
                                          <p:spTgt spid="15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4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down)">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6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72"/>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p:bldP spid="144" grpId="0"/>
      <p:bldP spid="145" grpId="0"/>
      <p:bldP spid="152" grpId="0" animBg="1"/>
      <p:bldP spid="153" grpId="0" animBg="1"/>
      <p:bldP spid="58" grpId="0"/>
      <p:bldP spid="59" grpId="0"/>
      <p:bldP spid="60" grpId="0"/>
      <p:bldP spid="64" grpId="0"/>
      <p:bldP spid="68" grpId="0"/>
      <p:bldP spid="7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a:xfrm>
            <a:off x="463550" y="1800493"/>
            <a:ext cx="8240713" cy="2366964"/>
          </a:xfrm>
          <a:prstGeom prst="rect">
            <a:avLst/>
          </a:prstGeom>
        </p:spPr>
        <p:txBody>
          <a:bodyPr>
            <a:normAutofit/>
          </a:bodyPr>
          <a:lstStyle>
            <a:lvl1pPr marL="173034" indent="-173034" algn="l" defTabSz="457189" rtl="0" eaLnBrk="1" latinLnBrk="0" hangingPunct="1">
              <a:spcBef>
                <a:spcPct val="20000"/>
              </a:spcBef>
              <a:buClr>
                <a:schemeClr val="accent1"/>
              </a:buClr>
              <a:buFont typeface="Arial" panose="020B0604020202020204" pitchFamily="34" charset="0"/>
              <a:buChar char="•"/>
              <a:defRPr sz="1500" kern="1200">
                <a:solidFill>
                  <a:schemeClr val="tx1"/>
                </a:solidFill>
                <a:latin typeface="+mn-lt"/>
                <a:ea typeface="+mn-ea"/>
                <a:cs typeface="+mn-cs"/>
              </a:defRPr>
            </a:lvl1pPr>
            <a:lvl2pPr marL="630222" indent="-173034" algn="l" defTabSz="457189" rtl="0" eaLnBrk="1" latinLnBrk="0" hangingPunct="1">
              <a:spcBef>
                <a:spcPct val="20000"/>
              </a:spcBef>
              <a:buClr>
                <a:schemeClr val="accent1"/>
              </a:buClr>
              <a:buFont typeface="Arial" panose="020B0604020202020204" pitchFamily="34" charset="0"/>
              <a:buChar char="•"/>
              <a:defRPr sz="1350" kern="1200">
                <a:solidFill>
                  <a:schemeClr val="tx1"/>
                </a:solidFill>
                <a:latin typeface="+mn-lt"/>
                <a:ea typeface="+mn-ea"/>
                <a:cs typeface="+mn-cs"/>
              </a:defRPr>
            </a:lvl2pPr>
            <a:lvl3pPr marL="1031849"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3pPr>
            <a:lvl4pPr marL="1489038"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4pPr>
            <a:lvl5pPr marL="1946226"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4400" b="1" dirty="0">
                <a:ln/>
                <a:solidFill>
                  <a:schemeClr val="accent3"/>
                </a:solidFill>
                <a:latin typeface="+mj-lt"/>
              </a:rPr>
              <a:t> PASS THE “HAPPY FACTOR” TO CHILDREN &amp; GRANDCHILDREN</a:t>
            </a:r>
          </a:p>
          <a:p>
            <a:pPr marL="0" indent="0" algn="ctr">
              <a:buNone/>
            </a:pPr>
            <a:endParaRPr lang="en-US" sz="4400" b="1" dirty="0">
              <a:ln/>
              <a:solidFill>
                <a:schemeClr val="accent3"/>
              </a:solidFill>
              <a:latin typeface="+mj-lt"/>
            </a:endParaRPr>
          </a:p>
          <a:p>
            <a:pPr marL="0" indent="0" algn="ctr">
              <a:buNone/>
            </a:pPr>
            <a:endParaRPr lang="en-US" sz="4400" b="1" dirty="0">
              <a:ln/>
              <a:solidFill>
                <a:schemeClr val="accent3"/>
              </a:solidFill>
              <a:latin typeface="+mj-lt"/>
            </a:endParaRPr>
          </a:p>
        </p:txBody>
      </p:sp>
    </p:spTree>
    <p:extLst>
      <p:ext uri="{BB962C8B-B14F-4D97-AF65-F5344CB8AC3E}">
        <p14:creationId xmlns:p14="http://schemas.microsoft.com/office/powerpoint/2010/main" val="20043550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62000" y="3852716"/>
            <a:ext cx="3271281" cy="1014776"/>
          </a:xfrm>
        </p:spPr>
        <p:txBody>
          <a:bodyPr>
            <a:normAutofit/>
          </a:bodyPr>
          <a:lstStyle/>
          <a:p>
            <a:r>
              <a:rPr lang="en-US" dirty="0"/>
              <a:t>Making the Most of Legacy Gifts to Grandchildren</a:t>
            </a:r>
          </a:p>
        </p:txBody>
      </p:sp>
      <p:cxnSp>
        <p:nvCxnSpPr>
          <p:cNvPr id="10" name="Straight Connector 9"/>
          <p:cNvCxnSpPr/>
          <p:nvPr/>
        </p:nvCxnSpPr>
        <p:spPr>
          <a:xfrm>
            <a:off x="7108219" y="4854512"/>
            <a:ext cx="62271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7115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a:xfrm>
            <a:off x="430499" y="1255165"/>
            <a:ext cx="8240713" cy="2073783"/>
          </a:xfrm>
          <a:prstGeom prst="rect">
            <a:avLst/>
          </a:prstGeom>
        </p:spPr>
        <p:txBody>
          <a:bodyPr anchor="ctr">
            <a:normAutofit/>
          </a:bodyPr>
          <a:lstStyle>
            <a:lvl1pPr marL="173034" indent="-173034" algn="l" defTabSz="457189" rtl="0" eaLnBrk="1" latinLnBrk="0" hangingPunct="1">
              <a:spcBef>
                <a:spcPct val="20000"/>
              </a:spcBef>
              <a:buClr>
                <a:schemeClr val="accent1"/>
              </a:buClr>
              <a:buFont typeface="Arial" panose="020B0604020202020204" pitchFamily="34" charset="0"/>
              <a:buChar char="•"/>
              <a:defRPr sz="1500" kern="1200">
                <a:solidFill>
                  <a:schemeClr val="tx1"/>
                </a:solidFill>
                <a:latin typeface="+mn-lt"/>
                <a:ea typeface="+mn-ea"/>
                <a:cs typeface="+mn-cs"/>
              </a:defRPr>
            </a:lvl1pPr>
            <a:lvl2pPr marL="630222" indent="-173034" algn="l" defTabSz="457189" rtl="0" eaLnBrk="1" latinLnBrk="0" hangingPunct="1">
              <a:spcBef>
                <a:spcPct val="20000"/>
              </a:spcBef>
              <a:buClr>
                <a:schemeClr val="accent1"/>
              </a:buClr>
              <a:buFont typeface="Arial" panose="020B0604020202020204" pitchFamily="34" charset="0"/>
              <a:buChar char="•"/>
              <a:defRPr sz="1350" kern="1200">
                <a:solidFill>
                  <a:schemeClr val="tx1"/>
                </a:solidFill>
                <a:latin typeface="+mn-lt"/>
                <a:ea typeface="+mn-ea"/>
                <a:cs typeface="+mn-cs"/>
              </a:defRPr>
            </a:lvl2pPr>
            <a:lvl3pPr marL="1031849"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3pPr>
            <a:lvl4pPr marL="1489038"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4pPr>
            <a:lvl5pPr marL="1946226"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4400" b="1" dirty="0">
                <a:ln/>
                <a:solidFill>
                  <a:schemeClr val="accent3"/>
                </a:solidFill>
                <a:latin typeface="+mj-lt"/>
              </a:rPr>
              <a:t>HAVE A PLAN!</a:t>
            </a:r>
          </a:p>
        </p:txBody>
      </p:sp>
      <p:sp>
        <p:nvSpPr>
          <p:cNvPr id="11" name="TextBox 10"/>
          <p:cNvSpPr txBox="1"/>
          <p:nvPr/>
        </p:nvSpPr>
        <p:spPr>
          <a:xfrm>
            <a:off x="3465005" y="731945"/>
            <a:ext cx="2171700" cy="523220"/>
          </a:xfrm>
          <a:prstGeom prst="rect">
            <a:avLst/>
          </a:prstGeom>
          <a:noFill/>
        </p:spPr>
        <p:txBody>
          <a:bodyPr wrap="square" rtlCol="0">
            <a:spAutoFit/>
          </a:bodyPr>
          <a:lstStyle/>
          <a:p>
            <a:pPr algn="ctr"/>
            <a:r>
              <a:rPr lang="en-US" sz="2800" dirty="0">
                <a:solidFill>
                  <a:schemeClr val="accent1"/>
                </a:solidFill>
                <a:latin typeface="+mj-lt"/>
              </a:rPr>
              <a:t>STEP 1</a:t>
            </a:r>
          </a:p>
        </p:txBody>
      </p:sp>
    </p:spTree>
    <p:extLst>
      <p:ext uri="{BB962C8B-B14F-4D97-AF65-F5344CB8AC3E}">
        <p14:creationId xmlns:p14="http://schemas.microsoft.com/office/powerpoint/2010/main" val="11302998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rot="7511070">
            <a:off x="5962372" y="2743645"/>
            <a:ext cx="749089" cy="706624"/>
          </a:xfrm>
          <a:prstGeom prst="rect">
            <a:avLst/>
          </a:prstGeom>
        </p:spPr>
      </p:pic>
      <p:pic>
        <p:nvPicPr>
          <p:cNvPr id="52" name="Picture 5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590587">
            <a:off x="6920762" y="2744534"/>
            <a:ext cx="713546" cy="667850"/>
          </a:xfrm>
          <a:prstGeom prst="rect">
            <a:avLst/>
          </a:prstGeom>
        </p:spPr>
      </p:pic>
      <p:pic>
        <p:nvPicPr>
          <p:cNvPr id="50" name="Picture 4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047777">
            <a:off x="4814496" y="2767501"/>
            <a:ext cx="866996" cy="726946"/>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025420">
            <a:off x="3808049" y="2773486"/>
            <a:ext cx="722750" cy="676465"/>
          </a:xfrm>
          <a:prstGeom prst="rect">
            <a:avLst/>
          </a:prstGeom>
        </p:spPr>
      </p:pic>
      <p:pic>
        <p:nvPicPr>
          <p:cNvPr id="47" name="Picture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910717">
            <a:off x="2674474" y="2767040"/>
            <a:ext cx="693083" cy="64869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657255">
            <a:off x="1582315" y="2759325"/>
            <a:ext cx="875436" cy="685702"/>
          </a:xfrm>
          <a:prstGeom prst="rect">
            <a:avLst/>
          </a:prstGeom>
        </p:spPr>
      </p:pic>
      <p:sp>
        <p:nvSpPr>
          <p:cNvPr id="2" name="Title 1"/>
          <p:cNvSpPr>
            <a:spLocks noGrp="1"/>
          </p:cNvSpPr>
          <p:nvPr>
            <p:ph type="title"/>
          </p:nvPr>
        </p:nvSpPr>
        <p:spPr/>
        <p:txBody>
          <a:bodyPr>
            <a:normAutofit fontScale="90000"/>
          </a:bodyPr>
          <a:lstStyle/>
          <a:p>
            <a:br>
              <a:rPr lang="en-US" dirty="0"/>
            </a:br>
            <a:r>
              <a:rPr lang="en-US" dirty="0"/>
              <a:t>Legacy Gifts to Grandchildren</a:t>
            </a:r>
            <a:br>
              <a:rPr lang="en-US" dirty="0"/>
            </a:br>
            <a:endParaRPr lang="en-US" dirty="0"/>
          </a:p>
        </p:txBody>
      </p:sp>
      <p:sp>
        <p:nvSpPr>
          <p:cNvPr id="25" name="TextBox 24"/>
          <p:cNvSpPr txBox="1"/>
          <p:nvPr/>
        </p:nvSpPr>
        <p:spPr>
          <a:xfrm>
            <a:off x="1659418" y="3461070"/>
            <a:ext cx="731024" cy="261610"/>
          </a:xfrm>
          <a:prstGeom prst="rect">
            <a:avLst/>
          </a:prstGeom>
          <a:noFill/>
        </p:spPr>
        <p:txBody>
          <a:bodyPr wrap="square" rtlCol="0">
            <a:spAutoFit/>
          </a:bodyPr>
          <a:lstStyle/>
          <a:p>
            <a:pPr algn="ctr"/>
            <a:r>
              <a:rPr lang="en-US" sz="1100" b="1" dirty="0"/>
              <a:t>Robbie 6</a:t>
            </a:r>
          </a:p>
        </p:txBody>
      </p:sp>
      <p:sp>
        <p:nvSpPr>
          <p:cNvPr id="26" name="TextBox 25"/>
          <p:cNvSpPr txBox="1"/>
          <p:nvPr/>
        </p:nvSpPr>
        <p:spPr>
          <a:xfrm>
            <a:off x="3657472" y="3461070"/>
            <a:ext cx="843468" cy="261610"/>
          </a:xfrm>
          <a:prstGeom prst="rect">
            <a:avLst/>
          </a:prstGeom>
          <a:noFill/>
        </p:spPr>
        <p:txBody>
          <a:bodyPr wrap="square" rtlCol="0">
            <a:spAutoFit/>
          </a:bodyPr>
          <a:lstStyle/>
          <a:p>
            <a:pPr algn="ctr"/>
            <a:r>
              <a:rPr lang="en-US" sz="1100" b="1" dirty="0"/>
              <a:t>Steve 5</a:t>
            </a:r>
          </a:p>
        </p:txBody>
      </p:sp>
      <p:sp>
        <p:nvSpPr>
          <p:cNvPr id="27" name="TextBox 26"/>
          <p:cNvSpPr txBox="1"/>
          <p:nvPr/>
        </p:nvSpPr>
        <p:spPr>
          <a:xfrm>
            <a:off x="4768943" y="3461070"/>
            <a:ext cx="852756" cy="261610"/>
          </a:xfrm>
          <a:prstGeom prst="rect">
            <a:avLst/>
          </a:prstGeom>
          <a:noFill/>
        </p:spPr>
        <p:txBody>
          <a:bodyPr wrap="square" rtlCol="0">
            <a:spAutoFit/>
          </a:bodyPr>
          <a:lstStyle/>
          <a:p>
            <a:pPr algn="ctr"/>
            <a:r>
              <a:rPr lang="en-US" sz="1100" b="1" dirty="0"/>
              <a:t>Nancy 4</a:t>
            </a:r>
          </a:p>
        </p:txBody>
      </p:sp>
      <p:sp>
        <p:nvSpPr>
          <p:cNvPr id="28" name="TextBox 27"/>
          <p:cNvSpPr txBox="1"/>
          <p:nvPr/>
        </p:nvSpPr>
        <p:spPr>
          <a:xfrm>
            <a:off x="5889702" y="3461070"/>
            <a:ext cx="731024" cy="261610"/>
          </a:xfrm>
          <a:prstGeom prst="rect">
            <a:avLst/>
          </a:prstGeom>
          <a:noFill/>
        </p:spPr>
        <p:txBody>
          <a:bodyPr wrap="square" rtlCol="0">
            <a:spAutoFit/>
          </a:bodyPr>
          <a:lstStyle/>
          <a:p>
            <a:pPr algn="ctr"/>
            <a:r>
              <a:rPr lang="en-US" sz="1100" b="1" dirty="0"/>
              <a:t>Suzy 2</a:t>
            </a:r>
          </a:p>
        </p:txBody>
      </p:sp>
      <p:sp>
        <p:nvSpPr>
          <p:cNvPr id="29" name="TextBox 28"/>
          <p:cNvSpPr txBox="1"/>
          <p:nvPr/>
        </p:nvSpPr>
        <p:spPr>
          <a:xfrm>
            <a:off x="2658445" y="3461070"/>
            <a:ext cx="731024" cy="261610"/>
          </a:xfrm>
          <a:prstGeom prst="rect">
            <a:avLst/>
          </a:prstGeom>
          <a:noFill/>
        </p:spPr>
        <p:txBody>
          <a:bodyPr wrap="square" rtlCol="0">
            <a:spAutoFit/>
          </a:bodyPr>
          <a:lstStyle/>
          <a:p>
            <a:pPr algn="ctr"/>
            <a:r>
              <a:rPr lang="en-US" sz="1100" b="1" dirty="0"/>
              <a:t>Karen 5</a:t>
            </a:r>
          </a:p>
        </p:txBody>
      </p:sp>
      <p:sp>
        <p:nvSpPr>
          <p:cNvPr id="30" name="TextBox 29"/>
          <p:cNvSpPr txBox="1"/>
          <p:nvPr/>
        </p:nvSpPr>
        <p:spPr>
          <a:xfrm>
            <a:off x="6888730" y="3461070"/>
            <a:ext cx="777612" cy="261610"/>
          </a:xfrm>
          <a:prstGeom prst="rect">
            <a:avLst/>
          </a:prstGeom>
          <a:noFill/>
        </p:spPr>
        <p:txBody>
          <a:bodyPr wrap="square" rtlCol="0">
            <a:spAutoFit/>
          </a:bodyPr>
          <a:lstStyle/>
          <a:p>
            <a:pPr algn="ctr"/>
            <a:r>
              <a:rPr lang="en-US" sz="1100" b="1" dirty="0"/>
              <a:t>Donald 1</a:t>
            </a:r>
          </a:p>
        </p:txBody>
      </p:sp>
      <p:sp>
        <p:nvSpPr>
          <p:cNvPr id="31" name="TextBox 30"/>
          <p:cNvSpPr txBox="1"/>
          <p:nvPr/>
        </p:nvSpPr>
        <p:spPr>
          <a:xfrm>
            <a:off x="1075309" y="2245182"/>
            <a:ext cx="7307224" cy="276999"/>
          </a:xfrm>
          <a:prstGeom prst="rect">
            <a:avLst/>
          </a:prstGeom>
          <a:noFill/>
        </p:spPr>
        <p:txBody>
          <a:bodyPr wrap="square" rtlCol="0">
            <a:spAutoFit/>
          </a:bodyPr>
          <a:lstStyle/>
          <a:p>
            <a:pPr algn="ctr"/>
            <a:r>
              <a:rPr lang="en-US" sz="1200" dirty="0">
                <a:solidFill>
                  <a:schemeClr val="accent1"/>
                </a:solidFill>
              </a:rPr>
              <a:t>With the CD, if Annie died at age 62, each grandchild would receive $16,666 ($100,000 ÷ 6).*</a:t>
            </a:r>
          </a:p>
        </p:txBody>
      </p:sp>
      <p:sp>
        <p:nvSpPr>
          <p:cNvPr id="32" name="TextBox 31"/>
          <p:cNvSpPr txBox="1"/>
          <p:nvPr/>
        </p:nvSpPr>
        <p:spPr>
          <a:xfrm>
            <a:off x="470064" y="3910723"/>
            <a:ext cx="2838093" cy="307777"/>
          </a:xfrm>
          <a:prstGeom prst="rect">
            <a:avLst/>
          </a:prstGeom>
          <a:noFill/>
        </p:spPr>
        <p:txBody>
          <a:bodyPr wrap="square" rtlCol="0">
            <a:spAutoFit/>
          </a:bodyPr>
          <a:lstStyle/>
          <a:p>
            <a:pPr algn="ctr"/>
            <a:r>
              <a:rPr lang="en-US" sz="1400" dirty="0">
                <a:solidFill>
                  <a:schemeClr val="accent3"/>
                </a:solidFill>
                <a:latin typeface="+mj-lt"/>
              </a:rPr>
              <a:t>IS THERE A BETTER WAY?  </a:t>
            </a:r>
          </a:p>
        </p:txBody>
      </p:sp>
      <p:sp>
        <p:nvSpPr>
          <p:cNvPr id="33" name="Rectangle 32"/>
          <p:cNvSpPr/>
          <p:nvPr/>
        </p:nvSpPr>
        <p:spPr>
          <a:xfrm>
            <a:off x="1425092" y="4764103"/>
            <a:ext cx="6607658" cy="215444"/>
          </a:xfrm>
          <a:prstGeom prst="rect">
            <a:avLst/>
          </a:prstGeom>
        </p:spPr>
        <p:txBody>
          <a:bodyPr wrap="square">
            <a:spAutoFit/>
          </a:bodyPr>
          <a:lstStyle/>
          <a:p>
            <a:pPr algn="ctr"/>
            <a:r>
              <a:rPr lang="en-US" sz="800" i="1" dirty="0">
                <a:solidFill>
                  <a:schemeClr val="bg1">
                    <a:lumMod val="65000"/>
                  </a:schemeClr>
                </a:solidFill>
              </a:rPr>
              <a:t>* Some states also require state taxes to be paid, resulting in an additional tax expense which was not included in this example.</a:t>
            </a:r>
          </a:p>
        </p:txBody>
      </p:sp>
      <p:sp>
        <p:nvSpPr>
          <p:cNvPr id="23" name="TextBox 22"/>
          <p:cNvSpPr txBox="1"/>
          <p:nvPr/>
        </p:nvSpPr>
        <p:spPr>
          <a:xfrm>
            <a:off x="324992" y="806060"/>
            <a:ext cx="8628178" cy="307777"/>
          </a:xfrm>
          <a:prstGeom prst="rect">
            <a:avLst/>
          </a:prstGeom>
          <a:noFill/>
        </p:spPr>
        <p:txBody>
          <a:bodyPr wrap="square" rtlCol="0">
            <a:spAutoFit/>
          </a:bodyPr>
          <a:lstStyle/>
          <a:p>
            <a:pPr algn="ctr"/>
            <a:r>
              <a:rPr lang="en-US" sz="1400" dirty="0">
                <a:solidFill>
                  <a:schemeClr val="tx1">
                    <a:lumMod val="95000"/>
                    <a:lumOff val="5000"/>
                  </a:schemeClr>
                </a:solidFill>
              </a:rPr>
              <a:t>Leverage your legacy assets and instantly increase gifts set aside for your grandchildren.</a:t>
            </a:r>
          </a:p>
        </p:txBody>
      </p:sp>
      <p:grpSp>
        <p:nvGrpSpPr>
          <p:cNvPr id="34" name="Group 33"/>
          <p:cNvGrpSpPr/>
          <p:nvPr/>
        </p:nvGrpSpPr>
        <p:grpSpPr>
          <a:xfrm>
            <a:off x="3040913" y="1286906"/>
            <a:ext cx="384133" cy="802324"/>
            <a:chOff x="3672681" y="1899920"/>
            <a:chExt cx="1293813" cy="2947988"/>
          </a:xfrm>
          <a:solidFill>
            <a:schemeClr val="accent3"/>
          </a:solidFill>
        </p:grpSpPr>
        <p:sp>
          <p:nvSpPr>
            <p:cNvPr id="35" name="Freeform 1"/>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latin typeface="Lato Light"/>
              </a:endParaRPr>
            </a:p>
          </p:txBody>
        </p:sp>
        <p:sp>
          <p:nvSpPr>
            <p:cNvPr id="36" name="Freeform 2"/>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latin typeface="Lato Light"/>
              </a:endParaRPr>
            </a:p>
          </p:txBody>
        </p:sp>
      </p:grpSp>
      <p:sp>
        <p:nvSpPr>
          <p:cNvPr id="37" name="TextBox 36"/>
          <p:cNvSpPr txBox="1"/>
          <p:nvPr/>
        </p:nvSpPr>
        <p:spPr>
          <a:xfrm>
            <a:off x="3562866" y="1275906"/>
            <a:ext cx="3057860" cy="830997"/>
          </a:xfrm>
          <a:prstGeom prst="rect">
            <a:avLst/>
          </a:prstGeom>
          <a:noFill/>
        </p:spPr>
        <p:txBody>
          <a:bodyPr wrap="square" rtlCol="0">
            <a:spAutoFit/>
          </a:bodyPr>
          <a:lstStyle/>
          <a:p>
            <a:r>
              <a:rPr lang="en-US" sz="1600" dirty="0">
                <a:solidFill>
                  <a:schemeClr val="accent3"/>
                </a:solidFill>
              </a:rPr>
              <a:t>Annie</a:t>
            </a:r>
            <a:r>
              <a:rPr lang="en-US" sz="1600" dirty="0"/>
              <a:t> is 62, has </a:t>
            </a:r>
            <a:r>
              <a:rPr lang="en-US" sz="1600" dirty="0">
                <a:solidFill>
                  <a:schemeClr val="accent3"/>
                </a:solidFill>
              </a:rPr>
              <a:t>6</a:t>
            </a:r>
            <a:r>
              <a:rPr lang="en-US" sz="1600" dirty="0"/>
              <a:t> </a:t>
            </a:r>
            <a:r>
              <a:rPr lang="en-US" sz="1600" dirty="0">
                <a:solidFill>
                  <a:schemeClr val="accent3"/>
                </a:solidFill>
              </a:rPr>
              <a:t>grandchildren</a:t>
            </a:r>
            <a:r>
              <a:rPr lang="en-US" sz="1600" dirty="0"/>
              <a:t> and a </a:t>
            </a:r>
            <a:r>
              <a:rPr lang="en-US" sz="1600" dirty="0">
                <a:solidFill>
                  <a:schemeClr val="accent3"/>
                </a:solidFill>
              </a:rPr>
              <a:t>$100,000 CD </a:t>
            </a:r>
            <a:r>
              <a:rPr lang="en-US" sz="1600" dirty="0"/>
              <a:t>she wants to use for grandchildren legacy gifts.</a:t>
            </a:r>
          </a:p>
        </p:txBody>
      </p:sp>
      <p:sp>
        <p:nvSpPr>
          <p:cNvPr id="5" name="Rectangle 4"/>
          <p:cNvSpPr/>
          <p:nvPr/>
        </p:nvSpPr>
        <p:spPr>
          <a:xfrm>
            <a:off x="2964252" y="3927992"/>
            <a:ext cx="6005822" cy="307777"/>
          </a:xfrm>
          <a:prstGeom prst="rect">
            <a:avLst/>
          </a:prstGeom>
        </p:spPr>
        <p:txBody>
          <a:bodyPr wrap="square">
            <a:spAutoFit/>
          </a:bodyPr>
          <a:lstStyle/>
          <a:p>
            <a:r>
              <a:rPr lang="en-US" sz="1400" dirty="0">
                <a:solidFill>
                  <a:schemeClr val="accent3"/>
                </a:solidFill>
                <a:latin typeface="+mj-lt"/>
              </a:rPr>
              <a:t>WHAT IF SHE COULD INSTANTLY DOUBLE HER LEGACY GIFTS?</a:t>
            </a:r>
            <a:endParaRPr lang="en-US" sz="1400" dirty="0">
              <a:latin typeface="+mj-lt"/>
            </a:endParaRPr>
          </a:p>
        </p:txBody>
      </p:sp>
    </p:spTree>
    <p:extLst>
      <p:ext uri="{BB962C8B-B14F-4D97-AF65-F5344CB8AC3E}">
        <p14:creationId xmlns:p14="http://schemas.microsoft.com/office/powerpoint/2010/main" val="42378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615950" y="3930564"/>
            <a:ext cx="8229600" cy="279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eaLnBrk="0" hangingPunct="0">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eaLnBrk="0" hangingPunct="0">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eaLnBrk="0" hangingPunct="0">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eaLnBrk="0" hangingPunct="0">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eaLnBrk="1" hangingPunct="1">
              <a:spcBef>
                <a:spcPct val="0"/>
              </a:spcBef>
              <a:buClrTx/>
              <a:buFontTx/>
              <a:buNone/>
            </a:pPr>
            <a:r>
              <a:rPr lang="en-US" altLang="en-US" sz="1200" i="1" dirty="0">
                <a:solidFill>
                  <a:schemeClr val="accent3"/>
                </a:solidFill>
                <a:latin typeface="+mn-lt"/>
              </a:rPr>
              <a:t>With Permanent Life Insurance, Annie more than doubles her legacy gift to each grandchild in the first year! </a:t>
            </a:r>
          </a:p>
        </p:txBody>
      </p:sp>
      <p:sp>
        <p:nvSpPr>
          <p:cNvPr id="8" name="Text Box 2"/>
          <p:cNvSpPr txBox="1">
            <a:spLocks noChangeArrowheads="1"/>
          </p:cNvSpPr>
          <p:nvPr/>
        </p:nvSpPr>
        <p:spPr bwMode="auto">
          <a:xfrm>
            <a:off x="7526976" y="2185655"/>
            <a:ext cx="1095375" cy="100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eaLnBrk="0" hangingPunct="0">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eaLnBrk="0" hangingPunct="0">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eaLnBrk="0" hangingPunct="0">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eaLnBrk="0" hangingPunct="0">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eaLnBrk="1" hangingPunct="1">
              <a:spcBef>
                <a:spcPct val="0"/>
              </a:spcBef>
              <a:buClrTx/>
              <a:buFontTx/>
              <a:buNone/>
            </a:pPr>
            <a:r>
              <a:rPr lang="en-US" altLang="en-US" sz="3600" dirty="0">
                <a:solidFill>
                  <a:srgbClr val="E46C0A"/>
                </a:solidFill>
                <a:latin typeface="Arial" panose="020B0604020202020204" pitchFamily="34" charset="0"/>
              </a:rPr>
              <a:t>2</a:t>
            </a:r>
            <a:r>
              <a:rPr lang="en-US" altLang="en-US" sz="2800" dirty="0">
                <a:solidFill>
                  <a:srgbClr val="E46C0A"/>
                </a:solidFill>
                <a:latin typeface="Arial" panose="020B0604020202020204" pitchFamily="34" charset="0"/>
              </a:rPr>
              <a:t>X</a:t>
            </a:r>
            <a:r>
              <a:rPr lang="en-US" altLang="en-US" sz="3600" dirty="0">
                <a:solidFill>
                  <a:srgbClr val="4F81BD"/>
                </a:solidFill>
                <a:latin typeface="Arial" panose="020B0604020202020204" pitchFamily="34" charset="0"/>
              </a:rPr>
              <a:t> </a:t>
            </a:r>
          </a:p>
          <a:p>
            <a:pPr algn="ctr" eaLnBrk="1" hangingPunct="1">
              <a:spcBef>
                <a:spcPct val="0"/>
              </a:spcBef>
              <a:buClrTx/>
              <a:buFontTx/>
              <a:buNone/>
            </a:pPr>
            <a:r>
              <a:rPr lang="en-US" altLang="en-US" sz="800" b="1" dirty="0">
                <a:latin typeface="Arial" panose="020B0604020202020204" pitchFamily="34" charset="0"/>
              </a:rPr>
              <a:t>The legacy</a:t>
            </a:r>
          </a:p>
          <a:p>
            <a:pPr algn="ctr" eaLnBrk="1" hangingPunct="1">
              <a:spcBef>
                <a:spcPct val="0"/>
              </a:spcBef>
              <a:buClrTx/>
              <a:buFontTx/>
              <a:buNone/>
            </a:pPr>
            <a:r>
              <a:rPr lang="en-US" altLang="en-US" sz="800" b="1" dirty="0">
                <a:latin typeface="Arial" panose="020B0604020202020204" pitchFamily="34" charset="0"/>
              </a:rPr>
              <a:t>to grandkids</a:t>
            </a:r>
          </a:p>
          <a:p>
            <a:pPr algn="ctr" eaLnBrk="1" hangingPunct="1">
              <a:spcBef>
                <a:spcPct val="0"/>
              </a:spcBef>
              <a:buClrTx/>
              <a:buFontTx/>
              <a:buNone/>
            </a:pPr>
            <a:r>
              <a:rPr lang="en-US" altLang="en-US" sz="800" b="1" dirty="0">
                <a:latin typeface="Arial" panose="020B0604020202020204" pitchFamily="34" charset="0"/>
              </a:rPr>
              <a:t>now</a:t>
            </a:r>
          </a:p>
        </p:txBody>
      </p:sp>
      <p:sp>
        <p:nvSpPr>
          <p:cNvPr id="9" name="Oval 3"/>
          <p:cNvSpPr>
            <a:spLocks noChangeArrowheads="1"/>
          </p:cNvSpPr>
          <p:nvPr/>
        </p:nvSpPr>
        <p:spPr bwMode="auto">
          <a:xfrm>
            <a:off x="7603177" y="2231241"/>
            <a:ext cx="942975" cy="942975"/>
          </a:xfrm>
          <a:prstGeom prst="ellipse">
            <a:avLst/>
          </a:prstGeom>
          <a:noFill/>
          <a:ln w="25560">
            <a:solidFill>
              <a:srgbClr val="40404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dirty="0"/>
          </a:p>
        </p:txBody>
      </p:sp>
      <p:sp>
        <p:nvSpPr>
          <p:cNvPr id="10" name="AutoShape 4"/>
          <p:cNvSpPr>
            <a:spLocks noChangeArrowheads="1"/>
          </p:cNvSpPr>
          <p:nvPr/>
        </p:nvSpPr>
        <p:spPr bwMode="auto">
          <a:xfrm rot="10800000">
            <a:off x="7094507" y="2610880"/>
            <a:ext cx="361950" cy="171450"/>
          </a:xfrm>
          <a:prstGeom prst="rightArrow">
            <a:avLst>
              <a:gd name="adj1" fmla="val 50000"/>
              <a:gd name="adj2" fmla="val 50002"/>
            </a:avLst>
          </a:prstGeom>
          <a:solidFill>
            <a:srgbClr val="40404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grpSp>
        <p:nvGrpSpPr>
          <p:cNvPr id="11" name="Group 5"/>
          <p:cNvGrpSpPr>
            <a:grpSpLocks/>
          </p:cNvGrpSpPr>
          <p:nvPr/>
        </p:nvGrpSpPr>
        <p:grpSpPr bwMode="auto">
          <a:xfrm>
            <a:off x="7094507" y="3472566"/>
            <a:ext cx="1490662" cy="230187"/>
            <a:chOff x="4479" y="2009"/>
            <a:chExt cx="939" cy="145"/>
          </a:xfrm>
        </p:grpSpPr>
        <p:sp>
          <p:nvSpPr>
            <p:cNvPr id="12" name="Text Box 6"/>
            <p:cNvSpPr txBox="1">
              <a:spLocks noChangeArrowheads="1"/>
            </p:cNvSpPr>
            <p:nvPr/>
          </p:nvSpPr>
          <p:spPr bwMode="auto">
            <a:xfrm>
              <a:off x="4694" y="2009"/>
              <a:ext cx="724" cy="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eaLnBrk="0" hangingPunct="0">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eaLnBrk="0" hangingPunct="0">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eaLnBrk="0" hangingPunct="0">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eaLnBrk="0" hangingPunct="0">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900" b="1">
                  <a:latin typeface="Arial" panose="020B0604020202020204" pitchFamily="34" charset="0"/>
                </a:rPr>
                <a:t>Life Expectancy</a:t>
              </a:r>
            </a:p>
          </p:txBody>
        </p:sp>
        <p:sp>
          <p:nvSpPr>
            <p:cNvPr id="13" name="AutoShape 7"/>
            <p:cNvSpPr>
              <a:spLocks noChangeArrowheads="1"/>
            </p:cNvSpPr>
            <p:nvPr/>
          </p:nvSpPr>
          <p:spPr bwMode="auto">
            <a:xfrm rot="10800000">
              <a:off x="4480" y="2036"/>
              <a:ext cx="226" cy="106"/>
            </a:xfrm>
            <a:prstGeom prst="rightArrow">
              <a:avLst>
                <a:gd name="adj1" fmla="val 50000"/>
                <a:gd name="adj2" fmla="val 50499"/>
              </a:avLst>
            </a:prstGeom>
            <a:solidFill>
              <a:schemeClr val="accent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grpSp>
      <p:sp>
        <p:nvSpPr>
          <p:cNvPr id="3" name="TextBox 2"/>
          <p:cNvSpPr txBox="1"/>
          <p:nvPr/>
        </p:nvSpPr>
        <p:spPr>
          <a:xfrm>
            <a:off x="1231900" y="4631898"/>
            <a:ext cx="6959600" cy="461665"/>
          </a:xfrm>
          <a:prstGeom prst="rect">
            <a:avLst/>
          </a:prstGeom>
          <a:noFill/>
        </p:spPr>
        <p:txBody>
          <a:bodyPr wrap="square" rtlCol="0">
            <a:spAutoFit/>
          </a:bodyPr>
          <a:lstStyle/>
          <a:p>
            <a:r>
              <a:rPr lang="en-US" altLang="en-US" sz="800" i="1" dirty="0">
                <a:solidFill>
                  <a:schemeClr val="bg1">
                    <a:lumMod val="65000"/>
                  </a:schemeClr>
                </a:solidFill>
              </a:rPr>
              <a:t>All examples are hypothetical. Rates are subject to change, and payout will vary with age and life expectancy. Actual amounts are dependent upon interest rates in effect at time of policy issue. This hypothetical example is for illustrative purposes only. Guarantees are subject to the claims paying ability of the issuer.  Remember that life insurance and annuities are not FDIC insured. For more details on any example please contact Tom at www.tomhegna.com.</a:t>
            </a:r>
          </a:p>
        </p:txBody>
      </p:sp>
      <p:sp>
        <p:nvSpPr>
          <p:cNvPr id="4" name="TextBox 3"/>
          <p:cNvSpPr txBox="1"/>
          <p:nvPr/>
        </p:nvSpPr>
        <p:spPr>
          <a:xfrm>
            <a:off x="595228" y="4296875"/>
            <a:ext cx="8232943" cy="276999"/>
          </a:xfrm>
          <a:prstGeom prst="rect">
            <a:avLst/>
          </a:prstGeom>
          <a:noFill/>
        </p:spPr>
        <p:txBody>
          <a:bodyPr wrap="square" rtlCol="0">
            <a:spAutoFit/>
          </a:bodyPr>
          <a:lstStyle/>
          <a:p>
            <a:pPr algn="ctr">
              <a:spcBef>
                <a:spcPct val="0"/>
              </a:spcBef>
            </a:pPr>
            <a:r>
              <a:rPr lang="en-US" altLang="en-US" sz="1200" dirty="0"/>
              <a:t>New Grandchild?  Annie can simply add him as a beneficiary to the existing policy, which will now be split 7 ways.  </a:t>
            </a:r>
          </a:p>
        </p:txBody>
      </p:sp>
      <p:sp>
        <p:nvSpPr>
          <p:cNvPr id="5" name="Rectangle 4"/>
          <p:cNvSpPr/>
          <p:nvPr/>
        </p:nvSpPr>
        <p:spPr>
          <a:xfrm>
            <a:off x="462395" y="831902"/>
            <a:ext cx="8393812" cy="846386"/>
          </a:xfrm>
          <a:prstGeom prst="rect">
            <a:avLst/>
          </a:prstGeom>
        </p:spPr>
        <p:txBody>
          <a:bodyPr wrap="square">
            <a:spAutoFit/>
          </a:bodyPr>
          <a:lstStyle/>
          <a:p>
            <a:pPr marL="171450" indent="-171450">
              <a:spcBef>
                <a:spcPct val="0"/>
              </a:spcBef>
              <a:buClr>
                <a:schemeClr val="accent1"/>
              </a:buClr>
              <a:buFont typeface="Arial" panose="020B0604020202020204" pitchFamily="34" charset="0"/>
              <a:buChar char="•"/>
            </a:pPr>
            <a:r>
              <a:rPr lang="en-US" altLang="en-US" sz="1100" dirty="0"/>
              <a:t>Rather than paying taxes each year on the CD gains and if Annie didn’t need access to these funds now, Annie could establish her legacy now and ensure larger, tax-free gifts. With a permanent life policy, </a:t>
            </a:r>
          </a:p>
          <a:p>
            <a:pPr marL="171450" indent="-171450">
              <a:spcBef>
                <a:spcPct val="0"/>
              </a:spcBef>
              <a:buClr>
                <a:schemeClr val="accent1"/>
              </a:buClr>
              <a:buFont typeface="Arial" panose="020B0604020202020204" pitchFamily="34" charset="0"/>
              <a:buChar char="•"/>
            </a:pPr>
            <a:endParaRPr lang="en-US" altLang="en-US" sz="300" dirty="0"/>
          </a:p>
          <a:p>
            <a:pPr marL="171450" indent="-171450">
              <a:spcBef>
                <a:spcPct val="0"/>
              </a:spcBef>
              <a:buClr>
                <a:schemeClr val="accent1"/>
              </a:buClr>
              <a:buFont typeface="Arial" panose="020B0604020202020204" pitchFamily="34" charset="0"/>
              <a:buChar char="•"/>
            </a:pPr>
            <a:r>
              <a:rPr lang="en-US" altLang="en-US" sz="1100" dirty="0"/>
              <a:t>Annie can immediately turn the $100,000 asset into $220,000 in guaranteed death benefit that would be passed generally income-tax free to her beneficiaries, grandchildren.</a:t>
            </a:r>
          </a:p>
        </p:txBody>
      </p:sp>
      <p:sp>
        <p:nvSpPr>
          <p:cNvPr id="2" name="Title 1"/>
          <p:cNvSpPr>
            <a:spLocks noGrp="1"/>
          </p:cNvSpPr>
          <p:nvPr>
            <p:ph type="title"/>
          </p:nvPr>
        </p:nvSpPr>
        <p:spPr/>
        <p:txBody>
          <a:bodyPr/>
          <a:lstStyle/>
          <a:p>
            <a:r>
              <a:rPr lang="en-US" dirty="0"/>
              <a:t>A better option</a:t>
            </a:r>
          </a:p>
        </p:txBody>
      </p:sp>
      <p:graphicFrame>
        <p:nvGraphicFramePr>
          <p:cNvPr id="16" name="Table 15"/>
          <p:cNvGraphicFramePr>
            <a:graphicFrameLocks noGrp="1"/>
          </p:cNvGraphicFramePr>
          <p:nvPr>
            <p:extLst/>
          </p:nvPr>
        </p:nvGraphicFramePr>
        <p:xfrm>
          <a:off x="686688" y="1759980"/>
          <a:ext cx="6337300" cy="1924050"/>
        </p:xfrm>
        <a:graphic>
          <a:graphicData uri="http://schemas.openxmlformats.org/drawingml/2006/table">
            <a:tbl>
              <a:tblPr/>
              <a:tblGrid>
                <a:gridCol w="774700">
                  <a:extLst>
                    <a:ext uri="{9D8B030D-6E8A-4147-A177-3AD203B41FA5}">
                      <a16:colId xmlns:a16="http://schemas.microsoft.com/office/drawing/2014/main" val="1530568652"/>
                    </a:ext>
                  </a:extLst>
                </a:gridCol>
                <a:gridCol w="914400">
                  <a:extLst>
                    <a:ext uri="{9D8B030D-6E8A-4147-A177-3AD203B41FA5}">
                      <a16:colId xmlns:a16="http://schemas.microsoft.com/office/drawing/2014/main" val="1355184914"/>
                    </a:ext>
                  </a:extLst>
                </a:gridCol>
                <a:gridCol w="990600">
                  <a:extLst>
                    <a:ext uri="{9D8B030D-6E8A-4147-A177-3AD203B41FA5}">
                      <a16:colId xmlns:a16="http://schemas.microsoft.com/office/drawing/2014/main" val="3285819958"/>
                    </a:ext>
                  </a:extLst>
                </a:gridCol>
                <a:gridCol w="914400">
                  <a:extLst>
                    <a:ext uri="{9D8B030D-6E8A-4147-A177-3AD203B41FA5}">
                      <a16:colId xmlns:a16="http://schemas.microsoft.com/office/drawing/2014/main" val="3236466628"/>
                    </a:ext>
                  </a:extLst>
                </a:gridCol>
                <a:gridCol w="914400">
                  <a:extLst>
                    <a:ext uri="{9D8B030D-6E8A-4147-A177-3AD203B41FA5}">
                      <a16:colId xmlns:a16="http://schemas.microsoft.com/office/drawing/2014/main" val="3059471724"/>
                    </a:ext>
                  </a:extLst>
                </a:gridCol>
                <a:gridCol w="914400">
                  <a:extLst>
                    <a:ext uri="{9D8B030D-6E8A-4147-A177-3AD203B41FA5}">
                      <a16:colId xmlns:a16="http://schemas.microsoft.com/office/drawing/2014/main" val="3332258118"/>
                    </a:ext>
                  </a:extLst>
                </a:gridCol>
                <a:gridCol w="914400">
                  <a:extLst>
                    <a:ext uri="{9D8B030D-6E8A-4147-A177-3AD203B41FA5}">
                      <a16:colId xmlns:a16="http://schemas.microsoft.com/office/drawing/2014/main" val="479674086"/>
                    </a:ext>
                  </a:extLst>
                </a:gridCol>
              </a:tblGrid>
              <a:tr h="257175">
                <a:tc>
                  <a:txBody>
                    <a:bodyPr/>
                    <a:lstStyle/>
                    <a:p>
                      <a:pPr algn="l" fontAlgn="b"/>
                      <a:r>
                        <a:rPr lang="en-US" sz="1100" b="0" i="0" u="none" strike="noStrike">
                          <a:solidFill>
                            <a:srgbClr val="000000"/>
                          </a:solidFill>
                          <a:effectLst/>
                          <a:latin typeface="Lato Medium" panose="020F0502020204030203"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a:solidFill>
                            <a:srgbClr val="000000"/>
                          </a:solidFill>
                          <a:effectLst/>
                          <a:latin typeface="Lato Medium" panose="020F0502020204030203"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algn="ctr" fontAlgn="b"/>
                      <a:r>
                        <a:rPr lang="en-US" sz="1100" b="1" i="0" u="none" strike="noStrike" dirty="0">
                          <a:solidFill>
                            <a:srgbClr val="FFFFFF"/>
                          </a:solidFill>
                          <a:effectLst/>
                          <a:latin typeface="Lato Heavy" panose="020F0502020204030203" pitchFamily="34" charset="0"/>
                          <a:ea typeface="Lato Heavy" panose="020F0502020204030203" pitchFamily="34" charset="0"/>
                          <a:cs typeface="Lato Heavy" panose="020F0502020204030203" pitchFamily="34" charset="0"/>
                        </a:rPr>
                        <a:t>LEGACY WITH CD</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595959"/>
                    </a:solidFill>
                  </a:tcPr>
                </a:tc>
                <a:tc hMerge="1">
                  <a:txBody>
                    <a:bodyPr/>
                    <a:lstStyle/>
                    <a:p>
                      <a:endParaRPr lang="en-US"/>
                    </a:p>
                  </a:txBody>
                  <a:tcPr/>
                </a:tc>
                <a:tc gridSpan="3">
                  <a:txBody>
                    <a:bodyPr/>
                    <a:lstStyle/>
                    <a:p>
                      <a:pPr algn="ctr" fontAlgn="b"/>
                      <a:r>
                        <a:rPr lang="en-US" sz="1100" b="1" i="0" u="none" strike="noStrike" dirty="0">
                          <a:solidFill>
                            <a:srgbClr val="FFFFFF"/>
                          </a:solidFill>
                          <a:effectLst/>
                          <a:latin typeface="Lato Heavy" panose="020F0502020204030203" pitchFamily="34" charset="0"/>
                          <a:ea typeface="Lato Heavy" panose="020F0502020204030203" pitchFamily="34" charset="0"/>
                          <a:cs typeface="Lato Heavy" panose="020F0502020204030203" pitchFamily="34" charset="0"/>
                        </a:rPr>
                        <a:t>LEGACY WITH SPUL</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46C0A"/>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88220078"/>
                  </a:ext>
                </a:extLst>
              </a:tr>
              <a:tr h="571500">
                <a:tc>
                  <a:txBody>
                    <a:bodyPr/>
                    <a:lstStyle/>
                    <a:p>
                      <a:pPr algn="ctr" fontAlgn="ctr"/>
                      <a:r>
                        <a:rPr lang="en-US" sz="1050" b="0" i="0" u="none" strike="noStrike" dirty="0">
                          <a:solidFill>
                            <a:srgbClr val="000000"/>
                          </a:solidFill>
                          <a:effectLst/>
                          <a:latin typeface="Lato Medium" panose="020F0502020204030203" pitchFamily="34" charset="0"/>
                        </a:rPr>
                        <a:t>Age at Death</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rgbClr val="BFBFBF"/>
                    </a:solidFill>
                  </a:tcPr>
                </a:tc>
                <a:tc>
                  <a:txBody>
                    <a:bodyPr/>
                    <a:lstStyle/>
                    <a:p>
                      <a:pPr algn="ctr" fontAlgn="ctr"/>
                      <a:r>
                        <a:rPr lang="en-US" sz="1050" b="0" i="0" u="none" strike="noStrike" dirty="0">
                          <a:solidFill>
                            <a:srgbClr val="000000"/>
                          </a:solidFill>
                          <a:effectLst/>
                          <a:latin typeface="Lato Medium" panose="020F0502020204030203" pitchFamily="34" charset="0"/>
                        </a:rPr>
                        <a:t>Beginning of Year Value</a:t>
                      </a:r>
                    </a:p>
                  </a:txBody>
                  <a:tcPr marL="9525" marR="9525" marT="9525" marB="0" anchor="ctr">
                    <a:lnL>
                      <a:noFill/>
                    </a:lnL>
                    <a:lnR>
                      <a:noFill/>
                    </a:lnR>
                    <a:lnT>
                      <a:noFill/>
                    </a:lnT>
                    <a:lnB>
                      <a:noFill/>
                    </a:lnB>
                    <a:solidFill>
                      <a:srgbClr val="BFBFBF"/>
                    </a:solidFill>
                  </a:tcPr>
                </a:tc>
                <a:tc>
                  <a:txBody>
                    <a:bodyPr/>
                    <a:lstStyle/>
                    <a:p>
                      <a:pPr algn="ctr" fontAlgn="ctr"/>
                      <a:r>
                        <a:rPr lang="en-US" sz="1050" b="0" i="0" u="none" strike="noStrike" dirty="0">
                          <a:solidFill>
                            <a:srgbClr val="000000"/>
                          </a:solidFill>
                          <a:effectLst/>
                          <a:latin typeface="Lato Medium" panose="020F0502020204030203" pitchFamily="34" charset="0"/>
                        </a:rPr>
                        <a:t>Potential Bequest at End of Year</a:t>
                      </a:r>
                    </a:p>
                  </a:txBody>
                  <a:tcPr marL="9525" marR="9525" marT="9525" marB="0" anchor="ctr">
                    <a:lnL>
                      <a:noFill/>
                    </a:lnL>
                    <a:lnR>
                      <a:noFill/>
                    </a:lnR>
                    <a:lnT>
                      <a:noFill/>
                    </a:lnT>
                    <a:lnB>
                      <a:noFill/>
                    </a:lnB>
                    <a:solidFill>
                      <a:srgbClr val="BFBFBF"/>
                    </a:solidFill>
                  </a:tcPr>
                </a:tc>
                <a:tc>
                  <a:txBody>
                    <a:bodyPr/>
                    <a:lstStyle/>
                    <a:p>
                      <a:pPr algn="ctr" fontAlgn="ctr"/>
                      <a:r>
                        <a:rPr lang="en-US" sz="1050" b="0" i="0" u="none" strike="noStrike" dirty="0">
                          <a:solidFill>
                            <a:srgbClr val="000000"/>
                          </a:solidFill>
                          <a:effectLst/>
                          <a:latin typeface="Lato Medium" panose="020F0502020204030203" pitchFamily="34" charset="0"/>
                        </a:rPr>
                        <a:t>Per Grandchild</a:t>
                      </a:r>
                    </a:p>
                  </a:txBody>
                  <a:tcPr marL="9525" marR="9525" marT="9525" marB="0" anchor="ctr">
                    <a:lnL>
                      <a:noFill/>
                    </a:lnL>
                    <a:lnR>
                      <a:noFill/>
                    </a:lnR>
                    <a:lnT>
                      <a:noFill/>
                    </a:lnT>
                    <a:lnB>
                      <a:noFill/>
                    </a:lnB>
                    <a:solidFill>
                      <a:srgbClr val="BFBFBF"/>
                    </a:solidFill>
                  </a:tcPr>
                </a:tc>
                <a:tc>
                  <a:txBody>
                    <a:bodyPr/>
                    <a:lstStyle/>
                    <a:p>
                      <a:pPr algn="ctr" fontAlgn="ctr"/>
                      <a:r>
                        <a:rPr lang="en-US" sz="1050" b="0" i="0" u="none" strike="noStrike" dirty="0">
                          <a:solidFill>
                            <a:srgbClr val="000000"/>
                          </a:solidFill>
                          <a:effectLst/>
                          <a:latin typeface="Lato Medium" panose="020F0502020204030203" pitchFamily="34" charset="0"/>
                        </a:rPr>
                        <a:t>Face Value</a:t>
                      </a:r>
                    </a:p>
                  </a:txBody>
                  <a:tcPr marL="9525" marR="9525" marT="9525" marB="0" anchor="ctr">
                    <a:lnL>
                      <a:noFill/>
                    </a:lnL>
                    <a:lnR>
                      <a:noFill/>
                    </a:lnR>
                    <a:lnT>
                      <a:noFill/>
                    </a:lnT>
                    <a:lnB>
                      <a:noFill/>
                    </a:lnB>
                    <a:solidFill>
                      <a:srgbClr val="FBC295"/>
                    </a:solidFill>
                  </a:tcPr>
                </a:tc>
                <a:tc>
                  <a:txBody>
                    <a:bodyPr/>
                    <a:lstStyle/>
                    <a:p>
                      <a:pPr algn="ctr" fontAlgn="ctr"/>
                      <a:r>
                        <a:rPr lang="en-US" sz="1050" b="0" i="0" u="none" strike="noStrike" dirty="0">
                          <a:solidFill>
                            <a:srgbClr val="000000"/>
                          </a:solidFill>
                          <a:effectLst/>
                          <a:latin typeface="Lato Medium" panose="020F0502020204030203" pitchFamily="34" charset="0"/>
                        </a:rPr>
                        <a:t>Per Grandchild</a:t>
                      </a:r>
                    </a:p>
                  </a:txBody>
                  <a:tcPr marL="9525" marR="9525" marT="9525" marB="0" anchor="ctr">
                    <a:lnL>
                      <a:noFill/>
                    </a:lnL>
                    <a:lnR>
                      <a:noFill/>
                    </a:lnR>
                    <a:lnT>
                      <a:noFill/>
                    </a:lnT>
                    <a:lnB>
                      <a:noFill/>
                    </a:lnB>
                    <a:solidFill>
                      <a:srgbClr val="FBC295"/>
                    </a:solidFill>
                  </a:tcPr>
                </a:tc>
                <a:tc>
                  <a:txBody>
                    <a:bodyPr/>
                    <a:lstStyle/>
                    <a:p>
                      <a:pPr algn="ctr" fontAlgn="ctr"/>
                      <a:r>
                        <a:rPr lang="en-US" sz="1050" b="1" i="0" u="none" strike="noStrike" dirty="0">
                          <a:solidFill>
                            <a:srgbClr val="000000"/>
                          </a:solidFill>
                          <a:effectLst/>
                          <a:latin typeface="Lato Medium" panose="020F0502020204030203" pitchFamily="34" charset="0"/>
                        </a:rPr>
                        <a:t>Legacy Difference</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solidFill>
                      <a:srgbClr val="FBC295"/>
                    </a:solidFill>
                  </a:tcPr>
                </a:tc>
                <a:extLst>
                  <a:ext uri="{0D108BD9-81ED-4DB2-BD59-A6C34878D82A}">
                    <a16:rowId xmlns:a16="http://schemas.microsoft.com/office/drawing/2014/main" val="391562467"/>
                  </a:ext>
                </a:extLst>
              </a:tr>
              <a:tr h="180975">
                <a:tc>
                  <a:txBody>
                    <a:bodyPr/>
                    <a:lstStyle/>
                    <a:p>
                      <a:pPr algn="ctr" fontAlgn="b"/>
                      <a:r>
                        <a:rPr lang="en-US" sz="1100" b="0" i="0" u="none" strike="noStrike">
                          <a:solidFill>
                            <a:srgbClr val="000000"/>
                          </a:solidFill>
                          <a:effectLst/>
                          <a:latin typeface="Lato Medium" panose="020F0502020204030203" pitchFamily="34" charset="0"/>
                        </a:rPr>
                        <a:t>62</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a:solidFill>
                            <a:srgbClr val="000000"/>
                          </a:solidFill>
                          <a:effectLst/>
                          <a:latin typeface="Lato Medium" panose="020F0502020204030203" pitchFamily="34" charset="0"/>
                        </a:rPr>
                        <a:t>$100,000</a:t>
                      </a: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effectLst/>
                          <a:latin typeface="Lato Medium" panose="020F0502020204030203" pitchFamily="34" charset="0"/>
                        </a:rPr>
                        <a:t>$101,700</a:t>
                      </a: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effectLst/>
                          <a:latin typeface="Lato Medium" panose="020F0502020204030203" pitchFamily="34" charset="0"/>
                        </a:rPr>
                        <a:t>$16,950</a:t>
                      </a: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effectLst/>
                          <a:latin typeface="Lato Medium" panose="020F0502020204030203" pitchFamily="34" charset="0"/>
                        </a:rPr>
                        <a:t>$220,000</a:t>
                      </a: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effectLst/>
                          <a:latin typeface="Lato Medium" panose="020F0502020204030203" pitchFamily="34" charset="0"/>
                        </a:rPr>
                        <a:t>$36,667</a:t>
                      </a:r>
                    </a:p>
                  </a:txBody>
                  <a:tcPr marL="9525" marR="9525" marT="9525" marB="0" anchor="b">
                    <a:lnL>
                      <a:noFill/>
                    </a:lnL>
                    <a:lnR>
                      <a:noFill/>
                    </a:lnR>
                    <a:lnT>
                      <a:noFill/>
                    </a:lnT>
                    <a:lnB>
                      <a:noFill/>
                    </a:lnB>
                  </a:tcPr>
                </a:tc>
                <a:tc>
                  <a:txBody>
                    <a:bodyPr/>
                    <a:lstStyle/>
                    <a:p>
                      <a:pPr algn="ctr" fontAlgn="b"/>
                      <a:r>
                        <a:rPr lang="en-US" sz="1100" b="1" i="0" u="none" strike="noStrike">
                          <a:solidFill>
                            <a:srgbClr val="000000"/>
                          </a:solidFill>
                          <a:effectLst/>
                          <a:latin typeface="Lato Medium" panose="020F0502020204030203" pitchFamily="34" charset="0"/>
                        </a:rPr>
                        <a:t>116%</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552058169"/>
                  </a:ext>
                </a:extLst>
              </a:tr>
              <a:tr h="180975">
                <a:tc>
                  <a:txBody>
                    <a:bodyPr/>
                    <a:lstStyle/>
                    <a:p>
                      <a:pPr algn="ctr" fontAlgn="b"/>
                      <a:r>
                        <a:rPr lang="en-US" sz="1100" b="0" i="0" u="none" strike="noStrike">
                          <a:solidFill>
                            <a:srgbClr val="000000"/>
                          </a:solidFill>
                          <a:effectLst/>
                          <a:latin typeface="Lato Medium" panose="020F0502020204030203" pitchFamily="34" charset="0"/>
                        </a:rPr>
                        <a:t>67</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F2F2F2"/>
                    </a:solidFill>
                  </a:tcPr>
                </a:tc>
                <a:tc>
                  <a:txBody>
                    <a:bodyPr/>
                    <a:lstStyle/>
                    <a:p>
                      <a:pPr algn="ctr" fontAlgn="b"/>
                      <a:r>
                        <a:rPr lang="en-US" sz="1100" b="0" i="0" u="none" strike="noStrike">
                          <a:solidFill>
                            <a:srgbClr val="000000"/>
                          </a:solidFill>
                          <a:effectLst/>
                          <a:latin typeface="Lato Medium" panose="020F0502020204030203" pitchFamily="34" charset="0"/>
                        </a:rPr>
                        <a:t>$108,794</a:t>
                      </a:r>
                    </a:p>
                  </a:txBody>
                  <a:tcPr marL="9525" marR="9525" marT="9525" marB="0" anchor="b">
                    <a:lnL>
                      <a:noFill/>
                    </a:lnL>
                    <a:lnR>
                      <a:noFill/>
                    </a:lnR>
                    <a:lnT>
                      <a:noFill/>
                    </a:lnT>
                    <a:lnB>
                      <a:noFill/>
                    </a:lnB>
                    <a:solidFill>
                      <a:srgbClr val="F2F2F2"/>
                    </a:solidFill>
                  </a:tcPr>
                </a:tc>
                <a:tc>
                  <a:txBody>
                    <a:bodyPr/>
                    <a:lstStyle/>
                    <a:p>
                      <a:pPr algn="ctr" fontAlgn="b"/>
                      <a:r>
                        <a:rPr lang="en-US" sz="1100" b="0" i="0" u="none" strike="noStrike">
                          <a:solidFill>
                            <a:srgbClr val="000000"/>
                          </a:solidFill>
                          <a:effectLst/>
                          <a:latin typeface="Lato Medium" panose="020F0502020204030203" pitchFamily="34" charset="0"/>
                        </a:rPr>
                        <a:t>$110,643</a:t>
                      </a:r>
                    </a:p>
                  </a:txBody>
                  <a:tcPr marL="9525" marR="9525" marT="9525" marB="0" anchor="b">
                    <a:lnL>
                      <a:noFill/>
                    </a:lnL>
                    <a:lnR>
                      <a:noFill/>
                    </a:lnR>
                    <a:lnT>
                      <a:noFill/>
                    </a:lnT>
                    <a:lnB>
                      <a:noFill/>
                    </a:lnB>
                    <a:solidFill>
                      <a:srgbClr val="F2F2F2"/>
                    </a:solidFill>
                  </a:tcPr>
                </a:tc>
                <a:tc>
                  <a:txBody>
                    <a:bodyPr/>
                    <a:lstStyle/>
                    <a:p>
                      <a:pPr algn="ctr" fontAlgn="b"/>
                      <a:r>
                        <a:rPr lang="en-US" sz="1100" b="0" i="0" u="none" strike="noStrike">
                          <a:solidFill>
                            <a:srgbClr val="000000"/>
                          </a:solidFill>
                          <a:effectLst/>
                          <a:latin typeface="Lato Medium" panose="020F0502020204030203" pitchFamily="34" charset="0"/>
                        </a:rPr>
                        <a:t>$18,441</a:t>
                      </a:r>
                    </a:p>
                  </a:txBody>
                  <a:tcPr marL="9525" marR="9525" marT="9525" marB="0" anchor="b">
                    <a:lnL>
                      <a:noFill/>
                    </a:lnL>
                    <a:lnR>
                      <a:noFill/>
                    </a:lnR>
                    <a:lnT>
                      <a:noFill/>
                    </a:lnT>
                    <a:lnB>
                      <a:noFill/>
                    </a:lnB>
                    <a:solidFill>
                      <a:srgbClr val="F2F2F2"/>
                    </a:solidFill>
                  </a:tcPr>
                </a:tc>
                <a:tc>
                  <a:txBody>
                    <a:bodyPr/>
                    <a:lstStyle/>
                    <a:p>
                      <a:pPr algn="ctr" fontAlgn="b"/>
                      <a:r>
                        <a:rPr lang="en-US" sz="1100" b="0" i="0" u="none" strike="noStrike">
                          <a:solidFill>
                            <a:srgbClr val="000000"/>
                          </a:solidFill>
                          <a:effectLst/>
                          <a:latin typeface="Lato Medium" panose="020F0502020204030203" pitchFamily="34" charset="0"/>
                        </a:rPr>
                        <a:t>$220,000</a:t>
                      </a:r>
                    </a:p>
                  </a:txBody>
                  <a:tcPr marL="9525" marR="9525" marT="9525" marB="0" anchor="b">
                    <a:lnL>
                      <a:noFill/>
                    </a:lnL>
                    <a:lnR>
                      <a:noFill/>
                    </a:lnR>
                    <a:lnT>
                      <a:noFill/>
                    </a:lnT>
                    <a:lnB>
                      <a:noFill/>
                    </a:lnB>
                    <a:solidFill>
                      <a:srgbClr val="FDE1CA"/>
                    </a:solidFill>
                  </a:tcPr>
                </a:tc>
                <a:tc>
                  <a:txBody>
                    <a:bodyPr/>
                    <a:lstStyle/>
                    <a:p>
                      <a:pPr algn="ctr" fontAlgn="b"/>
                      <a:r>
                        <a:rPr lang="en-US" sz="1100" b="0" i="0" u="none" strike="noStrike">
                          <a:solidFill>
                            <a:srgbClr val="000000"/>
                          </a:solidFill>
                          <a:effectLst/>
                          <a:latin typeface="Lato Medium" panose="020F0502020204030203" pitchFamily="34" charset="0"/>
                        </a:rPr>
                        <a:t>$36,667</a:t>
                      </a:r>
                    </a:p>
                  </a:txBody>
                  <a:tcPr marL="9525" marR="9525" marT="9525" marB="0" anchor="b">
                    <a:lnL>
                      <a:noFill/>
                    </a:lnL>
                    <a:lnR>
                      <a:noFill/>
                    </a:lnR>
                    <a:lnT>
                      <a:noFill/>
                    </a:lnT>
                    <a:lnB>
                      <a:noFill/>
                    </a:lnB>
                    <a:solidFill>
                      <a:srgbClr val="FDE1CA"/>
                    </a:solidFill>
                  </a:tcPr>
                </a:tc>
                <a:tc>
                  <a:txBody>
                    <a:bodyPr/>
                    <a:lstStyle/>
                    <a:p>
                      <a:pPr algn="ctr" fontAlgn="b"/>
                      <a:r>
                        <a:rPr lang="en-US" sz="1100" b="1" i="0" u="none" strike="noStrike" dirty="0">
                          <a:solidFill>
                            <a:srgbClr val="000000"/>
                          </a:solidFill>
                          <a:effectLst/>
                          <a:latin typeface="Lato Medium" panose="020F0502020204030203" pitchFamily="34" charset="0"/>
                        </a:rPr>
                        <a:t>99%</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DE1CA"/>
                    </a:solidFill>
                  </a:tcPr>
                </a:tc>
                <a:extLst>
                  <a:ext uri="{0D108BD9-81ED-4DB2-BD59-A6C34878D82A}">
                    <a16:rowId xmlns:a16="http://schemas.microsoft.com/office/drawing/2014/main" val="3273515424"/>
                  </a:ext>
                </a:extLst>
              </a:tr>
              <a:tr h="180975">
                <a:tc>
                  <a:txBody>
                    <a:bodyPr/>
                    <a:lstStyle/>
                    <a:p>
                      <a:pPr algn="ctr" fontAlgn="b"/>
                      <a:r>
                        <a:rPr lang="en-US" sz="1100" b="0" i="0" u="none" strike="noStrike">
                          <a:solidFill>
                            <a:srgbClr val="000000"/>
                          </a:solidFill>
                          <a:effectLst/>
                          <a:latin typeface="Lato Medium" panose="020F0502020204030203" pitchFamily="34" charset="0"/>
                        </a:rPr>
                        <a:t>72</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Lato Medium" panose="020F0502020204030203" pitchFamily="34" charset="0"/>
                        </a:rPr>
                        <a:t>$118,361</a:t>
                      </a:r>
                    </a:p>
                  </a:txBody>
                  <a:tcPr marL="9525" marR="9525" marT="9525" marB="0" anchor="b">
                    <a:lnL>
                      <a:noFill/>
                    </a:lnL>
                    <a:lnR>
                      <a:noFill/>
                    </a:lnR>
                    <a:lnT>
                      <a:noFill/>
                    </a:lnT>
                    <a:lnB>
                      <a:noFill/>
                    </a:lnB>
                  </a:tcPr>
                </a:tc>
                <a:tc>
                  <a:txBody>
                    <a:bodyPr/>
                    <a:lstStyle/>
                    <a:p>
                      <a:pPr algn="ctr" fontAlgn="b"/>
                      <a:r>
                        <a:rPr lang="en-US" sz="1100" b="0" i="0" u="none" strike="noStrike" dirty="0">
                          <a:solidFill>
                            <a:srgbClr val="000000"/>
                          </a:solidFill>
                          <a:effectLst/>
                          <a:latin typeface="Lato Medium" panose="020F0502020204030203" pitchFamily="34" charset="0"/>
                        </a:rPr>
                        <a:t>$120,373</a:t>
                      </a:r>
                    </a:p>
                  </a:txBody>
                  <a:tcPr marL="9525" marR="9525" marT="9525" marB="0" anchor="b">
                    <a:lnL>
                      <a:noFill/>
                    </a:lnL>
                    <a:lnR>
                      <a:noFill/>
                    </a:lnR>
                    <a:lnT>
                      <a:noFill/>
                    </a:lnT>
                    <a:lnB>
                      <a:noFill/>
                    </a:lnB>
                  </a:tcPr>
                </a:tc>
                <a:tc>
                  <a:txBody>
                    <a:bodyPr/>
                    <a:lstStyle/>
                    <a:p>
                      <a:pPr algn="ctr" fontAlgn="b"/>
                      <a:r>
                        <a:rPr lang="en-US" sz="1100" b="0" i="0" u="none" strike="noStrike" dirty="0">
                          <a:solidFill>
                            <a:srgbClr val="000000"/>
                          </a:solidFill>
                          <a:effectLst/>
                          <a:latin typeface="Lato Medium" panose="020F0502020204030203" pitchFamily="34" charset="0"/>
                        </a:rPr>
                        <a:t>$20,062</a:t>
                      </a:r>
                    </a:p>
                  </a:txBody>
                  <a:tcPr marL="9525" marR="9525" marT="9525" marB="0" anchor="b">
                    <a:lnL>
                      <a:noFill/>
                    </a:lnL>
                    <a:lnR>
                      <a:noFill/>
                    </a:lnR>
                    <a:lnT>
                      <a:noFill/>
                    </a:lnT>
                    <a:lnB>
                      <a:noFill/>
                    </a:lnB>
                  </a:tcPr>
                </a:tc>
                <a:tc>
                  <a:txBody>
                    <a:bodyPr/>
                    <a:lstStyle/>
                    <a:p>
                      <a:pPr algn="ctr" fontAlgn="b"/>
                      <a:r>
                        <a:rPr lang="en-US" sz="1100" b="0" i="0" u="none" strike="noStrike" dirty="0">
                          <a:solidFill>
                            <a:srgbClr val="000000"/>
                          </a:solidFill>
                          <a:effectLst/>
                          <a:latin typeface="Lato Medium" panose="020F0502020204030203" pitchFamily="34" charset="0"/>
                        </a:rPr>
                        <a:t>$220,000</a:t>
                      </a: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effectLst/>
                          <a:latin typeface="Lato Medium" panose="020F0502020204030203" pitchFamily="34" charset="0"/>
                        </a:rPr>
                        <a:t>$36,667</a:t>
                      </a:r>
                    </a:p>
                  </a:txBody>
                  <a:tcPr marL="9525" marR="9525" marT="9525" marB="0" anchor="b">
                    <a:lnL>
                      <a:noFill/>
                    </a:lnL>
                    <a:lnR>
                      <a:noFill/>
                    </a:lnR>
                    <a:lnT>
                      <a:noFill/>
                    </a:lnT>
                    <a:lnB>
                      <a:noFill/>
                    </a:lnB>
                  </a:tcPr>
                </a:tc>
                <a:tc>
                  <a:txBody>
                    <a:bodyPr/>
                    <a:lstStyle/>
                    <a:p>
                      <a:pPr algn="ctr" fontAlgn="b"/>
                      <a:r>
                        <a:rPr lang="en-US" sz="1100" b="1" i="0" u="none" strike="noStrike">
                          <a:solidFill>
                            <a:srgbClr val="000000"/>
                          </a:solidFill>
                          <a:effectLst/>
                          <a:latin typeface="Lato Medium" panose="020F0502020204030203" pitchFamily="34" charset="0"/>
                        </a:rPr>
                        <a:t>83%</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94786646"/>
                  </a:ext>
                </a:extLst>
              </a:tr>
              <a:tr h="180975">
                <a:tc>
                  <a:txBody>
                    <a:bodyPr/>
                    <a:lstStyle/>
                    <a:p>
                      <a:pPr algn="ctr" fontAlgn="b"/>
                      <a:r>
                        <a:rPr lang="en-US" sz="1100" b="0" i="0" u="none" strike="noStrike">
                          <a:solidFill>
                            <a:srgbClr val="000000"/>
                          </a:solidFill>
                          <a:effectLst/>
                          <a:latin typeface="Lato Medium" panose="020F0502020204030203" pitchFamily="34" charset="0"/>
                        </a:rPr>
                        <a:t>77</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F2F2F2"/>
                    </a:solidFill>
                  </a:tcPr>
                </a:tc>
                <a:tc>
                  <a:txBody>
                    <a:bodyPr/>
                    <a:lstStyle/>
                    <a:p>
                      <a:pPr algn="ctr" fontAlgn="b"/>
                      <a:r>
                        <a:rPr lang="en-US" sz="1100" b="0" i="0" u="none" strike="noStrike">
                          <a:solidFill>
                            <a:srgbClr val="000000"/>
                          </a:solidFill>
                          <a:effectLst/>
                          <a:latin typeface="Lato Medium" panose="020F0502020204030203" pitchFamily="34" charset="0"/>
                        </a:rPr>
                        <a:t>$128,770</a:t>
                      </a:r>
                    </a:p>
                  </a:txBody>
                  <a:tcPr marL="9525" marR="9525" marT="9525" marB="0" anchor="b">
                    <a:lnL>
                      <a:noFill/>
                    </a:lnL>
                    <a:lnR>
                      <a:noFill/>
                    </a:lnR>
                    <a:lnT>
                      <a:noFill/>
                    </a:lnT>
                    <a:lnB>
                      <a:noFill/>
                    </a:lnB>
                    <a:solidFill>
                      <a:srgbClr val="F2F2F2"/>
                    </a:solidFill>
                  </a:tcPr>
                </a:tc>
                <a:tc>
                  <a:txBody>
                    <a:bodyPr/>
                    <a:lstStyle/>
                    <a:p>
                      <a:pPr algn="ctr" fontAlgn="b"/>
                      <a:r>
                        <a:rPr lang="en-US" sz="1100" b="0" i="0" u="none" strike="noStrike">
                          <a:solidFill>
                            <a:srgbClr val="000000"/>
                          </a:solidFill>
                          <a:effectLst/>
                          <a:latin typeface="Lato Medium" panose="020F0502020204030203" pitchFamily="34" charset="0"/>
                        </a:rPr>
                        <a:t>$130,959</a:t>
                      </a:r>
                    </a:p>
                  </a:txBody>
                  <a:tcPr marL="9525" marR="9525" marT="9525" marB="0" anchor="b">
                    <a:lnL>
                      <a:noFill/>
                    </a:lnL>
                    <a:lnR>
                      <a:noFill/>
                    </a:lnR>
                    <a:lnT>
                      <a:noFill/>
                    </a:lnT>
                    <a:lnB>
                      <a:noFill/>
                    </a:lnB>
                    <a:solidFill>
                      <a:srgbClr val="F2F2F2"/>
                    </a:solidFill>
                  </a:tcPr>
                </a:tc>
                <a:tc>
                  <a:txBody>
                    <a:bodyPr/>
                    <a:lstStyle/>
                    <a:p>
                      <a:pPr algn="ctr" fontAlgn="b"/>
                      <a:r>
                        <a:rPr lang="en-US" sz="1100" b="0" i="0" u="none" strike="noStrike">
                          <a:solidFill>
                            <a:srgbClr val="000000"/>
                          </a:solidFill>
                          <a:effectLst/>
                          <a:latin typeface="Lato Medium" panose="020F0502020204030203" pitchFamily="34" charset="0"/>
                        </a:rPr>
                        <a:t>$21,827</a:t>
                      </a:r>
                    </a:p>
                  </a:txBody>
                  <a:tcPr marL="9525" marR="9525" marT="9525" marB="0" anchor="b">
                    <a:lnL>
                      <a:noFill/>
                    </a:lnL>
                    <a:lnR>
                      <a:noFill/>
                    </a:lnR>
                    <a:lnT>
                      <a:noFill/>
                    </a:lnT>
                    <a:lnB>
                      <a:noFill/>
                    </a:lnB>
                    <a:solidFill>
                      <a:srgbClr val="F2F2F2"/>
                    </a:solidFill>
                  </a:tcPr>
                </a:tc>
                <a:tc>
                  <a:txBody>
                    <a:bodyPr/>
                    <a:lstStyle/>
                    <a:p>
                      <a:pPr algn="ctr" fontAlgn="b"/>
                      <a:r>
                        <a:rPr lang="en-US" sz="1100" b="0" i="0" u="none" strike="noStrike">
                          <a:solidFill>
                            <a:srgbClr val="000000"/>
                          </a:solidFill>
                          <a:effectLst/>
                          <a:latin typeface="Lato Medium" panose="020F0502020204030203" pitchFamily="34" charset="0"/>
                        </a:rPr>
                        <a:t>$220,000</a:t>
                      </a:r>
                    </a:p>
                  </a:txBody>
                  <a:tcPr marL="9525" marR="9525" marT="9525" marB="0" anchor="b">
                    <a:lnL>
                      <a:noFill/>
                    </a:lnL>
                    <a:lnR>
                      <a:noFill/>
                    </a:lnR>
                    <a:lnT>
                      <a:noFill/>
                    </a:lnT>
                    <a:lnB>
                      <a:noFill/>
                    </a:lnB>
                    <a:solidFill>
                      <a:srgbClr val="FDE1CA"/>
                    </a:solidFill>
                  </a:tcPr>
                </a:tc>
                <a:tc>
                  <a:txBody>
                    <a:bodyPr/>
                    <a:lstStyle/>
                    <a:p>
                      <a:pPr algn="ctr" fontAlgn="b"/>
                      <a:r>
                        <a:rPr lang="en-US" sz="1100" b="0" i="0" u="none" strike="noStrike">
                          <a:solidFill>
                            <a:srgbClr val="000000"/>
                          </a:solidFill>
                          <a:effectLst/>
                          <a:latin typeface="Lato Medium" panose="020F0502020204030203" pitchFamily="34" charset="0"/>
                        </a:rPr>
                        <a:t>$36,667</a:t>
                      </a:r>
                    </a:p>
                  </a:txBody>
                  <a:tcPr marL="9525" marR="9525" marT="9525" marB="0" anchor="b">
                    <a:lnL>
                      <a:noFill/>
                    </a:lnL>
                    <a:lnR>
                      <a:noFill/>
                    </a:lnR>
                    <a:lnT>
                      <a:noFill/>
                    </a:lnT>
                    <a:lnB>
                      <a:noFill/>
                    </a:lnB>
                    <a:solidFill>
                      <a:srgbClr val="FDE1CA"/>
                    </a:solidFill>
                  </a:tcPr>
                </a:tc>
                <a:tc>
                  <a:txBody>
                    <a:bodyPr/>
                    <a:lstStyle/>
                    <a:p>
                      <a:pPr algn="ctr" fontAlgn="b"/>
                      <a:r>
                        <a:rPr lang="en-US" sz="1100" b="1" i="0" u="none" strike="noStrike">
                          <a:solidFill>
                            <a:srgbClr val="000000"/>
                          </a:solidFill>
                          <a:effectLst/>
                          <a:latin typeface="Lato Medium" panose="020F0502020204030203" pitchFamily="34" charset="0"/>
                        </a:rPr>
                        <a:t>68%</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DE1CA"/>
                    </a:solidFill>
                  </a:tcPr>
                </a:tc>
                <a:extLst>
                  <a:ext uri="{0D108BD9-81ED-4DB2-BD59-A6C34878D82A}">
                    <a16:rowId xmlns:a16="http://schemas.microsoft.com/office/drawing/2014/main" val="2310953690"/>
                  </a:ext>
                </a:extLst>
              </a:tr>
              <a:tr h="180975">
                <a:tc>
                  <a:txBody>
                    <a:bodyPr/>
                    <a:lstStyle/>
                    <a:p>
                      <a:pPr algn="ctr" fontAlgn="b"/>
                      <a:r>
                        <a:rPr lang="en-US" sz="1100" b="0" i="0" u="none" strike="noStrike">
                          <a:solidFill>
                            <a:srgbClr val="000000"/>
                          </a:solidFill>
                          <a:effectLst/>
                          <a:latin typeface="Lato Medium" panose="020F0502020204030203" pitchFamily="34" charset="0"/>
                        </a:rPr>
                        <a:t>82</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a:solidFill>
                            <a:srgbClr val="000000"/>
                          </a:solidFill>
                          <a:effectLst/>
                          <a:latin typeface="Lato Medium" panose="020F0502020204030203" pitchFamily="34" charset="0"/>
                        </a:rPr>
                        <a:t>$140,094</a:t>
                      </a: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effectLst/>
                          <a:latin typeface="Lato Medium" panose="020F0502020204030203" pitchFamily="34" charset="0"/>
                        </a:rPr>
                        <a:t>$142,475</a:t>
                      </a: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effectLst/>
                          <a:latin typeface="Lato Medium" panose="020F0502020204030203" pitchFamily="34" charset="0"/>
                        </a:rPr>
                        <a:t>$23,746</a:t>
                      </a: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effectLst/>
                          <a:latin typeface="Lato Medium" panose="020F0502020204030203" pitchFamily="34" charset="0"/>
                        </a:rPr>
                        <a:t>$220,000</a:t>
                      </a: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effectLst/>
                          <a:latin typeface="Lato Medium" panose="020F0502020204030203" pitchFamily="34" charset="0"/>
                        </a:rPr>
                        <a:t>$36,667</a:t>
                      </a:r>
                    </a:p>
                  </a:txBody>
                  <a:tcPr marL="9525" marR="9525" marT="9525" marB="0" anchor="b">
                    <a:lnL>
                      <a:noFill/>
                    </a:lnL>
                    <a:lnR>
                      <a:noFill/>
                    </a:lnR>
                    <a:lnT>
                      <a:noFill/>
                    </a:lnT>
                    <a:lnB>
                      <a:noFill/>
                    </a:lnB>
                  </a:tcPr>
                </a:tc>
                <a:tc>
                  <a:txBody>
                    <a:bodyPr/>
                    <a:lstStyle/>
                    <a:p>
                      <a:pPr algn="ctr" fontAlgn="b"/>
                      <a:r>
                        <a:rPr lang="en-US" sz="1100" b="1" i="0" u="none" strike="noStrike">
                          <a:solidFill>
                            <a:srgbClr val="000000"/>
                          </a:solidFill>
                          <a:effectLst/>
                          <a:latin typeface="Lato Medium" panose="020F0502020204030203" pitchFamily="34" charset="0"/>
                        </a:rPr>
                        <a:t>54%</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787217306"/>
                  </a:ext>
                </a:extLst>
              </a:tr>
              <a:tr h="190500">
                <a:tc>
                  <a:txBody>
                    <a:bodyPr/>
                    <a:lstStyle/>
                    <a:p>
                      <a:pPr algn="ctr" fontAlgn="b"/>
                      <a:r>
                        <a:rPr lang="en-US" sz="1100" b="0" i="0" u="none" strike="noStrike">
                          <a:solidFill>
                            <a:srgbClr val="000000"/>
                          </a:solidFill>
                          <a:effectLst/>
                          <a:latin typeface="Lato Medium" panose="020F0502020204030203" pitchFamily="34" charset="0"/>
                        </a:rPr>
                        <a:t>87</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Lato Medium" panose="020F0502020204030203" pitchFamily="34" charset="0"/>
                        </a:rPr>
                        <a:t>$152,414</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Lato Medium" panose="020F0502020204030203" pitchFamily="34" charset="0"/>
                        </a:rPr>
                        <a:t>$155,005</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Lato Medium" panose="020F0502020204030203" pitchFamily="34" charset="0"/>
                        </a:rPr>
                        <a:t>$25,834</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Lato Medium" panose="020F0502020204030203" pitchFamily="34" charset="0"/>
                        </a:rPr>
                        <a:t>$220,000</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FDE1CA"/>
                    </a:solidFill>
                  </a:tcPr>
                </a:tc>
                <a:tc>
                  <a:txBody>
                    <a:bodyPr/>
                    <a:lstStyle/>
                    <a:p>
                      <a:pPr algn="ctr" fontAlgn="b"/>
                      <a:r>
                        <a:rPr lang="en-US" sz="1100" b="0" i="0" u="none" strike="noStrike">
                          <a:solidFill>
                            <a:srgbClr val="000000"/>
                          </a:solidFill>
                          <a:effectLst/>
                          <a:latin typeface="Lato Medium" panose="020F0502020204030203" pitchFamily="34" charset="0"/>
                        </a:rPr>
                        <a:t>$36,667</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FDE1CA"/>
                    </a:solidFill>
                  </a:tcPr>
                </a:tc>
                <a:tc>
                  <a:txBody>
                    <a:bodyPr/>
                    <a:lstStyle/>
                    <a:p>
                      <a:pPr algn="ctr" fontAlgn="b"/>
                      <a:r>
                        <a:rPr lang="en-US" sz="1100" b="1" i="0" u="none" strike="noStrike" dirty="0">
                          <a:solidFill>
                            <a:srgbClr val="000000"/>
                          </a:solidFill>
                          <a:effectLst/>
                          <a:latin typeface="Lato Medium" panose="020F0502020204030203" pitchFamily="34" charset="0"/>
                        </a:rPr>
                        <a:t>42%</a:t>
                      </a: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1CA"/>
                    </a:solidFill>
                  </a:tcPr>
                </a:tc>
                <a:extLst>
                  <a:ext uri="{0D108BD9-81ED-4DB2-BD59-A6C34878D82A}">
                    <a16:rowId xmlns:a16="http://schemas.microsoft.com/office/drawing/2014/main" val="465666936"/>
                  </a:ext>
                </a:extLst>
              </a:tr>
            </a:tbl>
          </a:graphicData>
        </a:graphic>
      </p:graphicFrame>
    </p:spTree>
    <p:extLst>
      <p:ext uri="{BB962C8B-B14F-4D97-AF65-F5344CB8AC3E}">
        <p14:creationId xmlns:p14="http://schemas.microsoft.com/office/powerpoint/2010/main" val="5822761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12424" y="3836190"/>
            <a:ext cx="3271281" cy="1014776"/>
          </a:xfrm>
        </p:spPr>
        <p:txBody>
          <a:bodyPr>
            <a:normAutofit/>
          </a:bodyPr>
          <a:lstStyle/>
          <a:p>
            <a:r>
              <a:rPr lang="en-US" sz="2200" dirty="0">
                <a:latin typeface="Lato Black" panose="020F0502020204030203" pitchFamily="34" charset="0"/>
                <a:ea typeface="Lato Black" panose="020F0502020204030203" pitchFamily="34" charset="0"/>
                <a:cs typeface="Lato Black" panose="020F0502020204030203" pitchFamily="34" charset="0"/>
              </a:rPr>
              <a:t>Protecting Social Security Benefits</a:t>
            </a:r>
          </a:p>
        </p:txBody>
      </p:sp>
      <p:cxnSp>
        <p:nvCxnSpPr>
          <p:cNvPr id="10" name="Straight Connector 9"/>
          <p:cNvCxnSpPr/>
          <p:nvPr/>
        </p:nvCxnSpPr>
        <p:spPr>
          <a:xfrm>
            <a:off x="7036708" y="4806417"/>
            <a:ext cx="62271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63469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690" y="187378"/>
            <a:ext cx="8598310" cy="402022"/>
          </a:xfrm>
        </p:spPr>
        <p:txBody>
          <a:bodyPr>
            <a:noAutofit/>
          </a:bodyPr>
          <a:lstStyle/>
          <a:p>
            <a:r>
              <a:rPr lang="en-US" sz="2400" spc="0" dirty="0"/>
              <a:t>Social Security income AFTER Spouse’s Death</a:t>
            </a:r>
          </a:p>
        </p:txBody>
      </p:sp>
      <p:sp>
        <p:nvSpPr>
          <p:cNvPr id="12" name="TextBox 11"/>
          <p:cNvSpPr txBox="1"/>
          <p:nvPr/>
        </p:nvSpPr>
        <p:spPr>
          <a:xfrm>
            <a:off x="3332828" y="3681228"/>
            <a:ext cx="1574231" cy="584775"/>
          </a:xfrm>
          <a:prstGeom prst="rect">
            <a:avLst/>
          </a:prstGeom>
          <a:noFill/>
        </p:spPr>
        <p:txBody>
          <a:bodyPr wrap="square" rtlCol="0">
            <a:spAutoFit/>
          </a:bodyPr>
          <a:lstStyle/>
          <a:p>
            <a:pPr algn="ctr"/>
            <a:r>
              <a:rPr lang="en-US" sz="1400" dirty="0"/>
              <a:t>Loss of </a:t>
            </a:r>
            <a:r>
              <a:rPr lang="en-US" dirty="0">
                <a:solidFill>
                  <a:schemeClr val="accent1"/>
                </a:solidFill>
              </a:rPr>
              <a:t>$1,000 </a:t>
            </a:r>
          </a:p>
          <a:p>
            <a:pPr algn="ctr"/>
            <a:r>
              <a:rPr lang="en-US" sz="1400" dirty="0"/>
              <a:t>monthly income!</a:t>
            </a:r>
          </a:p>
        </p:txBody>
      </p:sp>
      <p:sp>
        <p:nvSpPr>
          <p:cNvPr id="11" name="Rectangle 10"/>
          <p:cNvSpPr/>
          <p:nvPr/>
        </p:nvSpPr>
        <p:spPr>
          <a:xfrm>
            <a:off x="4572000" y="4841686"/>
            <a:ext cx="3669096" cy="215444"/>
          </a:xfrm>
          <a:prstGeom prst="rect">
            <a:avLst/>
          </a:prstGeom>
        </p:spPr>
        <p:txBody>
          <a:bodyPr wrap="square">
            <a:spAutoFit/>
          </a:bodyPr>
          <a:lstStyle/>
          <a:p>
            <a:r>
              <a:rPr lang="en-US" sz="800" i="1" dirty="0">
                <a:solidFill>
                  <a:schemeClr val="bg1"/>
                </a:solidFill>
              </a:rPr>
              <a:t>Hypothetical Example of Social Security monthly income based on 2011 Benefit</a:t>
            </a:r>
          </a:p>
        </p:txBody>
      </p:sp>
      <p:sp>
        <p:nvSpPr>
          <p:cNvPr id="10" name="Right Brace 9"/>
          <p:cNvSpPr/>
          <p:nvPr/>
        </p:nvSpPr>
        <p:spPr>
          <a:xfrm>
            <a:off x="2939469" y="3358049"/>
            <a:ext cx="532001" cy="1141677"/>
          </a:xfrm>
          <a:prstGeom prst="rightBrace">
            <a:avLst/>
          </a:prstGeom>
          <a:ln w="19050">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sz="2800" dirty="0">
              <a:solidFill>
                <a:srgbClr val="77933C"/>
              </a:solidFill>
            </a:endParaRPr>
          </a:p>
        </p:txBody>
      </p:sp>
      <p:grpSp>
        <p:nvGrpSpPr>
          <p:cNvPr id="24" name="Group 23"/>
          <p:cNvGrpSpPr/>
          <p:nvPr/>
        </p:nvGrpSpPr>
        <p:grpSpPr>
          <a:xfrm>
            <a:off x="1063016" y="1583423"/>
            <a:ext cx="132019" cy="275743"/>
            <a:chOff x="3672681" y="1899920"/>
            <a:chExt cx="1293813" cy="2947988"/>
          </a:xfrm>
          <a:solidFill>
            <a:schemeClr val="accent3"/>
          </a:solidFill>
        </p:grpSpPr>
        <p:sp>
          <p:nvSpPr>
            <p:cNvPr id="25" name="Freeform 1"/>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latin typeface="Lato Light"/>
              </a:endParaRPr>
            </a:p>
          </p:txBody>
        </p:sp>
        <p:sp>
          <p:nvSpPr>
            <p:cNvPr id="26" name="Freeform 2"/>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latin typeface="Lato Light"/>
              </a:endParaRPr>
            </a:p>
          </p:txBody>
        </p:sp>
      </p:grpSp>
      <p:grpSp>
        <p:nvGrpSpPr>
          <p:cNvPr id="27" name="Group 26"/>
          <p:cNvGrpSpPr/>
          <p:nvPr/>
        </p:nvGrpSpPr>
        <p:grpSpPr>
          <a:xfrm>
            <a:off x="1089011" y="1250524"/>
            <a:ext cx="106024" cy="276559"/>
            <a:chOff x="2323306" y="2203133"/>
            <a:chExt cx="979488" cy="2554287"/>
          </a:xfrm>
          <a:solidFill>
            <a:schemeClr val="accent1"/>
          </a:solidFill>
        </p:grpSpPr>
        <p:sp>
          <p:nvSpPr>
            <p:cNvPr id="28" name="Freeform 3"/>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latin typeface="Lato Light"/>
              </a:endParaRPr>
            </a:p>
          </p:txBody>
        </p:sp>
        <p:sp>
          <p:nvSpPr>
            <p:cNvPr id="29" name="Freeform 4"/>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latin typeface="Lato Light"/>
              </a:endParaRPr>
            </a:p>
          </p:txBody>
        </p:sp>
      </p:grpSp>
      <p:grpSp>
        <p:nvGrpSpPr>
          <p:cNvPr id="35" name="Group 34"/>
          <p:cNvGrpSpPr/>
          <p:nvPr/>
        </p:nvGrpSpPr>
        <p:grpSpPr>
          <a:xfrm>
            <a:off x="749607" y="2265146"/>
            <a:ext cx="5219677" cy="731731"/>
            <a:chOff x="649490" y="2635093"/>
            <a:chExt cx="6037231" cy="731731"/>
          </a:xfrm>
        </p:grpSpPr>
        <p:sp>
          <p:nvSpPr>
            <p:cNvPr id="32" name="Text Placeholder 6"/>
            <p:cNvSpPr txBox="1">
              <a:spLocks/>
            </p:cNvSpPr>
            <p:nvPr/>
          </p:nvSpPr>
          <p:spPr>
            <a:xfrm>
              <a:off x="649490" y="2865193"/>
              <a:ext cx="6037231" cy="501631"/>
            </a:xfrm>
            <a:prstGeom prst="rect">
              <a:avLst/>
            </a:prstGeom>
          </p:spPr>
          <p:txBody>
            <a:bodyPr>
              <a:noAutofit/>
            </a:bodyPr>
            <a:lstStyle>
              <a:lvl1pPr marL="173034" indent="-173034" algn="l" defTabSz="457189" rtl="0" eaLnBrk="1" latinLnBrk="0" hangingPunct="1">
                <a:spcBef>
                  <a:spcPct val="20000"/>
                </a:spcBef>
                <a:buClr>
                  <a:schemeClr val="accent1"/>
                </a:buClr>
                <a:buFont typeface="Arial" panose="020B0604020202020204" pitchFamily="34" charset="0"/>
                <a:buChar char="•"/>
                <a:defRPr sz="1500" kern="1200">
                  <a:solidFill>
                    <a:schemeClr val="tx1"/>
                  </a:solidFill>
                  <a:latin typeface="+mn-lt"/>
                  <a:ea typeface="+mn-ea"/>
                  <a:cs typeface="+mn-cs"/>
                </a:defRPr>
              </a:lvl1pPr>
              <a:lvl2pPr marL="630222" indent="-173034" algn="l" defTabSz="457189" rtl="0" eaLnBrk="1" latinLnBrk="0" hangingPunct="1">
                <a:spcBef>
                  <a:spcPct val="20000"/>
                </a:spcBef>
                <a:buClr>
                  <a:schemeClr val="accent1"/>
                </a:buClr>
                <a:buFont typeface="Arial" panose="020B0604020202020204" pitchFamily="34" charset="0"/>
                <a:buChar char="•"/>
                <a:defRPr sz="1350" kern="1200">
                  <a:solidFill>
                    <a:schemeClr val="tx1"/>
                  </a:solidFill>
                  <a:latin typeface="+mn-lt"/>
                  <a:ea typeface="+mn-ea"/>
                  <a:cs typeface="+mn-cs"/>
                </a:defRPr>
              </a:lvl2pPr>
              <a:lvl3pPr marL="1031849"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3pPr>
              <a:lvl4pPr marL="1489038"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4pPr>
              <a:lvl5pPr marL="1946226"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en-US" sz="1200" dirty="0">
                  <a:solidFill>
                    <a:prstClr val="black"/>
                  </a:solidFill>
                  <a:cs typeface="Arial" pitchFamily="34" charset="0"/>
                </a:rPr>
                <a:t>Surviving spouse receives the greater of their own benefit, or 100%  of            their deceased spouse’s benefit, providing they were married for 10 years.</a:t>
              </a:r>
            </a:p>
          </p:txBody>
        </p:sp>
        <p:sp>
          <p:nvSpPr>
            <p:cNvPr id="33" name="Rectangle 32"/>
            <p:cNvSpPr/>
            <p:nvPr/>
          </p:nvSpPr>
          <p:spPr>
            <a:xfrm>
              <a:off x="649491" y="2635093"/>
              <a:ext cx="4452585" cy="338554"/>
            </a:xfrm>
            <a:prstGeom prst="rect">
              <a:avLst/>
            </a:prstGeom>
          </p:spPr>
          <p:txBody>
            <a:bodyPr wrap="square">
              <a:spAutoFit/>
            </a:bodyPr>
            <a:lstStyle/>
            <a:p>
              <a:r>
                <a:rPr lang="en-US" sz="1600" dirty="0">
                  <a:solidFill>
                    <a:schemeClr val="accent1"/>
                  </a:solidFill>
                </a:rPr>
                <a:t>What happens if the Husband dies?</a:t>
              </a:r>
            </a:p>
          </p:txBody>
        </p:sp>
      </p:grpSp>
      <p:sp>
        <p:nvSpPr>
          <p:cNvPr id="8" name="Rectangle: Diagonal Corners Rounded 7"/>
          <p:cNvSpPr/>
          <p:nvPr/>
        </p:nvSpPr>
        <p:spPr>
          <a:xfrm>
            <a:off x="4767262" y="1097853"/>
            <a:ext cx="2527390" cy="862374"/>
          </a:xfrm>
          <a:prstGeom prst="round2Diag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rPr>
              <a:t>Would you miss the loss of one Social Security Check?</a:t>
            </a:r>
          </a:p>
        </p:txBody>
      </p:sp>
      <p:sp>
        <p:nvSpPr>
          <p:cNvPr id="38" name="Rectangle: Diagonal Corners Rounded 37"/>
          <p:cNvSpPr/>
          <p:nvPr/>
        </p:nvSpPr>
        <p:spPr>
          <a:xfrm>
            <a:off x="5969284" y="3347868"/>
            <a:ext cx="2416635" cy="862374"/>
          </a:xfrm>
          <a:prstGeom prst="round2Diag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rPr>
              <a:t>Can you prepare now for this potential loss later?</a:t>
            </a:r>
          </a:p>
        </p:txBody>
      </p:sp>
      <p:sp>
        <p:nvSpPr>
          <p:cNvPr id="40" name="TextBox 39"/>
          <p:cNvSpPr txBox="1"/>
          <p:nvPr/>
        </p:nvSpPr>
        <p:spPr>
          <a:xfrm>
            <a:off x="1172896" y="816655"/>
            <a:ext cx="1808252" cy="1261884"/>
          </a:xfrm>
          <a:prstGeom prst="rect">
            <a:avLst/>
          </a:prstGeom>
          <a:noFill/>
        </p:spPr>
        <p:txBody>
          <a:bodyPr wrap="square" rtlCol="0">
            <a:spAutoFit/>
          </a:bodyPr>
          <a:lstStyle/>
          <a:p>
            <a:r>
              <a:rPr lang="en-US" sz="1400" dirty="0"/>
              <a:t>		</a:t>
            </a:r>
            <a:r>
              <a:rPr lang="en-US" sz="1400" b="1" dirty="0">
                <a:solidFill>
                  <a:schemeClr val="accent3"/>
                </a:solidFill>
              </a:rPr>
              <a:t>Monthly </a:t>
            </a:r>
          </a:p>
          <a:p>
            <a:r>
              <a:rPr lang="en-US" sz="1400" b="1" dirty="0">
                <a:solidFill>
                  <a:schemeClr val="accent3"/>
                </a:solidFill>
              </a:rPr>
              <a:t>		Benefit</a:t>
            </a:r>
          </a:p>
          <a:p>
            <a:endParaRPr lang="en-US" sz="400" b="1" dirty="0">
              <a:solidFill>
                <a:schemeClr val="accent3"/>
              </a:solidFill>
            </a:endParaRPr>
          </a:p>
          <a:p>
            <a:r>
              <a:rPr lang="en-US" sz="1400" dirty="0"/>
              <a:t>Husband	$2,000  </a:t>
            </a:r>
          </a:p>
          <a:p>
            <a:r>
              <a:rPr lang="en-US" sz="1400" dirty="0"/>
              <a:t>Wife</a:t>
            </a:r>
            <a:r>
              <a:rPr lang="en-US" sz="1400" i="1" dirty="0"/>
              <a:t>		</a:t>
            </a:r>
            <a:r>
              <a:rPr lang="en-US" sz="1400" u="sng" dirty="0"/>
              <a:t>$1,000 </a:t>
            </a:r>
          </a:p>
          <a:p>
            <a:r>
              <a:rPr lang="en-US" sz="200" u="sng" dirty="0"/>
              <a:t>  </a:t>
            </a:r>
          </a:p>
          <a:p>
            <a:r>
              <a:rPr lang="en-US" sz="1400" b="1" dirty="0"/>
              <a:t>Total		$3,000     </a:t>
            </a:r>
          </a:p>
        </p:txBody>
      </p:sp>
      <p:grpSp>
        <p:nvGrpSpPr>
          <p:cNvPr id="56" name="Group 55"/>
          <p:cNvGrpSpPr/>
          <p:nvPr/>
        </p:nvGrpSpPr>
        <p:grpSpPr>
          <a:xfrm>
            <a:off x="1092128" y="3156132"/>
            <a:ext cx="1889020" cy="1261884"/>
            <a:chOff x="1092128" y="3156132"/>
            <a:chExt cx="1889020" cy="1261884"/>
          </a:xfrm>
        </p:grpSpPr>
        <p:sp>
          <p:nvSpPr>
            <p:cNvPr id="45" name="TextBox 44"/>
            <p:cNvSpPr txBox="1"/>
            <p:nvPr/>
          </p:nvSpPr>
          <p:spPr>
            <a:xfrm>
              <a:off x="1172896" y="3156132"/>
              <a:ext cx="1808252" cy="1261884"/>
            </a:xfrm>
            <a:prstGeom prst="rect">
              <a:avLst/>
            </a:prstGeom>
            <a:noFill/>
          </p:spPr>
          <p:txBody>
            <a:bodyPr wrap="square" rtlCol="0">
              <a:spAutoFit/>
            </a:bodyPr>
            <a:lstStyle/>
            <a:p>
              <a:r>
                <a:rPr lang="en-US" sz="1400" dirty="0"/>
                <a:t>		</a:t>
              </a:r>
              <a:r>
                <a:rPr lang="en-US" sz="1400" b="1" dirty="0">
                  <a:solidFill>
                    <a:schemeClr val="accent3"/>
                  </a:solidFill>
                </a:rPr>
                <a:t>Monthly </a:t>
              </a:r>
            </a:p>
            <a:p>
              <a:r>
                <a:rPr lang="en-US" sz="1400" b="1" dirty="0">
                  <a:solidFill>
                    <a:schemeClr val="accent3"/>
                  </a:solidFill>
                </a:rPr>
                <a:t>		Benefit</a:t>
              </a:r>
            </a:p>
            <a:p>
              <a:endParaRPr lang="en-US" sz="400" b="1" dirty="0">
                <a:solidFill>
                  <a:schemeClr val="accent3"/>
                </a:solidFill>
              </a:endParaRPr>
            </a:p>
            <a:p>
              <a:r>
                <a:rPr lang="en-US" sz="1400" dirty="0"/>
                <a:t>Husband	$       0  </a:t>
              </a:r>
            </a:p>
            <a:p>
              <a:r>
                <a:rPr lang="en-US" sz="1400" dirty="0"/>
                <a:t>Wife</a:t>
              </a:r>
              <a:r>
                <a:rPr lang="en-US" sz="1400" i="1" dirty="0"/>
                <a:t>		</a:t>
              </a:r>
              <a:r>
                <a:rPr lang="en-US" sz="1400" u="sng" dirty="0"/>
                <a:t>$2,000 </a:t>
              </a:r>
            </a:p>
            <a:p>
              <a:r>
                <a:rPr lang="en-US" sz="200" u="sng" dirty="0"/>
                <a:t>  </a:t>
              </a:r>
            </a:p>
            <a:p>
              <a:r>
                <a:rPr lang="en-US" sz="1400" b="1" dirty="0"/>
                <a:t>Total		$2,000     </a:t>
              </a:r>
            </a:p>
          </p:txBody>
        </p:sp>
        <p:grpSp>
          <p:nvGrpSpPr>
            <p:cNvPr id="46" name="Group 45"/>
            <p:cNvGrpSpPr/>
            <p:nvPr/>
          </p:nvGrpSpPr>
          <p:grpSpPr>
            <a:xfrm>
              <a:off x="1092128" y="3944771"/>
              <a:ext cx="132019" cy="275743"/>
              <a:chOff x="3672681" y="1899920"/>
              <a:chExt cx="1293813" cy="2947988"/>
            </a:xfrm>
            <a:solidFill>
              <a:schemeClr val="accent3"/>
            </a:solidFill>
          </p:grpSpPr>
          <p:sp>
            <p:nvSpPr>
              <p:cNvPr id="47" name="Freeform 1"/>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latin typeface="Lato Light"/>
                </a:endParaRPr>
              </a:p>
            </p:txBody>
          </p:sp>
          <p:sp>
            <p:nvSpPr>
              <p:cNvPr id="48" name="Freeform 2"/>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latin typeface="Lato Light"/>
                </a:endParaRPr>
              </a:p>
            </p:txBody>
          </p:sp>
        </p:grpSp>
        <p:grpSp>
          <p:nvGrpSpPr>
            <p:cNvPr id="49" name="Group 48"/>
            <p:cNvGrpSpPr/>
            <p:nvPr/>
          </p:nvGrpSpPr>
          <p:grpSpPr>
            <a:xfrm>
              <a:off x="1107849" y="3642680"/>
              <a:ext cx="106024" cy="276559"/>
              <a:chOff x="2323306" y="2203133"/>
              <a:chExt cx="979488" cy="2554287"/>
            </a:xfrm>
            <a:solidFill>
              <a:schemeClr val="accent1"/>
            </a:solidFill>
          </p:grpSpPr>
          <p:sp>
            <p:nvSpPr>
              <p:cNvPr id="50" name="Freeform 3"/>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latin typeface="Lato Light"/>
                </a:endParaRPr>
              </a:p>
            </p:txBody>
          </p:sp>
          <p:sp>
            <p:nvSpPr>
              <p:cNvPr id="51" name="Freeform 4"/>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latin typeface="Lato Light"/>
                </a:endParaRPr>
              </a:p>
            </p:txBody>
          </p:sp>
        </p:grpSp>
      </p:grpSp>
      <p:cxnSp>
        <p:nvCxnSpPr>
          <p:cNvPr id="30" name="Straight Connector 29"/>
          <p:cNvCxnSpPr/>
          <p:nvPr/>
        </p:nvCxnSpPr>
        <p:spPr>
          <a:xfrm>
            <a:off x="769300" y="2265146"/>
            <a:ext cx="482525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769300" y="2996877"/>
            <a:ext cx="4825255" cy="16566"/>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093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animBg="1"/>
      <p:bldP spid="8" grpId="0" animBg="1"/>
      <p:bldP spid="3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872882" y="355600"/>
            <a:ext cx="3456036" cy="4927600"/>
            <a:chOff x="462412" y="381000"/>
            <a:chExt cx="3340241" cy="476250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130" y="632338"/>
              <a:ext cx="1949593" cy="267822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412" y="381000"/>
              <a:ext cx="3340241" cy="4762500"/>
            </a:xfrm>
            <a:prstGeom prst="rect">
              <a:avLst/>
            </a:prstGeom>
          </p:spPr>
        </p:pic>
      </p:grpSp>
    </p:spTree>
    <p:extLst>
      <p:ext uri="{BB962C8B-B14F-4D97-AF65-F5344CB8AC3E}">
        <p14:creationId xmlns:p14="http://schemas.microsoft.com/office/powerpoint/2010/main" val="36701727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797764" y="104422"/>
            <a:ext cx="5346236" cy="698446"/>
          </a:xfrm>
        </p:spPr>
        <p:txBody>
          <a:bodyPr>
            <a:normAutofit fontScale="90000"/>
          </a:bodyPr>
          <a:lstStyle/>
          <a:p>
            <a:r>
              <a:rPr lang="en-US" dirty="0"/>
              <a:t>7 Steps to Retirement Security</a:t>
            </a:r>
          </a:p>
        </p:txBody>
      </p:sp>
      <p:sp>
        <p:nvSpPr>
          <p:cNvPr id="165" name="Rectangle 164"/>
          <p:cNvSpPr/>
          <p:nvPr/>
        </p:nvSpPr>
        <p:spPr>
          <a:xfrm>
            <a:off x="5026624" y="1001697"/>
            <a:ext cx="3105842" cy="276999"/>
          </a:xfrm>
          <a:prstGeom prst="rect">
            <a:avLst/>
          </a:prstGeom>
        </p:spPr>
        <p:txBody>
          <a:bodyPr wrap="square">
            <a:spAutoFit/>
          </a:bodyPr>
          <a:lstStyle/>
          <a:p>
            <a:r>
              <a:rPr lang="en-US" sz="1200" dirty="0">
                <a:solidFill>
                  <a:srgbClr val="2A9319"/>
                </a:solidFill>
                <a:latin typeface="Lato Bold"/>
                <a:cs typeface="Lato Regular"/>
              </a:rPr>
              <a:t>BUILD YOUR ABC PLAN</a:t>
            </a:r>
          </a:p>
        </p:txBody>
      </p:sp>
      <p:sp>
        <p:nvSpPr>
          <p:cNvPr id="182" name="Oval 181"/>
          <p:cNvSpPr/>
          <p:nvPr/>
        </p:nvSpPr>
        <p:spPr>
          <a:xfrm>
            <a:off x="4689911" y="999422"/>
            <a:ext cx="336713" cy="336713"/>
          </a:xfrm>
          <a:prstGeom prst="ellipse">
            <a:avLst/>
          </a:prstGeom>
          <a:solidFill>
            <a:schemeClr val="accent3"/>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prstClr val="white"/>
                </a:solidFill>
                <a:latin typeface="Lato Bold"/>
              </a:rPr>
              <a:t>1</a:t>
            </a:r>
          </a:p>
        </p:txBody>
      </p:sp>
      <p:grpSp>
        <p:nvGrpSpPr>
          <p:cNvPr id="6" name="Group 5"/>
          <p:cNvGrpSpPr/>
          <p:nvPr/>
        </p:nvGrpSpPr>
        <p:grpSpPr>
          <a:xfrm>
            <a:off x="4689911" y="1533452"/>
            <a:ext cx="4042259" cy="336713"/>
            <a:chOff x="4358815" y="1726233"/>
            <a:chExt cx="4042259" cy="336713"/>
          </a:xfrm>
        </p:grpSpPr>
        <p:sp>
          <p:nvSpPr>
            <p:cNvPr id="170" name="Oval 169"/>
            <p:cNvSpPr/>
            <p:nvPr/>
          </p:nvSpPr>
          <p:spPr>
            <a:xfrm>
              <a:off x="4358815" y="1726233"/>
              <a:ext cx="336713" cy="336713"/>
            </a:xfrm>
            <a:prstGeom prst="ellipse">
              <a:avLst/>
            </a:prstGeom>
            <a:solidFill>
              <a:schemeClr val="accent3"/>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prstClr val="white"/>
                  </a:solidFill>
                  <a:latin typeface="Lato Bold"/>
                </a:rPr>
                <a:t>2</a:t>
              </a:r>
            </a:p>
          </p:txBody>
        </p:sp>
        <p:sp>
          <p:nvSpPr>
            <p:cNvPr id="184" name="Rectangle 183"/>
            <p:cNvSpPr/>
            <p:nvPr/>
          </p:nvSpPr>
          <p:spPr>
            <a:xfrm>
              <a:off x="4695527" y="1746872"/>
              <a:ext cx="3705547" cy="276999"/>
            </a:xfrm>
            <a:prstGeom prst="rect">
              <a:avLst/>
            </a:prstGeom>
            <a:ln>
              <a:noFill/>
            </a:ln>
          </p:spPr>
          <p:txBody>
            <a:bodyPr wrap="square">
              <a:spAutoFit/>
            </a:bodyPr>
            <a:lstStyle/>
            <a:p>
              <a:r>
                <a:rPr lang="en-US" sz="1200" dirty="0">
                  <a:solidFill>
                    <a:srgbClr val="2A9319"/>
                  </a:solidFill>
                  <a:latin typeface="Lato Bold"/>
                  <a:cs typeface="Lato Regular"/>
                </a:rPr>
                <a:t>WORK A LITTLE LONGER,  SAVE A LITTLE MORE</a:t>
              </a:r>
            </a:p>
          </p:txBody>
        </p:sp>
      </p:grpSp>
      <p:grpSp>
        <p:nvGrpSpPr>
          <p:cNvPr id="32" name="Group 31"/>
          <p:cNvGrpSpPr/>
          <p:nvPr/>
        </p:nvGrpSpPr>
        <p:grpSpPr>
          <a:xfrm>
            <a:off x="4689911" y="2085719"/>
            <a:ext cx="4091121" cy="482018"/>
            <a:chOff x="4358815" y="2278500"/>
            <a:chExt cx="4091121" cy="482018"/>
          </a:xfrm>
        </p:grpSpPr>
        <p:sp>
          <p:nvSpPr>
            <p:cNvPr id="171" name="Oval 170"/>
            <p:cNvSpPr/>
            <p:nvPr/>
          </p:nvSpPr>
          <p:spPr>
            <a:xfrm>
              <a:off x="4358815" y="2278500"/>
              <a:ext cx="336713" cy="336713"/>
            </a:xfrm>
            <a:prstGeom prst="ellipse">
              <a:avLst/>
            </a:prstGeom>
            <a:solidFill>
              <a:schemeClr val="accent3"/>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prstClr val="white"/>
                  </a:solidFill>
                  <a:latin typeface="Lato Bold"/>
                </a:rPr>
                <a:t>3</a:t>
              </a:r>
            </a:p>
          </p:txBody>
        </p:sp>
        <p:sp>
          <p:nvSpPr>
            <p:cNvPr id="185" name="Rectangle 184"/>
            <p:cNvSpPr/>
            <p:nvPr/>
          </p:nvSpPr>
          <p:spPr>
            <a:xfrm>
              <a:off x="4695528" y="2298853"/>
              <a:ext cx="3754408" cy="461665"/>
            </a:xfrm>
            <a:prstGeom prst="rect">
              <a:avLst/>
            </a:prstGeom>
            <a:ln>
              <a:noFill/>
            </a:ln>
          </p:spPr>
          <p:txBody>
            <a:bodyPr wrap="square">
              <a:spAutoFit/>
            </a:bodyPr>
            <a:lstStyle/>
            <a:p>
              <a:r>
                <a:rPr lang="en-US" sz="1200" dirty="0">
                  <a:solidFill>
                    <a:srgbClr val="2A9319"/>
                  </a:solidFill>
                  <a:latin typeface="Lato Bold"/>
                  <a:cs typeface="Lato Regular"/>
                </a:rPr>
                <a:t>COVER  YOUR BASIC EXPENSES WITH GUARANTEED LIFETIME INCOME</a:t>
              </a:r>
            </a:p>
          </p:txBody>
        </p:sp>
      </p:grpSp>
      <p:grpSp>
        <p:nvGrpSpPr>
          <p:cNvPr id="34" name="Group 33"/>
          <p:cNvGrpSpPr/>
          <p:nvPr/>
        </p:nvGrpSpPr>
        <p:grpSpPr>
          <a:xfrm>
            <a:off x="4689911" y="2637986"/>
            <a:ext cx="4042259" cy="487755"/>
            <a:chOff x="4358815" y="2830767"/>
            <a:chExt cx="4042259" cy="487755"/>
          </a:xfrm>
        </p:grpSpPr>
        <p:sp>
          <p:nvSpPr>
            <p:cNvPr id="172" name="Oval 171"/>
            <p:cNvSpPr/>
            <p:nvPr/>
          </p:nvSpPr>
          <p:spPr>
            <a:xfrm>
              <a:off x="4358815" y="2830767"/>
              <a:ext cx="336713" cy="336713"/>
            </a:xfrm>
            <a:prstGeom prst="ellipse">
              <a:avLst/>
            </a:prstGeom>
            <a:solidFill>
              <a:schemeClr val="accent3"/>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prstClr val="white"/>
                  </a:solidFill>
                  <a:latin typeface="Lato Bold"/>
                </a:rPr>
                <a:t>4</a:t>
              </a:r>
            </a:p>
          </p:txBody>
        </p:sp>
        <p:sp>
          <p:nvSpPr>
            <p:cNvPr id="186" name="Rectangle 185"/>
            <p:cNvSpPr/>
            <p:nvPr/>
          </p:nvSpPr>
          <p:spPr>
            <a:xfrm>
              <a:off x="4695528" y="2856857"/>
              <a:ext cx="3705546" cy="461665"/>
            </a:xfrm>
            <a:prstGeom prst="rect">
              <a:avLst/>
            </a:prstGeom>
            <a:ln>
              <a:noFill/>
            </a:ln>
          </p:spPr>
          <p:txBody>
            <a:bodyPr wrap="square">
              <a:spAutoFit/>
            </a:bodyPr>
            <a:lstStyle/>
            <a:p>
              <a:r>
                <a:rPr lang="en-US" sz="1200" dirty="0">
                  <a:solidFill>
                    <a:srgbClr val="2A9319"/>
                  </a:solidFill>
                  <a:latin typeface="Lato Bold"/>
                  <a:cs typeface="Lato Regular"/>
                </a:rPr>
                <a:t>OPTIMIZE THE REST OF YOUR PORTFOLIO TO PROTECT YOU  FROM INFLATION</a:t>
              </a:r>
            </a:p>
          </p:txBody>
        </p:sp>
      </p:grpSp>
      <p:grpSp>
        <p:nvGrpSpPr>
          <p:cNvPr id="36" name="Group 35"/>
          <p:cNvGrpSpPr/>
          <p:nvPr/>
        </p:nvGrpSpPr>
        <p:grpSpPr>
          <a:xfrm>
            <a:off x="4689911" y="3190254"/>
            <a:ext cx="4139984" cy="336713"/>
            <a:chOff x="4358815" y="3383035"/>
            <a:chExt cx="4139984" cy="336713"/>
          </a:xfrm>
        </p:grpSpPr>
        <p:sp>
          <p:nvSpPr>
            <p:cNvPr id="173" name="Oval 172"/>
            <p:cNvSpPr/>
            <p:nvPr/>
          </p:nvSpPr>
          <p:spPr>
            <a:xfrm>
              <a:off x="4358815" y="3383035"/>
              <a:ext cx="336713" cy="336713"/>
            </a:xfrm>
            <a:prstGeom prst="ellipse">
              <a:avLst/>
            </a:prstGeom>
            <a:solidFill>
              <a:schemeClr val="accent3"/>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prstClr val="white"/>
                  </a:solidFill>
                  <a:latin typeface="Lato Bold"/>
                </a:rPr>
                <a:t>5</a:t>
              </a:r>
            </a:p>
          </p:txBody>
        </p:sp>
        <p:sp>
          <p:nvSpPr>
            <p:cNvPr id="187" name="Rectangle 186"/>
            <p:cNvSpPr/>
            <p:nvPr/>
          </p:nvSpPr>
          <p:spPr>
            <a:xfrm>
              <a:off x="4695528" y="3409124"/>
              <a:ext cx="3803271" cy="276999"/>
            </a:xfrm>
            <a:prstGeom prst="rect">
              <a:avLst/>
            </a:prstGeom>
            <a:ln>
              <a:noFill/>
            </a:ln>
          </p:spPr>
          <p:txBody>
            <a:bodyPr wrap="square">
              <a:spAutoFit/>
            </a:bodyPr>
            <a:lstStyle/>
            <a:p>
              <a:r>
                <a:rPr lang="en-US" sz="1200" dirty="0">
                  <a:solidFill>
                    <a:srgbClr val="2A9319"/>
                  </a:solidFill>
                  <a:latin typeface="Lato Bold"/>
                  <a:cs typeface="Lato Regular"/>
                </a:rPr>
                <a:t>MAXIMIZE YOUR SOCIAL SECURITY BENEFITS</a:t>
              </a:r>
            </a:p>
          </p:txBody>
        </p:sp>
      </p:grpSp>
      <p:grpSp>
        <p:nvGrpSpPr>
          <p:cNvPr id="38" name="Group 37"/>
          <p:cNvGrpSpPr/>
          <p:nvPr/>
        </p:nvGrpSpPr>
        <p:grpSpPr>
          <a:xfrm>
            <a:off x="4689911" y="3742521"/>
            <a:ext cx="4042259" cy="336713"/>
            <a:chOff x="4358815" y="3935302"/>
            <a:chExt cx="4042259" cy="336713"/>
          </a:xfrm>
        </p:grpSpPr>
        <p:sp>
          <p:nvSpPr>
            <p:cNvPr id="174" name="Oval 173"/>
            <p:cNvSpPr/>
            <p:nvPr/>
          </p:nvSpPr>
          <p:spPr>
            <a:xfrm>
              <a:off x="4358815" y="3935302"/>
              <a:ext cx="336713" cy="336713"/>
            </a:xfrm>
            <a:prstGeom prst="ellipse">
              <a:avLst/>
            </a:prstGeom>
            <a:solidFill>
              <a:schemeClr val="accent3"/>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prstClr val="white"/>
                  </a:solidFill>
                  <a:latin typeface="Lato Bold"/>
                </a:rPr>
                <a:t>6</a:t>
              </a:r>
            </a:p>
          </p:txBody>
        </p:sp>
        <p:sp>
          <p:nvSpPr>
            <p:cNvPr id="188" name="Rectangle 187"/>
            <p:cNvSpPr/>
            <p:nvPr/>
          </p:nvSpPr>
          <p:spPr>
            <a:xfrm>
              <a:off x="4695528" y="3961105"/>
              <a:ext cx="3705546" cy="276999"/>
            </a:xfrm>
            <a:prstGeom prst="rect">
              <a:avLst/>
            </a:prstGeom>
            <a:ln>
              <a:noFill/>
            </a:ln>
          </p:spPr>
          <p:txBody>
            <a:bodyPr wrap="square">
              <a:spAutoFit/>
            </a:bodyPr>
            <a:lstStyle/>
            <a:p>
              <a:r>
                <a:rPr lang="en-US" sz="1200" dirty="0">
                  <a:solidFill>
                    <a:srgbClr val="2A9319"/>
                  </a:solidFill>
                  <a:latin typeface="Lato Bold"/>
                  <a:cs typeface="Lato Regular"/>
                </a:rPr>
                <a:t>HAVE A PLAN FOR LONG-TERM CARE</a:t>
              </a:r>
            </a:p>
          </p:txBody>
        </p:sp>
      </p:grpSp>
      <p:grpSp>
        <p:nvGrpSpPr>
          <p:cNvPr id="39" name="Group 38"/>
          <p:cNvGrpSpPr/>
          <p:nvPr/>
        </p:nvGrpSpPr>
        <p:grpSpPr>
          <a:xfrm>
            <a:off x="4689911" y="4294787"/>
            <a:ext cx="4237779" cy="491521"/>
            <a:chOff x="4358815" y="4487568"/>
            <a:chExt cx="3442555" cy="491521"/>
          </a:xfrm>
        </p:grpSpPr>
        <p:sp>
          <p:nvSpPr>
            <p:cNvPr id="175" name="Oval 174"/>
            <p:cNvSpPr/>
            <p:nvPr/>
          </p:nvSpPr>
          <p:spPr>
            <a:xfrm>
              <a:off x="4358815" y="4487568"/>
              <a:ext cx="336713" cy="336713"/>
            </a:xfrm>
            <a:prstGeom prst="ellipse">
              <a:avLst/>
            </a:prstGeom>
            <a:solidFill>
              <a:schemeClr val="accent3"/>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prstClr val="white"/>
                  </a:solidFill>
                  <a:latin typeface="Lato Bold"/>
                </a:rPr>
                <a:t>7</a:t>
              </a:r>
            </a:p>
          </p:txBody>
        </p:sp>
        <p:sp>
          <p:nvSpPr>
            <p:cNvPr id="189" name="Rectangle 188"/>
            <p:cNvSpPr/>
            <p:nvPr/>
          </p:nvSpPr>
          <p:spPr>
            <a:xfrm>
              <a:off x="4695528" y="4517424"/>
              <a:ext cx="3105842" cy="461665"/>
            </a:xfrm>
            <a:prstGeom prst="rect">
              <a:avLst/>
            </a:prstGeom>
            <a:ln>
              <a:noFill/>
            </a:ln>
          </p:spPr>
          <p:txBody>
            <a:bodyPr wrap="square">
              <a:spAutoFit/>
            </a:bodyPr>
            <a:lstStyle/>
            <a:p>
              <a:r>
                <a:rPr lang="en-US" sz="1200" dirty="0">
                  <a:solidFill>
                    <a:srgbClr val="2A9319"/>
                  </a:solidFill>
                  <a:latin typeface="Lato Bold"/>
                  <a:cs typeface="Lato Regular"/>
                </a:rPr>
                <a:t>USE LIFE INSURANCE TO TRANSFER WEALTH</a:t>
              </a:r>
            </a:p>
          </p:txBody>
        </p:sp>
      </p:grpSp>
      <p:pic>
        <p:nvPicPr>
          <p:cNvPr id="84" name="Picture 8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329" y="4507523"/>
            <a:ext cx="915971" cy="590456"/>
          </a:xfrm>
          <a:prstGeom prst="rect">
            <a:avLst/>
          </a:prstGeom>
        </p:spPr>
      </p:pic>
      <p:sp>
        <p:nvSpPr>
          <p:cNvPr id="33" name="Freeform 25"/>
          <p:cNvSpPr>
            <a:spLocks/>
          </p:cNvSpPr>
          <p:nvPr/>
        </p:nvSpPr>
        <p:spPr bwMode="auto">
          <a:xfrm rot="20408605">
            <a:off x="2485212" y="0"/>
            <a:ext cx="2109934" cy="51435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Rectangle 6"/>
          <p:cNvSpPr/>
          <p:nvPr/>
        </p:nvSpPr>
        <p:spPr>
          <a:xfrm>
            <a:off x="8101482" y="4677028"/>
            <a:ext cx="895034" cy="36815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0" y="0"/>
            <a:ext cx="3484064" cy="5143500"/>
          </a:xfrm>
          <a:prstGeom prst="rect">
            <a:avLst/>
          </a:prstGeom>
          <a:blipFill>
            <a:blip r:embed="rId4"/>
            <a:srcRect/>
            <a:stretch>
              <a:fillRect l="-104057" r="-4519"/>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78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400" dirty="0"/>
              <a:t>ACTION STEPS</a:t>
            </a:r>
          </a:p>
        </p:txBody>
      </p:sp>
      <p:grpSp>
        <p:nvGrpSpPr>
          <p:cNvPr id="4" name="Group 3"/>
          <p:cNvGrpSpPr/>
          <p:nvPr/>
        </p:nvGrpSpPr>
        <p:grpSpPr>
          <a:xfrm>
            <a:off x="1057488" y="1367424"/>
            <a:ext cx="2794958" cy="2629426"/>
            <a:chOff x="3403602" y="1710129"/>
            <a:chExt cx="2137997" cy="2011373"/>
          </a:xfrm>
        </p:grpSpPr>
        <p:sp>
          <p:nvSpPr>
            <p:cNvPr id="5" name="Freeform 4"/>
            <p:cNvSpPr/>
            <p:nvPr/>
          </p:nvSpPr>
          <p:spPr>
            <a:xfrm>
              <a:off x="3630295" y="1750595"/>
              <a:ext cx="1911304" cy="1911304"/>
            </a:xfrm>
            <a:custGeom>
              <a:avLst/>
              <a:gdLst>
                <a:gd name="connsiteX0" fmla="*/ 955653 w 1911304"/>
                <a:gd name="connsiteY0" fmla="*/ 131634 h 1911304"/>
                <a:gd name="connsiteX1" fmla="*/ 131634 w 1911304"/>
                <a:gd name="connsiteY1" fmla="*/ 955653 h 1911304"/>
                <a:gd name="connsiteX2" fmla="*/ 955653 w 1911304"/>
                <a:gd name="connsiteY2" fmla="*/ 1779672 h 1911304"/>
                <a:gd name="connsiteX3" fmla="*/ 1779672 w 1911304"/>
                <a:gd name="connsiteY3" fmla="*/ 955653 h 1911304"/>
                <a:gd name="connsiteX4" fmla="*/ 955653 w 1911304"/>
                <a:gd name="connsiteY4" fmla="*/ 131634 h 1911304"/>
                <a:gd name="connsiteX5" fmla="*/ 955652 w 1911304"/>
                <a:gd name="connsiteY5" fmla="*/ 0 h 1911304"/>
                <a:gd name="connsiteX6" fmla="*/ 1911304 w 1911304"/>
                <a:gd name="connsiteY6" fmla="*/ 955652 h 1911304"/>
                <a:gd name="connsiteX7" fmla="*/ 955652 w 1911304"/>
                <a:gd name="connsiteY7" fmla="*/ 1911304 h 1911304"/>
                <a:gd name="connsiteX8" fmla="*/ 0 w 1911304"/>
                <a:gd name="connsiteY8" fmla="*/ 955652 h 1911304"/>
                <a:gd name="connsiteX9" fmla="*/ 955652 w 1911304"/>
                <a:gd name="connsiteY9" fmla="*/ 0 h 19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1304" h="1911304">
                  <a:moveTo>
                    <a:pt x="955653" y="131634"/>
                  </a:moveTo>
                  <a:cubicBezTo>
                    <a:pt x="500560" y="131634"/>
                    <a:pt x="131634" y="500560"/>
                    <a:pt x="131634" y="955653"/>
                  </a:cubicBezTo>
                  <a:cubicBezTo>
                    <a:pt x="131634" y="1410746"/>
                    <a:pt x="500560" y="1779672"/>
                    <a:pt x="955653" y="1779672"/>
                  </a:cubicBezTo>
                  <a:cubicBezTo>
                    <a:pt x="1410746" y="1779672"/>
                    <a:pt x="1779672" y="1410746"/>
                    <a:pt x="1779672" y="955653"/>
                  </a:cubicBezTo>
                  <a:cubicBezTo>
                    <a:pt x="1779672" y="500560"/>
                    <a:pt x="1410746" y="131634"/>
                    <a:pt x="955653" y="131634"/>
                  </a:cubicBezTo>
                  <a:close/>
                  <a:moveTo>
                    <a:pt x="955652" y="0"/>
                  </a:moveTo>
                  <a:cubicBezTo>
                    <a:pt x="1483444" y="0"/>
                    <a:pt x="1911304" y="427860"/>
                    <a:pt x="1911304" y="955652"/>
                  </a:cubicBezTo>
                  <a:cubicBezTo>
                    <a:pt x="1911304" y="1483444"/>
                    <a:pt x="1483444" y="1911304"/>
                    <a:pt x="955652" y="1911304"/>
                  </a:cubicBezTo>
                  <a:cubicBezTo>
                    <a:pt x="427860" y="1911304"/>
                    <a:pt x="0" y="1483444"/>
                    <a:pt x="0" y="955652"/>
                  </a:cubicBezTo>
                  <a:cubicBezTo>
                    <a:pt x="0" y="427860"/>
                    <a:pt x="427860" y="0"/>
                    <a:pt x="955652" y="0"/>
                  </a:cubicBezTo>
                  <a:close/>
                </a:path>
              </a:pathLst>
            </a:cu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5"/>
            <p:cNvSpPr/>
            <p:nvPr/>
          </p:nvSpPr>
          <p:spPr>
            <a:xfrm>
              <a:off x="3894944" y="2015244"/>
              <a:ext cx="1382006" cy="1382006"/>
            </a:xfrm>
            <a:custGeom>
              <a:avLst/>
              <a:gdLst>
                <a:gd name="connsiteX0" fmla="*/ 691003 w 1382006"/>
                <a:gd name="connsiteY0" fmla="*/ 131633 h 1382006"/>
                <a:gd name="connsiteX1" fmla="*/ 131633 w 1382006"/>
                <a:gd name="connsiteY1" fmla="*/ 691003 h 1382006"/>
                <a:gd name="connsiteX2" fmla="*/ 691003 w 1382006"/>
                <a:gd name="connsiteY2" fmla="*/ 1250373 h 1382006"/>
                <a:gd name="connsiteX3" fmla="*/ 1250373 w 1382006"/>
                <a:gd name="connsiteY3" fmla="*/ 691003 h 1382006"/>
                <a:gd name="connsiteX4" fmla="*/ 691003 w 1382006"/>
                <a:gd name="connsiteY4" fmla="*/ 131633 h 1382006"/>
                <a:gd name="connsiteX5" fmla="*/ 691003 w 1382006"/>
                <a:gd name="connsiteY5" fmla="*/ 0 h 1382006"/>
                <a:gd name="connsiteX6" fmla="*/ 1382006 w 1382006"/>
                <a:gd name="connsiteY6" fmla="*/ 691003 h 1382006"/>
                <a:gd name="connsiteX7" fmla="*/ 691003 w 1382006"/>
                <a:gd name="connsiteY7" fmla="*/ 1382006 h 1382006"/>
                <a:gd name="connsiteX8" fmla="*/ 0 w 1382006"/>
                <a:gd name="connsiteY8" fmla="*/ 691003 h 1382006"/>
                <a:gd name="connsiteX9" fmla="*/ 691003 w 1382006"/>
                <a:gd name="connsiteY9" fmla="*/ 0 h 138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2006" h="1382006">
                  <a:moveTo>
                    <a:pt x="691003" y="131633"/>
                  </a:moveTo>
                  <a:cubicBezTo>
                    <a:pt x="382071" y="131633"/>
                    <a:pt x="131633" y="382071"/>
                    <a:pt x="131633" y="691003"/>
                  </a:cubicBezTo>
                  <a:cubicBezTo>
                    <a:pt x="131633" y="999935"/>
                    <a:pt x="382071" y="1250373"/>
                    <a:pt x="691003" y="1250373"/>
                  </a:cubicBezTo>
                  <a:cubicBezTo>
                    <a:pt x="999935" y="1250373"/>
                    <a:pt x="1250373" y="999935"/>
                    <a:pt x="1250373" y="691003"/>
                  </a:cubicBezTo>
                  <a:cubicBezTo>
                    <a:pt x="1250373" y="382071"/>
                    <a:pt x="999935" y="131633"/>
                    <a:pt x="691003" y="131633"/>
                  </a:cubicBezTo>
                  <a:close/>
                  <a:moveTo>
                    <a:pt x="691003" y="0"/>
                  </a:moveTo>
                  <a:cubicBezTo>
                    <a:pt x="1072633" y="0"/>
                    <a:pt x="1382006" y="309373"/>
                    <a:pt x="1382006" y="691003"/>
                  </a:cubicBezTo>
                  <a:cubicBezTo>
                    <a:pt x="1382006" y="1072633"/>
                    <a:pt x="1072633" y="1382006"/>
                    <a:pt x="691003" y="1382006"/>
                  </a:cubicBezTo>
                  <a:cubicBezTo>
                    <a:pt x="309373" y="1382006"/>
                    <a:pt x="0" y="1072633"/>
                    <a:pt x="0" y="691003"/>
                  </a:cubicBezTo>
                  <a:cubicBezTo>
                    <a:pt x="0" y="309373"/>
                    <a:pt x="309373" y="0"/>
                    <a:pt x="691003" y="0"/>
                  </a:cubicBezTo>
                  <a:close/>
                </a:path>
              </a:pathLst>
            </a:cu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p:nvSpPr>
          <p:spPr>
            <a:xfrm>
              <a:off x="4174344" y="2294644"/>
              <a:ext cx="823206" cy="823206"/>
            </a:xfrm>
            <a:custGeom>
              <a:avLst/>
              <a:gdLst>
                <a:gd name="connsiteX0" fmla="*/ 411603 w 823206"/>
                <a:gd name="connsiteY0" fmla="*/ 140077 h 823206"/>
                <a:gd name="connsiteX1" fmla="*/ 140077 w 823206"/>
                <a:gd name="connsiteY1" fmla="*/ 411603 h 823206"/>
                <a:gd name="connsiteX2" fmla="*/ 411603 w 823206"/>
                <a:gd name="connsiteY2" fmla="*/ 683129 h 823206"/>
                <a:gd name="connsiteX3" fmla="*/ 683129 w 823206"/>
                <a:gd name="connsiteY3" fmla="*/ 411603 h 823206"/>
                <a:gd name="connsiteX4" fmla="*/ 411603 w 823206"/>
                <a:gd name="connsiteY4" fmla="*/ 140077 h 823206"/>
                <a:gd name="connsiteX5" fmla="*/ 411603 w 823206"/>
                <a:gd name="connsiteY5" fmla="*/ 0 h 823206"/>
                <a:gd name="connsiteX6" fmla="*/ 823206 w 823206"/>
                <a:gd name="connsiteY6" fmla="*/ 411603 h 823206"/>
                <a:gd name="connsiteX7" fmla="*/ 411603 w 823206"/>
                <a:gd name="connsiteY7" fmla="*/ 823206 h 823206"/>
                <a:gd name="connsiteX8" fmla="*/ 0 w 823206"/>
                <a:gd name="connsiteY8" fmla="*/ 411603 h 823206"/>
                <a:gd name="connsiteX9" fmla="*/ 411603 w 823206"/>
                <a:gd name="connsiteY9" fmla="*/ 0 h 82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3206" h="823206">
                  <a:moveTo>
                    <a:pt x="411603" y="140077"/>
                  </a:moveTo>
                  <a:cubicBezTo>
                    <a:pt x="261643" y="140077"/>
                    <a:pt x="140077" y="261643"/>
                    <a:pt x="140077" y="411603"/>
                  </a:cubicBezTo>
                  <a:cubicBezTo>
                    <a:pt x="140077" y="561563"/>
                    <a:pt x="261643" y="683129"/>
                    <a:pt x="411603" y="683129"/>
                  </a:cubicBezTo>
                  <a:cubicBezTo>
                    <a:pt x="561563" y="683129"/>
                    <a:pt x="683129" y="561563"/>
                    <a:pt x="683129" y="411603"/>
                  </a:cubicBezTo>
                  <a:cubicBezTo>
                    <a:pt x="683129" y="261643"/>
                    <a:pt x="561563" y="140077"/>
                    <a:pt x="411603" y="140077"/>
                  </a:cubicBezTo>
                  <a:close/>
                  <a:moveTo>
                    <a:pt x="411603" y="0"/>
                  </a:moveTo>
                  <a:cubicBezTo>
                    <a:pt x="638925" y="0"/>
                    <a:pt x="823206" y="184281"/>
                    <a:pt x="823206" y="411603"/>
                  </a:cubicBezTo>
                  <a:cubicBezTo>
                    <a:pt x="823206" y="638925"/>
                    <a:pt x="638925" y="823206"/>
                    <a:pt x="411603" y="823206"/>
                  </a:cubicBezTo>
                  <a:cubicBezTo>
                    <a:pt x="184281" y="823206"/>
                    <a:pt x="0" y="638925"/>
                    <a:pt x="0" y="411603"/>
                  </a:cubicBezTo>
                  <a:cubicBezTo>
                    <a:pt x="0" y="184281"/>
                    <a:pt x="184281" y="0"/>
                    <a:pt x="411603" y="0"/>
                  </a:cubicBezTo>
                  <a:close/>
                </a:path>
              </a:pathLst>
            </a:cu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4444306" y="2564606"/>
              <a:ext cx="283282" cy="28328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65"/>
            <p:cNvSpPr>
              <a:spLocks/>
            </p:cNvSpPr>
            <p:nvPr/>
          </p:nvSpPr>
          <p:spPr bwMode="auto">
            <a:xfrm>
              <a:off x="3722565" y="1764877"/>
              <a:ext cx="1725735" cy="552235"/>
            </a:xfrm>
            <a:custGeom>
              <a:avLst/>
              <a:gdLst>
                <a:gd name="T0" fmla="*/ 165 w 2439"/>
                <a:gd name="T1" fmla="*/ 781 h 781"/>
                <a:gd name="T2" fmla="*/ 1220 w 2439"/>
                <a:gd name="T3" fmla="*/ 149 h 781"/>
                <a:gd name="T4" fmla="*/ 2274 w 2439"/>
                <a:gd name="T5" fmla="*/ 781 h 781"/>
                <a:gd name="T6" fmla="*/ 2439 w 2439"/>
                <a:gd name="T7" fmla="*/ 781 h 781"/>
                <a:gd name="T8" fmla="*/ 1220 w 2439"/>
                <a:gd name="T9" fmla="*/ 0 h 781"/>
                <a:gd name="T10" fmla="*/ 0 w 2439"/>
                <a:gd name="T11" fmla="*/ 781 h 781"/>
                <a:gd name="T12" fmla="*/ 165 w 2439"/>
                <a:gd name="T13" fmla="*/ 781 h 781"/>
              </a:gdLst>
              <a:ahLst/>
              <a:cxnLst>
                <a:cxn ang="0">
                  <a:pos x="T0" y="T1"/>
                </a:cxn>
                <a:cxn ang="0">
                  <a:pos x="T2" y="T3"/>
                </a:cxn>
                <a:cxn ang="0">
                  <a:pos x="T4" y="T5"/>
                </a:cxn>
                <a:cxn ang="0">
                  <a:pos x="T6" y="T7"/>
                </a:cxn>
                <a:cxn ang="0">
                  <a:pos x="T8" y="T9"/>
                </a:cxn>
                <a:cxn ang="0">
                  <a:pos x="T10" y="T11"/>
                </a:cxn>
                <a:cxn ang="0">
                  <a:pos x="T12" y="T13"/>
                </a:cxn>
              </a:cxnLst>
              <a:rect l="0" t="0" r="r" b="b"/>
              <a:pathLst>
                <a:path w="2439" h="781">
                  <a:moveTo>
                    <a:pt x="165" y="781"/>
                  </a:moveTo>
                  <a:cubicBezTo>
                    <a:pt x="367" y="405"/>
                    <a:pt x="764" y="149"/>
                    <a:pt x="1220" y="149"/>
                  </a:cubicBezTo>
                  <a:cubicBezTo>
                    <a:pt x="1675" y="149"/>
                    <a:pt x="2072" y="405"/>
                    <a:pt x="2274" y="781"/>
                  </a:cubicBezTo>
                  <a:cubicBezTo>
                    <a:pt x="2439" y="781"/>
                    <a:pt x="2439" y="781"/>
                    <a:pt x="2439" y="781"/>
                  </a:cubicBezTo>
                  <a:cubicBezTo>
                    <a:pt x="2226" y="321"/>
                    <a:pt x="1759" y="0"/>
                    <a:pt x="1220" y="0"/>
                  </a:cubicBezTo>
                  <a:cubicBezTo>
                    <a:pt x="680" y="0"/>
                    <a:pt x="213" y="321"/>
                    <a:pt x="0" y="781"/>
                  </a:cubicBezTo>
                  <a:cubicBezTo>
                    <a:pt x="165" y="781"/>
                    <a:pt x="165" y="781"/>
                    <a:pt x="165" y="781"/>
                  </a:cubicBezTo>
                </a:path>
              </a:pathLst>
            </a:custGeom>
            <a:gradFill flip="none" rotWithShape="1">
              <a:gsLst>
                <a:gs pos="0">
                  <a:schemeClr val="bg1">
                    <a:alpha val="10000"/>
                  </a:schemeClr>
                </a:gs>
                <a:gs pos="50000">
                  <a:schemeClr val="bg1">
                    <a:alpha val="30000"/>
                  </a:schemeClr>
                </a:gs>
                <a:gs pos="100000">
                  <a:schemeClr val="bg1">
                    <a:alpha val="0"/>
                  </a:schemeClr>
                </a:gs>
              </a:gsLst>
              <a:lin ang="54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66"/>
            <p:cNvSpPr>
              <a:spLocks/>
            </p:cNvSpPr>
            <p:nvPr/>
          </p:nvSpPr>
          <p:spPr bwMode="auto">
            <a:xfrm>
              <a:off x="3986781" y="2040993"/>
              <a:ext cx="1197303" cy="365380"/>
            </a:xfrm>
            <a:custGeom>
              <a:avLst/>
              <a:gdLst>
                <a:gd name="T0" fmla="*/ 171 w 1693"/>
                <a:gd name="T1" fmla="*/ 516 h 516"/>
                <a:gd name="T2" fmla="*/ 847 w 1693"/>
                <a:gd name="T3" fmla="*/ 149 h 516"/>
                <a:gd name="T4" fmla="*/ 1522 w 1693"/>
                <a:gd name="T5" fmla="*/ 516 h 516"/>
                <a:gd name="T6" fmla="*/ 1693 w 1693"/>
                <a:gd name="T7" fmla="*/ 516 h 516"/>
                <a:gd name="T8" fmla="*/ 847 w 1693"/>
                <a:gd name="T9" fmla="*/ 0 h 516"/>
                <a:gd name="T10" fmla="*/ 0 w 1693"/>
                <a:gd name="T11" fmla="*/ 516 h 516"/>
                <a:gd name="T12" fmla="*/ 171 w 1693"/>
                <a:gd name="T13" fmla="*/ 516 h 516"/>
              </a:gdLst>
              <a:ahLst/>
              <a:cxnLst>
                <a:cxn ang="0">
                  <a:pos x="T0" y="T1"/>
                </a:cxn>
                <a:cxn ang="0">
                  <a:pos x="T2" y="T3"/>
                </a:cxn>
                <a:cxn ang="0">
                  <a:pos x="T4" y="T5"/>
                </a:cxn>
                <a:cxn ang="0">
                  <a:pos x="T6" y="T7"/>
                </a:cxn>
                <a:cxn ang="0">
                  <a:pos x="T8" y="T9"/>
                </a:cxn>
                <a:cxn ang="0">
                  <a:pos x="T10" y="T11"/>
                </a:cxn>
                <a:cxn ang="0">
                  <a:pos x="T12" y="T13"/>
                </a:cxn>
              </a:cxnLst>
              <a:rect l="0" t="0" r="r" b="b"/>
              <a:pathLst>
                <a:path w="1693" h="516">
                  <a:moveTo>
                    <a:pt x="171" y="516"/>
                  </a:moveTo>
                  <a:cubicBezTo>
                    <a:pt x="315" y="295"/>
                    <a:pt x="564" y="149"/>
                    <a:pt x="847" y="149"/>
                  </a:cubicBezTo>
                  <a:cubicBezTo>
                    <a:pt x="1129" y="149"/>
                    <a:pt x="1378" y="295"/>
                    <a:pt x="1522" y="516"/>
                  </a:cubicBezTo>
                  <a:cubicBezTo>
                    <a:pt x="1693" y="516"/>
                    <a:pt x="1693" y="516"/>
                    <a:pt x="1693" y="516"/>
                  </a:cubicBezTo>
                  <a:cubicBezTo>
                    <a:pt x="1534" y="210"/>
                    <a:pt x="1214" y="0"/>
                    <a:pt x="847" y="0"/>
                  </a:cubicBezTo>
                  <a:cubicBezTo>
                    <a:pt x="479" y="0"/>
                    <a:pt x="159" y="210"/>
                    <a:pt x="0" y="516"/>
                  </a:cubicBezTo>
                  <a:cubicBezTo>
                    <a:pt x="171" y="516"/>
                    <a:pt x="171" y="516"/>
                    <a:pt x="171" y="516"/>
                  </a:cubicBezTo>
                </a:path>
              </a:pathLst>
            </a:custGeom>
            <a:gradFill flip="none" rotWithShape="1">
              <a:gsLst>
                <a:gs pos="0">
                  <a:schemeClr val="bg1">
                    <a:alpha val="10000"/>
                  </a:schemeClr>
                </a:gs>
                <a:gs pos="50000">
                  <a:schemeClr val="bg1">
                    <a:alpha val="30000"/>
                  </a:schemeClr>
                </a:gs>
                <a:gs pos="100000">
                  <a:schemeClr val="bg1">
                    <a:alpha val="0"/>
                  </a:schemeClr>
                </a:gs>
              </a:gsLst>
              <a:lin ang="54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 name="Freeform 67"/>
            <p:cNvSpPr>
              <a:spLocks/>
            </p:cNvSpPr>
            <p:nvPr/>
          </p:nvSpPr>
          <p:spPr bwMode="auto">
            <a:xfrm>
              <a:off x="4240285" y="2317111"/>
              <a:ext cx="690294" cy="198757"/>
            </a:xfrm>
            <a:custGeom>
              <a:avLst/>
              <a:gdLst>
                <a:gd name="T0" fmla="*/ 183 w 975"/>
                <a:gd name="T1" fmla="*/ 282 h 282"/>
                <a:gd name="T2" fmla="*/ 488 w 975"/>
                <a:gd name="T3" fmla="*/ 149 h 282"/>
                <a:gd name="T4" fmla="*/ 792 w 975"/>
                <a:gd name="T5" fmla="*/ 282 h 282"/>
                <a:gd name="T6" fmla="*/ 975 w 975"/>
                <a:gd name="T7" fmla="*/ 282 h 282"/>
                <a:gd name="T8" fmla="*/ 488 w 975"/>
                <a:gd name="T9" fmla="*/ 0 h 282"/>
                <a:gd name="T10" fmla="*/ 0 w 975"/>
                <a:gd name="T11" fmla="*/ 282 h 282"/>
                <a:gd name="T12" fmla="*/ 183 w 975"/>
                <a:gd name="T13" fmla="*/ 282 h 282"/>
              </a:gdLst>
              <a:ahLst/>
              <a:cxnLst>
                <a:cxn ang="0">
                  <a:pos x="T0" y="T1"/>
                </a:cxn>
                <a:cxn ang="0">
                  <a:pos x="T2" y="T3"/>
                </a:cxn>
                <a:cxn ang="0">
                  <a:pos x="T4" y="T5"/>
                </a:cxn>
                <a:cxn ang="0">
                  <a:pos x="T6" y="T7"/>
                </a:cxn>
                <a:cxn ang="0">
                  <a:pos x="T8" y="T9"/>
                </a:cxn>
                <a:cxn ang="0">
                  <a:pos x="T10" y="T11"/>
                </a:cxn>
                <a:cxn ang="0">
                  <a:pos x="T12" y="T13"/>
                </a:cxn>
              </a:cxnLst>
              <a:rect l="0" t="0" r="r" b="b"/>
              <a:pathLst>
                <a:path w="975" h="282">
                  <a:moveTo>
                    <a:pt x="183" y="282"/>
                  </a:moveTo>
                  <a:cubicBezTo>
                    <a:pt x="259" y="200"/>
                    <a:pt x="367" y="149"/>
                    <a:pt x="488" y="149"/>
                  </a:cubicBezTo>
                  <a:cubicBezTo>
                    <a:pt x="608" y="149"/>
                    <a:pt x="716" y="200"/>
                    <a:pt x="792" y="282"/>
                  </a:cubicBezTo>
                  <a:cubicBezTo>
                    <a:pt x="975" y="282"/>
                    <a:pt x="975" y="282"/>
                    <a:pt x="975" y="282"/>
                  </a:cubicBezTo>
                  <a:cubicBezTo>
                    <a:pt x="877" y="114"/>
                    <a:pt x="696" y="0"/>
                    <a:pt x="488" y="0"/>
                  </a:cubicBezTo>
                  <a:cubicBezTo>
                    <a:pt x="280" y="0"/>
                    <a:pt x="98" y="114"/>
                    <a:pt x="0" y="282"/>
                  </a:cubicBezTo>
                  <a:cubicBezTo>
                    <a:pt x="183" y="282"/>
                    <a:pt x="183" y="282"/>
                    <a:pt x="183" y="282"/>
                  </a:cubicBezTo>
                </a:path>
              </a:pathLst>
            </a:custGeom>
            <a:gradFill flip="none" rotWithShape="1">
              <a:gsLst>
                <a:gs pos="0">
                  <a:schemeClr val="bg1">
                    <a:alpha val="10000"/>
                  </a:schemeClr>
                </a:gs>
                <a:gs pos="50000">
                  <a:schemeClr val="bg1">
                    <a:alpha val="30000"/>
                  </a:schemeClr>
                </a:gs>
                <a:gs pos="100000">
                  <a:schemeClr val="bg1">
                    <a:alpha val="0"/>
                  </a:schemeClr>
                </a:gs>
              </a:gsLst>
              <a:lin ang="54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70"/>
            <p:cNvSpPr>
              <a:spLocks noEditPoints="1"/>
            </p:cNvSpPr>
            <p:nvPr/>
          </p:nvSpPr>
          <p:spPr bwMode="auto">
            <a:xfrm>
              <a:off x="4461655" y="2593228"/>
              <a:ext cx="247554" cy="121397"/>
            </a:xfrm>
            <a:custGeom>
              <a:avLst/>
              <a:gdLst>
                <a:gd name="T0" fmla="*/ 19 w 349"/>
                <a:gd name="T1" fmla="*/ 96 h 172"/>
                <a:gd name="T2" fmla="*/ 0 w 349"/>
                <a:gd name="T3" fmla="*/ 172 h 172"/>
                <a:gd name="T4" fmla="*/ 79 w 349"/>
                <a:gd name="T5" fmla="*/ 172 h 172"/>
                <a:gd name="T6" fmla="*/ 95 w 349"/>
                <a:gd name="T7" fmla="*/ 159 h 172"/>
                <a:gd name="T8" fmla="*/ 19 w 349"/>
                <a:gd name="T9" fmla="*/ 96 h 172"/>
                <a:gd name="T10" fmla="*/ 175 w 349"/>
                <a:gd name="T11" fmla="*/ 0 h 172"/>
                <a:gd name="T12" fmla="*/ 68 w 349"/>
                <a:gd name="T13" fmla="*/ 36 h 172"/>
                <a:gd name="T14" fmla="*/ 198 w 349"/>
                <a:gd name="T15" fmla="*/ 143 h 172"/>
                <a:gd name="T16" fmla="*/ 194 w 349"/>
                <a:gd name="T17" fmla="*/ 172 h 172"/>
                <a:gd name="T18" fmla="*/ 349 w 349"/>
                <a:gd name="T19" fmla="*/ 172 h 172"/>
                <a:gd name="T20" fmla="*/ 175 w 349"/>
                <a:gd name="T2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9" h="172">
                  <a:moveTo>
                    <a:pt x="19" y="96"/>
                  </a:moveTo>
                  <a:cubicBezTo>
                    <a:pt x="7" y="119"/>
                    <a:pt x="1" y="145"/>
                    <a:pt x="0" y="172"/>
                  </a:cubicBezTo>
                  <a:cubicBezTo>
                    <a:pt x="79" y="172"/>
                    <a:pt x="79" y="172"/>
                    <a:pt x="79" y="172"/>
                  </a:cubicBezTo>
                  <a:cubicBezTo>
                    <a:pt x="95" y="159"/>
                    <a:pt x="95" y="159"/>
                    <a:pt x="95" y="159"/>
                  </a:cubicBezTo>
                  <a:cubicBezTo>
                    <a:pt x="19" y="96"/>
                    <a:pt x="19" y="96"/>
                    <a:pt x="19" y="96"/>
                  </a:cubicBezTo>
                  <a:moveTo>
                    <a:pt x="175" y="0"/>
                  </a:moveTo>
                  <a:cubicBezTo>
                    <a:pt x="135" y="0"/>
                    <a:pt x="98" y="13"/>
                    <a:pt x="68" y="36"/>
                  </a:cubicBezTo>
                  <a:cubicBezTo>
                    <a:pt x="198" y="143"/>
                    <a:pt x="198" y="143"/>
                    <a:pt x="198" y="143"/>
                  </a:cubicBezTo>
                  <a:cubicBezTo>
                    <a:pt x="198" y="143"/>
                    <a:pt x="203" y="156"/>
                    <a:pt x="194" y="172"/>
                  </a:cubicBezTo>
                  <a:cubicBezTo>
                    <a:pt x="349" y="172"/>
                    <a:pt x="349" y="172"/>
                    <a:pt x="349" y="172"/>
                  </a:cubicBezTo>
                  <a:cubicBezTo>
                    <a:pt x="348" y="77"/>
                    <a:pt x="270" y="0"/>
                    <a:pt x="175" y="0"/>
                  </a:cubicBezTo>
                </a:path>
              </a:pathLst>
            </a:custGeom>
            <a:gradFill flip="none" rotWithShape="1">
              <a:gsLst>
                <a:gs pos="13000">
                  <a:schemeClr val="bg1">
                    <a:alpha val="10000"/>
                  </a:schemeClr>
                </a:gs>
                <a:gs pos="100000">
                  <a:schemeClr val="bg1">
                    <a:alpha val="0"/>
                  </a:schemeClr>
                </a:gs>
              </a:gsLst>
              <a:lin ang="54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72"/>
            <p:cNvSpPr>
              <a:spLocks/>
            </p:cNvSpPr>
            <p:nvPr/>
          </p:nvSpPr>
          <p:spPr bwMode="auto">
            <a:xfrm>
              <a:off x="3621401" y="1916026"/>
              <a:ext cx="985454" cy="820022"/>
            </a:xfrm>
            <a:custGeom>
              <a:avLst/>
              <a:gdLst>
                <a:gd name="T0" fmla="*/ 1387 w 1394"/>
                <a:gd name="T1" fmla="*/ 1100 h 1160"/>
                <a:gd name="T2" fmla="*/ 68 w 1394"/>
                <a:gd name="T3" fmla="*/ 13 h 1160"/>
                <a:gd name="T4" fmla="*/ 13 w 1394"/>
                <a:gd name="T5" fmla="*/ 19 h 1160"/>
                <a:gd name="T6" fmla="*/ 19 w 1394"/>
                <a:gd name="T7" fmla="*/ 74 h 1160"/>
                <a:gd name="T8" fmla="*/ 1338 w 1394"/>
                <a:gd name="T9" fmla="*/ 1160 h 1160"/>
                <a:gd name="T10" fmla="*/ 1377 w 1394"/>
                <a:gd name="T11" fmla="*/ 1139 h 1160"/>
                <a:gd name="T12" fmla="*/ 1387 w 1394"/>
                <a:gd name="T13" fmla="*/ 1100 h 1160"/>
              </a:gdLst>
              <a:ahLst/>
              <a:cxnLst>
                <a:cxn ang="0">
                  <a:pos x="T0" y="T1"/>
                </a:cxn>
                <a:cxn ang="0">
                  <a:pos x="T2" y="T3"/>
                </a:cxn>
                <a:cxn ang="0">
                  <a:pos x="T4" y="T5"/>
                </a:cxn>
                <a:cxn ang="0">
                  <a:pos x="T6" y="T7"/>
                </a:cxn>
                <a:cxn ang="0">
                  <a:pos x="T8" y="T9"/>
                </a:cxn>
                <a:cxn ang="0">
                  <a:pos x="T10" y="T11"/>
                </a:cxn>
                <a:cxn ang="0">
                  <a:pos x="T12" y="T13"/>
                </a:cxn>
              </a:cxnLst>
              <a:rect l="0" t="0" r="r" b="b"/>
              <a:pathLst>
                <a:path w="1394" h="1160">
                  <a:moveTo>
                    <a:pt x="1387" y="1100"/>
                  </a:moveTo>
                  <a:cubicBezTo>
                    <a:pt x="68" y="13"/>
                    <a:pt x="68" y="13"/>
                    <a:pt x="68" y="13"/>
                  </a:cubicBezTo>
                  <a:cubicBezTo>
                    <a:pt x="52" y="0"/>
                    <a:pt x="27" y="2"/>
                    <a:pt x="13" y="19"/>
                  </a:cubicBezTo>
                  <a:cubicBezTo>
                    <a:pt x="0" y="35"/>
                    <a:pt x="2" y="60"/>
                    <a:pt x="19" y="74"/>
                  </a:cubicBezTo>
                  <a:cubicBezTo>
                    <a:pt x="1338" y="1160"/>
                    <a:pt x="1338" y="1160"/>
                    <a:pt x="1338" y="1160"/>
                  </a:cubicBezTo>
                  <a:cubicBezTo>
                    <a:pt x="1338" y="1160"/>
                    <a:pt x="1360" y="1159"/>
                    <a:pt x="1377" y="1139"/>
                  </a:cubicBezTo>
                  <a:cubicBezTo>
                    <a:pt x="1394" y="1118"/>
                    <a:pt x="1387" y="1100"/>
                    <a:pt x="1387" y="110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71"/>
            <p:cNvSpPr>
              <a:spLocks/>
            </p:cNvSpPr>
            <p:nvPr/>
          </p:nvSpPr>
          <p:spPr bwMode="auto">
            <a:xfrm>
              <a:off x="3403602" y="2683681"/>
              <a:ext cx="1187781" cy="1037821"/>
            </a:xfrm>
            <a:custGeom>
              <a:avLst/>
              <a:gdLst>
                <a:gd name="T0" fmla="*/ 1679 w 1679"/>
                <a:gd name="T1" fmla="*/ 60 h 1467"/>
                <a:gd name="T2" fmla="*/ 1630 w 1679"/>
                <a:gd name="T3" fmla="*/ 0 h 1467"/>
                <a:gd name="T4" fmla="*/ 627 w 1679"/>
                <a:gd name="T5" fmla="*/ 826 h 1467"/>
                <a:gd name="T6" fmla="*/ 485 w 1679"/>
                <a:gd name="T7" fmla="*/ 766 h 1467"/>
                <a:gd name="T8" fmla="*/ 0 w 1679"/>
                <a:gd name="T9" fmla="*/ 1068 h 1467"/>
                <a:gd name="T10" fmla="*/ 315 w 1679"/>
                <a:gd name="T11" fmla="*/ 1083 h 1467"/>
                <a:gd name="T12" fmla="*/ 311 w 1679"/>
                <a:gd name="T13" fmla="*/ 1086 h 1467"/>
                <a:gd name="T14" fmla="*/ 305 w 1679"/>
                <a:gd name="T15" fmla="*/ 1092 h 1467"/>
                <a:gd name="T16" fmla="*/ 304 w 1679"/>
                <a:gd name="T17" fmla="*/ 1094 h 1467"/>
                <a:gd name="T18" fmla="*/ 301 w 1679"/>
                <a:gd name="T19" fmla="*/ 1099 h 1467"/>
                <a:gd name="T20" fmla="*/ 300 w 1679"/>
                <a:gd name="T21" fmla="*/ 1100 h 1467"/>
                <a:gd name="T22" fmla="*/ 298 w 1679"/>
                <a:gd name="T23" fmla="*/ 1107 h 1467"/>
                <a:gd name="T24" fmla="*/ 298 w 1679"/>
                <a:gd name="T25" fmla="*/ 1107 h 1467"/>
                <a:gd name="T26" fmla="*/ 297 w 1679"/>
                <a:gd name="T27" fmla="*/ 1115 h 1467"/>
                <a:gd name="T28" fmla="*/ 297 w 1679"/>
                <a:gd name="T29" fmla="*/ 1115 h 1467"/>
                <a:gd name="T30" fmla="*/ 305 w 1679"/>
                <a:gd name="T31" fmla="*/ 1141 h 1467"/>
                <a:gd name="T32" fmla="*/ 335 w 1679"/>
                <a:gd name="T33" fmla="*/ 1155 h 1467"/>
                <a:gd name="T34" fmla="*/ 285 w 1679"/>
                <a:gd name="T35" fmla="*/ 1467 h 1467"/>
                <a:gd name="T36" fmla="*/ 678 w 1679"/>
                <a:gd name="T37" fmla="*/ 1052 h 1467"/>
                <a:gd name="T38" fmla="*/ 649 w 1679"/>
                <a:gd name="T39" fmla="*/ 909 h 1467"/>
                <a:gd name="T40" fmla="*/ 1679 w 1679"/>
                <a:gd name="T41" fmla="*/ 60 h 1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79" h="1467">
                  <a:moveTo>
                    <a:pt x="1679" y="60"/>
                  </a:moveTo>
                  <a:cubicBezTo>
                    <a:pt x="1630" y="0"/>
                    <a:pt x="1630" y="0"/>
                    <a:pt x="1630" y="0"/>
                  </a:cubicBezTo>
                  <a:cubicBezTo>
                    <a:pt x="627" y="826"/>
                    <a:pt x="627" y="826"/>
                    <a:pt x="627" y="826"/>
                  </a:cubicBezTo>
                  <a:cubicBezTo>
                    <a:pt x="485" y="766"/>
                    <a:pt x="485" y="766"/>
                    <a:pt x="485" y="766"/>
                  </a:cubicBezTo>
                  <a:cubicBezTo>
                    <a:pt x="0" y="1068"/>
                    <a:pt x="0" y="1068"/>
                    <a:pt x="0" y="1068"/>
                  </a:cubicBezTo>
                  <a:cubicBezTo>
                    <a:pt x="315" y="1083"/>
                    <a:pt x="315" y="1083"/>
                    <a:pt x="315" y="1083"/>
                  </a:cubicBezTo>
                  <a:cubicBezTo>
                    <a:pt x="311" y="1086"/>
                    <a:pt x="311" y="1086"/>
                    <a:pt x="311" y="1086"/>
                  </a:cubicBezTo>
                  <a:cubicBezTo>
                    <a:pt x="309" y="1088"/>
                    <a:pt x="307" y="1090"/>
                    <a:pt x="305" y="1092"/>
                  </a:cubicBezTo>
                  <a:cubicBezTo>
                    <a:pt x="305" y="1093"/>
                    <a:pt x="305" y="1093"/>
                    <a:pt x="304" y="1094"/>
                  </a:cubicBezTo>
                  <a:cubicBezTo>
                    <a:pt x="303" y="1096"/>
                    <a:pt x="302" y="1097"/>
                    <a:pt x="301" y="1099"/>
                  </a:cubicBezTo>
                  <a:cubicBezTo>
                    <a:pt x="300" y="1100"/>
                    <a:pt x="300" y="1100"/>
                    <a:pt x="300" y="1100"/>
                  </a:cubicBezTo>
                  <a:cubicBezTo>
                    <a:pt x="299" y="1103"/>
                    <a:pt x="298" y="1105"/>
                    <a:pt x="298" y="1107"/>
                  </a:cubicBezTo>
                  <a:cubicBezTo>
                    <a:pt x="298" y="1107"/>
                    <a:pt x="298" y="1107"/>
                    <a:pt x="298" y="1107"/>
                  </a:cubicBezTo>
                  <a:cubicBezTo>
                    <a:pt x="297" y="1110"/>
                    <a:pt x="297" y="1113"/>
                    <a:pt x="297" y="1115"/>
                  </a:cubicBezTo>
                  <a:cubicBezTo>
                    <a:pt x="297" y="1115"/>
                    <a:pt x="297" y="1115"/>
                    <a:pt x="297" y="1115"/>
                  </a:cubicBezTo>
                  <a:cubicBezTo>
                    <a:pt x="296" y="1124"/>
                    <a:pt x="299" y="1134"/>
                    <a:pt x="305" y="1141"/>
                  </a:cubicBezTo>
                  <a:cubicBezTo>
                    <a:pt x="313" y="1151"/>
                    <a:pt x="324" y="1155"/>
                    <a:pt x="335" y="1155"/>
                  </a:cubicBezTo>
                  <a:cubicBezTo>
                    <a:pt x="285" y="1467"/>
                    <a:pt x="285" y="1467"/>
                    <a:pt x="285" y="1467"/>
                  </a:cubicBezTo>
                  <a:cubicBezTo>
                    <a:pt x="678" y="1052"/>
                    <a:pt x="678" y="1052"/>
                    <a:pt x="678" y="1052"/>
                  </a:cubicBezTo>
                  <a:cubicBezTo>
                    <a:pt x="649" y="909"/>
                    <a:pt x="649" y="909"/>
                    <a:pt x="649" y="909"/>
                  </a:cubicBezTo>
                  <a:cubicBezTo>
                    <a:pt x="1679" y="60"/>
                    <a:pt x="1679" y="60"/>
                    <a:pt x="1679" y="60"/>
                  </a:cubicBezTo>
                </a:path>
              </a:pathLst>
            </a:custGeom>
            <a:solidFill>
              <a:schemeClr val="tx2">
                <a:alpha val="7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14"/>
            <p:cNvSpPr>
              <a:spLocks/>
            </p:cNvSpPr>
            <p:nvPr/>
          </p:nvSpPr>
          <p:spPr bwMode="auto">
            <a:xfrm>
              <a:off x="3624972" y="1929567"/>
              <a:ext cx="953320" cy="806480"/>
            </a:xfrm>
            <a:custGeom>
              <a:avLst/>
              <a:gdLst>
                <a:gd name="connsiteX0" fmla="*/ 0 w 953320"/>
                <a:gd name="connsiteY0" fmla="*/ 18593 h 806480"/>
                <a:gd name="connsiteX1" fmla="*/ 953320 w 953320"/>
                <a:gd name="connsiteY1" fmla="*/ 803654 h 806480"/>
                <a:gd name="connsiteX2" fmla="*/ 942013 w 953320"/>
                <a:gd name="connsiteY2" fmla="*/ 806480 h 806480"/>
                <a:gd name="connsiteX3" fmla="*/ 9894 w 953320"/>
                <a:gd name="connsiteY3" fmla="*/ 39085 h 806480"/>
                <a:gd name="connsiteX4" fmla="*/ 9894 w 953320"/>
                <a:gd name="connsiteY4" fmla="*/ 38379 h 806480"/>
                <a:gd name="connsiteX5" fmla="*/ 9187 w 953320"/>
                <a:gd name="connsiteY5" fmla="*/ 38379 h 806480"/>
                <a:gd name="connsiteX6" fmla="*/ 0 w 953320"/>
                <a:gd name="connsiteY6" fmla="*/ 18593 h 806480"/>
                <a:gd name="connsiteX7" fmla="*/ 14282 w 953320"/>
                <a:gd name="connsiteY7" fmla="*/ 0 h 806480"/>
                <a:gd name="connsiteX8" fmla="*/ 28585 w 953320"/>
                <a:gd name="connsiteY8" fmla="*/ 257 h 806480"/>
                <a:gd name="connsiteX9" fmla="*/ 35498 w 953320"/>
                <a:gd name="connsiteY9" fmla="*/ 257 h 806480"/>
                <a:gd name="connsiteX10" fmla="*/ 43277 w 953320"/>
                <a:gd name="connsiteY10" fmla="*/ 3794 h 806480"/>
                <a:gd name="connsiteX11" fmla="*/ 60250 w 953320"/>
                <a:gd name="connsiteY11" fmla="*/ 17233 h 806480"/>
                <a:gd name="connsiteX12" fmla="*/ 106218 w 953320"/>
                <a:gd name="connsiteY12" fmla="*/ 54722 h 806480"/>
                <a:gd name="connsiteX13" fmla="*/ 165622 w 953320"/>
                <a:gd name="connsiteY13" fmla="*/ 102820 h 806480"/>
                <a:gd name="connsiteX14" fmla="*/ 235635 w 953320"/>
                <a:gd name="connsiteY14" fmla="*/ 160114 h 806480"/>
                <a:gd name="connsiteX15" fmla="*/ 313427 w 953320"/>
                <a:gd name="connsiteY15" fmla="*/ 223773 h 806480"/>
                <a:gd name="connsiteX16" fmla="*/ 396876 w 953320"/>
                <a:gd name="connsiteY16" fmla="*/ 292384 h 806480"/>
                <a:gd name="connsiteX17" fmla="*/ 482447 w 953320"/>
                <a:gd name="connsiteY17" fmla="*/ 363825 h 806480"/>
                <a:gd name="connsiteX18" fmla="*/ 941418 w 953320"/>
                <a:gd name="connsiteY18" fmla="*/ 745782 h 806480"/>
                <a:gd name="connsiteX19" fmla="*/ 15481 w 953320"/>
                <a:gd name="connsiteY19" fmla="*/ 965 h 806480"/>
                <a:gd name="connsiteX20" fmla="*/ 14989 w 953320"/>
                <a:gd name="connsiteY20" fmla="*/ 965 h 806480"/>
                <a:gd name="connsiteX21" fmla="*/ 14282 w 953320"/>
                <a:gd name="connsiteY21" fmla="*/ 965 h 806480"/>
                <a:gd name="connsiteX22" fmla="*/ 14282 w 953320"/>
                <a:gd name="connsiteY22" fmla="*/ 257 h 806480"/>
                <a:gd name="connsiteX23" fmla="*/ 14602 w 953320"/>
                <a:gd name="connsiteY23" fmla="*/ 257 h 80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53320" h="806480">
                  <a:moveTo>
                    <a:pt x="0" y="18593"/>
                  </a:moveTo>
                  <a:cubicBezTo>
                    <a:pt x="0" y="18593"/>
                    <a:pt x="0" y="18593"/>
                    <a:pt x="953320" y="803654"/>
                  </a:cubicBezTo>
                  <a:cubicBezTo>
                    <a:pt x="953320" y="803654"/>
                    <a:pt x="953320" y="803654"/>
                    <a:pt x="942013" y="806480"/>
                  </a:cubicBezTo>
                  <a:cubicBezTo>
                    <a:pt x="942013" y="806480"/>
                    <a:pt x="942013" y="806480"/>
                    <a:pt x="9894" y="39085"/>
                  </a:cubicBezTo>
                  <a:cubicBezTo>
                    <a:pt x="9894" y="39085"/>
                    <a:pt x="9894" y="39085"/>
                    <a:pt x="9894" y="38379"/>
                  </a:cubicBezTo>
                  <a:cubicBezTo>
                    <a:pt x="9894" y="38379"/>
                    <a:pt x="9894" y="38379"/>
                    <a:pt x="9187" y="38379"/>
                  </a:cubicBezTo>
                  <a:cubicBezTo>
                    <a:pt x="3534" y="33432"/>
                    <a:pt x="0" y="25659"/>
                    <a:pt x="0" y="18593"/>
                  </a:cubicBezTo>
                  <a:close/>
                  <a:moveTo>
                    <a:pt x="14282" y="0"/>
                  </a:moveTo>
                  <a:lnTo>
                    <a:pt x="28585" y="257"/>
                  </a:lnTo>
                  <a:lnTo>
                    <a:pt x="35498" y="257"/>
                  </a:lnTo>
                  <a:cubicBezTo>
                    <a:pt x="37620" y="257"/>
                    <a:pt x="41156" y="1672"/>
                    <a:pt x="43277" y="3794"/>
                  </a:cubicBezTo>
                  <a:cubicBezTo>
                    <a:pt x="48228" y="7331"/>
                    <a:pt x="53885" y="12282"/>
                    <a:pt x="60250" y="17233"/>
                  </a:cubicBezTo>
                  <a:cubicBezTo>
                    <a:pt x="72980" y="27843"/>
                    <a:pt x="88538" y="39868"/>
                    <a:pt x="106218" y="54722"/>
                  </a:cubicBezTo>
                  <a:cubicBezTo>
                    <a:pt x="123898" y="68868"/>
                    <a:pt x="143699" y="85137"/>
                    <a:pt x="165622" y="102820"/>
                  </a:cubicBezTo>
                  <a:cubicBezTo>
                    <a:pt x="186838" y="120503"/>
                    <a:pt x="210883" y="139601"/>
                    <a:pt x="235635" y="160114"/>
                  </a:cubicBezTo>
                  <a:cubicBezTo>
                    <a:pt x="260387" y="179919"/>
                    <a:pt x="286553" y="201846"/>
                    <a:pt x="313427" y="223773"/>
                  </a:cubicBezTo>
                  <a:cubicBezTo>
                    <a:pt x="340300" y="246408"/>
                    <a:pt x="367881" y="269042"/>
                    <a:pt x="396876" y="292384"/>
                  </a:cubicBezTo>
                  <a:cubicBezTo>
                    <a:pt x="424457" y="316433"/>
                    <a:pt x="453452" y="339775"/>
                    <a:pt x="482447" y="363825"/>
                  </a:cubicBezTo>
                  <a:cubicBezTo>
                    <a:pt x="711579" y="554803"/>
                    <a:pt x="941418" y="745782"/>
                    <a:pt x="941418" y="745782"/>
                  </a:cubicBezTo>
                  <a:lnTo>
                    <a:pt x="15481" y="965"/>
                  </a:lnTo>
                  <a:lnTo>
                    <a:pt x="14989" y="965"/>
                  </a:lnTo>
                  <a:cubicBezTo>
                    <a:pt x="14989" y="965"/>
                    <a:pt x="14282" y="965"/>
                    <a:pt x="14282" y="965"/>
                  </a:cubicBezTo>
                  <a:lnTo>
                    <a:pt x="14282" y="257"/>
                  </a:lnTo>
                  <a:lnTo>
                    <a:pt x="14602" y="257"/>
                  </a:ln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nvGrpSpPr>
            <p:cNvPr id="16" name="Group 15"/>
            <p:cNvGrpSpPr/>
            <p:nvPr/>
          </p:nvGrpSpPr>
          <p:grpSpPr>
            <a:xfrm>
              <a:off x="3414313" y="1710129"/>
              <a:ext cx="499868" cy="484394"/>
              <a:chOff x="3414313" y="1710129"/>
              <a:chExt cx="499868" cy="484394"/>
            </a:xfrm>
          </p:grpSpPr>
          <p:sp>
            <p:nvSpPr>
              <p:cNvPr id="17" name="Freeform 73"/>
              <p:cNvSpPr>
                <a:spLocks noEditPoints="1"/>
              </p:cNvSpPr>
              <p:nvPr/>
            </p:nvSpPr>
            <p:spPr bwMode="auto">
              <a:xfrm>
                <a:off x="3633303" y="1967203"/>
                <a:ext cx="1191" cy="0"/>
              </a:xfrm>
              <a:custGeom>
                <a:avLst/>
                <a:gdLst>
                  <a:gd name="T0" fmla="*/ 1 w 1"/>
                  <a:gd name="T1" fmla="*/ 1 w 1"/>
                  <a:gd name="T2" fmla="*/ 1 w 1"/>
                  <a:gd name="T3" fmla="*/ 1 w 1"/>
                  <a:gd name="T4" fmla="*/ 1 w 1"/>
                  <a:gd name="T5" fmla="*/ 1 w 1"/>
                  <a:gd name="T6" fmla="*/ 0 w 1"/>
                  <a:gd name="T7" fmla="*/ 0 w 1"/>
                  <a:gd name="T8" fmla="*/ 0 w 1"/>
                  <a:gd name="T9" fmla="*/ 0 w 1"/>
                  <a:gd name="T10" fmla="*/ 0 w 1"/>
                  <a:gd name="T11"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1">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9"/>
              <p:cNvSpPr>
                <a:spLocks/>
              </p:cNvSpPr>
              <p:nvPr/>
            </p:nvSpPr>
            <p:spPr bwMode="auto">
              <a:xfrm>
                <a:off x="3659486" y="175059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0"/>
              <p:cNvSpPr>
                <a:spLocks/>
              </p:cNvSpPr>
              <p:nvPr/>
            </p:nvSpPr>
            <p:spPr bwMode="auto">
              <a:xfrm>
                <a:off x="3659486" y="1750594"/>
                <a:ext cx="0" cy="0"/>
              </a:xfrm>
              <a:custGeom>
                <a:avLst/>
                <a:gdLst/>
                <a:ahLst/>
                <a:cxnLst>
                  <a:cxn ang="0">
                    <a:pos x="0" y="0"/>
                  </a:cxn>
                  <a:cxn ang="0">
                    <a:pos x="0" y="0"/>
                  </a:cxn>
                  <a:cxn ang="0">
                    <a:pos x="0" y="0"/>
                  </a:cxn>
                </a:cxnLst>
                <a:rect l="0" t="0" r="r" b="b"/>
                <a:pathLst>
                  <a:path>
                    <a:moveTo>
                      <a:pt x="0" y="0"/>
                    </a:moveTo>
                    <a:lnTo>
                      <a:pt x="0" y="0"/>
                    </a:lnTo>
                    <a:lnTo>
                      <a:pt x="0" y="0"/>
                    </a:ln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78"/>
              <p:cNvSpPr>
                <a:spLocks/>
              </p:cNvSpPr>
              <p:nvPr/>
            </p:nvSpPr>
            <p:spPr bwMode="auto">
              <a:xfrm>
                <a:off x="3635683" y="1710129"/>
                <a:ext cx="278498" cy="401085"/>
              </a:xfrm>
              <a:custGeom>
                <a:avLst/>
                <a:gdLst>
                  <a:gd name="T0" fmla="*/ 0 w 234"/>
                  <a:gd name="T1" fmla="*/ 0 h 337"/>
                  <a:gd name="T2" fmla="*/ 28 w 234"/>
                  <a:gd name="T3" fmla="*/ 184 h 337"/>
                  <a:gd name="T4" fmla="*/ 215 w 234"/>
                  <a:gd name="T5" fmla="*/ 337 h 337"/>
                  <a:gd name="T6" fmla="*/ 234 w 234"/>
                  <a:gd name="T7" fmla="*/ 246 h 337"/>
                  <a:gd name="T8" fmla="*/ 0 w 234"/>
                  <a:gd name="T9" fmla="*/ 0 h 337"/>
                </a:gdLst>
                <a:ahLst/>
                <a:cxnLst>
                  <a:cxn ang="0">
                    <a:pos x="T0" y="T1"/>
                  </a:cxn>
                  <a:cxn ang="0">
                    <a:pos x="T2" y="T3"/>
                  </a:cxn>
                  <a:cxn ang="0">
                    <a:pos x="T4" y="T5"/>
                  </a:cxn>
                  <a:cxn ang="0">
                    <a:pos x="T6" y="T7"/>
                  </a:cxn>
                  <a:cxn ang="0">
                    <a:pos x="T8" y="T9"/>
                  </a:cxn>
                </a:cxnLst>
                <a:rect l="0" t="0" r="r" b="b"/>
                <a:pathLst>
                  <a:path w="234" h="337">
                    <a:moveTo>
                      <a:pt x="0" y="0"/>
                    </a:moveTo>
                    <a:lnTo>
                      <a:pt x="28" y="184"/>
                    </a:lnTo>
                    <a:lnTo>
                      <a:pt x="215" y="337"/>
                    </a:lnTo>
                    <a:lnTo>
                      <a:pt x="234" y="246"/>
                    </a:lnTo>
                    <a:lnTo>
                      <a:pt x="0" y="0"/>
                    </a:ln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 name="Freeform 81"/>
              <p:cNvSpPr>
                <a:spLocks/>
              </p:cNvSpPr>
              <p:nvPr/>
            </p:nvSpPr>
            <p:spPr bwMode="auto">
              <a:xfrm>
                <a:off x="3659486" y="1750594"/>
                <a:ext cx="238032" cy="253505"/>
              </a:xfrm>
              <a:custGeom>
                <a:avLst/>
                <a:gdLst>
                  <a:gd name="T0" fmla="*/ 0 w 337"/>
                  <a:gd name="T1" fmla="*/ 0 h 357"/>
                  <a:gd name="T2" fmla="*/ 0 w 337"/>
                  <a:gd name="T3" fmla="*/ 0 h 357"/>
                  <a:gd name="T4" fmla="*/ 0 w 337"/>
                  <a:gd name="T5" fmla="*/ 0 h 357"/>
                  <a:gd name="T6" fmla="*/ 14 w 337"/>
                  <a:gd name="T7" fmla="*/ 16 h 357"/>
                  <a:gd name="T8" fmla="*/ 51 w 337"/>
                  <a:gd name="T9" fmla="*/ 57 h 357"/>
                  <a:gd name="T10" fmla="*/ 104 w 337"/>
                  <a:gd name="T11" fmla="*/ 115 h 357"/>
                  <a:gd name="T12" fmla="*/ 135 w 337"/>
                  <a:gd name="T13" fmla="*/ 147 h 357"/>
                  <a:gd name="T14" fmla="*/ 166 w 337"/>
                  <a:gd name="T15" fmla="*/ 181 h 357"/>
                  <a:gd name="T16" fmla="*/ 228 w 337"/>
                  <a:gd name="T17" fmla="*/ 246 h 357"/>
                  <a:gd name="T18" fmla="*/ 283 w 337"/>
                  <a:gd name="T19" fmla="*/ 303 h 357"/>
                  <a:gd name="T20" fmla="*/ 322 w 337"/>
                  <a:gd name="T21" fmla="*/ 342 h 357"/>
                  <a:gd name="T22" fmla="*/ 337 w 337"/>
                  <a:gd name="T23" fmla="*/ 357 h 357"/>
                  <a:gd name="T24" fmla="*/ 337 w 337"/>
                  <a:gd name="T25" fmla="*/ 357 h 357"/>
                  <a:gd name="T26" fmla="*/ 337 w 337"/>
                  <a:gd name="T27" fmla="*/ 357 h 357"/>
                  <a:gd name="T28" fmla="*/ 323 w 337"/>
                  <a:gd name="T29" fmla="*/ 341 h 357"/>
                  <a:gd name="T30" fmla="*/ 286 w 337"/>
                  <a:gd name="T31" fmla="*/ 300 h 357"/>
                  <a:gd name="T32" fmla="*/ 233 w 337"/>
                  <a:gd name="T33" fmla="*/ 242 h 357"/>
                  <a:gd name="T34" fmla="*/ 171 w 337"/>
                  <a:gd name="T35" fmla="*/ 176 h 357"/>
                  <a:gd name="T36" fmla="*/ 139 w 337"/>
                  <a:gd name="T37" fmla="*/ 143 h 357"/>
                  <a:gd name="T38" fmla="*/ 109 w 337"/>
                  <a:gd name="T39" fmla="*/ 111 h 357"/>
                  <a:gd name="T40" fmla="*/ 54 w 337"/>
                  <a:gd name="T41" fmla="*/ 54 h 357"/>
                  <a:gd name="T42" fmla="*/ 15 w 337"/>
                  <a:gd name="T43" fmla="*/ 15 h 357"/>
                  <a:gd name="T44" fmla="*/ 0 w 337"/>
                  <a:gd name="T45" fmla="*/ 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7" h="357">
                    <a:moveTo>
                      <a:pt x="0" y="0"/>
                    </a:moveTo>
                    <a:cubicBezTo>
                      <a:pt x="0" y="0"/>
                      <a:pt x="0" y="0"/>
                      <a:pt x="0" y="0"/>
                    </a:cubicBezTo>
                    <a:cubicBezTo>
                      <a:pt x="0" y="0"/>
                      <a:pt x="0" y="0"/>
                      <a:pt x="0" y="0"/>
                    </a:cubicBezTo>
                    <a:cubicBezTo>
                      <a:pt x="0" y="0"/>
                      <a:pt x="5" y="6"/>
                      <a:pt x="14" y="16"/>
                    </a:cubicBezTo>
                    <a:cubicBezTo>
                      <a:pt x="23" y="26"/>
                      <a:pt x="35" y="40"/>
                      <a:pt x="51" y="57"/>
                    </a:cubicBezTo>
                    <a:cubicBezTo>
                      <a:pt x="67" y="74"/>
                      <a:pt x="85" y="94"/>
                      <a:pt x="104" y="115"/>
                    </a:cubicBezTo>
                    <a:cubicBezTo>
                      <a:pt x="114" y="126"/>
                      <a:pt x="124" y="136"/>
                      <a:pt x="135" y="147"/>
                    </a:cubicBezTo>
                    <a:cubicBezTo>
                      <a:pt x="145" y="158"/>
                      <a:pt x="155" y="170"/>
                      <a:pt x="166" y="181"/>
                    </a:cubicBezTo>
                    <a:cubicBezTo>
                      <a:pt x="187" y="203"/>
                      <a:pt x="208" y="225"/>
                      <a:pt x="228" y="246"/>
                    </a:cubicBezTo>
                    <a:cubicBezTo>
                      <a:pt x="248" y="267"/>
                      <a:pt x="267" y="286"/>
                      <a:pt x="283" y="303"/>
                    </a:cubicBezTo>
                    <a:cubicBezTo>
                      <a:pt x="299" y="319"/>
                      <a:pt x="313" y="333"/>
                      <a:pt x="322" y="342"/>
                    </a:cubicBezTo>
                    <a:cubicBezTo>
                      <a:pt x="332" y="352"/>
                      <a:pt x="337" y="357"/>
                      <a:pt x="337" y="357"/>
                    </a:cubicBezTo>
                    <a:cubicBezTo>
                      <a:pt x="337" y="357"/>
                      <a:pt x="337" y="357"/>
                      <a:pt x="337" y="357"/>
                    </a:cubicBezTo>
                    <a:cubicBezTo>
                      <a:pt x="337" y="357"/>
                      <a:pt x="337" y="357"/>
                      <a:pt x="337" y="357"/>
                    </a:cubicBezTo>
                    <a:cubicBezTo>
                      <a:pt x="337" y="357"/>
                      <a:pt x="332" y="351"/>
                      <a:pt x="323" y="341"/>
                    </a:cubicBezTo>
                    <a:cubicBezTo>
                      <a:pt x="314" y="331"/>
                      <a:pt x="301" y="317"/>
                      <a:pt x="286" y="300"/>
                    </a:cubicBezTo>
                    <a:cubicBezTo>
                      <a:pt x="270" y="283"/>
                      <a:pt x="252" y="263"/>
                      <a:pt x="233" y="242"/>
                    </a:cubicBezTo>
                    <a:cubicBezTo>
                      <a:pt x="213" y="221"/>
                      <a:pt x="192" y="199"/>
                      <a:pt x="171" y="176"/>
                    </a:cubicBezTo>
                    <a:cubicBezTo>
                      <a:pt x="160" y="165"/>
                      <a:pt x="150" y="154"/>
                      <a:pt x="139" y="143"/>
                    </a:cubicBezTo>
                    <a:cubicBezTo>
                      <a:pt x="129" y="132"/>
                      <a:pt x="119" y="121"/>
                      <a:pt x="109" y="111"/>
                    </a:cubicBezTo>
                    <a:cubicBezTo>
                      <a:pt x="89" y="90"/>
                      <a:pt x="70" y="71"/>
                      <a:pt x="54" y="54"/>
                    </a:cubicBezTo>
                    <a:cubicBezTo>
                      <a:pt x="38" y="38"/>
                      <a:pt x="24" y="24"/>
                      <a:pt x="15" y="15"/>
                    </a:cubicBezTo>
                    <a:cubicBezTo>
                      <a:pt x="5" y="5"/>
                      <a:pt x="0" y="0"/>
                      <a:pt x="0" y="0"/>
                    </a:cubicBezTo>
                  </a:path>
                </a:pathLst>
              </a:cu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 name="Freeform 82"/>
              <p:cNvSpPr>
                <a:spLocks/>
              </p:cNvSpPr>
              <p:nvPr/>
            </p:nvSpPr>
            <p:spPr bwMode="auto">
              <a:xfrm>
                <a:off x="3414313" y="1970773"/>
                <a:ext cx="445121" cy="223750"/>
              </a:xfrm>
              <a:custGeom>
                <a:avLst/>
                <a:gdLst>
                  <a:gd name="T0" fmla="*/ 0 w 374"/>
                  <a:gd name="T1" fmla="*/ 9 h 188"/>
                  <a:gd name="T2" fmla="*/ 187 w 374"/>
                  <a:gd name="T3" fmla="*/ 0 h 188"/>
                  <a:gd name="T4" fmla="*/ 374 w 374"/>
                  <a:gd name="T5" fmla="*/ 152 h 188"/>
                  <a:gd name="T6" fmla="*/ 288 w 374"/>
                  <a:gd name="T7" fmla="*/ 188 h 188"/>
                  <a:gd name="T8" fmla="*/ 0 w 374"/>
                  <a:gd name="T9" fmla="*/ 9 h 188"/>
                </a:gdLst>
                <a:ahLst/>
                <a:cxnLst>
                  <a:cxn ang="0">
                    <a:pos x="T0" y="T1"/>
                  </a:cxn>
                  <a:cxn ang="0">
                    <a:pos x="T2" y="T3"/>
                  </a:cxn>
                  <a:cxn ang="0">
                    <a:pos x="T4" y="T5"/>
                  </a:cxn>
                  <a:cxn ang="0">
                    <a:pos x="T6" y="T7"/>
                  </a:cxn>
                  <a:cxn ang="0">
                    <a:pos x="T8" y="T9"/>
                  </a:cxn>
                </a:cxnLst>
                <a:rect l="0" t="0" r="r" b="b"/>
                <a:pathLst>
                  <a:path w="374" h="188">
                    <a:moveTo>
                      <a:pt x="0" y="9"/>
                    </a:moveTo>
                    <a:lnTo>
                      <a:pt x="187" y="0"/>
                    </a:lnTo>
                    <a:lnTo>
                      <a:pt x="374" y="152"/>
                    </a:lnTo>
                    <a:lnTo>
                      <a:pt x="288" y="188"/>
                    </a:lnTo>
                    <a:lnTo>
                      <a:pt x="0" y="9"/>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dirty="0"/>
              </a:p>
            </p:txBody>
          </p:sp>
        </p:grpSp>
      </p:grpSp>
      <p:grpSp>
        <p:nvGrpSpPr>
          <p:cNvPr id="23" name="Group 22"/>
          <p:cNvGrpSpPr/>
          <p:nvPr/>
        </p:nvGrpSpPr>
        <p:grpSpPr>
          <a:xfrm>
            <a:off x="4468618" y="1342931"/>
            <a:ext cx="494451" cy="443286"/>
            <a:chOff x="4951945" y="1562265"/>
            <a:chExt cx="494451" cy="443286"/>
          </a:xfrm>
        </p:grpSpPr>
        <p:sp>
          <p:nvSpPr>
            <p:cNvPr id="33" name="Oval 32"/>
            <p:cNvSpPr/>
            <p:nvPr/>
          </p:nvSpPr>
          <p:spPr>
            <a:xfrm>
              <a:off x="4980734" y="1562265"/>
              <a:ext cx="443286" cy="443286"/>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4951945" y="1665226"/>
              <a:ext cx="494451" cy="215444"/>
            </a:xfrm>
            <a:prstGeom prst="rect">
              <a:avLst/>
            </a:prstGeom>
            <a:noFill/>
          </p:spPr>
          <p:txBody>
            <a:bodyPr wrap="square" lIns="0" tIns="0" rIns="0" bIns="0" rtlCol="0">
              <a:spAutoFit/>
            </a:bodyPr>
            <a:lstStyle/>
            <a:p>
              <a:pPr algn="ctr">
                <a:spcAft>
                  <a:spcPts val="1200"/>
                </a:spcAft>
              </a:pPr>
              <a:r>
                <a:rPr lang="en-US" sz="1400" dirty="0">
                  <a:solidFill>
                    <a:schemeClr val="bg1"/>
                  </a:solidFill>
                  <a:latin typeface="Lato Black" panose="020F0A02020204030203" pitchFamily="34" charset="0"/>
                </a:rPr>
                <a:t>01</a:t>
              </a:r>
            </a:p>
          </p:txBody>
        </p:sp>
      </p:grpSp>
      <p:grpSp>
        <p:nvGrpSpPr>
          <p:cNvPr id="26" name="Group 25"/>
          <p:cNvGrpSpPr/>
          <p:nvPr/>
        </p:nvGrpSpPr>
        <p:grpSpPr>
          <a:xfrm>
            <a:off x="4468618" y="2294488"/>
            <a:ext cx="494451" cy="443286"/>
            <a:chOff x="4951945" y="2628122"/>
            <a:chExt cx="494451" cy="443286"/>
          </a:xfrm>
        </p:grpSpPr>
        <p:sp>
          <p:nvSpPr>
            <p:cNvPr id="36" name="Oval 35"/>
            <p:cNvSpPr/>
            <p:nvPr/>
          </p:nvSpPr>
          <p:spPr>
            <a:xfrm>
              <a:off x="4980734" y="2628122"/>
              <a:ext cx="443286" cy="443286"/>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p:cNvSpPr txBox="1"/>
            <p:nvPr/>
          </p:nvSpPr>
          <p:spPr>
            <a:xfrm>
              <a:off x="4951945" y="2739655"/>
              <a:ext cx="494451" cy="215444"/>
            </a:xfrm>
            <a:prstGeom prst="rect">
              <a:avLst/>
            </a:prstGeom>
            <a:noFill/>
          </p:spPr>
          <p:txBody>
            <a:bodyPr wrap="square" lIns="0" tIns="0" rIns="0" bIns="0" rtlCol="0">
              <a:spAutoFit/>
            </a:bodyPr>
            <a:lstStyle/>
            <a:p>
              <a:pPr algn="ctr">
                <a:spcAft>
                  <a:spcPts val="1200"/>
                </a:spcAft>
              </a:pPr>
              <a:r>
                <a:rPr lang="en-US" sz="1400" dirty="0">
                  <a:solidFill>
                    <a:schemeClr val="bg1"/>
                  </a:solidFill>
                  <a:latin typeface="Lato Black" panose="020F0A02020204030203" pitchFamily="34" charset="0"/>
                </a:rPr>
                <a:t>02</a:t>
              </a:r>
            </a:p>
          </p:txBody>
        </p:sp>
      </p:grpSp>
      <p:grpSp>
        <p:nvGrpSpPr>
          <p:cNvPr id="29" name="Group 28"/>
          <p:cNvGrpSpPr/>
          <p:nvPr/>
        </p:nvGrpSpPr>
        <p:grpSpPr>
          <a:xfrm>
            <a:off x="4468618" y="3242302"/>
            <a:ext cx="494451" cy="443286"/>
            <a:chOff x="4951945" y="3690236"/>
            <a:chExt cx="494451" cy="443286"/>
          </a:xfrm>
        </p:grpSpPr>
        <p:sp>
          <p:nvSpPr>
            <p:cNvPr id="39" name="Oval 38"/>
            <p:cNvSpPr/>
            <p:nvPr/>
          </p:nvSpPr>
          <p:spPr>
            <a:xfrm>
              <a:off x="4980734" y="3690236"/>
              <a:ext cx="443286" cy="443286"/>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p:cNvSpPr txBox="1"/>
            <p:nvPr/>
          </p:nvSpPr>
          <p:spPr>
            <a:xfrm>
              <a:off x="4951945" y="3798369"/>
              <a:ext cx="494451" cy="215444"/>
            </a:xfrm>
            <a:prstGeom prst="rect">
              <a:avLst/>
            </a:prstGeom>
            <a:noFill/>
          </p:spPr>
          <p:txBody>
            <a:bodyPr wrap="square" lIns="0" tIns="0" rIns="0" bIns="0" rtlCol="0">
              <a:spAutoFit/>
            </a:bodyPr>
            <a:lstStyle/>
            <a:p>
              <a:pPr algn="ctr">
                <a:spcAft>
                  <a:spcPts val="1200"/>
                </a:spcAft>
              </a:pPr>
              <a:r>
                <a:rPr lang="en-US" sz="1400" dirty="0">
                  <a:solidFill>
                    <a:schemeClr val="bg1"/>
                  </a:solidFill>
                  <a:latin typeface="Lato Black" panose="020F0A02020204030203" pitchFamily="34" charset="0"/>
                </a:rPr>
                <a:t>03</a:t>
              </a:r>
            </a:p>
          </p:txBody>
        </p:sp>
      </p:grpSp>
      <p:cxnSp>
        <p:nvCxnSpPr>
          <p:cNvPr id="32" name="Straight Connector 31"/>
          <p:cNvCxnSpPr/>
          <p:nvPr/>
        </p:nvCxnSpPr>
        <p:spPr>
          <a:xfrm>
            <a:off x="5144113" y="1672117"/>
            <a:ext cx="28252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144113" y="2642768"/>
            <a:ext cx="28252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144113" y="3594231"/>
            <a:ext cx="282526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0598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16112" y="1088261"/>
            <a:ext cx="3840569" cy="3353226"/>
          </a:xfrm>
          <a:prstGeom prst="rect">
            <a:avLst/>
          </a:prstGeom>
          <a:noFill/>
        </p:spPr>
        <p:txBody>
          <a:bodyPr wrap="square" lIns="0" tIns="0" rIns="0" bIns="0" rtlCol="0">
            <a:spAutoFit/>
          </a:bodyPr>
          <a:lstStyle/>
          <a:p>
            <a:pPr marL="228600" indent="-228600">
              <a:lnSpc>
                <a:spcPct val="95000"/>
              </a:lnSpc>
              <a:spcAft>
                <a:spcPts val="900"/>
              </a:spcAft>
              <a:buFont typeface="+mj-lt"/>
              <a:buAutoNum type="arabicPeriod"/>
            </a:pPr>
            <a:r>
              <a:rPr lang="en-US" sz="1400" dirty="0">
                <a:solidFill>
                  <a:schemeClr val="tx1">
                    <a:lumMod val="75000"/>
                    <a:lumOff val="25000"/>
                  </a:schemeClr>
                </a:solidFill>
                <a:ea typeface="Lato Light" panose="020F0502020204030203" pitchFamily="34" charset="0"/>
                <a:cs typeface="Lato Light" panose="020F0502020204030203" pitchFamily="34" charset="0"/>
              </a:rPr>
              <a:t>Compare Social Security options to maximize benefits</a:t>
            </a:r>
          </a:p>
          <a:p>
            <a:pPr marL="228600" indent="-228600">
              <a:lnSpc>
                <a:spcPct val="95000"/>
              </a:lnSpc>
              <a:spcAft>
                <a:spcPts val="900"/>
              </a:spcAft>
              <a:buFont typeface="+mj-lt"/>
              <a:buAutoNum type="arabicPeriod"/>
            </a:pPr>
            <a:r>
              <a:rPr lang="en-US" sz="1400" dirty="0">
                <a:solidFill>
                  <a:schemeClr val="tx1">
                    <a:lumMod val="75000"/>
                    <a:lumOff val="25000"/>
                  </a:schemeClr>
                </a:solidFill>
                <a:ea typeface="Lato Light" panose="020F0502020204030203" pitchFamily="34" charset="0"/>
                <a:cs typeface="Lato Light" panose="020F0502020204030203" pitchFamily="34" charset="0"/>
              </a:rPr>
              <a:t>Calculate how much money you’ll need for retirement (Retirement Red Line income planning software)</a:t>
            </a:r>
          </a:p>
          <a:p>
            <a:pPr marL="228600" indent="-228600">
              <a:lnSpc>
                <a:spcPct val="95000"/>
              </a:lnSpc>
              <a:spcAft>
                <a:spcPts val="900"/>
              </a:spcAft>
              <a:buFont typeface="+mj-lt"/>
              <a:buAutoNum type="arabicPeriod"/>
            </a:pPr>
            <a:r>
              <a:rPr lang="en-US" sz="1400" dirty="0">
                <a:solidFill>
                  <a:schemeClr val="tx1">
                    <a:lumMod val="75000"/>
                    <a:lumOff val="25000"/>
                  </a:schemeClr>
                </a:solidFill>
                <a:ea typeface="Lato Light" panose="020F0502020204030203" pitchFamily="34" charset="0"/>
                <a:cs typeface="Lato Light" panose="020F0502020204030203" pitchFamily="34" charset="0"/>
              </a:rPr>
              <a:t>Discuss options to increase guaranteed income for life</a:t>
            </a:r>
          </a:p>
          <a:p>
            <a:pPr marL="228600" indent="-228600">
              <a:lnSpc>
                <a:spcPct val="95000"/>
              </a:lnSpc>
              <a:spcAft>
                <a:spcPts val="900"/>
              </a:spcAft>
              <a:buFont typeface="+mj-lt"/>
              <a:buAutoNum type="arabicPeriod"/>
            </a:pPr>
            <a:r>
              <a:rPr lang="en-US" sz="1400" dirty="0">
                <a:solidFill>
                  <a:schemeClr val="tx1">
                    <a:lumMod val="75000"/>
                    <a:lumOff val="25000"/>
                  </a:schemeClr>
                </a:solidFill>
                <a:ea typeface="Lato Light" panose="020F0502020204030203" pitchFamily="34" charset="0"/>
                <a:cs typeface="Lato Light" panose="020F0502020204030203" pitchFamily="34" charset="0"/>
              </a:rPr>
              <a:t>Learn more about annuities and guaranteed income for life</a:t>
            </a:r>
          </a:p>
          <a:p>
            <a:pPr marL="228600" indent="-228600">
              <a:lnSpc>
                <a:spcPct val="95000"/>
              </a:lnSpc>
              <a:spcAft>
                <a:spcPts val="900"/>
              </a:spcAft>
              <a:buFont typeface="+mj-lt"/>
              <a:buAutoNum type="arabicPeriod"/>
            </a:pPr>
            <a:r>
              <a:rPr lang="en-US" sz="1400" dirty="0">
                <a:solidFill>
                  <a:schemeClr val="tx1">
                    <a:lumMod val="75000"/>
                    <a:lumOff val="25000"/>
                  </a:schemeClr>
                </a:solidFill>
                <a:ea typeface="Lato Light" panose="020F0502020204030203" pitchFamily="34" charset="0"/>
                <a:cs typeface="Lato Light" panose="020F0502020204030203" pitchFamily="34" charset="0"/>
              </a:rPr>
              <a:t>Review your investment portfolio to see if there are opportunities to balance risk and reward.</a:t>
            </a:r>
          </a:p>
          <a:p>
            <a:pPr marL="228600" indent="-228600">
              <a:lnSpc>
                <a:spcPct val="95000"/>
              </a:lnSpc>
              <a:spcAft>
                <a:spcPts val="900"/>
              </a:spcAft>
              <a:buFont typeface="+mj-lt"/>
              <a:buAutoNum type="arabicPeriod"/>
            </a:pPr>
            <a:r>
              <a:rPr lang="en-US" sz="1400" dirty="0">
                <a:solidFill>
                  <a:schemeClr val="tx1">
                    <a:lumMod val="75000"/>
                    <a:lumOff val="25000"/>
                  </a:schemeClr>
                </a:solidFill>
                <a:ea typeface="Lato Light" panose="020F0502020204030203" pitchFamily="34" charset="0"/>
                <a:cs typeface="Lato Light" panose="020F0502020204030203" pitchFamily="34" charset="0"/>
              </a:rPr>
              <a:t>Make a long-term health care plan</a:t>
            </a:r>
          </a:p>
          <a:p>
            <a:pPr marL="228600" indent="-228600">
              <a:lnSpc>
                <a:spcPct val="95000"/>
              </a:lnSpc>
              <a:spcAft>
                <a:spcPts val="900"/>
              </a:spcAft>
              <a:buFont typeface="+mj-lt"/>
              <a:buAutoNum type="arabicPeriod"/>
            </a:pPr>
            <a:r>
              <a:rPr lang="en-US" sz="1400" dirty="0">
                <a:solidFill>
                  <a:schemeClr val="tx1">
                    <a:lumMod val="75000"/>
                    <a:lumOff val="25000"/>
                  </a:schemeClr>
                </a:solidFill>
                <a:ea typeface="Lato Light" panose="020F0502020204030203" pitchFamily="34" charset="0"/>
                <a:cs typeface="Lato Light" panose="020F0502020204030203" pitchFamily="34" charset="0"/>
              </a:rPr>
              <a:t>Talk to your family about money and your future</a:t>
            </a:r>
          </a:p>
        </p:txBody>
      </p:sp>
      <p:sp>
        <p:nvSpPr>
          <p:cNvPr id="3" name="Title 2"/>
          <p:cNvSpPr>
            <a:spLocks noGrp="1"/>
          </p:cNvSpPr>
          <p:nvPr>
            <p:ph type="title"/>
          </p:nvPr>
        </p:nvSpPr>
        <p:spPr>
          <a:xfrm>
            <a:off x="462395" y="226023"/>
            <a:ext cx="8681614" cy="457200"/>
          </a:xfrm>
        </p:spPr>
        <p:txBody>
          <a:bodyPr>
            <a:noAutofit/>
          </a:bodyPr>
          <a:lstStyle/>
          <a:p>
            <a:r>
              <a:rPr lang="en-US" cap="all" spc="70" dirty="0">
                <a:latin typeface="Lato Black" panose="020F0A02020204030203" pitchFamily="34" charset="0"/>
              </a:rPr>
              <a:t>POSSIBLE ACTION STEPS</a:t>
            </a:r>
            <a:endParaRPr lang="en-US" dirty="0"/>
          </a:p>
        </p:txBody>
      </p:sp>
      <p:pic>
        <p:nvPicPr>
          <p:cNvPr id="5" name="Picture Placeholder 4"/>
          <p:cNvPicPr>
            <a:picLocks noGrp="1" noChangeAspect="1"/>
          </p:cNvPicPr>
          <p:nvPr>
            <p:ph type="pic" sz="quarter" idx="4294967295"/>
          </p:nvPr>
        </p:nvPicPr>
        <p:blipFill rotWithShape="1">
          <a:blip r:embed="rId3" cstate="hqprint">
            <a:extLst>
              <a:ext uri="{28A0092B-C50C-407E-A947-70E740481C1C}">
                <a14:useLocalDpi xmlns:a14="http://schemas.microsoft.com/office/drawing/2010/main" val="0"/>
              </a:ext>
            </a:extLst>
          </a:blip>
          <a:srcRect t="-22097" b="-34452"/>
          <a:stretch/>
        </p:blipFill>
        <p:spPr>
          <a:xfrm>
            <a:off x="4937125" y="0"/>
            <a:ext cx="4206875" cy="5143500"/>
          </a:xfrm>
        </p:spPr>
      </p:pic>
      <p:sp>
        <p:nvSpPr>
          <p:cNvPr id="4" name="Rectangle 3"/>
          <p:cNvSpPr/>
          <p:nvPr/>
        </p:nvSpPr>
        <p:spPr>
          <a:xfrm>
            <a:off x="4937027" y="4011555"/>
            <a:ext cx="4206973" cy="11319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5897817" y="4301962"/>
            <a:ext cx="2907323" cy="553998"/>
          </a:xfrm>
          <a:prstGeom prst="rect">
            <a:avLst/>
          </a:prstGeom>
          <a:noFill/>
        </p:spPr>
        <p:txBody>
          <a:bodyPr wrap="square" lIns="0" tIns="0" rIns="0" bIns="0" rtlCol="0">
            <a:spAutoFit/>
          </a:bodyPr>
          <a:lstStyle/>
          <a:p>
            <a:r>
              <a:rPr lang="en-US" b="1" i="1" cap="all" spc="20" dirty="0">
                <a:solidFill>
                  <a:schemeClr val="bg1"/>
                </a:solidFill>
                <a:latin typeface="Lato" panose="020F0502020204030203" pitchFamily="34" charset="0"/>
              </a:rPr>
              <a:t>REMEMBER TO Schedule:</a:t>
            </a:r>
          </a:p>
          <a:p>
            <a:r>
              <a:rPr lang="en-US" b="1" cap="all" spc="20" dirty="0">
                <a:solidFill>
                  <a:schemeClr val="bg1"/>
                </a:solidFill>
                <a:latin typeface="Lato" panose="020F0502020204030203" pitchFamily="34" charset="0"/>
              </a:rPr>
              <a:t>One-On-One Meeting</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9085" y="4325576"/>
            <a:ext cx="647429" cy="503903"/>
          </a:xfrm>
          <a:prstGeom prst="rect">
            <a:avLst/>
          </a:prstGeom>
        </p:spPr>
      </p:pic>
    </p:spTree>
    <p:extLst>
      <p:ext uri="{BB962C8B-B14F-4D97-AF65-F5344CB8AC3E}">
        <p14:creationId xmlns:p14="http://schemas.microsoft.com/office/powerpoint/2010/main" val="26218458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 y="3338998"/>
            <a:ext cx="9143999" cy="1790255"/>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4" name="Rectangle 3"/>
          <p:cNvSpPr/>
          <p:nvPr/>
        </p:nvSpPr>
        <p:spPr>
          <a:xfrm>
            <a:off x="0" y="14176"/>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dirty="0">
              <a:solidFill>
                <a:schemeClr val="accent3"/>
              </a:solidFill>
            </a:endParaRPr>
          </a:p>
        </p:txBody>
      </p:sp>
      <p:sp>
        <p:nvSpPr>
          <p:cNvPr id="5" name="TextBox 6"/>
          <p:cNvSpPr txBox="1"/>
          <p:nvPr/>
        </p:nvSpPr>
        <p:spPr>
          <a:xfrm>
            <a:off x="2874891" y="1292754"/>
            <a:ext cx="3579576" cy="427938"/>
          </a:xfrm>
          <a:prstGeom prst="rect">
            <a:avLst/>
          </a:prstGeom>
          <a:noFill/>
        </p:spPr>
        <p:txBody>
          <a:bodyPr wrap="square" lIns="0" tIns="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lnSpc>
                <a:spcPts val="3200"/>
              </a:lnSpc>
            </a:pPr>
            <a:r>
              <a:rPr lang="en-US" sz="4000" cap="all" spc="70" dirty="0">
                <a:solidFill>
                  <a:schemeClr val="accent3"/>
                </a:solidFill>
                <a:latin typeface="Lato Black" panose="020F0A02020204030203" pitchFamily="34" charset="0"/>
              </a:rPr>
              <a:t>Thank you</a:t>
            </a:r>
          </a:p>
        </p:txBody>
      </p:sp>
      <p:cxnSp>
        <p:nvCxnSpPr>
          <p:cNvPr id="6" name="Straight Connector 5"/>
          <p:cNvCxnSpPr/>
          <p:nvPr/>
        </p:nvCxnSpPr>
        <p:spPr>
          <a:xfrm>
            <a:off x="4390359" y="1851871"/>
            <a:ext cx="54864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Box 8"/>
          <p:cNvSpPr txBox="1"/>
          <p:nvPr/>
        </p:nvSpPr>
        <p:spPr>
          <a:xfrm>
            <a:off x="2374529" y="2222301"/>
            <a:ext cx="4947139" cy="179536"/>
          </a:xfrm>
          <a:prstGeom prst="rect">
            <a:avLst/>
          </a:prstGeom>
          <a:noFill/>
        </p:spPr>
        <p:txBody>
          <a:bodyPr wrap="square" lIns="0" tIns="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lnSpc>
                <a:spcPts val="1400"/>
              </a:lnSpc>
              <a:spcAft>
                <a:spcPts val="1200"/>
              </a:spcAft>
            </a:pPr>
            <a:r>
              <a:rPr lang="en-US" sz="2400" dirty="0">
                <a:solidFill>
                  <a:schemeClr val="tx1">
                    <a:lumMod val="75000"/>
                    <a:lumOff val="25000"/>
                  </a:schemeClr>
                </a:solidFill>
                <a:latin typeface="Lato" panose="020F0502020204030203" pitchFamily="34" charset="0"/>
              </a:rPr>
              <a:t>Your future self is counting on you.</a:t>
            </a:r>
          </a:p>
        </p:txBody>
      </p:sp>
      <p:sp>
        <p:nvSpPr>
          <p:cNvPr id="24" name="TextBox 23"/>
          <p:cNvSpPr txBox="1"/>
          <p:nvPr/>
        </p:nvSpPr>
        <p:spPr>
          <a:xfrm>
            <a:off x="1154712" y="3746170"/>
            <a:ext cx="3132685" cy="830997"/>
          </a:xfrm>
          <a:prstGeom prst="rect">
            <a:avLst/>
          </a:prstGeom>
          <a:noFill/>
        </p:spPr>
        <p:txBody>
          <a:bodyPr wrap="none" rtlCol="0">
            <a:spAutoFit/>
          </a:bodyPr>
          <a:lstStyle/>
          <a:p>
            <a:r>
              <a:rPr lang="en-US" sz="4800" b="1" dirty="0">
                <a:solidFill>
                  <a:schemeClr val="bg1"/>
                </a:solidFill>
              </a:rPr>
              <a:t>Contact Us!</a:t>
            </a:r>
          </a:p>
        </p:txBody>
      </p:sp>
      <p:sp>
        <p:nvSpPr>
          <p:cNvPr id="25" name="TextBox 24"/>
          <p:cNvSpPr txBox="1"/>
          <p:nvPr/>
        </p:nvSpPr>
        <p:spPr>
          <a:xfrm>
            <a:off x="1189539" y="4445852"/>
            <a:ext cx="2760922" cy="276999"/>
          </a:xfrm>
          <a:prstGeom prst="rect">
            <a:avLst/>
          </a:prstGeom>
          <a:noFill/>
        </p:spPr>
        <p:txBody>
          <a:bodyPr wrap="square" rtlCol="0">
            <a:spAutoFit/>
          </a:bodyPr>
          <a:lstStyle/>
          <a:p>
            <a:r>
              <a:rPr lang="en-US" sz="1200" dirty="0">
                <a:solidFill>
                  <a:schemeClr val="bg1"/>
                </a:solidFill>
              </a:rPr>
              <a:t>COMPANY / CONTACT NAME</a:t>
            </a:r>
          </a:p>
        </p:txBody>
      </p:sp>
      <p:sp>
        <p:nvSpPr>
          <p:cNvPr id="29" name="TextBox 28"/>
          <p:cNvSpPr txBox="1"/>
          <p:nvPr/>
        </p:nvSpPr>
        <p:spPr>
          <a:xfrm>
            <a:off x="6127033" y="3736981"/>
            <a:ext cx="2050433" cy="313932"/>
          </a:xfrm>
          <a:prstGeom prst="rect">
            <a:avLst/>
          </a:prstGeom>
          <a:noFill/>
        </p:spPr>
        <p:txBody>
          <a:bodyPr wrap="none" rtlCol="0">
            <a:spAutoFit/>
          </a:bodyPr>
          <a:lstStyle/>
          <a:p>
            <a:pPr>
              <a:lnSpc>
                <a:spcPct val="120000"/>
              </a:lnSpc>
            </a:pPr>
            <a:r>
              <a:rPr lang="en-US" sz="1200" dirty="0">
                <a:solidFill>
                  <a:schemeClr val="bg1"/>
                </a:solidFill>
              </a:rPr>
              <a:t>123 Any Street, City, ST 12345</a:t>
            </a:r>
          </a:p>
        </p:txBody>
      </p:sp>
      <p:sp>
        <p:nvSpPr>
          <p:cNvPr id="32" name="TextBox 31"/>
          <p:cNvSpPr txBox="1"/>
          <p:nvPr/>
        </p:nvSpPr>
        <p:spPr>
          <a:xfrm>
            <a:off x="6182916" y="4172470"/>
            <a:ext cx="984565" cy="299184"/>
          </a:xfrm>
          <a:prstGeom prst="rect">
            <a:avLst/>
          </a:prstGeom>
          <a:noFill/>
        </p:spPr>
        <p:txBody>
          <a:bodyPr wrap="none" rtlCol="0">
            <a:spAutoFit/>
          </a:bodyPr>
          <a:lstStyle/>
          <a:p>
            <a:pPr>
              <a:lnSpc>
                <a:spcPct val="120000"/>
              </a:lnSpc>
            </a:pPr>
            <a:r>
              <a:rPr lang="en-US" sz="1200" dirty="0">
                <a:solidFill>
                  <a:schemeClr val="bg1"/>
                </a:solidFill>
              </a:rPr>
              <a:t>000-555-212</a:t>
            </a:r>
          </a:p>
        </p:txBody>
      </p:sp>
      <p:sp>
        <p:nvSpPr>
          <p:cNvPr id="33" name="TextBox 32"/>
          <p:cNvSpPr txBox="1"/>
          <p:nvPr/>
        </p:nvSpPr>
        <p:spPr>
          <a:xfrm>
            <a:off x="6154805" y="4570366"/>
            <a:ext cx="1557478" cy="299184"/>
          </a:xfrm>
          <a:prstGeom prst="rect">
            <a:avLst/>
          </a:prstGeom>
          <a:noFill/>
        </p:spPr>
        <p:txBody>
          <a:bodyPr wrap="none" rtlCol="0">
            <a:spAutoFit/>
          </a:bodyPr>
          <a:lstStyle/>
          <a:p>
            <a:pPr>
              <a:lnSpc>
                <a:spcPct val="120000"/>
              </a:lnSpc>
            </a:pPr>
            <a:r>
              <a:rPr lang="en-US" sz="1200" dirty="0">
                <a:solidFill>
                  <a:schemeClr val="bg1"/>
                </a:solidFill>
              </a:rPr>
              <a:t>Company@gmail.com</a:t>
            </a:r>
          </a:p>
        </p:txBody>
      </p:sp>
      <p:sp>
        <p:nvSpPr>
          <p:cNvPr id="37" name="Freeform 83"/>
          <p:cNvSpPr>
            <a:spLocks noEditPoints="1"/>
          </p:cNvSpPr>
          <p:nvPr/>
        </p:nvSpPr>
        <p:spPr bwMode="auto">
          <a:xfrm>
            <a:off x="5924248" y="3775045"/>
            <a:ext cx="135190" cy="237803"/>
          </a:xfrm>
          <a:custGeom>
            <a:avLst/>
            <a:gdLst>
              <a:gd name="T0" fmla="*/ 0 w 125"/>
              <a:gd name="T1" fmla="*/ 62 h 221"/>
              <a:gd name="T2" fmla="*/ 18 w 125"/>
              <a:gd name="T3" fmla="*/ 18 h 221"/>
              <a:gd name="T4" fmla="*/ 63 w 125"/>
              <a:gd name="T5" fmla="*/ 0 h 221"/>
              <a:gd name="T6" fmla="*/ 107 w 125"/>
              <a:gd name="T7" fmla="*/ 18 h 221"/>
              <a:gd name="T8" fmla="*/ 125 w 125"/>
              <a:gd name="T9" fmla="*/ 62 h 221"/>
              <a:gd name="T10" fmla="*/ 120 w 125"/>
              <a:gd name="T11" fmla="*/ 87 h 221"/>
              <a:gd name="T12" fmla="*/ 63 w 125"/>
              <a:gd name="T13" fmla="*/ 221 h 221"/>
              <a:gd name="T14" fmla="*/ 6 w 125"/>
              <a:gd name="T15" fmla="*/ 88 h 221"/>
              <a:gd name="T16" fmla="*/ 2 w 125"/>
              <a:gd name="T17" fmla="*/ 75 h 221"/>
              <a:gd name="T18" fmla="*/ 0 w 125"/>
              <a:gd name="T19" fmla="*/ 62 h 221"/>
              <a:gd name="T20" fmla="*/ 40 w 125"/>
              <a:gd name="T21" fmla="*/ 40 h 221"/>
              <a:gd name="T22" fmla="*/ 31 w 125"/>
              <a:gd name="T23" fmla="*/ 62 h 221"/>
              <a:gd name="T24" fmla="*/ 40 w 125"/>
              <a:gd name="T25" fmla="*/ 84 h 221"/>
              <a:gd name="T26" fmla="*/ 63 w 125"/>
              <a:gd name="T27" fmla="*/ 93 h 221"/>
              <a:gd name="T28" fmla="*/ 85 w 125"/>
              <a:gd name="T29" fmla="*/ 84 h 221"/>
              <a:gd name="T30" fmla="*/ 94 w 125"/>
              <a:gd name="T31" fmla="*/ 62 h 221"/>
              <a:gd name="T32" fmla="*/ 85 w 125"/>
              <a:gd name="T33" fmla="*/ 40 h 221"/>
              <a:gd name="T34" fmla="*/ 63 w 125"/>
              <a:gd name="T35" fmla="*/ 31 h 221"/>
              <a:gd name="T36" fmla="*/ 40 w 125"/>
              <a:gd name="T37" fmla="*/ 4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 h="221">
                <a:moveTo>
                  <a:pt x="0" y="62"/>
                </a:moveTo>
                <a:cubicBezTo>
                  <a:pt x="0" y="45"/>
                  <a:pt x="6" y="30"/>
                  <a:pt x="18" y="18"/>
                </a:cubicBezTo>
                <a:cubicBezTo>
                  <a:pt x="31" y="6"/>
                  <a:pt x="45" y="0"/>
                  <a:pt x="63" y="0"/>
                </a:cubicBezTo>
                <a:cubicBezTo>
                  <a:pt x="80" y="0"/>
                  <a:pt x="94" y="6"/>
                  <a:pt x="107" y="18"/>
                </a:cubicBezTo>
                <a:cubicBezTo>
                  <a:pt x="119" y="30"/>
                  <a:pt x="125" y="45"/>
                  <a:pt x="125" y="62"/>
                </a:cubicBezTo>
                <a:cubicBezTo>
                  <a:pt x="125" y="71"/>
                  <a:pt x="123" y="79"/>
                  <a:pt x="120" y="87"/>
                </a:cubicBezTo>
                <a:cubicBezTo>
                  <a:pt x="63" y="221"/>
                  <a:pt x="63" y="221"/>
                  <a:pt x="63" y="221"/>
                </a:cubicBezTo>
                <a:cubicBezTo>
                  <a:pt x="6" y="88"/>
                  <a:pt x="6" y="88"/>
                  <a:pt x="6" y="88"/>
                </a:cubicBezTo>
                <a:cubicBezTo>
                  <a:pt x="4" y="83"/>
                  <a:pt x="3" y="79"/>
                  <a:pt x="2" y="75"/>
                </a:cubicBezTo>
                <a:cubicBezTo>
                  <a:pt x="1" y="71"/>
                  <a:pt x="0" y="67"/>
                  <a:pt x="0" y="62"/>
                </a:cubicBezTo>
                <a:close/>
                <a:moveTo>
                  <a:pt x="40" y="40"/>
                </a:moveTo>
                <a:cubicBezTo>
                  <a:pt x="34" y="46"/>
                  <a:pt x="31" y="53"/>
                  <a:pt x="31" y="62"/>
                </a:cubicBezTo>
                <a:cubicBezTo>
                  <a:pt x="31" y="71"/>
                  <a:pt x="34" y="78"/>
                  <a:pt x="40" y="84"/>
                </a:cubicBezTo>
                <a:cubicBezTo>
                  <a:pt x="47" y="90"/>
                  <a:pt x="54" y="93"/>
                  <a:pt x="63" y="93"/>
                </a:cubicBezTo>
                <a:cubicBezTo>
                  <a:pt x="71" y="93"/>
                  <a:pt x="78" y="90"/>
                  <a:pt x="85" y="84"/>
                </a:cubicBezTo>
                <a:cubicBezTo>
                  <a:pt x="91" y="78"/>
                  <a:pt x="94" y="71"/>
                  <a:pt x="94" y="62"/>
                </a:cubicBezTo>
                <a:cubicBezTo>
                  <a:pt x="94" y="53"/>
                  <a:pt x="91" y="46"/>
                  <a:pt x="85" y="40"/>
                </a:cubicBezTo>
                <a:cubicBezTo>
                  <a:pt x="78" y="34"/>
                  <a:pt x="71" y="31"/>
                  <a:pt x="63" y="31"/>
                </a:cubicBezTo>
                <a:cubicBezTo>
                  <a:pt x="54" y="31"/>
                  <a:pt x="47" y="34"/>
                  <a:pt x="40" y="40"/>
                </a:cubicBezTo>
                <a:close/>
              </a:path>
            </a:pathLst>
          </a:custGeom>
          <a:solidFill>
            <a:schemeClr val="bg1"/>
          </a:solidFill>
          <a:ln>
            <a:noFill/>
          </a:ln>
        </p:spPr>
        <p:txBody>
          <a:bodyPr vert="horz" wrap="square" lIns="99060" tIns="49530" rIns="99060" bIns="49530" numCol="1" anchor="t" anchorCtr="0" compatLnSpc="1">
            <a:prstTxWarp prst="textNoShape">
              <a:avLst/>
            </a:prstTxWarp>
          </a:bodyPr>
          <a:lstStyle/>
          <a:p>
            <a:endParaRPr lang="en-US" sz="1716" dirty="0"/>
          </a:p>
        </p:txBody>
      </p:sp>
      <p:sp>
        <p:nvSpPr>
          <p:cNvPr id="38" name="Freeform 53"/>
          <p:cNvSpPr>
            <a:spLocks/>
          </p:cNvSpPr>
          <p:nvPr/>
        </p:nvSpPr>
        <p:spPr bwMode="auto">
          <a:xfrm>
            <a:off x="5866541" y="4234125"/>
            <a:ext cx="192897" cy="194490"/>
          </a:xfrm>
          <a:custGeom>
            <a:avLst/>
            <a:gdLst>
              <a:gd name="T0" fmla="*/ 159 w 222"/>
              <a:gd name="T1" fmla="*/ 78 h 223"/>
              <a:gd name="T2" fmla="*/ 157 w 222"/>
              <a:gd name="T3" fmla="*/ 29 h 223"/>
              <a:gd name="T4" fmla="*/ 208 w 222"/>
              <a:gd name="T5" fmla="*/ 35 h 223"/>
              <a:gd name="T6" fmla="*/ 156 w 222"/>
              <a:gd name="T7" fmla="*/ 156 h 223"/>
              <a:gd name="T8" fmla="*/ 34 w 222"/>
              <a:gd name="T9" fmla="*/ 208 h 223"/>
              <a:gd name="T10" fmla="*/ 28 w 222"/>
              <a:gd name="T11" fmla="*/ 158 h 223"/>
              <a:gd name="T12" fmla="*/ 78 w 222"/>
              <a:gd name="T13" fmla="*/ 159 h 223"/>
              <a:gd name="T14" fmla="*/ 129 w 222"/>
              <a:gd name="T15" fmla="*/ 130 h 223"/>
              <a:gd name="T16" fmla="*/ 159 w 222"/>
              <a:gd name="T17" fmla="*/ 78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2" h="223">
                <a:moveTo>
                  <a:pt x="159" y="78"/>
                </a:moveTo>
                <a:cubicBezTo>
                  <a:pt x="146" y="65"/>
                  <a:pt x="134" y="57"/>
                  <a:pt x="157" y="29"/>
                </a:cubicBezTo>
                <a:cubicBezTo>
                  <a:pt x="181" y="0"/>
                  <a:pt x="195" y="22"/>
                  <a:pt x="208" y="35"/>
                </a:cubicBezTo>
                <a:cubicBezTo>
                  <a:pt x="222" y="49"/>
                  <a:pt x="209" y="103"/>
                  <a:pt x="156" y="156"/>
                </a:cubicBezTo>
                <a:cubicBezTo>
                  <a:pt x="102" y="209"/>
                  <a:pt x="49" y="223"/>
                  <a:pt x="34" y="208"/>
                </a:cubicBezTo>
                <a:cubicBezTo>
                  <a:pt x="22" y="196"/>
                  <a:pt x="0" y="181"/>
                  <a:pt x="28" y="158"/>
                </a:cubicBezTo>
                <a:cubicBezTo>
                  <a:pt x="57" y="135"/>
                  <a:pt x="65" y="146"/>
                  <a:pt x="78" y="159"/>
                </a:cubicBezTo>
                <a:cubicBezTo>
                  <a:pt x="87" y="168"/>
                  <a:pt x="109" y="149"/>
                  <a:pt x="129" y="130"/>
                </a:cubicBezTo>
                <a:cubicBezTo>
                  <a:pt x="149" y="110"/>
                  <a:pt x="168" y="87"/>
                  <a:pt x="159" y="78"/>
                </a:cubicBezTo>
                <a:close/>
              </a:path>
            </a:pathLst>
          </a:custGeom>
          <a:solidFill>
            <a:schemeClr val="bg1"/>
          </a:solidFill>
          <a:ln>
            <a:noFill/>
          </a:ln>
          <a:extLst/>
        </p:spPr>
        <p:txBody>
          <a:bodyPr vert="horz" wrap="square" lIns="99060" tIns="49530" rIns="99060" bIns="49530" numCol="1" anchor="t" anchorCtr="0" compatLnSpc="1">
            <a:prstTxWarp prst="textNoShape">
              <a:avLst/>
            </a:prstTxWarp>
          </a:bodyPr>
          <a:lstStyle/>
          <a:p>
            <a:endParaRPr lang="en-US" sz="1716" dirty="0"/>
          </a:p>
        </p:txBody>
      </p:sp>
      <p:sp>
        <p:nvSpPr>
          <p:cNvPr id="39" name="Freeform 57"/>
          <p:cNvSpPr>
            <a:spLocks noEditPoints="1"/>
          </p:cNvSpPr>
          <p:nvPr/>
        </p:nvSpPr>
        <p:spPr bwMode="auto">
          <a:xfrm>
            <a:off x="5866541" y="4644441"/>
            <a:ext cx="215215" cy="133911"/>
          </a:xfrm>
          <a:custGeom>
            <a:avLst/>
            <a:gdLst>
              <a:gd name="T0" fmla="*/ 244 w 248"/>
              <a:gd name="T1" fmla="*/ 44 h 154"/>
              <a:gd name="T2" fmla="*/ 244 w 248"/>
              <a:gd name="T3" fmla="*/ 141 h 154"/>
              <a:gd name="T4" fmla="*/ 231 w 248"/>
              <a:gd name="T5" fmla="*/ 154 h 154"/>
              <a:gd name="T6" fmla="*/ 18 w 248"/>
              <a:gd name="T7" fmla="*/ 154 h 154"/>
              <a:gd name="T8" fmla="*/ 5 w 248"/>
              <a:gd name="T9" fmla="*/ 141 h 154"/>
              <a:gd name="T10" fmla="*/ 5 w 248"/>
              <a:gd name="T11" fmla="*/ 44 h 154"/>
              <a:gd name="T12" fmla="*/ 10 w 248"/>
              <a:gd name="T13" fmla="*/ 41 h 154"/>
              <a:gd name="T14" fmla="*/ 113 w 248"/>
              <a:gd name="T15" fmla="*/ 95 h 154"/>
              <a:gd name="T16" fmla="*/ 125 w 248"/>
              <a:gd name="T17" fmla="*/ 97 h 154"/>
              <a:gd name="T18" fmla="*/ 136 w 248"/>
              <a:gd name="T19" fmla="*/ 95 h 154"/>
              <a:gd name="T20" fmla="*/ 239 w 248"/>
              <a:gd name="T21" fmla="*/ 41 h 154"/>
              <a:gd name="T22" fmla="*/ 244 w 248"/>
              <a:gd name="T23" fmla="*/ 44 h 154"/>
              <a:gd name="T24" fmla="*/ 12 w 248"/>
              <a:gd name="T25" fmla="*/ 0 h 154"/>
              <a:gd name="T26" fmla="*/ 237 w 248"/>
              <a:gd name="T27" fmla="*/ 0 h 154"/>
              <a:gd name="T28" fmla="*/ 236 w 248"/>
              <a:gd name="T29" fmla="*/ 15 h 154"/>
              <a:gd name="T30" fmla="*/ 136 w 248"/>
              <a:gd name="T31" fmla="*/ 68 h 154"/>
              <a:gd name="T32" fmla="*/ 125 w 248"/>
              <a:gd name="T33" fmla="*/ 71 h 154"/>
              <a:gd name="T34" fmla="*/ 113 w 248"/>
              <a:gd name="T35" fmla="*/ 68 h 154"/>
              <a:gd name="T36" fmla="*/ 13 w 248"/>
              <a:gd name="T37" fmla="*/ 15 h 154"/>
              <a:gd name="T38" fmla="*/ 12 w 248"/>
              <a:gd name="T3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8" h="154">
                <a:moveTo>
                  <a:pt x="244" y="44"/>
                </a:moveTo>
                <a:cubicBezTo>
                  <a:pt x="244" y="46"/>
                  <a:pt x="244" y="141"/>
                  <a:pt x="244" y="141"/>
                </a:cubicBezTo>
                <a:cubicBezTo>
                  <a:pt x="244" y="147"/>
                  <a:pt x="237" y="154"/>
                  <a:pt x="231" y="154"/>
                </a:cubicBezTo>
                <a:cubicBezTo>
                  <a:pt x="18" y="154"/>
                  <a:pt x="18" y="154"/>
                  <a:pt x="18" y="154"/>
                </a:cubicBezTo>
                <a:cubicBezTo>
                  <a:pt x="12" y="154"/>
                  <a:pt x="5" y="147"/>
                  <a:pt x="5" y="141"/>
                </a:cubicBezTo>
                <a:cubicBezTo>
                  <a:pt x="5" y="141"/>
                  <a:pt x="5" y="46"/>
                  <a:pt x="5" y="44"/>
                </a:cubicBezTo>
                <a:cubicBezTo>
                  <a:pt x="5" y="42"/>
                  <a:pt x="5" y="38"/>
                  <a:pt x="10" y="41"/>
                </a:cubicBezTo>
                <a:cubicBezTo>
                  <a:pt x="17" y="45"/>
                  <a:pt x="108" y="93"/>
                  <a:pt x="113" y="95"/>
                </a:cubicBezTo>
                <a:cubicBezTo>
                  <a:pt x="117" y="97"/>
                  <a:pt x="120" y="97"/>
                  <a:pt x="125" y="97"/>
                </a:cubicBezTo>
                <a:cubicBezTo>
                  <a:pt x="129" y="97"/>
                  <a:pt x="132" y="97"/>
                  <a:pt x="136" y="95"/>
                </a:cubicBezTo>
                <a:cubicBezTo>
                  <a:pt x="141" y="93"/>
                  <a:pt x="231" y="45"/>
                  <a:pt x="239" y="41"/>
                </a:cubicBezTo>
                <a:cubicBezTo>
                  <a:pt x="244" y="38"/>
                  <a:pt x="244" y="42"/>
                  <a:pt x="244" y="44"/>
                </a:cubicBezTo>
                <a:close/>
                <a:moveTo>
                  <a:pt x="12" y="0"/>
                </a:moveTo>
                <a:cubicBezTo>
                  <a:pt x="237" y="0"/>
                  <a:pt x="237" y="0"/>
                  <a:pt x="237" y="0"/>
                </a:cubicBezTo>
                <a:cubicBezTo>
                  <a:pt x="248" y="0"/>
                  <a:pt x="243" y="11"/>
                  <a:pt x="236" y="15"/>
                </a:cubicBezTo>
                <a:cubicBezTo>
                  <a:pt x="229" y="18"/>
                  <a:pt x="140" y="67"/>
                  <a:pt x="136" y="68"/>
                </a:cubicBezTo>
                <a:cubicBezTo>
                  <a:pt x="133" y="70"/>
                  <a:pt x="129" y="71"/>
                  <a:pt x="125" y="71"/>
                </a:cubicBezTo>
                <a:cubicBezTo>
                  <a:pt x="120" y="71"/>
                  <a:pt x="116" y="70"/>
                  <a:pt x="113" y="68"/>
                </a:cubicBezTo>
                <a:cubicBezTo>
                  <a:pt x="109" y="67"/>
                  <a:pt x="20" y="18"/>
                  <a:pt x="13" y="15"/>
                </a:cubicBezTo>
                <a:cubicBezTo>
                  <a:pt x="6" y="11"/>
                  <a:pt x="0" y="0"/>
                  <a:pt x="12" y="0"/>
                </a:cubicBezTo>
                <a:close/>
              </a:path>
            </a:pathLst>
          </a:custGeom>
          <a:solidFill>
            <a:schemeClr val="bg1"/>
          </a:solidFill>
          <a:ln>
            <a:noFill/>
          </a:ln>
          <a:extLst/>
        </p:spPr>
        <p:txBody>
          <a:bodyPr vert="horz" wrap="square" lIns="99060" tIns="49530" rIns="99060" bIns="49530" numCol="1" anchor="t" anchorCtr="0" compatLnSpc="1">
            <a:prstTxWarp prst="textNoShape">
              <a:avLst/>
            </a:prstTxWarp>
          </a:bodyPr>
          <a:lstStyle/>
          <a:p>
            <a:endParaRPr lang="en-US" sz="1716" dirty="0"/>
          </a:p>
        </p:txBody>
      </p:sp>
      <p:pic>
        <p:nvPicPr>
          <p:cNvPr id="17" name="Picture 16" descr="FInal-Tom-Logo-PPT.png"/>
          <p:cNvPicPr>
            <a:picLocks noChangeAspect="1"/>
          </p:cNvPicPr>
          <p:nvPr/>
        </p:nvPicPr>
        <p:blipFill>
          <a:blip r:embed="rId3" cstate="print"/>
          <a:srcRect l="3788" r="4415"/>
          <a:stretch>
            <a:fillRect/>
          </a:stretch>
        </p:blipFill>
        <p:spPr>
          <a:xfrm>
            <a:off x="316228" y="143769"/>
            <a:ext cx="1376647" cy="624402"/>
          </a:xfrm>
          <a:prstGeom prst="rect">
            <a:avLst/>
          </a:prstGeom>
        </p:spPr>
      </p:pic>
      <p:pic>
        <p:nvPicPr>
          <p:cNvPr id="18" name="Picture 1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958007" y="136663"/>
            <a:ext cx="990677" cy="638613"/>
          </a:xfrm>
          <a:prstGeom prst="rect">
            <a:avLst/>
          </a:prstGeom>
        </p:spPr>
      </p:pic>
    </p:spTree>
    <p:extLst>
      <p:ext uri="{BB962C8B-B14F-4D97-AF65-F5344CB8AC3E}">
        <p14:creationId xmlns:p14="http://schemas.microsoft.com/office/powerpoint/2010/main" val="203867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7" name="Content Placeholder 2"/>
          <p:cNvSpPr txBox="1">
            <a:spLocks/>
          </p:cNvSpPr>
          <p:nvPr/>
        </p:nvSpPr>
        <p:spPr>
          <a:xfrm>
            <a:off x="5142761" y="610250"/>
            <a:ext cx="3200401" cy="3580853"/>
          </a:xfrm>
          <a:prstGeom prst="rect">
            <a:avLst/>
          </a:prstGeom>
        </p:spPr>
        <p:txBody>
          <a:bodyPr vert="horz" lIns="91440" tIns="45720" rIns="91440" bIns="45720" rtlCol="0">
            <a:noAutofit/>
          </a:bodyPr>
          <a:lstStyle>
            <a:lvl1pPr marL="342900" indent="-342900" algn="l" defTabSz="914400" rtl="0" eaLnBrk="1" latinLnBrk="0" hangingPunct="1">
              <a:lnSpc>
                <a:spcPct val="120000"/>
              </a:lnSpc>
              <a:spcBef>
                <a:spcPct val="20000"/>
              </a:spcBef>
              <a:buClr>
                <a:schemeClr val="accent3">
                  <a:lumMod val="75000"/>
                </a:schemeClr>
              </a:buClr>
              <a:buFont typeface="Wingdings 3" pitchFamily="18" charset="2"/>
              <a:buChar char=""/>
              <a:defRPr sz="3200" b="1" kern="1200">
                <a:solidFill>
                  <a:schemeClr val="tx1"/>
                </a:solidFill>
                <a:latin typeface="Arial Unicode MS" pitchFamily="34" charset="-128"/>
                <a:ea typeface="Arial Unicode MS" pitchFamily="34" charset="-128"/>
                <a:cs typeface="Arial Unicode MS" pitchFamily="34" charset="-128"/>
              </a:defRPr>
            </a:lvl1pPr>
            <a:lvl2pPr marL="742950" indent="-285750" algn="l" defTabSz="914400" rtl="0" eaLnBrk="1" latinLnBrk="0" hangingPunct="1">
              <a:lnSpc>
                <a:spcPct val="120000"/>
              </a:lnSpc>
              <a:spcBef>
                <a:spcPct val="20000"/>
              </a:spcBef>
              <a:buClr>
                <a:schemeClr val="accent3">
                  <a:lumMod val="75000"/>
                </a:schemeClr>
              </a:buClr>
              <a:buFont typeface="Wingdings 3" pitchFamily="18" charset="2"/>
              <a:buChar char=""/>
              <a:defRPr sz="2800" b="1" kern="1200">
                <a:solidFill>
                  <a:schemeClr val="tx1"/>
                </a:solidFill>
                <a:latin typeface="Arial Unicode MS" pitchFamily="34" charset="-128"/>
                <a:ea typeface="Arial Unicode MS" pitchFamily="34" charset="-128"/>
                <a:cs typeface="Arial Unicode MS" pitchFamily="34" charset="-128"/>
              </a:defRPr>
            </a:lvl2pPr>
            <a:lvl3pPr marL="1143000" indent="-228600" algn="l" defTabSz="914400" rtl="0" eaLnBrk="1" latinLnBrk="0" hangingPunct="1">
              <a:lnSpc>
                <a:spcPct val="120000"/>
              </a:lnSpc>
              <a:spcBef>
                <a:spcPct val="20000"/>
              </a:spcBef>
              <a:buClr>
                <a:schemeClr val="accent3">
                  <a:lumMod val="75000"/>
                </a:schemeClr>
              </a:buClr>
              <a:buFont typeface="Wingdings 3" pitchFamily="18" charset="2"/>
              <a:buChar char=""/>
              <a:defRPr sz="2400" b="1" kern="1200">
                <a:solidFill>
                  <a:schemeClr val="tx1"/>
                </a:solidFill>
                <a:latin typeface="Arial Unicode MS" pitchFamily="34" charset="-128"/>
                <a:ea typeface="Arial Unicode MS" pitchFamily="34" charset="-128"/>
                <a:cs typeface="Arial Unicode MS" pitchFamily="34" charset="-128"/>
              </a:defRPr>
            </a:lvl3pPr>
            <a:lvl4pPr marL="1600200" indent="-228600" algn="l" defTabSz="914400" rtl="0" eaLnBrk="1" latinLnBrk="0" hangingPunct="1">
              <a:lnSpc>
                <a:spcPct val="120000"/>
              </a:lnSpc>
              <a:spcBef>
                <a:spcPct val="20000"/>
              </a:spcBef>
              <a:buClr>
                <a:schemeClr val="accent3">
                  <a:lumMod val="75000"/>
                </a:schemeClr>
              </a:buClr>
              <a:buFont typeface="Wingdings 3" pitchFamily="18" charset="2"/>
              <a:buChar char=""/>
              <a:defRPr sz="2000" b="1" kern="1200">
                <a:solidFill>
                  <a:schemeClr val="tx1"/>
                </a:solidFill>
                <a:latin typeface="Arial Unicode MS" pitchFamily="34" charset="-128"/>
                <a:ea typeface="Arial Unicode MS" pitchFamily="34" charset="-128"/>
                <a:cs typeface="Arial Unicode MS" pitchFamily="34" charset="-128"/>
              </a:defRPr>
            </a:lvl4pPr>
            <a:lvl5pPr marL="2057400" indent="-228600" algn="l" defTabSz="914400" rtl="0" eaLnBrk="1" latinLnBrk="0" hangingPunct="1">
              <a:lnSpc>
                <a:spcPct val="120000"/>
              </a:lnSpc>
              <a:spcBef>
                <a:spcPct val="20000"/>
              </a:spcBef>
              <a:buClr>
                <a:schemeClr val="accent3">
                  <a:lumMod val="75000"/>
                </a:schemeClr>
              </a:buClr>
              <a:buFont typeface="Wingdings 3" pitchFamily="18" charset="2"/>
              <a:buChar char=""/>
              <a:defRPr sz="2000" b="1" kern="1200">
                <a:solidFill>
                  <a:schemeClr val="tx1"/>
                </a:solidFill>
                <a:latin typeface="Arial Unicode MS" pitchFamily="34" charset="-128"/>
                <a:ea typeface="Arial Unicode MS" pitchFamily="34" charset="-128"/>
                <a:cs typeface="Arial Unicode MS" pitchFamily="34"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buFont typeface="Wingdings 3" pitchFamily="18" charset="2"/>
              <a:buNone/>
            </a:pPr>
            <a:r>
              <a:rPr lang="en-US" sz="2400" i="1"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Those who have planned for retirement are </a:t>
            </a:r>
            <a:r>
              <a:rPr lang="en-US" sz="2800" i="1" dirty="0">
                <a:solidFill>
                  <a:schemeClr val="accent3"/>
                </a:solidFill>
                <a:latin typeface="Times New Roman" panose="02020603050405020304" pitchFamily="18" charset="0"/>
                <a:ea typeface="Tahoma" panose="020B0604030504040204" pitchFamily="34" charset="0"/>
                <a:cs typeface="Times New Roman" panose="02020603050405020304" pitchFamily="18" charset="0"/>
              </a:rPr>
              <a:t>three times </a:t>
            </a:r>
            <a:r>
              <a:rPr lang="en-US" sz="2400" i="1"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more likely to be confident they will have </a:t>
            </a:r>
            <a:r>
              <a:rPr lang="en-US" sz="2800" i="1" dirty="0">
                <a:solidFill>
                  <a:schemeClr val="accent3"/>
                </a:solidFill>
                <a:latin typeface="Times New Roman" panose="02020603050405020304" pitchFamily="18" charset="0"/>
                <a:ea typeface="Tahoma" panose="020B0604030504040204" pitchFamily="34" charset="0"/>
                <a:cs typeface="Times New Roman" panose="02020603050405020304" pitchFamily="18" charset="0"/>
              </a:rPr>
              <a:t>sufficient income</a:t>
            </a:r>
            <a:r>
              <a:rPr lang="en-US" sz="2400" i="1"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in retirement as compared to those who have not planned.</a:t>
            </a:r>
          </a:p>
        </p:txBody>
      </p:sp>
      <p:sp>
        <p:nvSpPr>
          <p:cNvPr id="8" name="Rectangle 7"/>
          <p:cNvSpPr/>
          <p:nvPr/>
        </p:nvSpPr>
        <p:spPr>
          <a:xfrm>
            <a:off x="1663992" y="4191103"/>
            <a:ext cx="6045200" cy="230832"/>
          </a:xfrm>
          <a:prstGeom prst="rect">
            <a:avLst/>
          </a:prstGeom>
        </p:spPr>
        <p:txBody>
          <a:bodyPr wrap="square">
            <a:spAutoFit/>
          </a:bodyPr>
          <a:lstStyle/>
          <a:p>
            <a:pPr algn="ctr"/>
            <a:r>
              <a:rPr lang="en-US" sz="900" i="1" dirty="0">
                <a:solidFill>
                  <a:schemeClr val="bg1"/>
                </a:solidFill>
              </a:rPr>
              <a:t>Source: The Hartford Investments and Retirement Survey, December 2009</a:t>
            </a:r>
          </a:p>
        </p:txBody>
      </p:sp>
      <p:sp>
        <p:nvSpPr>
          <p:cNvPr id="9" name="Freeform 246"/>
          <p:cNvSpPr>
            <a:spLocks noEditPoints="1"/>
          </p:cNvSpPr>
          <p:nvPr/>
        </p:nvSpPr>
        <p:spPr bwMode="auto">
          <a:xfrm rot="10800000" flipH="1" flipV="1">
            <a:off x="8343162" y="3766565"/>
            <a:ext cx="214895" cy="214895"/>
          </a:xfrm>
          <a:custGeom>
            <a:avLst/>
            <a:gdLst>
              <a:gd name="T0" fmla="*/ 73 w 157"/>
              <a:gd name="T1" fmla="*/ 18 h 133"/>
              <a:gd name="T2" fmla="*/ 73 w 157"/>
              <a:gd name="T3" fmla="*/ 85 h 133"/>
              <a:gd name="T4" fmla="*/ 69 w 157"/>
              <a:gd name="T5" fmla="*/ 104 h 133"/>
              <a:gd name="T6" fmla="*/ 58 w 157"/>
              <a:gd name="T7" fmla="*/ 119 h 133"/>
              <a:gd name="T8" fmla="*/ 43 w 157"/>
              <a:gd name="T9" fmla="*/ 130 h 133"/>
              <a:gd name="T10" fmla="*/ 24 w 157"/>
              <a:gd name="T11" fmla="*/ 133 h 133"/>
              <a:gd name="T12" fmla="*/ 18 w 157"/>
              <a:gd name="T13" fmla="*/ 133 h 133"/>
              <a:gd name="T14" fmla="*/ 14 w 157"/>
              <a:gd name="T15" fmla="*/ 132 h 133"/>
              <a:gd name="T16" fmla="*/ 12 w 157"/>
              <a:gd name="T17" fmla="*/ 127 h 133"/>
              <a:gd name="T18" fmla="*/ 12 w 157"/>
              <a:gd name="T19" fmla="*/ 115 h 133"/>
              <a:gd name="T20" fmla="*/ 14 w 157"/>
              <a:gd name="T21" fmla="*/ 111 h 133"/>
              <a:gd name="T22" fmla="*/ 18 w 157"/>
              <a:gd name="T23" fmla="*/ 109 h 133"/>
              <a:gd name="T24" fmla="*/ 24 w 157"/>
              <a:gd name="T25" fmla="*/ 109 h 133"/>
              <a:gd name="T26" fmla="*/ 41 w 157"/>
              <a:gd name="T27" fmla="*/ 102 h 133"/>
              <a:gd name="T28" fmla="*/ 48 w 157"/>
              <a:gd name="T29" fmla="*/ 85 h 133"/>
              <a:gd name="T30" fmla="*/ 48 w 157"/>
              <a:gd name="T31" fmla="*/ 82 h 133"/>
              <a:gd name="T32" fmla="*/ 46 w 157"/>
              <a:gd name="T33" fmla="*/ 76 h 133"/>
              <a:gd name="T34" fmla="*/ 39 w 157"/>
              <a:gd name="T35" fmla="*/ 73 h 133"/>
              <a:gd name="T36" fmla="*/ 18 w 157"/>
              <a:gd name="T37" fmla="*/ 73 h 133"/>
              <a:gd name="T38" fmla="*/ 5 w 157"/>
              <a:gd name="T39" fmla="*/ 68 h 133"/>
              <a:gd name="T40" fmla="*/ 0 w 157"/>
              <a:gd name="T41" fmla="*/ 55 h 133"/>
              <a:gd name="T42" fmla="*/ 0 w 157"/>
              <a:gd name="T43" fmla="*/ 18 h 133"/>
              <a:gd name="T44" fmla="*/ 5 w 157"/>
              <a:gd name="T45" fmla="*/ 6 h 133"/>
              <a:gd name="T46" fmla="*/ 18 w 157"/>
              <a:gd name="T47" fmla="*/ 0 h 133"/>
              <a:gd name="T48" fmla="*/ 54 w 157"/>
              <a:gd name="T49" fmla="*/ 0 h 133"/>
              <a:gd name="T50" fmla="*/ 67 w 157"/>
              <a:gd name="T51" fmla="*/ 6 h 133"/>
              <a:gd name="T52" fmla="*/ 73 w 157"/>
              <a:gd name="T53" fmla="*/ 18 h 133"/>
              <a:gd name="T54" fmla="*/ 157 w 157"/>
              <a:gd name="T55" fmla="*/ 18 h 133"/>
              <a:gd name="T56" fmla="*/ 157 w 157"/>
              <a:gd name="T57" fmla="*/ 85 h 133"/>
              <a:gd name="T58" fmla="*/ 153 w 157"/>
              <a:gd name="T59" fmla="*/ 104 h 133"/>
              <a:gd name="T60" fmla="*/ 143 w 157"/>
              <a:gd name="T61" fmla="*/ 119 h 133"/>
              <a:gd name="T62" fmla="*/ 128 w 157"/>
              <a:gd name="T63" fmla="*/ 130 h 133"/>
              <a:gd name="T64" fmla="*/ 109 w 157"/>
              <a:gd name="T65" fmla="*/ 133 h 133"/>
              <a:gd name="T66" fmla="*/ 103 w 157"/>
              <a:gd name="T67" fmla="*/ 133 h 133"/>
              <a:gd name="T68" fmla="*/ 99 w 157"/>
              <a:gd name="T69" fmla="*/ 132 h 133"/>
              <a:gd name="T70" fmla="*/ 97 w 157"/>
              <a:gd name="T71" fmla="*/ 127 h 133"/>
              <a:gd name="T72" fmla="*/ 97 w 157"/>
              <a:gd name="T73" fmla="*/ 115 h 133"/>
              <a:gd name="T74" fmla="*/ 99 w 157"/>
              <a:gd name="T75" fmla="*/ 111 h 133"/>
              <a:gd name="T76" fmla="*/ 103 w 157"/>
              <a:gd name="T77" fmla="*/ 109 h 133"/>
              <a:gd name="T78" fmla="*/ 109 w 157"/>
              <a:gd name="T79" fmla="*/ 109 h 133"/>
              <a:gd name="T80" fmla="*/ 126 w 157"/>
              <a:gd name="T81" fmla="*/ 102 h 133"/>
              <a:gd name="T82" fmla="*/ 133 w 157"/>
              <a:gd name="T83" fmla="*/ 85 h 133"/>
              <a:gd name="T84" fmla="*/ 133 w 157"/>
              <a:gd name="T85" fmla="*/ 82 h 133"/>
              <a:gd name="T86" fmla="*/ 130 w 157"/>
              <a:gd name="T87" fmla="*/ 76 h 133"/>
              <a:gd name="T88" fmla="*/ 124 w 157"/>
              <a:gd name="T89" fmla="*/ 73 h 133"/>
              <a:gd name="T90" fmla="*/ 103 w 157"/>
              <a:gd name="T91" fmla="*/ 73 h 133"/>
              <a:gd name="T92" fmla="*/ 90 w 157"/>
              <a:gd name="T93" fmla="*/ 68 h 133"/>
              <a:gd name="T94" fmla="*/ 85 w 157"/>
              <a:gd name="T95" fmla="*/ 55 h 133"/>
              <a:gd name="T96" fmla="*/ 85 w 157"/>
              <a:gd name="T97" fmla="*/ 18 h 133"/>
              <a:gd name="T98" fmla="*/ 90 w 157"/>
              <a:gd name="T99" fmla="*/ 6 h 133"/>
              <a:gd name="T100" fmla="*/ 103 w 157"/>
              <a:gd name="T101" fmla="*/ 0 h 133"/>
              <a:gd name="T102" fmla="*/ 139 w 157"/>
              <a:gd name="T103" fmla="*/ 0 h 133"/>
              <a:gd name="T104" fmla="*/ 152 w 157"/>
              <a:gd name="T105" fmla="*/ 6 h 133"/>
              <a:gd name="T106" fmla="*/ 157 w 157"/>
              <a:gd name="T107" fmla="*/ 1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7" h="133">
                <a:moveTo>
                  <a:pt x="73" y="18"/>
                </a:moveTo>
                <a:cubicBezTo>
                  <a:pt x="73" y="85"/>
                  <a:pt x="73" y="85"/>
                  <a:pt x="73" y="85"/>
                </a:cubicBezTo>
                <a:cubicBezTo>
                  <a:pt x="73" y="92"/>
                  <a:pt x="71" y="98"/>
                  <a:pt x="69" y="104"/>
                </a:cubicBezTo>
                <a:cubicBezTo>
                  <a:pt x="66" y="110"/>
                  <a:pt x="63" y="115"/>
                  <a:pt x="58" y="119"/>
                </a:cubicBezTo>
                <a:cubicBezTo>
                  <a:pt x="54" y="124"/>
                  <a:pt x="49" y="127"/>
                  <a:pt x="43" y="130"/>
                </a:cubicBezTo>
                <a:cubicBezTo>
                  <a:pt x="37" y="132"/>
                  <a:pt x="31" y="133"/>
                  <a:pt x="24" y="133"/>
                </a:cubicBezTo>
                <a:cubicBezTo>
                  <a:pt x="18" y="133"/>
                  <a:pt x="18" y="133"/>
                  <a:pt x="18" y="133"/>
                </a:cubicBezTo>
                <a:cubicBezTo>
                  <a:pt x="16" y="133"/>
                  <a:pt x="15" y="133"/>
                  <a:pt x="14" y="132"/>
                </a:cubicBezTo>
                <a:cubicBezTo>
                  <a:pt x="13" y="130"/>
                  <a:pt x="12" y="129"/>
                  <a:pt x="12" y="127"/>
                </a:cubicBezTo>
                <a:cubicBezTo>
                  <a:pt x="12" y="115"/>
                  <a:pt x="12" y="115"/>
                  <a:pt x="12" y="115"/>
                </a:cubicBezTo>
                <a:cubicBezTo>
                  <a:pt x="12" y="114"/>
                  <a:pt x="13" y="112"/>
                  <a:pt x="14" y="111"/>
                </a:cubicBezTo>
                <a:cubicBezTo>
                  <a:pt x="15" y="110"/>
                  <a:pt x="16" y="109"/>
                  <a:pt x="18" y="109"/>
                </a:cubicBezTo>
                <a:cubicBezTo>
                  <a:pt x="24" y="109"/>
                  <a:pt x="24" y="109"/>
                  <a:pt x="24" y="109"/>
                </a:cubicBezTo>
                <a:cubicBezTo>
                  <a:pt x="31" y="109"/>
                  <a:pt x="37" y="107"/>
                  <a:pt x="41" y="102"/>
                </a:cubicBezTo>
                <a:cubicBezTo>
                  <a:pt x="46" y="97"/>
                  <a:pt x="48" y="92"/>
                  <a:pt x="48" y="85"/>
                </a:cubicBezTo>
                <a:cubicBezTo>
                  <a:pt x="48" y="82"/>
                  <a:pt x="48" y="82"/>
                  <a:pt x="48" y="82"/>
                </a:cubicBezTo>
                <a:cubicBezTo>
                  <a:pt x="48" y="79"/>
                  <a:pt x="47" y="77"/>
                  <a:pt x="46" y="76"/>
                </a:cubicBezTo>
                <a:cubicBezTo>
                  <a:pt x="44" y="74"/>
                  <a:pt x="42" y="73"/>
                  <a:pt x="39" y="73"/>
                </a:cubicBezTo>
                <a:cubicBezTo>
                  <a:pt x="18" y="73"/>
                  <a:pt x="18" y="73"/>
                  <a:pt x="18" y="73"/>
                </a:cubicBezTo>
                <a:cubicBezTo>
                  <a:pt x="13" y="73"/>
                  <a:pt x="9" y="71"/>
                  <a:pt x="5" y="68"/>
                </a:cubicBezTo>
                <a:cubicBezTo>
                  <a:pt x="2" y="64"/>
                  <a:pt x="0" y="60"/>
                  <a:pt x="0" y="55"/>
                </a:cubicBezTo>
                <a:cubicBezTo>
                  <a:pt x="0" y="18"/>
                  <a:pt x="0" y="18"/>
                  <a:pt x="0" y="18"/>
                </a:cubicBezTo>
                <a:cubicBezTo>
                  <a:pt x="0" y="13"/>
                  <a:pt x="2" y="9"/>
                  <a:pt x="5" y="6"/>
                </a:cubicBezTo>
                <a:cubicBezTo>
                  <a:pt x="9" y="2"/>
                  <a:pt x="13" y="0"/>
                  <a:pt x="18" y="0"/>
                </a:cubicBezTo>
                <a:cubicBezTo>
                  <a:pt x="54" y="0"/>
                  <a:pt x="54" y="0"/>
                  <a:pt x="54" y="0"/>
                </a:cubicBezTo>
                <a:cubicBezTo>
                  <a:pt x="59" y="0"/>
                  <a:pt x="64" y="2"/>
                  <a:pt x="67" y="6"/>
                </a:cubicBezTo>
                <a:cubicBezTo>
                  <a:pt x="71" y="9"/>
                  <a:pt x="73" y="13"/>
                  <a:pt x="73" y="18"/>
                </a:cubicBezTo>
                <a:close/>
                <a:moveTo>
                  <a:pt x="157" y="18"/>
                </a:moveTo>
                <a:cubicBezTo>
                  <a:pt x="157" y="85"/>
                  <a:pt x="157" y="85"/>
                  <a:pt x="157" y="85"/>
                </a:cubicBezTo>
                <a:cubicBezTo>
                  <a:pt x="157" y="92"/>
                  <a:pt x="156" y="98"/>
                  <a:pt x="153" y="104"/>
                </a:cubicBezTo>
                <a:cubicBezTo>
                  <a:pt x="151" y="110"/>
                  <a:pt x="147" y="115"/>
                  <a:pt x="143" y="119"/>
                </a:cubicBezTo>
                <a:cubicBezTo>
                  <a:pt x="139" y="124"/>
                  <a:pt x="134" y="127"/>
                  <a:pt x="128" y="130"/>
                </a:cubicBezTo>
                <a:cubicBezTo>
                  <a:pt x="122" y="132"/>
                  <a:pt x="115" y="133"/>
                  <a:pt x="109" y="133"/>
                </a:cubicBezTo>
                <a:cubicBezTo>
                  <a:pt x="103" y="133"/>
                  <a:pt x="103" y="133"/>
                  <a:pt x="103" y="133"/>
                </a:cubicBezTo>
                <a:cubicBezTo>
                  <a:pt x="101" y="133"/>
                  <a:pt x="100" y="133"/>
                  <a:pt x="99" y="132"/>
                </a:cubicBezTo>
                <a:cubicBezTo>
                  <a:pt x="97" y="130"/>
                  <a:pt x="97" y="129"/>
                  <a:pt x="97" y="127"/>
                </a:cubicBezTo>
                <a:cubicBezTo>
                  <a:pt x="97" y="115"/>
                  <a:pt x="97" y="115"/>
                  <a:pt x="97" y="115"/>
                </a:cubicBezTo>
                <a:cubicBezTo>
                  <a:pt x="97" y="114"/>
                  <a:pt x="97" y="112"/>
                  <a:pt x="99" y="111"/>
                </a:cubicBezTo>
                <a:cubicBezTo>
                  <a:pt x="100" y="110"/>
                  <a:pt x="101" y="109"/>
                  <a:pt x="103" y="109"/>
                </a:cubicBezTo>
                <a:cubicBezTo>
                  <a:pt x="109" y="109"/>
                  <a:pt x="109" y="109"/>
                  <a:pt x="109" y="109"/>
                </a:cubicBezTo>
                <a:cubicBezTo>
                  <a:pt x="116" y="109"/>
                  <a:pt x="121" y="107"/>
                  <a:pt x="126" y="102"/>
                </a:cubicBezTo>
                <a:cubicBezTo>
                  <a:pt x="131" y="97"/>
                  <a:pt x="133" y="92"/>
                  <a:pt x="133" y="85"/>
                </a:cubicBezTo>
                <a:cubicBezTo>
                  <a:pt x="133" y="82"/>
                  <a:pt x="133" y="82"/>
                  <a:pt x="133" y="82"/>
                </a:cubicBezTo>
                <a:cubicBezTo>
                  <a:pt x="133" y="79"/>
                  <a:pt x="132" y="77"/>
                  <a:pt x="130" y="76"/>
                </a:cubicBezTo>
                <a:cubicBezTo>
                  <a:pt x="129" y="74"/>
                  <a:pt x="126" y="73"/>
                  <a:pt x="124" y="73"/>
                </a:cubicBezTo>
                <a:cubicBezTo>
                  <a:pt x="103" y="73"/>
                  <a:pt x="103" y="73"/>
                  <a:pt x="103" y="73"/>
                </a:cubicBezTo>
                <a:cubicBezTo>
                  <a:pt x="98" y="73"/>
                  <a:pt x="93" y="71"/>
                  <a:pt x="90" y="68"/>
                </a:cubicBezTo>
                <a:cubicBezTo>
                  <a:pt x="86" y="64"/>
                  <a:pt x="85" y="60"/>
                  <a:pt x="85" y="55"/>
                </a:cubicBezTo>
                <a:cubicBezTo>
                  <a:pt x="85" y="18"/>
                  <a:pt x="85" y="18"/>
                  <a:pt x="85" y="18"/>
                </a:cubicBezTo>
                <a:cubicBezTo>
                  <a:pt x="85" y="13"/>
                  <a:pt x="86" y="9"/>
                  <a:pt x="90" y="6"/>
                </a:cubicBezTo>
                <a:cubicBezTo>
                  <a:pt x="93" y="2"/>
                  <a:pt x="98" y="0"/>
                  <a:pt x="103" y="0"/>
                </a:cubicBezTo>
                <a:cubicBezTo>
                  <a:pt x="139" y="0"/>
                  <a:pt x="139" y="0"/>
                  <a:pt x="139" y="0"/>
                </a:cubicBezTo>
                <a:cubicBezTo>
                  <a:pt x="144" y="0"/>
                  <a:pt x="148" y="2"/>
                  <a:pt x="152" y="6"/>
                </a:cubicBezTo>
                <a:cubicBezTo>
                  <a:pt x="155" y="9"/>
                  <a:pt x="157" y="13"/>
                  <a:pt x="157" y="18"/>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sz="2000" dirty="0"/>
          </a:p>
        </p:txBody>
      </p:sp>
      <p:sp>
        <p:nvSpPr>
          <p:cNvPr id="10" name="Freeform 245"/>
          <p:cNvSpPr>
            <a:spLocks noEditPoints="1"/>
          </p:cNvSpPr>
          <p:nvPr/>
        </p:nvSpPr>
        <p:spPr bwMode="auto">
          <a:xfrm>
            <a:off x="4927866" y="610250"/>
            <a:ext cx="214895" cy="214895"/>
          </a:xfrm>
          <a:custGeom>
            <a:avLst/>
            <a:gdLst>
              <a:gd name="T0" fmla="*/ 72 w 157"/>
              <a:gd name="T1" fmla="*/ 79 h 133"/>
              <a:gd name="T2" fmla="*/ 72 w 157"/>
              <a:gd name="T3" fmla="*/ 115 h 133"/>
              <a:gd name="T4" fmla="*/ 67 w 157"/>
              <a:gd name="T5" fmla="*/ 128 h 133"/>
              <a:gd name="T6" fmla="*/ 54 w 157"/>
              <a:gd name="T7" fmla="*/ 133 h 133"/>
              <a:gd name="T8" fmla="*/ 18 w 157"/>
              <a:gd name="T9" fmla="*/ 133 h 133"/>
              <a:gd name="T10" fmla="*/ 5 w 157"/>
              <a:gd name="T11" fmla="*/ 128 h 133"/>
              <a:gd name="T12" fmla="*/ 0 w 157"/>
              <a:gd name="T13" fmla="*/ 115 h 133"/>
              <a:gd name="T14" fmla="*/ 0 w 157"/>
              <a:gd name="T15" fmla="*/ 49 h 133"/>
              <a:gd name="T16" fmla="*/ 3 w 157"/>
              <a:gd name="T17" fmla="*/ 30 h 133"/>
              <a:gd name="T18" fmla="*/ 14 w 157"/>
              <a:gd name="T19" fmla="*/ 14 h 133"/>
              <a:gd name="T20" fmla="*/ 29 w 157"/>
              <a:gd name="T21" fmla="*/ 4 h 133"/>
              <a:gd name="T22" fmla="*/ 48 w 157"/>
              <a:gd name="T23" fmla="*/ 0 h 133"/>
              <a:gd name="T24" fmla="*/ 54 w 157"/>
              <a:gd name="T25" fmla="*/ 0 h 133"/>
              <a:gd name="T26" fmla="*/ 58 w 157"/>
              <a:gd name="T27" fmla="*/ 2 h 133"/>
              <a:gd name="T28" fmla="*/ 60 w 157"/>
              <a:gd name="T29" fmla="*/ 6 h 133"/>
              <a:gd name="T30" fmla="*/ 60 w 157"/>
              <a:gd name="T31" fmla="*/ 18 h 133"/>
              <a:gd name="T32" fmla="*/ 58 w 157"/>
              <a:gd name="T33" fmla="*/ 23 h 133"/>
              <a:gd name="T34" fmla="*/ 54 w 157"/>
              <a:gd name="T35" fmla="*/ 25 h 133"/>
              <a:gd name="T36" fmla="*/ 48 w 157"/>
              <a:gd name="T37" fmla="*/ 25 h 133"/>
              <a:gd name="T38" fmla="*/ 31 w 157"/>
              <a:gd name="T39" fmla="*/ 32 h 133"/>
              <a:gd name="T40" fmla="*/ 24 w 157"/>
              <a:gd name="T41" fmla="*/ 49 h 133"/>
              <a:gd name="T42" fmla="*/ 24 w 157"/>
              <a:gd name="T43" fmla="*/ 52 h 133"/>
              <a:gd name="T44" fmla="*/ 26 w 157"/>
              <a:gd name="T45" fmla="*/ 58 h 133"/>
              <a:gd name="T46" fmla="*/ 33 w 157"/>
              <a:gd name="T47" fmla="*/ 61 h 133"/>
              <a:gd name="T48" fmla="*/ 54 w 157"/>
              <a:gd name="T49" fmla="*/ 61 h 133"/>
              <a:gd name="T50" fmla="*/ 67 w 157"/>
              <a:gd name="T51" fmla="*/ 66 h 133"/>
              <a:gd name="T52" fmla="*/ 72 w 157"/>
              <a:gd name="T53" fmla="*/ 79 h 133"/>
              <a:gd name="T54" fmla="*/ 157 w 157"/>
              <a:gd name="T55" fmla="*/ 79 h 133"/>
              <a:gd name="T56" fmla="*/ 157 w 157"/>
              <a:gd name="T57" fmla="*/ 115 h 133"/>
              <a:gd name="T58" fmla="*/ 152 w 157"/>
              <a:gd name="T59" fmla="*/ 128 h 133"/>
              <a:gd name="T60" fmla="*/ 139 w 157"/>
              <a:gd name="T61" fmla="*/ 133 h 133"/>
              <a:gd name="T62" fmla="*/ 102 w 157"/>
              <a:gd name="T63" fmla="*/ 133 h 133"/>
              <a:gd name="T64" fmla="*/ 90 w 157"/>
              <a:gd name="T65" fmla="*/ 128 h 133"/>
              <a:gd name="T66" fmla="*/ 84 w 157"/>
              <a:gd name="T67" fmla="*/ 115 h 133"/>
              <a:gd name="T68" fmla="*/ 84 w 157"/>
              <a:gd name="T69" fmla="*/ 49 h 133"/>
              <a:gd name="T70" fmla="*/ 88 w 157"/>
              <a:gd name="T71" fmla="*/ 30 h 133"/>
              <a:gd name="T72" fmla="*/ 99 w 157"/>
              <a:gd name="T73" fmla="*/ 14 h 133"/>
              <a:gd name="T74" fmla="*/ 114 w 157"/>
              <a:gd name="T75" fmla="*/ 4 h 133"/>
              <a:gd name="T76" fmla="*/ 133 w 157"/>
              <a:gd name="T77" fmla="*/ 0 h 133"/>
              <a:gd name="T78" fmla="*/ 139 w 157"/>
              <a:gd name="T79" fmla="*/ 0 h 133"/>
              <a:gd name="T80" fmla="*/ 143 w 157"/>
              <a:gd name="T81" fmla="*/ 2 h 133"/>
              <a:gd name="T82" fmla="*/ 145 w 157"/>
              <a:gd name="T83" fmla="*/ 6 h 133"/>
              <a:gd name="T84" fmla="*/ 145 w 157"/>
              <a:gd name="T85" fmla="*/ 18 h 133"/>
              <a:gd name="T86" fmla="*/ 143 w 157"/>
              <a:gd name="T87" fmla="*/ 23 h 133"/>
              <a:gd name="T88" fmla="*/ 139 w 157"/>
              <a:gd name="T89" fmla="*/ 25 h 133"/>
              <a:gd name="T90" fmla="*/ 133 w 157"/>
              <a:gd name="T91" fmla="*/ 25 h 133"/>
              <a:gd name="T92" fmla="*/ 116 w 157"/>
              <a:gd name="T93" fmla="*/ 32 h 133"/>
              <a:gd name="T94" fmla="*/ 109 w 157"/>
              <a:gd name="T95" fmla="*/ 49 h 133"/>
              <a:gd name="T96" fmla="*/ 109 w 157"/>
              <a:gd name="T97" fmla="*/ 52 h 133"/>
              <a:gd name="T98" fmla="*/ 111 w 157"/>
              <a:gd name="T99" fmla="*/ 58 h 133"/>
              <a:gd name="T100" fmla="*/ 118 w 157"/>
              <a:gd name="T101" fmla="*/ 61 h 133"/>
              <a:gd name="T102" fmla="*/ 139 w 157"/>
              <a:gd name="T103" fmla="*/ 61 h 133"/>
              <a:gd name="T104" fmla="*/ 152 w 157"/>
              <a:gd name="T105" fmla="*/ 66 h 133"/>
              <a:gd name="T106" fmla="*/ 157 w 157"/>
              <a:gd name="T107" fmla="*/ 7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7" h="133">
                <a:moveTo>
                  <a:pt x="72" y="79"/>
                </a:moveTo>
                <a:cubicBezTo>
                  <a:pt x="72" y="115"/>
                  <a:pt x="72" y="115"/>
                  <a:pt x="72" y="115"/>
                </a:cubicBezTo>
                <a:cubicBezTo>
                  <a:pt x="72" y="120"/>
                  <a:pt x="70" y="125"/>
                  <a:pt x="67" y="128"/>
                </a:cubicBezTo>
                <a:cubicBezTo>
                  <a:pt x="63" y="132"/>
                  <a:pt x="59" y="133"/>
                  <a:pt x="54" y="133"/>
                </a:cubicBezTo>
                <a:cubicBezTo>
                  <a:pt x="18" y="133"/>
                  <a:pt x="18" y="133"/>
                  <a:pt x="18" y="133"/>
                </a:cubicBezTo>
                <a:cubicBezTo>
                  <a:pt x="13" y="133"/>
                  <a:pt x="8" y="132"/>
                  <a:pt x="5" y="128"/>
                </a:cubicBezTo>
                <a:cubicBezTo>
                  <a:pt x="1" y="125"/>
                  <a:pt x="0" y="120"/>
                  <a:pt x="0" y="115"/>
                </a:cubicBezTo>
                <a:cubicBezTo>
                  <a:pt x="0" y="49"/>
                  <a:pt x="0" y="49"/>
                  <a:pt x="0" y="49"/>
                </a:cubicBezTo>
                <a:cubicBezTo>
                  <a:pt x="0" y="42"/>
                  <a:pt x="1" y="36"/>
                  <a:pt x="3" y="30"/>
                </a:cubicBezTo>
                <a:cubicBezTo>
                  <a:pt x="6" y="24"/>
                  <a:pt x="9" y="19"/>
                  <a:pt x="14" y="14"/>
                </a:cubicBezTo>
                <a:cubicBezTo>
                  <a:pt x="18" y="10"/>
                  <a:pt x="23" y="7"/>
                  <a:pt x="29" y="4"/>
                </a:cubicBezTo>
                <a:cubicBezTo>
                  <a:pt x="35" y="2"/>
                  <a:pt x="41" y="0"/>
                  <a:pt x="48" y="0"/>
                </a:cubicBezTo>
                <a:cubicBezTo>
                  <a:pt x="54" y="0"/>
                  <a:pt x="54" y="0"/>
                  <a:pt x="54" y="0"/>
                </a:cubicBezTo>
                <a:cubicBezTo>
                  <a:pt x="56" y="0"/>
                  <a:pt x="57" y="1"/>
                  <a:pt x="58" y="2"/>
                </a:cubicBezTo>
                <a:cubicBezTo>
                  <a:pt x="60" y="3"/>
                  <a:pt x="60" y="5"/>
                  <a:pt x="60" y="6"/>
                </a:cubicBezTo>
                <a:cubicBezTo>
                  <a:pt x="60" y="18"/>
                  <a:pt x="60" y="18"/>
                  <a:pt x="60" y="18"/>
                </a:cubicBezTo>
                <a:cubicBezTo>
                  <a:pt x="60" y="20"/>
                  <a:pt x="60" y="22"/>
                  <a:pt x="58" y="23"/>
                </a:cubicBezTo>
                <a:cubicBezTo>
                  <a:pt x="57" y="24"/>
                  <a:pt x="56" y="25"/>
                  <a:pt x="54" y="25"/>
                </a:cubicBezTo>
                <a:cubicBezTo>
                  <a:pt x="48" y="25"/>
                  <a:pt x="48" y="25"/>
                  <a:pt x="48" y="25"/>
                </a:cubicBezTo>
                <a:cubicBezTo>
                  <a:pt x="41" y="25"/>
                  <a:pt x="36" y="27"/>
                  <a:pt x="31" y="32"/>
                </a:cubicBezTo>
                <a:cubicBezTo>
                  <a:pt x="26" y="36"/>
                  <a:pt x="24" y="42"/>
                  <a:pt x="24" y="49"/>
                </a:cubicBezTo>
                <a:cubicBezTo>
                  <a:pt x="24" y="52"/>
                  <a:pt x="24" y="52"/>
                  <a:pt x="24" y="52"/>
                </a:cubicBezTo>
                <a:cubicBezTo>
                  <a:pt x="24" y="54"/>
                  <a:pt x="25" y="56"/>
                  <a:pt x="26" y="58"/>
                </a:cubicBezTo>
                <a:cubicBezTo>
                  <a:pt x="28" y="60"/>
                  <a:pt x="30" y="61"/>
                  <a:pt x="33" y="61"/>
                </a:cubicBezTo>
                <a:cubicBezTo>
                  <a:pt x="54" y="61"/>
                  <a:pt x="54" y="61"/>
                  <a:pt x="54" y="61"/>
                </a:cubicBezTo>
                <a:cubicBezTo>
                  <a:pt x="59" y="61"/>
                  <a:pt x="63" y="63"/>
                  <a:pt x="67" y="66"/>
                </a:cubicBezTo>
                <a:cubicBezTo>
                  <a:pt x="70" y="70"/>
                  <a:pt x="72" y="74"/>
                  <a:pt x="72" y="79"/>
                </a:cubicBezTo>
                <a:close/>
                <a:moveTo>
                  <a:pt x="157" y="79"/>
                </a:moveTo>
                <a:cubicBezTo>
                  <a:pt x="157" y="115"/>
                  <a:pt x="157" y="115"/>
                  <a:pt x="157" y="115"/>
                </a:cubicBezTo>
                <a:cubicBezTo>
                  <a:pt x="157" y="120"/>
                  <a:pt x="155" y="125"/>
                  <a:pt x="152" y="128"/>
                </a:cubicBezTo>
                <a:cubicBezTo>
                  <a:pt x="148" y="132"/>
                  <a:pt x="144" y="133"/>
                  <a:pt x="139" y="133"/>
                </a:cubicBezTo>
                <a:cubicBezTo>
                  <a:pt x="102" y="133"/>
                  <a:pt x="102" y="133"/>
                  <a:pt x="102" y="133"/>
                </a:cubicBezTo>
                <a:cubicBezTo>
                  <a:pt x="97" y="133"/>
                  <a:pt x="93" y="132"/>
                  <a:pt x="90" y="128"/>
                </a:cubicBezTo>
                <a:cubicBezTo>
                  <a:pt x="86" y="125"/>
                  <a:pt x="84" y="120"/>
                  <a:pt x="84" y="115"/>
                </a:cubicBezTo>
                <a:cubicBezTo>
                  <a:pt x="84" y="49"/>
                  <a:pt x="84" y="49"/>
                  <a:pt x="84" y="49"/>
                </a:cubicBezTo>
                <a:cubicBezTo>
                  <a:pt x="84" y="42"/>
                  <a:pt x="86" y="36"/>
                  <a:pt x="88" y="30"/>
                </a:cubicBezTo>
                <a:cubicBezTo>
                  <a:pt x="91" y="24"/>
                  <a:pt x="94" y="19"/>
                  <a:pt x="99" y="14"/>
                </a:cubicBezTo>
                <a:cubicBezTo>
                  <a:pt x="103" y="10"/>
                  <a:pt x="108" y="7"/>
                  <a:pt x="114" y="4"/>
                </a:cubicBezTo>
                <a:cubicBezTo>
                  <a:pt x="120" y="2"/>
                  <a:pt x="126" y="0"/>
                  <a:pt x="133" y="0"/>
                </a:cubicBezTo>
                <a:cubicBezTo>
                  <a:pt x="139" y="0"/>
                  <a:pt x="139" y="0"/>
                  <a:pt x="139" y="0"/>
                </a:cubicBezTo>
                <a:cubicBezTo>
                  <a:pt x="140" y="0"/>
                  <a:pt x="142" y="1"/>
                  <a:pt x="143" y="2"/>
                </a:cubicBezTo>
                <a:cubicBezTo>
                  <a:pt x="144" y="3"/>
                  <a:pt x="145" y="5"/>
                  <a:pt x="145" y="6"/>
                </a:cubicBezTo>
                <a:cubicBezTo>
                  <a:pt x="145" y="18"/>
                  <a:pt x="145" y="18"/>
                  <a:pt x="145" y="18"/>
                </a:cubicBezTo>
                <a:cubicBezTo>
                  <a:pt x="145" y="20"/>
                  <a:pt x="144" y="22"/>
                  <a:pt x="143" y="23"/>
                </a:cubicBezTo>
                <a:cubicBezTo>
                  <a:pt x="142" y="24"/>
                  <a:pt x="140" y="25"/>
                  <a:pt x="139" y="25"/>
                </a:cubicBezTo>
                <a:cubicBezTo>
                  <a:pt x="133" y="25"/>
                  <a:pt x="133" y="25"/>
                  <a:pt x="133" y="25"/>
                </a:cubicBezTo>
                <a:cubicBezTo>
                  <a:pt x="126" y="25"/>
                  <a:pt x="120" y="27"/>
                  <a:pt x="116" y="32"/>
                </a:cubicBezTo>
                <a:cubicBezTo>
                  <a:pt x="111" y="36"/>
                  <a:pt x="109" y="42"/>
                  <a:pt x="109" y="49"/>
                </a:cubicBezTo>
                <a:cubicBezTo>
                  <a:pt x="109" y="52"/>
                  <a:pt x="109" y="52"/>
                  <a:pt x="109" y="52"/>
                </a:cubicBezTo>
                <a:cubicBezTo>
                  <a:pt x="109" y="54"/>
                  <a:pt x="109" y="56"/>
                  <a:pt x="111" y="58"/>
                </a:cubicBezTo>
                <a:cubicBezTo>
                  <a:pt x="113" y="60"/>
                  <a:pt x="115" y="61"/>
                  <a:pt x="118" y="61"/>
                </a:cubicBezTo>
                <a:cubicBezTo>
                  <a:pt x="139" y="61"/>
                  <a:pt x="139" y="61"/>
                  <a:pt x="139" y="61"/>
                </a:cubicBezTo>
                <a:cubicBezTo>
                  <a:pt x="144" y="61"/>
                  <a:pt x="148" y="63"/>
                  <a:pt x="152" y="66"/>
                </a:cubicBezTo>
                <a:cubicBezTo>
                  <a:pt x="155" y="70"/>
                  <a:pt x="157" y="74"/>
                  <a:pt x="157" y="79"/>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sz="2000" dirty="0">
              <a:solidFill>
                <a:schemeClr val="accent4"/>
              </a:solidFill>
            </a:endParaRPr>
          </a:p>
        </p:txBody>
      </p:sp>
    </p:spTree>
    <p:extLst>
      <p:ext uri="{BB962C8B-B14F-4D97-AF65-F5344CB8AC3E}">
        <p14:creationId xmlns:p14="http://schemas.microsoft.com/office/powerpoint/2010/main" val="5995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400" dirty="0"/>
              <a:t>Retirement Income – Your Parents vs. You</a:t>
            </a:r>
          </a:p>
        </p:txBody>
      </p:sp>
      <p:grpSp>
        <p:nvGrpSpPr>
          <p:cNvPr id="7" name="Group 6"/>
          <p:cNvGrpSpPr/>
          <p:nvPr/>
        </p:nvGrpSpPr>
        <p:grpSpPr>
          <a:xfrm>
            <a:off x="1161915" y="1447561"/>
            <a:ext cx="6608634" cy="2875962"/>
            <a:chOff x="-364249" y="1901988"/>
            <a:chExt cx="9013519" cy="3780533"/>
          </a:xfrm>
        </p:grpSpPr>
        <p:graphicFrame>
          <p:nvGraphicFramePr>
            <p:cNvPr id="5" name="Diagram 4"/>
            <p:cNvGraphicFramePr/>
            <p:nvPr>
              <p:extLst>
                <p:ext uri="{D42A27DB-BD31-4B8C-83A1-F6EECF244321}">
                  <p14:modId xmlns:p14="http://schemas.microsoft.com/office/powerpoint/2010/main" val="2788784277"/>
                </p:ext>
              </p:extLst>
            </p:nvPr>
          </p:nvGraphicFramePr>
          <p:xfrm>
            <a:off x="-364249" y="1901988"/>
            <a:ext cx="4267200" cy="37308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extLst>
                <p:ext uri="{D42A27DB-BD31-4B8C-83A1-F6EECF244321}">
                  <p14:modId xmlns:p14="http://schemas.microsoft.com/office/powerpoint/2010/main" val="2291779717"/>
                </p:ext>
              </p:extLst>
            </p:nvPr>
          </p:nvGraphicFramePr>
          <p:xfrm>
            <a:off x="4382070" y="1951636"/>
            <a:ext cx="4267200" cy="373088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sp>
        <p:nvSpPr>
          <p:cNvPr id="8" name="TextBox 7"/>
          <p:cNvSpPr txBox="1"/>
          <p:nvPr/>
        </p:nvSpPr>
        <p:spPr>
          <a:xfrm>
            <a:off x="1964252" y="964623"/>
            <a:ext cx="1524000" cy="461665"/>
          </a:xfrm>
          <a:prstGeom prst="rect">
            <a:avLst/>
          </a:prstGeom>
          <a:noFill/>
        </p:spPr>
        <p:txBody>
          <a:bodyPr wrap="square" rtlCol="0">
            <a:spAutoFit/>
          </a:bodyPr>
          <a:lstStyle/>
          <a:p>
            <a:pPr algn="ctr"/>
            <a:r>
              <a:rPr lang="en-US" sz="2400" dirty="0">
                <a:solidFill>
                  <a:schemeClr val="accent1"/>
                </a:solidFill>
              </a:rPr>
              <a:t>PAST</a:t>
            </a:r>
          </a:p>
        </p:txBody>
      </p:sp>
      <p:sp>
        <p:nvSpPr>
          <p:cNvPr id="9" name="TextBox 8"/>
          <p:cNvSpPr txBox="1"/>
          <p:nvPr/>
        </p:nvSpPr>
        <p:spPr>
          <a:xfrm>
            <a:off x="5444212" y="964623"/>
            <a:ext cx="1524000" cy="461665"/>
          </a:xfrm>
          <a:prstGeom prst="rect">
            <a:avLst/>
          </a:prstGeom>
          <a:noFill/>
        </p:spPr>
        <p:txBody>
          <a:bodyPr wrap="square" rtlCol="0">
            <a:spAutoFit/>
          </a:bodyPr>
          <a:lstStyle/>
          <a:p>
            <a:pPr algn="ctr"/>
            <a:r>
              <a:rPr lang="en-US" sz="2400" dirty="0">
                <a:solidFill>
                  <a:schemeClr val="accent1"/>
                </a:solidFill>
              </a:rPr>
              <a:t>PRESENT</a:t>
            </a:r>
          </a:p>
        </p:txBody>
      </p:sp>
    </p:spTree>
    <p:extLst>
      <p:ext uri="{BB962C8B-B14F-4D97-AF65-F5344CB8AC3E}">
        <p14:creationId xmlns:p14="http://schemas.microsoft.com/office/powerpoint/2010/main" val="4136707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2"/>
          </p:nvPr>
        </p:nvSpPr>
        <p:spPr>
          <a:xfrm>
            <a:off x="370949" y="1511300"/>
            <a:ext cx="3604151" cy="2772783"/>
          </a:xfrm>
        </p:spPr>
        <p:txBody>
          <a:bodyPr>
            <a:noAutofit/>
          </a:bodyPr>
          <a:lstStyle/>
          <a:p>
            <a:pPr marL="457200" indent="-457200">
              <a:buFont typeface="+mj-lt"/>
              <a:buAutoNum type="arabicPeriod"/>
            </a:pPr>
            <a:r>
              <a:rPr lang="en-US" sz="2000" dirty="0"/>
              <a:t>What do I </a:t>
            </a:r>
            <a:r>
              <a:rPr lang="en-US" sz="2000" b="1" dirty="0">
                <a:solidFill>
                  <a:schemeClr val="accent3"/>
                </a:solidFill>
              </a:rPr>
              <a:t>NEED</a:t>
            </a:r>
            <a:r>
              <a:rPr lang="en-US" sz="2000" dirty="0"/>
              <a:t> my retirement income to do? </a:t>
            </a:r>
          </a:p>
          <a:p>
            <a:pPr marL="457200" indent="-457200">
              <a:buFont typeface="+mj-lt"/>
              <a:buAutoNum type="arabicPeriod"/>
            </a:pPr>
            <a:endParaRPr lang="en-US" sz="2000" dirty="0"/>
          </a:p>
          <a:p>
            <a:pPr marL="457200" indent="-457200">
              <a:buFont typeface="+mj-lt"/>
              <a:buAutoNum type="arabicPeriod"/>
            </a:pPr>
            <a:r>
              <a:rPr lang="en-US" sz="2000" dirty="0"/>
              <a:t>What do I </a:t>
            </a:r>
            <a:r>
              <a:rPr lang="en-US" sz="2000" b="1" dirty="0">
                <a:solidFill>
                  <a:schemeClr val="accent3"/>
                </a:solidFill>
              </a:rPr>
              <a:t>WANT</a:t>
            </a:r>
            <a:r>
              <a:rPr lang="en-US" sz="2000" dirty="0"/>
              <a:t> my  retirement income to do?</a:t>
            </a:r>
          </a:p>
        </p:txBody>
      </p:sp>
      <p:sp>
        <p:nvSpPr>
          <p:cNvPr id="14" name="Title 13"/>
          <p:cNvSpPr>
            <a:spLocks noGrp="1"/>
          </p:cNvSpPr>
          <p:nvPr>
            <p:ph type="title"/>
          </p:nvPr>
        </p:nvSpPr>
        <p:spPr>
          <a:xfrm>
            <a:off x="370949" y="213666"/>
            <a:ext cx="8773060" cy="457200"/>
          </a:xfrm>
        </p:spPr>
        <p:txBody>
          <a:bodyPr>
            <a:noAutofit/>
          </a:bodyPr>
          <a:lstStyle/>
          <a:p>
            <a:r>
              <a:rPr lang="en-US" sz="2400" dirty="0"/>
              <a:t>Two key questions</a:t>
            </a:r>
          </a:p>
        </p:txBody>
      </p:sp>
      <p:pic>
        <p:nvPicPr>
          <p:cNvPr id="11" name="Content Placeholder 10"/>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3186113" y="685800"/>
            <a:ext cx="5957887" cy="4457700"/>
          </a:xfrm>
        </p:spPr>
      </p:pic>
    </p:spTree>
    <p:extLst>
      <p:ext uri="{BB962C8B-B14F-4D97-AF65-F5344CB8AC3E}">
        <p14:creationId xmlns:p14="http://schemas.microsoft.com/office/powerpoint/2010/main" val="3269071597"/>
      </p:ext>
    </p:extLst>
  </p:cSld>
  <p:clrMapOvr>
    <a:masterClrMapping/>
  </p:clrMapOvr>
</p:sld>
</file>

<file path=ppt/theme/theme1.xml><?xml version="1.0" encoding="utf-8"?>
<a:theme xmlns:a="http://schemas.openxmlformats.org/drawingml/2006/main" name="1_Office Theme">
  <a:themeElements>
    <a:clrScheme name="AEFS">
      <a:dk1>
        <a:sysClr val="windowText" lastClr="000000"/>
      </a:dk1>
      <a:lt1>
        <a:sysClr val="window" lastClr="FFFFFF"/>
      </a:lt1>
      <a:dk2>
        <a:srgbClr val="455F51"/>
      </a:dk2>
      <a:lt2>
        <a:srgbClr val="E3DED1"/>
      </a:lt2>
      <a:accent1>
        <a:srgbClr val="2A9319"/>
      </a:accent1>
      <a:accent2>
        <a:srgbClr val="9BBB5C"/>
      </a:accent2>
      <a:accent3>
        <a:srgbClr val="E46C0A"/>
      </a:accent3>
      <a:accent4>
        <a:srgbClr val="BD392F"/>
      </a:accent4>
      <a:accent5>
        <a:srgbClr val="3C4B5E"/>
      </a:accent5>
      <a:accent6>
        <a:srgbClr val="0B5400"/>
      </a:accent6>
      <a:hlink>
        <a:srgbClr val="6B9F25"/>
      </a:hlink>
      <a:folHlink>
        <a:srgbClr val="BA6906"/>
      </a:folHlink>
    </a:clrScheme>
    <a:fontScheme name="AFES2-template">
      <a:majorFont>
        <a:latin typeface="Lato Bold"/>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14783</TotalTime>
  <Words>8292</Words>
  <Application>Microsoft Office PowerPoint</Application>
  <PresentationFormat>On-screen Show (16:9)</PresentationFormat>
  <Paragraphs>975</Paragraphs>
  <Slides>68</Slides>
  <Notes>65</Notes>
  <HiddenSlides>0</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68</vt:i4>
      </vt:variant>
    </vt:vector>
  </HeadingPairs>
  <TitlesOfParts>
    <vt:vector size="91" baseType="lpstr">
      <vt:lpstr>Lato Medium</vt:lpstr>
      <vt:lpstr>Lato Regular</vt:lpstr>
      <vt:lpstr>SimSun</vt:lpstr>
      <vt:lpstr>Tahoma</vt:lpstr>
      <vt:lpstr>Lato Bold</vt:lpstr>
      <vt:lpstr>Calibri</vt:lpstr>
      <vt:lpstr>Franklin Gothic Medium</vt:lpstr>
      <vt:lpstr>Lato Light</vt:lpstr>
      <vt:lpstr>Lato Hairline</vt:lpstr>
      <vt:lpstr>Lato</vt:lpstr>
      <vt:lpstr>MS PGothic</vt:lpstr>
      <vt:lpstr>Wingdings 3</vt:lpstr>
      <vt:lpstr>Lato Semibold</vt:lpstr>
      <vt:lpstr>Times New Roman</vt:lpstr>
      <vt:lpstr>Lato Black</vt:lpstr>
      <vt:lpstr>Arial Unicode MS</vt:lpstr>
      <vt:lpstr>Britannic Bold</vt:lpstr>
      <vt:lpstr>Raleway Light</vt:lpstr>
      <vt:lpstr>Arial</vt:lpstr>
      <vt:lpstr>Lato Heavy</vt:lpstr>
      <vt:lpstr>Microsoft YaHei</vt:lpstr>
      <vt:lpstr>Century Gothic</vt:lpstr>
      <vt:lpstr>1_Office Theme</vt:lpstr>
      <vt:lpstr>Welcome</vt:lpstr>
      <vt:lpstr>Disclaimer</vt:lpstr>
      <vt:lpstr>PowerPoint Presentation</vt:lpstr>
      <vt:lpstr>PowerPoint Presentation</vt:lpstr>
      <vt:lpstr>7 Steps to Retirement Security</vt:lpstr>
      <vt:lpstr>PowerPoint Presentation</vt:lpstr>
      <vt:lpstr>PowerPoint Presentation</vt:lpstr>
      <vt:lpstr>Retirement Income – Your Parents vs. You</vt:lpstr>
      <vt:lpstr>Two key questions</vt:lpstr>
      <vt:lpstr>In retirement, you may want to…</vt:lpstr>
      <vt:lpstr>PowerPoint Presentation</vt:lpstr>
      <vt:lpstr>How Much Income Do I Need to Replace?</vt:lpstr>
      <vt:lpstr>PowerPoint Presentation</vt:lpstr>
      <vt:lpstr>First Beneficiary of  Social security</vt:lpstr>
      <vt:lpstr>PowerPoint Presentation</vt:lpstr>
      <vt:lpstr>When can I receive my social security?</vt:lpstr>
      <vt:lpstr>Difference in Benefit Amounts</vt:lpstr>
      <vt:lpstr>Difference in Benefit Amounts</vt:lpstr>
      <vt:lpstr>COST OF A WRONG DECISION</vt:lpstr>
      <vt:lpstr>Survivor Benefits -3 key points</vt:lpstr>
      <vt:lpstr>Social Security Base Amounts</vt:lpstr>
      <vt:lpstr>PowerPoint Presentation</vt:lpstr>
      <vt:lpstr>PowerPoint Presentation</vt:lpstr>
      <vt:lpstr>PowerPoint Presentation</vt:lpstr>
      <vt:lpstr>Benefits of a Hybrid Retirement</vt:lpstr>
      <vt:lpstr>PowerPoint Presentation</vt:lpstr>
      <vt:lpstr>Retirement Income Concerns - Inflation</vt:lpstr>
      <vt:lpstr>The point being…</vt:lpstr>
      <vt:lpstr>PowerPoint Presentation</vt:lpstr>
      <vt:lpstr>PowerPoint Presentation</vt:lpstr>
      <vt:lpstr>RETIREMENT INCOME</vt:lpstr>
      <vt:lpstr>The success of your retirement is really not about your assets…</vt:lpstr>
      <vt:lpstr>Why do YOU need to Secure Guaranteed Income? </vt:lpstr>
      <vt:lpstr>So which RISK is #1?</vt:lpstr>
      <vt:lpstr>How do you take Longevity Risk  OFF the table?</vt:lpstr>
      <vt:lpstr>What Is A Lifetime Income Annuity?</vt:lpstr>
      <vt:lpstr>Annuity Payout Rates</vt:lpstr>
      <vt:lpstr>PowerPoint Presentation</vt:lpstr>
      <vt:lpstr> Benefits of Risk Pooling and LONGEVITY Credits </vt:lpstr>
      <vt:lpstr> Explaining LONGEVity Credits </vt:lpstr>
      <vt:lpstr> Explaining LONGEVITY Credits </vt:lpstr>
      <vt:lpstr> Components of Lifetime Income Payout</vt:lpstr>
      <vt:lpstr>PowerPoint Presentation</vt:lpstr>
      <vt:lpstr>Investment Solutions | What others are saying</vt:lpstr>
      <vt:lpstr>Investment Solutions | What others are saying</vt:lpstr>
      <vt:lpstr>Investment Solutions | What others are saying</vt:lpstr>
      <vt:lpstr>PowerPoint Presentation</vt:lpstr>
      <vt:lpstr>House Fire Stat</vt:lpstr>
      <vt:lpstr>Car Accident Stat</vt:lpstr>
      <vt:lpstr>Long-Term Health Stat</vt:lpstr>
      <vt:lpstr> A Seemingly Complete Retirement Portfolio </vt:lpstr>
      <vt:lpstr> No Long-Term Care Insurance </vt:lpstr>
      <vt:lpstr>Long-Term Care Insurance Risk Management Tool</vt:lpstr>
      <vt:lpstr>PowerPoint Presentation</vt:lpstr>
      <vt:lpstr> The ABC Model Defined</vt:lpstr>
      <vt:lpstr> “Corrections” and “Bear Markets” </vt:lpstr>
      <vt:lpstr>ABC Model of investing Cash - protected growth - risk growth</vt:lpstr>
      <vt:lpstr>PowerPoint Presentation</vt:lpstr>
      <vt:lpstr>Making the Most of Legacy Gifts to Grandchildren</vt:lpstr>
      <vt:lpstr> Legacy Gifts to Grandchildren </vt:lpstr>
      <vt:lpstr>A better option</vt:lpstr>
      <vt:lpstr>Protecting Social Security Benefits</vt:lpstr>
      <vt:lpstr>Social Security income AFTER Spouse’s Death</vt:lpstr>
      <vt:lpstr>PowerPoint Presentation</vt:lpstr>
      <vt:lpstr>7 Steps to Retirement Security</vt:lpstr>
      <vt:lpstr>ACTION STEPS</vt:lpstr>
      <vt:lpstr>POSSIBLE ACTION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Loma Nelson</dc:creator>
  <cp:lastModifiedBy>Lisa Resnick</cp:lastModifiedBy>
  <cp:revision>319</cp:revision>
  <dcterms:created xsi:type="dcterms:W3CDTF">2016-09-24T21:11:20Z</dcterms:created>
  <dcterms:modified xsi:type="dcterms:W3CDTF">2016-12-29T17:57:24Z</dcterms:modified>
</cp:coreProperties>
</file>