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31" r:id="rId20"/>
    <p:sldId id="332" r:id="rId21"/>
    <p:sldId id="333" r:id="rId22"/>
    <p:sldId id="334" r:id="rId23"/>
    <p:sldId id="335" r:id="rId24"/>
    <p:sldId id="336" r:id="rId25"/>
    <p:sldId id="337" r:id="rId26"/>
    <p:sldId id="338" r:id="rId27"/>
    <p:sldId id="339" r:id="rId28"/>
    <p:sldId id="340"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2" r:id="rId65"/>
    <p:sldId id="323" r:id="rId66"/>
    <p:sldId id="324" r:id="rId67"/>
    <p:sldId id="325" r:id="rId68"/>
    <p:sldId id="326" r:id="rId69"/>
    <p:sldId id="327" r:id="rId70"/>
    <p:sldId id="328" r:id="rId71"/>
    <p:sldId id="329"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280" autoAdjust="0"/>
  </p:normalViewPr>
  <p:slideViewPr>
    <p:cSldViewPr snapToGrid="0">
      <p:cViewPr varScale="1">
        <p:scale>
          <a:sx n="57" d="100"/>
          <a:sy n="57" d="100"/>
        </p:scale>
        <p:origin x="852" y="32"/>
      </p:cViewPr>
      <p:guideLst/>
    </p:cSldViewPr>
  </p:slideViewPr>
  <p:notesTextViewPr>
    <p:cViewPr>
      <p:scale>
        <a:sx n="1" d="1"/>
        <a:sy n="1" d="1"/>
      </p:scale>
      <p:origin x="0" y="0"/>
    </p:cViewPr>
  </p:notesTextViewPr>
  <p:sorterViewPr>
    <p:cViewPr varScale="1">
      <p:scale>
        <a:sx n="100" d="100"/>
        <a:sy n="100" d="100"/>
      </p:scale>
      <p:origin x="0" y="-80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3379669728783911"/>
          <c:y val="3.1370725398455632E-2"/>
          <c:w val="0.70144280402449932"/>
          <c:h val="0.81773764692456963"/>
        </c:manualLayout>
      </c:layout>
      <c:lineChart>
        <c:grouping val="standard"/>
        <c:varyColors val="0"/>
        <c:ser>
          <c:idx val="0"/>
          <c:order val="0"/>
          <c:tx>
            <c:strRef>
              <c:f>Sheet1!$B$1</c:f>
              <c:strCache>
                <c:ptCount val="1"/>
                <c:pt idx="0">
                  <c:v>MM 90%</c:v>
                </c:pt>
              </c:strCache>
            </c:strRef>
          </c:tx>
          <c:marker>
            <c:symbol val="none"/>
          </c:marker>
          <c:cat>
            <c:strRef>
              <c:f>Sheet1!$A$2:$A$17</c:f>
              <c:strCache>
                <c:ptCount val="16"/>
                <c:pt idx="0">
                  <c:v> </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strCache>
            </c:strRef>
          </c:cat>
          <c:val>
            <c:numRef>
              <c:f>Sheet1!$B$2:$B$17</c:f>
              <c:numCache>
                <c:formatCode>"$"#,##0_);[Red]\("$"#,##0\)</c:formatCode>
                <c:ptCount val="16"/>
                <c:pt idx="0" formatCode="&quot;$&quot;#,##0">
                  <c:v>100000</c:v>
                </c:pt>
                <c:pt idx="1">
                  <c:v>99094</c:v>
                </c:pt>
                <c:pt idx="2">
                  <c:v>97903</c:v>
                </c:pt>
                <c:pt idx="3">
                  <c:v>95734</c:v>
                </c:pt>
                <c:pt idx="4">
                  <c:v>120290</c:v>
                </c:pt>
                <c:pt idx="5">
                  <c:v>131917</c:v>
                </c:pt>
                <c:pt idx="6">
                  <c:v>137581</c:v>
                </c:pt>
                <c:pt idx="7">
                  <c:v>156947</c:v>
                </c:pt>
                <c:pt idx="8">
                  <c:v>164560</c:v>
                </c:pt>
                <c:pt idx="9">
                  <c:v>158468</c:v>
                </c:pt>
                <c:pt idx="10">
                  <c:v>196248</c:v>
                </c:pt>
                <c:pt idx="11">
                  <c:v>222583</c:v>
                </c:pt>
                <c:pt idx="12">
                  <c:v>226529</c:v>
                </c:pt>
                <c:pt idx="13">
                  <c:v>258783</c:v>
                </c:pt>
                <c:pt idx="14">
                  <c:v>333731</c:v>
                </c:pt>
                <c:pt idx="15">
                  <c:v>374310</c:v>
                </c:pt>
              </c:numCache>
            </c:numRef>
          </c:val>
          <c:smooth val="0"/>
          <c:extLst>
            <c:ext xmlns:c16="http://schemas.microsoft.com/office/drawing/2014/chart" uri="{C3380CC4-5D6E-409C-BE32-E72D297353CC}">
              <c16:uniqueId val="{00000000-53D9-4ECD-B591-B189D1E74857}"/>
            </c:ext>
          </c:extLst>
        </c:ser>
        <c:ser>
          <c:idx val="1"/>
          <c:order val="1"/>
          <c:tx>
            <c:strRef>
              <c:f>Sheet1!$C$1</c:f>
              <c:strCache>
                <c:ptCount val="1"/>
                <c:pt idx="0">
                  <c:v>MM 80%</c:v>
                </c:pt>
              </c:strCache>
            </c:strRef>
          </c:tx>
          <c:marker>
            <c:symbol val="none"/>
          </c:marker>
          <c:cat>
            <c:strRef>
              <c:f>Sheet1!$A$2:$A$17</c:f>
              <c:strCache>
                <c:ptCount val="16"/>
                <c:pt idx="0">
                  <c:v> </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strCache>
            </c:strRef>
          </c:cat>
          <c:val>
            <c:numRef>
              <c:f>Sheet1!$C$2:$C$17</c:f>
              <c:numCache>
                <c:formatCode>"$"#,##0_);[Red]\("$"#,##0\)</c:formatCode>
                <c:ptCount val="16"/>
                <c:pt idx="0" formatCode="&quot;$&quot;#,##0">
                  <c:v>100000</c:v>
                </c:pt>
                <c:pt idx="1">
                  <c:v>98188</c:v>
                </c:pt>
                <c:pt idx="2">
                  <c:v>95828</c:v>
                </c:pt>
                <c:pt idx="3">
                  <c:v>91582</c:v>
                </c:pt>
                <c:pt idx="4">
                  <c:v>112463</c:v>
                </c:pt>
                <c:pt idx="5">
                  <c:v>122126</c:v>
                </c:pt>
                <c:pt idx="6">
                  <c:v>126786</c:v>
                </c:pt>
                <c:pt idx="7">
                  <c:v>142650</c:v>
                </c:pt>
                <c:pt idx="8">
                  <c:v>148801</c:v>
                </c:pt>
                <c:pt idx="9">
                  <c:v>137784</c:v>
                </c:pt>
                <c:pt idx="10">
                  <c:v>166983</c:v>
                </c:pt>
                <c:pt idx="11">
                  <c:v>186901</c:v>
                </c:pt>
                <c:pt idx="12">
                  <c:v>189846</c:v>
                </c:pt>
                <c:pt idx="13">
                  <c:v>213873</c:v>
                </c:pt>
                <c:pt idx="14">
                  <c:v>268932</c:v>
                </c:pt>
                <c:pt idx="15">
                  <c:v>297999</c:v>
                </c:pt>
              </c:numCache>
            </c:numRef>
          </c:val>
          <c:smooth val="0"/>
          <c:extLst>
            <c:ext xmlns:c16="http://schemas.microsoft.com/office/drawing/2014/chart" uri="{C3380CC4-5D6E-409C-BE32-E72D297353CC}">
              <c16:uniqueId val="{00000001-53D9-4ECD-B591-B189D1E74857}"/>
            </c:ext>
          </c:extLst>
        </c:ser>
        <c:ser>
          <c:idx val="2"/>
          <c:order val="2"/>
          <c:tx>
            <c:strRef>
              <c:f>Sheet1!$D$1</c:f>
              <c:strCache>
                <c:ptCount val="1"/>
                <c:pt idx="0">
                  <c:v>S&amp;P 500</c:v>
                </c:pt>
              </c:strCache>
            </c:strRef>
          </c:tx>
          <c:marker>
            <c:symbol val="none"/>
          </c:marker>
          <c:cat>
            <c:strRef>
              <c:f>Sheet1!$A$2:$A$17</c:f>
              <c:strCache>
                <c:ptCount val="16"/>
                <c:pt idx="0">
                  <c:v> </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strCache>
            </c:strRef>
          </c:cat>
          <c:val>
            <c:numRef>
              <c:f>Sheet1!$D$2:$D$17</c:f>
              <c:numCache>
                <c:formatCode>"$"#,##0_);[Red]\("$"#,##0\)</c:formatCode>
                <c:ptCount val="16"/>
                <c:pt idx="0" formatCode="&quot;$&quot;#,##0">
                  <c:v>100000</c:v>
                </c:pt>
                <c:pt idx="1">
                  <c:v>90940</c:v>
                </c:pt>
                <c:pt idx="2">
                  <c:v>80009</c:v>
                </c:pt>
                <c:pt idx="3">
                  <c:v>62287</c:v>
                </c:pt>
                <c:pt idx="4">
                  <c:v>80039</c:v>
                </c:pt>
                <c:pt idx="5">
                  <c:v>88635</c:v>
                </c:pt>
                <c:pt idx="6">
                  <c:v>92863</c:v>
                </c:pt>
                <c:pt idx="7">
                  <c:v>107387</c:v>
                </c:pt>
                <c:pt idx="8">
                  <c:v>113175</c:v>
                </c:pt>
                <c:pt idx="9">
                  <c:v>71277</c:v>
                </c:pt>
                <c:pt idx="10">
                  <c:v>90159</c:v>
                </c:pt>
                <c:pt idx="11">
                  <c:v>103602</c:v>
                </c:pt>
                <c:pt idx="12">
                  <c:v>105643</c:v>
                </c:pt>
                <c:pt idx="13">
                  <c:v>122355</c:v>
                </c:pt>
                <c:pt idx="14">
                  <c:v>161729</c:v>
                </c:pt>
                <c:pt idx="15">
                  <c:v>183579</c:v>
                </c:pt>
              </c:numCache>
            </c:numRef>
          </c:val>
          <c:smooth val="0"/>
          <c:extLst>
            <c:ext xmlns:c16="http://schemas.microsoft.com/office/drawing/2014/chart" uri="{C3380CC4-5D6E-409C-BE32-E72D297353CC}">
              <c16:uniqueId val="{00000002-53D9-4ECD-B591-B189D1E74857}"/>
            </c:ext>
          </c:extLst>
        </c:ser>
        <c:dLbls>
          <c:showLegendKey val="0"/>
          <c:showVal val="0"/>
          <c:showCatName val="0"/>
          <c:showSerName val="0"/>
          <c:showPercent val="0"/>
          <c:showBubbleSize val="0"/>
        </c:dLbls>
        <c:smooth val="0"/>
        <c:axId val="52230400"/>
        <c:axId val="52637696"/>
      </c:lineChart>
      <c:catAx>
        <c:axId val="52230400"/>
        <c:scaling>
          <c:orientation val="minMax"/>
        </c:scaling>
        <c:delete val="0"/>
        <c:axPos val="b"/>
        <c:numFmt formatCode="General" sourceLinked="1"/>
        <c:majorTickMark val="out"/>
        <c:minorTickMark val="none"/>
        <c:tickLblPos val="nextTo"/>
        <c:txPr>
          <a:bodyPr/>
          <a:lstStyle/>
          <a:p>
            <a:pPr>
              <a:defRPr b="1"/>
            </a:pPr>
            <a:endParaRPr lang="en-US"/>
          </a:p>
        </c:txPr>
        <c:crossAx val="52637696"/>
        <c:crosses val="autoZero"/>
        <c:auto val="1"/>
        <c:lblAlgn val="ctr"/>
        <c:lblOffset val="100"/>
        <c:tickLblSkip val="1"/>
        <c:noMultiLvlLbl val="0"/>
      </c:catAx>
      <c:valAx>
        <c:axId val="52637696"/>
        <c:scaling>
          <c:orientation val="minMax"/>
          <c:max val="400000"/>
          <c:min val="50000"/>
        </c:scaling>
        <c:delete val="0"/>
        <c:axPos val="l"/>
        <c:majorGridlines/>
        <c:numFmt formatCode="&quot;$&quot;#,##0" sourceLinked="1"/>
        <c:majorTickMark val="out"/>
        <c:minorTickMark val="none"/>
        <c:tickLblPos val="nextTo"/>
        <c:txPr>
          <a:bodyPr/>
          <a:lstStyle/>
          <a:p>
            <a:pPr>
              <a:defRPr b="1"/>
            </a:pPr>
            <a:endParaRPr lang="en-US"/>
          </a:p>
        </c:txPr>
        <c:crossAx val="52230400"/>
        <c:crosses val="autoZero"/>
        <c:crossBetween val="between"/>
        <c:majorUnit val="50000"/>
        <c:minorUnit val="25000"/>
      </c:valAx>
      <c:spPr>
        <a:noFill/>
        <a:ln w="25403">
          <a:noFill/>
        </a:ln>
      </c:spPr>
    </c:plotArea>
    <c:legend>
      <c:legendPos val="r"/>
      <c:layout>
        <c:manualLayout>
          <c:xMode val="edge"/>
          <c:yMode val="edge"/>
          <c:x val="0.84333336064521558"/>
          <c:y val="0.6385679638146492"/>
          <c:w val="0.15522992508350597"/>
          <c:h val="0.23011016028059816"/>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C86B1-497D-4E23-BBAE-E27D0C3DD894}" type="datetimeFigureOut">
              <a:rPr lang="en-US" smtClean="0"/>
              <a:t>4/13/2017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4FE9A-76ED-4C90-8714-827E3A7391D2}" type="slidenum">
              <a:rPr lang="en-US" smtClean="0"/>
              <a:t>‹#›</a:t>
            </a:fld>
            <a:endParaRPr lang="en-US"/>
          </a:p>
        </p:txBody>
      </p:sp>
    </p:spTree>
    <p:extLst>
      <p:ext uri="{BB962C8B-B14F-4D97-AF65-F5344CB8AC3E}">
        <p14:creationId xmlns:p14="http://schemas.microsoft.com/office/powerpoint/2010/main" val="76802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oney.cnn.com/investing/about-fear-greed-tool/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sinessinsider.com/author/matthew-boesler" TargetMode="External"/><Relationship Id="rId7" Type="http://schemas.openxmlformats.org/officeDocument/2006/relationships/hyperlink" Target="http://www.businessinsider.com/jack-bogle-warns-of-two-50-percent-market-declines-in-next-10-years-2013-4#ixzz3LiV3Ytyv"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video.cnbc.com/gallery/?video=3000158038" TargetMode="External"/><Relationship Id="rId5" Type="http://schemas.openxmlformats.org/officeDocument/2006/relationships/hyperlink" Target="http://www.businessinsider.com/blackboard/cnbc" TargetMode="External"/><Relationship Id="rId4" Type="http://schemas.openxmlformats.org/officeDocument/2006/relationships/hyperlink" Target="http://www.businessinsider.com/jack-bogle-warns-of-two-50-percent-market-declines-in-next-10-years-2013-4#ixzz3LiV9KI9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DD548D-5568-4401-9655-E2CF4A04739B}"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27180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ea typeface="ＭＳ Ｐゴシック" pitchFamily="34" charset="-128"/>
            </a:endParaRPr>
          </a:p>
        </p:txBody>
      </p:sp>
      <p:sp>
        <p:nvSpPr>
          <p:cNvPr id="29700"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9864DE-EB70-4FEE-9F71-1EC725C4DF8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9182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ea typeface="ＭＳ Ｐゴシック" pitchFamily="34" charset="-128"/>
            </a:endParaRPr>
          </a:p>
        </p:txBody>
      </p:sp>
      <p:sp>
        <p:nvSpPr>
          <p:cNvPr id="29700"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9864DE-EB70-4FEE-9F71-1EC725C4DF8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6766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EF6D767-89DE-0747-997A-B2DE8A163465}"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270852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The illustration above shows the S&amp;P 500 returns for the years 1969 through 1978 on the left.  The investible assets are $500,000.  This example uses the same criteria for caps in the index annuities, but uses the 7% average CD rate for the decade. Wouldn’t you love that again!  We use the broad market index to approximate what investing in the market in general was like over that period of time..</a:t>
            </a:r>
          </a:p>
          <a:p>
            <a:pPr>
              <a:defRPr/>
            </a:pPr>
            <a:r>
              <a:rPr lang="en-US" dirty="0"/>
              <a:t> </a:t>
            </a:r>
          </a:p>
          <a:p>
            <a:pPr>
              <a:defRPr/>
            </a:pPr>
            <a:r>
              <a:rPr lang="en-US" dirty="0"/>
              <a:t>The chart shows at the end of the ten year period this investor would have gained a little over $17,000.  Look at all the red years in that decade! 5 out of 10 years were negative! </a:t>
            </a:r>
          </a:p>
          <a:p>
            <a:pPr>
              <a:defRPr/>
            </a:pPr>
            <a:r>
              <a:rPr lang="en-US" dirty="0"/>
              <a:t> </a:t>
            </a:r>
          </a:p>
          <a:p>
            <a:pPr>
              <a:defRPr/>
            </a:pPr>
            <a:r>
              <a:rPr lang="en-US" dirty="0"/>
              <a:t>So, let’s take a look at the ABC allotment. </a:t>
            </a: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69497C9-7C36-4F24-9581-9EF003368EBC}"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166882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The ABC allotment of 10/60/30 grows to over $143,000, which is a $126,219 difference! That’s with 5 out 10 years negative!  Very positive toward the ABC bear market strategy for retirement.</a:t>
            </a:r>
          </a:p>
          <a:p>
            <a:pPr>
              <a:defRPr/>
            </a:pPr>
            <a:endParaRPr lang="en-US" dirty="0"/>
          </a:p>
          <a:p>
            <a:pPr>
              <a:defRPr/>
            </a:pPr>
            <a:r>
              <a:rPr lang="en-US" dirty="0"/>
              <a:t>Now let’s take a look at a really nasty decade. One we’re all familiar with.</a:t>
            </a:r>
          </a:p>
          <a:p>
            <a:pPr>
              <a:defRPr/>
            </a:pPr>
            <a:endParaRPr lang="en-US" dirty="0"/>
          </a:p>
          <a:p>
            <a:pPr>
              <a:defRPr/>
            </a:pPr>
            <a:r>
              <a:rPr lang="en-US" dirty="0"/>
              <a:t>Next slide.</a:t>
            </a: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2D2094B-5B38-49A0-B3D7-6CBF97E9B5A9}"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132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a:t>The illustration above shows the S&amp;P 500 returns for the years 2000 through 2009 on the left.  The investible assets are $500,000.  This example shows a typical investor who has about 10% in cash earning an average of 3% and 90% allocated to the market represented by the S&amp;P 500.  We use the broad market index to approximate what investing in the market in general was like over that period of time.  Certainly an investor could have been in more or less risk than illustrated here.  Yet, the illustration shows in general terms how the market performed from 2000-2009.  Notice, there are no monies allocated to Column B, which are Index Annuities.</a:t>
            </a:r>
          </a:p>
          <a:p>
            <a:pPr>
              <a:defRPr/>
            </a:pPr>
            <a:r>
              <a:rPr lang="en-US" dirty="0"/>
              <a:t> </a:t>
            </a:r>
          </a:p>
          <a:p>
            <a:pPr>
              <a:defRPr/>
            </a:pPr>
            <a:r>
              <a:rPr lang="en-US" dirty="0"/>
              <a:t>The chart shows at the end of the ten year period this investor would have lost close to $100,000.  I don’t know about you, but a 20% loss in the market is devastating when it comes to retirement! Imagine if you were 52 years old in 2000 and planning to retire when most people retire at age 62.  Would you do what many have had to do, which is work another 3-5 years in hopes of recovering those assets needed to retire?  </a:t>
            </a:r>
          </a:p>
          <a:p>
            <a:pPr>
              <a:defRPr/>
            </a:pPr>
            <a:r>
              <a:rPr lang="en-US" dirty="0"/>
              <a:t> </a:t>
            </a:r>
          </a:p>
          <a:p>
            <a:pPr>
              <a:defRPr/>
            </a:pPr>
            <a:r>
              <a:rPr lang="en-US" dirty="0"/>
              <a:t>And what if it happens again?  What if the next ten years aren’t any better than this decade?  Can you afford to lose another 20% or possibly more?  Can you continue to push off your retirement indefinitely?  </a:t>
            </a:r>
          </a:p>
          <a:p>
            <a:pPr>
              <a:defRPr/>
            </a:pPr>
            <a:r>
              <a:rPr lang="en-US" dirty="0"/>
              <a:t> </a:t>
            </a:r>
          </a:p>
          <a:p>
            <a:pPr>
              <a:defRPr/>
            </a:pPr>
            <a:r>
              <a:rPr lang="en-US" dirty="0"/>
              <a:t>When I show this graph to clients they tell me, “Yep, that’s about what happened to us.”  Yet, the same clients will surprisingly stay in this broken down Wall Street model attempting to recover with a hope and a prayer.</a:t>
            </a:r>
          </a:p>
          <a:p>
            <a:pPr>
              <a:defRPr/>
            </a:pPr>
            <a:r>
              <a:rPr lang="en-US" dirty="0"/>
              <a:t> </a:t>
            </a:r>
          </a:p>
          <a:p>
            <a:pPr>
              <a:defRPr/>
            </a:pPr>
            <a:r>
              <a:rPr lang="en-US" dirty="0"/>
              <a:t>There has to be a better way, and I believe there is.  </a:t>
            </a:r>
          </a:p>
          <a:p>
            <a:pPr>
              <a:defRPr/>
            </a:pPr>
            <a:endParaRPr lang="en-US" dirty="0"/>
          </a:p>
          <a:p>
            <a:pPr>
              <a:defRPr/>
            </a:pPr>
            <a:r>
              <a:rPr lang="en-US" dirty="0"/>
              <a:t>Next slide.</a:t>
            </a:r>
          </a:p>
          <a:p>
            <a:pPr>
              <a:defRPr/>
            </a:pPr>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93F8949-6A39-47DB-8392-F2AFFF216006}"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67</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726354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Using the 10/60/30 ABC split, this person gains $108,000 instead of losing over $80,000!  Now that’s a strategy that works for retirement years.  IT does so because it obeys Warren Buffet’s first rule of investing, “Never lose any money.”  BTW, that happens to be rules number 2 and 3 also. And it has to be true, especially for retirees or those heading into retirement. </a:t>
            </a:r>
          </a:p>
          <a:p>
            <a:pPr>
              <a:defRPr/>
            </a:pPr>
            <a:endParaRPr lang="en-US" dirty="0"/>
          </a:p>
          <a:p>
            <a:pPr>
              <a:defRPr/>
            </a:pPr>
            <a:r>
              <a:rPr lang="en-US" dirty="0"/>
              <a:t>Simply putting some of your money in the green money column protects you from those down years and now with the tremendous guaranteed income payouts the green money column is even more a must for retirees.  We don’t want you to get totally out of the red, or growth money assets, but it’s obvious that the green money column is perfect for conservative clients looking for alternatives to Wall Street’s roller coaster rides.</a:t>
            </a: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D27FD65-B97C-4222-9F07-8E9EEA931EFB}"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68</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1798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84" charset="-128"/>
              </a:defRPr>
            </a:lvl1pPr>
            <a:lvl2pPr marL="785372" indent="-302066" eaLnBrk="0" hangingPunct="0">
              <a:defRPr>
                <a:solidFill>
                  <a:schemeClr val="tx1"/>
                </a:solidFill>
                <a:latin typeface="Arial" charset="0"/>
                <a:ea typeface="ＭＳ Ｐゴシック" pitchFamily="-84" charset="-128"/>
              </a:defRPr>
            </a:lvl2pPr>
            <a:lvl3pPr marL="1208265" indent="-241653" eaLnBrk="0" hangingPunct="0">
              <a:defRPr>
                <a:solidFill>
                  <a:schemeClr val="tx1"/>
                </a:solidFill>
                <a:latin typeface="Arial" charset="0"/>
                <a:ea typeface="ＭＳ Ｐゴシック" pitchFamily="-84" charset="-128"/>
              </a:defRPr>
            </a:lvl3pPr>
            <a:lvl4pPr marL="1691571" indent="-241653" eaLnBrk="0" hangingPunct="0">
              <a:defRPr>
                <a:solidFill>
                  <a:schemeClr val="tx1"/>
                </a:solidFill>
                <a:latin typeface="Arial" charset="0"/>
                <a:ea typeface="ＭＳ Ｐゴシック" pitchFamily="-84" charset="-128"/>
              </a:defRPr>
            </a:lvl4pPr>
            <a:lvl5pPr marL="2174878" indent="-241653" eaLnBrk="0" hangingPunct="0">
              <a:defRPr>
                <a:solidFill>
                  <a:schemeClr val="tx1"/>
                </a:solidFill>
                <a:latin typeface="Arial" charset="0"/>
                <a:ea typeface="ＭＳ Ｐゴシック" pitchFamily="-84" charset="-128"/>
              </a:defRPr>
            </a:lvl5pPr>
            <a:lvl6pPr marL="2658184" indent="-241653" eaLnBrk="0" fontAlgn="base" hangingPunct="0">
              <a:spcBef>
                <a:spcPct val="0"/>
              </a:spcBef>
              <a:spcAft>
                <a:spcPct val="0"/>
              </a:spcAft>
              <a:defRPr>
                <a:solidFill>
                  <a:schemeClr val="tx1"/>
                </a:solidFill>
                <a:latin typeface="Arial" charset="0"/>
                <a:ea typeface="ＭＳ Ｐゴシック" pitchFamily="-84" charset="-128"/>
              </a:defRPr>
            </a:lvl6pPr>
            <a:lvl7pPr marL="3141490" indent="-241653" eaLnBrk="0" fontAlgn="base" hangingPunct="0">
              <a:spcBef>
                <a:spcPct val="0"/>
              </a:spcBef>
              <a:spcAft>
                <a:spcPct val="0"/>
              </a:spcAft>
              <a:defRPr>
                <a:solidFill>
                  <a:schemeClr val="tx1"/>
                </a:solidFill>
                <a:latin typeface="Arial" charset="0"/>
                <a:ea typeface="ＭＳ Ｐゴシック" pitchFamily="-84" charset="-128"/>
              </a:defRPr>
            </a:lvl7pPr>
            <a:lvl8pPr marL="3624796" indent="-241653" eaLnBrk="0" fontAlgn="base" hangingPunct="0">
              <a:spcBef>
                <a:spcPct val="0"/>
              </a:spcBef>
              <a:spcAft>
                <a:spcPct val="0"/>
              </a:spcAft>
              <a:defRPr>
                <a:solidFill>
                  <a:schemeClr val="tx1"/>
                </a:solidFill>
                <a:latin typeface="Arial" charset="0"/>
                <a:ea typeface="ＭＳ Ｐゴシック" pitchFamily="-84" charset="-128"/>
              </a:defRPr>
            </a:lvl8pPr>
            <a:lvl9pPr marL="4108102" indent="-241653" eaLnBrk="0" fontAlgn="base" hangingPunct="0">
              <a:spcBef>
                <a:spcPct val="0"/>
              </a:spcBef>
              <a:spcAft>
                <a:spcPct val="0"/>
              </a:spcAft>
              <a:defRPr>
                <a:solidFill>
                  <a:schemeClr val="tx1"/>
                </a:solidFill>
                <a:latin typeface="Arial" charset="0"/>
                <a:ea typeface="ＭＳ Ｐゴシック" pitchFamily="-8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66B8C96F-CFFD-4437-A56D-A24A6BC56094}" type="slidenum">
              <a:rPr kumimoji="0" lang="en-US" altLang="en-US" sz="1800" b="0" i="0" u="none" strike="noStrike" kern="0" cap="none" spc="0" normalizeH="0" baseline="0" noProof="0">
                <a:ln>
                  <a:noFill/>
                </a:ln>
                <a:solidFill>
                  <a:prstClr val="black"/>
                </a:solidFill>
                <a:effectLst/>
                <a:uLnTx/>
                <a:uFillTx/>
                <a:latin typeface="Calibri" pitchFamily="-84" charset="0"/>
                <a:ea typeface="ＭＳ Ｐゴシック" pitchFamily="-84" charset="-128"/>
              </a:rPr>
              <a:pPr marL="0" marR="0" lvl="0" indent="0" defTabSz="914400" eaLnBrk="1" fontAlgn="auto" latinLnBrk="0" hangingPunct="1">
                <a:lnSpc>
                  <a:spcPct val="100000"/>
                </a:lnSpc>
                <a:spcBef>
                  <a:spcPts val="0"/>
                </a:spcBef>
                <a:spcAft>
                  <a:spcPts val="0"/>
                </a:spcAft>
                <a:buClrTx/>
                <a:buSzTx/>
                <a:buFontTx/>
                <a:buNone/>
                <a:tabLst/>
                <a:defRPr/>
              </a:pPr>
              <a:t>71</a:t>
            </a:fld>
            <a:endParaRPr kumimoji="0" lang="en-US" altLang="en-US" sz="1800" b="0" i="0" u="none" strike="noStrike" kern="0" cap="none" spc="0" normalizeH="0" baseline="0" noProof="0">
              <a:ln>
                <a:noFill/>
              </a:ln>
              <a:solidFill>
                <a:prstClr val="black"/>
              </a:solidFill>
              <a:effectLst/>
              <a:uLnTx/>
              <a:uFillTx/>
              <a:latin typeface="Calibri" pitchFamily="-84" charset="0"/>
              <a:ea typeface="ＭＳ Ｐゴシック" pitchFamily="-84" charset="-128"/>
            </a:endParaRPr>
          </a:p>
        </p:txBody>
      </p:sp>
      <p:sp>
        <p:nvSpPr>
          <p:cNvPr id="38915" name="Rectangle 2"/>
          <p:cNvSpPr>
            <a:spLocks noGrp="1" noRot="1" noChangeAspect="1" noChangeArrowheads="1" noTextEdit="1"/>
          </p:cNvSpPr>
          <p:nvPr>
            <p:ph type="sldImg"/>
          </p:nvPr>
        </p:nvSpPr>
        <p:spPr bwMode="auto">
          <a:xfrm>
            <a:off x="469900" y="725488"/>
            <a:ext cx="6375400" cy="3587750"/>
          </a:xfrm>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altLang="en-US"/>
              <a:t>Thanks them for the evening and wish them well.</a:t>
            </a:r>
          </a:p>
        </p:txBody>
      </p:sp>
    </p:spTree>
    <p:extLst>
      <p:ext uri="{BB962C8B-B14F-4D97-AF65-F5344CB8AC3E}">
        <p14:creationId xmlns:p14="http://schemas.microsoft.com/office/powerpoint/2010/main" val="184418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Paradigm shifts and what the heck just happened</a:t>
            </a:r>
          </a:p>
          <a:p>
            <a:r>
              <a:rPr lang="en-US">
                <a:ea typeface="ＭＳ Ｐゴシック" pitchFamily="34" charset="-128"/>
              </a:rPr>
              <a:t>Standing on Dow, day RR was elected, looking back 30 years,</a:t>
            </a:r>
          </a:p>
          <a:p>
            <a:r>
              <a:rPr lang="en-US">
                <a:ea typeface="ＭＳ Ｐゴシック" pitchFamily="34" charset="-128"/>
              </a:rPr>
              <a:t>Bottom of Dow in 1932…27 years before it comes back</a:t>
            </a:r>
          </a:p>
          <a:p>
            <a:r>
              <a:rPr lang="en-US">
                <a:ea typeface="ＭＳ Ｐゴシック" pitchFamily="34" charset="-128"/>
              </a:rPr>
              <a:t>Looking back at Dow.</a:t>
            </a:r>
          </a:p>
          <a:p>
            <a:endParaRPr lang="en-US">
              <a:ea typeface="ＭＳ Ｐゴシック" pitchFamily="34" charset="-128"/>
            </a:endParaRPr>
          </a:p>
          <a:p>
            <a:r>
              <a:rPr lang="en-US">
                <a:ea typeface="ＭＳ Ｐゴシック" pitchFamily="34" charset="-128"/>
              </a:rPr>
              <a:t>Now year President Obama took office…what do I see? Wall</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83" indent="-285725" eaLnBrk="0" hangingPunct="0">
              <a:defRPr>
                <a:solidFill>
                  <a:schemeClr val="tx1"/>
                </a:solidFill>
                <a:latin typeface="Arial" pitchFamily="34" charset="0"/>
                <a:ea typeface="ＭＳ Ｐゴシック" pitchFamily="34" charset="-128"/>
              </a:defRPr>
            </a:lvl2pPr>
            <a:lvl3pPr marL="1142898" indent="-228580" eaLnBrk="0" hangingPunct="0">
              <a:defRPr>
                <a:solidFill>
                  <a:schemeClr val="tx1"/>
                </a:solidFill>
                <a:latin typeface="Arial" pitchFamily="34" charset="0"/>
                <a:ea typeface="ＭＳ Ｐゴシック" pitchFamily="34" charset="-128"/>
              </a:defRPr>
            </a:lvl3pPr>
            <a:lvl4pPr marL="1600057" indent="-228580" eaLnBrk="0" hangingPunct="0">
              <a:defRPr>
                <a:solidFill>
                  <a:schemeClr val="tx1"/>
                </a:solidFill>
                <a:latin typeface="Arial" pitchFamily="34" charset="0"/>
                <a:ea typeface="ＭＳ Ｐゴシック" pitchFamily="34" charset="-128"/>
              </a:defRPr>
            </a:lvl4pPr>
            <a:lvl5pPr marL="2057217" indent="-228580" eaLnBrk="0" hangingPunct="0">
              <a:defRPr>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411CF09D-80B9-4F8C-8CD7-8E2C36AD4B8A}" type="slidenum">
              <a:rPr kumimoji="0" lang="en-US" sz="1800" b="0" i="0" u="none" strike="noStrike" kern="0" cap="none" spc="0" normalizeH="0" baseline="0" noProof="0" smtClean="0">
                <a:ln>
                  <a:noFill/>
                </a:ln>
                <a:solidFill>
                  <a:prstClr val="black"/>
                </a:solidFill>
                <a:effectLst/>
                <a:uLnTx/>
                <a:uFillTx/>
                <a:latin typeface="Calibri" pitchFamily="34" charset="0"/>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prstClr val="black"/>
              </a:solidFill>
              <a:effectLst/>
              <a:uLnTx/>
              <a:uFillTx/>
              <a:latin typeface="Calibri" pitchFamily="34" charset="0"/>
              <a:ea typeface="ＭＳ Ｐゴシック" pitchFamily="34" charset="-128"/>
            </a:endParaRPr>
          </a:p>
        </p:txBody>
      </p:sp>
    </p:spTree>
    <p:extLst>
      <p:ext uri="{BB962C8B-B14F-4D97-AF65-F5344CB8AC3E}">
        <p14:creationId xmlns:p14="http://schemas.microsoft.com/office/powerpoint/2010/main" val="17516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What the heck just happened.</a:t>
            </a:r>
          </a:p>
          <a:p>
            <a:r>
              <a:rPr lang="en-US">
                <a:ea typeface="ＭＳ Ｐゴシック" pitchFamily="34" charset="-128"/>
              </a:rPr>
              <a:t>Questions, is it a paradigm shift of our society, our culture, our investing mentality?</a:t>
            </a:r>
          </a:p>
          <a:p>
            <a:r>
              <a:rPr lang="en-US">
                <a:ea typeface="ＭＳ Ｐゴシック" pitchFamily="34" charset="-128"/>
              </a:rPr>
              <a:t>M times…looks like an M, bottom in March of 09</a:t>
            </a:r>
          </a:p>
          <a:p>
            <a:r>
              <a:rPr lang="en-US">
                <a:ea typeface="ＭＳ Ｐゴシック" pitchFamily="34" charset="-128"/>
              </a:rPr>
              <a:t>Is that the norm? Don</a:t>
            </a:r>
            <a:r>
              <a:rPr lang="en-US" altLang="en-US">
                <a:ea typeface="ＭＳ Ｐゴシック" pitchFamily="34" charset="-128"/>
              </a:rPr>
              <a:t>’</a:t>
            </a:r>
            <a:r>
              <a:rPr lang="en-US">
                <a:ea typeface="ＭＳ Ｐゴシック" pitchFamily="34" charset="-128"/>
              </a:rPr>
              <a:t>t kknow</a:t>
            </a:r>
          </a:p>
          <a:p>
            <a:r>
              <a:rPr lang="en-US">
                <a:ea typeface="ＭＳ Ｐゴシック" pitchFamily="34" charset="-128"/>
              </a:rPr>
              <a:t>Go back in history…gambling in 1950s, 60s…positive or negative</a:t>
            </a:r>
          </a:p>
          <a:p>
            <a:r>
              <a:rPr lang="en-US">
                <a:ea typeface="ＭＳ Ｐゴシック" pitchFamily="34" charset="-128"/>
              </a:rPr>
              <a:t>Today, what is the outlook…positive, most popular shows on cable TV Gambling</a:t>
            </a:r>
          </a:p>
          <a:p>
            <a:r>
              <a:rPr lang="en-US">
                <a:ea typeface="ＭＳ Ｐゴシック" pitchFamily="34" charset="-128"/>
              </a:rPr>
              <a:t>Celebrity apprentice…Gambling Champion</a:t>
            </a:r>
          </a:p>
          <a:p>
            <a:r>
              <a:rPr lang="en-US">
                <a:ea typeface="ＭＳ Ｐゴシック" pitchFamily="34" charset="-128"/>
              </a:rPr>
              <a:t>Look at page 19 in your workbook</a:t>
            </a:r>
          </a:p>
          <a:p>
            <a:r>
              <a:rPr lang="en-US">
                <a:ea typeface="ＭＳ Ｐゴシック" pitchFamily="34" charset="-128"/>
              </a:rPr>
              <a:t>Person to read definition of investing…how does that feel…all of it back with return, or some of it…downside?</a:t>
            </a:r>
          </a:p>
          <a:p>
            <a:r>
              <a:rPr lang="en-US">
                <a:ea typeface="ＭＳ Ｐゴシック" pitchFamily="34" charset="-128"/>
              </a:rPr>
              <a:t>Person to read gambling…think of your 401k…which definition most resembles the 401k?  That</a:t>
            </a:r>
            <a:r>
              <a:rPr lang="fr-FR" altLang="en-US">
                <a:ea typeface="ＭＳ Ｐゴシック" pitchFamily="34" charset="-128"/>
              </a:rPr>
              <a:t>’</a:t>
            </a:r>
            <a:r>
              <a:rPr lang="en-US" altLang="ja-JP">
                <a:ea typeface="ＭＳ Ｐゴシック" pitchFamily="34" charset="-128"/>
              </a:rPr>
              <a:t>s where we are.</a:t>
            </a:r>
          </a:p>
          <a:p>
            <a:r>
              <a:rPr lang="en-US">
                <a:ea typeface="ＭＳ Ｐゴシック" pitchFamily="34" charset="-128"/>
              </a:rPr>
              <a:t>Look at stats in book…</a:t>
            </a:r>
          </a:p>
          <a:p>
            <a:r>
              <a:rPr lang="en-US">
                <a:ea typeface="ＭＳ Ｐゴシック" pitchFamily="34" charset="-128"/>
              </a:rPr>
              <a:t>What the heck just happened?</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83" indent="-285725" eaLnBrk="0" hangingPunct="0">
              <a:defRPr>
                <a:solidFill>
                  <a:schemeClr val="tx1"/>
                </a:solidFill>
                <a:latin typeface="Arial" pitchFamily="34" charset="0"/>
                <a:ea typeface="ＭＳ Ｐゴシック" pitchFamily="34" charset="-128"/>
              </a:defRPr>
            </a:lvl2pPr>
            <a:lvl3pPr marL="1142898" indent="-228580" eaLnBrk="0" hangingPunct="0">
              <a:defRPr>
                <a:solidFill>
                  <a:schemeClr val="tx1"/>
                </a:solidFill>
                <a:latin typeface="Arial" pitchFamily="34" charset="0"/>
                <a:ea typeface="ＭＳ Ｐゴシック" pitchFamily="34" charset="-128"/>
              </a:defRPr>
            </a:lvl3pPr>
            <a:lvl4pPr marL="1600057" indent="-228580" eaLnBrk="0" hangingPunct="0">
              <a:defRPr>
                <a:solidFill>
                  <a:schemeClr val="tx1"/>
                </a:solidFill>
                <a:latin typeface="Arial" pitchFamily="34" charset="0"/>
                <a:ea typeface="ＭＳ Ｐゴシック" pitchFamily="34" charset="-128"/>
              </a:defRPr>
            </a:lvl4pPr>
            <a:lvl5pPr marL="2057217" indent="-228580" eaLnBrk="0" hangingPunct="0">
              <a:defRPr>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8C1A9A82-753B-4F0C-8899-E8F3CF9A4013}" type="slidenum">
              <a:rPr kumimoji="0" lang="en-US" sz="1800" b="0" i="0" u="none" strike="noStrike" kern="0" cap="none" spc="0" normalizeH="0" baseline="0" noProof="0" smtClean="0">
                <a:ln>
                  <a:noFill/>
                </a:ln>
                <a:solidFill>
                  <a:prstClr val="black"/>
                </a:solidFill>
                <a:effectLst/>
                <a:uLnTx/>
                <a:uFillTx/>
                <a:latin typeface="Calibri" pitchFamily="34" charset="0"/>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prstClr val="black"/>
              </a:solidFill>
              <a:effectLst/>
              <a:uLnTx/>
              <a:uFillTx/>
              <a:latin typeface="Calibri" pitchFamily="34" charset="0"/>
              <a:ea typeface="ＭＳ Ｐゴシック" pitchFamily="34" charset="-128"/>
            </a:endParaRPr>
          </a:p>
        </p:txBody>
      </p:sp>
    </p:spTree>
    <p:extLst>
      <p:ext uri="{BB962C8B-B14F-4D97-AF65-F5344CB8AC3E}">
        <p14:creationId xmlns:p14="http://schemas.microsoft.com/office/powerpoint/2010/main" val="2615575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What the heck just happened.</a:t>
            </a:r>
          </a:p>
          <a:p>
            <a:r>
              <a:rPr lang="en-US">
                <a:ea typeface="ＭＳ Ｐゴシック" pitchFamily="34" charset="-128"/>
              </a:rPr>
              <a:t>Questions, is it a paradigm shift of our society, our culture, our investing mentality?</a:t>
            </a:r>
          </a:p>
          <a:p>
            <a:r>
              <a:rPr lang="en-US">
                <a:ea typeface="ＭＳ Ｐゴシック" pitchFamily="34" charset="-128"/>
              </a:rPr>
              <a:t>M times…looks like an M, bottom in March of 09</a:t>
            </a:r>
          </a:p>
          <a:p>
            <a:r>
              <a:rPr lang="en-US">
                <a:ea typeface="ＭＳ Ｐゴシック" pitchFamily="34" charset="-128"/>
              </a:rPr>
              <a:t>Is that the norm? Don</a:t>
            </a:r>
            <a:r>
              <a:rPr lang="en-US" altLang="en-US">
                <a:ea typeface="ＭＳ Ｐゴシック" pitchFamily="34" charset="-128"/>
              </a:rPr>
              <a:t>’</a:t>
            </a:r>
            <a:r>
              <a:rPr lang="en-US">
                <a:ea typeface="ＭＳ Ｐゴシック" pitchFamily="34" charset="-128"/>
              </a:rPr>
              <a:t>t kknow</a:t>
            </a:r>
          </a:p>
          <a:p>
            <a:r>
              <a:rPr lang="en-US">
                <a:ea typeface="ＭＳ Ｐゴシック" pitchFamily="34" charset="-128"/>
              </a:rPr>
              <a:t>Go back in history…gambling in 1950s, 60s…positive or negative</a:t>
            </a:r>
          </a:p>
          <a:p>
            <a:r>
              <a:rPr lang="en-US">
                <a:ea typeface="ＭＳ Ｐゴシック" pitchFamily="34" charset="-128"/>
              </a:rPr>
              <a:t>Today, what is the outlook…positive, most popular shows on cable TV Gambling</a:t>
            </a:r>
          </a:p>
          <a:p>
            <a:r>
              <a:rPr lang="en-US">
                <a:ea typeface="ＭＳ Ｐゴシック" pitchFamily="34" charset="-128"/>
              </a:rPr>
              <a:t>Celebrity apprentice…Gambling Champion</a:t>
            </a:r>
          </a:p>
          <a:p>
            <a:r>
              <a:rPr lang="en-US">
                <a:ea typeface="ＭＳ Ｐゴシック" pitchFamily="34" charset="-128"/>
              </a:rPr>
              <a:t>Look at page 19 in your workbook</a:t>
            </a:r>
          </a:p>
          <a:p>
            <a:r>
              <a:rPr lang="en-US">
                <a:ea typeface="ＭＳ Ｐゴシック" pitchFamily="34" charset="-128"/>
              </a:rPr>
              <a:t>Person to read definition of investing…how does that feel…all of it back with return, or some of it…downside?</a:t>
            </a:r>
          </a:p>
          <a:p>
            <a:r>
              <a:rPr lang="en-US">
                <a:ea typeface="ＭＳ Ｐゴシック" pitchFamily="34" charset="-128"/>
              </a:rPr>
              <a:t>Person to read gambling…think of your 401k…which definition most resembles the 401k?  That</a:t>
            </a:r>
            <a:r>
              <a:rPr lang="fr-FR" altLang="en-US">
                <a:ea typeface="ＭＳ Ｐゴシック" pitchFamily="34" charset="-128"/>
              </a:rPr>
              <a:t>’</a:t>
            </a:r>
            <a:r>
              <a:rPr lang="en-US" altLang="ja-JP">
                <a:ea typeface="ＭＳ Ｐゴシック" pitchFamily="34" charset="-128"/>
              </a:rPr>
              <a:t>s where we are.</a:t>
            </a:r>
          </a:p>
          <a:p>
            <a:r>
              <a:rPr lang="en-US">
                <a:ea typeface="ＭＳ Ｐゴシック" pitchFamily="34" charset="-128"/>
              </a:rPr>
              <a:t>Look at stats in book…</a:t>
            </a:r>
          </a:p>
          <a:p>
            <a:r>
              <a:rPr lang="en-US">
                <a:ea typeface="ＭＳ Ｐゴシック" pitchFamily="34" charset="-128"/>
              </a:rPr>
              <a:t>What the heck just happened?</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83" indent="-285725" eaLnBrk="0" hangingPunct="0">
              <a:defRPr>
                <a:solidFill>
                  <a:schemeClr val="tx1"/>
                </a:solidFill>
                <a:latin typeface="Arial" pitchFamily="34" charset="0"/>
                <a:ea typeface="ＭＳ Ｐゴシック" pitchFamily="34" charset="-128"/>
              </a:defRPr>
            </a:lvl2pPr>
            <a:lvl3pPr marL="1142898" indent="-228580" eaLnBrk="0" hangingPunct="0">
              <a:defRPr>
                <a:solidFill>
                  <a:schemeClr val="tx1"/>
                </a:solidFill>
                <a:latin typeface="Arial" pitchFamily="34" charset="0"/>
                <a:ea typeface="ＭＳ Ｐゴシック" pitchFamily="34" charset="-128"/>
              </a:defRPr>
            </a:lvl3pPr>
            <a:lvl4pPr marL="1600057" indent="-228580" eaLnBrk="0" hangingPunct="0">
              <a:defRPr>
                <a:solidFill>
                  <a:schemeClr val="tx1"/>
                </a:solidFill>
                <a:latin typeface="Arial" pitchFamily="34" charset="0"/>
                <a:ea typeface="ＭＳ Ｐゴシック" pitchFamily="34" charset="-128"/>
              </a:defRPr>
            </a:lvl4pPr>
            <a:lvl5pPr marL="2057217" indent="-228580" eaLnBrk="0" hangingPunct="0">
              <a:defRPr>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8214A9DF-E85C-477F-9E83-C5F95E693E45}" type="slidenum">
              <a:rPr kumimoji="0" lang="en-US" sz="1800" b="0" i="0" u="none" strike="noStrike" kern="0" cap="none" spc="0" normalizeH="0" baseline="0" noProof="0" smtClean="0">
                <a:ln>
                  <a:noFill/>
                </a:ln>
                <a:solidFill>
                  <a:prstClr val="black"/>
                </a:solidFill>
                <a:effectLst/>
                <a:uLnTx/>
                <a:uFillTx/>
                <a:latin typeface="Calibri" pitchFamily="34" charset="0"/>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prstClr val="black"/>
              </a:solidFill>
              <a:effectLst/>
              <a:uLnTx/>
              <a:uFillTx/>
              <a:latin typeface="Calibri" pitchFamily="34" charset="0"/>
              <a:ea typeface="ＭＳ Ｐゴシック" pitchFamily="34" charset="-128"/>
            </a:endParaRPr>
          </a:p>
        </p:txBody>
      </p:sp>
    </p:spTree>
    <p:extLst>
      <p:ext uri="{BB962C8B-B14F-4D97-AF65-F5344CB8AC3E}">
        <p14:creationId xmlns:p14="http://schemas.microsoft.com/office/powerpoint/2010/main" val="88619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Looking at the DOW</a:t>
            </a:r>
            <a:r>
              <a:rPr lang="en-US" baseline="0" dirty="0">
                <a:ea typeface="ＭＳ Ｐゴシック" pitchFamily="34" charset="-128"/>
              </a:rPr>
              <a:t> graph since 2009 we see the point of volatility made even clearer. The graph now looks like a W with the DOW now over 17000. The question is What’s Next?  We know there’ll be a correction, but when? Will it be small or large? What’s the trend? What do you think?</a:t>
            </a:r>
            <a:endParaRPr lang="en-US" dirty="0">
              <a:ea typeface="ＭＳ Ｐゴシック"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14208" indent="-274696" eaLnBrk="0" hangingPunct="0">
              <a:defRPr>
                <a:solidFill>
                  <a:schemeClr val="tx1"/>
                </a:solidFill>
                <a:latin typeface="Arial" pitchFamily="34" charset="0"/>
                <a:ea typeface="ＭＳ Ｐゴシック" pitchFamily="34" charset="-128"/>
              </a:defRPr>
            </a:lvl2pPr>
            <a:lvl3pPr marL="1098782" indent="-219757" eaLnBrk="0" hangingPunct="0">
              <a:defRPr>
                <a:solidFill>
                  <a:schemeClr val="tx1"/>
                </a:solidFill>
                <a:latin typeface="Arial" pitchFamily="34" charset="0"/>
                <a:ea typeface="ＭＳ Ｐゴシック" pitchFamily="34" charset="-128"/>
              </a:defRPr>
            </a:lvl3pPr>
            <a:lvl4pPr marL="1538295" indent="-219757" eaLnBrk="0" hangingPunct="0">
              <a:defRPr>
                <a:solidFill>
                  <a:schemeClr val="tx1"/>
                </a:solidFill>
                <a:latin typeface="Arial" pitchFamily="34" charset="0"/>
                <a:ea typeface="ＭＳ Ｐゴシック" pitchFamily="34" charset="-128"/>
              </a:defRPr>
            </a:lvl4pPr>
            <a:lvl5pPr marL="1977808" indent="-219757" eaLnBrk="0" hangingPunct="0">
              <a:defRPr>
                <a:solidFill>
                  <a:schemeClr val="tx1"/>
                </a:solidFill>
                <a:latin typeface="Arial" pitchFamily="34" charset="0"/>
                <a:ea typeface="ＭＳ Ｐゴシック" pitchFamily="34" charset="-128"/>
              </a:defRPr>
            </a:lvl5pPr>
            <a:lvl6pPr marL="2417321" indent="-219757" eaLnBrk="0" fontAlgn="base" hangingPunct="0">
              <a:spcBef>
                <a:spcPct val="0"/>
              </a:spcBef>
              <a:spcAft>
                <a:spcPct val="0"/>
              </a:spcAft>
              <a:defRPr>
                <a:solidFill>
                  <a:schemeClr val="tx1"/>
                </a:solidFill>
                <a:latin typeface="Arial" pitchFamily="34" charset="0"/>
                <a:ea typeface="ＭＳ Ｐゴシック" pitchFamily="34" charset="-128"/>
              </a:defRPr>
            </a:lvl6pPr>
            <a:lvl7pPr marL="2856835" indent="-219757" eaLnBrk="0" fontAlgn="base" hangingPunct="0">
              <a:spcBef>
                <a:spcPct val="0"/>
              </a:spcBef>
              <a:spcAft>
                <a:spcPct val="0"/>
              </a:spcAft>
              <a:defRPr>
                <a:solidFill>
                  <a:schemeClr val="tx1"/>
                </a:solidFill>
                <a:latin typeface="Arial" pitchFamily="34" charset="0"/>
                <a:ea typeface="ＭＳ Ｐゴシック" pitchFamily="34" charset="-128"/>
              </a:defRPr>
            </a:lvl7pPr>
            <a:lvl8pPr marL="3296346" indent="-219757" eaLnBrk="0" fontAlgn="base" hangingPunct="0">
              <a:spcBef>
                <a:spcPct val="0"/>
              </a:spcBef>
              <a:spcAft>
                <a:spcPct val="0"/>
              </a:spcAft>
              <a:defRPr>
                <a:solidFill>
                  <a:schemeClr val="tx1"/>
                </a:solidFill>
                <a:latin typeface="Arial" pitchFamily="34" charset="0"/>
                <a:ea typeface="ＭＳ Ｐゴシック" pitchFamily="34" charset="-128"/>
              </a:defRPr>
            </a:lvl8pPr>
            <a:lvl9pPr marL="3735860" indent="-21975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8214A9DF-E85C-477F-9E83-C5F95E693E45}" type="slidenum">
              <a:rPr kumimoji="0" lang="en-US" sz="1800" b="0" i="0" u="none" strike="noStrike" kern="0" cap="none" spc="0" normalizeH="0" baseline="0" noProof="0" smtClean="0">
                <a:ln>
                  <a:noFill/>
                </a:ln>
                <a:solidFill>
                  <a:prstClr val="black"/>
                </a:solidFill>
                <a:effectLst/>
                <a:uLnTx/>
                <a:uFillTx/>
                <a:latin typeface="Calibri" pitchFamily="34" charset="0"/>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prstClr val="black"/>
              </a:solidFill>
              <a:effectLst/>
              <a:uLnTx/>
              <a:uFillTx/>
              <a:latin typeface="Calibri" pitchFamily="34" charset="0"/>
              <a:ea typeface="ＭＳ Ｐゴシック" pitchFamily="34" charset="-128"/>
            </a:endParaRPr>
          </a:p>
        </p:txBody>
      </p:sp>
    </p:spTree>
    <p:extLst>
      <p:ext uri="{BB962C8B-B14F-4D97-AF65-F5344CB8AC3E}">
        <p14:creationId xmlns:p14="http://schemas.microsoft.com/office/powerpoint/2010/main" val="302226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a:t>
            </a:r>
            <a:r>
              <a:rPr lang="en-US" dirty="0" err="1"/>
              <a:t>YahooFinance</a:t>
            </a:r>
            <a:r>
              <a:rPr lang="en-US" baseline="0" dirty="0"/>
              <a:t> and search for the VIX (http://finance.yahoo.com/q?s=^VIX&amp;ql=1) to find the latest numbers and insert</a:t>
            </a:r>
          </a:p>
          <a:p>
            <a:r>
              <a:rPr lang="en-US" baseline="0" dirty="0"/>
              <a:t>We’ve been trading in complacency for over 5 years. When is the right time to take “GO”?</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EF6D767-89DE-0747-997A-B2DE8A163465}"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47260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Go to http://money.cnn.com/data/fear-and-greed/ to get the latest factors.</a:t>
            </a:r>
          </a:p>
          <a:p>
            <a:endParaRPr lang="en-US" sz="1200" kern="1200" dirty="0">
              <a:solidFill>
                <a:schemeClr val="tx1"/>
              </a:solidFill>
              <a:effectLst/>
              <a:latin typeface="+mn-lt"/>
              <a:ea typeface="ＭＳ Ｐゴシック" charset="0"/>
              <a:cs typeface="ＭＳ Ｐゴシック" charset="0"/>
            </a:endParaRPr>
          </a:p>
          <a:p>
            <a:r>
              <a:rPr lang="en-US" b="1" dirty="0"/>
              <a:t>Seven Fear &amp; Greed Indicators</a:t>
            </a:r>
          </a:p>
          <a:p>
            <a:r>
              <a:rPr lang="en-US" dirty="0"/>
              <a:t>How we calculate the index </a:t>
            </a:r>
            <a:r>
              <a:rPr lang="en-US" dirty="0">
                <a:hlinkClick r:id="rId3"/>
              </a:rPr>
              <a:t>More »</a:t>
            </a:r>
            <a:endParaRPr lang="en-US" dirty="0"/>
          </a:p>
          <a:p>
            <a:r>
              <a:rPr lang="en-US" dirty="0"/>
              <a:t>Put and Call Options</a:t>
            </a:r>
          </a:p>
          <a:p>
            <a:r>
              <a:rPr lang="en-US" dirty="0"/>
              <a:t>Extreme Greed</a:t>
            </a:r>
          </a:p>
          <a:p>
            <a:r>
              <a:rPr lang="en-US" dirty="0"/>
              <a:t>During the last five trading days, volume in put options has lagged volume in call options by 38.86% as investors make bullish bets in their portfolios. This is among the lowest levels of put buying seen during the last two years, indicating extreme greed on the part of investors.</a:t>
            </a:r>
          </a:p>
          <a:p>
            <a:r>
              <a:rPr lang="en-US" dirty="0"/>
              <a:t>Last changed Mar 30 from a Greed rating</a:t>
            </a:r>
          </a:p>
          <a:p>
            <a:r>
              <a:rPr lang="en-US" dirty="0"/>
              <a:t>Updated Apr 6 at 11:03am</a:t>
            </a:r>
          </a:p>
          <a:p>
            <a:r>
              <a:rPr lang="en-US" dirty="0">
                <a:effectLst/>
              </a:rPr>
              <a:t> </a:t>
            </a:r>
          </a:p>
          <a:p>
            <a:r>
              <a:rPr lang="en-US" dirty="0"/>
              <a:t>Market Momentum</a:t>
            </a:r>
          </a:p>
          <a:p>
            <a:r>
              <a:rPr lang="en-US" dirty="0"/>
              <a:t>Greed</a:t>
            </a:r>
          </a:p>
          <a:p>
            <a:r>
              <a:rPr lang="en-US" dirty="0"/>
              <a:t>The S&amp;P 500 is 4.28% above its 125-day average. This is further above the average than has been typical during the last two years and indicates greed on the part of investors.</a:t>
            </a:r>
          </a:p>
          <a:p>
            <a:r>
              <a:rPr lang="en-US" dirty="0"/>
              <a:t>Last changed Mar 20 from an Extreme Greed rating</a:t>
            </a:r>
          </a:p>
          <a:p>
            <a:r>
              <a:rPr lang="en-US" dirty="0"/>
              <a:t>Updated Apr 6 at 11:04am</a:t>
            </a:r>
          </a:p>
          <a:p>
            <a:r>
              <a:rPr lang="en-US" dirty="0">
                <a:effectLst/>
              </a:rPr>
              <a:t> </a:t>
            </a:r>
          </a:p>
          <a:p>
            <a:r>
              <a:rPr lang="en-US" dirty="0"/>
              <a:t>Market Volatility</a:t>
            </a:r>
          </a:p>
          <a:p>
            <a:r>
              <a:rPr lang="en-US" dirty="0"/>
              <a:t>Neutral</a:t>
            </a:r>
          </a:p>
          <a:p>
            <a:r>
              <a:rPr lang="en-US" dirty="0"/>
              <a:t>The CBOE Volatility Index (VIX) is at 12.14. This is a neutral reading and indicates that market risks appear low.</a:t>
            </a:r>
          </a:p>
          <a:p>
            <a:r>
              <a:rPr lang="en-US" dirty="0"/>
              <a:t>Last changed Apr 5 from a Fear rating</a:t>
            </a:r>
          </a:p>
          <a:p>
            <a:r>
              <a:rPr lang="en-US" dirty="0"/>
              <a:t>Updated Apr 6 at 11:04am</a:t>
            </a:r>
          </a:p>
          <a:p>
            <a:r>
              <a:rPr lang="en-US" dirty="0">
                <a:effectLst/>
              </a:rPr>
              <a:t> </a:t>
            </a:r>
          </a:p>
          <a:p>
            <a:r>
              <a:rPr lang="en-US" dirty="0"/>
              <a:t>Junk Bond Demand</a:t>
            </a:r>
          </a:p>
          <a:p>
            <a:r>
              <a:rPr lang="en-US" dirty="0"/>
              <a:t>Neutral</a:t>
            </a:r>
          </a:p>
          <a:p>
            <a:r>
              <a:rPr lang="en-US" dirty="0"/>
              <a:t>Investors in low quality junk bonds are accepting 1.89 percentage points in additional yield over safer investment grade corporate bonds. While this spread is historically high, it is in-line with recent price history and indicates that investors are not showing significant fear or greed in the corporate bond market.</a:t>
            </a:r>
          </a:p>
          <a:p>
            <a:r>
              <a:rPr lang="en-US" dirty="0"/>
              <a:t>Last changed Mar 30 from a Greed rating</a:t>
            </a:r>
          </a:p>
          <a:p>
            <a:r>
              <a:rPr lang="en-US" dirty="0"/>
              <a:t>Updated Apr 6 at 11:04am</a:t>
            </a:r>
          </a:p>
          <a:p>
            <a:r>
              <a:rPr lang="en-US" dirty="0">
                <a:effectLst/>
              </a:rPr>
              <a:t> </a:t>
            </a:r>
          </a:p>
          <a:p>
            <a:r>
              <a:rPr lang="en-US" dirty="0"/>
              <a:t>Stock Price Strength</a:t>
            </a:r>
          </a:p>
          <a:p>
            <a:r>
              <a:rPr lang="en-US" dirty="0"/>
              <a:t>Fear</a:t>
            </a:r>
          </a:p>
          <a:p>
            <a:r>
              <a:rPr lang="en-US" dirty="0"/>
              <a:t>The number of stocks hitting 52-week highs exceeds the number hitting lows but is at the lower end of its range, indicating fear.</a:t>
            </a:r>
          </a:p>
          <a:p>
            <a:r>
              <a:rPr lang="en-US" dirty="0"/>
              <a:t>Last changed Mar 21 from a Neutral rating</a:t>
            </a:r>
          </a:p>
          <a:p>
            <a:r>
              <a:rPr lang="en-US" dirty="0"/>
              <a:t>Updated Apr 6 at 11:03am</a:t>
            </a:r>
          </a:p>
          <a:p>
            <a:r>
              <a:rPr lang="en-US" dirty="0">
                <a:effectLst/>
              </a:rPr>
              <a:t> </a:t>
            </a:r>
          </a:p>
          <a:p>
            <a:r>
              <a:rPr lang="en-US" dirty="0"/>
              <a:t>Stock Price Breadth</a:t>
            </a:r>
          </a:p>
          <a:p>
            <a:r>
              <a:rPr lang="en-US" dirty="0"/>
              <a:t>Extreme Fear</a:t>
            </a:r>
          </a:p>
          <a:p>
            <a:r>
              <a:rPr lang="en-US" dirty="0"/>
              <a:t>The McClellan Volume Summation Index measures advancing and declining volume on the NYSE. During the last month, approximately 0.31% more of each day's volume has traded in advancing issues than in declining issues. This indicates that market breadth is improving, though the McClellan Oscillator is still towards the lower end of its range for the last two years.</a:t>
            </a:r>
          </a:p>
          <a:p>
            <a:r>
              <a:rPr lang="en-US" dirty="0"/>
              <a:t>Last changed Mar 13 from a Fear rating</a:t>
            </a:r>
          </a:p>
          <a:p>
            <a:r>
              <a:rPr lang="en-US" dirty="0"/>
              <a:t>Updated Apr 6 at 11:03am</a:t>
            </a:r>
          </a:p>
          <a:p>
            <a:r>
              <a:rPr lang="en-US" dirty="0">
                <a:effectLst/>
              </a:rPr>
              <a:t> </a:t>
            </a:r>
          </a:p>
          <a:p>
            <a:r>
              <a:rPr lang="en-US" dirty="0"/>
              <a:t>Safe Haven Demand</a:t>
            </a:r>
          </a:p>
          <a:p>
            <a:r>
              <a:rPr lang="en-US" dirty="0"/>
              <a:t>Extreme Fear</a:t>
            </a:r>
          </a:p>
          <a:p>
            <a:r>
              <a:rPr lang="en-US" dirty="0"/>
              <a:t>Bonds have outperformed stocks by 2.37 percentage points during the last 20 trading days. This is close to the weakest performance for stocks relative to bonds in the past two years and indicates investors are fleeing risky stocks for the safety of bonds.</a:t>
            </a:r>
          </a:p>
          <a:p>
            <a:r>
              <a:rPr lang="en-US" dirty="0"/>
              <a:t>Last changed Mar 20 from a Fear rating</a:t>
            </a:r>
          </a:p>
          <a:p>
            <a:r>
              <a:rPr lang="en-US" dirty="0"/>
              <a:t>Updated Apr 6 at 11:03am</a:t>
            </a:r>
          </a:p>
          <a:p>
            <a:r>
              <a:rPr lang="en-US" dirty="0">
                <a:effectLst/>
              </a:rPr>
              <a:t>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EF6D767-89DE-0747-997A-B2DE8A163465}"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82576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JACK BOGLE WARNS: Prepare For Two Massive Market Declines In The Next Decade</a:t>
            </a:r>
          </a:p>
          <a:p>
            <a:r>
              <a:rPr lang="en-US" dirty="0">
                <a:hlinkClick r:id="rId3"/>
              </a:rPr>
              <a:t>Matthew </a:t>
            </a:r>
            <a:r>
              <a:rPr lang="en-US" dirty="0" err="1">
                <a:hlinkClick r:id="rId3"/>
              </a:rPr>
              <a:t>Boesler</a:t>
            </a:r>
            <a:endParaRPr lang="en-US" dirty="0"/>
          </a:p>
          <a:p>
            <a:r>
              <a:rPr lang="en-US" dirty="0"/>
              <a:t>Apr. 1, 2013, 5:38 PM</a:t>
            </a:r>
          </a:p>
          <a:p>
            <a:br>
              <a:rPr lang="en-US" sz="1100" dirty="0">
                <a:ea typeface="ＭＳ Ｐゴシック" charset="0"/>
                <a:cs typeface="ＭＳ Ｐゴシック" charset="0"/>
              </a:rPr>
            </a:br>
            <a:r>
              <a:rPr lang="en-US" sz="1100" dirty="0">
                <a:ea typeface="ＭＳ Ｐゴシック" charset="0"/>
                <a:cs typeface="ＭＳ Ｐゴシック" charset="0"/>
              </a:rPr>
              <a:t>Read more: </a:t>
            </a:r>
            <a:r>
              <a:rPr lang="en-US" sz="1100" dirty="0">
                <a:ea typeface="ＭＳ Ｐゴシック" charset="0"/>
                <a:cs typeface="ＭＳ Ｐゴシック" charset="0"/>
                <a:hlinkClick r:id="rId4"/>
              </a:rPr>
              <a:t>http://www.businessinsider.com/jack-bogle-warns-of-two-50-percent-market-declines-in-next-10-years-2013-4#ixzz3LiV9KI9E</a:t>
            </a:r>
            <a:br>
              <a:rPr lang="en-US" sz="1100" dirty="0">
                <a:ea typeface="ＭＳ Ｐゴシック" charset="0"/>
                <a:cs typeface="ＭＳ Ｐゴシック" charset="0"/>
              </a:rPr>
            </a:br>
            <a:endParaRPr lang="en-US" sz="1100" dirty="0">
              <a:ea typeface="ＭＳ Ｐゴシック" charset="0"/>
              <a:cs typeface="ＭＳ Ｐゴシック" charset="0"/>
            </a:endParaRPr>
          </a:p>
          <a:p>
            <a:endParaRPr lang="en-US" dirty="0"/>
          </a:p>
          <a:p>
            <a:r>
              <a:rPr lang="en-US" dirty="0"/>
              <a:t>Jack </a:t>
            </a:r>
            <a:r>
              <a:rPr lang="en-US" dirty="0" err="1"/>
              <a:t>Bogle</a:t>
            </a:r>
            <a:r>
              <a:rPr lang="en-US" dirty="0"/>
              <a:t> is the founder and chairman of mutual-fund giant Vanguard Group and is widely credited for popularizing index funds, a staple for buy-and-hold investors.</a:t>
            </a:r>
          </a:p>
          <a:p>
            <a:r>
              <a:rPr lang="en-US" dirty="0"/>
              <a:t>Today, he was on </a:t>
            </a:r>
            <a:r>
              <a:rPr lang="en-US" dirty="0">
                <a:hlinkClick r:id="rId5"/>
              </a:rPr>
              <a:t>CNBC</a:t>
            </a:r>
            <a:r>
              <a:rPr lang="en-US" dirty="0"/>
              <a:t>, and he had a bit of a startling prediction.</a:t>
            </a:r>
          </a:p>
          <a:p>
            <a:r>
              <a:rPr lang="en-US" dirty="0">
                <a:hlinkClick r:id="rId6"/>
              </a:rPr>
              <a:t>CNBC anchor Scott </a:t>
            </a:r>
            <a:r>
              <a:rPr lang="en-US" dirty="0" err="1">
                <a:hlinkClick r:id="rId6"/>
              </a:rPr>
              <a:t>Wapner</a:t>
            </a:r>
            <a:r>
              <a:rPr lang="en-US" dirty="0"/>
              <a:t> put the question to </a:t>
            </a:r>
            <a:r>
              <a:rPr lang="en-US" dirty="0" err="1"/>
              <a:t>Bogle</a:t>
            </a:r>
            <a:r>
              <a:rPr lang="en-US" dirty="0"/>
              <a:t>:</a:t>
            </a:r>
            <a:r>
              <a:rPr lang="en-US" b="1" dirty="0"/>
              <a:t> "</a:t>
            </a:r>
            <a:r>
              <a:rPr lang="en-US" dirty="0"/>
              <a:t>You say, 'prepare for at least two declines of 25-30 percent, maybe even 50 percent, in the coming decade.' For a buy-and-hold guy, that's a little concerning, don't you think?"</a:t>
            </a:r>
          </a:p>
          <a:p>
            <a:r>
              <a:rPr lang="en-US" dirty="0" err="1"/>
              <a:t>Bogle</a:t>
            </a:r>
            <a:r>
              <a:rPr lang="en-US" dirty="0"/>
              <a:t> replied: </a:t>
            </a:r>
          </a:p>
          <a:p>
            <a:r>
              <a:rPr lang="en-US" dirty="0">
                <a:effectLst/>
              </a:rPr>
              <a:t>Not at all. They come and go. The market goes up, and the market goes down. It's never failed to recover from one of those 50 percent declines.</a:t>
            </a:r>
          </a:p>
          <a:p>
            <a:r>
              <a:rPr lang="en-US" dirty="0">
                <a:effectLst/>
              </a:rPr>
              <a:t>I went through one in 1973-1974, I went through one in 2001, 2002, 2003; I went through another one 2008-2009. They're kind of scary – often terrifying – but it's typical.</a:t>
            </a:r>
          </a:p>
          <a:p>
            <a:r>
              <a:rPr lang="en-US" dirty="0">
                <a:effectLst/>
              </a:rPr>
              <a:t>Why it doesn't bother me is if you hang on through the cycle, that's the only way to invest. Trying to guess when it's going to go way up or way down is simply not a productive way to put your money to work.</a:t>
            </a:r>
          </a:p>
          <a:p>
            <a:r>
              <a:rPr lang="en-US" dirty="0" err="1"/>
              <a:t>Bogle's</a:t>
            </a:r>
            <a:r>
              <a:rPr lang="en-US" dirty="0"/>
              <a:t> comments don't represent any sort of shift in his philosophy – he remains as big a proponent of buy-and-hold investing as ever.</a:t>
            </a:r>
          </a:p>
          <a:p>
            <a:r>
              <a:rPr lang="en-US" dirty="0"/>
              <a:t>Of course, if </a:t>
            </a:r>
            <a:r>
              <a:rPr lang="en-US" dirty="0" err="1"/>
              <a:t>Bogle</a:t>
            </a:r>
            <a:r>
              <a:rPr lang="en-US" dirty="0"/>
              <a:t> is right about two 50-percent declines in the next decade, it's going to be a trying experience for the buy-and-hold crowd.</a:t>
            </a:r>
          </a:p>
          <a:p>
            <a:br>
              <a:rPr lang="en-US" sz="1100" dirty="0">
                <a:ea typeface="ＭＳ Ｐゴシック" charset="0"/>
                <a:cs typeface="ＭＳ Ｐゴシック" charset="0"/>
              </a:rPr>
            </a:br>
            <a:r>
              <a:rPr lang="en-US" sz="1100" dirty="0">
                <a:ea typeface="ＭＳ Ｐゴシック" charset="0"/>
                <a:cs typeface="ＭＳ Ｐゴシック" charset="0"/>
              </a:rPr>
              <a:t>Read more: </a:t>
            </a:r>
            <a:r>
              <a:rPr lang="en-US" sz="1100" dirty="0">
                <a:ea typeface="ＭＳ Ｐゴシック" charset="0"/>
                <a:cs typeface="ＭＳ Ｐゴシック" charset="0"/>
                <a:hlinkClick r:id="rId7"/>
              </a:rPr>
              <a:t>http://www.businessinsider.com/jack-bogle-warns-of-two-50-percent-market-declines-in-next-10-years-2013-4#ixzz3LiV3Ytyv</a:t>
            </a:r>
            <a:br>
              <a:rPr lang="en-US" sz="1100" dirty="0">
                <a:ea typeface="ＭＳ Ｐゴシック" charset="0"/>
                <a:cs typeface="ＭＳ Ｐゴシック" charset="0"/>
              </a:rPr>
            </a:br>
            <a:endParaRPr lang="en-US" sz="1100" dirty="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EF6D767-89DE-0747-997A-B2DE8A163465}"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63082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2" charset="-128"/>
              </a:defRPr>
            </a:lvl1pPr>
            <a:lvl2pPr marL="742883" indent="-285724" eaLnBrk="0" hangingPunct="0">
              <a:defRPr>
                <a:solidFill>
                  <a:schemeClr val="tx1"/>
                </a:solidFill>
                <a:latin typeface="Arial" charset="0"/>
                <a:ea typeface="MS PGothic" pitchFamily="32" charset="-128"/>
              </a:defRPr>
            </a:lvl2pPr>
            <a:lvl3pPr marL="1142898" indent="-228580" eaLnBrk="0" hangingPunct="0">
              <a:defRPr>
                <a:solidFill>
                  <a:schemeClr val="tx1"/>
                </a:solidFill>
                <a:latin typeface="Arial" charset="0"/>
                <a:ea typeface="MS PGothic" pitchFamily="32" charset="-128"/>
              </a:defRPr>
            </a:lvl3pPr>
            <a:lvl4pPr marL="1600057" indent="-228580" eaLnBrk="0" hangingPunct="0">
              <a:defRPr>
                <a:solidFill>
                  <a:schemeClr val="tx1"/>
                </a:solidFill>
                <a:latin typeface="Arial" charset="0"/>
                <a:ea typeface="MS PGothic" pitchFamily="32" charset="-128"/>
              </a:defRPr>
            </a:lvl4pPr>
            <a:lvl5pPr marL="2057217" indent="-228580" eaLnBrk="0" hangingPunct="0">
              <a:defRPr>
                <a:solidFill>
                  <a:schemeClr val="tx1"/>
                </a:solidFill>
                <a:latin typeface="Arial" charset="0"/>
                <a:ea typeface="MS PGothic" pitchFamily="32" charset="-128"/>
              </a:defRPr>
            </a:lvl5pPr>
            <a:lvl6pPr marL="2514376" indent="-228580" eaLnBrk="0" fontAlgn="base" hangingPunct="0">
              <a:spcBef>
                <a:spcPct val="0"/>
              </a:spcBef>
              <a:spcAft>
                <a:spcPct val="0"/>
              </a:spcAft>
              <a:defRPr>
                <a:solidFill>
                  <a:schemeClr val="tx1"/>
                </a:solidFill>
                <a:latin typeface="Arial" charset="0"/>
                <a:ea typeface="MS PGothic" pitchFamily="32" charset="-128"/>
              </a:defRPr>
            </a:lvl6pPr>
            <a:lvl7pPr marL="2971535" indent="-228580" eaLnBrk="0" fontAlgn="base" hangingPunct="0">
              <a:spcBef>
                <a:spcPct val="0"/>
              </a:spcBef>
              <a:spcAft>
                <a:spcPct val="0"/>
              </a:spcAft>
              <a:defRPr>
                <a:solidFill>
                  <a:schemeClr val="tx1"/>
                </a:solidFill>
                <a:latin typeface="Arial" charset="0"/>
                <a:ea typeface="MS PGothic" pitchFamily="32" charset="-128"/>
              </a:defRPr>
            </a:lvl7pPr>
            <a:lvl8pPr marL="3428695" indent="-228580" eaLnBrk="0" fontAlgn="base" hangingPunct="0">
              <a:spcBef>
                <a:spcPct val="0"/>
              </a:spcBef>
              <a:spcAft>
                <a:spcPct val="0"/>
              </a:spcAft>
              <a:defRPr>
                <a:solidFill>
                  <a:schemeClr val="tx1"/>
                </a:solidFill>
                <a:latin typeface="Arial" charset="0"/>
                <a:ea typeface="MS PGothic" pitchFamily="32" charset="-128"/>
              </a:defRPr>
            </a:lvl8pPr>
            <a:lvl9pPr marL="3885854" indent="-228580" eaLnBrk="0" fontAlgn="base" hangingPunct="0">
              <a:spcBef>
                <a:spcPct val="0"/>
              </a:spcBef>
              <a:spcAft>
                <a:spcPct val="0"/>
              </a:spcAft>
              <a:defRPr>
                <a:solidFill>
                  <a:schemeClr val="tx1"/>
                </a:solidFill>
                <a:latin typeface="Arial" charset="0"/>
                <a:ea typeface="MS PGothic" pitchFamily="32"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7FC8E243-FC85-4EC1-B83D-1BF7E6E2A65B}" type="slidenum">
              <a:rPr kumimoji="0" lang="en-US" altLang="en-US" sz="1800" b="0" i="0" u="none" strike="noStrike" kern="0" cap="none" spc="0" normalizeH="0" baseline="0" noProof="0">
                <a:ln>
                  <a:noFill/>
                </a:ln>
                <a:solidFill>
                  <a:prstClr val="black"/>
                </a:solidFill>
                <a:effectLst/>
                <a:uLnTx/>
                <a:uFillTx/>
                <a:latin typeface="Calibri" pitchFamily="34" charset="0"/>
                <a:ea typeface="MS PGothic" pitchFamily="32" charset="-128"/>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altLang="en-US" sz="1800" b="0" i="0" u="none" strike="noStrike" kern="0" cap="none" spc="0" normalizeH="0" baseline="0" noProof="0">
              <a:ln>
                <a:noFill/>
              </a:ln>
              <a:solidFill>
                <a:prstClr val="black"/>
              </a:solidFill>
              <a:effectLst/>
              <a:uLnTx/>
              <a:uFillTx/>
              <a:latin typeface="Calibri" pitchFamily="34" charset="0"/>
              <a:ea typeface="MS PGothic" pitchFamily="32" charset="-128"/>
            </a:endParaRPr>
          </a:p>
        </p:txBody>
      </p:sp>
    </p:spTree>
    <p:extLst>
      <p:ext uri="{BB962C8B-B14F-4D97-AF65-F5344CB8AC3E}">
        <p14:creationId xmlns:p14="http://schemas.microsoft.com/office/powerpoint/2010/main" val="1387271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722"/>
          <a:stretch/>
        </p:blipFill>
        <p:spPr bwMode="auto">
          <a:xfrm>
            <a:off x="1" y="-42470"/>
            <a:ext cx="12191999" cy="690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B5FD144F-2A25-C747-8BF8-B37C4034BBCB}"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CF7D1BC7-2081-284F-8E28-C92F0016E18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6755593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4636"/>
          <a:stretch/>
        </p:blipFill>
        <p:spPr bwMode="auto">
          <a:xfrm>
            <a:off x="1" y="-42470"/>
            <a:ext cx="12191999" cy="690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293F8F39-8400-4340-A963-CAD6024C2205}"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F7B95742-4A28-1D48-8821-D9F024BF6DE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7530256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4636"/>
          <a:stretch/>
        </p:blipFill>
        <p:spPr bwMode="auto">
          <a:xfrm>
            <a:off x="1" y="-42470"/>
            <a:ext cx="12191999" cy="690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B55E95EB-174C-244C-A622-A003167F55A6}"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7" name="Slide Number Placeholder 5"/>
          <p:cNvSpPr>
            <a:spLocks noGrp="1"/>
          </p:cNvSpPr>
          <p:nvPr>
            <p:ph type="sldNum" sz="quarter" idx="12"/>
          </p:nvPr>
        </p:nvSpPr>
        <p:spPr/>
        <p:txBody>
          <a:bodyPr/>
          <a:lstStyle>
            <a:lvl1pPr>
              <a:defRPr/>
            </a:lvl1pPr>
          </a:lstStyle>
          <a:p>
            <a:pPr>
              <a:defRPr/>
            </a:pPr>
            <a:fld id="{DF02BFD4-75F7-E043-ABFF-A4DE1E66F81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9422111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4636"/>
          <a:stretch/>
        </p:blipFill>
        <p:spPr bwMode="auto">
          <a:xfrm>
            <a:off x="1" y="-42470"/>
            <a:ext cx="12191999" cy="690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0F16C596-3F4E-D146-BBCA-DB729CEDE134}"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9" name="Slide Number Placeholder 5"/>
          <p:cNvSpPr>
            <a:spLocks noGrp="1"/>
          </p:cNvSpPr>
          <p:nvPr>
            <p:ph type="sldNum" sz="quarter" idx="12"/>
          </p:nvPr>
        </p:nvSpPr>
        <p:spPr/>
        <p:txBody>
          <a:bodyPr/>
          <a:lstStyle>
            <a:lvl1pPr>
              <a:defRPr/>
            </a:lvl1pPr>
          </a:lstStyle>
          <a:p>
            <a:pPr>
              <a:defRPr/>
            </a:pPr>
            <a:fld id="{8C3F79F2-5DFF-6D48-A700-2E554DC1B4E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3626684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4636"/>
          <a:stretch/>
        </p:blipFill>
        <p:spPr bwMode="auto">
          <a:xfrm>
            <a:off x="1" y="-42470"/>
            <a:ext cx="12191999" cy="690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1FA609A-F0FA-314C-82CB-19179DBAD581}"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5" name="Slide Number Placeholder 5"/>
          <p:cNvSpPr>
            <a:spLocks noGrp="1"/>
          </p:cNvSpPr>
          <p:nvPr>
            <p:ph type="sldNum" sz="quarter" idx="12"/>
          </p:nvPr>
        </p:nvSpPr>
        <p:spPr/>
        <p:txBody>
          <a:bodyPr/>
          <a:lstStyle>
            <a:lvl1pPr>
              <a:defRPr/>
            </a:lvl1pPr>
          </a:lstStyle>
          <a:p>
            <a:pPr>
              <a:defRPr/>
            </a:pPr>
            <a:fld id="{84AE7B1B-588C-264F-AFA7-4BC2457D8D3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143865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4636"/>
          <a:stretch/>
        </p:blipFill>
        <p:spPr bwMode="auto">
          <a:xfrm>
            <a:off x="1" y="-42470"/>
            <a:ext cx="12191999" cy="690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D0D2C6B2-3AA0-1140-8616-AAEDDAD4942E}"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4" name="Slide Number Placeholder 5"/>
          <p:cNvSpPr>
            <a:spLocks noGrp="1"/>
          </p:cNvSpPr>
          <p:nvPr>
            <p:ph type="sldNum" sz="quarter" idx="12"/>
          </p:nvPr>
        </p:nvSpPr>
        <p:spPr/>
        <p:txBody>
          <a:bodyPr/>
          <a:lstStyle>
            <a:lvl1pPr>
              <a:defRPr/>
            </a:lvl1pPr>
          </a:lstStyle>
          <a:p>
            <a:pPr>
              <a:defRPr/>
            </a:pPr>
            <a:fld id="{EA9B563B-2BC5-2943-B8DB-9CF43C17F3F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3971060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4636"/>
          <a:stretch/>
        </p:blipFill>
        <p:spPr bwMode="auto">
          <a:xfrm>
            <a:off x="1" y="-42470"/>
            <a:ext cx="12191999" cy="690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BB31E39A-FB8D-8641-93E3-574D949048AD}"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7" name="Slide Number Placeholder 5"/>
          <p:cNvSpPr>
            <a:spLocks noGrp="1"/>
          </p:cNvSpPr>
          <p:nvPr>
            <p:ph type="sldNum" sz="quarter" idx="12"/>
          </p:nvPr>
        </p:nvSpPr>
        <p:spPr/>
        <p:txBody>
          <a:bodyPr/>
          <a:lstStyle>
            <a:lvl1pPr>
              <a:defRPr/>
            </a:lvl1pPr>
          </a:lstStyle>
          <a:p>
            <a:pPr>
              <a:defRPr/>
            </a:pPr>
            <a:fld id="{8ADC059E-CF00-3642-A3FB-5240A351989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1435988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E6484949-FE57-D144-8EB2-384B1EF6A4E9}"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7" name="Slide Number Placeholder 5"/>
          <p:cNvSpPr>
            <a:spLocks noGrp="1"/>
          </p:cNvSpPr>
          <p:nvPr>
            <p:ph type="sldNum" sz="quarter" idx="12"/>
          </p:nvPr>
        </p:nvSpPr>
        <p:spPr/>
        <p:txBody>
          <a:bodyPr/>
          <a:lstStyle>
            <a:lvl1pPr>
              <a:defRPr/>
            </a:lvl1pPr>
          </a:lstStyle>
          <a:p>
            <a:pPr>
              <a:defRPr/>
            </a:pPr>
            <a:fld id="{12837ADD-C177-9B49-A77E-A7420DB9B20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7579490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BDA1D5C1-B855-DD44-9067-7EADC8E9E13C}"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2AD32EB0-3E00-2542-81D2-59BE8481303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9796904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06D7E67B-D15B-4549-80E4-2B0895685236}"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EF6F2B00-88C4-7947-86F2-89CF1C95587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4054490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4027"/>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92AEAA8-EF28-9E4B-A1D4-69DBDB7D8E4F}"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432667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4700"/>
                    </a14:imgEffect>
                  </a14:imgLayer>
                </a14:imgProps>
              </a:ext>
              <a:ext uri="{28A0092B-C50C-407E-A947-70E740481C1C}">
                <a14:useLocalDpi xmlns:a14="http://schemas.microsoft.com/office/drawing/2010/main" val="0"/>
              </a:ext>
            </a:extLst>
          </a:blip>
          <a:srcRect b="4027"/>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solidFill>
            <a:schemeClr val="bg2">
              <a:lumMod val="20000"/>
              <a:lumOff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92AEAA8-EF28-9E4B-A1D4-69DBDB7D8E4F}"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6268335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2470"/>
            <a:ext cx="12191999" cy="694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solidFill>
            <a:schemeClr val="accent3">
              <a:lumMod val="40000"/>
              <a:lumOff val="6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92AEAA8-EF28-9E4B-A1D4-69DBDB7D8E4F}"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720373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62" r="6917" b="8970"/>
          <a:stretch/>
        </p:blipFill>
        <p:spPr bwMode="auto">
          <a:xfrm>
            <a:off x="0" y="-76200"/>
            <a:ext cx="12192000" cy="693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solidFill>
            <a:schemeClr val="accent2">
              <a:lumMod val="20000"/>
              <a:lumOff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92AEAA8-EF28-9E4B-A1D4-69DBDB7D8E4F}"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7751157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62" r="6917" b="8970"/>
          <a:stretch/>
        </p:blipFill>
        <p:spPr bwMode="auto">
          <a:xfrm>
            <a:off x="0" y="-76200"/>
            <a:ext cx="12192000" cy="693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92AEAA8-EF28-9E4B-A1D4-69DBDB7D8E4F}"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25753338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062" r="6917" b="8970"/>
          <a:stretch/>
        </p:blipFill>
        <p:spPr bwMode="auto">
          <a:xfrm>
            <a:off x="0" y="-76200"/>
            <a:ext cx="12192000" cy="693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92AEAA8-EF28-9E4B-A1D4-69DBDB7D8E4F}"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3168339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3062" r="6917" b="8970"/>
          <a:stretch/>
        </p:blipFill>
        <p:spPr bwMode="auto">
          <a:xfrm>
            <a:off x="0" y="-76200"/>
            <a:ext cx="12192000" cy="693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92AEAA8-EF28-9E4B-A1D4-69DBDB7D8E4F}"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876545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t="3062" r="6917" b="8970"/>
          <a:stretch/>
        </p:blipFill>
        <p:spPr bwMode="auto">
          <a:xfrm>
            <a:off x="0" y="-76200"/>
            <a:ext cx="12192000" cy="693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892AEAA8-EF28-9E4B-A1D4-69DBDB7D8E4F}" type="datetime1">
              <a:rPr lang="en-US" smtClean="0">
                <a:solidFill>
                  <a:srgbClr val="40362C"/>
                </a:solidFill>
                <a:latin typeface="Arial" charset="0"/>
                <a:ea typeface="ＭＳ Ｐゴシック" charset="0"/>
              </a:rPr>
              <a:pPr fontAlgn="base">
                <a:spcBef>
                  <a:spcPct val="0"/>
                </a:spcBef>
                <a:spcAft>
                  <a:spcPct val="0"/>
                </a:spcAft>
                <a:defRPr/>
              </a:pPr>
              <a:t>4/13/2017</a:t>
            </a:fld>
            <a:endParaRPr lang="en-US" dirty="0">
              <a:solidFill>
                <a:srgbClr val="40362C"/>
              </a:solidFill>
              <a:latin typeface="Arial"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dirty="0">
              <a:solidFill>
                <a:srgbClr val="40362C"/>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defRPr/>
            </a:pPr>
            <a:fld id="{2F6ACCB0-D480-F745-8F85-2F39A86640B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6230554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7A19A"/>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0">
            <a:lum bright="70000" contrast="-70000"/>
            <a:extLst>
              <a:ext uri="{BEBA8EAE-BF5A-486C-A8C5-ECC9F3942E4B}">
                <a14:imgProps xmlns:a14="http://schemas.microsoft.com/office/drawing/2010/main">
                  <a14:imgLayer r:embed="rId21">
                    <a14:imgEffect>
                      <a14:sharpenSoften amount="-50000"/>
                    </a14:imgEffect>
                  </a14:imgLayer>
                </a14:imgProps>
              </a:ext>
              <a:ext uri="{28A0092B-C50C-407E-A947-70E740481C1C}">
                <a14:useLocalDpi xmlns:a14="http://schemas.microsoft.com/office/drawing/2010/main" val="0"/>
              </a:ext>
            </a:extLst>
          </a:blip>
          <a:srcRect b="4636"/>
          <a:stretch/>
        </p:blipFill>
        <p:spPr bwMode="auto">
          <a:xfrm>
            <a:off x="1" y="-42470"/>
            <a:ext cx="12191999" cy="690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Title Placeholder 1"/>
          <p:cNvSpPr>
            <a:spLocks noGrp="1"/>
          </p:cNvSpPr>
          <p:nvPr>
            <p:ph type="title"/>
          </p:nvPr>
        </p:nvSpPr>
        <p:spPr bwMode="auto">
          <a:xfrm>
            <a:off x="1117600" y="0"/>
            <a:ext cx="985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7" name="Text Placeholder 2"/>
          <p:cNvSpPr>
            <a:spLocks noGrp="1"/>
          </p:cNvSpPr>
          <p:nvPr>
            <p:ph type="body" idx="1"/>
          </p:nvPr>
        </p:nvSpPr>
        <p:spPr bwMode="auto">
          <a:xfrm>
            <a:off x="1422400" y="990600"/>
            <a:ext cx="934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09600" y="6400801"/>
            <a:ext cx="2844800" cy="365125"/>
          </a:xfrm>
          <a:prstGeom prst="rect">
            <a:avLst/>
          </a:prstGeom>
        </p:spPr>
        <p:txBody>
          <a:bodyPr vert="horz" wrap="square" lIns="91440" tIns="45720" rIns="91440" bIns="45720" numCol="1" anchor="ctr" anchorCtr="0" compatLnSpc="1">
            <a:prstTxWarp prst="textNoShape">
              <a:avLst/>
            </a:prstTxWarp>
          </a:bodyPr>
          <a:lstStyle>
            <a:lvl1pPr algn="l">
              <a:defRPr sz="1600" b="1" smtClean="0">
                <a:solidFill>
                  <a:schemeClr val="bg1"/>
                </a:solidFill>
                <a:latin typeface="Arial"/>
                <a:cs typeface="Arial"/>
              </a:defRPr>
            </a:lvl1pPr>
          </a:lstStyle>
          <a:p>
            <a:pPr fontAlgn="base">
              <a:spcBef>
                <a:spcPct val="0"/>
              </a:spcBef>
              <a:spcAft>
                <a:spcPct val="0"/>
              </a:spcAft>
              <a:defRPr/>
            </a:pPr>
            <a:fld id="{29EA69D0-051A-D74D-AFC2-F684D20A6798}" type="slidenum">
              <a:rPr lang="en-US">
                <a:solidFill>
                  <a:prstClr val="white"/>
                </a:solidFill>
                <a:ea typeface="ＭＳ Ｐゴシック" charset="0"/>
              </a:rPr>
              <a:pPr fontAlgn="base">
                <a:spcBef>
                  <a:spcPct val="0"/>
                </a:spcBef>
                <a:spcAft>
                  <a:spcPct val="0"/>
                </a:spcAft>
                <a:defRPr/>
              </a:pPr>
              <a:t>‹#›</a:t>
            </a:fld>
            <a:endParaRPr lang="en-US" dirty="0">
              <a:solidFill>
                <a:prstClr val="white"/>
              </a:solidFill>
              <a:ea typeface="ＭＳ Ｐゴシック" charset="0"/>
            </a:endParaRPr>
          </a:p>
        </p:txBody>
      </p:sp>
    </p:spTree>
    <p:extLst>
      <p:ext uri="{BB962C8B-B14F-4D97-AF65-F5344CB8AC3E}">
        <p14:creationId xmlns:p14="http://schemas.microsoft.com/office/powerpoint/2010/main" val="2050998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spd="slow">
    <p:fade/>
  </p:transition>
  <p:hf hdr="0" ftr="0" dt="0"/>
  <p:txStyles>
    <p:titleStyle>
      <a:lvl1pPr algn="l" rtl="0" eaLnBrk="1" fontAlgn="base" hangingPunct="1">
        <a:spcBef>
          <a:spcPct val="0"/>
        </a:spcBef>
        <a:spcAft>
          <a:spcPct val="0"/>
        </a:spcAft>
        <a:defRPr sz="3800" kern="1200">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0"/>
        </a:spcBef>
        <a:spcAft>
          <a:spcPts val="600"/>
        </a:spcAft>
        <a:buClr>
          <a:schemeClr val="accent2">
            <a:lumMod val="50000"/>
          </a:schemeClr>
        </a:buClr>
        <a:buFont typeface="Arial"/>
        <a:buNone/>
        <a:defRPr sz="2800" kern="1200">
          <a:solidFill>
            <a:schemeClr val="tx1"/>
          </a:solidFill>
          <a:latin typeface="Tahoma"/>
          <a:ea typeface="ＭＳ Ｐゴシック" charset="0"/>
          <a:cs typeface="Tahoma"/>
        </a:defRPr>
      </a:lvl1pPr>
      <a:lvl2pPr marL="742950" indent="-285750" algn="l" rtl="0" eaLnBrk="1" fontAlgn="base" hangingPunct="1">
        <a:spcBef>
          <a:spcPct val="0"/>
        </a:spcBef>
        <a:spcAft>
          <a:spcPts val="600"/>
        </a:spcAft>
        <a:buFont typeface="Arial" charset="0"/>
        <a:buChar char="–"/>
        <a:defRPr sz="2400" kern="1200">
          <a:solidFill>
            <a:schemeClr val="tx1"/>
          </a:solidFill>
          <a:latin typeface="Tahoma"/>
          <a:ea typeface="ＭＳ Ｐゴシック" charset="0"/>
          <a:cs typeface="Tahoma"/>
        </a:defRPr>
      </a:lvl2pPr>
      <a:lvl3pPr marL="1143000" indent="-228600" algn="l" rtl="0" eaLnBrk="1" fontAlgn="base" hangingPunct="1">
        <a:spcBef>
          <a:spcPct val="0"/>
        </a:spcBef>
        <a:spcAft>
          <a:spcPts val="600"/>
        </a:spcAft>
        <a:buFont typeface="Arial" charset="0"/>
        <a:buChar char="•"/>
        <a:defRPr sz="2000" kern="1200">
          <a:solidFill>
            <a:schemeClr val="tx1"/>
          </a:solidFill>
          <a:latin typeface="Tahoma"/>
          <a:ea typeface="ＭＳ Ｐゴシック" charset="0"/>
          <a:cs typeface="Tahoma"/>
        </a:defRPr>
      </a:lvl3pPr>
      <a:lvl4pPr marL="16002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4pPr>
      <a:lvl5pPr marL="2057400" indent="-228600" algn="l" rtl="0" eaLnBrk="1" fontAlgn="base" hangingPunct="1">
        <a:spcBef>
          <a:spcPct val="0"/>
        </a:spcBef>
        <a:spcAft>
          <a:spcPts val="600"/>
        </a:spcAft>
        <a:buFont typeface="Arial" charset="0"/>
        <a:buChar char="»"/>
        <a:defRPr kern="1200">
          <a:solidFill>
            <a:schemeClr val="tx1"/>
          </a:solidFill>
          <a:latin typeface="Tahoma"/>
          <a:ea typeface="ＭＳ Ｐゴシック" charset="0"/>
          <a:cs typeface="Tahom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money.cnn.com/data/fear-and-greed/"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money.cnn.com/data/fear-and-gre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businessinsider.com/jack-bogle-warns-of-two-50-percent-market-declines-in-next-10-years-2013-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5.emf"/></Relationships>
</file>

<file path=ppt/slides/_rels/slide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fontAlgn="auto">
              <a:spcBef>
                <a:spcPts val="0"/>
              </a:spcBef>
              <a:spcAft>
                <a:spcPts val="0"/>
              </a:spcAft>
              <a:defRPr/>
            </a:pPr>
            <a:br>
              <a:rPr lang="en-US" sz="3600" b="1" i="1" dirty="0">
                <a:ln w="11430"/>
                <a:solidFill>
                  <a:srgbClr val="FF0000"/>
                </a:solidFill>
                <a:effectLst>
                  <a:outerShdw blurRad="50800" dist="39000" dir="5460000" algn="tl">
                    <a:srgbClr val="000000">
                      <a:alpha val="38000"/>
                    </a:srgbClr>
                  </a:outerShdw>
                </a:effectLst>
              </a:rPr>
            </a:br>
            <a:endParaRPr lang="en-US" dirty="0">
              <a:ea typeface="ＭＳ Ｐゴシック" pitchFamily="34" charset="-128"/>
            </a:endParaRPr>
          </a:p>
        </p:txBody>
      </p:sp>
      <p:sp>
        <p:nvSpPr>
          <p:cNvPr id="3" name="Subtitle 2"/>
          <p:cNvSpPr>
            <a:spLocks noGrp="1"/>
          </p:cNvSpPr>
          <p:nvPr>
            <p:ph type="subTitle" idx="1"/>
          </p:nvPr>
        </p:nvSpPr>
        <p:spPr>
          <a:xfrm>
            <a:off x="2057400" y="0"/>
            <a:ext cx="7924800" cy="2362200"/>
          </a:xfrm>
        </p:spPr>
        <p:txBody>
          <a:bodyPr rtlCol="0">
            <a:noAutofit/>
          </a:bodyPr>
          <a:lstStyle/>
          <a:p>
            <a:pPr fontAlgn="auto">
              <a:spcBef>
                <a:spcPts val="0"/>
              </a:spcBef>
              <a:spcAft>
                <a:spcPts val="0"/>
              </a:spcAft>
              <a:defRPr/>
            </a:pPr>
            <a:r>
              <a:rPr lang="en-US" sz="4800" b="1" i="1" dirty="0">
                <a:ln w="11430"/>
                <a:solidFill>
                  <a:srgbClr val="FF0000"/>
                </a:solidFill>
                <a:effectLst>
                  <a:outerShdw blurRad="50800" dist="39000" dir="5460000" algn="tl">
                    <a:srgbClr val="000000">
                      <a:alpha val="38000"/>
                    </a:srgbClr>
                  </a:outerShdw>
                </a:effectLst>
              </a:rPr>
              <a:t>Wall Street’s On Fire: </a:t>
            </a:r>
          </a:p>
          <a:p>
            <a:pPr fontAlgn="auto">
              <a:spcBef>
                <a:spcPts val="0"/>
              </a:spcBef>
              <a:spcAft>
                <a:spcPts val="0"/>
              </a:spcAft>
              <a:defRPr/>
            </a:pPr>
            <a:r>
              <a:rPr lang="en-US" sz="4800" b="1" i="1" dirty="0">
                <a:ln w="11430"/>
                <a:solidFill>
                  <a:schemeClr val="bg1"/>
                </a:solidFill>
                <a:effectLst>
                  <a:outerShdw blurRad="50800" dist="39000" dir="5460000" algn="tl">
                    <a:srgbClr val="000000">
                      <a:alpha val="38000"/>
                    </a:srgbClr>
                  </a:outerShdw>
                </a:effectLst>
                <a:ea typeface="+mn-ea"/>
              </a:rPr>
              <a:t>Ten Reasons to Move Your Money</a:t>
            </a:r>
            <a:endParaRPr lang="en-US" sz="4800" dirty="0">
              <a:solidFill>
                <a:schemeClr val="bg1"/>
              </a:solidFill>
              <a:ea typeface="+mn-ea"/>
            </a:endParaRPr>
          </a:p>
        </p:txBody>
      </p:sp>
    </p:spTree>
    <p:extLst>
      <p:ext uri="{BB962C8B-B14F-4D97-AF65-F5344CB8AC3E}">
        <p14:creationId xmlns:p14="http://schemas.microsoft.com/office/powerpoint/2010/main" val="268514966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7391400" cy="1295400"/>
          </a:xfrm>
        </p:spPr>
        <p:txBody>
          <a:bodyPr>
            <a:normAutofit/>
          </a:bodyPr>
          <a:lstStyle/>
          <a:p>
            <a:pPr algn="ctr"/>
            <a:r>
              <a:rPr lang="en-US" b="1" dirty="0"/>
              <a:t>#2 The Next Swing Down: </a:t>
            </a:r>
            <a:br>
              <a:rPr lang="en-US" b="1" dirty="0"/>
            </a:br>
            <a:r>
              <a:rPr lang="en-US" b="1" dirty="0"/>
              <a:t>A Little or A Lot</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400" y="1524001"/>
            <a:ext cx="2743200" cy="38891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575716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7391400" cy="1447800"/>
          </a:xfrm>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Aft>
                <a:spcPts val="0"/>
              </a:spcAft>
              <a:defRPr/>
            </a:pPr>
            <a:r>
              <a:rPr lang="en-US" sz="3600" b="1" dirty="0">
                <a:ln w="11430"/>
                <a:solidFill>
                  <a:srgbClr val="000818"/>
                </a:solidFill>
                <a:effectLst>
                  <a:outerShdw blurRad="50800" dist="39000" dir="5460000" algn="tl">
                    <a:srgbClr val="000000">
                      <a:alpha val="38000"/>
                    </a:srgbClr>
                  </a:outerShdw>
                </a:effectLst>
                <a:latin typeface="Arial Black" pitchFamily="34" charset="0"/>
                <a:ea typeface="+mj-ea"/>
              </a:rPr>
              <a:t>What the Heck Just Happened?</a:t>
            </a:r>
            <a:r>
              <a:rPr lang="en-US" sz="3600" b="1" dirty="0">
                <a:ln w="11430"/>
                <a:solidFill>
                  <a:srgbClr val="FF0000"/>
                </a:solidFill>
                <a:effectLst>
                  <a:outerShdw blurRad="50800" dist="39000" dir="5460000" algn="tl">
                    <a:srgbClr val="000000">
                      <a:alpha val="38000"/>
                    </a:srgbClr>
                  </a:outerShdw>
                </a:effectLst>
                <a:latin typeface="Arial Black" pitchFamily="34" charset="0"/>
                <a:ea typeface="+mj-ea"/>
              </a:rPr>
              <a:t> </a:t>
            </a:r>
            <a:br>
              <a:rPr lang="en-US" sz="3600" b="1" dirty="0">
                <a:ln w="11430"/>
                <a:solidFill>
                  <a:srgbClr val="FF0000"/>
                </a:solidFill>
                <a:effectLst>
                  <a:outerShdw blurRad="50800" dist="39000" dir="5460000" algn="tl">
                    <a:srgbClr val="000000">
                      <a:alpha val="38000"/>
                    </a:srgbClr>
                  </a:outerShdw>
                </a:effectLst>
                <a:latin typeface="Arial Black" pitchFamily="34" charset="0"/>
                <a:ea typeface="+mj-ea"/>
              </a:rPr>
            </a:br>
            <a:r>
              <a:rPr lang="en-US" sz="2800" b="1" dirty="0">
                <a:ln w="11430"/>
                <a:solidFill>
                  <a:srgbClr val="FFFF00"/>
                </a:solidFill>
                <a:effectLst>
                  <a:outerShdw blurRad="50800" dist="39000" dir="5460000" algn="tl">
                    <a:srgbClr val="000000">
                      <a:alpha val="38000"/>
                    </a:srgbClr>
                  </a:outerShdw>
                </a:effectLst>
                <a:latin typeface="Arial Black" pitchFamily="34" charset="0"/>
                <a:ea typeface="+mj-ea"/>
              </a:rPr>
              <a:t>Investing Paradigm Shifts</a:t>
            </a:r>
          </a:p>
        </p:txBody>
      </p:sp>
      <p:pic>
        <p:nvPicPr>
          <p:cNvPr id="19" name="Picture 2"/>
          <p:cNvPicPr>
            <a:picLocks noGrp="1" noChangeAspect="1" noChangeArrowheads="1"/>
          </p:cNvPicPr>
          <p:nvPr>
            <p:ph idx="1"/>
          </p:nvPr>
        </p:nvPicPr>
        <p:blipFill rotWithShape="1">
          <a:blip r:embed="rId3"/>
          <a:stretch/>
        </p:blipFill>
        <p:spPr>
          <a:xfrm>
            <a:off x="1905000" y="1752600"/>
            <a:ext cx="8331200" cy="3570514"/>
          </a:xfrm>
          <a:ln>
            <a:solidFill>
              <a:srgbClr val="FF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a:off x="1905000" y="6248400"/>
            <a:ext cx="5562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487400" y="42672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93371" y="5745481"/>
            <a:ext cx="6126629" cy="584775"/>
          </a:xfrm>
          <a:prstGeom prst="rect">
            <a:avLst/>
          </a:prstGeom>
        </p:spPr>
        <p:txBody>
          <a:bodyPr>
            <a:spAutoFit/>
          </a:bodyPr>
          <a:lstStyle/>
          <a:p>
            <a:pPr fontAlgn="base">
              <a:spcBef>
                <a:spcPct val="0"/>
              </a:spcBef>
              <a:spcAft>
                <a:spcPct val="0"/>
              </a:spcAft>
              <a:defRPr/>
            </a:pPr>
            <a:r>
              <a:rPr lang="en-US" sz="3200" b="1" i="1" kern="0" dirty="0">
                <a:ln w="11430"/>
                <a:gradFill>
                  <a:gsLst>
                    <a:gs pos="0">
                      <a:srgbClr val="7EDE2C">
                        <a:tint val="70000"/>
                        <a:satMod val="245000"/>
                      </a:srgbClr>
                    </a:gs>
                    <a:gs pos="75000">
                      <a:srgbClr val="7EDE2C">
                        <a:tint val="90000"/>
                        <a:shade val="60000"/>
                        <a:satMod val="240000"/>
                      </a:srgbClr>
                    </a:gs>
                    <a:gs pos="100000">
                      <a:srgbClr val="7EDE2C">
                        <a:tint val="100000"/>
                        <a:shade val="50000"/>
                        <a:satMod val="240000"/>
                      </a:srgbClr>
                    </a:gs>
                  </a:gsLst>
                  <a:lin ang="5400000"/>
                </a:gradFill>
                <a:effectLst>
                  <a:outerShdw blurRad="50800" dist="39000" dir="5460000" algn="tl">
                    <a:srgbClr val="000000">
                      <a:alpha val="38000"/>
                    </a:srgbClr>
                  </a:outerShdw>
                </a:effectLst>
                <a:latin typeface="Arial Black" pitchFamily="34" charset="0"/>
                <a:ea typeface="ＭＳ Ｐゴシック" charset="0"/>
              </a:rPr>
              <a:t>  </a:t>
            </a:r>
            <a:r>
              <a:rPr lang="en-US" sz="3200" b="1" i="1" kern="0" dirty="0">
                <a:ln w="11430"/>
                <a:solidFill>
                  <a:srgbClr val="C00000"/>
                </a:solidFill>
                <a:effectLst>
                  <a:outerShdw blurRad="50800" dist="39000" dir="5460000" algn="tl">
                    <a:srgbClr val="000000">
                      <a:alpha val="38000"/>
                    </a:srgbClr>
                  </a:outerShdw>
                </a:effectLst>
                <a:latin typeface="Arial Black" pitchFamily="34" charset="0"/>
                <a:ea typeface="ＭＳ Ｐゴシック" charset="0"/>
              </a:rPr>
              <a:t>Welcome to the M Times</a:t>
            </a:r>
            <a:endParaRPr lang="en-US" sz="3200" i="1" kern="0" dirty="0">
              <a:solidFill>
                <a:srgbClr val="C00000"/>
              </a:solidFill>
              <a:latin typeface="Arial Black" pitchFamily="34" charset="0"/>
              <a:ea typeface="ＭＳ Ｐゴシック" charset="0"/>
            </a:endParaRPr>
          </a:p>
        </p:txBody>
      </p:sp>
    </p:spTree>
    <p:extLst>
      <p:ext uri="{BB962C8B-B14F-4D97-AF65-F5344CB8AC3E}">
        <p14:creationId xmlns:p14="http://schemas.microsoft.com/office/powerpoint/2010/main" val="64717851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l="3893" r="3418"/>
          <a:stretch>
            <a:fillRect/>
          </a:stretch>
        </p:blipFill>
        <p:spPr bwMode="auto">
          <a:xfrm>
            <a:off x="1531939" y="1"/>
            <a:ext cx="9178925"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89650" y="990600"/>
            <a:ext cx="37846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endParaRPr>
          </a:p>
        </p:txBody>
      </p:sp>
      <p:sp>
        <p:nvSpPr>
          <p:cNvPr id="2" name="Oval 1"/>
          <p:cNvSpPr/>
          <p:nvPr/>
        </p:nvSpPr>
        <p:spPr>
          <a:xfrm>
            <a:off x="2133600" y="4191000"/>
            <a:ext cx="4114800" cy="2286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endParaRPr>
          </a:p>
        </p:txBody>
      </p:sp>
      <p:sp>
        <p:nvSpPr>
          <p:cNvPr id="26625" name="Title 1"/>
          <p:cNvSpPr>
            <a:spLocks noGrp="1"/>
          </p:cNvSpPr>
          <p:nvPr>
            <p:ph type="title"/>
          </p:nvPr>
        </p:nvSpPr>
        <p:spPr>
          <a:xfrm>
            <a:off x="5334000" y="2514600"/>
            <a:ext cx="4572000" cy="1143000"/>
          </a:xfrm>
          <a:extLst/>
        </p:spPr>
        <p:txBody>
          <a:bodyPr/>
          <a:lstStyle/>
          <a:p>
            <a:pPr eaLnBrk="1" hangingPunct="1">
              <a:defRPr/>
            </a:pPr>
            <a:r>
              <a:rPr lang="en-US" b="1" i="1" dirty="0">
                <a:ln w="11430"/>
                <a:solidFill>
                  <a:srgbClr val="C00000"/>
                </a:solidFill>
                <a:effectLst>
                  <a:outerShdw blurRad="50800" dist="39000" dir="5460000" algn="tl">
                    <a:srgbClr val="000000">
                      <a:alpha val="38000"/>
                    </a:srgbClr>
                  </a:outerShdw>
                </a:effectLst>
                <a:latin typeface="Arial Black" pitchFamily="34" charset="0"/>
              </a:rPr>
              <a:t>Looking back from Reagan</a:t>
            </a:r>
            <a:endParaRPr lang="en-US" dirty="0">
              <a:solidFill>
                <a:srgbClr val="C00000"/>
              </a:solidFill>
              <a:ea typeface="ＭＳ Ｐゴシック" pitchFamily="34" charset="-128"/>
            </a:endParaRPr>
          </a:p>
        </p:txBody>
      </p:sp>
    </p:spTree>
    <p:extLst>
      <p:ext uri="{BB962C8B-B14F-4D97-AF65-F5344CB8AC3E}">
        <p14:creationId xmlns:p14="http://schemas.microsoft.com/office/powerpoint/2010/main" val="1543677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l="3893" r="3418"/>
          <a:stretch>
            <a:fillRect/>
          </a:stretch>
        </p:blipFill>
        <p:spPr bwMode="auto">
          <a:xfrm>
            <a:off x="1531939" y="1"/>
            <a:ext cx="9178925"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715000" y="762000"/>
            <a:ext cx="4648200" cy="5410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endParaRPr>
          </a:p>
        </p:txBody>
      </p:sp>
      <p:sp>
        <p:nvSpPr>
          <p:cNvPr id="5" name="Title 1"/>
          <p:cNvSpPr txBox="1">
            <a:spLocks/>
          </p:cNvSpPr>
          <p:nvPr/>
        </p:nvSpPr>
        <p:spPr bwMode="auto">
          <a:xfrm>
            <a:off x="2362200" y="1164021"/>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b="1" i="1" dirty="0">
                <a:ln w="11430"/>
                <a:solidFill>
                  <a:srgbClr val="C00000"/>
                </a:solidFill>
                <a:effectLst>
                  <a:outerShdw blurRad="50800" dist="39000" dir="5460000" algn="tl">
                    <a:srgbClr val="000000">
                      <a:alpha val="38000"/>
                    </a:srgbClr>
                  </a:outerShdw>
                </a:effectLst>
                <a:latin typeface="Arial Black" pitchFamily="34" charset="0"/>
              </a:rPr>
              <a:t>Looking backward from Obama</a:t>
            </a:r>
            <a:endParaRPr lang="en-US" dirty="0">
              <a:solidFill>
                <a:srgbClr val="C00000"/>
              </a:solidFill>
              <a:ea typeface="ＭＳ Ｐゴシック" pitchFamily="34" charset="-128"/>
            </a:endParaRPr>
          </a:p>
        </p:txBody>
      </p:sp>
      <p:sp>
        <p:nvSpPr>
          <p:cNvPr id="6" name="Oval 5"/>
          <p:cNvSpPr/>
          <p:nvPr/>
        </p:nvSpPr>
        <p:spPr>
          <a:xfrm>
            <a:off x="2133600" y="4191000"/>
            <a:ext cx="4114800" cy="2286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endParaRPr>
          </a:p>
        </p:txBody>
      </p:sp>
      <p:sp>
        <p:nvSpPr>
          <p:cNvPr id="26625" name="Title 1"/>
          <p:cNvSpPr>
            <a:spLocks noGrp="1"/>
          </p:cNvSpPr>
          <p:nvPr>
            <p:ph type="title"/>
          </p:nvPr>
        </p:nvSpPr>
        <p:spPr>
          <a:xfrm>
            <a:off x="2362201" y="1371600"/>
            <a:ext cx="7086599" cy="3429000"/>
          </a:xfrm>
          <a:extLst/>
        </p:spPr>
        <p:txBody>
          <a:bodyPr/>
          <a:lstStyle/>
          <a:p>
            <a:pPr eaLnBrk="1" hangingPunct="1">
              <a:defRPr/>
            </a:pPr>
            <a:r>
              <a:rPr lang="en-US" sz="7200" b="1" i="1" dirty="0">
                <a:ln w="11430"/>
                <a:solidFill>
                  <a:srgbClr val="C00000"/>
                </a:solidFill>
                <a:effectLst>
                  <a:outerShdw blurRad="50800" dist="39000" dir="5460000" algn="tl">
                    <a:srgbClr val="000000">
                      <a:alpha val="38000"/>
                    </a:srgbClr>
                  </a:outerShdw>
                </a:effectLst>
                <a:latin typeface="Arial Black" pitchFamily="34" charset="0"/>
              </a:rPr>
              <a:t>Welcome to </a:t>
            </a:r>
            <a:br>
              <a:rPr lang="en-US" sz="7200" b="1" i="1" dirty="0">
                <a:ln w="11430"/>
                <a:solidFill>
                  <a:srgbClr val="C00000"/>
                </a:solidFill>
                <a:effectLst>
                  <a:outerShdw blurRad="50800" dist="39000" dir="5460000" algn="tl">
                    <a:srgbClr val="000000">
                      <a:alpha val="38000"/>
                    </a:srgbClr>
                  </a:outerShdw>
                </a:effectLst>
                <a:latin typeface="Arial Black" pitchFamily="34" charset="0"/>
              </a:rPr>
            </a:br>
            <a:r>
              <a:rPr lang="en-US" sz="7200" b="1" i="1" dirty="0">
                <a:ln w="11430"/>
                <a:solidFill>
                  <a:srgbClr val="C00000"/>
                </a:solidFill>
                <a:effectLst>
                  <a:outerShdw blurRad="50800" dist="39000" dir="5460000" algn="tl">
                    <a:srgbClr val="000000">
                      <a:alpha val="38000"/>
                    </a:srgbClr>
                  </a:outerShdw>
                </a:effectLst>
                <a:latin typeface="Arial Black" pitchFamily="34" charset="0"/>
              </a:rPr>
              <a:t>the M Times</a:t>
            </a:r>
            <a:endParaRPr lang="en-US" sz="7200" dirty="0">
              <a:solidFill>
                <a:srgbClr val="C00000"/>
              </a:solidFill>
              <a:ea typeface="ＭＳ Ｐゴシック" pitchFamily="34" charset="-128"/>
            </a:endParaRPr>
          </a:p>
        </p:txBody>
      </p:sp>
    </p:spTree>
    <p:extLst>
      <p:ext uri="{BB962C8B-B14F-4D97-AF65-F5344CB8AC3E}">
        <p14:creationId xmlns:p14="http://schemas.microsoft.com/office/powerpoint/2010/main" val="563780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25"/>
                                        </p:tgtEl>
                                        <p:attrNameLst>
                                          <p:attrName>style.visibility</p:attrName>
                                        </p:attrNameLst>
                                      </p:cBhvr>
                                      <p:to>
                                        <p:strVal val="visible"/>
                                      </p:to>
                                    </p:set>
                                    <p:animEffect transition="in" filter="fade">
                                      <p:cBhvr>
                                        <p:cTn id="17" dur="2000"/>
                                        <p:tgtEl>
                                          <p:spTgt spid="26625"/>
                                        </p:tgtEl>
                                      </p:cBhvr>
                                    </p:animEffect>
                                  </p:childTnLst>
                                </p:cTn>
                              </p:par>
                              <p:par>
                                <p:cTn id="18" presetID="1" presetClass="exit" presetSubtype="0" fill="hold"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76200"/>
            <a:ext cx="9220201" cy="6934199"/>
          </a:xfrm>
          <a:prstGeom prst="rect">
            <a:avLst/>
          </a:prstGeom>
        </p:spPr>
      </p:pic>
      <p:sp>
        <p:nvSpPr>
          <p:cNvPr id="2" name="Oval 1"/>
          <p:cNvSpPr/>
          <p:nvPr/>
        </p:nvSpPr>
        <p:spPr>
          <a:xfrm>
            <a:off x="4572000" y="0"/>
            <a:ext cx="6096000" cy="6934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kern="0">
              <a:solidFill>
                <a:prstClr val="white"/>
              </a:solidFill>
            </a:endParaRPr>
          </a:p>
        </p:txBody>
      </p:sp>
      <p:sp>
        <p:nvSpPr>
          <p:cNvPr id="5" name="Title 1"/>
          <p:cNvSpPr txBox="1">
            <a:spLocks/>
          </p:cNvSpPr>
          <p:nvPr/>
        </p:nvSpPr>
        <p:spPr bwMode="auto">
          <a:xfrm>
            <a:off x="2362200" y="1164021"/>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9600" b="1" i="1" dirty="0">
                <a:ln w="11430"/>
                <a:solidFill>
                  <a:srgbClr val="C00000"/>
                </a:solidFill>
                <a:effectLst>
                  <a:outerShdw blurRad="50800" dist="39000" dir="5460000" algn="tl">
                    <a:srgbClr val="000000">
                      <a:alpha val="38000"/>
                    </a:srgbClr>
                  </a:outerShdw>
                </a:effectLst>
                <a:latin typeface="Arial Black" pitchFamily="34" charset="0"/>
              </a:rPr>
              <a:t>W</a:t>
            </a:r>
            <a:endParaRPr lang="en-US" sz="9600" dirty="0">
              <a:solidFill>
                <a:srgbClr val="C00000"/>
              </a:solidFill>
              <a:ea typeface="ＭＳ Ｐゴシック" pitchFamily="34" charset="-128"/>
            </a:endParaRPr>
          </a:p>
        </p:txBody>
      </p:sp>
      <p:sp>
        <p:nvSpPr>
          <p:cNvPr id="7" name="Title 1"/>
          <p:cNvSpPr txBox="1">
            <a:spLocks/>
          </p:cNvSpPr>
          <p:nvPr/>
        </p:nvSpPr>
        <p:spPr bwMode="auto">
          <a:xfrm>
            <a:off x="3733800" y="1153511"/>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b="1" i="1" dirty="0">
                <a:ln w="11430"/>
                <a:solidFill>
                  <a:srgbClr val="C00000"/>
                </a:solidFill>
                <a:effectLst>
                  <a:outerShdw blurRad="50800" dist="39000" dir="5460000" algn="tl">
                    <a:srgbClr val="000000">
                      <a:alpha val="38000"/>
                    </a:srgbClr>
                  </a:outerShdw>
                </a:effectLst>
                <a:latin typeface="Arial Black" pitchFamily="34" charset="0"/>
              </a:rPr>
              <a:t>hat’s Next?</a:t>
            </a:r>
            <a:endParaRPr lang="en-US" dirty="0">
              <a:solidFill>
                <a:srgbClr val="C00000"/>
              </a:solidFill>
              <a:ea typeface="ＭＳ Ｐゴシック" pitchFamily="34" charset="-128"/>
            </a:endParaRPr>
          </a:p>
        </p:txBody>
      </p:sp>
    </p:spTree>
    <p:extLst>
      <p:ext uri="{BB962C8B-B14F-4D97-AF65-F5344CB8AC3E}">
        <p14:creationId xmlns:p14="http://schemas.microsoft.com/office/powerpoint/2010/main" val="19133477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 Watch the VIX (Fear Index)</a:t>
            </a:r>
          </a:p>
        </p:txBody>
      </p:sp>
      <p:sp>
        <p:nvSpPr>
          <p:cNvPr id="3" name="Content Placeholder 2"/>
          <p:cNvSpPr>
            <a:spLocks noGrp="1"/>
          </p:cNvSpPr>
          <p:nvPr>
            <p:ph idx="1"/>
          </p:nvPr>
        </p:nvSpPr>
        <p:spPr>
          <a:xfrm>
            <a:off x="1752600" y="1600201"/>
            <a:ext cx="5029200" cy="4648199"/>
          </a:xfrm>
        </p:spPr>
        <p:txBody>
          <a:bodyPr>
            <a:normAutofit/>
          </a:bodyPr>
          <a:lstStyle/>
          <a:p>
            <a:r>
              <a:rPr lang="en-US" dirty="0"/>
              <a:t>VIX is high, it’s time to… </a:t>
            </a:r>
            <a:r>
              <a:rPr lang="en-US" b="1" dirty="0"/>
              <a:t>BUY!</a:t>
            </a:r>
          </a:p>
          <a:p>
            <a:r>
              <a:rPr lang="en-US" dirty="0"/>
              <a:t>VIX is low, it’s time to… </a:t>
            </a:r>
            <a:r>
              <a:rPr lang="en-US" b="1" dirty="0"/>
              <a:t>GO!</a:t>
            </a:r>
          </a:p>
          <a:p>
            <a:r>
              <a:rPr lang="en-US" b="1" dirty="0"/>
              <a:t>VIX – Sept 2008	</a:t>
            </a:r>
            <a:r>
              <a:rPr lang="en-US" b="1" dirty="0">
                <a:solidFill>
                  <a:srgbClr val="FF0000"/>
                </a:solidFill>
                <a:effectLst>
                  <a:outerShdw blurRad="38100" dist="38100" dir="2700000" algn="tl">
                    <a:srgbClr val="000000">
                      <a:alpha val="43137"/>
                    </a:srgbClr>
                  </a:outerShdw>
                </a:effectLst>
              </a:rPr>
              <a:t>89.53</a:t>
            </a:r>
          </a:p>
          <a:p>
            <a:r>
              <a:rPr lang="en-US" b="1" dirty="0"/>
              <a:t>VIX – Apr 1</a:t>
            </a:r>
            <a:r>
              <a:rPr lang="en-US" b="1" baseline="30000" dirty="0"/>
              <a:t>st</a:t>
            </a:r>
            <a:r>
              <a:rPr lang="en-US" b="1" dirty="0"/>
              <a:t>, ‘12	</a:t>
            </a:r>
            <a:r>
              <a:rPr lang="en-US" b="1" dirty="0">
                <a:solidFill>
                  <a:srgbClr val="FF0000"/>
                </a:solidFill>
                <a:effectLst>
                  <a:outerShdw blurRad="38100" dist="38100" dir="2700000" algn="tl">
                    <a:srgbClr val="000000">
                      <a:alpha val="43137"/>
                    </a:srgbClr>
                  </a:outerShdw>
                </a:effectLst>
              </a:rPr>
              <a:t>17.15</a:t>
            </a:r>
          </a:p>
          <a:p>
            <a:r>
              <a:rPr lang="en-US" b="1" dirty="0"/>
              <a:t>VIX – Apr 1</a:t>
            </a:r>
            <a:r>
              <a:rPr lang="en-US" b="1" baseline="30000" dirty="0"/>
              <a:t>st</a:t>
            </a:r>
            <a:r>
              <a:rPr lang="en-US" b="1" dirty="0"/>
              <a:t>, ‘16	</a:t>
            </a:r>
            <a:r>
              <a:rPr lang="en-US" b="1" dirty="0">
                <a:solidFill>
                  <a:srgbClr val="FF0000"/>
                </a:solidFill>
                <a:effectLst>
                  <a:outerShdw blurRad="38100" dist="38100" dir="2700000" algn="tl">
                    <a:srgbClr val="000000">
                      <a:alpha val="43137"/>
                    </a:srgbClr>
                  </a:outerShdw>
                </a:effectLst>
              </a:rPr>
              <a:t>15.70</a:t>
            </a:r>
          </a:p>
          <a:p>
            <a:r>
              <a:rPr lang="en-US" b="1" dirty="0"/>
              <a:t>VIX – Apr 1</a:t>
            </a:r>
            <a:r>
              <a:rPr lang="en-US" b="1" baseline="30000" dirty="0"/>
              <a:t>st</a:t>
            </a:r>
            <a:r>
              <a:rPr lang="en-US" b="1" dirty="0"/>
              <a:t>, ‘17	</a:t>
            </a:r>
            <a:r>
              <a:rPr lang="en-US" b="1" dirty="0">
                <a:solidFill>
                  <a:srgbClr val="FF0000"/>
                </a:solidFill>
                <a:effectLst>
                  <a:outerShdw blurRad="38100" dist="38100" dir="2700000" algn="tl">
                    <a:srgbClr val="000000">
                      <a:alpha val="43137"/>
                    </a:srgbClr>
                  </a:outerShdw>
                </a:effectLst>
              </a:rPr>
              <a:t>12.89</a:t>
            </a:r>
          </a:p>
          <a:p>
            <a:r>
              <a:rPr lang="en-US" b="1" dirty="0"/>
              <a:t>Below 20 = Complacency</a:t>
            </a:r>
          </a:p>
          <a:p>
            <a:r>
              <a:rPr lang="en-US" b="1" dirty="0"/>
              <a:t>Above 30 = Real Fear</a:t>
            </a:r>
          </a:p>
        </p:txBody>
      </p:sp>
      <p:pic>
        <p:nvPicPr>
          <p:cNvPr id="4" name="Picture 3"/>
          <p:cNvPicPr>
            <a:picLocks noChangeAspect="1"/>
          </p:cNvPicPr>
          <p:nvPr/>
        </p:nvPicPr>
        <p:blipFill>
          <a:blip r:embed="rId3"/>
          <a:stretch>
            <a:fillRect/>
          </a:stretch>
        </p:blipFill>
        <p:spPr>
          <a:xfrm>
            <a:off x="6997491" y="1600201"/>
            <a:ext cx="5003130" cy="3301951"/>
          </a:xfrm>
          <a:prstGeom prst="rect">
            <a:avLst/>
          </a:prstGeom>
          <a:ln>
            <a:solidFill>
              <a:srgbClr val="FF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577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Dave\AppData\Local\Microsoft\Windows\INetCache\IE\PXJWR30V\MP900414035[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35241" y="1696264"/>
            <a:ext cx="3063467" cy="38632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Dave\AppData\Local\Microsoft\Windows\INetCache\IE\DFR01W1O\MP900382664[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6400" y="1446276"/>
            <a:ext cx="2438400" cy="1527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5486400" y="1446276"/>
            <a:ext cx="2438400" cy="1527048"/>
          </a:xfrm>
          <a:prstGeom prst="wedgeRoundRectCallout">
            <a:avLst>
              <a:gd name="adj1" fmla="val 74689"/>
              <a:gd name="adj2" fmla="val 3300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2" name="Title 1"/>
          <p:cNvSpPr>
            <a:spLocks noGrp="1"/>
          </p:cNvSpPr>
          <p:nvPr>
            <p:ph type="title"/>
          </p:nvPr>
        </p:nvSpPr>
        <p:spPr>
          <a:xfrm>
            <a:off x="2438400" y="274638"/>
            <a:ext cx="7772400" cy="1143000"/>
          </a:xfrm>
        </p:spPr>
        <p:txBody>
          <a:bodyPr>
            <a:normAutofit fontScale="90000"/>
          </a:bodyPr>
          <a:lstStyle/>
          <a:p>
            <a:r>
              <a:rPr lang="en-US" b="1" dirty="0"/>
              <a:t>#3 Watch the Fear &amp; Greed Index</a:t>
            </a:r>
          </a:p>
        </p:txBody>
      </p:sp>
      <p:sp>
        <p:nvSpPr>
          <p:cNvPr id="3" name="Content Placeholder 2"/>
          <p:cNvSpPr>
            <a:spLocks noGrp="1"/>
          </p:cNvSpPr>
          <p:nvPr>
            <p:ph idx="1"/>
          </p:nvPr>
        </p:nvSpPr>
        <p:spPr>
          <a:xfrm>
            <a:off x="1981200" y="1600201"/>
            <a:ext cx="4495800" cy="4046220"/>
          </a:xfrm>
        </p:spPr>
        <p:txBody>
          <a:bodyPr>
            <a:normAutofit fontScale="85000" lnSpcReduction="20000"/>
          </a:bodyPr>
          <a:lstStyle/>
          <a:p>
            <a:r>
              <a:rPr lang="en-US" b="1" dirty="0"/>
              <a:t>Seven Fear &amp; Greed Indicators:</a:t>
            </a:r>
          </a:p>
          <a:p>
            <a:pPr marL="514350" indent="-514350">
              <a:buFont typeface="+mj-lt"/>
              <a:buAutoNum type="arabicPeriod"/>
            </a:pPr>
            <a:r>
              <a:rPr lang="en-US" dirty="0"/>
              <a:t>Market Volatility</a:t>
            </a:r>
          </a:p>
          <a:p>
            <a:pPr marL="514350" indent="-514350">
              <a:buFont typeface="+mj-lt"/>
              <a:buAutoNum type="arabicPeriod"/>
            </a:pPr>
            <a:r>
              <a:rPr lang="en-US" dirty="0"/>
              <a:t>Junk Bond Demand</a:t>
            </a:r>
          </a:p>
          <a:p>
            <a:pPr marL="514350" indent="-514350">
              <a:buFont typeface="+mj-lt"/>
              <a:buAutoNum type="arabicPeriod"/>
            </a:pPr>
            <a:r>
              <a:rPr lang="en-US" dirty="0"/>
              <a:t>Put &amp; Call Options</a:t>
            </a:r>
          </a:p>
          <a:p>
            <a:pPr marL="514350" indent="-514350">
              <a:buFont typeface="+mj-lt"/>
              <a:buAutoNum type="arabicPeriod"/>
            </a:pPr>
            <a:r>
              <a:rPr lang="en-US" dirty="0"/>
              <a:t>Safe Haven Demand</a:t>
            </a:r>
          </a:p>
          <a:p>
            <a:pPr marL="514350" indent="-514350">
              <a:buFont typeface="+mj-lt"/>
              <a:buAutoNum type="arabicPeriod"/>
            </a:pPr>
            <a:r>
              <a:rPr lang="en-US" dirty="0"/>
              <a:t>Stock Price Breadth</a:t>
            </a:r>
          </a:p>
          <a:p>
            <a:pPr marL="514350" indent="-514350">
              <a:buFont typeface="+mj-lt"/>
              <a:buAutoNum type="arabicPeriod"/>
            </a:pPr>
            <a:r>
              <a:rPr lang="en-US" dirty="0"/>
              <a:t>Stock Price Strength</a:t>
            </a:r>
          </a:p>
          <a:p>
            <a:pPr marL="514350" indent="-514350">
              <a:buFont typeface="+mj-lt"/>
              <a:buAutoNum type="arabicPeriod"/>
            </a:pPr>
            <a:r>
              <a:rPr lang="en-US" dirty="0"/>
              <a:t>Market Momentum</a:t>
            </a:r>
          </a:p>
          <a:p>
            <a:r>
              <a:rPr lang="en-US" sz="2100" dirty="0">
                <a:hlinkClick r:id="rId5"/>
              </a:rPr>
              <a:t>http://money.cnn.com/data/fear-and-greed/</a:t>
            </a:r>
            <a:r>
              <a:rPr lang="en-US" sz="2100" dirty="0"/>
              <a:t> </a:t>
            </a:r>
          </a:p>
        </p:txBody>
      </p:sp>
      <p:pic>
        <p:nvPicPr>
          <p:cNvPr id="6" name="Picture 5"/>
          <p:cNvPicPr>
            <a:picLocks noChangeAspect="1"/>
          </p:cNvPicPr>
          <p:nvPr/>
        </p:nvPicPr>
        <p:blipFill>
          <a:blip r:embed="rId6"/>
          <a:stretch>
            <a:fillRect/>
          </a:stretch>
        </p:blipFill>
        <p:spPr>
          <a:xfrm>
            <a:off x="1271726" y="1446276"/>
            <a:ext cx="9694268" cy="5015437"/>
          </a:xfrm>
          <a:prstGeom prst="rect">
            <a:avLst/>
          </a:prstGeom>
        </p:spPr>
      </p:pic>
    </p:spTree>
    <p:extLst>
      <p:ext uri="{BB962C8B-B14F-4D97-AF65-F5344CB8AC3E}">
        <p14:creationId xmlns:p14="http://schemas.microsoft.com/office/powerpoint/2010/main" val="1263152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Dave\AppData\Local\Microsoft\Windows\INetCache\IE\PXJWR30V\MP900414035[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35241" y="1696264"/>
            <a:ext cx="3063467" cy="38632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Dave\AppData\Local\Microsoft\Windows\INetCache\IE\DFR01W1O\MP900382664[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6400" y="1446276"/>
            <a:ext cx="2438400" cy="1527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5486400" y="1446276"/>
            <a:ext cx="2438400" cy="1527048"/>
          </a:xfrm>
          <a:prstGeom prst="wedgeRoundRectCallout">
            <a:avLst>
              <a:gd name="adj1" fmla="val 74689"/>
              <a:gd name="adj2" fmla="val 3300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2" name="Title 1"/>
          <p:cNvSpPr>
            <a:spLocks noGrp="1"/>
          </p:cNvSpPr>
          <p:nvPr>
            <p:ph type="title"/>
          </p:nvPr>
        </p:nvSpPr>
        <p:spPr>
          <a:xfrm>
            <a:off x="2438400" y="274638"/>
            <a:ext cx="7772400" cy="1143000"/>
          </a:xfrm>
        </p:spPr>
        <p:txBody>
          <a:bodyPr>
            <a:normAutofit fontScale="90000"/>
          </a:bodyPr>
          <a:lstStyle/>
          <a:p>
            <a:r>
              <a:rPr lang="en-US" b="1" dirty="0"/>
              <a:t>#3 Watch the Fear &amp; Greed Index</a:t>
            </a:r>
          </a:p>
        </p:txBody>
      </p:sp>
      <p:sp>
        <p:nvSpPr>
          <p:cNvPr id="3" name="Content Placeholder 2"/>
          <p:cNvSpPr>
            <a:spLocks noGrp="1"/>
          </p:cNvSpPr>
          <p:nvPr>
            <p:ph idx="1"/>
          </p:nvPr>
        </p:nvSpPr>
        <p:spPr>
          <a:xfrm>
            <a:off x="1981200" y="1600201"/>
            <a:ext cx="4495800" cy="4046220"/>
          </a:xfrm>
        </p:spPr>
        <p:txBody>
          <a:bodyPr>
            <a:normAutofit fontScale="85000" lnSpcReduction="20000"/>
          </a:bodyPr>
          <a:lstStyle/>
          <a:p>
            <a:r>
              <a:rPr lang="en-US" b="1" dirty="0"/>
              <a:t>Seven Fear &amp; Greed Indicators:</a:t>
            </a:r>
          </a:p>
          <a:p>
            <a:pPr marL="514350" indent="-514350">
              <a:buFont typeface="+mj-lt"/>
              <a:buAutoNum type="arabicPeriod"/>
            </a:pPr>
            <a:r>
              <a:rPr lang="en-US" dirty="0"/>
              <a:t>Market Volatility</a:t>
            </a:r>
          </a:p>
          <a:p>
            <a:pPr marL="514350" indent="-514350">
              <a:buFont typeface="+mj-lt"/>
              <a:buAutoNum type="arabicPeriod"/>
            </a:pPr>
            <a:r>
              <a:rPr lang="en-US" dirty="0"/>
              <a:t>Junk Bond Demand</a:t>
            </a:r>
          </a:p>
          <a:p>
            <a:pPr marL="514350" indent="-514350">
              <a:buFont typeface="+mj-lt"/>
              <a:buAutoNum type="arabicPeriod"/>
            </a:pPr>
            <a:r>
              <a:rPr lang="en-US" dirty="0"/>
              <a:t>Put &amp; Call Options</a:t>
            </a:r>
          </a:p>
          <a:p>
            <a:pPr marL="514350" indent="-514350">
              <a:buFont typeface="+mj-lt"/>
              <a:buAutoNum type="arabicPeriod"/>
            </a:pPr>
            <a:r>
              <a:rPr lang="en-US" dirty="0"/>
              <a:t>Safe Haven Demand</a:t>
            </a:r>
          </a:p>
          <a:p>
            <a:pPr marL="514350" indent="-514350">
              <a:buFont typeface="+mj-lt"/>
              <a:buAutoNum type="arabicPeriod"/>
            </a:pPr>
            <a:r>
              <a:rPr lang="en-US" dirty="0"/>
              <a:t>Stock Price Breadth</a:t>
            </a:r>
          </a:p>
          <a:p>
            <a:pPr marL="514350" indent="-514350">
              <a:buFont typeface="+mj-lt"/>
              <a:buAutoNum type="arabicPeriod"/>
            </a:pPr>
            <a:r>
              <a:rPr lang="en-US" dirty="0"/>
              <a:t>Stock Price Strength</a:t>
            </a:r>
          </a:p>
          <a:p>
            <a:pPr marL="514350" indent="-514350">
              <a:buFont typeface="+mj-lt"/>
              <a:buAutoNum type="arabicPeriod"/>
            </a:pPr>
            <a:r>
              <a:rPr lang="en-US" dirty="0"/>
              <a:t>Market Momentum</a:t>
            </a:r>
          </a:p>
          <a:p>
            <a:r>
              <a:rPr lang="en-US" sz="2100" dirty="0">
                <a:hlinkClick r:id="rId4"/>
              </a:rPr>
              <a:t>http://money.cnn.com/data/fear-and-greed/</a:t>
            </a:r>
            <a:r>
              <a:rPr lang="en-US" sz="2100" dirty="0"/>
              <a:t> </a:t>
            </a:r>
          </a:p>
        </p:txBody>
      </p:sp>
      <p:sp>
        <p:nvSpPr>
          <p:cNvPr id="6" name="TextBox 5"/>
          <p:cNvSpPr txBox="1"/>
          <p:nvPr/>
        </p:nvSpPr>
        <p:spPr>
          <a:xfrm>
            <a:off x="3045039" y="1428271"/>
            <a:ext cx="7683795" cy="3785652"/>
          </a:xfrm>
          <a:prstGeom prst="rect">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altLang="ja-JP" sz="4800" b="1" i="1" kern="0" dirty="0">
                <a:solidFill>
                  <a:srgbClr val="000818"/>
                </a:solidFill>
                <a:effectLst>
                  <a:outerShdw blurRad="38100" dist="38100" dir="2700000" algn="tl">
                    <a:srgbClr val="C0C0C0"/>
                  </a:outerShdw>
                </a:effectLst>
                <a:latin typeface="AR ESSENCE" charset="0"/>
              </a:rPr>
              <a:t>We simply attempt to be fearful when others are greedy and to be greedy when others are fearful</a:t>
            </a:r>
            <a:r>
              <a:rPr lang="ja-JP" altLang="en-US" sz="4800" b="1" i="1" kern="0" dirty="0">
                <a:solidFill>
                  <a:srgbClr val="000818"/>
                </a:solidFill>
                <a:effectLst>
                  <a:outerShdw blurRad="38100" dist="38100" dir="2700000" algn="tl">
                    <a:srgbClr val="C0C0C0"/>
                  </a:outerShdw>
                </a:effectLst>
                <a:latin typeface="AR ESSENCE" charset="0"/>
              </a:rPr>
              <a:t>”</a:t>
            </a:r>
            <a:r>
              <a:rPr lang="en-US" altLang="ja-JP" sz="4800" b="1" i="1" kern="0" dirty="0">
                <a:solidFill>
                  <a:srgbClr val="000818"/>
                </a:solidFill>
                <a:effectLst>
                  <a:outerShdw blurRad="38100" dist="38100" dir="2700000" algn="tl">
                    <a:srgbClr val="C0C0C0"/>
                  </a:outerShdw>
                </a:effectLst>
                <a:latin typeface="AR ESSENCE" charset="0"/>
              </a:rPr>
              <a:t> </a:t>
            </a:r>
          </a:p>
          <a:p>
            <a:pPr algn="ctr"/>
            <a:r>
              <a:rPr lang="en-US" altLang="ja-JP" sz="4800" b="1" i="1" kern="0" dirty="0">
                <a:solidFill>
                  <a:srgbClr val="000818"/>
                </a:solidFill>
                <a:effectLst>
                  <a:outerShdw blurRad="38100" dist="38100" dir="2700000" algn="tl">
                    <a:srgbClr val="C0C0C0"/>
                  </a:outerShdw>
                </a:effectLst>
                <a:latin typeface="AR ESSENCE" charset="0"/>
              </a:rPr>
              <a:t>Warren Buffett</a:t>
            </a:r>
            <a:endParaRPr lang="en-US" sz="4800" kern="0" dirty="0">
              <a:solidFill>
                <a:sysClr val="windowText" lastClr="000000"/>
              </a:solidFill>
            </a:endParaRPr>
          </a:p>
        </p:txBody>
      </p:sp>
    </p:spTree>
    <p:extLst>
      <p:ext uri="{BB962C8B-B14F-4D97-AF65-F5344CB8AC3E}">
        <p14:creationId xmlns:p14="http://schemas.microsoft.com/office/powerpoint/2010/main" val="3295887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79010"/>
          <a:stretch/>
        </p:blipFill>
        <p:spPr bwMode="auto">
          <a:xfrm>
            <a:off x="1518007" y="1028700"/>
            <a:ext cx="9144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3"/>
          <a:srcRect t="18952"/>
          <a:stretch/>
        </p:blipFill>
        <p:spPr>
          <a:xfrm>
            <a:off x="1518007" y="2042746"/>
            <a:ext cx="9144000" cy="4739933"/>
          </a:xfrm>
          <a:prstGeom prst="rect">
            <a:avLst/>
          </a:prstGeom>
        </p:spPr>
      </p:pic>
      <p:sp>
        <p:nvSpPr>
          <p:cNvPr id="5" name="Rectangle 4"/>
          <p:cNvSpPr/>
          <p:nvPr/>
        </p:nvSpPr>
        <p:spPr>
          <a:xfrm>
            <a:off x="1518007" y="2019300"/>
            <a:ext cx="9144000" cy="5279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3" name="Oval 2"/>
          <p:cNvSpPr/>
          <p:nvPr/>
        </p:nvSpPr>
        <p:spPr>
          <a:xfrm>
            <a:off x="1676400" y="1119554"/>
            <a:ext cx="13335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2" name="Title 1"/>
          <p:cNvSpPr>
            <a:spLocks noGrp="1"/>
          </p:cNvSpPr>
          <p:nvPr>
            <p:ph type="title"/>
          </p:nvPr>
        </p:nvSpPr>
        <p:spPr>
          <a:xfrm>
            <a:off x="1981200" y="0"/>
            <a:ext cx="8229600" cy="1143000"/>
          </a:xfrm>
        </p:spPr>
        <p:txBody>
          <a:bodyPr>
            <a:normAutofit/>
          </a:bodyPr>
          <a:lstStyle/>
          <a:p>
            <a:r>
              <a:rPr lang="en-US" b="1" dirty="0"/>
              <a:t>#4 What Are Insiders Doing?</a:t>
            </a:r>
          </a:p>
        </p:txBody>
      </p:sp>
      <p:sp>
        <p:nvSpPr>
          <p:cNvPr id="8" name="Oval 7"/>
          <p:cNvSpPr/>
          <p:nvPr/>
        </p:nvSpPr>
        <p:spPr>
          <a:xfrm>
            <a:off x="4800600" y="1509346"/>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Tree>
    <p:extLst>
      <p:ext uri="{BB962C8B-B14F-4D97-AF65-F5344CB8AC3E}">
        <p14:creationId xmlns:p14="http://schemas.microsoft.com/office/powerpoint/2010/main" val="3372746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b="1" dirty="0">
                <a:effectLst>
                  <a:outerShdw blurRad="38100" dist="38100" dir="2700000" algn="tl">
                    <a:srgbClr val="000000">
                      <a:alpha val="43137"/>
                    </a:srgbClr>
                  </a:outerShdw>
                </a:effectLst>
              </a:rPr>
              <a:t>#5  Getting Separation</a:t>
            </a:r>
          </a:p>
        </p:txBody>
      </p:sp>
      <p:pic>
        <p:nvPicPr>
          <p:cNvPr id="5" name="Picture 4"/>
          <p:cNvPicPr>
            <a:picLocks noChangeAspect="1"/>
          </p:cNvPicPr>
          <p:nvPr/>
        </p:nvPicPr>
        <p:blipFill>
          <a:blip r:embed="rId2"/>
          <a:stretch>
            <a:fillRect/>
          </a:stretch>
        </p:blipFill>
        <p:spPr>
          <a:xfrm>
            <a:off x="316167" y="1401286"/>
            <a:ext cx="4706000" cy="5266800"/>
          </a:xfrm>
          <a:prstGeom prst="rect">
            <a:avLst/>
          </a:prstGeom>
        </p:spPr>
      </p:pic>
      <p:pic>
        <p:nvPicPr>
          <p:cNvPr id="6" name="Picture 5"/>
          <p:cNvPicPr>
            <a:picLocks noChangeAspect="1"/>
          </p:cNvPicPr>
          <p:nvPr/>
        </p:nvPicPr>
        <p:blipFill>
          <a:blip r:embed="rId3"/>
          <a:stretch>
            <a:fillRect/>
          </a:stretch>
        </p:blipFill>
        <p:spPr>
          <a:xfrm>
            <a:off x="5022167" y="1401286"/>
            <a:ext cx="7011217" cy="5266800"/>
          </a:xfrm>
          <a:prstGeom prst="rect">
            <a:avLst/>
          </a:prstGeom>
        </p:spPr>
      </p:pic>
    </p:spTree>
    <p:extLst>
      <p:ext uri="{BB962C8B-B14F-4D97-AF65-F5344CB8AC3E}">
        <p14:creationId xmlns:p14="http://schemas.microsoft.com/office/powerpoint/2010/main" val="56903173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0653" y="15853"/>
            <a:ext cx="30099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540"/>
            <a:ext cx="7071036" cy="500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1534236" y="4594880"/>
            <a:ext cx="9144000" cy="22712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b="1" dirty="0">
                <a:solidFill>
                  <a:srgbClr val="40362C"/>
                </a:solidFill>
                <a:effectLst>
                  <a:outerShdw blurRad="38100" dist="38100" dir="2700000" algn="tl">
                    <a:srgbClr val="000000">
                      <a:alpha val="43137"/>
                    </a:srgbClr>
                  </a:outerShdw>
                </a:effectLst>
                <a:latin typeface="Arial Black" panose="020B0A04020102020204" pitchFamily="34" charset="0"/>
              </a:rPr>
              <a:t>Ten Reasons </a:t>
            </a:r>
          </a:p>
          <a:p>
            <a:pPr fontAlgn="base">
              <a:spcAft>
                <a:spcPct val="0"/>
              </a:spcAft>
            </a:pPr>
            <a:r>
              <a:rPr lang="en-US" b="1" dirty="0">
                <a:solidFill>
                  <a:srgbClr val="40362C"/>
                </a:solidFill>
                <a:effectLst>
                  <a:outerShdw blurRad="38100" dist="38100" dir="2700000" algn="tl">
                    <a:srgbClr val="000000">
                      <a:alpha val="43137"/>
                    </a:srgbClr>
                  </a:outerShdw>
                </a:effectLst>
                <a:latin typeface="Arial Black" panose="020B0A04020102020204" pitchFamily="34" charset="0"/>
              </a:rPr>
              <a:t>to Move Money</a:t>
            </a:r>
          </a:p>
        </p:txBody>
      </p:sp>
    </p:spTree>
    <p:extLst>
      <p:ext uri="{BB962C8B-B14F-4D97-AF65-F5344CB8AC3E}">
        <p14:creationId xmlns:p14="http://schemas.microsoft.com/office/powerpoint/2010/main" val="414957050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b="1" dirty="0">
                <a:effectLst>
                  <a:outerShdw blurRad="38100" dist="38100" dir="2700000" algn="tl">
                    <a:srgbClr val="000000">
                      <a:alpha val="43137"/>
                    </a:srgbClr>
                  </a:outerShdw>
                </a:effectLst>
              </a:rPr>
              <a:t>#5  Getting Separation</a:t>
            </a:r>
          </a:p>
        </p:txBody>
      </p:sp>
      <p:pic>
        <p:nvPicPr>
          <p:cNvPr id="3" name="Picture 2"/>
          <p:cNvPicPr>
            <a:picLocks noChangeAspect="1"/>
          </p:cNvPicPr>
          <p:nvPr/>
        </p:nvPicPr>
        <p:blipFill>
          <a:blip r:embed="rId2"/>
          <a:stretch>
            <a:fillRect/>
          </a:stretch>
        </p:blipFill>
        <p:spPr>
          <a:xfrm>
            <a:off x="328592" y="1242645"/>
            <a:ext cx="11726554" cy="4947140"/>
          </a:xfrm>
          <a:prstGeom prst="rect">
            <a:avLst/>
          </a:prstGeom>
        </p:spPr>
      </p:pic>
      <p:sp>
        <p:nvSpPr>
          <p:cNvPr id="5" name="Oval 4"/>
          <p:cNvSpPr/>
          <p:nvPr/>
        </p:nvSpPr>
        <p:spPr>
          <a:xfrm>
            <a:off x="5181600" y="4447735"/>
            <a:ext cx="1066800"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903634" y="2953043"/>
            <a:ext cx="996245" cy="2286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8516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b="1" dirty="0">
                <a:effectLst>
                  <a:outerShdw blurRad="38100" dist="38100" dir="2700000" algn="tl">
                    <a:srgbClr val="000000">
                      <a:alpha val="43137"/>
                    </a:srgbClr>
                  </a:outerShdw>
                </a:effectLst>
              </a:rPr>
              <a:t>#5  Getting Separation</a:t>
            </a:r>
          </a:p>
        </p:txBody>
      </p:sp>
      <p:pic>
        <p:nvPicPr>
          <p:cNvPr id="3" name="Picture 2"/>
          <p:cNvPicPr>
            <a:picLocks noChangeAspect="1"/>
          </p:cNvPicPr>
          <p:nvPr/>
        </p:nvPicPr>
        <p:blipFill>
          <a:blip r:embed="rId2"/>
          <a:stretch>
            <a:fillRect/>
          </a:stretch>
        </p:blipFill>
        <p:spPr>
          <a:xfrm>
            <a:off x="849594" y="1133622"/>
            <a:ext cx="10492811" cy="5579662"/>
          </a:xfrm>
          <a:prstGeom prst="rect">
            <a:avLst/>
          </a:prstGeom>
        </p:spPr>
      </p:pic>
      <p:sp>
        <p:nvSpPr>
          <p:cNvPr id="5" name="Oval 4"/>
          <p:cNvSpPr/>
          <p:nvPr/>
        </p:nvSpPr>
        <p:spPr>
          <a:xfrm>
            <a:off x="6091312" y="3784209"/>
            <a:ext cx="1674054" cy="18545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875520" y="1631852"/>
            <a:ext cx="1466885" cy="341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49594" y="1133622"/>
            <a:ext cx="1676400" cy="479818"/>
          </a:xfrm>
          <a:prstGeom prst="rect">
            <a:avLst/>
          </a:prstGeom>
        </p:spPr>
      </p:pic>
    </p:spTree>
    <p:extLst>
      <p:ext uri="{BB962C8B-B14F-4D97-AF65-F5344CB8AC3E}">
        <p14:creationId xmlns:p14="http://schemas.microsoft.com/office/powerpoint/2010/main" val="246776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347" y="1070993"/>
            <a:ext cx="10157165" cy="5597093"/>
          </a:xfrm>
          <a:prstGeom prst="rect">
            <a:avLst/>
          </a:prstGeom>
        </p:spPr>
      </p:pic>
      <p:sp>
        <p:nvSpPr>
          <p:cNvPr id="2" name="Title 1"/>
          <p:cNvSpPr>
            <a:spLocks noGrp="1"/>
          </p:cNvSpPr>
          <p:nvPr>
            <p:ph type="title"/>
          </p:nvPr>
        </p:nvSpPr>
        <p:spPr>
          <a:xfrm>
            <a:off x="1981200" y="274638"/>
            <a:ext cx="8229600" cy="944562"/>
          </a:xfrm>
        </p:spPr>
        <p:txBody>
          <a:bodyPr/>
          <a:lstStyle/>
          <a:p>
            <a:r>
              <a:rPr lang="en-US" b="1" dirty="0">
                <a:effectLst>
                  <a:outerShdw blurRad="38100" dist="38100" dir="2700000" algn="tl">
                    <a:srgbClr val="000000">
                      <a:alpha val="43137"/>
                    </a:srgbClr>
                  </a:outerShdw>
                </a:effectLst>
              </a:rPr>
              <a:t>Getting Separation</a:t>
            </a:r>
          </a:p>
        </p:txBody>
      </p:sp>
      <p:sp>
        <p:nvSpPr>
          <p:cNvPr id="5" name="Oval 4"/>
          <p:cNvSpPr/>
          <p:nvPr/>
        </p:nvSpPr>
        <p:spPr>
          <a:xfrm>
            <a:off x="2954216" y="3999914"/>
            <a:ext cx="2278965" cy="25181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094742" y="1219200"/>
            <a:ext cx="1468901" cy="29858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#6  A Picture Paints a Thousand Words</a:t>
            </a:r>
          </a:p>
        </p:txBody>
      </p:sp>
      <p:pic>
        <p:nvPicPr>
          <p:cNvPr id="4" name="Picture 3"/>
          <p:cNvPicPr>
            <a:picLocks noChangeAspect="1"/>
          </p:cNvPicPr>
          <p:nvPr/>
        </p:nvPicPr>
        <p:blipFill rotWithShape="1">
          <a:blip r:embed="rId2"/>
          <a:srcRect b="11533"/>
          <a:stretch/>
        </p:blipFill>
        <p:spPr>
          <a:xfrm>
            <a:off x="1842869" y="1228451"/>
            <a:ext cx="7666892" cy="49194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6524999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323298" cy="6834186"/>
          </a:xfrm>
          <a:prstGeom prst="rect">
            <a:avLst/>
          </a:prstGeom>
        </p:spPr>
      </p:pic>
      <p:sp>
        <p:nvSpPr>
          <p:cNvPr id="2" name="Title 1"/>
          <p:cNvSpPr>
            <a:spLocks noGrp="1"/>
          </p:cNvSpPr>
          <p:nvPr>
            <p:ph type="title"/>
          </p:nvPr>
        </p:nvSpPr>
        <p:spPr>
          <a:xfrm>
            <a:off x="1676400" y="5995"/>
            <a:ext cx="8839200" cy="765969"/>
          </a:xfrm>
        </p:spPr>
        <p:txBody>
          <a:bodyPr>
            <a:normAutofit/>
          </a:bodyPr>
          <a:lstStyle/>
          <a:p>
            <a:r>
              <a:rPr lang="en-US" b="1" dirty="0">
                <a:solidFill>
                  <a:schemeClr val="bg1"/>
                </a:solidFill>
                <a:effectLst>
                  <a:outerShdw blurRad="38100" dist="38100" dir="2700000" algn="tl">
                    <a:srgbClr val="000000">
                      <a:alpha val="43137"/>
                    </a:srgbClr>
                  </a:outerShdw>
                </a:effectLst>
              </a:rPr>
              <a:t>The Golden Gate Bridge is Beautiful</a:t>
            </a:r>
            <a:endParaRPr lang="en-US"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113983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191999" cy="6858000"/>
          </a:xfrm>
          <a:prstGeom prst="rect">
            <a:avLst/>
          </a:prstGeom>
        </p:spPr>
      </p:pic>
      <p:sp>
        <p:nvSpPr>
          <p:cNvPr id="2" name="Title 1"/>
          <p:cNvSpPr>
            <a:spLocks noGrp="1"/>
          </p:cNvSpPr>
          <p:nvPr>
            <p:ph type="title"/>
          </p:nvPr>
        </p:nvSpPr>
        <p:spPr>
          <a:xfrm>
            <a:off x="5334000" y="762000"/>
            <a:ext cx="5105400" cy="1143000"/>
          </a:xfrm>
        </p:spPr>
        <p:txBody>
          <a:bodyPr>
            <a:normAutofit fontScale="90000"/>
          </a:bodyPr>
          <a:lstStyle/>
          <a:p>
            <a:r>
              <a:rPr lang="en-US" b="1" dirty="0">
                <a:solidFill>
                  <a:srgbClr val="006600"/>
                </a:solidFill>
                <a:effectLst>
                  <a:outerShdw blurRad="38100" dist="38100" dir="2700000" algn="tl">
                    <a:srgbClr val="000000">
                      <a:alpha val="43137"/>
                    </a:srgbClr>
                  </a:outerShdw>
                </a:effectLst>
              </a:rPr>
              <a:t>Speed Limit on the Golden Gate Bridge is 45 mph</a:t>
            </a:r>
            <a:endParaRPr lang="en-US" i="1" dirty="0">
              <a:solidFill>
                <a:srgbClr val="00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905770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11533"/>
          <a:stretch/>
        </p:blipFill>
        <p:spPr>
          <a:xfrm>
            <a:off x="0" y="1"/>
            <a:ext cx="12192000" cy="6845157"/>
          </a:xfrm>
          <a:prstGeom prst="rect">
            <a:avLst/>
          </a:prstGeom>
        </p:spPr>
      </p:pic>
      <p:sp>
        <p:nvSpPr>
          <p:cNvPr id="2" name="Title 1"/>
          <p:cNvSpPr>
            <a:spLocks noGrp="1"/>
          </p:cNvSpPr>
          <p:nvPr>
            <p:ph type="title"/>
          </p:nvPr>
        </p:nvSpPr>
        <p:spPr>
          <a:xfrm>
            <a:off x="2370016" y="5075238"/>
            <a:ext cx="7451969" cy="1143000"/>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What if there were no guardrails, would you still go 45 mph?</a:t>
            </a:r>
            <a:endParaRPr lang="en-US" i="1" dirty="0">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1905001" y="72231"/>
            <a:ext cx="8305799"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chemeClr val="bg1"/>
                </a:solidFill>
                <a:effectLst>
                  <a:outerShdw blurRad="38100" dist="38100" dir="2700000" algn="tl">
                    <a:srgbClr val="000000">
                      <a:alpha val="43137"/>
                    </a:srgbClr>
                  </a:outerShdw>
                </a:effectLst>
              </a:rPr>
              <a:t>What if the fog rolls in? Would you still go 45 mph?</a:t>
            </a:r>
            <a:endParaRPr lang="en-US"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63733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Managed Money is like putting guardrails on Investments… </a:t>
            </a:r>
            <a:endParaRPr lang="en-US" i="1" dirty="0"/>
          </a:p>
        </p:txBody>
      </p:sp>
      <p:sp>
        <p:nvSpPr>
          <p:cNvPr id="3" name="Content Placeholder 2"/>
          <p:cNvSpPr>
            <a:spLocks noGrp="1"/>
          </p:cNvSpPr>
          <p:nvPr>
            <p:ph idx="1"/>
          </p:nvPr>
        </p:nvSpPr>
        <p:spPr>
          <a:xfrm>
            <a:off x="1981200" y="1600202"/>
            <a:ext cx="2667000" cy="3886199"/>
          </a:xfrm>
        </p:spPr>
        <p:txBody>
          <a:bodyPr>
            <a:normAutofit/>
          </a:bodyPr>
          <a:lstStyle/>
          <a:p>
            <a:r>
              <a:rPr lang="en-US" b="1" dirty="0"/>
              <a:t>…so when the markets get foggy, you can proceed with confidence!</a:t>
            </a:r>
          </a:p>
        </p:txBody>
      </p:sp>
      <p:pic>
        <p:nvPicPr>
          <p:cNvPr id="7" name="Picture 6"/>
          <p:cNvPicPr>
            <a:picLocks noChangeAspect="1"/>
          </p:cNvPicPr>
          <p:nvPr/>
        </p:nvPicPr>
        <p:blipFill rotWithShape="1">
          <a:blip r:embed="rId2"/>
          <a:srcRect b="11533"/>
          <a:stretch/>
        </p:blipFill>
        <p:spPr>
          <a:xfrm>
            <a:off x="4876800" y="1628775"/>
            <a:ext cx="6494342" cy="41671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57232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FIAs are like putting guardrails on investments… </a:t>
            </a:r>
            <a:endParaRPr lang="en-US" i="1" dirty="0"/>
          </a:p>
        </p:txBody>
      </p:sp>
      <p:sp>
        <p:nvSpPr>
          <p:cNvPr id="3" name="Content Placeholder 2"/>
          <p:cNvSpPr>
            <a:spLocks noGrp="1"/>
          </p:cNvSpPr>
          <p:nvPr>
            <p:ph idx="1"/>
          </p:nvPr>
        </p:nvSpPr>
        <p:spPr>
          <a:xfrm>
            <a:off x="1981200" y="1600202"/>
            <a:ext cx="2667000" cy="3886199"/>
          </a:xfrm>
        </p:spPr>
        <p:txBody>
          <a:bodyPr>
            <a:normAutofit/>
          </a:bodyPr>
          <a:lstStyle/>
          <a:p>
            <a:r>
              <a:rPr lang="en-US" b="1" dirty="0"/>
              <a:t>…so when the markets get foggy, you can proceed with confidence!</a:t>
            </a:r>
          </a:p>
        </p:txBody>
      </p:sp>
      <p:pic>
        <p:nvPicPr>
          <p:cNvPr id="7" name="Picture 6"/>
          <p:cNvPicPr>
            <a:picLocks noChangeAspect="1"/>
          </p:cNvPicPr>
          <p:nvPr/>
        </p:nvPicPr>
        <p:blipFill rotWithShape="1">
          <a:blip r:embed="rId2"/>
          <a:srcRect b="11533"/>
          <a:stretch/>
        </p:blipFill>
        <p:spPr>
          <a:xfrm>
            <a:off x="4876800" y="1628775"/>
            <a:ext cx="6494342" cy="41671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85004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083276" y="2709646"/>
            <a:ext cx="3702059" cy="27632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1828800" y="228601"/>
            <a:ext cx="8534400" cy="1491661"/>
          </a:xfrm>
        </p:spPr>
        <p:txBody>
          <a:bodyPr>
            <a:noAutofit/>
          </a:bodyPr>
          <a:lstStyle/>
          <a:p>
            <a:r>
              <a:rPr lang="en-US" sz="4000" b="1" dirty="0"/>
              <a:t>#7 JACK BOGLE WARNS:</a:t>
            </a:r>
            <a:br>
              <a:rPr lang="en-US" sz="4000" b="1" dirty="0"/>
            </a:br>
            <a:r>
              <a:rPr lang="en-US" sz="800" b="1" dirty="0"/>
              <a:t> </a:t>
            </a:r>
            <a:r>
              <a:rPr lang="en-US" sz="3600" b="1" dirty="0"/>
              <a:t>Prepare For Two Massive Market Declines In The Next Decade</a:t>
            </a:r>
            <a:endParaRPr lang="en-US" sz="3600" dirty="0"/>
          </a:p>
        </p:txBody>
      </p:sp>
      <p:sp>
        <p:nvSpPr>
          <p:cNvPr id="4" name="Slide Number Placeholder 3"/>
          <p:cNvSpPr>
            <a:spLocks noGrp="1"/>
          </p:cNvSpPr>
          <p:nvPr>
            <p:ph type="sldNum" sz="quarter" idx="12"/>
          </p:nvPr>
        </p:nvSpPr>
        <p:spPr>
          <a:xfrm>
            <a:off x="1828800" y="5649108"/>
            <a:ext cx="8629474" cy="381000"/>
          </a:xfrm>
        </p:spPr>
        <p:txBody>
          <a:bodyPr/>
          <a:lstStyle/>
          <a:p>
            <a:pPr>
              <a:defRPr/>
            </a:pPr>
            <a:fld id="{2F6ACCB0-D480-F745-8F85-2F39A86640BA}" type="slidenum">
              <a:rPr lang="en-US" sz="1400" b="0" kern="0">
                <a:solidFill>
                  <a:prstClr val="white"/>
                </a:solidFill>
              </a:rPr>
              <a:pPr>
                <a:defRPr/>
              </a:pPr>
              <a:t>29</a:t>
            </a:fld>
            <a:r>
              <a:rPr lang="en-US" sz="1400" b="0" kern="0" dirty="0">
                <a:solidFill>
                  <a:prstClr val="white"/>
                </a:solidFill>
              </a:rPr>
              <a:t>http://www.businessinsider.com/jack-bogle-warns-of-two-50-percent-market-declines-in-next-10-years-2013-4</a:t>
            </a:r>
          </a:p>
        </p:txBody>
      </p:sp>
    </p:spTree>
    <p:extLst>
      <p:ext uri="{BB962C8B-B14F-4D97-AF65-F5344CB8AC3E}">
        <p14:creationId xmlns:p14="http://schemas.microsoft.com/office/powerpoint/2010/main" val="149855828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1371600"/>
            <a:ext cx="70104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a:normAutofit fontScale="92500" lnSpcReduction="10000"/>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ja-JP" altLang="en-US" sz="37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The way to make money is to buy when blood is running in the streets.</a:t>
            </a:r>
            <a:r>
              <a:rPr lang="ja-JP" altLang="en-US" sz="41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 John D. Rockefeller</a:t>
            </a:r>
          </a:p>
          <a:p>
            <a:pPr eaLnBrk="1" hangingPunct="1">
              <a:defRPr/>
            </a:pPr>
            <a:endParaRPr lang="en-US" sz="2200" b="1" i="1" dirty="0">
              <a:solidFill>
                <a:srgbClr val="000818"/>
              </a:solidFill>
              <a:effectLst>
                <a:outerShdw blurRad="38100" dist="38100" dir="2700000" algn="tl">
                  <a:srgbClr val="C0C0C0"/>
                </a:outerShdw>
              </a:effectLst>
              <a:latin typeface="AR ESSENCE" charset="0"/>
            </a:endParaRPr>
          </a:p>
          <a:p>
            <a:pPr eaLnBrk="1" hangingPunct="1">
              <a:defRPr/>
            </a:pPr>
            <a:r>
              <a:rPr lang="ja-JP" altLang="en-US" sz="41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We simply attempt to be fearful when others are greedy and to be greedy when others are fearful</a:t>
            </a:r>
            <a:r>
              <a:rPr lang="ja-JP" altLang="en-US" sz="4100" b="1" i="1" dirty="0">
                <a:solidFill>
                  <a:srgbClr val="000818"/>
                </a:solidFill>
                <a:effectLst>
                  <a:outerShdw blurRad="38100" dist="38100" dir="2700000" algn="tl">
                    <a:srgbClr val="C0C0C0"/>
                  </a:outerShdw>
                </a:effectLst>
                <a:latin typeface="AR ESSENCE" charset="0"/>
              </a:rPr>
              <a:t>”</a:t>
            </a:r>
            <a:r>
              <a:rPr lang="en-US" altLang="ja-JP" sz="4100" b="1" i="1" dirty="0">
                <a:solidFill>
                  <a:srgbClr val="000818"/>
                </a:solidFill>
                <a:effectLst>
                  <a:outerShdw blurRad="38100" dist="38100" dir="2700000" algn="tl">
                    <a:srgbClr val="C0C0C0"/>
                  </a:outerShdw>
                </a:effectLst>
                <a:latin typeface="AR ESSENCE" charset="0"/>
              </a:rPr>
              <a:t> Warren Buffett</a:t>
            </a:r>
            <a:endParaRPr lang="en-US" sz="4100" b="1" i="1" dirty="0">
              <a:solidFill>
                <a:srgbClr val="000818"/>
              </a:solidFill>
              <a:effectLst>
                <a:outerShdw blurRad="38100" dist="38100" dir="2700000" algn="tl">
                  <a:srgbClr val="C0C0C0"/>
                </a:outerShdw>
              </a:effectLst>
              <a:latin typeface="AR ESSENCE" charset="0"/>
            </a:endParaRPr>
          </a:p>
        </p:txBody>
      </p:sp>
      <p:sp>
        <p:nvSpPr>
          <p:cNvPr id="5" name="Title 1"/>
          <p:cNvSpPr>
            <a:spLocks noGrp="1"/>
          </p:cNvSpPr>
          <p:nvPr>
            <p:ph type="title"/>
          </p:nvPr>
        </p:nvSpPr>
        <p:spPr>
          <a:xfrm>
            <a:off x="1514856" y="304801"/>
            <a:ext cx="9144000" cy="671015"/>
          </a:xfrm>
        </p:spPr>
        <p:txBody>
          <a:bodyPr>
            <a:normAutofit fontScale="90000"/>
          </a:bodyPr>
          <a:lstStyle/>
          <a:p>
            <a:pPr algn="ctr"/>
            <a:r>
              <a:rPr lang="en-US" b="1" dirty="0"/>
              <a:t>When Should We Invest in the Market?</a:t>
            </a:r>
          </a:p>
        </p:txBody>
      </p:sp>
    </p:spTree>
    <p:extLst>
      <p:ext uri="{BB962C8B-B14F-4D97-AF65-F5344CB8AC3E}">
        <p14:creationId xmlns:p14="http://schemas.microsoft.com/office/powerpoint/2010/main" val="293211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981200" y="1143000"/>
            <a:ext cx="8229600" cy="5562600"/>
          </a:xfrm>
        </p:spPr>
        <p:txBody>
          <a:bodyPr>
            <a:normAutofit/>
          </a:bodyPr>
          <a:lstStyle/>
          <a:p>
            <a:r>
              <a:rPr lang="en-US" b="1" dirty="0"/>
              <a:t>Bogle told CNBC</a:t>
            </a:r>
            <a:r>
              <a:rPr lang="en-US" dirty="0"/>
              <a:t>…</a:t>
            </a:r>
            <a:br>
              <a:rPr lang="en-US" dirty="0"/>
            </a:br>
            <a:br>
              <a:rPr lang="en-US" dirty="0"/>
            </a:br>
            <a:r>
              <a:rPr lang="en-US" sz="3600" dirty="0"/>
              <a:t>“But I also tell them they should </a:t>
            </a:r>
            <a:r>
              <a:rPr lang="en-US" sz="3600" b="1" i="1" u="sng" dirty="0">
                <a:solidFill>
                  <a:srgbClr val="FF0000"/>
                </a:solidFill>
              </a:rPr>
              <a:t>expect at least a few 25 percent to 30 percent drops along the way, and maybe even a 50 percent drop in the coming decade.”</a:t>
            </a:r>
          </a:p>
          <a:p>
            <a:endParaRPr lang="en-US" sz="3600" dirty="0"/>
          </a:p>
          <a:p>
            <a:endParaRPr lang="en-US" sz="3600" dirty="0"/>
          </a:p>
          <a:p>
            <a:r>
              <a:rPr lang="en-US" sz="1800" dirty="0">
                <a:hlinkClick r:id="rId2"/>
              </a:rPr>
              <a:t>http://www.businessinsider.com/jack-bogle-warns-of-two-50-percent-market-declines-in-next-10-years-2013-4</a:t>
            </a:r>
            <a:r>
              <a:rPr lang="en-US" sz="1800" dirty="0"/>
              <a:t> Apr. 1, 2013</a:t>
            </a:r>
          </a:p>
        </p:txBody>
      </p:sp>
      <p:sp>
        <p:nvSpPr>
          <p:cNvPr id="6" name="Title 1"/>
          <p:cNvSpPr>
            <a:spLocks noGrp="1"/>
          </p:cNvSpPr>
          <p:nvPr>
            <p:ph type="title"/>
          </p:nvPr>
        </p:nvSpPr>
        <p:spPr>
          <a:xfrm>
            <a:off x="2057400" y="37289"/>
            <a:ext cx="8229600" cy="868362"/>
          </a:xfrm>
        </p:spPr>
        <p:txBody>
          <a:bodyPr>
            <a:normAutofit/>
          </a:bodyPr>
          <a:lstStyle/>
          <a:p>
            <a:r>
              <a:rPr lang="en-US" sz="3600" b="1" dirty="0"/>
              <a:t>#7 JACK BOGLE’S WARNING</a:t>
            </a:r>
            <a:endParaRPr lang="en-US" b="1" dirty="0"/>
          </a:p>
        </p:txBody>
      </p:sp>
    </p:spTree>
    <p:extLst>
      <p:ext uri="{BB962C8B-B14F-4D97-AF65-F5344CB8AC3E}">
        <p14:creationId xmlns:p14="http://schemas.microsoft.com/office/powerpoint/2010/main" val="370591575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057400" y="37289"/>
            <a:ext cx="8229600" cy="868362"/>
          </a:xfrm>
        </p:spPr>
        <p:txBody>
          <a:bodyPr>
            <a:normAutofit/>
          </a:bodyPr>
          <a:lstStyle/>
          <a:p>
            <a:r>
              <a:rPr lang="en-US" sz="3600" b="1" dirty="0"/>
              <a:t>#7 JACK BOGLE’S WARNING</a:t>
            </a:r>
            <a:endParaRPr lang="en-US" b="1" dirty="0"/>
          </a:p>
        </p:txBody>
      </p:sp>
      <p:sp>
        <p:nvSpPr>
          <p:cNvPr id="8" name="Content Placeholder 2"/>
          <p:cNvSpPr>
            <a:spLocks noGrp="1"/>
          </p:cNvSpPr>
          <p:nvPr>
            <p:ph idx="1"/>
          </p:nvPr>
        </p:nvSpPr>
        <p:spPr>
          <a:xfrm>
            <a:off x="1981200" y="1600201"/>
            <a:ext cx="8229600" cy="4046220"/>
          </a:xfrm>
        </p:spPr>
        <p:txBody>
          <a:bodyPr>
            <a:normAutofit/>
          </a:bodyPr>
          <a:lstStyle/>
          <a:p>
            <a:r>
              <a:rPr lang="en-US" sz="4400" dirty="0"/>
              <a:t>“The market is going to do what it wants,” he explained. “So you’ve just got </a:t>
            </a:r>
            <a:r>
              <a:rPr lang="en-US" sz="4400" b="1" i="1" dirty="0"/>
              <a:t>to keep a stiff upper lip</a:t>
            </a:r>
            <a:r>
              <a:rPr lang="en-US" sz="44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17917"/>
            <a:ext cx="9144000" cy="50292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4444" t="4296" r="5043" b="5337"/>
          <a:stretch/>
        </p:blipFill>
        <p:spPr bwMode="auto">
          <a:xfrm>
            <a:off x="6610874" y="187360"/>
            <a:ext cx="3886200" cy="655739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5-Point Star 5"/>
          <p:cNvSpPr/>
          <p:nvPr/>
        </p:nvSpPr>
        <p:spPr>
          <a:xfrm>
            <a:off x="8077200" y="1219200"/>
            <a:ext cx="3810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12" name="5-Point Star 11"/>
          <p:cNvSpPr/>
          <p:nvPr/>
        </p:nvSpPr>
        <p:spPr>
          <a:xfrm>
            <a:off x="8915400" y="1157216"/>
            <a:ext cx="3810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13" name="5-Point Star 12"/>
          <p:cNvSpPr/>
          <p:nvPr/>
        </p:nvSpPr>
        <p:spPr>
          <a:xfrm>
            <a:off x="9677400" y="354412"/>
            <a:ext cx="3810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9" name="TextBox 8"/>
          <p:cNvSpPr txBox="1"/>
          <p:nvPr/>
        </p:nvSpPr>
        <p:spPr>
          <a:xfrm>
            <a:off x="2931994" y="1121960"/>
            <a:ext cx="3581400" cy="2800767"/>
          </a:xfrm>
          <a:prstGeom prst="rect">
            <a:avLst/>
          </a:prstGeom>
          <a:noFill/>
        </p:spPr>
        <p:txBody>
          <a:bodyPr wrap="square" rtlCol="0">
            <a:spAutoFit/>
          </a:bodyPr>
          <a:lstStyle/>
          <a:p>
            <a:pPr fontAlgn="base">
              <a:spcBef>
                <a:spcPct val="0"/>
              </a:spcBef>
              <a:spcAft>
                <a:spcPct val="0"/>
              </a:spcAft>
            </a:pPr>
            <a:r>
              <a:rPr lang="en-US" sz="4400" b="1" kern="0" dirty="0">
                <a:solidFill>
                  <a:prstClr val="black"/>
                </a:solidFill>
                <a:latin typeface="Arial" charset="0"/>
                <a:ea typeface="ＭＳ Ｐゴシック" charset="0"/>
              </a:rPr>
              <a:t>Stiff upper lip? What if you were retiring…</a:t>
            </a:r>
          </a:p>
        </p:txBody>
      </p:sp>
    </p:spTree>
    <p:extLst>
      <p:ext uri="{BB962C8B-B14F-4D97-AF65-F5344CB8AC3E}">
        <p14:creationId xmlns:p14="http://schemas.microsoft.com/office/powerpoint/2010/main" val="2572781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p:cTn id="17" dur="500" fill="hold"/>
                                        <p:tgtEl>
                                          <p:spTgt spid="4099"/>
                                        </p:tgtEl>
                                        <p:attrNameLst>
                                          <p:attrName>ppt_w</p:attrName>
                                        </p:attrNameLst>
                                      </p:cBhvr>
                                      <p:tavLst>
                                        <p:tav tm="0">
                                          <p:val>
                                            <p:fltVal val="0"/>
                                          </p:val>
                                        </p:tav>
                                        <p:tav tm="100000">
                                          <p:val>
                                            <p:strVal val="#ppt_w"/>
                                          </p:val>
                                        </p:tav>
                                      </p:tavLst>
                                    </p:anim>
                                    <p:anim calcmode="lin" valueType="num">
                                      <p:cBhvr>
                                        <p:cTn id="18" dur="500" fill="hold"/>
                                        <p:tgtEl>
                                          <p:spTgt spid="4099"/>
                                        </p:tgtEl>
                                        <p:attrNameLst>
                                          <p:attrName>ppt_h</p:attrName>
                                        </p:attrNameLst>
                                      </p:cBhvr>
                                      <p:tavLst>
                                        <p:tav tm="0">
                                          <p:val>
                                            <p:fltVal val="0"/>
                                          </p:val>
                                        </p:tav>
                                        <p:tav tm="100000">
                                          <p:val>
                                            <p:strVal val="#ppt_h"/>
                                          </p:val>
                                        </p:tav>
                                      </p:tavLst>
                                    </p:anim>
                                    <p:animEffect transition="in" filter="fade">
                                      <p:cBhvr>
                                        <p:cTn id="19" dur="500"/>
                                        <p:tgtEl>
                                          <p:spTgt spid="409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8)">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8)">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8)">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068" y="-22302"/>
            <a:ext cx="8229600" cy="1143000"/>
          </a:xfrm>
        </p:spPr>
        <p:txBody>
          <a:bodyPr>
            <a:normAutofit/>
          </a:bodyPr>
          <a:lstStyle/>
          <a:p>
            <a:r>
              <a:rPr lang="en-US" b="1" dirty="0"/>
              <a:t>#8 Playing with House Money</a:t>
            </a:r>
          </a:p>
        </p:txBody>
      </p:sp>
      <p:sp>
        <p:nvSpPr>
          <p:cNvPr id="3" name="Content Placeholder 2"/>
          <p:cNvSpPr>
            <a:spLocks noGrp="1"/>
          </p:cNvSpPr>
          <p:nvPr>
            <p:ph idx="1"/>
          </p:nvPr>
        </p:nvSpPr>
        <p:spPr>
          <a:xfrm>
            <a:off x="1981200" y="1295400"/>
            <a:ext cx="4114800" cy="4616100"/>
          </a:xfrm>
        </p:spPr>
        <p:txBody>
          <a:bodyPr>
            <a:normAutofit/>
          </a:bodyPr>
          <a:lstStyle/>
          <a:p>
            <a:r>
              <a:rPr lang="en-US" dirty="0"/>
              <a:t>What system do you have  to take your own money off the table and play with the market’s money? </a:t>
            </a:r>
          </a:p>
          <a:p>
            <a:r>
              <a:rPr lang="en-US" dirty="0"/>
              <a:t>Do you want to be “all in” all the time?</a:t>
            </a:r>
          </a:p>
          <a:p>
            <a:r>
              <a:rPr lang="en-US" dirty="0"/>
              <a:t>Or do you want to take some money off the table?</a:t>
            </a:r>
          </a:p>
        </p:txBody>
      </p:sp>
      <p:pic>
        <p:nvPicPr>
          <p:cNvPr id="3075" name="Picture 3" descr="C:\Users\Dave\AppData\Local\Microsoft\Windows\INetCache\IE\PXJWR30V\MP900400303[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24122" y="2009864"/>
            <a:ext cx="2754121" cy="34434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4073302903"/>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120698"/>
            <a:ext cx="4114800" cy="5280102"/>
          </a:xfrm>
        </p:spPr>
        <p:txBody>
          <a:bodyPr>
            <a:normAutofit/>
          </a:bodyPr>
          <a:lstStyle/>
          <a:p>
            <a:r>
              <a:rPr lang="en-US" b="1" dirty="0"/>
              <a:t>Like going to Vegas, determine how much of your retirement money you can’t afford to lose and don’t take it to Vegas with you.</a:t>
            </a:r>
          </a:p>
          <a:p>
            <a:r>
              <a:rPr lang="en-US" b="1" dirty="0">
                <a:solidFill>
                  <a:srgbClr val="003300"/>
                </a:solidFill>
                <a:effectLst>
                  <a:outerShdw blurRad="38100" dist="38100" dir="2700000" algn="tl">
                    <a:srgbClr val="000000">
                      <a:alpha val="43137"/>
                    </a:srgbClr>
                  </a:outerShdw>
                </a:effectLst>
              </a:rPr>
              <a:t>$100k?</a:t>
            </a:r>
          </a:p>
          <a:p>
            <a:r>
              <a:rPr lang="en-US" b="1" dirty="0">
                <a:solidFill>
                  <a:srgbClr val="003300"/>
                </a:solidFill>
                <a:effectLst>
                  <a:outerShdw blurRad="38100" dist="38100" dir="2700000" algn="tl">
                    <a:srgbClr val="000000">
                      <a:alpha val="43137"/>
                    </a:srgbClr>
                  </a:outerShdw>
                </a:effectLst>
              </a:rPr>
              <a:t>$300k? </a:t>
            </a:r>
          </a:p>
          <a:p>
            <a:r>
              <a:rPr lang="en-US" b="1" dirty="0">
                <a:solidFill>
                  <a:srgbClr val="003300"/>
                </a:solidFill>
                <a:effectLst>
                  <a:outerShdw blurRad="38100" dist="38100" dir="2700000" algn="tl">
                    <a:srgbClr val="000000">
                      <a:alpha val="43137"/>
                    </a:srgbClr>
                  </a:outerShdw>
                </a:effectLst>
              </a:rPr>
              <a:t>$500k? </a:t>
            </a:r>
          </a:p>
          <a:p>
            <a:r>
              <a:rPr lang="en-US" b="1" dirty="0">
                <a:solidFill>
                  <a:srgbClr val="003300"/>
                </a:solidFill>
                <a:effectLst>
                  <a:outerShdw blurRad="38100" dist="38100" dir="2700000" algn="tl">
                    <a:srgbClr val="000000">
                      <a:alpha val="43137"/>
                    </a:srgbClr>
                  </a:outerShdw>
                </a:effectLst>
              </a:rPr>
              <a:t>$750k?</a:t>
            </a:r>
          </a:p>
        </p:txBody>
      </p:sp>
      <p:pic>
        <p:nvPicPr>
          <p:cNvPr id="6" name="Picture 3" descr="C:\Users\Dave\AppData\Local\Microsoft\Windows\INetCache\IE\PXJWR30V\MP900400303[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24122" y="2009864"/>
            <a:ext cx="2754121" cy="34434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9" name="Title 1"/>
          <p:cNvSpPr>
            <a:spLocks noGrp="1"/>
          </p:cNvSpPr>
          <p:nvPr>
            <p:ph type="title"/>
          </p:nvPr>
        </p:nvSpPr>
        <p:spPr>
          <a:xfrm>
            <a:off x="1996068" y="-22302"/>
            <a:ext cx="8229600" cy="1143000"/>
          </a:xfrm>
        </p:spPr>
        <p:txBody>
          <a:bodyPr>
            <a:normAutofit/>
          </a:bodyPr>
          <a:lstStyle/>
          <a:p>
            <a:r>
              <a:rPr lang="en-US" b="1" dirty="0"/>
              <a:t>#8 Playing with House Money</a:t>
            </a:r>
          </a:p>
        </p:txBody>
      </p:sp>
    </p:spTree>
    <p:extLst>
      <p:ext uri="{BB962C8B-B14F-4D97-AF65-F5344CB8AC3E}">
        <p14:creationId xmlns:p14="http://schemas.microsoft.com/office/powerpoint/2010/main" val="1621004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976" y="0"/>
            <a:ext cx="8229600" cy="1143000"/>
          </a:xfrm>
        </p:spPr>
        <p:txBody>
          <a:bodyPr>
            <a:normAutofit/>
          </a:bodyPr>
          <a:lstStyle/>
          <a:p>
            <a:r>
              <a:rPr lang="en-US" b="1" dirty="0"/>
              <a:t>#9 The Income Challenge</a:t>
            </a:r>
          </a:p>
        </p:txBody>
      </p:sp>
      <p:sp>
        <p:nvSpPr>
          <p:cNvPr id="3" name="Content Placeholder 2"/>
          <p:cNvSpPr>
            <a:spLocks noGrp="1"/>
          </p:cNvSpPr>
          <p:nvPr>
            <p:ph idx="1"/>
          </p:nvPr>
        </p:nvSpPr>
        <p:spPr>
          <a:xfrm>
            <a:off x="1858851" y="1900806"/>
            <a:ext cx="2915524" cy="4423794"/>
          </a:xfrm>
        </p:spPr>
        <p:txBody>
          <a:bodyPr>
            <a:normAutofit fontScale="92500" lnSpcReduction="10000"/>
          </a:bodyPr>
          <a:lstStyle/>
          <a:p>
            <a:pPr>
              <a:spcBef>
                <a:spcPts val="768"/>
              </a:spcBef>
              <a:spcAft>
                <a:spcPts val="0"/>
              </a:spcAft>
            </a:pPr>
            <a:r>
              <a:rPr lang="en-US" sz="3500" b="1" dirty="0">
                <a:solidFill>
                  <a:srgbClr val="011703"/>
                </a:solidFill>
                <a:latin typeface="+mn-lt"/>
              </a:rPr>
              <a:t>Return</a:t>
            </a:r>
          </a:p>
          <a:p>
            <a:pPr>
              <a:spcBef>
                <a:spcPts val="768"/>
              </a:spcBef>
              <a:spcAft>
                <a:spcPts val="0"/>
              </a:spcAft>
            </a:pPr>
            <a:r>
              <a:rPr lang="en-US" sz="3500" b="1" dirty="0">
                <a:solidFill>
                  <a:srgbClr val="003300"/>
                </a:solidFill>
                <a:effectLst>
                  <a:outerShdw blurRad="38100" dist="38100" dir="2700000" algn="tl">
                    <a:srgbClr val="000000">
                      <a:alpha val="43137"/>
                    </a:srgbClr>
                  </a:outerShdw>
                </a:effectLst>
                <a:latin typeface="+mn-lt"/>
              </a:rPr>
              <a:t>$100k*7%</a:t>
            </a:r>
          </a:p>
          <a:p>
            <a:pPr>
              <a:spcBef>
                <a:spcPts val="768"/>
              </a:spcBef>
              <a:spcAft>
                <a:spcPts val="0"/>
              </a:spcAft>
            </a:pPr>
            <a:r>
              <a:rPr lang="en-US" sz="3500" b="1" dirty="0">
                <a:solidFill>
                  <a:srgbClr val="011703"/>
                </a:solidFill>
                <a:latin typeface="+mn-lt"/>
              </a:rPr>
              <a:t>5 </a:t>
            </a:r>
            <a:r>
              <a:rPr lang="en-US" sz="3500" b="1" dirty="0" err="1">
                <a:solidFill>
                  <a:srgbClr val="011703"/>
                </a:solidFill>
                <a:latin typeface="+mn-lt"/>
              </a:rPr>
              <a:t>Yrs</a:t>
            </a:r>
            <a:r>
              <a:rPr lang="en-US" sz="3500" b="1" dirty="0">
                <a:solidFill>
                  <a:srgbClr val="011703"/>
                </a:solidFill>
                <a:latin typeface="+mn-lt"/>
              </a:rPr>
              <a:t> </a:t>
            </a:r>
          </a:p>
          <a:p>
            <a:pPr>
              <a:spcBef>
                <a:spcPts val="768"/>
              </a:spcBef>
              <a:spcAft>
                <a:spcPts val="0"/>
              </a:spcAft>
            </a:pPr>
            <a:r>
              <a:rPr lang="en-US" sz="3500" b="1" dirty="0">
                <a:solidFill>
                  <a:srgbClr val="011703"/>
                </a:solidFill>
                <a:latin typeface="+mn-lt"/>
              </a:rPr>
              <a:t>$140,000</a:t>
            </a:r>
          </a:p>
          <a:p>
            <a:pPr>
              <a:spcBef>
                <a:spcPts val="768"/>
              </a:spcBef>
              <a:spcAft>
                <a:spcPts val="0"/>
              </a:spcAft>
            </a:pPr>
            <a:r>
              <a:rPr lang="en-US" sz="3500" b="1" dirty="0">
                <a:solidFill>
                  <a:srgbClr val="011703"/>
                </a:solidFill>
                <a:effectLst>
                  <a:outerShdw blurRad="38100" dist="38100" dir="2700000" algn="tl">
                    <a:srgbClr val="000000">
                      <a:alpha val="43137"/>
                    </a:srgbClr>
                  </a:outerShdw>
                </a:effectLst>
                <a:latin typeface="+mn-lt"/>
              </a:rPr>
              <a:t>4%</a:t>
            </a:r>
          </a:p>
          <a:p>
            <a:pPr>
              <a:spcBef>
                <a:spcPts val="768"/>
              </a:spcBef>
              <a:spcAft>
                <a:spcPts val="0"/>
              </a:spcAft>
            </a:pPr>
            <a:r>
              <a:rPr lang="en-US" sz="3500" b="1" dirty="0">
                <a:solidFill>
                  <a:srgbClr val="011703"/>
                </a:solidFill>
                <a:latin typeface="+mn-lt"/>
              </a:rPr>
              <a:t>Withdrawal</a:t>
            </a:r>
          </a:p>
          <a:p>
            <a:pPr>
              <a:spcBef>
                <a:spcPts val="768"/>
              </a:spcBef>
              <a:spcAft>
                <a:spcPts val="0"/>
              </a:spcAft>
            </a:pPr>
            <a:r>
              <a:rPr lang="en-US" sz="3500" b="1" dirty="0">
                <a:solidFill>
                  <a:srgbClr val="011703"/>
                </a:solidFill>
                <a:latin typeface="+mn-lt"/>
              </a:rPr>
              <a:t>$5,600</a:t>
            </a:r>
          </a:p>
          <a:p>
            <a:pPr>
              <a:spcBef>
                <a:spcPts val="768"/>
              </a:spcBef>
              <a:spcAft>
                <a:spcPts val="0"/>
              </a:spcAft>
            </a:pPr>
            <a:r>
              <a:rPr lang="en-US" sz="3500" b="1" dirty="0">
                <a:solidFill>
                  <a:srgbClr val="011703"/>
                </a:solidFill>
                <a:latin typeface="+mn-lt"/>
              </a:rPr>
              <a:t>No Guarantees</a:t>
            </a:r>
          </a:p>
          <a:p>
            <a:endParaRPr lang="en-US" b="1" dirty="0"/>
          </a:p>
        </p:txBody>
      </p:sp>
      <p:sp>
        <p:nvSpPr>
          <p:cNvPr id="7" name="Content Placeholder 2"/>
          <p:cNvSpPr txBox="1">
            <a:spLocks/>
          </p:cNvSpPr>
          <p:nvPr/>
        </p:nvSpPr>
        <p:spPr>
          <a:xfrm>
            <a:off x="4742576" y="1900806"/>
            <a:ext cx="2438400" cy="442379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ct val="0"/>
              </a:spcAft>
              <a:buNone/>
            </a:pPr>
            <a:r>
              <a:rPr lang="en-US" b="1" dirty="0">
                <a:solidFill>
                  <a:prstClr val="black"/>
                </a:solidFill>
              </a:rPr>
              <a:t>Return</a:t>
            </a:r>
          </a:p>
          <a:p>
            <a:pPr marL="0" indent="0" fontAlgn="base">
              <a:spcAft>
                <a:spcPct val="0"/>
              </a:spcAft>
              <a:buNone/>
            </a:pPr>
            <a:r>
              <a:rPr lang="en-US" b="1" dirty="0">
                <a:solidFill>
                  <a:srgbClr val="003300"/>
                </a:solidFill>
                <a:effectLst>
                  <a:outerShdw blurRad="38100" dist="38100" dir="2700000" algn="tl">
                    <a:srgbClr val="000000">
                      <a:alpha val="43137"/>
                    </a:srgbClr>
                  </a:outerShdw>
                </a:effectLst>
              </a:rPr>
              <a:t>$100k*0%</a:t>
            </a:r>
          </a:p>
          <a:p>
            <a:pPr marL="0" indent="0" fontAlgn="base">
              <a:spcAft>
                <a:spcPct val="0"/>
              </a:spcAft>
              <a:buNone/>
            </a:pPr>
            <a:r>
              <a:rPr lang="en-US" b="1" dirty="0">
                <a:solidFill>
                  <a:prstClr val="black"/>
                </a:solidFill>
              </a:rPr>
              <a:t>5 </a:t>
            </a:r>
            <a:r>
              <a:rPr lang="en-US" b="1" dirty="0" err="1">
                <a:solidFill>
                  <a:prstClr val="black"/>
                </a:solidFill>
              </a:rPr>
              <a:t>Yrs</a:t>
            </a:r>
            <a:r>
              <a:rPr lang="en-US" b="1" dirty="0">
                <a:solidFill>
                  <a:prstClr val="black"/>
                </a:solidFill>
              </a:rPr>
              <a:t> </a:t>
            </a:r>
          </a:p>
          <a:p>
            <a:pPr marL="0" indent="0" fontAlgn="base">
              <a:spcAft>
                <a:spcPct val="0"/>
              </a:spcAft>
              <a:buNone/>
            </a:pPr>
            <a:r>
              <a:rPr lang="en-US" b="1" dirty="0">
                <a:solidFill>
                  <a:prstClr val="black"/>
                </a:solidFill>
              </a:rPr>
              <a:t>$100,000</a:t>
            </a:r>
          </a:p>
          <a:p>
            <a:pPr marL="0" indent="0" fontAlgn="base">
              <a:spcAft>
                <a:spcPct val="0"/>
              </a:spcAft>
              <a:buNone/>
            </a:pPr>
            <a:r>
              <a:rPr lang="en-US" b="1" dirty="0">
                <a:solidFill>
                  <a:srgbClr val="003300"/>
                </a:solidFill>
                <a:effectLst>
                  <a:outerShdw blurRad="38100" dist="38100" dir="2700000" algn="tl">
                    <a:srgbClr val="000000">
                      <a:alpha val="43137"/>
                    </a:srgbClr>
                  </a:outerShdw>
                </a:effectLst>
              </a:rPr>
              <a:t>6%</a:t>
            </a:r>
          </a:p>
          <a:p>
            <a:pPr marL="0" indent="0" fontAlgn="base">
              <a:spcAft>
                <a:spcPct val="0"/>
              </a:spcAft>
              <a:buNone/>
            </a:pPr>
            <a:r>
              <a:rPr lang="en-US" b="1" dirty="0">
                <a:solidFill>
                  <a:prstClr val="black"/>
                </a:solidFill>
              </a:rPr>
              <a:t>Withdrawal</a:t>
            </a:r>
          </a:p>
          <a:p>
            <a:pPr marL="0" indent="0" fontAlgn="base">
              <a:spcAft>
                <a:spcPct val="0"/>
              </a:spcAft>
              <a:buNone/>
            </a:pPr>
            <a:r>
              <a:rPr lang="en-US" b="1" dirty="0">
                <a:solidFill>
                  <a:prstClr val="black"/>
                </a:solidFill>
              </a:rPr>
              <a:t>$6,000</a:t>
            </a:r>
          </a:p>
          <a:p>
            <a:pPr marL="0" indent="0" fontAlgn="base">
              <a:spcAft>
                <a:spcPct val="0"/>
              </a:spcAft>
              <a:buNone/>
            </a:pPr>
            <a:r>
              <a:rPr lang="en-US" b="1" dirty="0">
                <a:solidFill>
                  <a:prstClr val="black"/>
                </a:solidFill>
              </a:rPr>
              <a:t>Guaranteed</a:t>
            </a:r>
          </a:p>
        </p:txBody>
      </p:sp>
      <p:sp>
        <p:nvSpPr>
          <p:cNvPr id="8" name="Content Placeholder 2"/>
          <p:cNvSpPr txBox="1">
            <a:spLocks/>
          </p:cNvSpPr>
          <p:nvPr/>
        </p:nvSpPr>
        <p:spPr>
          <a:xfrm>
            <a:off x="7391400" y="1443790"/>
            <a:ext cx="2438400" cy="49088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ct val="0"/>
              </a:spcAft>
              <a:buNone/>
            </a:pPr>
            <a:r>
              <a:rPr lang="en-US" b="1" dirty="0">
                <a:solidFill>
                  <a:prstClr val="black"/>
                </a:solidFill>
              </a:rPr>
              <a:t>Inc. Rider Roll-up Rate</a:t>
            </a:r>
          </a:p>
          <a:p>
            <a:pPr marL="0" indent="0" fontAlgn="base">
              <a:spcAft>
                <a:spcPct val="0"/>
              </a:spcAft>
              <a:buNone/>
            </a:pPr>
            <a:r>
              <a:rPr lang="en-US" b="1" dirty="0">
                <a:solidFill>
                  <a:srgbClr val="003300"/>
                </a:solidFill>
                <a:effectLst>
                  <a:outerShdw blurRad="38100" dist="38100" dir="2700000" algn="tl">
                    <a:srgbClr val="000000">
                      <a:alpha val="43137"/>
                    </a:srgbClr>
                  </a:outerShdw>
                </a:effectLst>
              </a:rPr>
              <a:t>$100k*6%</a:t>
            </a:r>
          </a:p>
          <a:p>
            <a:pPr marL="0" indent="0" fontAlgn="base">
              <a:spcAft>
                <a:spcPct val="0"/>
              </a:spcAft>
              <a:buNone/>
            </a:pPr>
            <a:r>
              <a:rPr lang="en-US" b="1" dirty="0">
                <a:solidFill>
                  <a:prstClr val="black"/>
                </a:solidFill>
              </a:rPr>
              <a:t>5 </a:t>
            </a:r>
            <a:r>
              <a:rPr lang="en-US" b="1" dirty="0" err="1">
                <a:solidFill>
                  <a:prstClr val="black"/>
                </a:solidFill>
              </a:rPr>
              <a:t>Yrs</a:t>
            </a:r>
            <a:r>
              <a:rPr lang="en-US" b="1" dirty="0">
                <a:solidFill>
                  <a:prstClr val="black"/>
                </a:solidFill>
              </a:rPr>
              <a:t> </a:t>
            </a:r>
          </a:p>
          <a:p>
            <a:pPr marL="0" indent="0" fontAlgn="base">
              <a:spcAft>
                <a:spcPct val="0"/>
              </a:spcAft>
              <a:buNone/>
            </a:pPr>
            <a:r>
              <a:rPr lang="en-US" b="1" dirty="0">
                <a:solidFill>
                  <a:prstClr val="black"/>
                </a:solidFill>
              </a:rPr>
              <a:t>$134,000</a:t>
            </a:r>
          </a:p>
          <a:p>
            <a:pPr marL="0" indent="0" fontAlgn="base">
              <a:spcAft>
                <a:spcPct val="0"/>
              </a:spcAft>
              <a:buNone/>
            </a:pPr>
            <a:r>
              <a:rPr lang="en-US" b="1" dirty="0">
                <a:solidFill>
                  <a:srgbClr val="003300"/>
                </a:solidFill>
                <a:effectLst>
                  <a:outerShdw blurRad="38100" dist="38100" dir="2700000" algn="tl">
                    <a:srgbClr val="000000">
                      <a:alpha val="43137"/>
                    </a:srgbClr>
                  </a:outerShdw>
                </a:effectLst>
              </a:rPr>
              <a:t>6%</a:t>
            </a:r>
          </a:p>
          <a:p>
            <a:pPr marL="0" indent="0" fontAlgn="base">
              <a:spcAft>
                <a:spcPct val="0"/>
              </a:spcAft>
              <a:buNone/>
            </a:pPr>
            <a:r>
              <a:rPr lang="en-US" b="1" dirty="0">
                <a:solidFill>
                  <a:prstClr val="black"/>
                </a:solidFill>
              </a:rPr>
              <a:t>Withdrawal</a:t>
            </a:r>
          </a:p>
          <a:p>
            <a:pPr marL="0" indent="0" fontAlgn="base">
              <a:spcAft>
                <a:spcPct val="0"/>
              </a:spcAft>
              <a:buNone/>
            </a:pPr>
            <a:r>
              <a:rPr lang="en-US" b="1" dirty="0">
                <a:solidFill>
                  <a:prstClr val="black"/>
                </a:solidFill>
              </a:rPr>
              <a:t>$6,000</a:t>
            </a:r>
          </a:p>
          <a:p>
            <a:pPr marL="0" indent="0" fontAlgn="base">
              <a:spcAft>
                <a:spcPct val="0"/>
              </a:spcAft>
              <a:buNone/>
            </a:pPr>
            <a:r>
              <a:rPr lang="en-US" b="1" dirty="0">
                <a:solidFill>
                  <a:prstClr val="black"/>
                </a:solidFill>
              </a:rPr>
              <a:t>Guaranteed</a:t>
            </a:r>
          </a:p>
        </p:txBody>
      </p:sp>
    </p:spTree>
    <p:extLst>
      <p:ext uri="{BB962C8B-B14F-4D97-AF65-F5344CB8AC3E}">
        <p14:creationId xmlns:p14="http://schemas.microsoft.com/office/powerpoint/2010/main" val="8744907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wipe(left)">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Effect transition="in" filter="wipe(left)">
                                      <p:cBhvr>
                                        <p:cTn id="57" dur="500"/>
                                        <p:tgtEl>
                                          <p:spTgt spid="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animEffect transition="in" filter="wipe(left)">
                                      <p:cBhvr>
                                        <p:cTn id="62" dur="500"/>
                                        <p:tgtEl>
                                          <p:spTgt spid="8">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Effect transition="in" filter="wipe(left)">
                                      <p:cBhvr>
                                        <p:cTn id="67" dur="500"/>
                                        <p:tgtEl>
                                          <p:spTgt spid="8">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
                                            <p:txEl>
                                              <p:pRg st="5" end="5"/>
                                            </p:txEl>
                                          </p:spTgt>
                                        </p:tgtEl>
                                        <p:attrNameLst>
                                          <p:attrName>style.visibility</p:attrName>
                                        </p:attrNameLst>
                                      </p:cBhvr>
                                      <p:to>
                                        <p:strVal val="visible"/>
                                      </p:to>
                                    </p:set>
                                    <p:animEffect transition="in" filter="wipe(left)">
                                      <p:cBhvr>
                                        <p:cTn id="72" dur="500"/>
                                        <p:tgtEl>
                                          <p:spTgt spid="8">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
                                            <p:txEl>
                                              <p:pRg st="6" end="6"/>
                                            </p:txEl>
                                          </p:spTgt>
                                        </p:tgtEl>
                                        <p:attrNameLst>
                                          <p:attrName>style.visibility</p:attrName>
                                        </p:attrNameLst>
                                      </p:cBhvr>
                                      <p:to>
                                        <p:strVal val="visible"/>
                                      </p:to>
                                    </p:set>
                                    <p:animEffect transition="in" filter="wipe(left)">
                                      <p:cBhvr>
                                        <p:cTn id="77" dur="500"/>
                                        <p:tgtEl>
                                          <p:spTgt spid="8">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xEl>
                                              <p:pRg st="7" end="7"/>
                                            </p:txEl>
                                          </p:spTgt>
                                        </p:tgtEl>
                                        <p:attrNameLst>
                                          <p:attrName>style.visibility</p:attrName>
                                        </p:attrNameLst>
                                      </p:cBhvr>
                                      <p:to>
                                        <p:strVal val="visible"/>
                                      </p:to>
                                    </p:set>
                                    <p:animEffect transition="in" filter="wipe(left)">
                                      <p:cBhvr>
                                        <p:cTn id="82" dur="500"/>
                                        <p:tgtEl>
                                          <p:spTgt spid="8">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0" end="0"/>
                                            </p:txEl>
                                          </p:spTgt>
                                        </p:tgtEl>
                                        <p:attrNameLst>
                                          <p:attrName>style.visibility</p:attrName>
                                        </p:attrNameLst>
                                      </p:cBhvr>
                                      <p:to>
                                        <p:strVal val="visible"/>
                                      </p:to>
                                    </p:set>
                                    <p:animEffect transition="in" filter="wipe(left)">
                                      <p:cBhvr>
                                        <p:cTn id="87" dur="500"/>
                                        <p:tgtEl>
                                          <p:spTgt spid="7">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txEl>
                                              <p:pRg st="1" end="1"/>
                                            </p:txEl>
                                          </p:spTgt>
                                        </p:tgtEl>
                                        <p:attrNameLst>
                                          <p:attrName>style.visibility</p:attrName>
                                        </p:attrNameLst>
                                      </p:cBhvr>
                                      <p:to>
                                        <p:strVal val="visible"/>
                                      </p:to>
                                    </p:set>
                                    <p:animEffect transition="in" filter="wipe(left)">
                                      <p:cBhvr>
                                        <p:cTn id="92" dur="500"/>
                                        <p:tgtEl>
                                          <p:spTgt spid="7">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
                                            <p:txEl>
                                              <p:pRg st="2" end="2"/>
                                            </p:txEl>
                                          </p:spTgt>
                                        </p:tgtEl>
                                        <p:attrNameLst>
                                          <p:attrName>style.visibility</p:attrName>
                                        </p:attrNameLst>
                                      </p:cBhvr>
                                      <p:to>
                                        <p:strVal val="visible"/>
                                      </p:to>
                                    </p:set>
                                    <p:animEffect transition="in" filter="wipe(left)">
                                      <p:cBhvr>
                                        <p:cTn id="97" dur="500"/>
                                        <p:tgtEl>
                                          <p:spTgt spid="7">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
                                            <p:txEl>
                                              <p:pRg st="3" end="3"/>
                                            </p:txEl>
                                          </p:spTgt>
                                        </p:tgtEl>
                                        <p:attrNameLst>
                                          <p:attrName>style.visibility</p:attrName>
                                        </p:attrNameLst>
                                      </p:cBhvr>
                                      <p:to>
                                        <p:strVal val="visible"/>
                                      </p:to>
                                    </p:set>
                                    <p:animEffect transition="in" filter="wipe(left)">
                                      <p:cBhvr>
                                        <p:cTn id="102" dur="500"/>
                                        <p:tgtEl>
                                          <p:spTgt spid="7">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7">
                                            <p:txEl>
                                              <p:pRg st="4" end="4"/>
                                            </p:txEl>
                                          </p:spTgt>
                                        </p:tgtEl>
                                        <p:attrNameLst>
                                          <p:attrName>style.visibility</p:attrName>
                                        </p:attrNameLst>
                                      </p:cBhvr>
                                      <p:to>
                                        <p:strVal val="visible"/>
                                      </p:to>
                                    </p:set>
                                    <p:animEffect transition="in" filter="wipe(left)">
                                      <p:cBhvr>
                                        <p:cTn id="107" dur="500"/>
                                        <p:tgtEl>
                                          <p:spTgt spid="7">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7">
                                            <p:txEl>
                                              <p:pRg st="5" end="5"/>
                                            </p:txEl>
                                          </p:spTgt>
                                        </p:tgtEl>
                                        <p:attrNameLst>
                                          <p:attrName>style.visibility</p:attrName>
                                        </p:attrNameLst>
                                      </p:cBhvr>
                                      <p:to>
                                        <p:strVal val="visible"/>
                                      </p:to>
                                    </p:set>
                                    <p:animEffect transition="in" filter="wipe(left)">
                                      <p:cBhvr>
                                        <p:cTn id="112" dur="500"/>
                                        <p:tgtEl>
                                          <p:spTgt spid="7">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
                                            <p:txEl>
                                              <p:pRg st="6" end="6"/>
                                            </p:txEl>
                                          </p:spTgt>
                                        </p:tgtEl>
                                        <p:attrNameLst>
                                          <p:attrName>style.visibility</p:attrName>
                                        </p:attrNameLst>
                                      </p:cBhvr>
                                      <p:to>
                                        <p:strVal val="visible"/>
                                      </p:to>
                                    </p:set>
                                    <p:animEffect transition="in" filter="wipe(left)">
                                      <p:cBhvr>
                                        <p:cTn id="117" dur="500"/>
                                        <p:tgtEl>
                                          <p:spTgt spid="7">
                                            <p:txEl>
                                              <p:pRg st="6" end="6"/>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7">
                                            <p:txEl>
                                              <p:pRg st="7" end="7"/>
                                            </p:txEl>
                                          </p:spTgt>
                                        </p:tgtEl>
                                        <p:attrNameLst>
                                          <p:attrName>style.visibility</p:attrName>
                                        </p:attrNameLst>
                                      </p:cBhvr>
                                      <p:to>
                                        <p:strVal val="visible"/>
                                      </p:to>
                                    </p:set>
                                    <p:animEffect transition="in" filter="wipe(left)">
                                      <p:cBhvr>
                                        <p:cTn id="12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199" y="0"/>
            <a:ext cx="9036601" cy="1143000"/>
          </a:xfrm>
        </p:spPr>
        <p:txBody>
          <a:bodyPr>
            <a:normAutofit/>
          </a:bodyPr>
          <a:lstStyle/>
          <a:p>
            <a:r>
              <a:rPr lang="en-US" b="1" dirty="0"/>
              <a:t>#10 Freeing Up Retirement Assets</a:t>
            </a:r>
          </a:p>
        </p:txBody>
      </p:sp>
      <p:sp>
        <p:nvSpPr>
          <p:cNvPr id="3" name="Content Placeholder 2"/>
          <p:cNvSpPr>
            <a:spLocks noGrp="1"/>
          </p:cNvSpPr>
          <p:nvPr>
            <p:ph idx="1"/>
          </p:nvPr>
        </p:nvSpPr>
        <p:spPr>
          <a:xfrm>
            <a:off x="2023276" y="1917583"/>
            <a:ext cx="2438400" cy="4046220"/>
          </a:xfrm>
        </p:spPr>
        <p:txBody>
          <a:bodyPr>
            <a:normAutofit/>
          </a:bodyPr>
          <a:lstStyle/>
          <a:p>
            <a:r>
              <a:rPr lang="en-US" sz="3200" b="1" dirty="0">
                <a:solidFill>
                  <a:srgbClr val="000000"/>
                </a:solidFill>
                <a:latin typeface="+mn-lt"/>
              </a:rPr>
              <a:t>66 year old</a:t>
            </a:r>
          </a:p>
          <a:p>
            <a:r>
              <a:rPr lang="en-US" sz="3200" b="1" dirty="0">
                <a:solidFill>
                  <a:srgbClr val="000000"/>
                </a:solidFill>
                <a:latin typeface="+mn-lt"/>
              </a:rPr>
              <a:t>$1,000,000</a:t>
            </a:r>
          </a:p>
          <a:p>
            <a:r>
              <a:rPr lang="en-US" sz="3200" b="1" dirty="0">
                <a:solidFill>
                  <a:srgbClr val="000000"/>
                </a:solidFill>
                <a:latin typeface="+mn-lt"/>
              </a:rPr>
              <a:t>4% WD Rate</a:t>
            </a:r>
          </a:p>
          <a:p>
            <a:r>
              <a:rPr lang="en-US" sz="3200" b="1" dirty="0">
                <a:solidFill>
                  <a:srgbClr val="000000"/>
                </a:solidFill>
                <a:latin typeface="+mn-lt"/>
              </a:rPr>
              <a:t>$40,000/yr.</a:t>
            </a:r>
          </a:p>
        </p:txBody>
      </p:sp>
      <p:sp>
        <p:nvSpPr>
          <p:cNvPr id="7" name="Content Placeholder 2"/>
          <p:cNvSpPr txBox="1">
            <a:spLocks/>
          </p:cNvSpPr>
          <p:nvPr/>
        </p:nvSpPr>
        <p:spPr>
          <a:xfrm>
            <a:off x="4740358" y="1917583"/>
            <a:ext cx="2590800" cy="4046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ts val="0"/>
              </a:spcBef>
              <a:spcAft>
                <a:spcPts val="600"/>
              </a:spcAft>
              <a:buNone/>
            </a:pPr>
            <a:r>
              <a:rPr lang="en-US" b="1" dirty="0">
                <a:solidFill>
                  <a:prstClr val="black"/>
                </a:solidFill>
              </a:rPr>
              <a:t>Free up $350,000</a:t>
            </a:r>
          </a:p>
          <a:p>
            <a:pPr marL="0" indent="0" fontAlgn="base">
              <a:spcBef>
                <a:spcPts val="0"/>
              </a:spcBef>
              <a:spcAft>
                <a:spcPts val="600"/>
              </a:spcAft>
              <a:buNone/>
            </a:pPr>
            <a:endParaRPr lang="en-US" b="1" dirty="0">
              <a:solidFill>
                <a:prstClr val="black"/>
              </a:solidFill>
            </a:endParaRPr>
          </a:p>
          <a:p>
            <a:pPr marL="0" indent="0" fontAlgn="base">
              <a:spcBef>
                <a:spcPts val="0"/>
              </a:spcBef>
              <a:spcAft>
                <a:spcPts val="600"/>
              </a:spcAft>
              <a:buNone/>
            </a:pPr>
            <a:r>
              <a:rPr lang="en-US" b="1" dirty="0">
                <a:solidFill>
                  <a:prstClr val="black"/>
                </a:solidFill>
              </a:rPr>
              <a:t>Studies showing an 18%-44% Failure rate</a:t>
            </a:r>
          </a:p>
          <a:p>
            <a:pPr marL="0" indent="0" fontAlgn="base">
              <a:spcAft>
                <a:spcPct val="0"/>
              </a:spcAft>
              <a:buNone/>
            </a:pPr>
            <a:endParaRPr lang="en-US" b="1" dirty="0">
              <a:solidFill>
                <a:prstClr val="black"/>
              </a:solidFill>
            </a:endParaRPr>
          </a:p>
        </p:txBody>
      </p:sp>
      <p:sp>
        <p:nvSpPr>
          <p:cNvPr id="8" name="Content Placeholder 2"/>
          <p:cNvSpPr txBox="1">
            <a:spLocks/>
          </p:cNvSpPr>
          <p:nvPr/>
        </p:nvSpPr>
        <p:spPr>
          <a:xfrm>
            <a:off x="7391400" y="1917583"/>
            <a:ext cx="2438400" cy="4046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ts val="0"/>
              </a:spcBef>
              <a:spcAft>
                <a:spcPts val="600"/>
              </a:spcAft>
              <a:buNone/>
            </a:pPr>
            <a:r>
              <a:rPr lang="en-US" b="1" dirty="0">
                <a:solidFill>
                  <a:prstClr val="black"/>
                </a:solidFill>
              </a:rPr>
              <a:t>66 year old $1,000,000</a:t>
            </a:r>
          </a:p>
          <a:p>
            <a:pPr marL="0" indent="0" fontAlgn="base">
              <a:spcBef>
                <a:spcPts val="0"/>
              </a:spcBef>
              <a:spcAft>
                <a:spcPts val="600"/>
              </a:spcAft>
              <a:buNone/>
            </a:pPr>
            <a:r>
              <a:rPr lang="en-US" b="1" dirty="0">
                <a:solidFill>
                  <a:prstClr val="black"/>
                </a:solidFill>
              </a:rPr>
              <a:t>$650,000</a:t>
            </a:r>
          </a:p>
          <a:p>
            <a:pPr marL="0" indent="0" fontAlgn="base">
              <a:spcBef>
                <a:spcPts val="0"/>
              </a:spcBef>
              <a:spcAft>
                <a:spcPts val="600"/>
              </a:spcAft>
              <a:buNone/>
            </a:pPr>
            <a:r>
              <a:rPr lang="en-US" b="1" dirty="0">
                <a:solidFill>
                  <a:prstClr val="black"/>
                </a:solidFill>
              </a:rPr>
              <a:t>6.2% WD Rate</a:t>
            </a:r>
          </a:p>
          <a:p>
            <a:pPr marL="0" indent="0" fontAlgn="base">
              <a:spcBef>
                <a:spcPts val="0"/>
              </a:spcBef>
              <a:spcAft>
                <a:spcPts val="600"/>
              </a:spcAft>
              <a:buNone/>
            </a:pPr>
            <a:r>
              <a:rPr lang="en-US" b="1" dirty="0">
                <a:solidFill>
                  <a:prstClr val="black"/>
                </a:solidFill>
              </a:rPr>
              <a:t>$40,000/yr.</a:t>
            </a:r>
          </a:p>
        </p:txBody>
      </p:sp>
      <p:pic>
        <p:nvPicPr>
          <p:cNvPr id="5" name="Picture 4"/>
          <p:cNvPicPr>
            <a:picLocks noChangeAspect="1"/>
          </p:cNvPicPr>
          <p:nvPr/>
        </p:nvPicPr>
        <p:blipFill>
          <a:blip r:embed="rId2"/>
          <a:stretch>
            <a:fillRect/>
          </a:stretch>
        </p:blipFill>
        <p:spPr>
          <a:xfrm>
            <a:off x="1762760" y="1752600"/>
            <a:ext cx="2698916" cy="2514600"/>
          </a:xfrm>
          <a:prstGeom prst="ellipse">
            <a:avLst/>
          </a:prstGeom>
          <a:ln>
            <a:noFill/>
          </a:ln>
          <a:effectLst>
            <a:softEdge rad="112500"/>
          </a:effectLst>
        </p:spPr>
      </p:pic>
      <p:sp>
        <p:nvSpPr>
          <p:cNvPr id="6" name="TextBox 5"/>
          <p:cNvSpPr txBox="1"/>
          <p:nvPr/>
        </p:nvSpPr>
        <p:spPr>
          <a:xfrm>
            <a:off x="2023276" y="963477"/>
            <a:ext cx="7620000" cy="954107"/>
          </a:xfrm>
          <a:prstGeom prst="rect">
            <a:avLst/>
          </a:prstGeom>
          <a:noFill/>
        </p:spPr>
        <p:txBody>
          <a:bodyPr wrap="square" rtlCol="0">
            <a:spAutoFit/>
          </a:bodyPr>
          <a:lstStyle/>
          <a:p>
            <a:r>
              <a:rPr lang="en-US" sz="2800" b="1" kern="0" dirty="0">
                <a:solidFill>
                  <a:srgbClr val="40362C"/>
                </a:solidFill>
                <a:ea typeface="ＭＳ Ｐゴシック" charset="0"/>
              </a:rPr>
              <a:t>60 Year old with $650,000 needs to grow at 7.5% for the next 6 years to hit $1M</a:t>
            </a:r>
          </a:p>
        </p:txBody>
      </p:sp>
      <p:pic>
        <p:nvPicPr>
          <p:cNvPr id="9" name="Picture 8"/>
          <p:cNvPicPr>
            <a:picLocks noChangeAspect="1"/>
          </p:cNvPicPr>
          <p:nvPr/>
        </p:nvPicPr>
        <p:blipFill>
          <a:blip r:embed="rId3"/>
          <a:stretch>
            <a:fillRect/>
          </a:stretch>
        </p:blipFill>
        <p:spPr>
          <a:xfrm>
            <a:off x="1524000" y="0"/>
            <a:ext cx="9192818" cy="6858000"/>
          </a:xfrm>
          <a:prstGeom prst="rect">
            <a:avLst/>
          </a:prstGeom>
        </p:spPr>
      </p:pic>
    </p:spTree>
    <p:extLst>
      <p:ext uri="{BB962C8B-B14F-4D97-AF65-F5344CB8AC3E}">
        <p14:creationId xmlns:p14="http://schemas.microsoft.com/office/powerpoint/2010/main" val="82884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wipe(left)">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left)">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left)">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971" y="762000"/>
            <a:ext cx="9042064" cy="2856384"/>
          </a:xfrm>
          <a:prstGeom prst="rect">
            <a:avLst/>
          </a:prstGeom>
        </p:spPr>
      </p:pic>
      <p:sp>
        <p:nvSpPr>
          <p:cNvPr id="2" name="Title 1"/>
          <p:cNvSpPr>
            <a:spLocks noGrp="1"/>
          </p:cNvSpPr>
          <p:nvPr>
            <p:ph type="ctrTitle"/>
          </p:nvPr>
        </p:nvSpPr>
        <p:spPr>
          <a:xfrm>
            <a:off x="3276601" y="-2275"/>
            <a:ext cx="6242713" cy="1069975"/>
          </a:xfrm>
        </p:spPr>
        <p:txBody>
          <a:bodyPr>
            <a:normAutofit/>
          </a:bodyPr>
          <a:lstStyle/>
          <a:p>
            <a:r>
              <a:rPr lang="en-US" b="1" dirty="0">
                <a:solidFill>
                  <a:schemeClr val="bg1"/>
                </a:solidFill>
              </a:rPr>
              <a:t>The ABC Planning Model</a:t>
            </a:r>
          </a:p>
        </p:txBody>
      </p:sp>
    </p:spTree>
    <p:extLst>
      <p:ext uri="{BB962C8B-B14F-4D97-AF65-F5344CB8AC3E}">
        <p14:creationId xmlns:p14="http://schemas.microsoft.com/office/powerpoint/2010/main" val="26536092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kern="0">
              <a:solidFill>
                <a:srgbClr val="40362C"/>
              </a:solidFill>
              <a:ea typeface="ＭＳ Ｐゴシック" charset="0"/>
            </a:endParaRPr>
          </a:p>
        </p:txBody>
      </p:sp>
      <p:sp>
        <p:nvSpPr>
          <p:cNvPr id="8195" name="Title 5"/>
          <p:cNvSpPr>
            <a:spLocks noGrp="1"/>
          </p:cNvSpPr>
          <p:nvPr>
            <p:ph type="title"/>
          </p:nvPr>
        </p:nvSpPr>
        <p:spPr>
          <a:xfrm>
            <a:off x="1524000" y="914400"/>
            <a:ext cx="9144000" cy="1752600"/>
          </a:xfrm>
        </p:spPr>
        <p:txBody>
          <a:bodyPr>
            <a:noAutofit/>
          </a:bodyPr>
          <a:lstStyle/>
          <a:p>
            <a:pPr algn="ctr" eaLnBrk="1" hangingPunct="1">
              <a:defRPr/>
            </a:pPr>
            <a:r>
              <a:rPr lang="en-US" sz="3600" dirty="0"/>
              <a:t>If you can answer this question effectively,</a:t>
            </a:r>
            <a:br>
              <a:rPr lang="en-US" sz="3600" dirty="0"/>
            </a:br>
            <a:r>
              <a:rPr lang="en-US" sz="3600" dirty="0"/>
              <a:t>you will significantly increase your protection!</a:t>
            </a:r>
          </a:p>
        </p:txBody>
      </p:sp>
      <p:sp>
        <p:nvSpPr>
          <p:cNvPr id="11268" name="Text Placeholder 12"/>
          <p:cNvSpPr>
            <a:spLocks noGrp="1"/>
          </p:cNvSpPr>
          <p:nvPr>
            <p:ph idx="1"/>
          </p:nvPr>
        </p:nvSpPr>
        <p:spPr>
          <a:xfrm>
            <a:off x="2028966" y="2971800"/>
            <a:ext cx="8229600" cy="2557272"/>
          </a:xfrm>
          <a:solidFill>
            <a:schemeClr val="tx1"/>
          </a:solidFill>
          <a:ln>
            <a:headEnd/>
            <a:tailEnd/>
          </a:ln>
        </p:spPr>
        <p:txBody>
          <a:bodyPr>
            <a:noAutofit/>
          </a:bodyPr>
          <a:lstStyle/>
          <a:p>
            <a:pPr marL="109728" algn="ctr"/>
            <a:r>
              <a:rPr lang="en-US" sz="5400" dirty="0">
                <a:solidFill>
                  <a:schemeClr val="bg1"/>
                </a:solidFill>
              </a:rPr>
              <a:t>Where do bond alternatives fit into a your portfolio of assets?</a:t>
            </a:r>
            <a:endParaRPr lang="en-US" sz="5400" dirty="0"/>
          </a:p>
        </p:txBody>
      </p:sp>
    </p:spTree>
    <p:extLst>
      <p:ext uri="{BB962C8B-B14F-4D97-AF65-F5344CB8AC3E}">
        <p14:creationId xmlns:p14="http://schemas.microsoft.com/office/powerpoint/2010/main" val="8947947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52400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kern="0">
              <a:solidFill>
                <a:srgbClr val="40362C"/>
              </a:solidFill>
              <a:ea typeface="ＭＳ Ｐゴシック" charset="0"/>
            </a:endParaRPr>
          </a:p>
        </p:txBody>
      </p:sp>
      <p:pic>
        <p:nvPicPr>
          <p:cNvPr id="12290" name="Picture 13" descr="B_ta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31396" y="451134"/>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03196" y="451134"/>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03195" y="1365534"/>
            <a:ext cx="2971800" cy="4495800"/>
          </a:xfrm>
          <a:prstGeom prst="rect">
            <a:avLst/>
          </a:prstGeom>
          <a:solidFill>
            <a:schemeClr val="bg1"/>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kern="0">
              <a:ln w="76200" cmpd="sng">
                <a:solidFill>
                  <a:srgbClr val="E72903"/>
                </a:solidFill>
              </a:ln>
              <a:solidFill>
                <a:srgbClr val="E72903"/>
              </a:solidFill>
            </a:endParaRPr>
          </a:p>
        </p:txBody>
      </p:sp>
      <p:sp>
        <p:nvSpPr>
          <p:cNvPr id="6" name="Rectangle 5"/>
          <p:cNvSpPr/>
          <p:nvPr/>
        </p:nvSpPr>
        <p:spPr>
          <a:xfrm>
            <a:off x="4631395" y="1365534"/>
            <a:ext cx="2895600" cy="4495800"/>
          </a:xfrm>
          <a:prstGeom prst="rect">
            <a:avLst/>
          </a:prstGeom>
          <a:solidFill>
            <a:schemeClr val="bg1"/>
          </a:solidFill>
          <a:ln w="76200">
            <a:solidFill>
              <a:srgbClr val="06B25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kern="0">
              <a:ln w="76200" cmpd="sng">
                <a:solidFill>
                  <a:srgbClr val="E72903"/>
                </a:solidFill>
              </a:ln>
              <a:solidFill>
                <a:srgbClr val="E72903"/>
              </a:solidFill>
            </a:endParaRPr>
          </a:p>
        </p:txBody>
      </p:sp>
      <p:sp>
        <p:nvSpPr>
          <p:cNvPr id="7" name="Rectangle 6"/>
          <p:cNvSpPr/>
          <p:nvPr/>
        </p:nvSpPr>
        <p:spPr>
          <a:xfrm>
            <a:off x="1659595" y="1365534"/>
            <a:ext cx="2895600" cy="4495800"/>
          </a:xfrm>
          <a:prstGeom prst="rect">
            <a:avLst/>
          </a:prstGeom>
          <a:solidFill>
            <a:schemeClr val="bg1"/>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kern="0">
              <a:ln w="76200" cmpd="sng">
                <a:solidFill>
                  <a:srgbClr val="E72903"/>
                </a:solidFill>
              </a:ln>
              <a:solidFill>
                <a:srgbClr val="E72903"/>
              </a:solidFill>
            </a:endParaRPr>
          </a:p>
        </p:txBody>
      </p:sp>
      <p:sp>
        <p:nvSpPr>
          <p:cNvPr id="8" name="TextBox 7"/>
          <p:cNvSpPr txBox="1">
            <a:spLocks noChangeArrowheads="1"/>
          </p:cNvSpPr>
          <p:nvPr/>
        </p:nvSpPr>
        <p:spPr bwMode="auto">
          <a:xfrm>
            <a:off x="1659595" y="1543335"/>
            <a:ext cx="297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US" sz="3200" b="1" kern="0" dirty="0">
                <a:solidFill>
                  <a:srgbClr val="40362C"/>
                </a:solidFill>
                <a:ea typeface="ＭＳ Ｐゴシック" pitchFamily="34" charset="-128"/>
                <a:cs typeface="Arial" charset="0"/>
              </a:rPr>
              <a:t>.25% – 1.25%</a:t>
            </a:r>
          </a:p>
        </p:txBody>
      </p:sp>
      <p:sp>
        <p:nvSpPr>
          <p:cNvPr id="9" name="TextBox 8"/>
          <p:cNvSpPr txBox="1">
            <a:spLocks noChangeArrowheads="1"/>
          </p:cNvSpPr>
          <p:nvPr/>
        </p:nvSpPr>
        <p:spPr bwMode="auto">
          <a:xfrm>
            <a:off x="4821895" y="1543334"/>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US" sz="3200" b="1" kern="0" dirty="0">
                <a:solidFill>
                  <a:srgbClr val="40362C"/>
                </a:solidFill>
                <a:ea typeface="ＭＳ Ｐゴシック" pitchFamily="34" charset="-128"/>
                <a:cs typeface="Arial" charset="0"/>
              </a:rPr>
              <a:t>3% – 7%</a:t>
            </a:r>
          </a:p>
        </p:txBody>
      </p:sp>
      <p:sp>
        <p:nvSpPr>
          <p:cNvPr id="10" name="TextBox 9"/>
          <p:cNvSpPr txBox="1">
            <a:spLocks noChangeArrowheads="1"/>
          </p:cNvSpPr>
          <p:nvPr/>
        </p:nvSpPr>
        <p:spPr bwMode="auto">
          <a:xfrm>
            <a:off x="7450795" y="1543334"/>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US" sz="3200" b="1" kern="0">
                <a:solidFill>
                  <a:srgbClr val="40362C"/>
                </a:solidFill>
                <a:ea typeface="ＭＳ Ｐゴシック" pitchFamily="34" charset="-128"/>
                <a:cs typeface="Arial" charset="0"/>
              </a:rPr>
              <a:t>+30% – </a:t>
            </a:r>
            <a:r>
              <a:rPr lang="en-US" sz="3200" b="1" kern="0">
                <a:solidFill>
                  <a:srgbClr val="FF0000"/>
                </a:solidFill>
                <a:ea typeface="ＭＳ Ｐゴシック" pitchFamily="34" charset="-128"/>
                <a:cs typeface="Arial" charset="0"/>
              </a:rPr>
              <a:t>-30%</a:t>
            </a:r>
          </a:p>
        </p:txBody>
      </p:sp>
      <p:sp>
        <p:nvSpPr>
          <p:cNvPr id="11" name="TextBox 10"/>
          <p:cNvSpPr txBox="1">
            <a:spLocks noChangeArrowheads="1"/>
          </p:cNvSpPr>
          <p:nvPr/>
        </p:nvSpPr>
        <p:spPr bwMode="auto">
          <a:xfrm>
            <a:off x="1735795" y="2346610"/>
            <a:ext cx="24384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eaLnBrk="1" fontAlgn="base" hangingPunct="1">
              <a:spcBef>
                <a:spcPct val="0"/>
              </a:spcBef>
              <a:spcAft>
                <a:spcPct val="0"/>
              </a:spcAft>
              <a:buFont typeface="Arial" charset="0"/>
              <a:buChar char="•"/>
            </a:pPr>
            <a:r>
              <a:rPr lang="en-US" sz="2400" kern="0">
                <a:solidFill>
                  <a:srgbClr val="40362C"/>
                </a:solidFill>
                <a:ea typeface="ＭＳ Ｐゴシック" pitchFamily="34" charset="-128"/>
                <a:cs typeface="Arial" charset="0"/>
              </a:rPr>
              <a:t>Taxable</a:t>
            </a:r>
          </a:p>
          <a:p>
            <a:pPr eaLnBrk="1" fontAlgn="base" hangingPunct="1">
              <a:spcBef>
                <a:spcPct val="0"/>
              </a:spcBef>
              <a:spcAft>
                <a:spcPct val="0"/>
              </a:spcAft>
              <a:buFont typeface="Arial" charset="0"/>
              <a:buChar char="•"/>
            </a:pPr>
            <a:r>
              <a:rPr lang="en-US" sz="2400" kern="0">
                <a:solidFill>
                  <a:srgbClr val="40362C"/>
                </a:solidFill>
                <a:ea typeface="ＭＳ Ｐゴシック" pitchFamily="34" charset="-128"/>
                <a:cs typeface="Arial" charset="0"/>
              </a:rPr>
              <a:t>Liquid</a:t>
            </a:r>
          </a:p>
          <a:p>
            <a:pPr eaLnBrk="1" fontAlgn="base" hangingPunct="1">
              <a:spcBef>
                <a:spcPct val="0"/>
              </a:spcBef>
              <a:spcAft>
                <a:spcPct val="0"/>
              </a:spcAft>
              <a:buFont typeface="Arial" charset="0"/>
              <a:buChar char="•"/>
            </a:pPr>
            <a:r>
              <a:rPr lang="en-US" sz="2400" kern="0">
                <a:solidFill>
                  <a:srgbClr val="40362C"/>
                </a:solidFill>
                <a:ea typeface="ＭＳ Ｐゴシック" pitchFamily="34" charset="-128"/>
                <a:cs typeface="Arial" charset="0"/>
              </a:rPr>
              <a:t>Bank</a:t>
            </a:r>
          </a:p>
          <a:p>
            <a:pPr eaLnBrk="1" fontAlgn="base" hangingPunct="1">
              <a:spcBef>
                <a:spcPct val="0"/>
              </a:spcBef>
              <a:spcAft>
                <a:spcPct val="0"/>
              </a:spcAft>
              <a:buFont typeface="Arial" charset="0"/>
              <a:buChar char="•"/>
            </a:pPr>
            <a:r>
              <a:rPr lang="en-US" sz="2400" kern="0">
                <a:solidFill>
                  <a:srgbClr val="40362C"/>
                </a:solidFill>
                <a:ea typeface="ＭＳ Ｐゴシック" pitchFamily="34" charset="-128"/>
                <a:cs typeface="Arial" charset="0"/>
              </a:rPr>
              <a:t>CDs</a:t>
            </a:r>
          </a:p>
          <a:p>
            <a:pPr eaLnBrk="1" fontAlgn="base" hangingPunct="1">
              <a:spcBef>
                <a:spcPct val="0"/>
              </a:spcBef>
              <a:spcAft>
                <a:spcPct val="0"/>
              </a:spcAft>
              <a:buFont typeface="Arial" charset="0"/>
              <a:buChar char="•"/>
            </a:pPr>
            <a:r>
              <a:rPr lang="en-US" sz="2400" kern="0">
                <a:solidFill>
                  <a:srgbClr val="40362C"/>
                </a:solidFill>
                <a:ea typeface="ＭＳ Ｐゴシック" pitchFamily="34" charset="-128"/>
                <a:cs typeface="Arial" charset="0"/>
              </a:rPr>
              <a:t>Savings</a:t>
            </a:r>
          </a:p>
          <a:p>
            <a:pPr eaLnBrk="1" fontAlgn="base" hangingPunct="1">
              <a:spcBef>
                <a:spcPct val="0"/>
              </a:spcBef>
              <a:spcAft>
                <a:spcPct val="0"/>
              </a:spcAft>
              <a:buFont typeface="Arial" charset="0"/>
              <a:buChar char="•"/>
            </a:pPr>
            <a:r>
              <a:rPr lang="en-US" sz="2400" kern="0">
                <a:solidFill>
                  <a:srgbClr val="40362C"/>
                </a:solidFill>
                <a:ea typeface="ＭＳ Ｐゴシック" pitchFamily="34" charset="-128"/>
                <a:cs typeface="Arial" charset="0"/>
              </a:rPr>
              <a:t>Checking</a:t>
            </a:r>
          </a:p>
        </p:txBody>
      </p:sp>
      <p:sp>
        <p:nvSpPr>
          <p:cNvPr id="12" name="TextBox 11"/>
          <p:cNvSpPr txBox="1">
            <a:spLocks noChangeArrowheads="1"/>
          </p:cNvSpPr>
          <p:nvPr/>
        </p:nvSpPr>
        <p:spPr bwMode="auto">
          <a:xfrm>
            <a:off x="7793695" y="2346609"/>
            <a:ext cx="22860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eaLnBrk="1" fontAlgn="base" hangingPunct="1">
              <a:spcBef>
                <a:spcPct val="0"/>
              </a:spcBef>
              <a:spcAft>
                <a:spcPct val="0"/>
              </a:spcAft>
              <a:buFont typeface="Arial" charset="0"/>
              <a:buChar char="•"/>
            </a:pPr>
            <a:r>
              <a:rPr lang="en-US" sz="2400" kern="0">
                <a:solidFill>
                  <a:srgbClr val="40362C"/>
                </a:solidFill>
                <a:ea typeface="ＭＳ Ｐゴシック" pitchFamily="34" charset="-128"/>
                <a:cs typeface="Arial" charset="0"/>
              </a:rPr>
              <a:t>Taxable</a:t>
            </a:r>
          </a:p>
          <a:p>
            <a:pPr eaLnBrk="1" fontAlgn="base" hangingPunct="1">
              <a:spcBef>
                <a:spcPct val="0"/>
              </a:spcBef>
              <a:spcAft>
                <a:spcPct val="0"/>
              </a:spcAft>
              <a:buFont typeface="Arial" charset="0"/>
              <a:buChar char="•"/>
            </a:pPr>
            <a:r>
              <a:rPr lang="en-US" sz="2400" kern="0">
                <a:solidFill>
                  <a:srgbClr val="40362C"/>
                </a:solidFill>
                <a:ea typeface="ＭＳ Ｐゴシック" pitchFamily="34" charset="-128"/>
                <a:cs typeface="Arial" charset="0"/>
              </a:rPr>
              <a:t>Liquid</a:t>
            </a:r>
          </a:p>
          <a:p>
            <a:pPr eaLnBrk="1" fontAlgn="base" hangingPunct="1">
              <a:spcBef>
                <a:spcPct val="0"/>
              </a:spcBef>
              <a:spcAft>
                <a:spcPct val="0"/>
              </a:spcAft>
              <a:buFont typeface="Arial" charset="0"/>
              <a:buChar char="•"/>
            </a:pPr>
            <a:r>
              <a:rPr lang="en-US" sz="2400" kern="0">
                <a:solidFill>
                  <a:srgbClr val="40362C"/>
                </a:solidFill>
                <a:ea typeface="ＭＳ Ｐゴシック" pitchFamily="34" charset="-128"/>
                <a:cs typeface="Arial" charset="0"/>
              </a:rPr>
              <a:t>401k</a:t>
            </a:r>
          </a:p>
          <a:p>
            <a:pPr eaLnBrk="1" fontAlgn="base" hangingPunct="1">
              <a:spcBef>
                <a:spcPct val="0"/>
              </a:spcBef>
              <a:spcAft>
                <a:spcPct val="0"/>
              </a:spcAft>
              <a:buFont typeface="Arial" charset="0"/>
              <a:buChar char="•"/>
            </a:pPr>
            <a:r>
              <a:rPr lang="en-US" sz="2400" kern="0">
                <a:solidFill>
                  <a:srgbClr val="40362C"/>
                </a:solidFill>
                <a:ea typeface="ＭＳ Ｐゴシック" pitchFamily="34" charset="-128"/>
                <a:cs typeface="Arial" charset="0"/>
              </a:rPr>
              <a:t>IRA</a:t>
            </a:r>
            <a:r>
              <a:rPr lang="ja-JP" altLang="en-US" sz="2400" kern="0">
                <a:solidFill>
                  <a:srgbClr val="40362C"/>
                </a:solidFill>
                <a:cs typeface="Arial" charset="0"/>
              </a:rPr>
              <a:t>’</a:t>
            </a:r>
            <a:r>
              <a:rPr lang="en-US" altLang="ja-JP" sz="2400" kern="0">
                <a:solidFill>
                  <a:srgbClr val="40362C"/>
                </a:solidFill>
                <a:cs typeface="Arial" charset="0"/>
              </a:rPr>
              <a:t>s</a:t>
            </a:r>
          </a:p>
          <a:p>
            <a:pPr eaLnBrk="1" fontAlgn="base" hangingPunct="1">
              <a:spcBef>
                <a:spcPct val="0"/>
              </a:spcBef>
              <a:spcAft>
                <a:spcPct val="0"/>
              </a:spcAft>
              <a:buFont typeface="Arial" charset="0"/>
              <a:buChar char="•"/>
            </a:pPr>
            <a:r>
              <a:rPr lang="en-US" sz="2400" kern="0">
                <a:solidFill>
                  <a:srgbClr val="40362C"/>
                </a:solidFill>
                <a:ea typeface="ＭＳ Ｐゴシック" pitchFamily="34" charset="-128"/>
                <a:cs typeface="Arial" charset="0"/>
              </a:rPr>
              <a:t>Stock/Bond</a:t>
            </a:r>
          </a:p>
        </p:txBody>
      </p:sp>
      <p:sp>
        <p:nvSpPr>
          <p:cNvPr id="13" name="TextBox 12"/>
          <p:cNvSpPr txBox="1">
            <a:spLocks noChangeArrowheads="1"/>
          </p:cNvSpPr>
          <p:nvPr/>
        </p:nvSpPr>
        <p:spPr bwMode="auto">
          <a:xfrm>
            <a:off x="4723470" y="2346609"/>
            <a:ext cx="2482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eaLnBrk="1" fontAlgn="base" hangingPunct="1">
              <a:spcBef>
                <a:spcPct val="0"/>
              </a:spcBef>
              <a:spcAft>
                <a:spcPct val="0"/>
              </a:spcAft>
              <a:buFont typeface="Arial" charset="0"/>
              <a:buChar char="•"/>
            </a:pPr>
            <a:r>
              <a:rPr lang="en-US" sz="2400" kern="0" dirty="0">
                <a:solidFill>
                  <a:srgbClr val="40362C"/>
                </a:solidFill>
                <a:ea typeface="ＭＳ Ｐゴシック" pitchFamily="34" charset="-128"/>
                <a:cs typeface="Arial" charset="0"/>
              </a:rPr>
              <a:t>Tax-Deferred</a:t>
            </a:r>
          </a:p>
          <a:p>
            <a:pPr eaLnBrk="1" fontAlgn="base" hangingPunct="1">
              <a:spcBef>
                <a:spcPct val="0"/>
              </a:spcBef>
              <a:spcAft>
                <a:spcPct val="0"/>
              </a:spcAft>
              <a:buFont typeface="Arial" charset="0"/>
              <a:buChar char="•"/>
            </a:pPr>
            <a:r>
              <a:rPr lang="en-US" sz="2400" kern="0" dirty="0">
                <a:solidFill>
                  <a:srgbClr val="40362C"/>
                </a:solidFill>
                <a:ea typeface="ＭＳ Ｐゴシック" pitchFamily="34" charset="-128"/>
                <a:cs typeface="Arial" charset="0"/>
              </a:rPr>
              <a:t>Moderately Liquid</a:t>
            </a:r>
          </a:p>
        </p:txBody>
      </p:sp>
      <p:cxnSp>
        <p:nvCxnSpPr>
          <p:cNvPr id="14" name="Straight Arrow Connector 13"/>
          <p:cNvCxnSpPr/>
          <p:nvPr/>
        </p:nvCxnSpPr>
        <p:spPr>
          <a:xfrm flipV="1">
            <a:off x="4250395" y="2162460"/>
            <a:ext cx="0" cy="232727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222195" y="2168809"/>
            <a:ext cx="0" cy="233045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0117795" y="2203734"/>
            <a:ext cx="0" cy="281940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2154895" y="4769134"/>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US" sz="6000" b="1" kern="0">
                <a:solidFill>
                  <a:srgbClr val="F7BC1C"/>
                </a:solidFill>
                <a:ea typeface="ＭＳ Ｐゴシック" pitchFamily="34" charset="-128"/>
                <a:cs typeface="Arial" charset="0"/>
              </a:rPr>
              <a:t>10%</a:t>
            </a:r>
          </a:p>
        </p:txBody>
      </p:sp>
      <p:sp>
        <p:nvSpPr>
          <p:cNvPr id="18" name="TextBox 17"/>
          <p:cNvSpPr txBox="1">
            <a:spLocks noChangeArrowheads="1"/>
          </p:cNvSpPr>
          <p:nvPr/>
        </p:nvSpPr>
        <p:spPr bwMode="auto">
          <a:xfrm>
            <a:off x="8136595" y="4769134"/>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US" sz="6000" b="1" kern="0" dirty="0">
                <a:solidFill>
                  <a:srgbClr val="E72903"/>
                </a:solidFill>
                <a:ea typeface="ＭＳ Ｐゴシック" pitchFamily="34" charset="-128"/>
                <a:cs typeface="Arial" charset="0"/>
              </a:rPr>
              <a:t>40%</a:t>
            </a:r>
          </a:p>
        </p:txBody>
      </p:sp>
      <p:sp>
        <p:nvSpPr>
          <p:cNvPr id="19" name="TextBox 18"/>
          <p:cNvSpPr txBox="1">
            <a:spLocks noChangeArrowheads="1"/>
          </p:cNvSpPr>
          <p:nvPr/>
        </p:nvSpPr>
        <p:spPr bwMode="auto">
          <a:xfrm>
            <a:off x="5164795" y="4769134"/>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US" sz="6000" b="1" kern="0" dirty="0">
                <a:solidFill>
                  <a:srgbClr val="12A507"/>
                </a:solidFill>
                <a:ea typeface="ＭＳ Ｐゴシック" pitchFamily="34" charset="-128"/>
                <a:cs typeface="Arial" charset="0"/>
              </a:rPr>
              <a:t>50%</a:t>
            </a:r>
          </a:p>
        </p:txBody>
      </p:sp>
      <p:pic>
        <p:nvPicPr>
          <p:cNvPr id="12307" name="Picture 9"/>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59596" y="451134"/>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6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7"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84150"/>
            <a:ext cx="8229600" cy="1143000"/>
          </a:xfrm>
        </p:spPr>
        <p:txBody>
          <a:bodyPr/>
          <a:lstStyle/>
          <a:p>
            <a:pPr algn="ctr"/>
            <a:r>
              <a:rPr lang="en-US" sz="4000" b="1" dirty="0"/>
              <a:t>What is your greatest priority?</a:t>
            </a:r>
          </a:p>
        </p:txBody>
      </p:sp>
      <p:sp>
        <p:nvSpPr>
          <p:cNvPr id="4" name="Content Placeholder 3"/>
          <p:cNvSpPr>
            <a:spLocks noGrp="1"/>
          </p:cNvSpPr>
          <p:nvPr>
            <p:ph idx="1"/>
          </p:nvPr>
        </p:nvSpPr>
        <p:spPr>
          <a:xfrm>
            <a:off x="1981200" y="1238962"/>
            <a:ext cx="8229600" cy="4525963"/>
          </a:xfrm>
        </p:spPr>
        <p:txBody>
          <a:bodyPr/>
          <a:lstStyle/>
          <a:p>
            <a:pPr marL="109728" fontAlgn="auto">
              <a:spcBef>
                <a:spcPts val="400"/>
              </a:spcBef>
              <a:spcAft>
                <a:spcPts val="0"/>
              </a:spcAft>
              <a:buClr>
                <a:srgbClr val="ED2700"/>
              </a:buClr>
              <a:buSzPct val="68000"/>
            </a:pPr>
            <a:r>
              <a:rPr lang="en-US" sz="3200" dirty="0">
                <a:solidFill>
                  <a:srgbClr val="40362C"/>
                </a:solidFill>
                <a:latin typeface="Calibri" pitchFamily="34" charset="0"/>
                <a:ea typeface="+mn-ea"/>
                <a:cs typeface="+mn-cs"/>
              </a:rPr>
              <a:t>What are you willing to give up?</a:t>
            </a:r>
          </a:p>
          <a:p>
            <a:pPr fontAlgn="auto">
              <a:spcBef>
                <a:spcPts val="400"/>
              </a:spcBef>
              <a:spcAft>
                <a:spcPts val="0"/>
              </a:spcAft>
              <a:buClr>
                <a:srgbClr val="ED2700"/>
              </a:buClr>
              <a:buSzPct val="68000"/>
              <a:buFont typeface="Wingdings 3" pitchFamily="18" charset="2"/>
              <a:buChar char=""/>
            </a:pPr>
            <a:r>
              <a:rPr lang="en-US" sz="3200" b="1" dirty="0">
                <a:solidFill>
                  <a:srgbClr val="40362C"/>
                </a:solidFill>
                <a:latin typeface="Calibri" pitchFamily="34" charset="0"/>
                <a:ea typeface="+mn-ea"/>
                <a:cs typeface="+mn-cs"/>
              </a:rPr>
              <a:t>Gains?	Liquidity?     Protection?</a:t>
            </a:r>
          </a:p>
        </p:txBody>
      </p:sp>
      <p:sp>
        <p:nvSpPr>
          <p:cNvPr id="7" name="Rectangle 6"/>
          <p:cNvSpPr/>
          <p:nvPr/>
        </p:nvSpPr>
        <p:spPr>
          <a:xfrm>
            <a:off x="7620000" y="3242245"/>
            <a:ext cx="2895600" cy="1447800"/>
          </a:xfrm>
          <a:prstGeom prst="rect">
            <a:avLst/>
          </a:prstGeom>
          <a:solidFill>
            <a:schemeClr val="bg1"/>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kern="0">
              <a:ln w="76200" cmpd="sng">
                <a:solidFill>
                  <a:srgbClr val="E72903"/>
                </a:solidFill>
              </a:ln>
              <a:solidFill>
                <a:srgbClr val="E72903"/>
              </a:solidFill>
            </a:endParaRPr>
          </a:p>
        </p:txBody>
      </p:sp>
      <p:sp>
        <p:nvSpPr>
          <p:cNvPr id="8" name="Rectangle 7"/>
          <p:cNvSpPr/>
          <p:nvPr/>
        </p:nvSpPr>
        <p:spPr>
          <a:xfrm>
            <a:off x="4572000" y="3242245"/>
            <a:ext cx="2971800" cy="1447800"/>
          </a:xfrm>
          <a:prstGeom prst="rect">
            <a:avLst/>
          </a:prstGeom>
          <a:solidFill>
            <a:schemeClr val="bg1"/>
          </a:solidFill>
          <a:ln w="76200">
            <a:solidFill>
              <a:srgbClr val="06B25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kern="0">
              <a:ln w="76200" cmpd="sng">
                <a:solidFill>
                  <a:srgbClr val="E72903"/>
                </a:solidFill>
              </a:ln>
              <a:solidFill>
                <a:srgbClr val="E72903"/>
              </a:solidFill>
            </a:endParaRPr>
          </a:p>
        </p:txBody>
      </p:sp>
      <p:sp>
        <p:nvSpPr>
          <p:cNvPr id="9" name="Rectangle 8"/>
          <p:cNvSpPr/>
          <p:nvPr/>
        </p:nvSpPr>
        <p:spPr>
          <a:xfrm>
            <a:off x="1752600" y="3242245"/>
            <a:ext cx="2743200" cy="1447800"/>
          </a:xfrm>
          <a:prstGeom prst="rect">
            <a:avLst/>
          </a:prstGeom>
          <a:solidFill>
            <a:schemeClr val="bg1"/>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kern="0">
              <a:ln w="76200" cmpd="sng">
                <a:solidFill>
                  <a:srgbClr val="E72903"/>
                </a:solidFill>
              </a:ln>
              <a:solidFill>
                <a:srgbClr val="E72903"/>
              </a:solidFill>
            </a:endParaRPr>
          </a:p>
        </p:txBody>
      </p:sp>
      <p:sp>
        <p:nvSpPr>
          <p:cNvPr id="13319" name="TextBox 10"/>
          <p:cNvSpPr txBox="1">
            <a:spLocks noChangeArrowheads="1"/>
          </p:cNvSpPr>
          <p:nvPr/>
        </p:nvSpPr>
        <p:spPr bwMode="auto">
          <a:xfrm>
            <a:off x="1828800" y="3699445"/>
            <a:ext cx="2825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eaLnBrk="1" fontAlgn="base" hangingPunct="1">
              <a:spcBef>
                <a:spcPct val="0"/>
              </a:spcBef>
              <a:spcAft>
                <a:spcPct val="0"/>
              </a:spcAft>
              <a:buFont typeface="Arial" charset="0"/>
              <a:buChar char="•"/>
            </a:pPr>
            <a:r>
              <a:rPr lang="en-US" sz="1600" kern="0">
                <a:solidFill>
                  <a:srgbClr val="40362C"/>
                </a:solidFill>
                <a:ea typeface="ＭＳ Ｐゴシック" pitchFamily="34" charset="-128"/>
              </a:rPr>
              <a:t>Potentially lower returns</a:t>
            </a:r>
          </a:p>
          <a:p>
            <a:pPr eaLnBrk="1" fontAlgn="base" hangingPunct="1">
              <a:spcBef>
                <a:spcPct val="0"/>
              </a:spcBef>
              <a:spcAft>
                <a:spcPct val="0"/>
              </a:spcAft>
              <a:buFont typeface="Arial" charset="0"/>
              <a:buChar char="•"/>
            </a:pPr>
            <a:r>
              <a:rPr lang="en-US" sz="1600" kern="0">
                <a:solidFill>
                  <a:srgbClr val="40362C"/>
                </a:solidFill>
                <a:ea typeface="ＭＳ Ｐゴシック" pitchFamily="34" charset="-128"/>
              </a:rPr>
              <a:t>Taxable or tax-deferred</a:t>
            </a:r>
          </a:p>
          <a:p>
            <a:pPr eaLnBrk="1" fontAlgn="base" hangingPunct="1">
              <a:spcBef>
                <a:spcPct val="0"/>
              </a:spcBef>
              <a:spcAft>
                <a:spcPct val="0"/>
              </a:spcAft>
              <a:buFont typeface="Arial" charset="0"/>
              <a:buChar char="•"/>
            </a:pPr>
            <a:r>
              <a:rPr lang="en-US" sz="1600" kern="0">
                <a:solidFill>
                  <a:srgbClr val="40362C"/>
                </a:solidFill>
                <a:ea typeface="ＭＳ Ｐゴシック" pitchFamily="34" charset="-128"/>
              </a:rPr>
              <a:t>Liquid</a:t>
            </a:r>
          </a:p>
        </p:txBody>
      </p:sp>
      <p:sp>
        <p:nvSpPr>
          <p:cNvPr id="13320" name="TextBox 11"/>
          <p:cNvSpPr txBox="1">
            <a:spLocks noChangeArrowheads="1"/>
          </p:cNvSpPr>
          <p:nvPr/>
        </p:nvSpPr>
        <p:spPr bwMode="auto">
          <a:xfrm>
            <a:off x="7848600" y="3623245"/>
            <a:ext cx="2819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eaLnBrk="1" fontAlgn="base" hangingPunct="1">
              <a:spcBef>
                <a:spcPct val="0"/>
              </a:spcBef>
              <a:spcAft>
                <a:spcPct val="0"/>
              </a:spcAft>
              <a:buFont typeface="Arial" charset="0"/>
              <a:buChar char="•"/>
            </a:pPr>
            <a:r>
              <a:rPr lang="en-US" sz="1600" kern="0">
                <a:solidFill>
                  <a:srgbClr val="40362C"/>
                </a:solidFill>
                <a:ea typeface="ＭＳ Ｐゴシック" pitchFamily="34" charset="-128"/>
              </a:rPr>
              <a:t>Potentially higher returns</a:t>
            </a:r>
          </a:p>
          <a:p>
            <a:pPr eaLnBrk="1" fontAlgn="base" hangingPunct="1">
              <a:spcBef>
                <a:spcPct val="0"/>
              </a:spcBef>
              <a:spcAft>
                <a:spcPct val="0"/>
              </a:spcAft>
              <a:buFont typeface="Arial" charset="0"/>
              <a:buChar char="•"/>
            </a:pPr>
            <a:r>
              <a:rPr lang="en-US" sz="1600" kern="0">
                <a:solidFill>
                  <a:srgbClr val="40362C"/>
                </a:solidFill>
                <a:ea typeface="ＭＳ Ｐゴシック" pitchFamily="34" charset="-128"/>
              </a:rPr>
              <a:t>Taxable or tax-deferred</a:t>
            </a:r>
          </a:p>
          <a:p>
            <a:pPr eaLnBrk="1" fontAlgn="base" hangingPunct="1">
              <a:spcBef>
                <a:spcPct val="0"/>
              </a:spcBef>
              <a:spcAft>
                <a:spcPct val="0"/>
              </a:spcAft>
              <a:buFont typeface="Arial" charset="0"/>
              <a:buChar char="•"/>
            </a:pPr>
            <a:r>
              <a:rPr lang="en-US" sz="1600" kern="0">
                <a:solidFill>
                  <a:srgbClr val="40362C"/>
                </a:solidFill>
                <a:ea typeface="ＭＳ Ｐゴシック" pitchFamily="34" charset="-128"/>
              </a:rPr>
              <a:t>Offer partial withdrawals or liquid</a:t>
            </a:r>
          </a:p>
        </p:txBody>
      </p:sp>
      <p:sp>
        <p:nvSpPr>
          <p:cNvPr id="13321" name="TextBox 12"/>
          <p:cNvSpPr txBox="1">
            <a:spLocks noChangeArrowheads="1"/>
          </p:cNvSpPr>
          <p:nvPr/>
        </p:nvSpPr>
        <p:spPr bwMode="auto">
          <a:xfrm>
            <a:off x="4572000" y="3699445"/>
            <a:ext cx="304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eaLnBrk="1" fontAlgn="base" hangingPunct="1">
              <a:spcBef>
                <a:spcPct val="0"/>
              </a:spcBef>
              <a:spcAft>
                <a:spcPct val="0"/>
              </a:spcAft>
              <a:buFont typeface="Arial" charset="0"/>
              <a:buChar char="•"/>
            </a:pPr>
            <a:r>
              <a:rPr lang="en-US" sz="1600" kern="0">
                <a:solidFill>
                  <a:srgbClr val="40362C"/>
                </a:solidFill>
                <a:ea typeface="ＭＳ Ｐゴシック" pitchFamily="34" charset="-128"/>
              </a:rPr>
              <a:t>Potentially moderate returns</a:t>
            </a:r>
          </a:p>
          <a:p>
            <a:pPr eaLnBrk="1" fontAlgn="base" hangingPunct="1">
              <a:spcBef>
                <a:spcPct val="0"/>
              </a:spcBef>
              <a:spcAft>
                <a:spcPct val="0"/>
              </a:spcAft>
              <a:buFont typeface="Arial" charset="0"/>
              <a:buChar char="•"/>
            </a:pPr>
            <a:r>
              <a:rPr lang="en-US" sz="1600" kern="0">
                <a:solidFill>
                  <a:srgbClr val="40362C"/>
                </a:solidFill>
                <a:ea typeface="ＭＳ Ｐゴシック" pitchFamily="34" charset="-128"/>
              </a:rPr>
              <a:t>Tax-deferred</a:t>
            </a:r>
          </a:p>
          <a:p>
            <a:pPr eaLnBrk="1" fontAlgn="base" hangingPunct="1">
              <a:spcBef>
                <a:spcPct val="0"/>
              </a:spcBef>
              <a:spcAft>
                <a:spcPct val="0"/>
              </a:spcAft>
              <a:buFont typeface="Arial" charset="0"/>
              <a:buChar char="•"/>
            </a:pPr>
            <a:r>
              <a:rPr lang="en-US" sz="1600" kern="0">
                <a:solidFill>
                  <a:srgbClr val="40362C"/>
                </a:solidFill>
                <a:ea typeface="ＭＳ Ｐゴシック" pitchFamily="34" charset="-128"/>
              </a:rPr>
              <a:t>Offer partial withdrawals</a:t>
            </a:r>
          </a:p>
        </p:txBody>
      </p:sp>
      <p:sp>
        <p:nvSpPr>
          <p:cNvPr id="13322" name="TextBox 16"/>
          <p:cNvSpPr txBox="1">
            <a:spLocks noChangeArrowheads="1"/>
          </p:cNvSpPr>
          <p:nvPr/>
        </p:nvSpPr>
        <p:spPr bwMode="auto">
          <a:xfrm>
            <a:off x="2492375" y="3329557"/>
            <a:ext cx="1263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US" sz="1800" b="1" kern="0">
                <a:solidFill>
                  <a:srgbClr val="F7BC1C"/>
                </a:solidFill>
                <a:ea typeface="ＭＳ Ｐゴシック" pitchFamily="34" charset="-128"/>
              </a:rPr>
              <a:t>Cash</a:t>
            </a:r>
          </a:p>
        </p:txBody>
      </p:sp>
      <p:sp>
        <p:nvSpPr>
          <p:cNvPr id="13323" name="TextBox 17"/>
          <p:cNvSpPr txBox="1">
            <a:spLocks noChangeArrowheads="1"/>
          </p:cNvSpPr>
          <p:nvPr/>
        </p:nvSpPr>
        <p:spPr bwMode="auto">
          <a:xfrm>
            <a:off x="8031164" y="3329557"/>
            <a:ext cx="207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US" sz="1800" b="1" kern="0">
                <a:solidFill>
                  <a:srgbClr val="E72903"/>
                </a:solidFill>
                <a:ea typeface="ＭＳ Ｐゴシック" pitchFamily="34" charset="-128"/>
              </a:rPr>
              <a:t>Risk Growth</a:t>
            </a:r>
          </a:p>
        </p:txBody>
      </p:sp>
      <p:sp>
        <p:nvSpPr>
          <p:cNvPr id="13324" name="TextBox 18"/>
          <p:cNvSpPr txBox="1">
            <a:spLocks noChangeArrowheads="1"/>
          </p:cNvSpPr>
          <p:nvPr/>
        </p:nvSpPr>
        <p:spPr bwMode="auto">
          <a:xfrm>
            <a:off x="4797425" y="3329557"/>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US" sz="1800" b="1" kern="0">
                <a:solidFill>
                  <a:srgbClr val="12A507"/>
                </a:solidFill>
                <a:ea typeface="ＭＳ Ｐゴシック" pitchFamily="34" charset="-128"/>
              </a:rPr>
              <a:t>Protective Growth</a:t>
            </a:r>
          </a:p>
        </p:txBody>
      </p:sp>
      <p:pic>
        <p:nvPicPr>
          <p:cNvPr id="13325" name="Picture 1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2600" y="2708846"/>
            <a:ext cx="9461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0" descr="B_tab.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1" y="2708846"/>
            <a:ext cx="9239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0" y="2708845"/>
            <a:ext cx="9271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7620000" y="4690045"/>
            <a:ext cx="2895600" cy="533400"/>
          </a:xfrm>
          <a:prstGeom prst="rect">
            <a:avLst/>
          </a:prstGeom>
          <a:solidFill>
            <a:srgbClr val="FF0000"/>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2400" kern="0" dirty="0">
                <a:ln w="76200" cmpd="sng">
                  <a:noFill/>
                </a:ln>
                <a:solidFill>
                  <a:srgbClr val="40362C"/>
                </a:solidFill>
                <a:latin typeface="Arial Black"/>
                <a:cs typeface="Arial Black"/>
              </a:rPr>
              <a:t>Gains</a:t>
            </a:r>
          </a:p>
        </p:txBody>
      </p:sp>
      <p:sp>
        <p:nvSpPr>
          <p:cNvPr id="21" name="Rectangle 20"/>
          <p:cNvSpPr/>
          <p:nvPr/>
        </p:nvSpPr>
        <p:spPr>
          <a:xfrm>
            <a:off x="4572000" y="4690045"/>
            <a:ext cx="2971800" cy="533400"/>
          </a:xfrm>
          <a:prstGeom prst="rect">
            <a:avLst/>
          </a:prstGeom>
          <a:solidFill>
            <a:srgbClr val="06A24D"/>
          </a:solidFill>
          <a:ln w="76200">
            <a:solidFill>
              <a:srgbClr val="06A2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2400" kern="0" dirty="0">
                <a:ln w="76200" cmpd="sng">
                  <a:noFill/>
                </a:ln>
                <a:solidFill>
                  <a:srgbClr val="40362C"/>
                </a:solidFill>
                <a:latin typeface="Arial Black"/>
                <a:cs typeface="Arial Black"/>
              </a:rPr>
              <a:t>Protection</a:t>
            </a:r>
          </a:p>
        </p:txBody>
      </p:sp>
      <p:sp>
        <p:nvSpPr>
          <p:cNvPr id="22" name="Rectangle 21"/>
          <p:cNvSpPr/>
          <p:nvPr/>
        </p:nvSpPr>
        <p:spPr>
          <a:xfrm>
            <a:off x="1752600" y="4690045"/>
            <a:ext cx="2743200" cy="533400"/>
          </a:xfrm>
          <a:prstGeom prst="rect">
            <a:avLst/>
          </a:prstGeom>
          <a:solidFill>
            <a:srgbClr val="F7BC1C"/>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2400" kern="0" dirty="0">
                <a:ln w="76200" cmpd="sng">
                  <a:noFill/>
                </a:ln>
                <a:solidFill>
                  <a:srgbClr val="40362C"/>
                </a:solidFill>
                <a:latin typeface="Arial Black"/>
                <a:cs typeface="Arial Black"/>
              </a:rPr>
              <a:t>Liquidity</a:t>
            </a:r>
          </a:p>
        </p:txBody>
      </p:sp>
      <p:sp>
        <p:nvSpPr>
          <p:cNvPr id="23" name="Rectangle 22"/>
          <p:cNvSpPr/>
          <p:nvPr/>
        </p:nvSpPr>
        <p:spPr>
          <a:xfrm>
            <a:off x="1752600" y="5223445"/>
            <a:ext cx="2743200" cy="533400"/>
          </a:xfrm>
          <a:prstGeom prst="rect">
            <a:avLst/>
          </a:prstGeom>
          <a:solidFill>
            <a:srgbClr val="FF0000"/>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2400" kern="0" dirty="0">
                <a:ln w="76200" cmpd="sng">
                  <a:noFill/>
                </a:ln>
                <a:solidFill>
                  <a:srgbClr val="40362C"/>
                </a:solidFill>
                <a:latin typeface="Arial Black"/>
                <a:cs typeface="Arial Black"/>
              </a:rPr>
              <a:t>Gains</a:t>
            </a:r>
          </a:p>
        </p:txBody>
      </p:sp>
      <p:sp>
        <p:nvSpPr>
          <p:cNvPr id="24" name="Rectangle 23"/>
          <p:cNvSpPr/>
          <p:nvPr/>
        </p:nvSpPr>
        <p:spPr>
          <a:xfrm>
            <a:off x="7620000" y="5223445"/>
            <a:ext cx="2895600" cy="533400"/>
          </a:xfrm>
          <a:prstGeom prst="rect">
            <a:avLst/>
          </a:prstGeom>
          <a:solidFill>
            <a:srgbClr val="06A24D"/>
          </a:solidFill>
          <a:ln w="76200">
            <a:solidFill>
              <a:srgbClr val="06A2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2400" kern="0" dirty="0">
                <a:ln w="76200" cmpd="sng">
                  <a:noFill/>
                </a:ln>
                <a:solidFill>
                  <a:srgbClr val="40362C"/>
                </a:solidFill>
                <a:latin typeface="Arial Black"/>
                <a:cs typeface="Arial Black"/>
              </a:rPr>
              <a:t>Protection</a:t>
            </a:r>
          </a:p>
        </p:txBody>
      </p:sp>
      <p:sp>
        <p:nvSpPr>
          <p:cNvPr id="25" name="Rectangle 24"/>
          <p:cNvSpPr/>
          <p:nvPr/>
        </p:nvSpPr>
        <p:spPr>
          <a:xfrm>
            <a:off x="4572000" y="5223445"/>
            <a:ext cx="2971800" cy="533400"/>
          </a:xfrm>
          <a:prstGeom prst="rect">
            <a:avLst/>
          </a:prstGeom>
          <a:solidFill>
            <a:srgbClr val="F7BC1C"/>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2400" kern="0" dirty="0">
                <a:ln w="76200" cmpd="sng">
                  <a:noFill/>
                </a:ln>
                <a:solidFill>
                  <a:srgbClr val="40362C"/>
                </a:solidFill>
                <a:latin typeface="Arial Black"/>
                <a:cs typeface="Arial Black"/>
              </a:rPr>
              <a:t>Liquidity</a:t>
            </a:r>
          </a:p>
        </p:txBody>
      </p:sp>
      <p:sp>
        <p:nvSpPr>
          <p:cNvPr id="26" name="Rectangle 2"/>
          <p:cNvSpPr>
            <a:spLocks noChangeArrowheads="1"/>
          </p:cNvSpPr>
          <p:nvPr/>
        </p:nvSpPr>
        <p:spPr bwMode="auto">
          <a:xfrm>
            <a:off x="152400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kern="0">
              <a:solidFill>
                <a:srgbClr val="40362C"/>
              </a:solidFill>
              <a:ea typeface="ＭＳ Ｐゴシック" charset="0"/>
            </a:endParaRPr>
          </a:p>
        </p:txBody>
      </p:sp>
    </p:spTree>
    <p:extLst>
      <p:ext uri="{BB962C8B-B14F-4D97-AF65-F5344CB8AC3E}">
        <p14:creationId xmlns:p14="http://schemas.microsoft.com/office/powerpoint/2010/main" val="971778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513" y="80891"/>
            <a:ext cx="8229600" cy="671015"/>
          </a:xfrm>
        </p:spPr>
        <p:txBody>
          <a:bodyPr>
            <a:normAutofit/>
          </a:bodyPr>
          <a:lstStyle/>
          <a:p>
            <a:r>
              <a:rPr lang="en-US" b="1" dirty="0"/>
              <a:t>#1 What’s Coming Next?</a:t>
            </a:r>
          </a:p>
        </p:txBody>
      </p:sp>
      <p:sp>
        <p:nvSpPr>
          <p:cNvPr id="5" name="Freeform 4"/>
          <p:cNvSpPr/>
          <p:nvPr/>
        </p:nvSpPr>
        <p:spPr>
          <a:xfrm>
            <a:off x="2121091" y="2281301"/>
            <a:ext cx="7471131" cy="3279302"/>
          </a:xfrm>
          <a:custGeom>
            <a:avLst/>
            <a:gdLst>
              <a:gd name="connsiteX0" fmla="*/ 0 w 7956644"/>
              <a:gd name="connsiteY0" fmla="*/ 3903261 h 4278852"/>
              <a:gd name="connsiteX1" fmla="*/ 668740 w 7956644"/>
              <a:gd name="connsiteY1" fmla="*/ 3889613 h 4278852"/>
              <a:gd name="connsiteX2" fmla="*/ 3766782 w 7956644"/>
              <a:gd name="connsiteY2" fmla="*/ 1 h 4278852"/>
              <a:gd name="connsiteX3" fmla="*/ 6523630 w 7956644"/>
              <a:gd name="connsiteY3" fmla="*/ 3903261 h 4278852"/>
              <a:gd name="connsiteX4" fmla="*/ 7956644 w 7956644"/>
              <a:gd name="connsiteY4" fmla="*/ 3903261 h 427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644" h="4278852">
                <a:moveTo>
                  <a:pt x="0" y="3903261"/>
                </a:moveTo>
                <a:cubicBezTo>
                  <a:pt x="20471" y="4221708"/>
                  <a:pt x="40943" y="4540156"/>
                  <a:pt x="668740" y="3889613"/>
                </a:cubicBezTo>
                <a:cubicBezTo>
                  <a:pt x="1296537" y="3239070"/>
                  <a:pt x="2790967" y="-2274"/>
                  <a:pt x="3766782" y="1"/>
                </a:cubicBezTo>
                <a:cubicBezTo>
                  <a:pt x="4742597" y="2276"/>
                  <a:pt x="5825320" y="3252718"/>
                  <a:pt x="6523630" y="3903261"/>
                </a:cubicBezTo>
                <a:cubicBezTo>
                  <a:pt x="7221940" y="4553804"/>
                  <a:pt x="7589292" y="4228532"/>
                  <a:pt x="7956644" y="3903261"/>
                </a:cubicBezTo>
              </a:path>
            </a:pathLst>
          </a:custGeom>
          <a:noFill/>
          <a:ln w="1524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6" name="Freeform 5"/>
          <p:cNvSpPr/>
          <p:nvPr/>
        </p:nvSpPr>
        <p:spPr>
          <a:xfrm>
            <a:off x="2168289" y="1909399"/>
            <a:ext cx="3694032" cy="2961714"/>
          </a:xfrm>
          <a:custGeom>
            <a:avLst/>
            <a:gdLst>
              <a:gd name="connsiteX0" fmla="*/ 0 w 4217158"/>
              <a:gd name="connsiteY0" fmla="*/ 3673392 h 3864461"/>
              <a:gd name="connsiteX1" fmla="*/ 54591 w 4217158"/>
              <a:gd name="connsiteY1" fmla="*/ 3741631 h 3864461"/>
              <a:gd name="connsiteX2" fmla="*/ 109182 w 4217158"/>
              <a:gd name="connsiteY2" fmla="*/ 3755279 h 3864461"/>
              <a:gd name="connsiteX3" fmla="*/ 150125 w 4217158"/>
              <a:gd name="connsiteY3" fmla="*/ 3768926 h 3864461"/>
              <a:gd name="connsiteX4" fmla="*/ 177421 w 4217158"/>
              <a:gd name="connsiteY4" fmla="*/ 3809870 h 3864461"/>
              <a:gd name="connsiteX5" fmla="*/ 259308 w 4217158"/>
              <a:gd name="connsiteY5" fmla="*/ 3864461 h 3864461"/>
              <a:gd name="connsiteX6" fmla="*/ 409433 w 4217158"/>
              <a:gd name="connsiteY6" fmla="*/ 3850813 h 3864461"/>
              <a:gd name="connsiteX7" fmla="*/ 436728 w 4217158"/>
              <a:gd name="connsiteY7" fmla="*/ 3809870 h 3864461"/>
              <a:gd name="connsiteX8" fmla="*/ 491320 w 4217158"/>
              <a:gd name="connsiteY8" fmla="*/ 3796222 h 3864461"/>
              <a:gd name="connsiteX9" fmla="*/ 573206 w 4217158"/>
              <a:gd name="connsiteY9" fmla="*/ 3741631 h 3864461"/>
              <a:gd name="connsiteX10" fmla="*/ 655093 w 4217158"/>
              <a:gd name="connsiteY10" fmla="*/ 3700687 h 3864461"/>
              <a:gd name="connsiteX11" fmla="*/ 696036 w 4217158"/>
              <a:gd name="connsiteY11" fmla="*/ 3659744 h 3864461"/>
              <a:gd name="connsiteX12" fmla="*/ 764275 w 4217158"/>
              <a:gd name="connsiteY12" fmla="*/ 3550562 h 3864461"/>
              <a:gd name="connsiteX13" fmla="*/ 805218 w 4217158"/>
              <a:gd name="connsiteY13" fmla="*/ 3455028 h 3864461"/>
              <a:gd name="connsiteX14" fmla="*/ 941696 w 4217158"/>
              <a:gd name="connsiteY14" fmla="*/ 3263959 h 3864461"/>
              <a:gd name="connsiteX15" fmla="*/ 982639 w 4217158"/>
              <a:gd name="connsiteY15" fmla="*/ 3209368 h 3864461"/>
              <a:gd name="connsiteX16" fmla="*/ 1078173 w 4217158"/>
              <a:gd name="connsiteY16" fmla="*/ 3113834 h 3864461"/>
              <a:gd name="connsiteX17" fmla="*/ 1201003 w 4217158"/>
              <a:gd name="connsiteY17" fmla="*/ 2963708 h 3864461"/>
              <a:gd name="connsiteX18" fmla="*/ 1228299 w 4217158"/>
              <a:gd name="connsiteY18" fmla="*/ 2895470 h 3864461"/>
              <a:gd name="connsiteX19" fmla="*/ 1255594 w 4217158"/>
              <a:gd name="connsiteY19" fmla="*/ 2813583 h 3864461"/>
              <a:gd name="connsiteX20" fmla="*/ 1351128 w 4217158"/>
              <a:gd name="connsiteY20" fmla="*/ 2649810 h 3864461"/>
              <a:gd name="connsiteX21" fmla="*/ 1378424 w 4217158"/>
              <a:gd name="connsiteY21" fmla="*/ 2595219 h 3864461"/>
              <a:gd name="connsiteX22" fmla="*/ 1460311 w 4217158"/>
              <a:gd name="connsiteY22" fmla="*/ 2499684 h 3864461"/>
              <a:gd name="connsiteX23" fmla="*/ 1473958 w 4217158"/>
              <a:gd name="connsiteY23" fmla="*/ 2458741 h 3864461"/>
              <a:gd name="connsiteX24" fmla="*/ 1514902 w 4217158"/>
              <a:gd name="connsiteY24" fmla="*/ 2390502 h 3864461"/>
              <a:gd name="connsiteX25" fmla="*/ 1542197 w 4217158"/>
              <a:gd name="connsiteY25" fmla="*/ 2294968 h 3864461"/>
              <a:gd name="connsiteX26" fmla="*/ 1678675 w 4217158"/>
              <a:gd name="connsiteY26" fmla="*/ 2090252 h 3864461"/>
              <a:gd name="connsiteX27" fmla="*/ 1719618 w 4217158"/>
              <a:gd name="connsiteY27" fmla="*/ 2008365 h 3864461"/>
              <a:gd name="connsiteX28" fmla="*/ 1801505 w 4217158"/>
              <a:gd name="connsiteY28" fmla="*/ 1926479 h 3864461"/>
              <a:gd name="connsiteX29" fmla="*/ 1842448 w 4217158"/>
              <a:gd name="connsiteY29" fmla="*/ 1871887 h 3864461"/>
              <a:gd name="connsiteX30" fmla="*/ 1869743 w 4217158"/>
              <a:gd name="connsiteY30" fmla="*/ 1830944 h 3864461"/>
              <a:gd name="connsiteX31" fmla="*/ 1992573 w 4217158"/>
              <a:gd name="connsiteY31" fmla="*/ 1735410 h 3864461"/>
              <a:gd name="connsiteX32" fmla="*/ 2088108 w 4217158"/>
              <a:gd name="connsiteY32" fmla="*/ 1557989 h 3864461"/>
              <a:gd name="connsiteX33" fmla="*/ 2115403 w 4217158"/>
              <a:gd name="connsiteY33" fmla="*/ 1462455 h 3864461"/>
              <a:gd name="connsiteX34" fmla="*/ 2142699 w 4217158"/>
              <a:gd name="connsiteY34" fmla="*/ 1421511 h 3864461"/>
              <a:gd name="connsiteX35" fmla="*/ 2183642 w 4217158"/>
              <a:gd name="connsiteY35" fmla="*/ 1325977 h 3864461"/>
              <a:gd name="connsiteX36" fmla="*/ 2224585 w 4217158"/>
              <a:gd name="connsiteY36" fmla="*/ 1257738 h 3864461"/>
              <a:gd name="connsiteX37" fmla="*/ 2402006 w 4217158"/>
              <a:gd name="connsiteY37" fmla="*/ 1093965 h 3864461"/>
              <a:gd name="connsiteX38" fmla="*/ 2429302 w 4217158"/>
              <a:gd name="connsiteY38" fmla="*/ 1053022 h 3864461"/>
              <a:gd name="connsiteX39" fmla="*/ 2470245 w 4217158"/>
              <a:gd name="connsiteY39" fmla="*/ 1012079 h 3864461"/>
              <a:gd name="connsiteX40" fmla="*/ 2524836 w 4217158"/>
              <a:gd name="connsiteY40" fmla="*/ 930192 h 3864461"/>
              <a:gd name="connsiteX41" fmla="*/ 2579427 w 4217158"/>
              <a:gd name="connsiteY41" fmla="*/ 861953 h 3864461"/>
              <a:gd name="connsiteX42" fmla="*/ 2634018 w 4217158"/>
              <a:gd name="connsiteY42" fmla="*/ 766419 h 3864461"/>
              <a:gd name="connsiteX43" fmla="*/ 2688609 w 4217158"/>
              <a:gd name="connsiteY43" fmla="*/ 711828 h 3864461"/>
              <a:gd name="connsiteX44" fmla="*/ 2715905 w 4217158"/>
              <a:gd name="connsiteY44" fmla="*/ 670884 h 3864461"/>
              <a:gd name="connsiteX45" fmla="*/ 2756848 w 4217158"/>
              <a:gd name="connsiteY45" fmla="*/ 643589 h 3864461"/>
              <a:gd name="connsiteX46" fmla="*/ 2866030 w 4217158"/>
              <a:gd name="connsiteY46" fmla="*/ 602646 h 3864461"/>
              <a:gd name="connsiteX47" fmla="*/ 2906973 w 4217158"/>
              <a:gd name="connsiteY47" fmla="*/ 575350 h 3864461"/>
              <a:gd name="connsiteX48" fmla="*/ 2961564 w 4217158"/>
              <a:gd name="connsiteY48" fmla="*/ 561702 h 3864461"/>
              <a:gd name="connsiteX49" fmla="*/ 2975212 w 4217158"/>
              <a:gd name="connsiteY49" fmla="*/ 520759 h 3864461"/>
              <a:gd name="connsiteX50" fmla="*/ 3016155 w 4217158"/>
              <a:gd name="connsiteY50" fmla="*/ 452520 h 3864461"/>
              <a:gd name="connsiteX51" fmla="*/ 3138985 w 4217158"/>
              <a:gd name="connsiteY51" fmla="*/ 356986 h 3864461"/>
              <a:gd name="connsiteX52" fmla="*/ 3261815 w 4217158"/>
              <a:gd name="connsiteY52" fmla="*/ 261452 h 3864461"/>
              <a:gd name="connsiteX53" fmla="*/ 3302758 w 4217158"/>
              <a:gd name="connsiteY53" fmla="*/ 234156 h 3864461"/>
              <a:gd name="connsiteX54" fmla="*/ 3398293 w 4217158"/>
              <a:gd name="connsiteY54" fmla="*/ 220508 h 3864461"/>
              <a:gd name="connsiteX55" fmla="*/ 3439236 w 4217158"/>
              <a:gd name="connsiteY55" fmla="*/ 206861 h 3864461"/>
              <a:gd name="connsiteX56" fmla="*/ 3480179 w 4217158"/>
              <a:gd name="connsiteY56" fmla="*/ 179565 h 3864461"/>
              <a:gd name="connsiteX57" fmla="*/ 3521123 w 4217158"/>
              <a:gd name="connsiteY57" fmla="*/ 138622 h 3864461"/>
              <a:gd name="connsiteX58" fmla="*/ 3562066 w 4217158"/>
              <a:gd name="connsiteY58" fmla="*/ 124974 h 3864461"/>
              <a:gd name="connsiteX59" fmla="*/ 3603009 w 4217158"/>
              <a:gd name="connsiteY59" fmla="*/ 97679 h 3864461"/>
              <a:gd name="connsiteX60" fmla="*/ 3657600 w 4217158"/>
              <a:gd name="connsiteY60" fmla="*/ 70383 h 3864461"/>
              <a:gd name="connsiteX61" fmla="*/ 3698543 w 4217158"/>
              <a:gd name="connsiteY61" fmla="*/ 43087 h 3864461"/>
              <a:gd name="connsiteX62" fmla="*/ 3739487 w 4217158"/>
              <a:gd name="connsiteY62" fmla="*/ 29440 h 3864461"/>
              <a:gd name="connsiteX63" fmla="*/ 4217158 w 4217158"/>
              <a:gd name="connsiteY63" fmla="*/ 2144 h 386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217158" h="3864461">
                <a:moveTo>
                  <a:pt x="0" y="3673392"/>
                </a:moveTo>
                <a:cubicBezTo>
                  <a:pt x="18197" y="3696138"/>
                  <a:pt x="31287" y="3724153"/>
                  <a:pt x="54591" y="3741631"/>
                </a:cubicBezTo>
                <a:cubicBezTo>
                  <a:pt x="69597" y="3752885"/>
                  <a:pt x="91147" y="3750126"/>
                  <a:pt x="109182" y="3755279"/>
                </a:cubicBezTo>
                <a:cubicBezTo>
                  <a:pt x="123014" y="3759231"/>
                  <a:pt x="136477" y="3764377"/>
                  <a:pt x="150125" y="3768926"/>
                </a:cubicBezTo>
                <a:cubicBezTo>
                  <a:pt x="159224" y="3782574"/>
                  <a:pt x="165077" y="3799069"/>
                  <a:pt x="177421" y="3809870"/>
                </a:cubicBezTo>
                <a:cubicBezTo>
                  <a:pt x="202109" y="3831472"/>
                  <a:pt x="259308" y="3864461"/>
                  <a:pt x="259308" y="3864461"/>
                </a:cubicBezTo>
                <a:cubicBezTo>
                  <a:pt x="309350" y="3859912"/>
                  <a:pt x="361407" y="3865590"/>
                  <a:pt x="409433" y="3850813"/>
                </a:cubicBezTo>
                <a:cubicBezTo>
                  <a:pt x="425110" y="3845989"/>
                  <a:pt x="423080" y="3818968"/>
                  <a:pt x="436728" y="3809870"/>
                </a:cubicBezTo>
                <a:cubicBezTo>
                  <a:pt x="452335" y="3799465"/>
                  <a:pt x="473123" y="3800771"/>
                  <a:pt x="491320" y="3796222"/>
                </a:cubicBezTo>
                <a:cubicBezTo>
                  <a:pt x="518615" y="3778025"/>
                  <a:pt x="543864" y="3756302"/>
                  <a:pt x="573206" y="3741631"/>
                </a:cubicBezTo>
                <a:cubicBezTo>
                  <a:pt x="600502" y="3727983"/>
                  <a:pt x="629701" y="3717615"/>
                  <a:pt x="655093" y="3700687"/>
                </a:cubicBezTo>
                <a:cubicBezTo>
                  <a:pt x="671152" y="3689981"/>
                  <a:pt x="682388" y="3673392"/>
                  <a:pt x="696036" y="3659744"/>
                </a:cubicBezTo>
                <a:cubicBezTo>
                  <a:pt x="765195" y="3521423"/>
                  <a:pt x="675691" y="3692295"/>
                  <a:pt x="764275" y="3550562"/>
                </a:cubicBezTo>
                <a:cubicBezTo>
                  <a:pt x="835265" y="3436978"/>
                  <a:pt x="758788" y="3547888"/>
                  <a:pt x="805218" y="3455028"/>
                </a:cubicBezTo>
                <a:cubicBezTo>
                  <a:pt x="841812" y="3381840"/>
                  <a:pt x="890562" y="3330434"/>
                  <a:pt x="941696" y="3263959"/>
                </a:cubicBezTo>
                <a:cubicBezTo>
                  <a:pt x="955565" y="3245930"/>
                  <a:pt x="966555" y="3225452"/>
                  <a:pt x="982639" y="3209368"/>
                </a:cubicBezTo>
                <a:lnTo>
                  <a:pt x="1078173" y="3113834"/>
                </a:lnTo>
                <a:cubicBezTo>
                  <a:pt x="1122258" y="3069749"/>
                  <a:pt x="1176857" y="3024072"/>
                  <a:pt x="1201003" y="2963708"/>
                </a:cubicBezTo>
                <a:cubicBezTo>
                  <a:pt x="1210102" y="2940962"/>
                  <a:pt x="1219927" y="2918493"/>
                  <a:pt x="1228299" y="2895470"/>
                </a:cubicBezTo>
                <a:cubicBezTo>
                  <a:pt x="1238132" y="2868430"/>
                  <a:pt x="1244260" y="2840029"/>
                  <a:pt x="1255594" y="2813583"/>
                </a:cubicBezTo>
                <a:cubicBezTo>
                  <a:pt x="1333429" y="2631966"/>
                  <a:pt x="1278464" y="2766072"/>
                  <a:pt x="1351128" y="2649810"/>
                </a:cubicBezTo>
                <a:cubicBezTo>
                  <a:pt x="1361911" y="2632558"/>
                  <a:pt x="1367641" y="2612471"/>
                  <a:pt x="1378424" y="2595219"/>
                </a:cubicBezTo>
                <a:cubicBezTo>
                  <a:pt x="1407605" y="2548530"/>
                  <a:pt x="1423090" y="2536905"/>
                  <a:pt x="1460311" y="2499684"/>
                </a:cubicBezTo>
                <a:cubicBezTo>
                  <a:pt x="1464860" y="2486036"/>
                  <a:pt x="1467524" y="2471608"/>
                  <a:pt x="1473958" y="2458741"/>
                </a:cubicBezTo>
                <a:cubicBezTo>
                  <a:pt x="1485821" y="2435015"/>
                  <a:pt x="1504699" y="2414988"/>
                  <a:pt x="1514902" y="2390502"/>
                </a:cubicBezTo>
                <a:cubicBezTo>
                  <a:pt x="1527640" y="2359931"/>
                  <a:pt x="1528019" y="2324899"/>
                  <a:pt x="1542197" y="2294968"/>
                </a:cubicBezTo>
                <a:cubicBezTo>
                  <a:pt x="1609864" y="2152114"/>
                  <a:pt x="1604522" y="2164404"/>
                  <a:pt x="1678675" y="2090252"/>
                </a:cubicBezTo>
                <a:cubicBezTo>
                  <a:pt x="1691322" y="2052312"/>
                  <a:pt x="1691398" y="2040112"/>
                  <a:pt x="1719618" y="2008365"/>
                </a:cubicBezTo>
                <a:cubicBezTo>
                  <a:pt x="1745264" y="1979514"/>
                  <a:pt x="1778344" y="1957361"/>
                  <a:pt x="1801505" y="1926479"/>
                </a:cubicBezTo>
                <a:cubicBezTo>
                  <a:pt x="1815153" y="1908282"/>
                  <a:pt x="1829227" y="1890397"/>
                  <a:pt x="1842448" y="1871887"/>
                </a:cubicBezTo>
                <a:cubicBezTo>
                  <a:pt x="1851982" y="1858540"/>
                  <a:pt x="1857606" y="1841977"/>
                  <a:pt x="1869743" y="1830944"/>
                </a:cubicBezTo>
                <a:cubicBezTo>
                  <a:pt x="1908123" y="1796053"/>
                  <a:pt x="1992573" y="1735410"/>
                  <a:pt x="1992573" y="1735410"/>
                </a:cubicBezTo>
                <a:cubicBezTo>
                  <a:pt x="2059027" y="1602502"/>
                  <a:pt x="2026229" y="1661119"/>
                  <a:pt x="2088108" y="1557989"/>
                </a:cubicBezTo>
                <a:cubicBezTo>
                  <a:pt x="2092482" y="1540493"/>
                  <a:pt x="2105612" y="1482038"/>
                  <a:pt x="2115403" y="1462455"/>
                </a:cubicBezTo>
                <a:cubicBezTo>
                  <a:pt x="2122739" y="1447784"/>
                  <a:pt x="2133600" y="1435159"/>
                  <a:pt x="2142699" y="1421511"/>
                </a:cubicBezTo>
                <a:cubicBezTo>
                  <a:pt x="2158805" y="1373189"/>
                  <a:pt x="2155532" y="1376574"/>
                  <a:pt x="2183642" y="1325977"/>
                </a:cubicBezTo>
                <a:cubicBezTo>
                  <a:pt x="2196524" y="1302789"/>
                  <a:pt x="2207450" y="1277988"/>
                  <a:pt x="2224585" y="1257738"/>
                </a:cubicBezTo>
                <a:cubicBezTo>
                  <a:pt x="2435311" y="1008698"/>
                  <a:pt x="2247764" y="1248205"/>
                  <a:pt x="2402006" y="1093965"/>
                </a:cubicBezTo>
                <a:cubicBezTo>
                  <a:pt x="2413604" y="1082367"/>
                  <a:pt x="2418801" y="1065623"/>
                  <a:pt x="2429302" y="1053022"/>
                </a:cubicBezTo>
                <a:cubicBezTo>
                  <a:pt x="2441658" y="1038195"/>
                  <a:pt x="2458396" y="1027314"/>
                  <a:pt x="2470245" y="1012079"/>
                </a:cubicBezTo>
                <a:cubicBezTo>
                  <a:pt x="2490385" y="986184"/>
                  <a:pt x="2504343" y="955809"/>
                  <a:pt x="2524836" y="930192"/>
                </a:cubicBezTo>
                <a:cubicBezTo>
                  <a:pt x="2543033" y="907446"/>
                  <a:pt x="2563269" y="886190"/>
                  <a:pt x="2579427" y="861953"/>
                </a:cubicBezTo>
                <a:cubicBezTo>
                  <a:pt x="2618147" y="803873"/>
                  <a:pt x="2592141" y="815275"/>
                  <a:pt x="2634018" y="766419"/>
                </a:cubicBezTo>
                <a:cubicBezTo>
                  <a:pt x="2650766" y="746880"/>
                  <a:pt x="2671861" y="731367"/>
                  <a:pt x="2688609" y="711828"/>
                </a:cubicBezTo>
                <a:cubicBezTo>
                  <a:pt x="2699284" y="699374"/>
                  <a:pt x="2704306" y="682483"/>
                  <a:pt x="2715905" y="670884"/>
                </a:cubicBezTo>
                <a:cubicBezTo>
                  <a:pt x="2727503" y="659286"/>
                  <a:pt x="2742607" y="651727"/>
                  <a:pt x="2756848" y="643589"/>
                </a:cubicBezTo>
                <a:cubicBezTo>
                  <a:pt x="2812359" y="611869"/>
                  <a:pt x="2806321" y="617572"/>
                  <a:pt x="2866030" y="602646"/>
                </a:cubicBezTo>
                <a:cubicBezTo>
                  <a:pt x="2879678" y="593547"/>
                  <a:pt x="2891897" y="581811"/>
                  <a:pt x="2906973" y="575350"/>
                </a:cubicBezTo>
                <a:cubicBezTo>
                  <a:pt x="2924213" y="567961"/>
                  <a:pt x="2946917" y="573419"/>
                  <a:pt x="2961564" y="561702"/>
                </a:cubicBezTo>
                <a:cubicBezTo>
                  <a:pt x="2972798" y="552715"/>
                  <a:pt x="2968778" y="533626"/>
                  <a:pt x="2975212" y="520759"/>
                </a:cubicBezTo>
                <a:cubicBezTo>
                  <a:pt x="2987075" y="497033"/>
                  <a:pt x="3000239" y="473741"/>
                  <a:pt x="3016155" y="452520"/>
                </a:cubicBezTo>
                <a:cubicBezTo>
                  <a:pt x="3056741" y="398405"/>
                  <a:pt x="3081074" y="405245"/>
                  <a:pt x="3138985" y="356986"/>
                </a:cubicBezTo>
                <a:cubicBezTo>
                  <a:pt x="3261729" y="254699"/>
                  <a:pt x="3172816" y="291117"/>
                  <a:pt x="3261815" y="261452"/>
                </a:cubicBezTo>
                <a:cubicBezTo>
                  <a:pt x="3275463" y="252353"/>
                  <a:pt x="3287047" y="238869"/>
                  <a:pt x="3302758" y="234156"/>
                </a:cubicBezTo>
                <a:cubicBezTo>
                  <a:pt x="3333570" y="224912"/>
                  <a:pt x="3366749" y="226817"/>
                  <a:pt x="3398293" y="220508"/>
                </a:cubicBezTo>
                <a:cubicBezTo>
                  <a:pt x="3412399" y="217687"/>
                  <a:pt x="3425588" y="211410"/>
                  <a:pt x="3439236" y="206861"/>
                </a:cubicBezTo>
                <a:cubicBezTo>
                  <a:pt x="3452884" y="197762"/>
                  <a:pt x="3467578" y="190066"/>
                  <a:pt x="3480179" y="179565"/>
                </a:cubicBezTo>
                <a:cubicBezTo>
                  <a:pt x="3495006" y="167209"/>
                  <a:pt x="3505064" y="149328"/>
                  <a:pt x="3521123" y="138622"/>
                </a:cubicBezTo>
                <a:cubicBezTo>
                  <a:pt x="3533093" y="130642"/>
                  <a:pt x="3549199" y="131408"/>
                  <a:pt x="3562066" y="124974"/>
                </a:cubicBezTo>
                <a:cubicBezTo>
                  <a:pt x="3576737" y="117639"/>
                  <a:pt x="3588768" y="105817"/>
                  <a:pt x="3603009" y="97679"/>
                </a:cubicBezTo>
                <a:cubicBezTo>
                  <a:pt x="3620673" y="87585"/>
                  <a:pt x="3639936" y="80477"/>
                  <a:pt x="3657600" y="70383"/>
                </a:cubicBezTo>
                <a:cubicBezTo>
                  <a:pt x="3671841" y="62245"/>
                  <a:pt x="3683872" y="50422"/>
                  <a:pt x="3698543" y="43087"/>
                </a:cubicBezTo>
                <a:cubicBezTo>
                  <a:pt x="3711410" y="36653"/>
                  <a:pt x="3725320" y="31940"/>
                  <a:pt x="3739487" y="29440"/>
                </a:cubicBezTo>
                <a:cubicBezTo>
                  <a:pt x="3970728" y="-11367"/>
                  <a:pt x="3947001" y="2144"/>
                  <a:pt x="4217158" y="2144"/>
                </a:cubicBezTo>
              </a:path>
            </a:pathLst>
          </a:cu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7" name="Multiply 6"/>
          <p:cNvSpPr/>
          <p:nvPr/>
        </p:nvSpPr>
        <p:spPr>
          <a:xfrm>
            <a:off x="5693670" y="1687328"/>
            <a:ext cx="804660" cy="70079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8" name="Multiply 7"/>
          <p:cNvSpPr/>
          <p:nvPr/>
        </p:nvSpPr>
        <p:spPr>
          <a:xfrm>
            <a:off x="6220844" y="2059230"/>
            <a:ext cx="804660" cy="70079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9" name="Title 5"/>
          <p:cNvSpPr txBox="1">
            <a:spLocks/>
          </p:cNvSpPr>
          <p:nvPr/>
        </p:nvSpPr>
        <p:spPr>
          <a:xfrm>
            <a:off x="1946513" y="4976608"/>
            <a:ext cx="7241944" cy="583995"/>
          </a:xfrm>
          <a:prstGeom prst="rect">
            <a:avLst/>
          </a:prstGeom>
        </p:spPr>
        <p:txBody>
          <a:bodyPr/>
          <a:lstStyle/>
          <a:p>
            <a:pPr algn="ctr" eaLnBrk="0" fontAlgn="base" hangingPunct="0">
              <a:spcBef>
                <a:spcPct val="0"/>
              </a:spcBef>
              <a:spcAft>
                <a:spcPct val="0"/>
              </a:spcAft>
              <a:defRPr/>
            </a:pPr>
            <a:r>
              <a:rPr lang="en-US" sz="4400" b="1" kern="0" dirty="0">
                <a:solidFill>
                  <a:prstClr val="black"/>
                </a:solidFill>
                <a:latin typeface="Arial" panose="020B0604020202020204" pitchFamily="34" charset="0"/>
                <a:ea typeface="ＭＳ Ｐゴシック" charset="0"/>
                <a:cs typeface="Arial" panose="020B0604020202020204" pitchFamily="34" charset="0"/>
              </a:rPr>
              <a:t>Market Cycle</a:t>
            </a:r>
          </a:p>
        </p:txBody>
      </p:sp>
      <p:sp>
        <p:nvSpPr>
          <p:cNvPr id="10" name="TextBox 9"/>
          <p:cNvSpPr txBox="1"/>
          <p:nvPr/>
        </p:nvSpPr>
        <p:spPr>
          <a:xfrm>
            <a:off x="7661513" y="1638015"/>
            <a:ext cx="2717730" cy="3170099"/>
          </a:xfrm>
          <a:prstGeom prst="rect">
            <a:avLst/>
          </a:prstGeom>
          <a:noFill/>
        </p:spPr>
        <p:txBody>
          <a:bodyPr wrap="square" rtlCol="0">
            <a:spAutoFit/>
          </a:bodyPr>
          <a:lstStyle/>
          <a:p>
            <a:pPr marL="342900" indent="-342900" fontAlgn="base">
              <a:spcBef>
                <a:spcPct val="0"/>
              </a:spcBef>
              <a:spcAft>
                <a:spcPct val="0"/>
              </a:spcAft>
              <a:buFontTx/>
              <a:buAutoNum type="arabicPeriod"/>
            </a:pPr>
            <a:r>
              <a:rPr lang="en-US" sz="2000" b="1" kern="0" dirty="0">
                <a:solidFill>
                  <a:prstClr val="black"/>
                </a:solidFill>
                <a:latin typeface="Arial" panose="020B0604020202020204" pitchFamily="34" charset="0"/>
                <a:ea typeface="ＭＳ Ｐゴシック" charset="0"/>
                <a:cs typeface="Arial" panose="020B0604020202020204" pitchFamily="34" charset="0"/>
              </a:rPr>
              <a:t>When?</a:t>
            </a:r>
          </a:p>
          <a:p>
            <a:pPr marL="800100" lvl="1" indent="-342900" fontAlgn="base">
              <a:spcBef>
                <a:spcPct val="0"/>
              </a:spcBef>
              <a:spcAft>
                <a:spcPct val="0"/>
              </a:spcAft>
              <a:buFont typeface="Arial" panose="020B0604020202020204" pitchFamily="34" charset="0"/>
              <a:buChar char="•"/>
            </a:pPr>
            <a:r>
              <a:rPr lang="en-US" sz="2000" b="1" kern="0" dirty="0">
                <a:solidFill>
                  <a:prstClr val="black"/>
                </a:solidFill>
                <a:latin typeface="Arial" panose="020B0604020202020204" pitchFamily="34" charset="0"/>
                <a:ea typeface="ＭＳ Ｐゴシック" charset="0"/>
                <a:cs typeface="Arial" panose="020B0604020202020204" pitchFamily="34" charset="0"/>
              </a:rPr>
              <a:t>Napier –by end of 2016</a:t>
            </a:r>
          </a:p>
          <a:p>
            <a:pPr marL="342900" indent="-342900" fontAlgn="base">
              <a:spcBef>
                <a:spcPct val="0"/>
              </a:spcBef>
              <a:spcAft>
                <a:spcPct val="0"/>
              </a:spcAft>
              <a:buFontTx/>
              <a:buAutoNum type="arabicPeriod"/>
            </a:pPr>
            <a:r>
              <a:rPr lang="en-US" sz="2000" b="1" kern="0" dirty="0">
                <a:solidFill>
                  <a:prstClr val="black"/>
                </a:solidFill>
                <a:latin typeface="Arial" panose="020B0604020202020204" pitchFamily="34" charset="0"/>
                <a:ea typeface="ＭＳ Ｐゴシック" charset="0"/>
                <a:cs typeface="Arial" panose="020B0604020202020204" pitchFamily="34" charset="0"/>
              </a:rPr>
              <a:t>How deep? </a:t>
            </a:r>
          </a:p>
          <a:p>
            <a:pPr marL="800100" lvl="1" indent="-342900" fontAlgn="base">
              <a:spcBef>
                <a:spcPct val="0"/>
              </a:spcBef>
              <a:spcAft>
                <a:spcPct val="0"/>
              </a:spcAft>
              <a:buFont typeface="Arial" panose="020B0604020202020204" pitchFamily="34" charset="0"/>
              <a:buChar char="•"/>
            </a:pPr>
            <a:r>
              <a:rPr lang="en-US" sz="2000" b="1" kern="0" dirty="0">
                <a:solidFill>
                  <a:prstClr val="black"/>
                </a:solidFill>
                <a:latin typeface="Arial" panose="020B0604020202020204" pitchFamily="34" charset="0"/>
                <a:ea typeface="ＭＳ Ｐゴシック" charset="0"/>
                <a:cs typeface="Arial" panose="020B0604020202020204" pitchFamily="34" charset="0"/>
              </a:rPr>
              <a:t>20% by definition</a:t>
            </a:r>
          </a:p>
          <a:p>
            <a:pPr marL="342900" indent="-342900" fontAlgn="base">
              <a:spcBef>
                <a:spcPct val="0"/>
              </a:spcBef>
              <a:spcAft>
                <a:spcPct val="0"/>
              </a:spcAft>
              <a:buFontTx/>
              <a:buAutoNum type="arabicPeriod"/>
            </a:pPr>
            <a:r>
              <a:rPr lang="en-US" sz="2000" b="1" kern="0" dirty="0">
                <a:solidFill>
                  <a:prstClr val="black"/>
                </a:solidFill>
                <a:latin typeface="Arial" panose="020B0604020202020204" pitchFamily="34" charset="0"/>
                <a:ea typeface="ＭＳ Ｐゴシック" charset="0"/>
                <a:cs typeface="Arial" panose="020B0604020202020204" pitchFamily="34" charset="0"/>
              </a:rPr>
              <a:t>How long?</a:t>
            </a:r>
          </a:p>
          <a:p>
            <a:pPr marL="800100" lvl="1" indent="-342900" fontAlgn="base">
              <a:spcBef>
                <a:spcPct val="0"/>
              </a:spcBef>
              <a:spcAft>
                <a:spcPct val="0"/>
              </a:spcAft>
              <a:buFont typeface="Arial" panose="020B0604020202020204" pitchFamily="34" charset="0"/>
              <a:buChar char="•"/>
            </a:pPr>
            <a:r>
              <a:rPr lang="en-US" sz="2000" b="1" kern="0" dirty="0">
                <a:solidFill>
                  <a:prstClr val="black"/>
                </a:solidFill>
                <a:latin typeface="Arial" panose="020B0604020202020204" pitchFamily="34" charset="0"/>
                <a:ea typeface="ＭＳ Ｐゴシック" charset="0"/>
                <a:cs typeface="Arial" panose="020B0604020202020204" pitchFamily="34" charset="0"/>
              </a:rPr>
              <a:t>6 months min.</a:t>
            </a:r>
          </a:p>
          <a:p>
            <a:pPr marL="800100" lvl="1" indent="-342900" fontAlgn="base">
              <a:spcBef>
                <a:spcPct val="0"/>
              </a:spcBef>
              <a:spcAft>
                <a:spcPct val="0"/>
              </a:spcAft>
              <a:buFont typeface="Arial" panose="020B0604020202020204" pitchFamily="34" charset="0"/>
              <a:buChar char="•"/>
            </a:pPr>
            <a:r>
              <a:rPr lang="en-US" sz="2000" b="1" kern="0" dirty="0">
                <a:solidFill>
                  <a:prstClr val="black"/>
                </a:solidFill>
                <a:latin typeface="Arial" panose="020B0604020202020204" pitchFamily="34" charset="0"/>
                <a:ea typeface="ＭＳ Ｐゴシック" charset="0"/>
                <a:cs typeface="Arial" panose="020B0604020202020204" pitchFamily="34" charset="0"/>
              </a:rPr>
              <a:t>Ave. major Bear – 17 yrs.</a:t>
            </a:r>
          </a:p>
        </p:txBody>
      </p:sp>
      <p:cxnSp>
        <p:nvCxnSpPr>
          <p:cNvPr id="11" name="Straight Arrow Connector 10"/>
          <p:cNvCxnSpPr/>
          <p:nvPr/>
        </p:nvCxnSpPr>
        <p:spPr>
          <a:xfrm>
            <a:off x="8922165" y="1409056"/>
            <a:ext cx="76200" cy="3962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902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wipe(left)">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wipe(left)">
                                      <p:cBhvr>
                                        <p:cTn id="45" dur="500"/>
                                        <p:tgtEl>
                                          <p:spTgt spid="1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Effect transition="in" filter="wipe(left)">
                                      <p:cBhvr>
                                        <p:cTn id="50" dur="500"/>
                                        <p:tgtEl>
                                          <p:spTgt spid="10">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0">
                                            <p:txEl>
                                              <p:pRg st="3" end="3"/>
                                            </p:txEl>
                                          </p:spTgt>
                                        </p:tgtEl>
                                        <p:attrNameLst>
                                          <p:attrName>style.visibility</p:attrName>
                                        </p:attrNameLst>
                                      </p:cBhvr>
                                      <p:to>
                                        <p:strVal val="visible"/>
                                      </p:to>
                                    </p:set>
                                    <p:animEffect transition="in" filter="wipe(left)">
                                      <p:cBhvr>
                                        <p:cTn id="55" dur="500"/>
                                        <p:tgtEl>
                                          <p:spTgt spid="10">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xEl>
                                              <p:pRg st="4" end="4"/>
                                            </p:txEl>
                                          </p:spTgt>
                                        </p:tgtEl>
                                        <p:attrNameLst>
                                          <p:attrName>style.visibility</p:attrName>
                                        </p:attrNameLst>
                                      </p:cBhvr>
                                      <p:to>
                                        <p:strVal val="visible"/>
                                      </p:to>
                                    </p:set>
                                    <p:animEffect transition="in" filter="wipe(left)">
                                      <p:cBhvr>
                                        <p:cTn id="60" dur="500"/>
                                        <p:tgtEl>
                                          <p:spTgt spid="10">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0">
                                            <p:txEl>
                                              <p:pRg st="5" end="5"/>
                                            </p:txEl>
                                          </p:spTgt>
                                        </p:tgtEl>
                                        <p:attrNameLst>
                                          <p:attrName>style.visibility</p:attrName>
                                        </p:attrNameLst>
                                      </p:cBhvr>
                                      <p:to>
                                        <p:strVal val="visible"/>
                                      </p:to>
                                    </p:set>
                                    <p:animEffect transition="in" filter="wipe(left)">
                                      <p:cBhvr>
                                        <p:cTn id="65" dur="500"/>
                                        <p:tgtEl>
                                          <p:spTgt spid="10">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0">
                                            <p:txEl>
                                              <p:pRg st="6" end="6"/>
                                            </p:txEl>
                                          </p:spTgt>
                                        </p:tgtEl>
                                        <p:attrNameLst>
                                          <p:attrName>style.visibility</p:attrName>
                                        </p:attrNameLst>
                                      </p:cBhvr>
                                      <p:to>
                                        <p:strVal val="visible"/>
                                      </p:to>
                                    </p:set>
                                    <p:animEffect transition="in" filter="wipe(left)">
                                      <p:cBhvr>
                                        <p:cTn id="70"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09800"/>
            <a:ext cx="8458200" cy="1600200"/>
          </a:xfrm>
        </p:spPr>
        <p:txBody>
          <a:bodyPr/>
          <a:lstStyle/>
          <a:p>
            <a:pPr algn="ctr"/>
            <a:r>
              <a:rPr lang="en-US" sz="9600" b="1" dirty="0">
                <a:solidFill>
                  <a:srgbClr val="003300"/>
                </a:solidFill>
                <a:effectLst>
                  <a:outerShdw blurRad="38100" dist="38100" dir="2700000" algn="tl">
                    <a:srgbClr val="000000">
                      <a:alpha val="43137"/>
                    </a:srgbClr>
                  </a:outerShdw>
                </a:effectLst>
                <a:latin typeface="Impact" panose="020B0806030902050204" pitchFamily="34" charset="0"/>
              </a:rPr>
              <a:t>GREEN Money</a:t>
            </a:r>
          </a:p>
        </p:txBody>
      </p:sp>
      <p:sp>
        <p:nvSpPr>
          <p:cNvPr id="4" name="Slide Number Placeholder 3"/>
          <p:cNvSpPr>
            <a:spLocks noGrp="1"/>
          </p:cNvSpPr>
          <p:nvPr>
            <p:ph type="sldNum" sz="quarter" idx="12"/>
          </p:nvPr>
        </p:nvSpPr>
        <p:spPr/>
        <p:txBody>
          <a:bodyPr/>
          <a:lstStyle/>
          <a:p>
            <a:pPr>
              <a:defRPr/>
            </a:pPr>
            <a:fld id="{CF7D1BC7-2081-284F-8E28-C92F0016E18B}" type="slidenum">
              <a:rPr lang="en-US" sz="1800" b="0" kern="0">
                <a:solidFill>
                  <a:prstClr val="white"/>
                </a:solidFill>
              </a:rPr>
              <a:pPr>
                <a:defRPr/>
              </a:pPr>
              <a:t>40</a:t>
            </a:fld>
            <a:endParaRPr lang="en-US" sz="1800" b="0" kern="0">
              <a:solidFill>
                <a:prstClr val="white"/>
              </a:solidFill>
            </a:endParaRPr>
          </a:p>
        </p:txBody>
      </p:sp>
    </p:spTree>
    <p:extLst>
      <p:ext uri="{BB962C8B-B14F-4D97-AF65-F5344CB8AC3E}">
        <p14:creationId xmlns:p14="http://schemas.microsoft.com/office/powerpoint/2010/main" val="2037799153"/>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5257"/>
            <a:ext cx="8229600" cy="1143000"/>
          </a:xfrm>
        </p:spPr>
        <p:txBody>
          <a:bodyPr>
            <a:normAutofit/>
          </a:bodyPr>
          <a:lstStyle/>
          <a:p>
            <a:r>
              <a:rPr lang="en-US" sz="4800" dirty="0"/>
              <a:t>Three </a:t>
            </a:r>
            <a:r>
              <a:rPr lang="en-US" sz="4800" b="1" dirty="0">
                <a:solidFill>
                  <a:srgbClr val="008000"/>
                </a:solidFill>
              </a:rPr>
              <a:t>Green</a:t>
            </a:r>
            <a:r>
              <a:rPr lang="en-US" sz="4800" dirty="0"/>
              <a:t> Money Rules:</a:t>
            </a:r>
          </a:p>
        </p:txBody>
      </p:sp>
      <p:sp>
        <p:nvSpPr>
          <p:cNvPr id="5" name="Content Placeholder 4"/>
          <p:cNvSpPr>
            <a:spLocks noGrp="1"/>
          </p:cNvSpPr>
          <p:nvPr>
            <p:ph idx="1"/>
          </p:nvPr>
        </p:nvSpPr>
        <p:spPr>
          <a:xfrm>
            <a:off x="1981200" y="1371601"/>
            <a:ext cx="8382000" cy="2285999"/>
          </a:xfrm>
        </p:spPr>
        <p:txBody>
          <a:bodyPr>
            <a:normAutofit/>
          </a:bodyPr>
          <a:lstStyle/>
          <a:p>
            <a:r>
              <a:rPr lang="fr-FR" sz="4000" b="1" dirty="0" err="1">
                <a:solidFill>
                  <a:srgbClr val="008000"/>
                </a:solidFill>
                <a:effectLst>
                  <a:outerShdw blurRad="38100" dist="38100" dir="2700000" algn="tl">
                    <a:srgbClr val="000000">
                      <a:alpha val="43137"/>
                    </a:srgbClr>
                  </a:outerShdw>
                </a:effectLst>
              </a:rPr>
              <a:t>Rule</a:t>
            </a:r>
            <a:r>
              <a:rPr lang="fr-FR" sz="4000" b="1" dirty="0">
                <a:solidFill>
                  <a:srgbClr val="008000"/>
                </a:solidFill>
                <a:effectLst>
                  <a:outerShdw blurRad="38100" dist="38100" dir="2700000" algn="tl">
                    <a:srgbClr val="000000">
                      <a:alpha val="43137"/>
                    </a:srgbClr>
                  </a:outerShdw>
                </a:effectLst>
              </a:rPr>
              <a:t> #1: </a:t>
            </a:r>
            <a:r>
              <a:rPr lang="fr-FR" sz="4000" dirty="0" err="1">
                <a:effectLst>
                  <a:outerShdw blurRad="38100" dist="38100" dir="2700000" algn="tl">
                    <a:srgbClr val="000000">
                      <a:alpha val="43137"/>
                    </a:srgbClr>
                  </a:outerShdw>
                </a:effectLst>
              </a:rPr>
              <a:t>Protect</a:t>
            </a:r>
            <a:r>
              <a:rPr lang="fr-FR" sz="4000" dirty="0">
                <a:effectLst>
                  <a:outerShdw blurRad="38100" dist="38100" dir="2700000" algn="tl">
                    <a:srgbClr val="000000">
                      <a:alpha val="43137"/>
                    </a:srgbClr>
                  </a:outerShdw>
                </a:effectLst>
              </a:rPr>
              <a:t> </a:t>
            </a:r>
            <a:r>
              <a:rPr lang="fr-FR" sz="4000" dirty="0" err="1">
                <a:effectLst>
                  <a:outerShdw blurRad="38100" dist="38100" dir="2700000" algn="tl">
                    <a:srgbClr val="000000">
                      <a:alpha val="43137"/>
                    </a:srgbClr>
                  </a:outerShdw>
                </a:effectLst>
              </a:rPr>
              <a:t>Your</a:t>
            </a:r>
            <a:r>
              <a:rPr lang="fr-FR" sz="4000" dirty="0">
                <a:effectLst>
                  <a:outerShdw blurRad="38100" dist="38100" dir="2700000" algn="tl">
                    <a:srgbClr val="000000">
                      <a:alpha val="43137"/>
                    </a:srgbClr>
                  </a:outerShdw>
                </a:effectLst>
              </a:rPr>
              <a:t> Principal</a:t>
            </a:r>
          </a:p>
          <a:p>
            <a:r>
              <a:rPr lang="fr-FR" sz="4000" b="1" dirty="0" err="1">
                <a:solidFill>
                  <a:srgbClr val="008000"/>
                </a:solidFill>
                <a:effectLst>
                  <a:outerShdw blurRad="38100" dist="38100" dir="2700000" algn="tl">
                    <a:srgbClr val="000000">
                      <a:alpha val="43137"/>
                    </a:srgbClr>
                  </a:outerShdw>
                </a:effectLst>
              </a:rPr>
              <a:t>Rule</a:t>
            </a:r>
            <a:r>
              <a:rPr lang="fr-FR" sz="4000" b="1" dirty="0">
                <a:solidFill>
                  <a:srgbClr val="008000"/>
                </a:solidFill>
                <a:effectLst>
                  <a:outerShdw blurRad="38100" dist="38100" dir="2700000" algn="tl">
                    <a:srgbClr val="000000">
                      <a:alpha val="43137"/>
                    </a:srgbClr>
                  </a:outerShdw>
                </a:effectLst>
              </a:rPr>
              <a:t> #2: </a:t>
            </a:r>
            <a:r>
              <a:rPr lang="fr-FR" sz="4000" dirty="0" err="1">
                <a:effectLst>
                  <a:outerShdw blurRad="38100" dist="38100" dir="2700000" algn="tl">
                    <a:srgbClr val="000000">
                      <a:alpha val="43137"/>
                    </a:srgbClr>
                  </a:outerShdw>
                </a:effectLst>
              </a:rPr>
              <a:t>Protect</a:t>
            </a:r>
            <a:r>
              <a:rPr lang="fr-FR" sz="4000" dirty="0">
                <a:effectLst>
                  <a:outerShdw blurRad="38100" dist="38100" dir="2700000" algn="tl">
                    <a:srgbClr val="000000">
                      <a:alpha val="43137"/>
                    </a:srgbClr>
                  </a:outerShdw>
                </a:effectLst>
              </a:rPr>
              <a:t> </a:t>
            </a:r>
            <a:r>
              <a:rPr lang="fr-FR" sz="4000" dirty="0" err="1">
                <a:effectLst>
                  <a:outerShdw blurRad="38100" dist="38100" dir="2700000" algn="tl">
                    <a:srgbClr val="000000">
                      <a:alpha val="43137"/>
                    </a:srgbClr>
                  </a:outerShdw>
                </a:effectLst>
              </a:rPr>
              <a:t>Your</a:t>
            </a:r>
            <a:r>
              <a:rPr lang="fr-FR" sz="4000" dirty="0">
                <a:effectLst>
                  <a:outerShdw blurRad="38100" dist="38100" dir="2700000" algn="tl">
                    <a:srgbClr val="000000">
                      <a:alpha val="43137"/>
                    </a:srgbClr>
                  </a:outerShdw>
                </a:effectLst>
              </a:rPr>
              <a:t> Gains</a:t>
            </a:r>
          </a:p>
          <a:p>
            <a:r>
              <a:rPr lang="fr-FR" sz="4000" b="1" dirty="0" err="1">
                <a:solidFill>
                  <a:srgbClr val="008000"/>
                </a:solidFill>
                <a:effectLst>
                  <a:outerShdw blurRad="38100" dist="38100" dir="2700000" algn="tl">
                    <a:srgbClr val="000000">
                      <a:alpha val="43137"/>
                    </a:srgbClr>
                  </a:outerShdw>
                </a:effectLst>
              </a:rPr>
              <a:t>Rule</a:t>
            </a:r>
            <a:r>
              <a:rPr lang="fr-FR" sz="4000" b="1" dirty="0">
                <a:solidFill>
                  <a:srgbClr val="008000"/>
                </a:solidFill>
                <a:effectLst>
                  <a:outerShdw blurRad="38100" dist="38100" dir="2700000" algn="tl">
                    <a:srgbClr val="000000">
                      <a:alpha val="43137"/>
                    </a:srgbClr>
                  </a:outerShdw>
                </a:effectLst>
              </a:rPr>
              <a:t> #3: </a:t>
            </a:r>
            <a:r>
              <a:rPr lang="fr-FR" sz="4000" dirty="0" err="1">
                <a:effectLst>
                  <a:outerShdw blurRad="38100" dist="38100" dir="2700000" algn="tl">
                    <a:srgbClr val="000000">
                      <a:alpha val="43137"/>
                    </a:srgbClr>
                  </a:outerShdw>
                </a:effectLst>
              </a:rPr>
              <a:t>Protect</a:t>
            </a:r>
            <a:r>
              <a:rPr lang="fr-FR" sz="4000" dirty="0">
                <a:effectLst>
                  <a:outerShdw blurRad="38100" dist="38100" dir="2700000" algn="tl">
                    <a:srgbClr val="000000">
                      <a:alpha val="43137"/>
                    </a:srgbClr>
                  </a:outerShdw>
                </a:effectLst>
              </a:rPr>
              <a:t> </a:t>
            </a:r>
            <a:r>
              <a:rPr lang="fr-FR" sz="4000" dirty="0" err="1">
                <a:effectLst>
                  <a:outerShdw blurRad="38100" dist="38100" dir="2700000" algn="tl">
                    <a:srgbClr val="000000">
                      <a:alpha val="43137"/>
                    </a:srgbClr>
                  </a:outerShdw>
                </a:effectLst>
              </a:rPr>
              <a:t>Your</a:t>
            </a:r>
            <a:r>
              <a:rPr lang="fr-FR" sz="4000" dirty="0">
                <a:effectLst>
                  <a:outerShdw blurRad="38100" dist="38100" dir="2700000" algn="tl">
                    <a:srgbClr val="000000">
                      <a:alpha val="43137"/>
                    </a:srgbClr>
                  </a:outerShdw>
                </a:effectLst>
              </a:rPr>
              <a:t> </a:t>
            </a:r>
            <a:r>
              <a:rPr lang="fr-FR" sz="4000" dirty="0" err="1">
                <a:effectLst>
                  <a:outerShdw blurRad="38100" dist="38100" dir="2700000" algn="tl">
                    <a:srgbClr val="000000">
                      <a:alpha val="43137"/>
                    </a:srgbClr>
                  </a:outerShdw>
                </a:effectLst>
              </a:rPr>
              <a:t>Income</a:t>
            </a:r>
            <a:endParaRPr lang="fr-FR" sz="4000" dirty="0">
              <a:effectLst>
                <a:outerShdw blurRad="38100" dist="38100" dir="2700000" algn="tl">
                  <a:srgbClr val="000000">
                    <a:alpha val="43137"/>
                  </a:srgbClr>
                </a:outerShdw>
              </a:effectLst>
            </a:endParaRPr>
          </a:p>
        </p:txBody>
      </p:sp>
      <p:sp>
        <p:nvSpPr>
          <p:cNvPr id="6" name="Rectangle 2"/>
          <p:cNvSpPr>
            <a:spLocks noChangeArrowheads="1"/>
          </p:cNvSpPr>
          <p:nvPr/>
        </p:nvSpPr>
        <p:spPr bwMode="auto">
          <a:xfrm>
            <a:off x="152400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kern="0">
              <a:solidFill>
                <a:srgbClr val="40362C"/>
              </a:solidFill>
              <a:ea typeface="ＭＳ Ｐゴシック" charset="0"/>
            </a:endParaRPr>
          </a:p>
        </p:txBody>
      </p:sp>
      <p:pic>
        <p:nvPicPr>
          <p:cNvPr id="5122" name="Picture 2" descr="C:\Users\Dave\AppData\Local\Microsoft\Windows\INetCache\IE\PXJWR30V\MC90043473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314" y="3733514"/>
            <a:ext cx="2667286" cy="2667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5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bc_logos_v3a3 planning process black.jpg"/>
          <p:cNvPicPr>
            <a:picLocks noChangeAspect="1"/>
          </p:cNvPicPr>
          <p:nvPr/>
        </p:nvPicPr>
        <p:blipFill>
          <a:blip r:embed="rId3" cstate="email">
            <a:extLst>
              <a:ext uri="{28A0092B-C50C-407E-A947-70E740481C1C}">
                <a14:useLocalDpi xmlns:a14="http://schemas.microsoft.com/office/drawing/2010/main" val="0"/>
              </a:ext>
            </a:extLst>
          </a:blip>
          <a:srcRect t="47289" r="15547" b="3899"/>
          <a:stretch>
            <a:fillRect/>
          </a:stretch>
        </p:blipFill>
        <p:spPr bwMode="auto">
          <a:xfrm>
            <a:off x="4495800" y="0"/>
            <a:ext cx="3276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524000" y="-76200"/>
            <a:ext cx="9144000" cy="6917698"/>
          </a:xfrm>
          <a:prstGeom prst="rect">
            <a:avLst/>
          </a:prstGeom>
          <a:ln>
            <a:solidFill>
              <a:schemeClr val="accent4">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0555429"/>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1752600"/>
            <a:ext cx="8686800" cy="2743200"/>
          </a:xfrm>
        </p:spPr>
        <p:txBody>
          <a:bodyPr/>
          <a:lstStyle/>
          <a:p>
            <a:pPr algn="ctr"/>
            <a:r>
              <a:rPr lang="en-US" sz="9600" b="1" dirty="0">
                <a:solidFill>
                  <a:srgbClr val="FF0000"/>
                </a:solidFill>
                <a:effectLst>
                  <a:outerShdw blurRad="38100" dist="38100" dir="2700000" algn="tl">
                    <a:srgbClr val="000000">
                      <a:alpha val="43137"/>
                    </a:srgbClr>
                  </a:outerShdw>
                </a:effectLst>
                <a:latin typeface="Impact" panose="020B0806030902050204" pitchFamily="34" charset="0"/>
              </a:rPr>
              <a:t>RED Money</a:t>
            </a:r>
          </a:p>
        </p:txBody>
      </p:sp>
      <p:sp>
        <p:nvSpPr>
          <p:cNvPr id="4" name="Slide Number Placeholder 3"/>
          <p:cNvSpPr>
            <a:spLocks noGrp="1"/>
          </p:cNvSpPr>
          <p:nvPr>
            <p:ph type="sldNum" sz="quarter" idx="12"/>
          </p:nvPr>
        </p:nvSpPr>
        <p:spPr/>
        <p:txBody>
          <a:bodyPr/>
          <a:lstStyle/>
          <a:p>
            <a:pPr>
              <a:defRPr/>
            </a:pPr>
            <a:fld id="{CF7D1BC7-2081-284F-8E28-C92F0016E18B}" type="slidenum">
              <a:rPr lang="en-US" sz="1800" b="0" kern="0">
                <a:solidFill>
                  <a:prstClr val="white"/>
                </a:solidFill>
              </a:rPr>
              <a:pPr>
                <a:defRPr/>
              </a:pPr>
              <a:t>43</a:t>
            </a:fld>
            <a:endParaRPr lang="en-US" sz="1800" b="0" kern="0">
              <a:solidFill>
                <a:prstClr val="white"/>
              </a:solidFill>
            </a:endParaRPr>
          </a:p>
        </p:txBody>
      </p:sp>
    </p:spTree>
    <p:extLst>
      <p:ext uri="{BB962C8B-B14F-4D97-AF65-F5344CB8AC3E}">
        <p14:creationId xmlns:p14="http://schemas.microsoft.com/office/powerpoint/2010/main" val="1519106543"/>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84150"/>
            <a:ext cx="8229600" cy="1143000"/>
          </a:xfrm>
        </p:spPr>
        <p:txBody>
          <a:bodyPr>
            <a:normAutofit/>
          </a:bodyPr>
          <a:lstStyle/>
          <a:p>
            <a:r>
              <a:rPr lang="en-US" sz="4800" dirty="0"/>
              <a:t>Three </a:t>
            </a:r>
            <a:r>
              <a:rPr lang="en-US" sz="4800" b="1" dirty="0">
                <a:solidFill>
                  <a:srgbClr val="FF0000"/>
                </a:solidFill>
              </a:rPr>
              <a:t>Red</a:t>
            </a:r>
            <a:r>
              <a:rPr lang="en-US" sz="4800" dirty="0"/>
              <a:t> Money Rules:</a:t>
            </a:r>
          </a:p>
        </p:txBody>
      </p:sp>
      <p:sp>
        <p:nvSpPr>
          <p:cNvPr id="5" name="Content Placeholder 4"/>
          <p:cNvSpPr>
            <a:spLocks noGrp="1"/>
          </p:cNvSpPr>
          <p:nvPr>
            <p:ph idx="1"/>
          </p:nvPr>
        </p:nvSpPr>
        <p:spPr>
          <a:xfrm>
            <a:off x="1981200" y="1524000"/>
            <a:ext cx="8382000" cy="2209800"/>
          </a:xfrm>
        </p:spPr>
        <p:txBody>
          <a:bodyPr>
            <a:normAutofit/>
          </a:bodyPr>
          <a:lstStyle/>
          <a:p>
            <a:r>
              <a:rPr lang="fr-FR" sz="4000" b="1" dirty="0" err="1">
                <a:solidFill>
                  <a:srgbClr val="FF0000"/>
                </a:solidFill>
                <a:effectLst>
                  <a:outerShdw blurRad="38100" dist="38100" dir="2700000" algn="tl">
                    <a:srgbClr val="000000">
                      <a:alpha val="43137"/>
                    </a:srgbClr>
                  </a:outerShdw>
                </a:effectLst>
              </a:rPr>
              <a:t>Rule</a:t>
            </a:r>
            <a:r>
              <a:rPr lang="fr-FR" sz="4000" b="1" dirty="0">
                <a:solidFill>
                  <a:srgbClr val="FF0000"/>
                </a:solidFill>
                <a:effectLst>
                  <a:outerShdw blurRad="38100" dist="38100" dir="2700000" algn="tl">
                    <a:srgbClr val="000000">
                      <a:alpha val="43137"/>
                    </a:srgbClr>
                  </a:outerShdw>
                </a:effectLst>
              </a:rPr>
              <a:t> #1: </a:t>
            </a:r>
            <a:r>
              <a:rPr lang="fr-FR" sz="4000" dirty="0">
                <a:effectLst>
                  <a:outerShdw blurRad="38100" dist="38100" dir="2700000" algn="tl">
                    <a:srgbClr val="000000">
                      <a:alpha val="43137"/>
                    </a:srgbClr>
                  </a:outerShdw>
                </a:effectLst>
              </a:rPr>
              <a:t>Must Be </a:t>
            </a:r>
            <a:r>
              <a:rPr lang="fr-FR" sz="4000" dirty="0" err="1">
                <a:effectLst>
                  <a:outerShdw blurRad="38100" dist="38100" dir="2700000" algn="tl">
                    <a:srgbClr val="000000">
                      <a:alpha val="43137"/>
                    </a:srgbClr>
                  </a:outerShdw>
                </a:effectLst>
              </a:rPr>
              <a:t>Tactical</a:t>
            </a:r>
            <a:endParaRPr lang="fr-FR" sz="4000" dirty="0">
              <a:effectLst>
                <a:outerShdw blurRad="38100" dist="38100" dir="2700000" algn="tl">
                  <a:srgbClr val="000000">
                    <a:alpha val="43137"/>
                  </a:srgbClr>
                </a:outerShdw>
              </a:effectLst>
            </a:endParaRPr>
          </a:p>
          <a:p>
            <a:r>
              <a:rPr lang="fr-FR" sz="4000" b="1" dirty="0" err="1">
                <a:solidFill>
                  <a:srgbClr val="FF0000"/>
                </a:solidFill>
                <a:effectLst>
                  <a:outerShdw blurRad="38100" dist="38100" dir="2700000" algn="tl">
                    <a:srgbClr val="000000">
                      <a:alpha val="43137"/>
                    </a:srgbClr>
                  </a:outerShdw>
                </a:effectLst>
              </a:rPr>
              <a:t>Rule</a:t>
            </a:r>
            <a:r>
              <a:rPr lang="fr-FR" sz="4000" b="1" dirty="0">
                <a:solidFill>
                  <a:srgbClr val="FF0000"/>
                </a:solidFill>
                <a:effectLst>
                  <a:outerShdw blurRad="38100" dist="38100" dir="2700000" algn="tl">
                    <a:srgbClr val="000000">
                      <a:alpha val="43137"/>
                    </a:srgbClr>
                  </a:outerShdw>
                </a:effectLst>
              </a:rPr>
              <a:t> #2: </a:t>
            </a:r>
            <a:r>
              <a:rPr lang="fr-FR" sz="4000" dirty="0">
                <a:effectLst>
                  <a:outerShdw blurRad="38100" dist="38100" dir="2700000" algn="tl">
                    <a:srgbClr val="000000">
                      <a:alpha val="43137"/>
                    </a:srgbClr>
                  </a:outerShdw>
                </a:effectLst>
              </a:rPr>
              <a:t>Must Be </a:t>
            </a:r>
            <a:r>
              <a:rPr lang="fr-FR" sz="4000" dirty="0" err="1">
                <a:effectLst>
                  <a:outerShdw blurRad="38100" dist="38100" dir="2700000" algn="tl">
                    <a:srgbClr val="000000">
                      <a:alpha val="43137"/>
                    </a:srgbClr>
                  </a:outerShdw>
                </a:effectLst>
              </a:rPr>
              <a:t>Liquid</a:t>
            </a:r>
            <a:endParaRPr lang="fr-FR" sz="4000" dirty="0">
              <a:effectLst>
                <a:outerShdw blurRad="38100" dist="38100" dir="2700000" algn="tl">
                  <a:srgbClr val="000000">
                    <a:alpha val="43137"/>
                  </a:srgbClr>
                </a:outerShdw>
              </a:effectLst>
            </a:endParaRPr>
          </a:p>
          <a:p>
            <a:r>
              <a:rPr lang="fr-FR" sz="4000" b="1" dirty="0" err="1">
                <a:solidFill>
                  <a:srgbClr val="FF0000"/>
                </a:solidFill>
                <a:effectLst>
                  <a:outerShdw blurRad="38100" dist="38100" dir="2700000" algn="tl">
                    <a:srgbClr val="000000">
                      <a:alpha val="43137"/>
                    </a:srgbClr>
                  </a:outerShdw>
                </a:effectLst>
              </a:rPr>
              <a:t>Rule</a:t>
            </a:r>
            <a:r>
              <a:rPr lang="fr-FR" sz="4000" b="1" dirty="0">
                <a:solidFill>
                  <a:srgbClr val="FF0000"/>
                </a:solidFill>
                <a:effectLst>
                  <a:outerShdw blurRad="38100" dist="38100" dir="2700000" algn="tl">
                    <a:srgbClr val="000000">
                      <a:alpha val="43137"/>
                    </a:srgbClr>
                  </a:outerShdw>
                </a:effectLst>
              </a:rPr>
              <a:t> #3: </a:t>
            </a:r>
            <a:r>
              <a:rPr lang="fr-FR" sz="4000" dirty="0">
                <a:effectLst>
                  <a:outerShdw blurRad="38100" dist="38100" dir="2700000" algn="tl">
                    <a:srgbClr val="000000">
                      <a:alpha val="43137"/>
                    </a:srgbClr>
                  </a:outerShdw>
                </a:effectLst>
              </a:rPr>
              <a:t>Must Be Long </a:t>
            </a:r>
            <a:r>
              <a:rPr lang="fr-FR" sz="4000" dirty="0" err="1">
                <a:effectLst>
                  <a:outerShdw blurRad="38100" dist="38100" dir="2700000" algn="tl">
                    <a:srgbClr val="000000">
                      <a:alpha val="43137"/>
                    </a:srgbClr>
                  </a:outerShdw>
                </a:effectLst>
              </a:rPr>
              <a:t>Term</a:t>
            </a:r>
            <a:endParaRPr lang="fr-FR" sz="4000" dirty="0">
              <a:effectLst>
                <a:outerShdw blurRad="38100" dist="38100" dir="2700000" algn="tl">
                  <a:srgbClr val="000000">
                    <a:alpha val="43137"/>
                  </a:srgbClr>
                </a:outerShdw>
              </a:effectLst>
            </a:endParaRPr>
          </a:p>
        </p:txBody>
      </p:sp>
      <p:sp>
        <p:nvSpPr>
          <p:cNvPr id="6" name="Rectangle 2"/>
          <p:cNvSpPr>
            <a:spLocks noChangeArrowheads="1"/>
          </p:cNvSpPr>
          <p:nvPr/>
        </p:nvSpPr>
        <p:spPr bwMode="auto">
          <a:xfrm>
            <a:off x="152400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kern="0">
              <a:solidFill>
                <a:srgbClr val="40362C"/>
              </a:solidFill>
              <a:ea typeface="ＭＳ Ｐゴシック" charset="0"/>
            </a:endParaRPr>
          </a:p>
        </p:txBody>
      </p:sp>
      <p:pic>
        <p:nvPicPr>
          <p:cNvPr id="6147" name="Picture 3" descr="C:\Users\Dave\AppData\Local\Microsoft\Windows\INetCache\IE\YGPSCRFR\MC9003890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733800"/>
            <a:ext cx="2743200" cy="2679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5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575"/>
            <a:ext cx="8229600" cy="1252538"/>
          </a:xfrm>
        </p:spPr>
        <p:txBody>
          <a:bodyPr/>
          <a:lstStyle/>
          <a:p>
            <a:pPr algn="ctr">
              <a:defRPr/>
            </a:pPr>
            <a:r>
              <a:rPr lang="en-US" sz="4000" b="1" dirty="0">
                <a:effectLst>
                  <a:outerShdw blurRad="38100" dist="38100" dir="2700000" algn="tl">
                    <a:srgbClr val="000000">
                      <a:alpha val="43137"/>
                    </a:srgbClr>
                  </a:outerShdw>
                </a:effectLst>
              </a:rPr>
              <a:t>What is Tactical?</a:t>
            </a:r>
            <a:endParaRPr lang="en-US" sz="4000" i="1" dirty="0">
              <a:solidFill>
                <a:schemeClr val="bg1"/>
              </a:solidFill>
            </a:endParaRPr>
          </a:p>
        </p:txBody>
      </p:sp>
      <p:sp>
        <p:nvSpPr>
          <p:cNvPr id="3" name="Content Placeholder 2"/>
          <p:cNvSpPr>
            <a:spLocks noGrp="1"/>
          </p:cNvSpPr>
          <p:nvPr>
            <p:ph idx="1"/>
          </p:nvPr>
        </p:nvSpPr>
        <p:spPr>
          <a:xfrm>
            <a:off x="1524000" y="2133600"/>
            <a:ext cx="9144000" cy="4267200"/>
          </a:xfrm>
        </p:spPr>
        <p:txBody>
          <a:bodyPr>
            <a:normAutofit lnSpcReduction="10000"/>
          </a:bodyPr>
          <a:lstStyle/>
          <a:p>
            <a:pPr marL="633222" indent="-514350" algn="ctr">
              <a:defRPr/>
            </a:pPr>
            <a:r>
              <a:rPr lang="en-US" sz="3600" b="1" i="1" dirty="0"/>
              <a:t>Most people have been lead to believe…</a:t>
            </a:r>
          </a:p>
          <a:p>
            <a:pPr marL="633222" indent="-514350" algn="ctr">
              <a:defRPr/>
            </a:pPr>
            <a:r>
              <a:rPr lang="en-US" sz="3600" b="1" i="1" dirty="0"/>
              <a:t>THERE IS ONLY ONE WAY TO INVEST</a:t>
            </a:r>
          </a:p>
          <a:p>
            <a:pPr marL="633222" indent="-514350" algn="ctr">
              <a:defRPr/>
            </a:pPr>
            <a:endParaRPr lang="en-US" sz="3600" b="1" i="1" dirty="0"/>
          </a:p>
          <a:p>
            <a:pPr marL="633222" indent="-514350" algn="ctr">
              <a:defRPr/>
            </a:pPr>
            <a:r>
              <a:rPr lang="en-US" sz="3600" b="1" dirty="0"/>
              <a:t>Invest In The “Market”</a:t>
            </a:r>
          </a:p>
          <a:p>
            <a:pPr marL="633222" indent="-514350" algn="ctr">
              <a:defRPr/>
            </a:pPr>
            <a:r>
              <a:rPr lang="en-US" sz="3600" b="1" dirty="0"/>
              <a:t>And Live With The Inevitable Ups and Downs</a:t>
            </a:r>
          </a:p>
          <a:p>
            <a:pPr marL="633222" indent="-514350" algn="ctr">
              <a:defRPr/>
            </a:pPr>
            <a:endParaRPr lang="en-US" b="1" dirty="0"/>
          </a:p>
          <a:p>
            <a:pPr marL="1620774" lvl="4" indent="-514350">
              <a:buClr>
                <a:schemeClr val="accent6">
                  <a:lumMod val="50000"/>
                </a:schemeClr>
              </a:buClr>
              <a:buFont typeface="+mj-lt"/>
              <a:buAutoNum type="arabicPeriod"/>
              <a:defRPr/>
            </a:pPr>
            <a:endParaRPr sz="3600" b="1" dirty="0"/>
          </a:p>
          <a:p>
            <a:pPr marL="1620774" lvl="4" indent="-514350">
              <a:buClr>
                <a:schemeClr val="accent6">
                  <a:lumMod val="50000"/>
                </a:schemeClr>
              </a:buClr>
              <a:buNone/>
              <a:defRPr/>
            </a:pPr>
            <a:endParaRPr sz="1400" b="1" dirty="0"/>
          </a:p>
        </p:txBody>
      </p:sp>
    </p:spTree>
    <p:extLst>
      <p:ext uri="{BB962C8B-B14F-4D97-AF65-F5344CB8AC3E}">
        <p14:creationId xmlns:p14="http://schemas.microsoft.com/office/powerpoint/2010/main" val="418277033"/>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575"/>
            <a:ext cx="8229600" cy="1252538"/>
          </a:xfrm>
        </p:spPr>
        <p:txBody>
          <a:bodyPr/>
          <a:lstStyle/>
          <a:p>
            <a:pPr algn="ctr">
              <a:defRPr/>
            </a:pPr>
            <a:r>
              <a:rPr lang="en-US" sz="4000" b="1" dirty="0">
                <a:effectLst>
                  <a:outerShdw blurRad="38100" dist="38100" dir="2700000" algn="tl">
                    <a:srgbClr val="000000">
                      <a:alpha val="43137"/>
                    </a:srgbClr>
                  </a:outerShdw>
                </a:effectLst>
              </a:rPr>
              <a:t>What is Tactical?</a:t>
            </a:r>
            <a:endParaRPr lang="en-US" sz="4000" dirty="0">
              <a:solidFill>
                <a:schemeClr val="bg1"/>
              </a:solidFill>
            </a:endParaRPr>
          </a:p>
        </p:txBody>
      </p:sp>
      <p:sp>
        <p:nvSpPr>
          <p:cNvPr id="3" name="Content Placeholder 2"/>
          <p:cNvSpPr>
            <a:spLocks noGrp="1"/>
          </p:cNvSpPr>
          <p:nvPr>
            <p:ph idx="1"/>
          </p:nvPr>
        </p:nvSpPr>
        <p:spPr>
          <a:xfrm>
            <a:off x="1524000" y="1775192"/>
            <a:ext cx="9144000" cy="4625609"/>
          </a:xfrm>
        </p:spPr>
        <p:txBody>
          <a:bodyPr>
            <a:normAutofit/>
          </a:bodyPr>
          <a:lstStyle/>
          <a:p>
            <a:pPr algn="ctr">
              <a:spcAft>
                <a:spcPts val="0"/>
              </a:spcAft>
              <a:buClr>
                <a:schemeClr val="accent6">
                  <a:lumMod val="50000"/>
                </a:schemeClr>
              </a:buClr>
              <a:defRPr/>
            </a:pPr>
            <a:r>
              <a:rPr lang="en-US" b="1" dirty="0"/>
              <a:t>But, There Are Actually TWO, </a:t>
            </a:r>
          </a:p>
          <a:p>
            <a:pPr algn="ctr">
              <a:spcAft>
                <a:spcPts val="1200"/>
              </a:spcAft>
              <a:buClr>
                <a:schemeClr val="accent6">
                  <a:lumMod val="50000"/>
                </a:schemeClr>
              </a:buClr>
              <a:defRPr/>
            </a:pPr>
            <a:r>
              <a:rPr lang="en-US" b="1" dirty="0"/>
              <a:t>Very Distinct And Different Ways To Invest:</a:t>
            </a:r>
          </a:p>
          <a:p>
            <a:pPr marL="3200400" lvl="8" indent="-457200">
              <a:lnSpc>
                <a:spcPct val="150000"/>
              </a:lnSpc>
              <a:buClr>
                <a:schemeClr val="accent6">
                  <a:lumMod val="50000"/>
                </a:schemeClr>
              </a:buClr>
              <a:buFont typeface="+mj-lt"/>
              <a:buAutoNum type="arabicPeriod"/>
              <a:defRPr/>
            </a:pPr>
            <a:r>
              <a:rPr lang="en-US" sz="3200" b="1" dirty="0"/>
              <a:t>Strategic</a:t>
            </a:r>
          </a:p>
          <a:p>
            <a:pPr marL="3200400" lvl="8" indent="-457200">
              <a:lnSpc>
                <a:spcPct val="150000"/>
              </a:lnSpc>
              <a:buClr>
                <a:schemeClr val="accent6">
                  <a:lumMod val="50000"/>
                </a:schemeClr>
              </a:buClr>
              <a:buFont typeface="+mj-lt"/>
              <a:buAutoNum type="arabicPeriod"/>
              <a:defRPr/>
            </a:pPr>
            <a:r>
              <a:rPr lang="en-US" sz="3200" b="1" dirty="0"/>
              <a:t>Tactical</a:t>
            </a:r>
          </a:p>
          <a:p>
            <a:pPr marL="1371600" lvl="5">
              <a:spcBef>
                <a:spcPts val="0"/>
              </a:spcBef>
              <a:buClr>
                <a:schemeClr val="accent6">
                  <a:lumMod val="50000"/>
                </a:schemeClr>
              </a:buClr>
              <a:defRPr/>
            </a:pPr>
            <a:endParaRPr lang="en-US" sz="2800" b="1" dirty="0"/>
          </a:p>
          <a:p>
            <a:pPr marL="1234440" lvl="3" indent="-457200">
              <a:buClr>
                <a:schemeClr val="accent6">
                  <a:lumMod val="50000"/>
                </a:schemeClr>
              </a:buClr>
              <a:buFont typeface="+mj-lt"/>
              <a:buAutoNum type="arabicPeriod"/>
              <a:defRPr/>
            </a:pPr>
            <a:endParaRPr lang="en-US" sz="2400" b="1" dirty="0"/>
          </a:p>
          <a:p>
            <a:pPr marL="1620774" lvl="4" indent="-514350">
              <a:buClr>
                <a:schemeClr val="accent6">
                  <a:lumMod val="50000"/>
                </a:schemeClr>
              </a:buClr>
              <a:buNone/>
              <a:defRPr/>
            </a:pPr>
            <a:endParaRPr sz="1400" b="1" dirty="0"/>
          </a:p>
        </p:txBody>
      </p:sp>
    </p:spTree>
    <p:extLst>
      <p:ext uri="{BB962C8B-B14F-4D97-AF65-F5344CB8AC3E}">
        <p14:creationId xmlns:p14="http://schemas.microsoft.com/office/powerpoint/2010/main" val="3955821374"/>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575"/>
            <a:ext cx="8229600" cy="1252538"/>
          </a:xfrm>
        </p:spPr>
        <p:txBody>
          <a:bodyPr/>
          <a:lstStyle/>
          <a:p>
            <a:pPr algn="ctr">
              <a:defRPr/>
            </a:pPr>
            <a:r>
              <a:rPr lang="en-US" sz="4000" b="1" dirty="0">
                <a:effectLst>
                  <a:outerShdw blurRad="38100" dist="38100" dir="2700000" algn="tl">
                    <a:srgbClr val="000000">
                      <a:alpha val="43137"/>
                    </a:srgbClr>
                  </a:outerShdw>
                </a:effectLst>
              </a:rPr>
              <a:t>What is Tactical?</a:t>
            </a:r>
            <a:endParaRPr lang="en-US" sz="4000" dirty="0">
              <a:solidFill>
                <a:schemeClr val="bg1"/>
              </a:solidFill>
            </a:endParaRPr>
          </a:p>
        </p:txBody>
      </p:sp>
      <p:sp>
        <p:nvSpPr>
          <p:cNvPr id="3" name="Content Placeholder 2"/>
          <p:cNvSpPr>
            <a:spLocks noGrp="1"/>
          </p:cNvSpPr>
          <p:nvPr>
            <p:ph idx="1"/>
          </p:nvPr>
        </p:nvSpPr>
        <p:spPr>
          <a:xfrm>
            <a:off x="1524000" y="1775192"/>
            <a:ext cx="9144000" cy="4625609"/>
          </a:xfrm>
        </p:spPr>
        <p:txBody>
          <a:bodyPr>
            <a:normAutofit/>
          </a:bodyPr>
          <a:lstStyle/>
          <a:p>
            <a:pPr marL="0" lvl="8" indent="-457200" algn="ctr">
              <a:lnSpc>
                <a:spcPct val="150000"/>
              </a:lnSpc>
              <a:buClr>
                <a:schemeClr val="accent6">
                  <a:lumMod val="50000"/>
                </a:schemeClr>
              </a:buClr>
              <a:buNone/>
              <a:defRPr/>
            </a:pPr>
            <a:r>
              <a:rPr lang="en-US" sz="3200" b="1" dirty="0"/>
              <a:t>Strategic</a:t>
            </a:r>
          </a:p>
          <a:p>
            <a:pPr marL="1371600" lvl="8" indent="-457200">
              <a:lnSpc>
                <a:spcPct val="150000"/>
              </a:lnSpc>
              <a:buClr>
                <a:schemeClr val="accent6">
                  <a:lumMod val="50000"/>
                </a:schemeClr>
              </a:buClr>
              <a:defRPr/>
            </a:pPr>
            <a:r>
              <a:rPr lang="en-US" sz="3200" b="1" dirty="0"/>
              <a:t>Traditional Approach</a:t>
            </a:r>
          </a:p>
          <a:p>
            <a:pPr marL="1371600" lvl="8" indent="-457200">
              <a:lnSpc>
                <a:spcPct val="150000"/>
              </a:lnSpc>
              <a:buClr>
                <a:schemeClr val="accent6">
                  <a:lumMod val="50000"/>
                </a:schemeClr>
              </a:buClr>
              <a:defRPr/>
            </a:pPr>
            <a:r>
              <a:rPr lang="en-US" sz="3200" b="1" dirty="0"/>
              <a:t>Common To Mutual Funds</a:t>
            </a:r>
          </a:p>
          <a:p>
            <a:pPr marL="1371600" lvl="8" indent="-457200">
              <a:lnSpc>
                <a:spcPct val="150000"/>
              </a:lnSpc>
              <a:buClr>
                <a:schemeClr val="accent6">
                  <a:lumMod val="50000"/>
                </a:schemeClr>
              </a:buClr>
              <a:defRPr/>
            </a:pPr>
            <a:r>
              <a:rPr lang="en-US" sz="3200" b="1" dirty="0"/>
              <a:t>“Buy And Hold”</a:t>
            </a:r>
          </a:p>
          <a:p>
            <a:pPr marL="1371600" lvl="5">
              <a:spcBef>
                <a:spcPts val="0"/>
              </a:spcBef>
              <a:buClr>
                <a:schemeClr val="accent6">
                  <a:lumMod val="50000"/>
                </a:schemeClr>
              </a:buClr>
              <a:defRPr/>
            </a:pPr>
            <a:endParaRPr lang="en-US" sz="2800" b="1" dirty="0"/>
          </a:p>
          <a:p>
            <a:pPr marL="1234440" lvl="3" indent="-457200">
              <a:buClr>
                <a:schemeClr val="accent6">
                  <a:lumMod val="50000"/>
                </a:schemeClr>
              </a:buClr>
              <a:buFont typeface="+mj-lt"/>
              <a:buAutoNum type="arabicPeriod"/>
              <a:defRPr/>
            </a:pPr>
            <a:endParaRPr lang="en-US" sz="2400" b="1" dirty="0"/>
          </a:p>
          <a:p>
            <a:pPr marL="1620774" lvl="4" indent="-514350">
              <a:buClr>
                <a:schemeClr val="accent6">
                  <a:lumMod val="50000"/>
                </a:schemeClr>
              </a:buClr>
              <a:buNone/>
              <a:defRPr/>
            </a:pPr>
            <a:endParaRPr sz="1400" b="1" dirty="0"/>
          </a:p>
        </p:txBody>
      </p:sp>
    </p:spTree>
    <p:extLst>
      <p:ext uri="{BB962C8B-B14F-4D97-AF65-F5344CB8AC3E}">
        <p14:creationId xmlns:p14="http://schemas.microsoft.com/office/powerpoint/2010/main" val="3144342499"/>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08176"/>
          </a:xfrm>
        </p:spPr>
        <p:txBody>
          <a:bodyPr>
            <a:normAutofit/>
          </a:bodyPr>
          <a:lstStyle/>
          <a:p>
            <a:pPr algn="ctr" fontAlgn="auto">
              <a:spcAft>
                <a:spcPts val="0"/>
              </a:spcAft>
              <a:defRPr/>
            </a:pPr>
            <a:r>
              <a:rPr lang="en-US" sz="4000" b="1" dirty="0">
                <a:solidFill>
                  <a:schemeClr val="tx1"/>
                </a:solidFill>
                <a:effectLst>
                  <a:outerShdw blurRad="38100" dist="38100" dir="2700000" algn="tl">
                    <a:srgbClr val="000000">
                      <a:alpha val="43137"/>
                    </a:srgbClr>
                  </a:outerShdw>
                </a:effectLst>
              </a:rPr>
              <a:t>Strategic: An Illustration</a:t>
            </a:r>
          </a:p>
        </p:txBody>
      </p:sp>
      <p:sp>
        <p:nvSpPr>
          <p:cNvPr id="3" name="Content Placeholder 2"/>
          <p:cNvSpPr>
            <a:spLocks noGrp="1"/>
          </p:cNvSpPr>
          <p:nvPr>
            <p:ph idx="1"/>
          </p:nvPr>
        </p:nvSpPr>
        <p:spPr>
          <a:xfrm>
            <a:off x="1524000" y="1524000"/>
            <a:ext cx="9144000" cy="5334000"/>
          </a:xfrm>
        </p:spPr>
        <p:txBody>
          <a:bodyPr rtlCol="0">
            <a:normAutofit/>
          </a:bodyPr>
          <a:lstStyle/>
          <a:p>
            <a:pPr marL="438912" indent="-320040" algn="ctr" fontAlgn="auto">
              <a:spcBef>
                <a:spcPts val="0"/>
              </a:spcBef>
              <a:spcAft>
                <a:spcPts val="0"/>
              </a:spcAft>
              <a:buClr>
                <a:schemeClr val="accent3">
                  <a:lumMod val="50000"/>
                </a:schemeClr>
              </a:buClr>
              <a:defRPr/>
            </a:pPr>
            <a:r>
              <a:rPr lang="en-US" b="1" dirty="0">
                <a:effectLst>
                  <a:outerShdw blurRad="38100" dist="38100" dir="2700000" algn="tl">
                    <a:srgbClr val="000000">
                      <a:alpha val="43137"/>
                    </a:srgbClr>
                  </a:outerShdw>
                </a:effectLst>
              </a:rPr>
              <a:t>S &amp; P 500 Index</a:t>
            </a:r>
          </a:p>
          <a:p>
            <a:pPr marL="438912" indent="-320040" algn="ctr" fontAlgn="auto">
              <a:spcBef>
                <a:spcPts val="0"/>
              </a:spcBef>
              <a:spcAft>
                <a:spcPts val="0"/>
              </a:spcAft>
              <a:buClr>
                <a:schemeClr val="accent3">
                  <a:lumMod val="50000"/>
                </a:schemeClr>
              </a:buClr>
              <a:defRPr/>
            </a:pPr>
            <a:r>
              <a:rPr lang="en-US" b="1" dirty="0">
                <a:solidFill>
                  <a:schemeClr val="accent3">
                    <a:lumMod val="50000"/>
                  </a:schemeClr>
                </a:solidFill>
                <a:effectLst>
                  <a:outerShdw blurRad="38100" dist="38100" dir="2700000" algn="tl">
                    <a:srgbClr val="000000">
                      <a:alpha val="43137"/>
                    </a:srgbClr>
                  </a:outerShdw>
                </a:effectLst>
              </a:rPr>
              <a:t>Decade Of the 1990’s</a:t>
            </a:r>
          </a:p>
          <a:p>
            <a:pPr marL="438912" indent="-320040" algn="ctr" fontAlgn="auto">
              <a:spcBef>
                <a:spcPts val="0"/>
              </a:spcBef>
              <a:spcAft>
                <a:spcPts val="0"/>
              </a:spcAft>
              <a:buClr>
                <a:schemeClr val="accent3">
                  <a:lumMod val="50000"/>
                </a:schemeClr>
              </a:buClr>
              <a:defRPr/>
            </a:pPr>
            <a:r>
              <a:rPr lang="en-US" b="1" dirty="0">
                <a:solidFill>
                  <a:schemeClr val="accent3">
                    <a:lumMod val="50000"/>
                  </a:schemeClr>
                </a:solidFill>
                <a:effectLst>
                  <a:outerShdw blurRad="38100" dist="38100" dir="2700000" algn="tl">
                    <a:srgbClr val="000000">
                      <a:alpha val="43137"/>
                    </a:srgbClr>
                  </a:outerShdw>
                </a:effectLst>
              </a:rPr>
              <a:t>(</a:t>
            </a:r>
            <a:r>
              <a:rPr lang="en-US" sz="2400" b="1" dirty="0">
                <a:solidFill>
                  <a:schemeClr val="accent3">
                    <a:lumMod val="50000"/>
                  </a:schemeClr>
                </a:solidFill>
                <a:effectLst>
                  <a:outerShdw blurRad="38100" dist="38100" dir="2700000" algn="tl">
                    <a:srgbClr val="000000">
                      <a:alpha val="43137"/>
                    </a:srgbClr>
                  </a:outerShdw>
                </a:effectLst>
              </a:rPr>
              <a:t>14.53% Annualized Return)</a:t>
            </a:r>
            <a:r>
              <a:rPr lang="en-US" b="1" dirty="0">
                <a:solidFill>
                  <a:schemeClr val="accent3">
                    <a:lumMod val="50000"/>
                  </a:schemeClr>
                </a:solidFill>
                <a:effectLst>
                  <a:outerShdw blurRad="38100" dist="38100" dir="2700000" algn="tl">
                    <a:srgbClr val="000000">
                      <a:alpha val="43137"/>
                    </a:srgbClr>
                  </a:outerShdw>
                </a:effectLst>
              </a:rPr>
              <a:t> </a:t>
            </a: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fontAlgn="auto">
              <a:spcBef>
                <a:spcPts val="0"/>
              </a:spcBef>
              <a:spcAft>
                <a:spcPts val="0"/>
              </a:spcAft>
              <a:buClr>
                <a:schemeClr val="accent3">
                  <a:lumMod val="50000"/>
                </a:schemeClr>
              </a:buClr>
              <a:buFont typeface="Wingdings 2"/>
              <a:buChar char=""/>
              <a:defRPr/>
            </a:pPr>
            <a:endParaRPr lang="en-US" b="1" dirty="0">
              <a:solidFill>
                <a:schemeClr val="accent3">
                  <a:lumMod val="50000"/>
                </a:schemeClr>
              </a:solidFill>
            </a:endParaRPr>
          </a:p>
        </p:txBody>
      </p:sp>
      <p:graphicFrame>
        <p:nvGraphicFramePr>
          <p:cNvPr id="15364" name="Chart 4"/>
          <p:cNvGraphicFramePr>
            <a:graphicFrameLocks/>
          </p:cNvGraphicFramePr>
          <p:nvPr>
            <p:extLst/>
          </p:nvPr>
        </p:nvGraphicFramePr>
        <p:xfrm>
          <a:off x="1473200" y="2915056"/>
          <a:ext cx="9245600" cy="4013200"/>
        </p:xfrm>
        <a:graphic>
          <a:graphicData uri="http://schemas.openxmlformats.org/presentationml/2006/ole">
            <mc:AlternateContent xmlns:mc="http://schemas.openxmlformats.org/markup-compatibility/2006">
              <mc:Choice xmlns:v="urn:schemas-microsoft-com:vml" Requires="v">
                <p:oleObj spid="_x0000_s1032" name="Worksheet" r:id="rId3" imgW="9242337" imgH="4011516" progId="Excel.Sheet.8">
                  <p:embed/>
                </p:oleObj>
              </mc:Choice>
              <mc:Fallback>
                <p:oleObj name="Worksheet" r:id="rId3" imgW="9242337" imgH="4011516" progId="Excel.Sheet.8">
                  <p:embed/>
                  <p:pic>
                    <p:nvPicPr>
                      <p:cNvPr id="15364"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2915056"/>
                        <a:ext cx="9245600" cy="401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209801" y="3276601"/>
            <a:ext cx="1371599" cy="2031325"/>
          </a:xfrm>
          <a:prstGeom prst="rect">
            <a:avLst/>
          </a:prstGeom>
        </p:spPr>
        <p:txBody>
          <a:bodyPr wrap="square">
            <a:spAutoFit/>
          </a:bodyPr>
          <a:lstStyle/>
          <a:p>
            <a:pPr marL="438912" indent="-320040" algn="ctr">
              <a:buClr>
                <a:schemeClr val="accent3">
                  <a:lumMod val="50000"/>
                </a:schemeClr>
              </a:buClr>
              <a:defRPr/>
            </a:pPr>
            <a:endParaRPr lang="en-US" b="1" kern="0" dirty="0">
              <a:solidFill>
                <a:schemeClr val="accent3">
                  <a:lumMod val="50000"/>
                </a:schemeClr>
              </a:solidFill>
              <a:effectLst>
                <a:outerShdw blurRad="38100" dist="38100" dir="2700000" algn="tl">
                  <a:srgbClr val="000000">
                    <a:alpha val="43137"/>
                  </a:srgbClr>
                </a:outerShdw>
              </a:effectLst>
            </a:endParaRPr>
          </a:p>
          <a:p>
            <a:pPr marL="438912" indent="-320040" algn="ctr">
              <a:buClr>
                <a:schemeClr val="accent3">
                  <a:lumMod val="50000"/>
                </a:schemeClr>
              </a:buClr>
              <a:defRPr/>
            </a:pPr>
            <a:endParaRPr lang="en-US" b="1" kern="0" dirty="0">
              <a:solidFill>
                <a:schemeClr val="accent3">
                  <a:lumMod val="50000"/>
                </a:schemeClr>
              </a:solidFill>
              <a:effectLst>
                <a:outerShdw blurRad="38100" dist="38100" dir="2700000" algn="tl">
                  <a:srgbClr val="000000">
                    <a:alpha val="43137"/>
                  </a:srgbClr>
                </a:outerShdw>
              </a:effectLst>
            </a:endParaRPr>
          </a:p>
          <a:p>
            <a:pPr marL="438912" indent="-320040" algn="ctr">
              <a:buClr>
                <a:schemeClr val="accent3">
                  <a:lumMod val="50000"/>
                </a:schemeClr>
              </a:buClr>
              <a:defRPr/>
            </a:pPr>
            <a:endParaRPr lang="en-US" b="1" kern="0" dirty="0">
              <a:solidFill>
                <a:schemeClr val="accent3">
                  <a:lumMod val="50000"/>
                </a:schemeClr>
              </a:solidFill>
              <a:effectLst>
                <a:outerShdw blurRad="38100" dist="38100" dir="2700000" algn="tl">
                  <a:srgbClr val="000000">
                    <a:alpha val="43137"/>
                  </a:srgbClr>
                </a:outerShdw>
              </a:effectLst>
            </a:endParaRPr>
          </a:p>
          <a:p>
            <a:pPr marL="438912" indent="-320040" algn="ctr">
              <a:buClr>
                <a:schemeClr val="accent3">
                  <a:lumMod val="50000"/>
                </a:schemeClr>
              </a:buClr>
              <a:defRPr/>
            </a:pPr>
            <a:endParaRPr lang="en-US" b="1" kern="0" dirty="0">
              <a:solidFill>
                <a:schemeClr val="accent3">
                  <a:lumMod val="50000"/>
                </a:schemeClr>
              </a:solidFill>
              <a:effectLst>
                <a:outerShdw blurRad="38100" dist="38100" dir="2700000" algn="tl">
                  <a:srgbClr val="000000">
                    <a:alpha val="43137"/>
                  </a:srgbClr>
                </a:outerShdw>
              </a:effectLst>
            </a:endParaRPr>
          </a:p>
          <a:p>
            <a:pPr marL="438912" indent="-320040" algn="ctr">
              <a:buClr>
                <a:schemeClr val="accent3">
                  <a:lumMod val="50000"/>
                </a:schemeClr>
              </a:buClr>
              <a:defRPr/>
            </a:pPr>
            <a:endParaRPr lang="en-US" b="1" kern="0" dirty="0">
              <a:solidFill>
                <a:schemeClr val="accent3">
                  <a:lumMod val="50000"/>
                </a:schemeClr>
              </a:solidFill>
              <a:effectLst>
                <a:outerShdw blurRad="38100" dist="38100" dir="2700000" algn="tl">
                  <a:srgbClr val="000000">
                    <a:alpha val="43137"/>
                  </a:srgbClr>
                </a:outerShdw>
              </a:effectLst>
            </a:endParaRPr>
          </a:p>
          <a:p>
            <a:pPr marL="438912" indent="-320040" algn="ctr">
              <a:buClr>
                <a:schemeClr val="accent3">
                  <a:lumMod val="50000"/>
                </a:schemeClr>
              </a:buClr>
              <a:defRPr/>
            </a:pPr>
            <a:endParaRPr lang="en-US" b="1" kern="0" dirty="0">
              <a:solidFill>
                <a:schemeClr val="accent3">
                  <a:lumMod val="50000"/>
                </a:schemeClr>
              </a:solidFill>
              <a:effectLst>
                <a:outerShdw blurRad="38100" dist="38100" dir="2700000" algn="tl">
                  <a:srgbClr val="000000">
                    <a:alpha val="43137"/>
                  </a:srgbClr>
                </a:outerShdw>
              </a:effectLst>
            </a:endParaRPr>
          </a:p>
          <a:p>
            <a:pPr marL="438912" indent="-320040" algn="ctr">
              <a:buClr>
                <a:schemeClr val="accent3">
                  <a:lumMod val="50000"/>
                </a:schemeClr>
              </a:buClr>
              <a:defRPr/>
            </a:pPr>
            <a:r>
              <a:rPr lang="en-US" b="1" kern="0" dirty="0">
                <a:solidFill>
                  <a:schemeClr val="accent3">
                    <a:lumMod val="50000"/>
                  </a:schemeClr>
                </a:solidFill>
                <a:effectLst>
                  <a:outerShdw blurRad="38100" dist="38100" dir="2700000" algn="tl">
                    <a:srgbClr val="000000">
                      <a:alpha val="43137"/>
                    </a:srgbClr>
                  </a:outerShdw>
                </a:effectLst>
              </a:rPr>
              <a:t>$100,000  </a:t>
            </a:r>
          </a:p>
        </p:txBody>
      </p:sp>
      <p:graphicFrame>
        <p:nvGraphicFramePr>
          <p:cNvPr id="7" name="Chart 4"/>
          <p:cNvGraphicFramePr>
            <a:graphicFrameLocks/>
          </p:cNvGraphicFramePr>
          <p:nvPr>
            <p:extLst/>
          </p:nvPr>
        </p:nvGraphicFramePr>
        <p:xfrm>
          <a:off x="1473200" y="2895600"/>
          <a:ext cx="9245600" cy="4013200"/>
        </p:xfrm>
        <a:graphic>
          <a:graphicData uri="http://schemas.openxmlformats.org/presentationml/2006/ole">
            <mc:AlternateContent xmlns:mc="http://schemas.openxmlformats.org/markup-compatibility/2006">
              <mc:Choice xmlns:v="urn:schemas-microsoft-com:vml" Requires="v">
                <p:oleObj spid="_x0000_s1033" name="Worksheet" r:id="rId5" imgW="9242337" imgH="4011516" progId="Excel.Sheet.8">
                  <p:embed/>
                </p:oleObj>
              </mc:Choice>
              <mc:Fallback>
                <p:oleObj name="Worksheet" r:id="rId5" imgW="9242337" imgH="4011516" progId="Excel.Sheet.8">
                  <p:embed/>
                  <p:pic>
                    <p:nvPicPr>
                      <p:cNvPr id="7"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2895600"/>
                        <a:ext cx="9245600" cy="401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885990" y="3228945"/>
            <a:ext cx="6420026" cy="369332"/>
          </a:xfrm>
          <a:prstGeom prst="rect">
            <a:avLst/>
          </a:prstGeom>
        </p:spPr>
        <p:txBody>
          <a:bodyPr wrap="none">
            <a:spAutoFit/>
          </a:bodyPr>
          <a:lstStyle/>
          <a:p>
            <a:pPr marL="438912" indent="-320040" algn="ctr">
              <a:buClr>
                <a:schemeClr val="accent3">
                  <a:lumMod val="50000"/>
                </a:schemeClr>
              </a:buClr>
              <a:defRPr/>
            </a:pPr>
            <a:r>
              <a:rPr lang="en-US" b="1" kern="0" dirty="0">
                <a:solidFill>
                  <a:schemeClr val="accent3">
                    <a:lumMod val="50000"/>
                  </a:schemeClr>
                </a:solidFill>
                <a:effectLst>
                  <a:outerShdw blurRad="38100" dist="38100" dir="2700000" algn="tl">
                    <a:srgbClr val="000000">
                      <a:alpha val="43137"/>
                    </a:srgbClr>
                  </a:outerShdw>
                </a:effectLst>
              </a:rPr>
              <a:t>                                                                                                   $423,000</a:t>
            </a:r>
          </a:p>
        </p:txBody>
      </p:sp>
    </p:spTree>
    <p:extLst>
      <p:ext uri="{BB962C8B-B14F-4D97-AF65-F5344CB8AC3E}">
        <p14:creationId xmlns:p14="http://schemas.microsoft.com/office/powerpoint/2010/main" val="3836572692"/>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08176"/>
          </a:xfrm>
        </p:spPr>
        <p:txBody>
          <a:bodyPr>
            <a:normAutofit/>
          </a:bodyPr>
          <a:lstStyle/>
          <a:p>
            <a:pPr algn="ctr" fontAlgn="auto">
              <a:spcAft>
                <a:spcPts val="0"/>
              </a:spcAft>
              <a:defRPr/>
            </a:pPr>
            <a:r>
              <a:rPr lang="en-US" sz="4000" b="1" dirty="0">
                <a:solidFill>
                  <a:schemeClr val="tx1"/>
                </a:solidFill>
                <a:effectLst>
                  <a:outerShdw blurRad="38100" dist="38100" dir="2700000" algn="tl">
                    <a:srgbClr val="000000">
                      <a:alpha val="43137"/>
                    </a:srgbClr>
                  </a:outerShdw>
                </a:effectLst>
              </a:rPr>
              <a:t>Strategic: An Illustration</a:t>
            </a:r>
          </a:p>
        </p:txBody>
      </p:sp>
      <p:sp>
        <p:nvSpPr>
          <p:cNvPr id="3" name="Content Placeholder 2"/>
          <p:cNvSpPr>
            <a:spLocks noGrp="1"/>
          </p:cNvSpPr>
          <p:nvPr>
            <p:ph idx="1"/>
          </p:nvPr>
        </p:nvSpPr>
        <p:spPr>
          <a:xfrm>
            <a:off x="1524000" y="1524000"/>
            <a:ext cx="9144000" cy="5334000"/>
          </a:xfrm>
        </p:spPr>
        <p:txBody>
          <a:bodyPr rtlCol="0">
            <a:normAutofit/>
          </a:bodyPr>
          <a:lstStyle/>
          <a:p>
            <a:pPr marL="438912" indent="-320040" algn="ctr" fontAlgn="auto">
              <a:spcBef>
                <a:spcPts val="0"/>
              </a:spcBef>
              <a:spcAft>
                <a:spcPts val="0"/>
              </a:spcAft>
              <a:buClr>
                <a:schemeClr val="accent3">
                  <a:lumMod val="50000"/>
                </a:schemeClr>
              </a:buClr>
              <a:defRPr/>
            </a:pPr>
            <a:r>
              <a:rPr lang="en-US" b="1" dirty="0"/>
              <a:t>S &amp; P 500 Index</a:t>
            </a:r>
          </a:p>
          <a:p>
            <a:pPr marL="438912" indent="-320040" algn="ctr" fontAlgn="auto">
              <a:spcBef>
                <a:spcPts val="0"/>
              </a:spcBef>
              <a:spcAft>
                <a:spcPts val="0"/>
              </a:spcAft>
              <a:buClr>
                <a:schemeClr val="accent3">
                  <a:lumMod val="50000"/>
                </a:schemeClr>
              </a:buClr>
              <a:defRPr/>
            </a:pPr>
            <a:r>
              <a:rPr lang="en-US" b="1" dirty="0">
                <a:solidFill>
                  <a:schemeClr val="accent3">
                    <a:lumMod val="50000"/>
                  </a:schemeClr>
                </a:solidFill>
                <a:effectLst>
                  <a:outerShdw blurRad="38100" dist="38100" dir="2700000" algn="tl">
                    <a:srgbClr val="000000">
                      <a:alpha val="43137"/>
                    </a:srgbClr>
                  </a:outerShdw>
                </a:effectLst>
              </a:rPr>
              <a:t>Decade Of The 2000’s</a:t>
            </a:r>
          </a:p>
          <a:p>
            <a:pPr marL="438912" indent="-320040" algn="ctr" fontAlgn="auto">
              <a:spcBef>
                <a:spcPts val="0"/>
              </a:spcBef>
              <a:spcAft>
                <a:spcPts val="0"/>
              </a:spcAft>
              <a:buClr>
                <a:schemeClr val="accent3">
                  <a:lumMod val="50000"/>
                </a:schemeClr>
              </a:buClr>
              <a:defRPr/>
            </a:pPr>
            <a:r>
              <a:rPr lang="en-US" b="1" dirty="0">
                <a:solidFill>
                  <a:schemeClr val="accent3">
                    <a:lumMod val="50000"/>
                  </a:schemeClr>
                </a:solidFill>
                <a:effectLst>
                  <a:outerShdw blurRad="38100" dist="38100" dir="2700000" algn="tl">
                    <a:srgbClr val="000000">
                      <a:alpha val="43137"/>
                    </a:srgbClr>
                  </a:outerShdw>
                </a:effectLst>
              </a:rPr>
              <a:t>(-2.23</a:t>
            </a:r>
            <a:r>
              <a:rPr lang="en-US" sz="2400" b="1" dirty="0">
                <a:solidFill>
                  <a:schemeClr val="accent3">
                    <a:lumMod val="50000"/>
                  </a:schemeClr>
                </a:solidFill>
                <a:effectLst>
                  <a:outerShdw blurRad="38100" dist="38100" dir="2700000" algn="tl">
                    <a:srgbClr val="000000">
                      <a:alpha val="43137"/>
                    </a:srgbClr>
                  </a:outerShdw>
                </a:effectLst>
              </a:rPr>
              <a:t>% Annualized Return)</a:t>
            </a:r>
          </a:p>
          <a:p>
            <a:pPr marL="438912" indent="-320040" fontAlgn="auto">
              <a:lnSpc>
                <a:spcPct val="150000"/>
              </a:lnSpc>
              <a:spcBef>
                <a:spcPts val="600"/>
              </a:spcBef>
              <a:spcAft>
                <a:spcPts val="0"/>
              </a:spcAft>
              <a:buClr>
                <a:schemeClr val="accent3">
                  <a:lumMod val="50000"/>
                </a:schemeClr>
              </a:buClr>
              <a:defRPr/>
            </a:pPr>
            <a:r>
              <a:rPr lang="en-US" sz="2400" b="1" dirty="0">
                <a:solidFill>
                  <a:schemeClr val="accent3">
                    <a:lumMod val="50000"/>
                  </a:schemeClr>
                </a:solidFill>
                <a:effectLst>
                  <a:outerShdw blurRad="38100" dist="38100" dir="2700000" algn="tl">
                    <a:srgbClr val="000000">
                      <a:alpha val="43137"/>
                    </a:srgbClr>
                  </a:outerShdw>
                </a:effectLst>
              </a:rPr>
              <a:t>           $100,000  </a:t>
            </a:r>
          </a:p>
          <a:p>
            <a:pPr marL="438912" indent="-320040" fontAlgn="auto">
              <a:spcBef>
                <a:spcPts val="0"/>
              </a:spcBef>
              <a:spcAft>
                <a:spcPts val="0"/>
              </a:spcAft>
              <a:buClr>
                <a:schemeClr val="accent3">
                  <a:lumMod val="50000"/>
                </a:schemeClr>
              </a:buClr>
              <a:defRPr/>
            </a:pPr>
            <a:r>
              <a:rPr lang="en-US" b="1" dirty="0">
                <a:solidFill>
                  <a:schemeClr val="accent3">
                    <a:lumMod val="50000"/>
                  </a:schemeClr>
                </a:solidFill>
                <a:effectLst>
                  <a:outerShdw blurRad="38100" dist="38100" dir="2700000" algn="tl">
                    <a:srgbClr val="000000">
                      <a:alpha val="43137"/>
                    </a:srgbClr>
                  </a:outerShdw>
                </a:effectLst>
              </a:rPr>
              <a:t> </a:t>
            </a: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fontAlgn="auto">
              <a:spcBef>
                <a:spcPts val="0"/>
              </a:spcBef>
              <a:spcAft>
                <a:spcPts val="0"/>
              </a:spcAft>
              <a:buClr>
                <a:schemeClr val="accent3">
                  <a:lumMod val="50000"/>
                </a:schemeClr>
              </a:buClr>
              <a:buFont typeface="Wingdings 2"/>
              <a:buChar char=""/>
              <a:defRPr/>
            </a:pPr>
            <a:endParaRPr lang="en-US" b="1" dirty="0">
              <a:solidFill>
                <a:schemeClr val="accent3">
                  <a:lumMod val="50000"/>
                </a:schemeClr>
              </a:solidFill>
            </a:endParaRPr>
          </a:p>
        </p:txBody>
      </p:sp>
      <p:graphicFrame>
        <p:nvGraphicFramePr>
          <p:cNvPr id="16388" name="Chart 4"/>
          <p:cNvGraphicFramePr>
            <a:graphicFrameLocks/>
          </p:cNvGraphicFramePr>
          <p:nvPr>
            <p:extLst/>
          </p:nvPr>
        </p:nvGraphicFramePr>
        <p:xfrm>
          <a:off x="1600200" y="3121025"/>
          <a:ext cx="8864600" cy="3835400"/>
        </p:xfrm>
        <a:graphic>
          <a:graphicData uri="http://schemas.openxmlformats.org/presentationml/2006/ole">
            <mc:AlternateContent xmlns:mc="http://schemas.openxmlformats.org/markup-compatibility/2006">
              <mc:Choice xmlns:v="urn:schemas-microsoft-com:vml" Requires="v">
                <p:oleObj spid="_x0000_s2053" name="Worksheet" r:id="rId3" imgW="9242337" imgH="3834716" progId="Excel.Sheet.8">
                  <p:embed/>
                </p:oleObj>
              </mc:Choice>
              <mc:Fallback>
                <p:oleObj name="Worksheet" r:id="rId3" imgW="9242337" imgH="3834716" progId="Excel.Sheet.8">
                  <p:embed/>
                  <p:pic>
                    <p:nvPicPr>
                      <p:cNvPr id="16388"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121025"/>
                        <a:ext cx="8864600" cy="383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8686800" y="3228945"/>
            <a:ext cx="1600200" cy="923330"/>
          </a:xfrm>
          <a:prstGeom prst="rect">
            <a:avLst/>
          </a:prstGeom>
        </p:spPr>
        <p:txBody>
          <a:bodyPr wrap="square">
            <a:spAutoFit/>
          </a:bodyPr>
          <a:lstStyle/>
          <a:p>
            <a:pPr marL="438912" indent="-320040" algn="ctr">
              <a:buClr>
                <a:schemeClr val="accent3">
                  <a:lumMod val="50000"/>
                </a:schemeClr>
              </a:buClr>
              <a:defRPr/>
            </a:pPr>
            <a:r>
              <a:rPr lang="en-US" b="1" kern="0" dirty="0">
                <a:solidFill>
                  <a:schemeClr val="accent3">
                    <a:lumMod val="50000"/>
                  </a:schemeClr>
                </a:solidFill>
                <a:effectLst>
                  <a:outerShdw blurRad="38100" dist="38100" dir="2700000" algn="tl">
                    <a:srgbClr val="000000">
                      <a:alpha val="43137"/>
                    </a:srgbClr>
                  </a:outerShdw>
                </a:effectLst>
              </a:rPr>
              <a:t>      </a:t>
            </a:r>
          </a:p>
          <a:p>
            <a:pPr marL="438912" indent="-320040" algn="ctr">
              <a:buClr>
                <a:schemeClr val="accent3">
                  <a:lumMod val="50000"/>
                </a:schemeClr>
              </a:buClr>
              <a:defRPr/>
            </a:pPr>
            <a:r>
              <a:rPr lang="en-US" b="1" kern="0" dirty="0">
                <a:solidFill>
                  <a:schemeClr val="accent3">
                    <a:lumMod val="50000"/>
                  </a:schemeClr>
                </a:solidFill>
                <a:effectLst>
                  <a:outerShdw blurRad="38100" dist="38100" dir="2700000" algn="tl">
                    <a:srgbClr val="000000">
                      <a:alpha val="43137"/>
                    </a:srgbClr>
                  </a:outerShdw>
                </a:effectLst>
              </a:rPr>
              <a:t>      </a:t>
            </a:r>
          </a:p>
          <a:p>
            <a:pPr marL="438912" indent="-320040" algn="ctr">
              <a:buClr>
                <a:schemeClr val="accent3">
                  <a:lumMod val="50000"/>
                </a:schemeClr>
              </a:buClr>
              <a:defRPr/>
            </a:pPr>
            <a:r>
              <a:rPr lang="en-US" b="1" kern="0" dirty="0">
                <a:solidFill>
                  <a:schemeClr val="accent3">
                    <a:lumMod val="50000"/>
                  </a:schemeClr>
                </a:solidFill>
                <a:effectLst>
                  <a:outerShdw blurRad="38100" dist="38100" dir="2700000" algn="tl">
                    <a:srgbClr val="000000">
                      <a:alpha val="43137"/>
                    </a:srgbClr>
                  </a:outerShdw>
                </a:effectLst>
              </a:rPr>
              <a:t>     $79,000</a:t>
            </a:r>
          </a:p>
        </p:txBody>
      </p:sp>
    </p:spTree>
    <p:extLst>
      <p:ext uri="{BB962C8B-B14F-4D97-AF65-F5344CB8AC3E}">
        <p14:creationId xmlns:p14="http://schemas.microsoft.com/office/powerpoint/2010/main" val="48328409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121091" y="2281301"/>
            <a:ext cx="7471131" cy="3279302"/>
          </a:xfrm>
          <a:custGeom>
            <a:avLst/>
            <a:gdLst>
              <a:gd name="connsiteX0" fmla="*/ 0 w 7956644"/>
              <a:gd name="connsiteY0" fmla="*/ 3903261 h 4278852"/>
              <a:gd name="connsiteX1" fmla="*/ 668740 w 7956644"/>
              <a:gd name="connsiteY1" fmla="*/ 3889613 h 4278852"/>
              <a:gd name="connsiteX2" fmla="*/ 3766782 w 7956644"/>
              <a:gd name="connsiteY2" fmla="*/ 1 h 4278852"/>
              <a:gd name="connsiteX3" fmla="*/ 6523630 w 7956644"/>
              <a:gd name="connsiteY3" fmla="*/ 3903261 h 4278852"/>
              <a:gd name="connsiteX4" fmla="*/ 7956644 w 7956644"/>
              <a:gd name="connsiteY4" fmla="*/ 3903261 h 427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644" h="4278852">
                <a:moveTo>
                  <a:pt x="0" y="3903261"/>
                </a:moveTo>
                <a:cubicBezTo>
                  <a:pt x="20471" y="4221708"/>
                  <a:pt x="40943" y="4540156"/>
                  <a:pt x="668740" y="3889613"/>
                </a:cubicBezTo>
                <a:cubicBezTo>
                  <a:pt x="1296537" y="3239070"/>
                  <a:pt x="2790967" y="-2274"/>
                  <a:pt x="3766782" y="1"/>
                </a:cubicBezTo>
                <a:cubicBezTo>
                  <a:pt x="4742597" y="2276"/>
                  <a:pt x="5825320" y="3252718"/>
                  <a:pt x="6523630" y="3903261"/>
                </a:cubicBezTo>
                <a:cubicBezTo>
                  <a:pt x="7221940" y="4553804"/>
                  <a:pt x="7589292" y="4228532"/>
                  <a:pt x="7956644" y="3903261"/>
                </a:cubicBezTo>
              </a:path>
            </a:pathLst>
          </a:custGeom>
          <a:noFill/>
          <a:ln w="1524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6" name="Freeform 5"/>
          <p:cNvSpPr/>
          <p:nvPr/>
        </p:nvSpPr>
        <p:spPr>
          <a:xfrm>
            <a:off x="2168289" y="1909399"/>
            <a:ext cx="3694032" cy="2961714"/>
          </a:xfrm>
          <a:custGeom>
            <a:avLst/>
            <a:gdLst>
              <a:gd name="connsiteX0" fmla="*/ 0 w 4217158"/>
              <a:gd name="connsiteY0" fmla="*/ 3673392 h 3864461"/>
              <a:gd name="connsiteX1" fmla="*/ 54591 w 4217158"/>
              <a:gd name="connsiteY1" fmla="*/ 3741631 h 3864461"/>
              <a:gd name="connsiteX2" fmla="*/ 109182 w 4217158"/>
              <a:gd name="connsiteY2" fmla="*/ 3755279 h 3864461"/>
              <a:gd name="connsiteX3" fmla="*/ 150125 w 4217158"/>
              <a:gd name="connsiteY3" fmla="*/ 3768926 h 3864461"/>
              <a:gd name="connsiteX4" fmla="*/ 177421 w 4217158"/>
              <a:gd name="connsiteY4" fmla="*/ 3809870 h 3864461"/>
              <a:gd name="connsiteX5" fmla="*/ 259308 w 4217158"/>
              <a:gd name="connsiteY5" fmla="*/ 3864461 h 3864461"/>
              <a:gd name="connsiteX6" fmla="*/ 409433 w 4217158"/>
              <a:gd name="connsiteY6" fmla="*/ 3850813 h 3864461"/>
              <a:gd name="connsiteX7" fmla="*/ 436728 w 4217158"/>
              <a:gd name="connsiteY7" fmla="*/ 3809870 h 3864461"/>
              <a:gd name="connsiteX8" fmla="*/ 491320 w 4217158"/>
              <a:gd name="connsiteY8" fmla="*/ 3796222 h 3864461"/>
              <a:gd name="connsiteX9" fmla="*/ 573206 w 4217158"/>
              <a:gd name="connsiteY9" fmla="*/ 3741631 h 3864461"/>
              <a:gd name="connsiteX10" fmla="*/ 655093 w 4217158"/>
              <a:gd name="connsiteY10" fmla="*/ 3700687 h 3864461"/>
              <a:gd name="connsiteX11" fmla="*/ 696036 w 4217158"/>
              <a:gd name="connsiteY11" fmla="*/ 3659744 h 3864461"/>
              <a:gd name="connsiteX12" fmla="*/ 764275 w 4217158"/>
              <a:gd name="connsiteY12" fmla="*/ 3550562 h 3864461"/>
              <a:gd name="connsiteX13" fmla="*/ 805218 w 4217158"/>
              <a:gd name="connsiteY13" fmla="*/ 3455028 h 3864461"/>
              <a:gd name="connsiteX14" fmla="*/ 941696 w 4217158"/>
              <a:gd name="connsiteY14" fmla="*/ 3263959 h 3864461"/>
              <a:gd name="connsiteX15" fmla="*/ 982639 w 4217158"/>
              <a:gd name="connsiteY15" fmla="*/ 3209368 h 3864461"/>
              <a:gd name="connsiteX16" fmla="*/ 1078173 w 4217158"/>
              <a:gd name="connsiteY16" fmla="*/ 3113834 h 3864461"/>
              <a:gd name="connsiteX17" fmla="*/ 1201003 w 4217158"/>
              <a:gd name="connsiteY17" fmla="*/ 2963708 h 3864461"/>
              <a:gd name="connsiteX18" fmla="*/ 1228299 w 4217158"/>
              <a:gd name="connsiteY18" fmla="*/ 2895470 h 3864461"/>
              <a:gd name="connsiteX19" fmla="*/ 1255594 w 4217158"/>
              <a:gd name="connsiteY19" fmla="*/ 2813583 h 3864461"/>
              <a:gd name="connsiteX20" fmla="*/ 1351128 w 4217158"/>
              <a:gd name="connsiteY20" fmla="*/ 2649810 h 3864461"/>
              <a:gd name="connsiteX21" fmla="*/ 1378424 w 4217158"/>
              <a:gd name="connsiteY21" fmla="*/ 2595219 h 3864461"/>
              <a:gd name="connsiteX22" fmla="*/ 1460311 w 4217158"/>
              <a:gd name="connsiteY22" fmla="*/ 2499684 h 3864461"/>
              <a:gd name="connsiteX23" fmla="*/ 1473958 w 4217158"/>
              <a:gd name="connsiteY23" fmla="*/ 2458741 h 3864461"/>
              <a:gd name="connsiteX24" fmla="*/ 1514902 w 4217158"/>
              <a:gd name="connsiteY24" fmla="*/ 2390502 h 3864461"/>
              <a:gd name="connsiteX25" fmla="*/ 1542197 w 4217158"/>
              <a:gd name="connsiteY25" fmla="*/ 2294968 h 3864461"/>
              <a:gd name="connsiteX26" fmla="*/ 1678675 w 4217158"/>
              <a:gd name="connsiteY26" fmla="*/ 2090252 h 3864461"/>
              <a:gd name="connsiteX27" fmla="*/ 1719618 w 4217158"/>
              <a:gd name="connsiteY27" fmla="*/ 2008365 h 3864461"/>
              <a:gd name="connsiteX28" fmla="*/ 1801505 w 4217158"/>
              <a:gd name="connsiteY28" fmla="*/ 1926479 h 3864461"/>
              <a:gd name="connsiteX29" fmla="*/ 1842448 w 4217158"/>
              <a:gd name="connsiteY29" fmla="*/ 1871887 h 3864461"/>
              <a:gd name="connsiteX30" fmla="*/ 1869743 w 4217158"/>
              <a:gd name="connsiteY30" fmla="*/ 1830944 h 3864461"/>
              <a:gd name="connsiteX31" fmla="*/ 1992573 w 4217158"/>
              <a:gd name="connsiteY31" fmla="*/ 1735410 h 3864461"/>
              <a:gd name="connsiteX32" fmla="*/ 2088108 w 4217158"/>
              <a:gd name="connsiteY32" fmla="*/ 1557989 h 3864461"/>
              <a:gd name="connsiteX33" fmla="*/ 2115403 w 4217158"/>
              <a:gd name="connsiteY33" fmla="*/ 1462455 h 3864461"/>
              <a:gd name="connsiteX34" fmla="*/ 2142699 w 4217158"/>
              <a:gd name="connsiteY34" fmla="*/ 1421511 h 3864461"/>
              <a:gd name="connsiteX35" fmla="*/ 2183642 w 4217158"/>
              <a:gd name="connsiteY35" fmla="*/ 1325977 h 3864461"/>
              <a:gd name="connsiteX36" fmla="*/ 2224585 w 4217158"/>
              <a:gd name="connsiteY36" fmla="*/ 1257738 h 3864461"/>
              <a:gd name="connsiteX37" fmla="*/ 2402006 w 4217158"/>
              <a:gd name="connsiteY37" fmla="*/ 1093965 h 3864461"/>
              <a:gd name="connsiteX38" fmla="*/ 2429302 w 4217158"/>
              <a:gd name="connsiteY38" fmla="*/ 1053022 h 3864461"/>
              <a:gd name="connsiteX39" fmla="*/ 2470245 w 4217158"/>
              <a:gd name="connsiteY39" fmla="*/ 1012079 h 3864461"/>
              <a:gd name="connsiteX40" fmla="*/ 2524836 w 4217158"/>
              <a:gd name="connsiteY40" fmla="*/ 930192 h 3864461"/>
              <a:gd name="connsiteX41" fmla="*/ 2579427 w 4217158"/>
              <a:gd name="connsiteY41" fmla="*/ 861953 h 3864461"/>
              <a:gd name="connsiteX42" fmla="*/ 2634018 w 4217158"/>
              <a:gd name="connsiteY42" fmla="*/ 766419 h 3864461"/>
              <a:gd name="connsiteX43" fmla="*/ 2688609 w 4217158"/>
              <a:gd name="connsiteY43" fmla="*/ 711828 h 3864461"/>
              <a:gd name="connsiteX44" fmla="*/ 2715905 w 4217158"/>
              <a:gd name="connsiteY44" fmla="*/ 670884 h 3864461"/>
              <a:gd name="connsiteX45" fmla="*/ 2756848 w 4217158"/>
              <a:gd name="connsiteY45" fmla="*/ 643589 h 3864461"/>
              <a:gd name="connsiteX46" fmla="*/ 2866030 w 4217158"/>
              <a:gd name="connsiteY46" fmla="*/ 602646 h 3864461"/>
              <a:gd name="connsiteX47" fmla="*/ 2906973 w 4217158"/>
              <a:gd name="connsiteY47" fmla="*/ 575350 h 3864461"/>
              <a:gd name="connsiteX48" fmla="*/ 2961564 w 4217158"/>
              <a:gd name="connsiteY48" fmla="*/ 561702 h 3864461"/>
              <a:gd name="connsiteX49" fmla="*/ 2975212 w 4217158"/>
              <a:gd name="connsiteY49" fmla="*/ 520759 h 3864461"/>
              <a:gd name="connsiteX50" fmla="*/ 3016155 w 4217158"/>
              <a:gd name="connsiteY50" fmla="*/ 452520 h 3864461"/>
              <a:gd name="connsiteX51" fmla="*/ 3138985 w 4217158"/>
              <a:gd name="connsiteY51" fmla="*/ 356986 h 3864461"/>
              <a:gd name="connsiteX52" fmla="*/ 3261815 w 4217158"/>
              <a:gd name="connsiteY52" fmla="*/ 261452 h 3864461"/>
              <a:gd name="connsiteX53" fmla="*/ 3302758 w 4217158"/>
              <a:gd name="connsiteY53" fmla="*/ 234156 h 3864461"/>
              <a:gd name="connsiteX54" fmla="*/ 3398293 w 4217158"/>
              <a:gd name="connsiteY54" fmla="*/ 220508 h 3864461"/>
              <a:gd name="connsiteX55" fmla="*/ 3439236 w 4217158"/>
              <a:gd name="connsiteY55" fmla="*/ 206861 h 3864461"/>
              <a:gd name="connsiteX56" fmla="*/ 3480179 w 4217158"/>
              <a:gd name="connsiteY56" fmla="*/ 179565 h 3864461"/>
              <a:gd name="connsiteX57" fmla="*/ 3521123 w 4217158"/>
              <a:gd name="connsiteY57" fmla="*/ 138622 h 3864461"/>
              <a:gd name="connsiteX58" fmla="*/ 3562066 w 4217158"/>
              <a:gd name="connsiteY58" fmla="*/ 124974 h 3864461"/>
              <a:gd name="connsiteX59" fmla="*/ 3603009 w 4217158"/>
              <a:gd name="connsiteY59" fmla="*/ 97679 h 3864461"/>
              <a:gd name="connsiteX60" fmla="*/ 3657600 w 4217158"/>
              <a:gd name="connsiteY60" fmla="*/ 70383 h 3864461"/>
              <a:gd name="connsiteX61" fmla="*/ 3698543 w 4217158"/>
              <a:gd name="connsiteY61" fmla="*/ 43087 h 3864461"/>
              <a:gd name="connsiteX62" fmla="*/ 3739487 w 4217158"/>
              <a:gd name="connsiteY62" fmla="*/ 29440 h 3864461"/>
              <a:gd name="connsiteX63" fmla="*/ 4217158 w 4217158"/>
              <a:gd name="connsiteY63" fmla="*/ 2144 h 386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217158" h="3864461">
                <a:moveTo>
                  <a:pt x="0" y="3673392"/>
                </a:moveTo>
                <a:cubicBezTo>
                  <a:pt x="18197" y="3696138"/>
                  <a:pt x="31287" y="3724153"/>
                  <a:pt x="54591" y="3741631"/>
                </a:cubicBezTo>
                <a:cubicBezTo>
                  <a:pt x="69597" y="3752885"/>
                  <a:pt x="91147" y="3750126"/>
                  <a:pt x="109182" y="3755279"/>
                </a:cubicBezTo>
                <a:cubicBezTo>
                  <a:pt x="123014" y="3759231"/>
                  <a:pt x="136477" y="3764377"/>
                  <a:pt x="150125" y="3768926"/>
                </a:cubicBezTo>
                <a:cubicBezTo>
                  <a:pt x="159224" y="3782574"/>
                  <a:pt x="165077" y="3799069"/>
                  <a:pt x="177421" y="3809870"/>
                </a:cubicBezTo>
                <a:cubicBezTo>
                  <a:pt x="202109" y="3831472"/>
                  <a:pt x="259308" y="3864461"/>
                  <a:pt x="259308" y="3864461"/>
                </a:cubicBezTo>
                <a:cubicBezTo>
                  <a:pt x="309350" y="3859912"/>
                  <a:pt x="361407" y="3865590"/>
                  <a:pt x="409433" y="3850813"/>
                </a:cubicBezTo>
                <a:cubicBezTo>
                  <a:pt x="425110" y="3845989"/>
                  <a:pt x="423080" y="3818968"/>
                  <a:pt x="436728" y="3809870"/>
                </a:cubicBezTo>
                <a:cubicBezTo>
                  <a:pt x="452335" y="3799465"/>
                  <a:pt x="473123" y="3800771"/>
                  <a:pt x="491320" y="3796222"/>
                </a:cubicBezTo>
                <a:cubicBezTo>
                  <a:pt x="518615" y="3778025"/>
                  <a:pt x="543864" y="3756302"/>
                  <a:pt x="573206" y="3741631"/>
                </a:cubicBezTo>
                <a:cubicBezTo>
                  <a:pt x="600502" y="3727983"/>
                  <a:pt x="629701" y="3717615"/>
                  <a:pt x="655093" y="3700687"/>
                </a:cubicBezTo>
                <a:cubicBezTo>
                  <a:pt x="671152" y="3689981"/>
                  <a:pt x="682388" y="3673392"/>
                  <a:pt x="696036" y="3659744"/>
                </a:cubicBezTo>
                <a:cubicBezTo>
                  <a:pt x="765195" y="3521423"/>
                  <a:pt x="675691" y="3692295"/>
                  <a:pt x="764275" y="3550562"/>
                </a:cubicBezTo>
                <a:cubicBezTo>
                  <a:pt x="835265" y="3436978"/>
                  <a:pt x="758788" y="3547888"/>
                  <a:pt x="805218" y="3455028"/>
                </a:cubicBezTo>
                <a:cubicBezTo>
                  <a:pt x="841812" y="3381840"/>
                  <a:pt x="890562" y="3330434"/>
                  <a:pt x="941696" y="3263959"/>
                </a:cubicBezTo>
                <a:cubicBezTo>
                  <a:pt x="955565" y="3245930"/>
                  <a:pt x="966555" y="3225452"/>
                  <a:pt x="982639" y="3209368"/>
                </a:cubicBezTo>
                <a:lnTo>
                  <a:pt x="1078173" y="3113834"/>
                </a:lnTo>
                <a:cubicBezTo>
                  <a:pt x="1122258" y="3069749"/>
                  <a:pt x="1176857" y="3024072"/>
                  <a:pt x="1201003" y="2963708"/>
                </a:cubicBezTo>
                <a:cubicBezTo>
                  <a:pt x="1210102" y="2940962"/>
                  <a:pt x="1219927" y="2918493"/>
                  <a:pt x="1228299" y="2895470"/>
                </a:cubicBezTo>
                <a:cubicBezTo>
                  <a:pt x="1238132" y="2868430"/>
                  <a:pt x="1244260" y="2840029"/>
                  <a:pt x="1255594" y="2813583"/>
                </a:cubicBezTo>
                <a:cubicBezTo>
                  <a:pt x="1333429" y="2631966"/>
                  <a:pt x="1278464" y="2766072"/>
                  <a:pt x="1351128" y="2649810"/>
                </a:cubicBezTo>
                <a:cubicBezTo>
                  <a:pt x="1361911" y="2632558"/>
                  <a:pt x="1367641" y="2612471"/>
                  <a:pt x="1378424" y="2595219"/>
                </a:cubicBezTo>
                <a:cubicBezTo>
                  <a:pt x="1407605" y="2548530"/>
                  <a:pt x="1423090" y="2536905"/>
                  <a:pt x="1460311" y="2499684"/>
                </a:cubicBezTo>
                <a:cubicBezTo>
                  <a:pt x="1464860" y="2486036"/>
                  <a:pt x="1467524" y="2471608"/>
                  <a:pt x="1473958" y="2458741"/>
                </a:cubicBezTo>
                <a:cubicBezTo>
                  <a:pt x="1485821" y="2435015"/>
                  <a:pt x="1504699" y="2414988"/>
                  <a:pt x="1514902" y="2390502"/>
                </a:cubicBezTo>
                <a:cubicBezTo>
                  <a:pt x="1527640" y="2359931"/>
                  <a:pt x="1528019" y="2324899"/>
                  <a:pt x="1542197" y="2294968"/>
                </a:cubicBezTo>
                <a:cubicBezTo>
                  <a:pt x="1609864" y="2152114"/>
                  <a:pt x="1604522" y="2164404"/>
                  <a:pt x="1678675" y="2090252"/>
                </a:cubicBezTo>
                <a:cubicBezTo>
                  <a:pt x="1691322" y="2052312"/>
                  <a:pt x="1691398" y="2040112"/>
                  <a:pt x="1719618" y="2008365"/>
                </a:cubicBezTo>
                <a:cubicBezTo>
                  <a:pt x="1745264" y="1979514"/>
                  <a:pt x="1778344" y="1957361"/>
                  <a:pt x="1801505" y="1926479"/>
                </a:cubicBezTo>
                <a:cubicBezTo>
                  <a:pt x="1815153" y="1908282"/>
                  <a:pt x="1829227" y="1890397"/>
                  <a:pt x="1842448" y="1871887"/>
                </a:cubicBezTo>
                <a:cubicBezTo>
                  <a:pt x="1851982" y="1858540"/>
                  <a:pt x="1857606" y="1841977"/>
                  <a:pt x="1869743" y="1830944"/>
                </a:cubicBezTo>
                <a:cubicBezTo>
                  <a:pt x="1908123" y="1796053"/>
                  <a:pt x="1992573" y="1735410"/>
                  <a:pt x="1992573" y="1735410"/>
                </a:cubicBezTo>
                <a:cubicBezTo>
                  <a:pt x="2059027" y="1602502"/>
                  <a:pt x="2026229" y="1661119"/>
                  <a:pt x="2088108" y="1557989"/>
                </a:cubicBezTo>
                <a:cubicBezTo>
                  <a:pt x="2092482" y="1540493"/>
                  <a:pt x="2105612" y="1482038"/>
                  <a:pt x="2115403" y="1462455"/>
                </a:cubicBezTo>
                <a:cubicBezTo>
                  <a:pt x="2122739" y="1447784"/>
                  <a:pt x="2133600" y="1435159"/>
                  <a:pt x="2142699" y="1421511"/>
                </a:cubicBezTo>
                <a:cubicBezTo>
                  <a:pt x="2158805" y="1373189"/>
                  <a:pt x="2155532" y="1376574"/>
                  <a:pt x="2183642" y="1325977"/>
                </a:cubicBezTo>
                <a:cubicBezTo>
                  <a:pt x="2196524" y="1302789"/>
                  <a:pt x="2207450" y="1277988"/>
                  <a:pt x="2224585" y="1257738"/>
                </a:cubicBezTo>
                <a:cubicBezTo>
                  <a:pt x="2435311" y="1008698"/>
                  <a:pt x="2247764" y="1248205"/>
                  <a:pt x="2402006" y="1093965"/>
                </a:cubicBezTo>
                <a:cubicBezTo>
                  <a:pt x="2413604" y="1082367"/>
                  <a:pt x="2418801" y="1065623"/>
                  <a:pt x="2429302" y="1053022"/>
                </a:cubicBezTo>
                <a:cubicBezTo>
                  <a:pt x="2441658" y="1038195"/>
                  <a:pt x="2458396" y="1027314"/>
                  <a:pt x="2470245" y="1012079"/>
                </a:cubicBezTo>
                <a:cubicBezTo>
                  <a:pt x="2490385" y="986184"/>
                  <a:pt x="2504343" y="955809"/>
                  <a:pt x="2524836" y="930192"/>
                </a:cubicBezTo>
                <a:cubicBezTo>
                  <a:pt x="2543033" y="907446"/>
                  <a:pt x="2563269" y="886190"/>
                  <a:pt x="2579427" y="861953"/>
                </a:cubicBezTo>
                <a:cubicBezTo>
                  <a:pt x="2618147" y="803873"/>
                  <a:pt x="2592141" y="815275"/>
                  <a:pt x="2634018" y="766419"/>
                </a:cubicBezTo>
                <a:cubicBezTo>
                  <a:pt x="2650766" y="746880"/>
                  <a:pt x="2671861" y="731367"/>
                  <a:pt x="2688609" y="711828"/>
                </a:cubicBezTo>
                <a:cubicBezTo>
                  <a:pt x="2699284" y="699374"/>
                  <a:pt x="2704306" y="682483"/>
                  <a:pt x="2715905" y="670884"/>
                </a:cubicBezTo>
                <a:cubicBezTo>
                  <a:pt x="2727503" y="659286"/>
                  <a:pt x="2742607" y="651727"/>
                  <a:pt x="2756848" y="643589"/>
                </a:cubicBezTo>
                <a:cubicBezTo>
                  <a:pt x="2812359" y="611869"/>
                  <a:pt x="2806321" y="617572"/>
                  <a:pt x="2866030" y="602646"/>
                </a:cubicBezTo>
                <a:cubicBezTo>
                  <a:pt x="2879678" y="593547"/>
                  <a:pt x="2891897" y="581811"/>
                  <a:pt x="2906973" y="575350"/>
                </a:cubicBezTo>
                <a:cubicBezTo>
                  <a:pt x="2924213" y="567961"/>
                  <a:pt x="2946917" y="573419"/>
                  <a:pt x="2961564" y="561702"/>
                </a:cubicBezTo>
                <a:cubicBezTo>
                  <a:pt x="2972798" y="552715"/>
                  <a:pt x="2968778" y="533626"/>
                  <a:pt x="2975212" y="520759"/>
                </a:cubicBezTo>
                <a:cubicBezTo>
                  <a:pt x="2987075" y="497033"/>
                  <a:pt x="3000239" y="473741"/>
                  <a:pt x="3016155" y="452520"/>
                </a:cubicBezTo>
                <a:cubicBezTo>
                  <a:pt x="3056741" y="398405"/>
                  <a:pt x="3081074" y="405245"/>
                  <a:pt x="3138985" y="356986"/>
                </a:cubicBezTo>
                <a:cubicBezTo>
                  <a:pt x="3261729" y="254699"/>
                  <a:pt x="3172816" y="291117"/>
                  <a:pt x="3261815" y="261452"/>
                </a:cubicBezTo>
                <a:cubicBezTo>
                  <a:pt x="3275463" y="252353"/>
                  <a:pt x="3287047" y="238869"/>
                  <a:pt x="3302758" y="234156"/>
                </a:cubicBezTo>
                <a:cubicBezTo>
                  <a:pt x="3333570" y="224912"/>
                  <a:pt x="3366749" y="226817"/>
                  <a:pt x="3398293" y="220508"/>
                </a:cubicBezTo>
                <a:cubicBezTo>
                  <a:pt x="3412399" y="217687"/>
                  <a:pt x="3425588" y="211410"/>
                  <a:pt x="3439236" y="206861"/>
                </a:cubicBezTo>
                <a:cubicBezTo>
                  <a:pt x="3452884" y="197762"/>
                  <a:pt x="3467578" y="190066"/>
                  <a:pt x="3480179" y="179565"/>
                </a:cubicBezTo>
                <a:cubicBezTo>
                  <a:pt x="3495006" y="167209"/>
                  <a:pt x="3505064" y="149328"/>
                  <a:pt x="3521123" y="138622"/>
                </a:cubicBezTo>
                <a:cubicBezTo>
                  <a:pt x="3533093" y="130642"/>
                  <a:pt x="3549199" y="131408"/>
                  <a:pt x="3562066" y="124974"/>
                </a:cubicBezTo>
                <a:cubicBezTo>
                  <a:pt x="3576737" y="117639"/>
                  <a:pt x="3588768" y="105817"/>
                  <a:pt x="3603009" y="97679"/>
                </a:cubicBezTo>
                <a:cubicBezTo>
                  <a:pt x="3620673" y="87585"/>
                  <a:pt x="3639936" y="80477"/>
                  <a:pt x="3657600" y="70383"/>
                </a:cubicBezTo>
                <a:cubicBezTo>
                  <a:pt x="3671841" y="62245"/>
                  <a:pt x="3683872" y="50422"/>
                  <a:pt x="3698543" y="43087"/>
                </a:cubicBezTo>
                <a:cubicBezTo>
                  <a:pt x="3711410" y="36653"/>
                  <a:pt x="3725320" y="31940"/>
                  <a:pt x="3739487" y="29440"/>
                </a:cubicBezTo>
                <a:cubicBezTo>
                  <a:pt x="3970728" y="-11367"/>
                  <a:pt x="3947001" y="2144"/>
                  <a:pt x="4217158" y="2144"/>
                </a:cubicBezTo>
              </a:path>
            </a:pathLst>
          </a:cu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7" name="Multiply 6"/>
          <p:cNvSpPr/>
          <p:nvPr/>
        </p:nvSpPr>
        <p:spPr>
          <a:xfrm>
            <a:off x="6212216" y="2053998"/>
            <a:ext cx="804660" cy="70079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8" name="Multiply 7"/>
          <p:cNvSpPr/>
          <p:nvPr/>
        </p:nvSpPr>
        <p:spPr>
          <a:xfrm>
            <a:off x="5693670" y="1682096"/>
            <a:ext cx="804660" cy="70079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9" name="Title 5"/>
          <p:cNvSpPr txBox="1">
            <a:spLocks/>
          </p:cNvSpPr>
          <p:nvPr/>
        </p:nvSpPr>
        <p:spPr>
          <a:xfrm>
            <a:off x="1946513" y="4976608"/>
            <a:ext cx="7241944" cy="583995"/>
          </a:xfrm>
          <a:prstGeom prst="rect">
            <a:avLst/>
          </a:prstGeom>
        </p:spPr>
        <p:txBody>
          <a:bodyPr/>
          <a:lstStyle/>
          <a:p>
            <a:pPr algn="ctr" eaLnBrk="0" fontAlgn="base" hangingPunct="0">
              <a:spcBef>
                <a:spcPct val="0"/>
              </a:spcBef>
              <a:spcAft>
                <a:spcPct val="0"/>
              </a:spcAft>
              <a:defRPr/>
            </a:pPr>
            <a:r>
              <a:rPr lang="en-US" sz="4400" b="1" kern="0" dirty="0">
                <a:solidFill>
                  <a:prstClr val="black"/>
                </a:solidFill>
                <a:latin typeface="Arial" panose="020B0604020202020204" pitchFamily="34" charset="0"/>
                <a:ea typeface="ＭＳ Ｐゴシック" charset="0"/>
                <a:cs typeface="Arial" panose="020B0604020202020204" pitchFamily="34" charset="0"/>
              </a:rPr>
              <a:t>Market Cycle</a:t>
            </a:r>
          </a:p>
        </p:txBody>
      </p:sp>
      <p:sp>
        <p:nvSpPr>
          <p:cNvPr id="12" name="TextBox 11"/>
          <p:cNvSpPr txBox="1"/>
          <p:nvPr/>
        </p:nvSpPr>
        <p:spPr>
          <a:xfrm>
            <a:off x="7467600" y="1682096"/>
            <a:ext cx="3025344" cy="3416320"/>
          </a:xfrm>
          <a:prstGeom prst="rect">
            <a:avLst/>
          </a:prstGeom>
          <a:noFill/>
        </p:spPr>
        <p:txBody>
          <a:bodyPr wrap="square" rtlCol="0">
            <a:spAutoFit/>
          </a:bodyPr>
          <a:lstStyle/>
          <a:p>
            <a:pPr algn="r" fontAlgn="base">
              <a:spcBef>
                <a:spcPct val="0"/>
              </a:spcBef>
              <a:spcAft>
                <a:spcPct val="0"/>
              </a:spcAft>
            </a:pPr>
            <a:r>
              <a:rPr lang="en-US" sz="2400" b="1" kern="0" dirty="0">
                <a:solidFill>
                  <a:prstClr val="black"/>
                </a:solidFill>
                <a:latin typeface="Arial" panose="020B0604020202020204" pitchFamily="34" charset="0"/>
                <a:ea typeface="ＭＳ Ｐゴシック" charset="0"/>
                <a:cs typeface="Arial" panose="020B0604020202020204" pitchFamily="34" charset="0"/>
              </a:rPr>
              <a:t>The question is not when, how deep, or how long. </a:t>
            </a:r>
          </a:p>
          <a:p>
            <a:pPr algn="r" fontAlgn="base">
              <a:spcBef>
                <a:spcPct val="0"/>
              </a:spcBef>
              <a:spcAft>
                <a:spcPct val="0"/>
              </a:spcAft>
            </a:pPr>
            <a:endParaRPr lang="en-US" sz="2400" b="1" kern="0" dirty="0">
              <a:solidFill>
                <a:prstClr val="black"/>
              </a:solidFill>
              <a:latin typeface="Arial" panose="020B0604020202020204" pitchFamily="34" charset="0"/>
              <a:ea typeface="ＭＳ Ｐゴシック" charset="0"/>
              <a:cs typeface="Arial" panose="020B0604020202020204" pitchFamily="34" charset="0"/>
            </a:endParaRPr>
          </a:p>
          <a:p>
            <a:pPr algn="r" fontAlgn="base">
              <a:spcBef>
                <a:spcPct val="0"/>
              </a:spcBef>
              <a:spcAft>
                <a:spcPct val="0"/>
              </a:spcAft>
            </a:pPr>
            <a:r>
              <a:rPr lang="en-US" sz="2400" b="1" kern="0" dirty="0">
                <a:solidFill>
                  <a:prstClr val="black"/>
                </a:solidFill>
                <a:latin typeface="Arial" panose="020B0604020202020204" pitchFamily="34" charset="0"/>
                <a:ea typeface="ＭＳ Ｐゴシック" charset="0"/>
                <a:cs typeface="Arial" panose="020B0604020202020204" pitchFamily="34" charset="0"/>
              </a:rPr>
              <a:t>It’s </a:t>
            </a:r>
            <a:r>
              <a:rPr lang="en-US" sz="2400" b="1" kern="0" dirty="0">
                <a:solidFill>
                  <a:srgbClr val="FF0000"/>
                </a:solidFill>
                <a:latin typeface="Arial" panose="020B0604020202020204" pitchFamily="34" charset="0"/>
                <a:ea typeface="ＭＳ Ｐゴシック" charset="0"/>
                <a:cs typeface="Arial" panose="020B0604020202020204" pitchFamily="34" charset="0"/>
              </a:rPr>
              <a:t>“do you have a plan to manage this type of risk in your retirement years?”</a:t>
            </a:r>
          </a:p>
        </p:txBody>
      </p:sp>
      <p:sp>
        <p:nvSpPr>
          <p:cNvPr id="13" name="Title 1"/>
          <p:cNvSpPr>
            <a:spLocks noGrp="1"/>
          </p:cNvSpPr>
          <p:nvPr>
            <p:ph type="title"/>
          </p:nvPr>
        </p:nvSpPr>
        <p:spPr>
          <a:xfrm>
            <a:off x="1946513" y="80891"/>
            <a:ext cx="8229600" cy="671015"/>
          </a:xfrm>
        </p:spPr>
        <p:txBody>
          <a:bodyPr>
            <a:normAutofit/>
          </a:bodyPr>
          <a:lstStyle/>
          <a:p>
            <a:r>
              <a:rPr lang="en-US" b="1" dirty="0"/>
              <a:t>#1 What’s Coming Next?</a:t>
            </a:r>
          </a:p>
        </p:txBody>
      </p:sp>
    </p:spTree>
    <p:extLst>
      <p:ext uri="{BB962C8B-B14F-4D97-AF65-F5344CB8AC3E}">
        <p14:creationId xmlns:p14="http://schemas.microsoft.com/office/powerpoint/2010/main" val="40774388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575"/>
            <a:ext cx="8229600" cy="1252538"/>
          </a:xfrm>
        </p:spPr>
        <p:txBody>
          <a:bodyPr/>
          <a:lstStyle/>
          <a:p>
            <a:pPr algn="ctr">
              <a:defRPr/>
            </a:pPr>
            <a:endParaRPr lang="en-US" sz="4000" dirty="0">
              <a:solidFill>
                <a:schemeClr val="bg1"/>
              </a:solidFill>
            </a:endParaRPr>
          </a:p>
        </p:txBody>
      </p:sp>
      <p:sp>
        <p:nvSpPr>
          <p:cNvPr id="3" name="Content Placeholder 2"/>
          <p:cNvSpPr>
            <a:spLocks noGrp="1"/>
          </p:cNvSpPr>
          <p:nvPr>
            <p:ph idx="1"/>
          </p:nvPr>
        </p:nvSpPr>
        <p:spPr>
          <a:xfrm>
            <a:off x="914400" y="1775192"/>
            <a:ext cx="9753600" cy="4625609"/>
          </a:xfrm>
        </p:spPr>
        <p:txBody>
          <a:bodyPr>
            <a:normAutofit/>
          </a:bodyPr>
          <a:lstStyle/>
          <a:p>
            <a:pPr marL="2023110" lvl="6" indent="-514350">
              <a:buFont typeface="+mj-lt"/>
              <a:buAutoNum type="arabicPeriod"/>
              <a:defRPr/>
            </a:pPr>
            <a:endParaRPr lang="en-US" sz="3600" dirty="0"/>
          </a:p>
          <a:p>
            <a:pPr marL="633222" indent="-514350" algn="ctr">
              <a:buClr>
                <a:schemeClr val="accent6">
                  <a:lumMod val="50000"/>
                </a:schemeClr>
              </a:buClr>
              <a:defRPr/>
            </a:pPr>
            <a:endParaRPr lang="en-US" sz="3600" b="1" dirty="0"/>
          </a:p>
          <a:p>
            <a:pPr marL="633222" indent="-514350" algn="ctr">
              <a:buClr>
                <a:schemeClr val="accent6">
                  <a:lumMod val="50000"/>
                </a:schemeClr>
              </a:buClr>
              <a:defRPr/>
            </a:pPr>
            <a:r>
              <a:rPr lang="en-US" sz="3600" b="1" dirty="0"/>
              <a:t>So Then What Is</a:t>
            </a:r>
          </a:p>
          <a:p>
            <a:pPr marL="633222" indent="-514350" algn="ctr">
              <a:buClr>
                <a:schemeClr val="accent6">
                  <a:lumMod val="50000"/>
                </a:schemeClr>
              </a:buClr>
              <a:defRPr/>
            </a:pPr>
            <a:r>
              <a:rPr lang="en-US" sz="3600" b="1" dirty="0"/>
              <a:t>Tactical Managed Money?</a:t>
            </a:r>
          </a:p>
          <a:p>
            <a:pPr marL="1620774" lvl="4" indent="-514350">
              <a:buClr>
                <a:schemeClr val="accent6">
                  <a:lumMod val="50000"/>
                </a:schemeClr>
              </a:buClr>
              <a:buNone/>
              <a:defRPr/>
            </a:pPr>
            <a:endParaRPr sz="1400" b="1" dirty="0"/>
          </a:p>
        </p:txBody>
      </p:sp>
    </p:spTree>
    <p:extLst>
      <p:ext uri="{BB962C8B-B14F-4D97-AF65-F5344CB8AC3E}">
        <p14:creationId xmlns:p14="http://schemas.microsoft.com/office/powerpoint/2010/main" val="3336525432"/>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600" dirty="0">
                <a:solidFill>
                  <a:schemeClr val="tx1"/>
                </a:solidFill>
                <a:effectLst>
                  <a:outerShdw blurRad="38100" dist="38100" dir="2700000" algn="tl">
                    <a:srgbClr val="000000">
                      <a:alpha val="43137"/>
                    </a:srgbClr>
                  </a:outerShdw>
                </a:effectLst>
              </a:rPr>
              <a:t>Tactical Managed Money Is…</a:t>
            </a:r>
          </a:p>
        </p:txBody>
      </p:sp>
      <p:sp>
        <p:nvSpPr>
          <p:cNvPr id="3" name="Content Placeholder 2"/>
          <p:cNvSpPr>
            <a:spLocks noGrp="1"/>
          </p:cNvSpPr>
          <p:nvPr>
            <p:ph idx="1"/>
          </p:nvPr>
        </p:nvSpPr>
        <p:spPr>
          <a:xfrm>
            <a:off x="1524000" y="1447800"/>
            <a:ext cx="9144000" cy="4953000"/>
          </a:xfrm>
        </p:spPr>
        <p:txBody>
          <a:bodyPr rtlCol="0">
            <a:normAutofit/>
          </a:bodyPr>
          <a:lstStyle/>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57200" lvl="1" indent="-320040">
              <a:lnSpc>
                <a:spcPct val="150000"/>
              </a:lnSpc>
              <a:spcBef>
                <a:spcPts val="0"/>
              </a:spcBef>
              <a:buClr>
                <a:schemeClr val="accent3">
                  <a:lumMod val="50000"/>
                </a:schemeClr>
              </a:buClr>
              <a:defRPr/>
            </a:pPr>
            <a:r>
              <a:rPr lang="en-US" b="1" dirty="0"/>
              <a:t>ACTIVE PROFESSIONAL Money Management</a:t>
            </a: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36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24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tx1">
                  <a:lumMod val="50000"/>
                  <a:lumOff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fontAlgn="auto">
              <a:spcBef>
                <a:spcPts val="0"/>
              </a:spcBef>
              <a:spcAft>
                <a:spcPts val="0"/>
              </a:spcAft>
              <a:buClr>
                <a:schemeClr val="accent3">
                  <a:lumMod val="50000"/>
                </a:schemeClr>
              </a:buClr>
              <a:buFont typeface="Wingdings 2"/>
              <a:buChar char=""/>
              <a:defRPr/>
            </a:pPr>
            <a:endParaRPr lang="en-US" b="1" dirty="0">
              <a:solidFill>
                <a:schemeClr val="accent3">
                  <a:lumMod val="50000"/>
                </a:schemeClr>
              </a:solidFill>
            </a:endParaRPr>
          </a:p>
        </p:txBody>
      </p:sp>
    </p:spTree>
    <p:extLst>
      <p:ext uri="{BB962C8B-B14F-4D97-AF65-F5344CB8AC3E}">
        <p14:creationId xmlns:p14="http://schemas.microsoft.com/office/powerpoint/2010/main" val="3438502276"/>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600" dirty="0">
                <a:solidFill>
                  <a:schemeClr val="tx1"/>
                </a:solidFill>
                <a:effectLst>
                  <a:outerShdw blurRad="38100" dist="38100" dir="2700000" algn="tl">
                    <a:srgbClr val="000000">
                      <a:alpha val="43137"/>
                    </a:srgbClr>
                  </a:outerShdw>
                </a:effectLst>
              </a:rPr>
              <a:t>Tactical Managed Money Is…</a:t>
            </a:r>
            <a:endParaRPr lang="en-US" sz="3600" dirty="0">
              <a:solidFill>
                <a:schemeClr val="bg1"/>
              </a:solidFill>
            </a:endParaRPr>
          </a:p>
        </p:txBody>
      </p:sp>
      <p:sp>
        <p:nvSpPr>
          <p:cNvPr id="3" name="Content Placeholder 2"/>
          <p:cNvSpPr>
            <a:spLocks noGrp="1"/>
          </p:cNvSpPr>
          <p:nvPr>
            <p:ph idx="1"/>
          </p:nvPr>
        </p:nvSpPr>
        <p:spPr>
          <a:xfrm>
            <a:off x="1524000" y="1447800"/>
            <a:ext cx="9144000" cy="4953000"/>
          </a:xfrm>
        </p:spPr>
        <p:txBody>
          <a:bodyPr rtlCol="0">
            <a:normAutofit/>
          </a:bodyPr>
          <a:lstStyle/>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ACTIVE PROFESSIONAL Money Management</a:t>
            </a:r>
          </a:p>
          <a:p>
            <a:pPr marL="457200" lvl="1" indent="-320040">
              <a:lnSpc>
                <a:spcPct val="150000"/>
              </a:lnSpc>
              <a:spcBef>
                <a:spcPts val="0"/>
              </a:spcBef>
              <a:buClr>
                <a:schemeClr val="accent3">
                  <a:lumMod val="50000"/>
                </a:schemeClr>
              </a:buClr>
              <a:defRPr/>
            </a:pPr>
            <a:r>
              <a:rPr lang="en-US" b="1" dirty="0"/>
              <a:t>Constant Attention By A Professional Manager</a:t>
            </a: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36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24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tx1">
                  <a:lumMod val="50000"/>
                  <a:lumOff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fontAlgn="auto">
              <a:spcBef>
                <a:spcPts val="0"/>
              </a:spcBef>
              <a:spcAft>
                <a:spcPts val="0"/>
              </a:spcAft>
              <a:buClr>
                <a:schemeClr val="accent3">
                  <a:lumMod val="50000"/>
                </a:schemeClr>
              </a:buClr>
              <a:buFont typeface="Wingdings 2"/>
              <a:buChar char=""/>
              <a:defRPr/>
            </a:pPr>
            <a:endParaRPr lang="en-US" b="1" dirty="0">
              <a:solidFill>
                <a:schemeClr val="accent3">
                  <a:lumMod val="50000"/>
                </a:schemeClr>
              </a:solidFill>
            </a:endParaRPr>
          </a:p>
        </p:txBody>
      </p:sp>
    </p:spTree>
    <p:extLst>
      <p:ext uri="{BB962C8B-B14F-4D97-AF65-F5344CB8AC3E}">
        <p14:creationId xmlns:p14="http://schemas.microsoft.com/office/powerpoint/2010/main" val="3780661711"/>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600" dirty="0">
                <a:solidFill>
                  <a:schemeClr val="tx1"/>
                </a:solidFill>
                <a:effectLst>
                  <a:outerShdw blurRad="38100" dist="38100" dir="2700000" algn="tl">
                    <a:srgbClr val="000000">
                      <a:alpha val="43137"/>
                    </a:srgbClr>
                  </a:outerShdw>
                </a:effectLst>
              </a:rPr>
              <a:t>Tactical Managed Money Is…</a:t>
            </a:r>
          </a:p>
        </p:txBody>
      </p:sp>
      <p:sp>
        <p:nvSpPr>
          <p:cNvPr id="3" name="Content Placeholder 2"/>
          <p:cNvSpPr>
            <a:spLocks noGrp="1"/>
          </p:cNvSpPr>
          <p:nvPr>
            <p:ph idx="1"/>
          </p:nvPr>
        </p:nvSpPr>
        <p:spPr>
          <a:xfrm>
            <a:off x="1524000" y="1447800"/>
            <a:ext cx="9144000" cy="4953000"/>
          </a:xfrm>
        </p:spPr>
        <p:txBody>
          <a:bodyPr rtlCol="0">
            <a:normAutofit/>
          </a:bodyPr>
          <a:lstStyle/>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ACTIVE PROFESSIONAL Money Management</a:t>
            </a: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Constant Attention By A Professional Manager</a:t>
            </a:r>
          </a:p>
          <a:p>
            <a:pPr marL="457200" lvl="1" indent="-320040">
              <a:lnSpc>
                <a:spcPct val="150000"/>
              </a:lnSpc>
              <a:spcBef>
                <a:spcPts val="0"/>
              </a:spcBef>
              <a:buClr>
                <a:schemeClr val="accent3">
                  <a:lumMod val="50000"/>
                </a:schemeClr>
              </a:buClr>
              <a:defRPr/>
            </a:pPr>
            <a:r>
              <a:rPr lang="en-US" b="1" dirty="0"/>
              <a:t>Flexibility To Use Multiple Asset Classes</a:t>
            </a: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36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24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tx1">
                  <a:lumMod val="50000"/>
                  <a:lumOff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fontAlgn="auto">
              <a:spcBef>
                <a:spcPts val="0"/>
              </a:spcBef>
              <a:spcAft>
                <a:spcPts val="0"/>
              </a:spcAft>
              <a:buClr>
                <a:schemeClr val="accent3">
                  <a:lumMod val="50000"/>
                </a:schemeClr>
              </a:buClr>
              <a:buFont typeface="Wingdings 2"/>
              <a:buChar char=""/>
              <a:defRPr/>
            </a:pPr>
            <a:endParaRPr lang="en-US" b="1" dirty="0">
              <a:solidFill>
                <a:schemeClr val="accent3">
                  <a:lumMod val="50000"/>
                </a:schemeClr>
              </a:solidFill>
            </a:endParaRPr>
          </a:p>
        </p:txBody>
      </p:sp>
    </p:spTree>
    <p:extLst>
      <p:ext uri="{BB962C8B-B14F-4D97-AF65-F5344CB8AC3E}">
        <p14:creationId xmlns:p14="http://schemas.microsoft.com/office/powerpoint/2010/main" val="1858644599"/>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600" dirty="0">
                <a:solidFill>
                  <a:schemeClr val="tx1"/>
                </a:solidFill>
                <a:effectLst>
                  <a:outerShdw blurRad="38100" dist="38100" dir="2700000" algn="tl">
                    <a:srgbClr val="000000">
                      <a:alpha val="43137"/>
                    </a:srgbClr>
                  </a:outerShdw>
                </a:effectLst>
              </a:rPr>
              <a:t>Tactical Managed Money Is…</a:t>
            </a:r>
          </a:p>
        </p:txBody>
      </p:sp>
      <p:sp>
        <p:nvSpPr>
          <p:cNvPr id="3" name="Content Placeholder 2"/>
          <p:cNvSpPr>
            <a:spLocks noGrp="1"/>
          </p:cNvSpPr>
          <p:nvPr>
            <p:ph idx="1"/>
          </p:nvPr>
        </p:nvSpPr>
        <p:spPr>
          <a:xfrm>
            <a:off x="1524000" y="1447800"/>
            <a:ext cx="9144000" cy="4953000"/>
          </a:xfrm>
        </p:spPr>
        <p:txBody>
          <a:bodyPr rtlCol="0">
            <a:normAutofit/>
          </a:bodyPr>
          <a:lstStyle/>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ACTIVE PROFESSIONAL Money Management</a:t>
            </a: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Constant Attention By A Professional Manager</a:t>
            </a: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Flexibility To Use Multiple Asset Classes</a:t>
            </a:r>
          </a:p>
          <a:p>
            <a:pPr marL="457200" lvl="1" indent="-320040">
              <a:lnSpc>
                <a:spcPct val="150000"/>
              </a:lnSpc>
              <a:spcBef>
                <a:spcPts val="0"/>
              </a:spcBef>
              <a:buClr>
                <a:schemeClr val="accent3">
                  <a:lumMod val="50000"/>
                </a:schemeClr>
              </a:buClr>
              <a:defRPr/>
            </a:pPr>
            <a:r>
              <a:rPr lang="en-US" b="1" dirty="0"/>
              <a:t>Trends And Indicators, NOT Timing </a:t>
            </a: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36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24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tx1">
                  <a:lumMod val="50000"/>
                  <a:lumOff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fontAlgn="auto">
              <a:spcBef>
                <a:spcPts val="0"/>
              </a:spcBef>
              <a:spcAft>
                <a:spcPts val="0"/>
              </a:spcAft>
              <a:buClr>
                <a:schemeClr val="accent3">
                  <a:lumMod val="50000"/>
                </a:schemeClr>
              </a:buClr>
              <a:buFont typeface="Wingdings 2"/>
              <a:buChar char=""/>
              <a:defRPr/>
            </a:pPr>
            <a:endParaRPr lang="en-US" b="1" dirty="0">
              <a:solidFill>
                <a:schemeClr val="accent3">
                  <a:lumMod val="50000"/>
                </a:schemeClr>
              </a:solidFill>
            </a:endParaRPr>
          </a:p>
        </p:txBody>
      </p:sp>
    </p:spTree>
    <p:extLst>
      <p:ext uri="{BB962C8B-B14F-4D97-AF65-F5344CB8AC3E}">
        <p14:creationId xmlns:p14="http://schemas.microsoft.com/office/powerpoint/2010/main" val="3589026893"/>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600" dirty="0">
                <a:solidFill>
                  <a:schemeClr val="tx1"/>
                </a:solidFill>
                <a:effectLst>
                  <a:outerShdw blurRad="38100" dist="38100" dir="2700000" algn="tl">
                    <a:srgbClr val="000000">
                      <a:alpha val="43137"/>
                    </a:srgbClr>
                  </a:outerShdw>
                </a:effectLst>
              </a:rPr>
              <a:t>Tactical Managed Money Is…</a:t>
            </a:r>
          </a:p>
        </p:txBody>
      </p:sp>
      <p:sp>
        <p:nvSpPr>
          <p:cNvPr id="3" name="Content Placeholder 2"/>
          <p:cNvSpPr>
            <a:spLocks noGrp="1"/>
          </p:cNvSpPr>
          <p:nvPr>
            <p:ph idx="1"/>
          </p:nvPr>
        </p:nvSpPr>
        <p:spPr>
          <a:xfrm>
            <a:off x="1524000" y="1447800"/>
            <a:ext cx="9144000" cy="4953000"/>
          </a:xfrm>
        </p:spPr>
        <p:txBody>
          <a:bodyPr rtlCol="0">
            <a:normAutofit/>
          </a:bodyPr>
          <a:lstStyle/>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ACTIVE PROFESSIONAL Money Management</a:t>
            </a: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Constant Attention By A Professional Manager</a:t>
            </a: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Flexibility To Use Multiple Asset Classes</a:t>
            </a: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Trends And Indicators, NOT Timing </a:t>
            </a:r>
          </a:p>
          <a:p>
            <a:pPr marL="457200" lvl="1" indent="-320040">
              <a:lnSpc>
                <a:spcPct val="150000"/>
              </a:lnSpc>
              <a:spcBef>
                <a:spcPts val="0"/>
              </a:spcBef>
              <a:buClr>
                <a:schemeClr val="accent3">
                  <a:lumMod val="50000"/>
                </a:schemeClr>
              </a:buClr>
              <a:defRPr/>
            </a:pPr>
            <a:r>
              <a:rPr lang="en-US" b="1" dirty="0"/>
              <a:t>Ultimate Asset Protection: Cash </a:t>
            </a: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36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24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tx1">
                  <a:lumMod val="50000"/>
                  <a:lumOff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fontAlgn="auto">
              <a:spcBef>
                <a:spcPts val="0"/>
              </a:spcBef>
              <a:spcAft>
                <a:spcPts val="0"/>
              </a:spcAft>
              <a:buClr>
                <a:schemeClr val="accent3">
                  <a:lumMod val="50000"/>
                </a:schemeClr>
              </a:buClr>
              <a:buFont typeface="Wingdings 2"/>
              <a:buChar char=""/>
              <a:defRPr/>
            </a:pPr>
            <a:endParaRPr lang="en-US" b="1" dirty="0">
              <a:solidFill>
                <a:schemeClr val="accent3">
                  <a:lumMod val="50000"/>
                </a:schemeClr>
              </a:solidFill>
            </a:endParaRPr>
          </a:p>
        </p:txBody>
      </p:sp>
    </p:spTree>
    <p:extLst>
      <p:ext uri="{BB962C8B-B14F-4D97-AF65-F5344CB8AC3E}">
        <p14:creationId xmlns:p14="http://schemas.microsoft.com/office/powerpoint/2010/main" val="280999720"/>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600" dirty="0">
                <a:solidFill>
                  <a:schemeClr val="tx1"/>
                </a:solidFill>
                <a:effectLst>
                  <a:outerShdw blurRad="38100" dist="38100" dir="2700000" algn="tl">
                    <a:srgbClr val="000000">
                      <a:alpha val="43137"/>
                    </a:srgbClr>
                  </a:outerShdw>
                </a:effectLst>
              </a:rPr>
              <a:t>Tactical Managed Money Is…</a:t>
            </a:r>
          </a:p>
        </p:txBody>
      </p:sp>
      <p:sp>
        <p:nvSpPr>
          <p:cNvPr id="3" name="Content Placeholder 2"/>
          <p:cNvSpPr>
            <a:spLocks noGrp="1"/>
          </p:cNvSpPr>
          <p:nvPr>
            <p:ph idx="1"/>
          </p:nvPr>
        </p:nvSpPr>
        <p:spPr>
          <a:xfrm>
            <a:off x="1524000" y="1447800"/>
            <a:ext cx="9144000" cy="4953000"/>
          </a:xfrm>
        </p:spPr>
        <p:txBody>
          <a:bodyPr rtlCol="0">
            <a:normAutofit/>
          </a:bodyPr>
          <a:lstStyle/>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ACTIVE PROFESSIONAL Money Management</a:t>
            </a: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Constant Attention By A Professional Manager</a:t>
            </a: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Flexibility To Use Multiple Asset Classes</a:t>
            </a: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Trends And Indicators, NOT Timing </a:t>
            </a:r>
          </a:p>
          <a:p>
            <a:pPr marL="457200" lvl="1" indent="-320040">
              <a:lnSpc>
                <a:spcPct val="150000"/>
              </a:lnSpc>
              <a:spcBef>
                <a:spcPts val="0"/>
              </a:spcBef>
              <a:buClr>
                <a:schemeClr val="accent3">
                  <a:lumMod val="50000"/>
                </a:schemeClr>
              </a:buClr>
              <a:defRPr/>
            </a:pPr>
            <a:r>
              <a:rPr lang="en-US" b="1" dirty="0">
                <a:solidFill>
                  <a:schemeClr val="bg1">
                    <a:lumMod val="65000"/>
                  </a:schemeClr>
                </a:solidFill>
              </a:rPr>
              <a:t>Ultimate Asset Protection: Cash </a:t>
            </a:r>
          </a:p>
          <a:p>
            <a:pPr marL="457200" lvl="1" indent="-320040">
              <a:lnSpc>
                <a:spcPct val="150000"/>
              </a:lnSpc>
              <a:spcBef>
                <a:spcPts val="0"/>
              </a:spcBef>
              <a:buClr>
                <a:schemeClr val="accent3">
                  <a:lumMod val="50000"/>
                </a:schemeClr>
              </a:buClr>
              <a:defRPr/>
            </a:pPr>
            <a:r>
              <a:rPr lang="en-US" b="1" dirty="0"/>
              <a:t>Asset Preservation &amp; Asset Appreciation</a:t>
            </a: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36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sz="2400"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tx1">
                  <a:lumMod val="50000"/>
                  <a:lumOff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fontAlgn="auto">
              <a:spcBef>
                <a:spcPts val="0"/>
              </a:spcBef>
              <a:spcAft>
                <a:spcPts val="0"/>
              </a:spcAft>
              <a:buClr>
                <a:schemeClr val="accent3">
                  <a:lumMod val="50000"/>
                </a:schemeClr>
              </a:buClr>
              <a:buFont typeface="Wingdings 2"/>
              <a:buChar char=""/>
              <a:defRPr/>
            </a:pPr>
            <a:endParaRPr lang="en-US" b="1" dirty="0">
              <a:solidFill>
                <a:schemeClr val="accent3">
                  <a:lumMod val="50000"/>
                </a:schemeClr>
              </a:solidFill>
            </a:endParaRPr>
          </a:p>
        </p:txBody>
      </p:sp>
    </p:spTree>
    <p:extLst>
      <p:ext uri="{BB962C8B-B14F-4D97-AF65-F5344CB8AC3E}">
        <p14:creationId xmlns:p14="http://schemas.microsoft.com/office/powerpoint/2010/main" val="3129296550"/>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3600" dirty="0">
                <a:solidFill>
                  <a:schemeClr val="tx1"/>
                </a:solidFill>
                <a:effectLst>
                  <a:outerShdw blurRad="38100" dist="38100" dir="2700000" algn="tl">
                    <a:srgbClr val="000000">
                      <a:alpha val="43137"/>
                    </a:srgbClr>
                  </a:outerShdw>
                </a:effectLst>
              </a:rPr>
              <a:t>Tactical Managed Money Is…</a:t>
            </a:r>
            <a:endParaRPr lang="en-US" sz="3600" dirty="0">
              <a:solidFill>
                <a:schemeClr val="bg1"/>
              </a:solidFill>
            </a:endParaRPr>
          </a:p>
        </p:txBody>
      </p:sp>
      <p:sp>
        <p:nvSpPr>
          <p:cNvPr id="3" name="Content Placeholder 2"/>
          <p:cNvSpPr>
            <a:spLocks noGrp="1"/>
          </p:cNvSpPr>
          <p:nvPr>
            <p:ph idx="1"/>
          </p:nvPr>
        </p:nvSpPr>
        <p:spPr>
          <a:xfrm>
            <a:off x="1524000" y="1447800"/>
            <a:ext cx="9144000" cy="4953000"/>
          </a:xfrm>
        </p:spPr>
        <p:txBody>
          <a:bodyPr rtlCol="0">
            <a:normAutofit/>
          </a:bodyPr>
          <a:lstStyle/>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lnSpc>
                <a:spcPct val="150000"/>
              </a:lnSpc>
              <a:spcBef>
                <a:spcPts val="0"/>
              </a:spcBef>
              <a:spcAft>
                <a:spcPts val="0"/>
              </a:spcAft>
              <a:buClr>
                <a:schemeClr val="accent3">
                  <a:lumMod val="50000"/>
                </a:schemeClr>
              </a:buClr>
              <a:defRPr/>
            </a:pPr>
            <a:r>
              <a:rPr lang="en-US" sz="3600" b="1" dirty="0"/>
              <a:t>The Basic Goal of </a:t>
            </a:r>
          </a:p>
          <a:p>
            <a:pPr marL="438912" indent="-320040" algn="ctr" fontAlgn="auto">
              <a:lnSpc>
                <a:spcPct val="150000"/>
              </a:lnSpc>
              <a:spcBef>
                <a:spcPts val="0"/>
              </a:spcBef>
              <a:spcAft>
                <a:spcPts val="0"/>
              </a:spcAft>
              <a:buClr>
                <a:schemeClr val="accent3">
                  <a:lumMod val="50000"/>
                </a:schemeClr>
              </a:buClr>
              <a:defRPr/>
            </a:pPr>
            <a:r>
              <a:rPr lang="en-US" sz="3600" b="1" dirty="0"/>
              <a:t>Tactical Managed Money:</a:t>
            </a:r>
          </a:p>
          <a:p>
            <a:pPr marL="438912" indent="-320040" algn="ctr" fontAlgn="auto">
              <a:lnSpc>
                <a:spcPct val="150000"/>
              </a:lnSpc>
              <a:spcBef>
                <a:spcPts val="0"/>
              </a:spcBef>
              <a:spcAft>
                <a:spcPts val="0"/>
              </a:spcAft>
              <a:buClr>
                <a:schemeClr val="accent3">
                  <a:lumMod val="50000"/>
                </a:schemeClr>
              </a:buClr>
              <a:defRPr/>
            </a:pPr>
            <a:endParaRPr lang="en-US" sz="1400" b="1" dirty="0"/>
          </a:p>
          <a:p>
            <a:pPr marL="576072" indent="-457200" fontAlgn="auto">
              <a:lnSpc>
                <a:spcPct val="150000"/>
              </a:lnSpc>
              <a:spcBef>
                <a:spcPts val="0"/>
              </a:spcBef>
              <a:spcAft>
                <a:spcPts val="0"/>
              </a:spcAft>
              <a:buClr>
                <a:schemeClr val="accent3">
                  <a:lumMod val="50000"/>
                </a:schemeClr>
              </a:buClr>
              <a:buFont typeface="Arial" panose="020B0604020202020204" pitchFamily="34" charset="0"/>
              <a:buChar char="•"/>
              <a:defRPr/>
            </a:pPr>
            <a:r>
              <a:rPr lang="en-US" b="1" dirty="0"/>
              <a:t>Capture Upside or Positive Performance</a:t>
            </a:r>
          </a:p>
          <a:p>
            <a:pPr marL="576072" indent="-457200" fontAlgn="auto">
              <a:lnSpc>
                <a:spcPct val="150000"/>
              </a:lnSpc>
              <a:spcBef>
                <a:spcPts val="0"/>
              </a:spcBef>
              <a:spcAft>
                <a:spcPts val="0"/>
              </a:spcAft>
              <a:buClr>
                <a:schemeClr val="accent3">
                  <a:lumMod val="50000"/>
                </a:schemeClr>
              </a:buClr>
              <a:buFont typeface="Arial" panose="020B0604020202020204" pitchFamily="34" charset="0"/>
              <a:buChar char="•"/>
              <a:defRPr/>
            </a:pPr>
            <a:r>
              <a:rPr lang="en-US" b="1" dirty="0"/>
              <a:t>Avoid “Drawdowns” or Negative Performance</a:t>
            </a: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fontAlgn="auto">
              <a:spcBef>
                <a:spcPts val="0"/>
              </a:spcBef>
              <a:spcAft>
                <a:spcPts val="0"/>
              </a:spcAft>
              <a:buClr>
                <a:schemeClr val="accent3">
                  <a:lumMod val="50000"/>
                </a:schemeClr>
              </a:buClr>
              <a:buFont typeface="Wingdings 2"/>
              <a:buChar char=""/>
              <a:defRPr/>
            </a:pPr>
            <a:endParaRPr lang="en-US" b="1" dirty="0">
              <a:solidFill>
                <a:schemeClr val="accent3">
                  <a:lumMod val="50000"/>
                </a:schemeClr>
              </a:solidFill>
            </a:endParaRPr>
          </a:p>
        </p:txBody>
      </p:sp>
    </p:spTree>
    <p:extLst>
      <p:ext uri="{BB962C8B-B14F-4D97-AF65-F5344CB8AC3E}">
        <p14:creationId xmlns:p14="http://schemas.microsoft.com/office/powerpoint/2010/main" val="444070340"/>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US" sz="4000" dirty="0">
                <a:solidFill>
                  <a:schemeClr val="tx1"/>
                </a:solidFill>
                <a:effectLst>
                  <a:outerShdw blurRad="38100" dist="38100" dir="2700000" algn="tl">
                    <a:srgbClr val="000000">
                      <a:alpha val="43137"/>
                    </a:srgbClr>
                  </a:outerShdw>
                </a:effectLst>
              </a:rPr>
              <a:t>Tactical: An Illustration</a:t>
            </a:r>
          </a:p>
        </p:txBody>
      </p:sp>
      <p:sp>
        <p:nvSpPr>
          <p:cNvPr id="3" name="Content Placeholder 2"/>
          <p:cNvSpPr>
            <a:spLocks noGrp="1"/>
          </p:cNvSpPr>
          <p:nvPr>
            <p:ph idx="1"/>
          </p:nvPr>
        </p:nvSpPr>
        <p:spPr>
          <a:xfrm>
            <a:off x="1524000" y="1447800"/>
            <a:ext cx="9144000" cy="4953000"/>
          </a:xfrm>
        </p:spPr>
        <p:txBody>
          <a:bodyPr rtlCol="0">
            <a:normAutofit/>
          </a:bodyPr>
          <a:lstStyle/>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lnSpc>
                <a:spcPct val="110000"/>
              </a:lnSpc>
              <a:spcBef>
                <a:spcPts val="0"/>
              </a:spcBef>
              <a:spcAft>
                <a:spcPts val="0"/>
              </a:spcAft>
              <a:buClr>
                <a:schemeClr val="accent3">
                  <a:lumMod val="50000"/>
                </a:schemeClr>
              </a:buClr>
              <a:defRPr/>
            </a:pPr>
            <a:endParaRPr lang="en-US" sz="3600" b="1" dirty="0"/>
          </a:p>
          <a:p>
            <a:pPr marL="438912" indent="-320040" algn="ctr" fontAlgn="auto">
              <a:lnSpc>
                <a:spcPct val="150000"/>
              </a:lnSpc>
              <a:spcBef>
                <a:spcPts val="0"/>
              </a:spcBef>
              <a:spcAft>
                <a:spcPts val="0"/>
              </a:spcAft>
              <a:buClr>
                <a:schemeClr val="accent3">
                  <a:lumMod val="50000"/>
                </a:schemeClr>
              </a:buClr>
              <a:defRPr/>
            </a:pPr>
            <a:r>
              <a:rPr lang="en-US" sz="4000" b="1" dirty="0"/>
              <a:t>S&amp;P 500 Index Fund </a:t>
            </a:r>
          </a:p>
          <a:p>
            <a:pPr marL="438912" indent="-320040" algn="ctr" fontAlgn="auto">
              <a:lnSpc>
                <a:spcPct val="150000"/>
              </a:lnSpc>
              <a:spcBef>
                <a:spcPts val="0"/>
              </a:spcBef>
              <a:spcAft>
                <a:spcPts val="0"/>
              </a:spcAft>
              <a:buClr>
                <a:schemeClr val="accent3">
                  <a:lumMod val="50000"/>
                </a:schemeClr>
              </a:buClr>
              <a:defRPr/>
            </a:pPr>
            <a:r>
              <a:rPr lang="en-US" sz="4000" b="1" dirty="0"/>
              <a:t>2000 Through 2014</a:t>
            </a:r>
          </a:p>
          <a:p>
            <a:pPr marL="1191006" lvl="2" indent="-514350">
              <a:lnSpc>
                <a:spcPct val="150000"/>
              </a:lnSpc>
              <a:spcBef>
                <a:spcPts val="0"/>
              </a:spcBef>
              <a:buClr>
                <a:schemeClr val="accent3">
                  <a:lumMod val="50000"/>
                </a:schemeClr>
              </a:buClr>
              <a:buFont typeface="+mj-lt"/>
              <a:buAutoNum type="arabicPeriod"/>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algn="ctr" fontAlgn="auto">
              <a:spcBef>
                <a:spcPts val="0"/>
              </a:spcBef>
              <a:spcAft>
                <a:spcPts val="0"/>
              </a:spcAft>
              <a:buClr>
                <a:schemeClr val="accent3">
                  <a:lumMod val="50000"/>
                </a:schemeClr>
              </a:buClr>
              <a:defRPr/>
            </a:pPr>
            <a:endParaRPr lang="en-US" b="1" dirty="0">
              <a:solidFill>
                <a:schemeClr val="accent3">
                  <a:lumMod val="50000"/>
                </a:schemeClr>
              </a:solidFill>
            </a:endParaRPr>
          </a:p>
          <a:p>
            <a:pPr marL="438912" indent="-320040" fontAlgn="auto">
              <a:spcBef>
                <a:spcPts val="0"/>
              </a:spcBef>
              <a:spcAft>
                <a:spcPts val="0"/>
              </a:spcAft>
              <a:buClr>
                <a:schemeClr val="accent3">
                  <a:lumMod val="50000"/>
                </a:schemeClr>
              </a:buClr>
              <a:buFont typeface="Wingdings 2"/>
              <a:buChar char=""/>
              <a:defRPr/>
            </a:pPr>
            <a:endParaRPr lang="en-US" b="1" dirty="0">
              <a:solidFill>
                <a:schemeClr val="accent3">
                  <a:lumMod val="50000"/>
                </a:schemeClr>
              </a:solidFill>
            </a:endParaRPr>
          </a:p>
        </p:txBody>
      </p:sp>
    </p:spTree>
    <p:extLst>
      <p:ext uri="{BB962C8B-B14F-4D97-AF65-F5344CB8AC3E}">
        <p14:creationId xmlns:p14="http://schemas.microsoft.com/office/powerpoint/2010/main" val="632550557"/>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5448"/>
            <a:ext cx="9144000" cy="1292352"/>
          </a:xfrm>
        </p:spPr>
        <p:txBody>
          <a:bodyPr>
            <a:normAutofit/>
          </a:bodyPr>
          <a:lstStyle/>
          <a:p>
            <a:pPr algn="ctr">
              <a:tabLst>
                <a:tab pos="693738" algn="l"/>
              </a:tabLst>
              <a:defRPr/>
            </a:pPr>
            <a:r>
              <a:rPr lang="en-US" sz="3200" dirty="0">
                <a:solidFill>
                  <a:schemeClr val="tx1"/>
                </a:solidFill>
                <a:effectLst>
                  <a:outerShdw blurRad="38100" dist="38100" dir="2700000" algn="tl">
                    <a:srgbClr val="000000">
                      <a:alpha val="43137"/>
                    </a:srgbClr>
                  </a:outerShdw>
                </a:effectLst>
              </a:rPr>
              <a:t>Tactical: An Illustration</a:t>
            </a:r>
            <a:br>
              <a:rPr lang="en-US" sz="3200" dirty="0">
                <a:solidFill>
                  <a:schemeClr val="tx1"/>
                </a:solidFill>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rPr>
              <a:t>S&amp;P 500 Buy &amp; Hold</a:t>
            </a:r>
          </a:p>
        </p:txBody>
      </p:sp>
      <p:graphicFrame>
        <p:nvGraphicFramePr>
          <p:cNvPr id="21507" name="Content Placeholder 3"/>
          <p:cNvGraphicFramePr>
            <a:graphicFrameLocks noGrp="1"/>
          </p:cNvGraphicFramePr>
          <p:nvPr>
            <p:ph idx="1"/>
          </p:nvPr>
        </p:nvGraphicFramePr>
        <p:xfrm>
          <a:off x="1473200" y="1549400"/>
          <a:ext cx="9245600" cy="5359400"/>
        </p:xfrm>
        <a:graphic>
          <a:graphicData uri="http://schemas.openxmlformats.org/presentationml/2006/ole">
            <mc:AlternateContent xmlns:mc="http://schemas.openxmlformats.org/markup-compatibility/2006">
              <mc:Choice xmlns:v="urn:schemas-microsoft-com:vml" Requires="v">
                <p:oleObj spid="_x0000_s3077" r:id="rId3" imgW="9242337" imgH="5358848" progId="Excel.Sheet.8">
                  <p:embed/>
                </p:oleObj>
              </mc:Choice>
              <mc:Fallback>
                <p:oleObj r:id="rId3" imgW="9242337" imgH="5358848" progId="Excel.Sheet.8">
                  <p:embed/>
                  <p:pic>
                    <p:nvPicPr>
                      <p:cNvPr id="21507"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1549400"/>
                        <a:ext cx="9245600" cy="535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7848600" y="1219200"/>
            <a:ext cx="2819400" cy="2862322"/>
          </a:xfrm>
          <a:prstGeom prst="rect">
            <a:avLst/>
          </a:prstGeom>
        </p:spPr>
        <p:txBody>
          <a:bodyPr>
            <a:spAutoFit/>
          </a:bodyPr>
          <a:lstStyle/>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r>
              <a:rPr lang="en-US" b="1" kern="0" dirty="0">
                <a:solidFill>
                  <a:sysClr val="windowText" lastClr="000000"/>
                </a:solidFill>
              </a:rPr>
              <a:t> $183,578</a:t>
            </a:r>
          </a:p>
        </p:txBody>
      </p:sp>
      <p:sp>
        <p:nvSpPr>
          <p:cNvPr id="6" name="Right Arrow 5"/>
          <p:cNvSpPr/>
          <p:nvPr/>
        </p:nvSpPr>
        <p:spPr>
          <a:xfrm rot="20684493">
            <a:off x="3624884" y="4503359"/>
            <a:ext cx="5232936" cy="314211"/>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kern="0"/>
          </a:p>
        </p:txBody>
      </p:sp>
    </p:spTree>
    <p:extLst>
      <p:ext uri="{BB962C8B-B14F-4D97-AF65-F5344CB8AC3E}">
        <p14:creationId xmlns:p14="http://schemas.microsoft.com/office/powerpoint/2010/main" val="370226060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121091" y="2281301"/>
            <a:ext cx="7471131" cy="3279302"/>
          </a:xfrm>
          <a:custGeom>
            <a:avLst/>
            <a:gdLst>
              <a:gd name="connsiteX0" fmla="*/ 0 w 7956644"/>
              <a:gd name="connsiteY0" fmla="*/ 3903261 h 4278852"/>
              <a:gd name="connsiteX1" fmla="*/ 668740 w 7956644"/>
              <a:gd name="connsiteY1" fmla="*/ 3889613 h 4278852"/>
              <a:gd name="connsiteX2" fmla="*/ 3766782 w 7956644"/>
              <a:gd name="connsiteY2" fmla="*/ 1 h 4278852"/>
              <a:gd name="connsiteX3" fmla="*/ 6523630 w 7956644"/>
              <a:gd name="connsiteY3" fmla="*/ 3903261 h 4278852"/>
              <a:gd name="connsiteX4" fmla="*/ 7956644 w 7956644"/>
              <a:gd name="connsiteY4" fmla="*/ 3903261 h 427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644" h="4278852">
                <a:moveTo>
                  <a:pt x="0" y="3903261"/>
                </a:moveTo>
                <a:cubicBezTo>
                  <a:pt x="20471" y="4221708"/>
                  <a:pt x="40943" y="4540156"/>
                  <a:pt x="668740" y="3889613"/>
                </a:cubicBezTo>
                <a:cubicBezTo>
                  <a:pt x="1296537" y="3239070"/>
                  <a:pt x="2790967" y="-2274"/>
                  <a:pt x="3766782" y="1"/>
                </a:cubicBezTo>
                <a:cubicBezTo>
                  <a:pt x="4742597" y="2276"/>
                  <a:pt x="5825320" y="3252718"/>
                  <a:pt x="6523630" y="3903261"/>
                </a:cubicBezTo>
                <a:cubicBezTo>
                  <a:pt x="7221940" y="4553804"/>
                  <a:pt x="7589292" y="4228532"/>
                  <a:pt x="7956644" y="3903261"/>
                </a:cubicBezTo>
              </a:path>
            </a:pathLst>
          </a:custGeom>
          <a:noFill/>
          <a:ln w="1524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6" name="Freeform 5"/>
          <p:cNvSpPr/>
          <p:nvPr/>
        </p:nvSpPr>
        <p:spPr>
          <a:xfrm>
            <a:off x="2168289" y="1909399"/>
            <a:ext cx="3694032" cy="2961714"/>
          </a:xfrm>
          <a:custGeom>
            <a:avLst/>
            <a:gdLst>
              <a:gd name="connsiteX0" fmla="*/ 0 w 4217158"/>
              <a:gd name="connsiteY0" fmla="*/ 3673392 h 3864461"/>
              <a:gd name="connsiteX1" fmla="*/ 54591 w 4217158"/>
              <a:gd name="connsiteY1" fmla="*/ 3741631 h 3864461"/>
              <a:gd name="connsiteX2" fmla="*/ 109182 w 4217158"/>
              <a:gd name="connsiteY2" fmla="*/ 3755279 h 3864461"/>
              <a:gd name="connsiteX3" fmla="*/ 150125 w 4217158"/>
              <a:gd name="connsiteY3" fmla="*/ 3768926 h 3864461"/>
              <a:gd name="connsiteX4" fmla="*/ 177421 w 4217158"/>
              <a:gd name="connsiteY4" fmla="*/ 3809870 h 3864461"/>
              <a:gd name="connsiteX5" fmla="*/ 259308 w 4217158"/>
              <a:gd name="connsiteY5" fmla="*/ 3864461 h 3864461"/>
              <a:gd name="connsiteX6" fmla="*/ 409433 w 4217158"/>
              <a:gd name="connsiteY6" fmla="*/ 3850813 h 3864461"/>
              <a:gd name="connsiteX7" fmla="*/ 436728 w 4217158"/>
              <a:gd name="connsiteY7" fmla="*/ 3809870 h 3864461"/>
              <a:gd name="connsiteX8" fmla="*/ 491320 w 4217158"/>
              <a:gd name="connsiteY8" fmla="*/ 3796222 h 3864461"/>
              <a:gd name="connsiteX9" fmla="*/ 573206 w 4217158"/>
              <a:gd name="connsiteY9" fmla="*/ 3741631 h 3864461"/>
              <a:gd name="connsiteX10" fmla="*/ 655093 w 4217158"/>
              <a:gd name="connsiteY10" fmla="*/ 3700687 h 3864461"/>
              <a:gd name="connsiteX11" fmla="*/ 696036 w 4217158"/>
              <a:gd name="connsiteY11" fmla="*/ 3659744 h 3864461"/>
              <a:gd name="connsiteX12" fmla="*/ 764275 w 4217158"/>
              <a:gd name="connsiteY12" fmla="*/ 3550562 h 3864461"/>
              <a:gd name="connsiteX13" fmla="*/ 805218 w 4217158"/>
              <a:gd name="connsiteY13" fmla="*/ 3455028 h 3864461"/>
              <a:gd name="connsiteX14" fmla="*/ 941696 w 4217158"/>
              <a:gd name="connsiteY14" fmla="*/ 3263959 h 3864461"/>
              <a:gd name="connsiteX15" fmla="*/ 982639 w 4217158"/>
              <a:gd name="connsiteY15" fmla="*/ 3209368 h 3864461"/>
              <a:gd name="connsiteX16" fmla="*/ 1078173 w 4217158"/>
              <a:gd name="connsiteY16" fmla="*/ 3113834 h 3864461"/>
              <a:gd name="connsiteX17" fmla="*/ 1201003 w 4217158"/>
              <a:gd name="connsiteY17" fmla="*/ 2963708 h 3864461"/>
              <a:gd name="connsiteX18" fmla="*/ 1228299 w 4217158"/>
              <a:gd name="connsiteY18" fmla="*/ 2895470 h 3864461"/>
              <a:gd name="connsiteX19" fmla="*/ 1255594 w 4217158"/>
              <a:gd name="connsiteY19" fmla="*/ 2813583 h 3864461"/>
              <a:gd name="connsiteX20" fmla="*/ 1351128 w 4217158"/>
              <a:gd name="connsiteY20" fmla="*/ 2649810 h 3864461"/>
              <a:gd name="connsiteX21" fmla="*/ 1378424 w 4217158"/>
              <a:gd name="connsiteY21" fmla="*/ 2595219 h 3864461"/>
              <a:gd name="connsiteX22" fmla="*/ 1460311 w 4217158"/>
              <a:gd name="connsiteY22" fmla="*/ 2499684 h 3864461"/>
              <a:gd name="connsiteX23" fmla="*/ 1473958 w 4217158"/>
              <a:gd name="connsiteY23" fmla="*/ 2458741 h 3864461"/>
              <a:gd name="connsiteX24" fmla="*/ 1514902 w 4217158"/>
              <a:gd name="connsiteY24" fmla="*/ 2390502 h 3864461"/>
              <a:gd name="connsiteX25" fmla="*/ 1542197 w 4217158"/>
              <a:gd name="connsiteY25" fmla="*/ 2294968 h 3864461"/>
              <a:gd name="connsiteX26" fmla="*/ 1678675 w 4217158"/>
              <a:gd name="connsiteY26" fmla="*/ 2090252 h 3864461"/>
              <a:gd name="connsiteX27" fmla="*/ 1719618 w 4217158"/>
              <a:gd name="connsiteY27" fmla="*/ 2008365 h 3864461"/>
              <a:gd name="connsiteX28" fmla="*/ 1801505 w 4217158"/>
              <a:gd name="connsiteY28" fmla="*/ 1926479 h 3864461"/>
              <a:gd name="connsiteX29" fmla="*/ 1842448 w 4217158"/>
              <a:gd name="connsiteY29" fmla="*/ 1871887 h 3864461"/>
              <a:gd name="connsiteX30" fmla="*/ 1869743 w 4217158"/>
              <a:gd name="connsiteY30" fmla="*/ 1830944 h 3864461"/>
              <a:gd name="connsiteX31" fmla="*/ 1992573 w 4217158"/>
              <a:gd name="connsiteY31" fmla="*/ 1735410 h 3864461"/>
              <a:gd name="connsiteX32" fmla="*/ 2088108 w 4217158"/>
              <a:gd name="connsiteY32" fmla="*/ 1557989 h 3864461"/>
              <a:gd name="connsiteX33" fmla="*/ 2115403 w 4217158"/>
              <a:gd name="connsiteY33" fmla="*/ 1462455 h 3864461"/>
              <a:gd name="connsiteX34" fmla="*/ 2142699 w 4217158"/>
              <a:gd name="connsiteY34" fmla="*/ 1421511 h 3864461"/>
              <a:gd name="connsiteX35" fmla="*/ 2183642 w 4217158"/>
              <a:gd name="connsiteY35" fmla="*/ 1325977 h 3864461"/>
              <a:gd name="connsiteX36" fmla="*/ 2224585 w 4217158"/>
              <a:gd name="connsiteY36" fmla="*/ 1257738 h 3864461"/>
              <a:gd name="connsiteX37" fmla="*/ 2402006 w 4217158"/>
              <a:gd name="connsiteY37" fmla="*/ 1093965 h 3864461"/>
              <a:gd name="connsiteX38" fmla="*/ 2429302 w 4217158"/>
              <a:gd name="connsiteY38" fmla="*/ 1053022 h 3864461"/>
              <a:gd name="connsiteX39" fmla="*/ 2470245 w 4217158"/>
              <a:gd name="connsiteY39" fmla="*/ 1012079 h 3864461"/>
              <a:gd name="connsiteX40" fmla="*/ 2524836 w 4217158"/>
              <a:gd name="connsiteY40" fmla="*/ 930192 h 3864461"/>
              <a:gd name="connsiteX41" fmla="*/ 2579427 w 4217158"/>
              <a:gd name="connsiteY41" fmla="*/ 861953 h 3864461"/>
              <a:gd name="connsiteX42" fmla="*/ 2634018 w 4217158"/>
              <a:gd name="connsiteY42" fmla="*/ 766419 h 3864461"/>
              <a:gd name="connsiteX43" fmla="*/ 2688609 w 4217158"/>
              <a:gd name="connsiteY43" fmla="*/ 711828 h 3864461"/>
              <a:gd name="connsiteX44" fmla="*/ 2715905 w 4217158"/>
              <a:gd name="connsiteY44" fmla="*/ 670884 h 3864461"/>
              <a:gd name="connsiteX45" fmla="*/ 2756848 w 4217158"/>
              <a:gd name="connsiteY45" fmla="*/ 643589 h 3864461"/>
              <a:gd name="connsiteX46" fmla="*/ 2866030 w 4217158"/>
              <a:gd name="connsiteY46" fmla="*/ 602646 h 3864461"/>
              <a:gd name="connsiteX47" fmla="*/ 2906973 w 4217158"/>
              <a:gd name="connsiteY47" fmla="*/ 575350 h 3864461"/>
              <a:gd name="connsiteX48" fmla="*/ 2961564 w 4217158"/>
              <a:gd name="connsiteY48" fmla="*/ 561702 h 3864461"/>
              <a:gd name="connsiteX49" fmla="*/ 2975212 w 4217158"/>
              <a:gd name="connsiteY49" fmla="*/ 520759 h 3864461"/>
              <a:gd name="connsiteX50" fmla="*/ 3016155 w 4217158"/>
              <a:gd name="connsiteY50" fmla="*/ 452520 h 3864461"/>
              <a:gd name="connsiteX51" fmla="*/ 3138985 w 4217158"/>
              <a:gd name="connsiteY51" fmla="*/ 356986 h 3864461"/>
              <a:gd name="connsiteX52" fmla="*/ 3261815 w 4217158"/>
              <a:gd name="connsiteY52" fmla="*/ 261452 h 3864461"/>
              <a:gd name="connsiteX53" fmla="*/ 3302758 w 4217158"/>
              <a:gd name="connsiteY53" fmla="*/ 234156 h 3864461"/>
              <a:gd name="connsiteX54" fmla="*/ 3398293 w 4217158"/>
              <a:gd name="connsiteY54" fmla="*/ 220508 h 3864461"/>
              <a:gd name="connsiteX55" fmla="*/ 3439236 w 4217158"/>
              <a:gd name="connsiteY55" fmla="*/ 206861 h 3864461"/>
              <a:gd name="connsiteX56" fmla="*/ 3480179 w 4217158"/>
              <a:gd name="connsiteY56" fmla="*/ 179565 h 3864461"/>
              <a:gd name="connsiteX57" fmla="*/ 3521123 w 4217158"/>
              <a:gd name="connsiteY57" fmla="*/ 138622 h 3864461"/>
              <a:gd name="connsiteX58" fmla="*/ 3562066 w 4217158"/>
              <a:gd name="connsiteY58" fmla="*/ 124974 h 3864461"/>
              <a:gd name="connsiteX59" fmla="*/ 3603009 w 4217158"/>
              <a:gd name="connsiteY59" fmla="*/ 97679 h 3864461"/>
              <a:gd name="connsiteX60" fmla="*/ 3657600 w 4217158"/>
              <a:gd name="connsiteY60" fmla="*/ 70383 h 3864461"/>
              <a:gd name="connsiteX61" fmla="*/ 3698543 w 4217158"/>
              <a:gd name="connsiteY61" fmla="*/ 43087 h 3864461"/>
              <a:gd name="connsiteX62" fmla="*/ 3739487 w 4217158"/>
              <a:gd name="connsiteY62" fmla="*/ 29440 h 3864461"/>
              <a:gd name="connsiteX63" fmla="*/ 4217158 w 4217158"/>
              <a:gd name="connsiteY63" fmla="*/ 2144 h 386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217158" h="3864461">
                <a:moveTo>
                  <a:pt x="0" y="3673392"/>
                </a:moveTo>
                <a:cubicBezTo>
                  <a:pt x="18197" y="3696138"/>
                  <a:pt x="31287" y="3724153"/>
                  <a:pt x="54591" y="3741631"/>
                </a:cubicBezTo>
                <a:cubicBezTo>
                  <a:pt x="69597" y="3752885"/>
                  <a:pt x="91147" y="3750126"/>
                  <a:pt x="109182" y="3755279"/>
                </a:cubicBezTo>
                <a:cubicBezTo>
                  <a:pt x="123014" y="3759231"/>
                  <a:pt x="136477" y="3764377"/>
                  <a:pt x="150125" y="3768926"/>
                </a:cubicBezTo>
                <a:cubicBezTo>
                  <a:pt x="159224" y="3782574"/>
                  <a:pt x="165077" y="3799069"/>
                  <a:pt x="177421" y="3809870"/>
                </a:cubicBezTo>
                <a:cubicBezTo>
                  <a:pt x="202109" y="3831472"/>
                  <a:pt x="259308" y="3864461"/>
                  <a:pt x="259308" y="3864461"/>
                </a:cubicBezTo>
                <a:cubicBezTo>
                  <a:pt x="309350" y="3859912"/>
                  <a:pt x="361407" y="3865590"/>
                  <a:pt x="409433" y="3850813"/>
                </a:cubicBezTo>
                <a:cubicBezTo>
                  <a:pt x="425110" y="3845989"/>
                  <a:pt x="423080" y="3818968"/>
                  <a:pt x="436728" y="3809870"/>
                </a:cubicBezTo>
                <a:cubicBezTo>
                  <a:pt x="452335" y="3799465"/>
                  <a:pt x="473123" y="3800771"/>
                  <a:pt x="491320" y="3796222"/>
                </a:cubicBezTo>
                <a:cubicBezTo>
                  <a:pt x="518615" y="3778025"/>
                  <a:pt x="543864" y="3756302"/>
                  <a:pt x="573206" y="3741631"/>
                </a:cubicBezTo>
                <a:cubicBezTo>
                  <a:pt x="600502" y="3727983"/>
                  <a:pt x="629701" y="3717615"/>
                  <a:pt x="655093" y="3700687"/>
                </a:cubicBezTo>
                <a:cubicBezTo>
                  <a:pt x="671152" y="3689981"/>
                  <a:pt x="682388" y="3673392"/>
                  <a:pt x="696036" y="3659744"/>
                </a:cubicBezTo>
                <a:cubicBezTo>
                  <a:pt x="765195" y="3521423"/>
                  <a:pt x="675691" y="3692295"/>
                  <a:pt x="764275" y="3550562"/>
                </a:cubicBezTo>
                <a:cubicBezTo>
                  <a:pt x="835265" y="3436978"/>
                  <a:pt x="758788" y="3547888"/>
                  <a:pt x="805218" y="3455028"/>
                </a:cubicBezTo>
                <a:cubicBezTo>
                  <a:pt x="841812" y="3381840"/>
                  <a:pt x="890562" y="3330434"/>
                  <a:pt x="941696" y="3263959"/>
                </a:cubicBezTo>
                <a:cubicBezTo>
                  <a:pt x="955565" y="3245930"/>
                  <a:pt x="966555" y="3225452"/>
                  <a:pt x="982639" y="3209368"/>
                </a:cubicBezTo>
                <a:lnTo>
                  <a:pt x="1078173" y="3113834"/>
                </a:lnTo>
                <a:cubicBezTo>
                  <a:pt x="1122258" y="3069749"/>
                  <a:pt x="1176857" y="3024072"/>
                  <a:pt x="1201003" y="2963708"/>
                </a:cubicBezTo>
                <a:cubicBezTo>
                  <a:pt x="1210102" y="2940962"/>
                  <a:pt x="1219927" y="2918493"/>
                  <a:pt x="1228299" y="2895470"/>
                </a:cubicBezTo>
                <a:cubicBezTo>
                  <a:pt x="1238132" y="2868430"/>
                  <a:pt x="1244260" y="2840029"/>
                  <a:pt x="1255594" y="2813583"/>
                </a:cubicBezTo>
                <a:cubicBezTo>
                  <a:pt x="1333429" y="2631966"/>
                  <a:pt x="1278464" y="2766072"/>
                  <a:pt x="1351128" y="2649810"/>
                </a:cubicBezTo>
                <a:cubicBezTo>
                  <a:pt x="1361911" y="2632558"/>
                  <a:pt x="1367641" y="2612471"/>
                  <a:pt x="1378424" y="2595219"/>
                </a:cubicBezTo>
                <a:cubicBezTo>
                  <a:pt x="1407605" y="2548530"/>
                  <a:pt x="1423090" y="2536905"/>
                  <a:pt x="1460311" y="2499684"/>
                </a:cubicBezTo>
                <a:cubicBezTo>
                  <a:pt x="1464860" y="2486036"/>
                  <a:pt x="1467524" y="2471608"/>
                  <a:pt x="1473958" y="2458741"/>
                </a:cubicBezTo>
                <a:cubicBezTo>
                  <a:pt x="1485821" y="2435015"/>
                  <a:pt x="1504699" y="2414988"/>
                  <a:pt x="1514902" y="2390502"/>
                </a:cubicBezTo>
                <a:cubicBezTo>
                  <a:pt x="1527640" y="2359931"/>
                  <a:pt x="1528019" y="2324899"/>
                  <a:pt x="1542197" y="2294968"/>
                </a:cubicBezTo>
                <a:cubicBezTo>
                  <a:pt x="1609864" y="2152114"/>
                  <a:pt x="1604522" y="2164404"/>
                  <a:pt x="1678675" y="2090252"/>
                </a:cubicBezTo>
                <a:cubicBezTo>
                  <a:pt x="1691322" y="2052312"/>
                  <a:pt x="1691398" y="2040112"/>
                  <a:pt x="1719618" y="2008365"/>
                </a:cubicBezTo>
                <a:cubicBezTo>
                  <a:pt x="1745264" y="1979514"/>
                  <a:pt x="1778344" y="1957361"/>
                  <a:pt x="1801505" y="1926479"/>
                </a:cubicBezTo>
                <a:cubicBezTo>
                  <a:pt x="1815153" y="1908282"/>
                  <a:pt x="1829227" y="1890397"/>
                  <a:pt x="1842448" y="1871887"/>
                </a:cubicBezTo>
                <a:cubicBezTo>
                  <a:pt x="1851982" y="1858540"/>
                  <a:pt x="1857606" y="1841977"/>
                  <a:pt x="1869743" y="1830944"/>
                </a:cubicBezTo>
                <a:cubicBezTo>
                  <a:pt x="1908123" y="1796053"/>
                  <a:pt x="1992573" y="1735410"/>
                  <a:pt x="1992573" y="1735410"/>
                </a:cubicBezTo>
                <a:cubicBezTo>
                  <a:pt x="2059027" y="1602502"/>
                  <a:pt x="2026229" y="1661119"/>
                  <a:pt x="2088108" y="1557989"/>
                </a:cubicBezTo>
                <a:cubicBezTo>
                  <a:pt x="2092482" y="1540493"/>
                  <a:pt x="2105612" y="1482038"/>
                  <a:pt x="2115403" y="1462455"/>
                </a:cubicBezTo>
                <a:cubicBezTo>
                  <a:pt x="2122739" y="1447784"/>
                  <a:pt x="2133600" y="1435159"/>
                  <a:pt x="2142699" y="1421511"/>
                </a:cubicBezTo>
                <a:cubicBezTo>
                  <a:pt x="2158805" y="1373189"/>
                  <a:pt x="2155532" y="1376574"/>
                  <a:pt x="2183642" y="1325977"/>
                </a:cubicBezTo>
                <a:cubicBezTo>
                  <a:pt x="2196524" y="1302789"/>
                  <a:pt x="2207450" y="1277988"/>
                  <a:pt x="2224585" y="1257738"/>
                </a:cubicBezTo>
                <a:cubicBezTo>
                  <a:pt x="2435311" y="1008698"/>
                  <a:pt x="2247764" y="1248205"/>
                  <a:pt x="2402006" y="1093965"/>
                </a:cubicBezTo>
                <a:cubicBezTo>
                  <a:pt x="2413604" y="1082367"/>
                  <a:pt x="2418801" y="1065623"/>
                  <a:pt x="2429302" y="1053022"/>
                </a:cubicBezTo>
                <a:cubicBezTo>
                  <a:pt x="2441658" y="1038195"/>
                  <a:pt x="2458396" y="1027314"/>
                  <a:pt x="2470245" y="1012079"/>
                </a:cubicBezTo>
                <a:cubicBezTo>
                  <a:pt x="2490385" y="986184"/>
                  <a:pt x="2504343" y="955809"/>
                  <a:pt x="2524836" y="930192"/>
                </a:cubicBezTo>
                <a:cubicBezTo>
                  <a:pt x="2543033" y="907446"/>
                  <a:pt x="2563269" y="886190"/>
                  <a:pt x="2579427" y="861953"/>
                </a:cubicBezTo>
                <a:cubicBezTo>
                  <a:pt x="2618147" y="803873"/>
                  <a:pt x="2592141" y="815275"/>
                  <a:pt x="2634018" y="766419"/>
                </a:cubicBezTo>
                <a:cubicBezTo>
                  <a:pt x="2650766" y="746880"/>
                  <a:pt x="2671861" y="731367"/>
                  <a:pt x="2688609" y="711828"/>
                </a:cubicBezTo>
                <a:cubicBezTo>
                  <a:pt x="2699284" y="699374"/>
                  <a:pt x="2704306" y="682483"/>
                  <a:pt x="2715905" y="670884"/>
                </a:cubicBezTo>
                <a:cubicBezTo>
                  <a:pt x="2727503" y="659286"/>
                  <a:pt x="2742607" y="651727"/>
                  <a:pt x="2756848" y="643589"/>
                </a:cubicBezTo>
                <a:cubicBezTo>
                  <a:pt x="2812359" y="611869"/>
                  <a:pt x="2806321" y="617572"/>
                  <a:pt x="2866030" y="602646"/>
                </a:cubicBezTo>
                <a:cubicBezTo>
                  <a:pt x="2879678" y="593547"/>
                  <a:pt x="2891897" y="581811"/>
                  <a:pt x="2906973" y="575350"/>
                </a:cubicBezTo>
                <a:cubicBezTo>
                  <a:pt x="2924213" y="567961"/>
                  <a:pt x="2946917" y="573419"/>
                  <a:pt x="2961564" y="561702"/>
                </a:cubicBezTo>
                <a:cubicBezTo>
                  <a:pt x="2972798" y="552715"/>
                  <a:pt x="2968778" y="533626"/>
                  <a:pt x="2975212" y="520759"/>
                </a:cubicBezTo>
                <a:cubicBezTo>
                  <a:pt x="2987075" y="497033"/>
                  <a:pt x="3000239" y="473741"/>
                  <a:pt x="3016155" y="452520"/>
                </a:cubicBezTo>
                <a:cubicBezTo>
                  <a:pt x="3056741" y="398405"/>
                  <a:pt x="3081074" y="405245"/>
                  <a:pt x="3138985" y="356986"/>
                </a:cubicBezTo>
                <a:cubicBezTo>
                  <a:pt x="3261729" y="254699"/>
                  <a:pt x="3172816" y="291117"/>
                  <a:pt x="3261815" y="261452"/>
                </a:cubicBezTo>
                <a:cubicBezTo>
                  <a:pt x="3275463" y="252353"/>
                  <a:pt x="3287047" y="238869"/>
                  <a:pt x="3302758" y="234156"/>
                </a:cubicBezTo>
                <a:cubicBezTo>
                  <a:pt x="3333570" y="224912"/>
                  <a:pt x="3366749" y="226817"/>
                  <a:pt x="3398293" y="220508"/>
                </a:cubicBezTo>
                <a:cubicBezTo>
                  <a:pt x="3412399" y="217687"/>
                  <a:pt x="3425588" y="211410"/>
                  <a:pt x="3439236" y="206861"/>
                </a:cubicBezTo>
                <a:cubicBezTo>
                  <a:pt x="3452884" y="197762"/>
                  <a:pt x="3467578" y="190066"/>
                  <a:pt x="3480179" y="179565"/>
                </a:cubicBezTo>
                <a:cubicBezTo>
                  <a:pt x="3495006" y="167209"/>
                  <a:pt x="3505064" y="149328"/>
                  <a:pt x="3521123" y="138622"/>
                </a:cubicBezTo>
                <a:cubicBezTo>
                  <a:pt x="3533093" y="130642"/>
                  <a:pt x="3549199" y="131408"/>
                  <a:pt x="3562066" y="124974"/>
                </a:cubicBezTo>
                <a:cubicBezTo>
                  <a:pt x="3576737" y="117639"/>
                  <a:pt x="3588768" y="105817"/>
                  <a:pt x="3603009" y="97679"/>
                </a:cubicBezTo>
                <a:cubicBezTo>
                  <a:pt x="3620673" y="87585"/>
                  <a:pt x="3639936" y="80477"/>
                  <a:pt x="3657600" y="70383"/>
                </a:cubicBezTo>
                <a:cubicBezTo>
                  <a:pt x="3671841" y="62245"/>
                  <a:pt x="3683872" y="50422"/>
                  <a:pt x="3698543" y="43087"/>
                </a:cubicBezTo>
                <a:cubicBezTo>
                  <a:pt x="3711410" y="36653"/>
                  <a:pt x="3725320" y="31940"/>
                  <a:pt x="3739487" y="29440"/>
                </a:cubicBezTo>
                <a:cubicBezTo>
                  <a:pt x="3970728" y="-11367"/>
                  <a:pt x="3947001" y="2144"/>
                  <a:pt x="4217158" y="2144"/>
                </a:cubicBezTo>
              </a:path>
            </a:pathLst>
          </a:cu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7" name="Multiply 6"/>
          <p:cNvSpPr/>
          <p:nvPr/>
        </p:nvSpPr>
        <p:spPr>
          <a:xfrm>
            <a:off x="6212216" y="2053998"/>
            <a:ext cx="804660" cy="70079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8" name="Multiply 7"/>
          <p:cNvSpPr/>
          <p:nvPr/>
        </p:nvSpPr>
        <p:spPr>
          <a:xfrm>
            <a:off x="5693670" y="1682096"/>
            <a:ext cx="804660" cy="700794"/>
          </a:xfrm>
          <a:prstGeom prst="mathMultiply">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9" name="Title 5"/>
          <p:cNvSpPr txBox="1">
            <a:spLocks/>
          </p:cNvSpPr>
          <p:nvPr/>
        </p:nvSpPr>
        <p:spPr>
          <a:xfrm>
            <a:off x="1946513" y="4579116"/>
            <a:ext cx="7241944" cy="583995"/>
          </a:xfrm>
          <a:prstGeom prst="rect">
            <a:avLst/>
          </a:prstGeom>
        </p:spPr>
        <p:txBody>
          <a:bodyPr/>
          <a:lstStyle/>
          <a:p>
            <a:pPr algn="ctr" eaLnBrk="0" fontAlgn="base" hangingPunct="0">
              <a:spcBef>
                <a:spcPct val="0"/>
              </a:spcBef>
              <a:spcAft>
                <a:spcPct val="0"/>
              </a:spcAft>
              <a:defRPr/>
            </a:pPr>
            <a:r>
              <a:rPr lang="en-US" sz="5400" b="1" kern="0"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DO YOU </a:t>
            </a:r>
          </a:p>
          <a:p>
            <a:pPr algn="ctr" eaLnBrk="0" fontAlgn="base" hangingPunct="0">
              <a:spcBef>
                <a:spcPct val="0"/>
              </a:spcBef>
              <a:spcAft>
                <a:spcPct val="0"/>
              </a:spcAft>
              <a:defRPr/>
            </a:pPr>
            <a:r>
              <a:rPr lang="en-US" sz="5400" b="1" kern="0"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HAVE A PLAN!!</a:t>
            </a:r>
          </a:p>
        </p:txBody>
      </p:sp>
      <p:sp>
        <p:nvSpPr>
          <p:cNvPr id="13" name="Title 1"/>
          <p:cNvSpPr>
            <a:spLocks noGrp="1"/>
          </p:cNvSpPr>
          <p:nvPr>
            <p:ph type="title"/>
          </p:nvPr>
        </p:nvSpPr>
        <p:spPr>
          <a:xfrm>
            <a:off x="1946513" y="80891"/>
            <a:ext cx="8229600" cy="671015"/>
          </a:xfrm>
        </p:spPr>
        <p:txBody>
          <a:bodyPr>
            <a:normAutofit/>
          </a:bodyPr>
          <a:lstStyle/>
          <a:p>
            <a:r>
              <a:rPr lang="en-US" b="1" dirty="0"/>
              <a:t>#1 What’s Coming Next?</a:t>
            </a:r>
          </a:p>
        </p:txBody>
      </p:sp>
    </p:spTree>
    <p:extLst>
      <p:ext uri="{BB962C8B-B14F-4D97-AF65-F5344CB8AC3E}">
        <p14:creationId xmlns:p14="http://schemas.microsoft.com/office/powerpoint/2010/main" val="1249013247"/>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5448"/>
            <a:ext cx="9144000" cy="1292352"/>
          </a:xfrm>
        </p:spPr>
        <p:txBody>
          <a:bodyPr>
            <a:normAutofit/>
          </a:bodyPr>
          <a:lstStyle/>
          <a:p>
            <a:pPr algn="ctr">
              <a:tabLst>
                <a:tab pos="693738" algn="l"/>
              </a:tabLst>
              <a:defRPr/>
            </a:pPr>
            <a:r>
              <a:rPr lang="en-US" sz="3200" dirty="0">
                <a:solidFill>
                  <a:schemeClr val="tx1"/>
                </a:solidFill>
                <a:effectLst>
                  <a:outerShdw blurRad="38100" dist="38100" dir="2700000" algn="tl">
                    <a:srgbClr val="000000">
                      <a:alpha val="43137"/>
                    </a:srgbClr>
                  </a:outerShdw>
                </a:effectLst>
              </a:rPr>
              <a:t>Tactical: An Illustration</a:t>
            </a:r>
            <a:br>
              <a:rPr lang="en-US" sz="3200" dirty="0">
                <a:solidFill>
                  <a:schemeClr val="tx1"/>
                </a:solidFill>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rPr>
              <a:t>S&amp;P 500: 80% Participation / Avoidance</a:t>
            </a:r>
          </a:p>
        </p:txBody>
      </p:sp>
      <p:graphicFrame>
        <p:nvGraphicFramePr>
          <p:cNvPr id="22531" name="Content Placeholder 3"/>
          <p:cNvGraphicFramePr>
            <a:graphicFrameLocks noGrp="1"/>
          </p:cNvGraphicFramePr>
          <p:nvPr>
            <p:ph idx="1"/>
          </p:nvPr>
        </p:nvGraphicFramePr>
        <p:xfrm>
          <a:off x="1771651" y="1498600"/>
          <a:ext cx="8748713" cy="5359400"/>
        </p:xfrm>
        <a:graphic>
          <a:graphicData uri="http://schemas.openxmlformats.org/presentationml/2006/ole">
            <mc:AlternateContent xmlns:mc="http://schemas.openxmlformats.org/markup-compatibility/2006">
              <mc:Choice xmlns:v="urn:schemas-microsoft-com:vml" Requires="v">
                <p:oleObj spid="_x0000_s4101" name="Chart" r:id="rId3" imgW="8753373" imgH="5362500" progId="Excel.Sheet.8">
                  <p:embed/>
                </p:oleObj>
              </mc:Choice>
              <mc:Fallback>
                <p:oleObj name="Chart" r:id="rId3" imgW="8753373" imgH="5362500" progId="Excel.Sheet.8">
                  <p:embed/>
                  <p:pic>
                    <p:nvPicPr>
                      <p:cNvPr id="22531"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1" y="1498600"/>
                        <a:ext cx="8748713" cy="535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7848600" y="1752600"/>
            <a:ext cx="2819400" cy="2308324"/>
          </a:xfrm>
          <a:prstGeom prst="rect">
            <a:avLst/>
          </a:prstGeom>
        </p:spPr>
        <p:txBody>
          <a:bodyPr>
            <a:spAutoFit/>
          </a:bodyPr>
          <a:lstStyle/>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r>
              <a:rPr lang="en-US" b="1" kern="0" dirty="0">
                <a:solidFill>
                  <a:sysClr val="windowText" lastClr="000000"/>
                </a:solidFill>
              </a:rPr>
              <a:t> $297,999</a:t>
            </a: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r>
              <a:rPr lang="en-US" b="1" kern="0" dirty="0">
                <a:solidFill>
                  <a:sysClr val="windowText" lastClr="000000"/>
                </a:solidFill>
              </a:rPr>
              <a:t> $183,579</a:t>
            </a:r>
          </a:p>
        </p:txBody>
      </p:sp>
      <p:sp>
        <p:nvSpPr>
          <p:cNvPr id="7" name="Right Arrow 6"/>
          <p:cNvSpPr/>
          <p:nvPr/>
        </p:nvSpPr>
        <p:spPr>
          <a:xfrm rot="20117194">
            <a:off x="3194887" y="3713279"/>
            <a:ext cx="5630891" cy="202158"/>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kern="0"/>
          </a:p>
        </p:txBody>
      </p:sp>
    </p:spTree>
    <p:extLst>
      <p:ext uri="{BB962C8B-B14F-4D97-AF65-F5344CB8AC3E}">
        <p14:creationId xmlns:p14="http://schemas.microsoft.com/office/powerpoint/2010/main" val="1919161393"/>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5448"/>
            <a:ext cx="9144000" cy="1292352"/>
          </a:xfrm>
        </p:spPr>
        <p:txBody>
          <a:bodyPr>
            <a:normAutofit/>
          </a:bodyPr>
          <a:lstStyle/>
          <a:p>
            <a:pPr algn="ctr">
              <a:tabLst>
                <a:tab pos="693738" algn="l"/>
              </a:tabLst>
              <a:defRPr/>
            </a:pPr>
            <a:r>
              <a:rPr lang="en-US" sz="3200" dirty="0">
                <a:solidFill>
                  <a:schemeClr val="tx1"/>
                </a:solidFill>
                <a:effectLst>
                  <a:outerShdw blurRad="38100" dist="38100" dir="2700000" algn="tl">
                    <a:srgbClr val="000000">
                      <a:alpha val="43137"/>
                    </a:srgbClr>
                  </a:outerShdw>
                </a:effectLst>
              </a:rPr>
              <a:t>Tactical: An Illustration</a:t>
            </a:r>
            <a:br>
              <a:rPr lang="en-US" sz="3200" dirty="0">
                <a:solidFill>
                  <a:schemeClr val="tx1"/>
                </a:solidFill>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rPr>
              <a:t>S&amp;P 500: 90% Participation / Avoidance</a:t>
            </a:r>
          </a:p>
        </p:txBody>
      </p:sp>
      <p:graphicFrame>
        <p:nvGraphicFramePr>
          <p:cNvPr id="6" name="Content Placeholder 3"/>
          <p:cNvGraphicFramePr>
            <a:graphicFrameLocks noGrp="1"/>
          </p:cNvGraphicFramePr>
          <p:nvPr>
            <p:ph idx="1"/>
          </p:nvPr>
        </p:nvGraphicFramePr>
        <p:xfrm>
          <a:off x="152400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848600" y="1905001"/>
            <a:ext cx="2819400" cy="2585323"/>
          </a:xfrm>
          <a:prstGeom prst="rect">
            <a:avLst/>
          </a:prstGeom>
        </p:spPr>
        <p:txBody>
          <a:bodyPr>
            <a:spAutoFit/>
          </a:bodyPr>
          <a:lstStyle/>
          <a:p>
            <a:pPr marL="1620774" lvl="4" indent="-514350">
              <a:buClr>
                <a:schemeClr val="accent6">
                  <a:lumMod val="50000"/>
                </a:schemeClr>
              </a:buClr>
              <a:defRPr/>
            </a:pPr>
            <a:r>
              <a:rPr lang="en-US" b="1" kern="0" dirty="0">
                <a:solidFill>
                  <a:sysClr val="windowText" lastClr="000000"/>
                </a:solidFill>
              </a:rPr>
              <a:t> $374,310</a:t>
            </a: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r>
              <a:rPr lang="en-US" b="1" kern="0" dirty="0">
                <a:solidFill>
                  <a:sysClr val="windowText" lastClr="000000"/>
                </a:solidFill>
              </a:rPr>
              <a:t> $297,999</a:t>
            </a: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endParaRPr lang="en-US" b="1" kern="0" dirty="0">
              <a:solidFill>
                <a:sysClr val="windowText" lastClr="000000"/>
              </a:solidFill>
            </a:endParaRPr>
          </a:p>
          <a:p>
            <a:pPr marL="1620774" lvl="4" indent="-514350">
              <a:buClr>
                <a:schemeClr val="accent6">
                  <a:lumMod val="50000"/>
                </a:schemeClr>
              </a:buClr>
              <a:defRPr/>
            </a:pPr>
            <a:r>
              <a:rPr lang="en-US" b="1" kern="0" dirty="0">
                <a:solidFill>
                  <a:sysClr val="windowText" lastClr="000000"/>
                </a:solidFill>
              </a:rPr>
              <a:t> $183,579</a:t>
            </a:r>
          </a:p>
        </p:txBody>
      </p:sp>
      <p:sp>
        <p:nvSpPr>
          <p:cNvPr id="7" name="Right Arrow 6"/>
          <p:cNvSpPr/>
          <p:nvPr/>
        </p:nvSpPr>
        <p:spPr>
          <a:xfrm rot="20117194">
            <a:off x="3102559" y="3462128"/>
            <a:ext cx="5630891" cy="303236"/>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kern="0"/>
          </a:p>
        </p:txBody>
      </p:sp>
    </p:spTree>
    <p:extLst>
      <p:ext uri="{BB962C8B-B14F-4D97-AF65-F5344CB8AC3E}">
        <p14:creationId xmlns:p14="http://schemas.microsoft.com/office/powerpoint/2010/main" val="3966446986"/>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05400"/>
            <a:ext cx="9144000" cy="1752600"/>
          </a:xfrm>
        </p:spPr>
        <p:txBody>
          <a:bodyPr/>
          <a:lstStyle/>
          <a:p>
            <a:pPr algn="ctr">
              <a:defRPr/>
            </a:pPr>
            <a:br>
              <a:rPr lang="en-US" sz="4000" dirty="0">
                <a:solidFill>
                  <a:schemeClr val="tx1"/>
                </a:solidFill>
                <a:effectLst>
                  <a:outerShdw blurRad="38100" dist="38100" dir="2700000" algn="tl">
                    <a:srgbClr val="000000">
                      <a:alpha val="43137"/>
                    </a:srgbClr>
                  </a:outerShdw>
                </a:effectLst>
              </a:rPr>
            </a:br>
            <a:endParaRPr lang="en-US" sz="4800"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76200"/>
            <a:ext cx="9144000" cy="4876800"/>
          </a:xfrm>
        </p:spPr>
        <p:txBody>
          <a:bodyPr>
            <a:normAutofit fontScale="25000" lnSpcReduction="20000"/>
          </a:bodyPr>
          <a:lstStyle/>
          <a:p>
            <a:pPr algn="ctr">
              <a:lnSpc>
                <a:spcPct val="170000"/>
              </a:lnSpc>
              <a:defRPr/>
            </a:pPr>
            <a:endParaRPr lang="en-US" sz="14800" b="1" dirty="0"/>
          </a:p>
          <a:p>
            <a:pPr algn="ctr">
              <a:lnSpc>
                <a:spcPct val="170000"/>
              </a:lnSpc>
              <a:defRPr/>
            </a:pPr>
            <a:r>
              <a:rPr lang="en-US" sz="14800" b="1" dirty="0">
                <a:solidFill>
                  <a:schemeClr val="bg1"/>
                </a:solidFill>
              </a:rPr>
              <a:t>But The “BIG” Question…</a:t>
            </a:r>
          </a:p>
          <a:p>
            <a:pPr algn="ctr">
              <a:lnSpc>
                <a:spcPct val="170000"/>
              </a:lnSpc>
              <a:defRPr/>
            </a:pPr>
            <a:r>
              <a:rPr lang="en-US" sz="14800" b="1" dirty="0">
                <a:solidFill>
                  <a:schemeClr val="bg1"/>
                </a:solidFill>
              </a:rPr>
              <a:t>Can It Really Be Done?</a:t>
            </a:r>
          </a:p>
          <a:p>
            <a:pPr algn="ctr">
              <a:lnSpc>
                <a:spcPct val="170000"/>
              </a:lnSpc>
              <a:defRPr/>
            </a:pPr>
            <a:endParaRPr lang="en-US" sz="14800" dirty="0"/>
          </a:p>
          <a:p>
            <a:pPr algn="ctr">
              <a:defRPr/>
            </a:pPr>
            <a:endParaRPr lang="en-US" dirty="0"/>
          </a:p>
          <a:p>
            <a:pPr algn="ctr">
              <a:defRPr/>
            </a:pPr>
            <a:r>
              <a:rPr lang="en-US" dirty="0"/>
              <a:t> </a:t>
            </a:r>
          </a:p>
        </p:txBody>
      </p:sp>
    </p:spTree>
    <p:extLst>
      <p:ext uri="{BB962C8B-B14F-4D97-AF65-F5344CB8AC3E}">
        <p14:creationId xmlns:p14="http://schemas.microsoft.com/office/powerpoint/2010/main" val="73508697"/>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34000"/>
            <a:ext cx="9144000" cy="1524000"/>
          </a:xfrm>
        </p:spPr>
        <p:txBody>
          <a:bodyPr>
            <a:normAutofit/>
          </a:bodyPr>
          <a:lstStyle/>
          <a:p>
            <a:pPr algn="ctr">
              <a:defRPr/>
            </a:pPr>
            <a:r>
              <a:rPr lang="en-US" sz="2400" dirty="0">
                <a:solidFill>
                  <a:schemeClr val="tx1"/>
                </a:solidFill>
                <a:effectLst>
                  <a:outerShdw blurRad="38100" dist="38100" dir="2700000" algn="tl">
                    <a:srgbClr val="000000">
                      <a:alpha val="43137"/>
                    </a:srgbClr>
                  </a:outerShdw>
                </a:effectLst>
              </a:rPr>
              <a:t> </a:t>
            </a:r>
          </a:p>
        </p:txBody>
      </p:sp>
      <p:sp>
        <p:nvSpPr>
          <p:cNvPr id="3" name="Subtitle 2"/>
          <p:cNvSpPr>
            <a:spLocks noGrp="1"/>
          </p:cNvSpPr>
          <p:nvPr>
            <p:ph type="subTitle" idx="1"/>
          </p:nvPr>
        </p:nvSpPr>
        <p:spPr>
          <a:xfrm>
            <a:off x="1524000" y="152400"/>
            <a:ext cx="9144000" cy="4800600"/>
          </a:xfrm>
        </p:spPr>
        <p:txBody>
          <a:bodyPr>
            <a:normAutofit fontScale="62500" lnSpcReduction="20000"/>
          </a:bodyPr>
          <a:lstStyle/>
          <a:p>
            <a:pPr algn="ctr">
              <a:lnSpc>
                <a:spcPct val="170000"/>
              </a:lnSpc>
              <a:defRPr/>
            </a:pPr>
            <a:endParaRPr lang="en-US" sz="6200" b="1" dirty="0">
              <a:solidFill>
                <a:schemeClr val="tx1"/>
              </a:solidFill>
              <a:effectLst>
                <a:outerShdw blurRad="38100" dist="38100" dir="2700000" algn="tl">
                  <a:srgbClr val="000000">
                    <a:alpha val="43137"/>
                  </a:srgbClr>
                </a:outerShdw>
              </a:effectLst>
            </a:endParaRPr>
          </a:p>
          <a:p>
            <a:pPr algn="ctr">
              <a:lnSpc>
                <a:spcPct val="170000"/>
              </a:lnSpc>
              <a:defRPr/>
            </a:pPr>
            <a:r>
              <a:rPr lang="en-US" sz="6200" b="1" dirty="0">
                <a:solidFill>
                  <a:schemeClr val="bg1"/>
                </a:solidFill>
                <a:effectLst>
                  <a:outerShdw blurRad="38100" dist="38100" dir="2700000" algn="tl">
                    <a:srgbClr val="000000">
                      <a:alpha val="43137"/>
                    </a:srgbClr>
                  </a:outerShdw>
                </a:effectLst>
              </a:rPr>
              <a:t>Yes It Can Be Done… </a:t>
            </a:r>
            <a:br>
              <a:rPr lang="en-US" sz="6200" b="1" dirty="0">
                <a:solidFill>
                  <a:schemeClr val="bg1"/>
                </a:solidFill>
                <a:effectLst>
                  <a:outerShdw blurRad="38100" dist="38100" dir="2700000" algn="tl">
                    <a:srgbClr val="000000">
                      <a:alpha val="43137"/>
                    </a:srgbClr>
                  </a:outerShdw>
                </a:effectLst>
              </a:rPr>
            </a:br>
            <a:r>
              <a:rPr lang="en-US" sz="6200" b="1" dirty="0">
                <a:solidFill>
                  <a:schemeClr val="bg1"/>
                </a:solidFill>
                <a:effectLst>
                  <a:outerShdw blurRad="38100" dist="38100" dir="2700000" algn="tl">
                    <a:srgbClr val="000000">
                      <a:alpha val="43137"/>
                    </a:srgbClr>
                  </a:outerShdw>
                </a:effectLst>
              </a:rPr>
              <a:t>And It Has Been Done!</a:t>
            </a:r>
          </a:p>
          <a:p>
            <a:pPr algn="ctr">
              <a:lnSpc>
                <a:spcPct val="170000"/>
              </a:lnSpc>
              <a:defRPr/>
            </a:pPr>
            <a:r>
              <a:rPr lang="en-US" sz="6200" dirty="0">
                <a:solidFill>
                  <a:schemeClr val="bg1"/>
                </a:solidFill>
                <a:effectLst>
                  <a:outerShdw blurRad="38100" dist="38100" dir="2700000" algn="tl">
                    <a:srgbClr val="000000">
                      <a:alpha val="43137"/>
                    </a:srgbClr>
                  </a:outerShdw>
                </a:effectLst>
              </a:rPr>
              <a:t> </a:t>
            </a:r>
            <a:endParaRPr lang="en-US" sz="6200" dirty="0">
              <a:solidFill>
                <a:schemeClr val="bg1"/>
              </a:solidFill>
            </a:endParaRPr>
          </a:p>
          <a:p>
            <a:pPr algn="ctr">
              <a:defRPr/>
            </a:pPr>
            <a:endParaRPr lang="en-US" dirty="0"/>
          </a:p>
          <a:p>
            <a:pPr algn="ctr">
              <a:defRPr/>
            </a:pPr>
            <a:r>
              <a:rPr lang="en-US" dirty="0"/>
              <a:t> </a:t>
            </a:r>
          </a:p>
        </p:txBody>
      </p:sp>
    </p:spTree>
    <p:extLst>
      <p:ext uri="{BB962C8B-B14F-4D97-AF65-F5344CB8AC3E}">
        <p14:creationId xmlns:p14="http://schemas.microsoft.com/office/powerpoint/2010/main" val="88523353"/>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ce_R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43800" y="2743200"/>
            <a:ext cx="2933700" cy="2933700"/>
          </a:xfrm>
          <a:prstGeom prst="rect">
            <a:avLst/>
          </a:prstGeom>
        </p:spPr>
      </p:pic>
      <p:sp>
        <p:nvSpPr>
          <p:cNvPr id="5" name="Title 1"/>
          <p:cNvSpPr txBox="1">
            <a:spLocks/>
          </p:cNvSpPr>
          <p:nvPr/>
        </p:nvSpPr>
        <p:spPr bwMode="auto">
          <a:xfrm>
            <a:off x="1752600" y="5014255"/>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lumMod val="75000"/>
                  </a:schemeClr>
                </a:solidFill>
                <a:latin typeface="Tahoma"/>
                <a:ea typeface="ＭＳ Ｐゴシック" charset="0"/>
                <a:cs typeface="Tahoma"/>
              </a:defRPr>
            </a:lvl1pPr>
            <a:lvl2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2pPr>
            <a:lvl3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3pPr>
            <a:lvl4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4pPr>
            <a:lvl5pPr algn="l" rtl="0" eaLnBrk="1" fontAlgn="base" hangingPunct="1">
              <a:spcBef>
                <a:spcPct val="0"/>
              </a:spcBef>
              <a:spcAft>
                <a:spcPct val="0"/>
              </a:spcAft>
              <a:defRPr sz="3800">
                <a:solidFill>
                  <a:schemeClr val="tx1"/>
                </a:solidFill>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cap="none" dirty="0">
                <a:solidFill>
                  <a:srgbClr val="FF0000"/>
                </a:solidFill>
                <a:effectLst>
                  <a:outerShdw blurRad="38100" dist="38100" dir="2700000" algn="tl">
                    <a:srgbClr val="000000">
                      <a:alpha val="43137"/>
                    </a:srgbClr>
                  </a:outerShdw>
                </a:effectLst>
              </a:rPr>
              <a:t>What if it happened again?</a:t>
            </a:r>
            <a:endParaRPr lang="en-US" cap="none" dirty="0">
              <a:solidFill>
                <a:srgbClr val="40362C"/>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stretch>
            <a:fillRect/>
          </a:stretch>
        </p:blipFill>
        <p:spPr>
          <a:xfrm>
            <a:off x="2133600" y="533401"/>
            <a:ext cx="5257800" cy="3673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8507889"/>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13114" y="0"/>
            <a:ext cx="9154886" cy="1143000"/>
          </a:xfrm>
        </p:spPr>
        <p:txBody>
          <a:bodyPr/>
          <a:lstStyle/>
          <a:p>
            <a:pPr algn="ctr" eaLnBrk="1" hangingPunct="1"/>
            <a:r>
              <a:rPr lang="en-US" sz="3600" b="1" dirty="0"/>
              <a:t>What if a bear market happens again? </a:t>
            </a:r>
            <a:r>
              <a:rPr lang="en-US" sz="3600" b="1" i="1" dirty="0"/>
              <a:t>1969 through 1978</a:t>
            </a:r>
          </a:p>
        </p:txBody>
      </p:sp>
      <p:pic>
        <p:nvPicPr>
          <p:cNvPr id="40964" name="Picture 6" descr="C:\Users\Dave\AppData\Local\tkLABS\Financial 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t="24570" r="43190"/>
          <a:stretch>
            <a:fillRect/>
          </a:stretch>
        </p:blipFill>
        <p:spPr bwMode="auto">
          <a:xfrm>
            <a:off x="1725614" y="1371601"/>
            <a:ext cx="878998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532836"/>
      </p:ext>
    </p:extLst>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0" y="0"/>
            <a:ext cx="9144000" cy="1143000"/>
          </a:xfrm>
        </p:spPr>
        <p:txBody>
          <a:bodyPr/>
          <a:lstStyle/>
          <a:p>
            <a:pPr algn="ctr" eaLnBrk="1" hangingPunct="1"/>
            <a:r>
              <a:rPr lang="en-US" sz="3600" b="1" dirty="0"/>
              <a:t>What if a bear market happens again? </a:t>
            </a:r>
            <a:r>
              <a:rPr lang="en-US" sz="3600" b="1" i="1" dirty="0"/>
              <a:t>1969 through 1978</a:t>
            </a:r>
          </a:p>
        </p:txBody>
      </p:sp>
      <p:pic>
        <p:nvPicPr>
          <p:cNvPr id="41988" name="Picture 2" descr="C:\Users\Dave\AppData\Local\tkLABS\Financial 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t="23994" r="43190"/>
          <a:stretch>
            <a:fillRect/>
          </a:stretch>
        </p:blipFill>
        <p:spPr bwMode="auto">
          <a:xfrm>
            <a:off x="16764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038600" y="3638551"/>
            <a:ext cx="3657600" cy="646113"/>
          </a:xfrm>
          <a:prstGeom prst="rect">
            <a:avLst/>
          </a:prstGeom>
          <a:solidFill>
            <a:schemeClr val="tx1">
              <a:lumMod val="85000"/>
            </a:schemeClr>
          </a:solidFill>
          <a:ln w="28575">
            <a:solidFill>
              <a:schemeClr val="bg1"/>
            </a:solidFill>
          </a:ln>
        </p:spPr>
        <p:txBody>
          <a:bodyPr>
            <a:spAutoFit/>
          </a:bodyPr>
          <a:lstStyle/>
          <a:p>
            <a:pPr algn="ctr">
              <a:defRPr/>
            </a:pPr>
            <a:r>
              <a:rPr lang="en-US" sz="3600" b="1" kern="0" dirty="0">
                <a:solidFill>
                  <a:prstClr val="white"/>
                </a:solidFill>
                <a:effectLst>
                  <a:outerShdw blurRad="38100" dist="38100" dir="2700000" algn="tl">
                    <a:srgbClr val="000000">
                      <a:alpha val="43137"/>
                    </a:srgbClr>
                  </a:outerShdw>
                </a:effectLst>
                <a:latin typeface="Cambria" pitchFamily="18" charset="0"/>
                <a:ea typeface="ＭＳ Ｐゴシック" charset="0"/>
              </a:rPr>
              <a:t>$126,219</a:t>
            </a:r>
          </a:p>
        </p:txBody>
      </p:sp>
    </p:spTree>
    <p:extLst>
      <p:ext uri="{BB962C8B-B14F-4D97-AF65-F5344CB8AC3E}">
        <p14:creationId xmlns:p14="http://schemas.microsoft.com/office/powerpoint/2010/main" val="20180339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4000" y="32657"/>
            <a:ext cx="9144000" cy="1143000"/>
          </a:xfrm>
        </p:spPr>
        <p:txBody>
          <a:bodyPr/>
          <a:lstStyle/>
          <a:p>
            <a:pPr algn="ctr" eaLnBrk="1" hangingPunct="1"/>
            <a:r>
              <a:rPr lang="en-US" sz="3600" b="1" dirty="0"/>
              <a:t>What if a bear market happens again? </a:t>
            </a:r>
            <a:r>
              <a:rPr lang="en-US" sz="3600" b="1" i="1" dirty="0"/>
              <a:t>2000 through 2009</a:t>
            </a:r>
          </a:p>
        </p:txBody>
      </p:sp>
      <p:pic>
        <p:nvPicPr>
          <p:cNvPr id="43012" name="Picture 2" descr="C:\Users\Dave\AppData\Local\tkLABS\Financial 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t="24107" r="43147"/>
          <a:stretch>
            <a:fillRect/>
          </a:stretch>
        </p:blipFill>
        <p:spPr bwMode="auto">
          <a:xfrm>
            <a:off x="17526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140554"/>
      </p:ext>
    </p:extLst>
  </p:cSld>
  <p:clrMapOvr>
    <a:masterClrMapping/>
  </p:clrMapOvr>
  <p:transition>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00" y="0"/>
            <a:ext cx="9144000" cy="1143000"/>
          </a:xfrm>
        </p:spPr>
        <p:txBody>
          <a:bodyPr/>
          <a:lstStyle/>
          <a:p>
            <a:pPr algn="ctr" eaLnBrk="1" hangingPunct="1"/>
            <a:r>
              <a:rPr lang="en-US" sz="3600" b="1" dirty="0"/>
              <a:t>What if a bear market happens again? </a:t>
            </a:r>
            <a:r>
              <a:rPr lang="en-US" sz="3600" b="1" i="1" dirty="0"/>
              <a:t>2000 through 2009</a:t>
            </a:r>
          </a:p>
        </p:txBody>
      </p:sp>
      <p:pic>
        <p:nvPicPr>
          <p:cNvPr id="44036" name="Picture 2" descr="C:\Users\Dave\AppData\Local\tkLABS\Financial 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t="23810" r="43147"/>
          <a:stretch>
            <a:fillRect/>
          </a:stretch>
        </p:blipFill>
        <p:spPr bwMode="auto">
          <a:xfrm>
            <a:off x="1774826" y="1447800"/>
            <a:ext cx="8664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038600" y="3638551"/>
            <a:ext cx="3657600" cy="646113"/>
          </a:xfrm>
          <a:prstGeom prst="rect">
            <a:avLst/>
          </a:prstGeom>
          <a:solidFill>
            <a:schemeClr val="tx1">
              <a:lumMod val="85000"/>
            </a:schemeClr>
          </a:solidFill>
          <a:ln w="28575">
            <a:solidFill>
              <a:schemeClr val="bg1"/>
            </a:solidFill>
          </a:ln>
        </p:spPr>
        <p:txBody>
          <a:bodyPr>
            <a:spAutoFit/>
          </a:bodyPr>
          <a:lstStyle/>
          <a:p>
            <a:pPr algn="ctr">
              <a:defRPr/>
            </a:pPr>
            <a:r>
              <a:rPr lang="en-US" sz="3600" b="1" kern="0" dirty="0">
                <a:solidFill>
                  <a:prstClr val="white"/>
                </a:solidFill>
                <a:effectLst>
                  <a:outerShdw blurRad="38100" dist="38100" dir="2700000" algn="tl">
                    <a:srgbClr val="000000">
                      <a:alpha val="43137"/>
                    </a:srgbClr>
                  </a:outerShdw>
                </a:effectLst>
                <a:latin typeface="Cambria" pitchFamily="18" charset="0"/>
                <a:ea typeface="ＭＳ Ｐゴシック" charset="0"/>
              </a:rPr>
              <a:t>$190,448</a:t>
            </a:r>
          </a:p>
        </p:txBody>
      </p:sp>
    </p:spTree>
    <p:extLst>
      <p:ext uri="{BB962C8B-B14F-4D97-AF65-F5344CB8AC3E}">
        <p14:creationId xmlns:p14="http://schemas.microsoft.com/office/powerpoint/2010/main" val="121549592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7315200" cy="1143000"/>
          </a:xfrm>
        </p:spPr>
        <p:txBody>
          <a:bodyPr>
            <a:normAutofit fontScale="90000"/>
          </a:bodyPr>
          <a:lstStyle/>
          <a:p>
            <a:r>
              <a:rPr lang="en-US" b="1" dirty="0"/>
              <a:t>Top Ten Reasons Clients Should Move Money Today!</a:t>
            </a:r>
          </a:p>
        </p:txBody>
      </p:sp>
      <p:sp>
        <p:nvSpPr>
          <p:cNvPr id="3" name="Content Placeholder 2"/>
          <p:cNvSpPr>
            <a:spLocks noGrp="1"/>
          </p:cNvSpPr>
          <p:nvPr>
            <p:ph idx="1"/>
          </p:nvPr>
        </p:nvSpPr>
        <p:spPr>
          <a:xfrm>
            <a:off x="2057400" y="2322702"/>
            <a:ext cx="5129169" cy="4046220"/>
          </a:xfrm>
        </p:spPr>
        <p:txBody>
          <a:bodyPr>
            <a:normAutofit/>
          </a:bodyPr>
          <a:lstStyle/>
          <a:p>
            <a:pPr marL="514350" indent="-514350">
              <a:buFont typeface="+mj-lt"/>
              <a:buAutoNum type="arabicPeriod"/>
            </a:pPr>
            <a:r>
              <a:rPr lang="en-US" dirty="0"/>
              <a:t>What’s coming next?</a:t>
            </a:r>
          </a:p>
          <a:p>
            <a:pPr marL="514350" indent="-514350">
              <a:buFont typeface="+mj-lt"/>
              <a:buAutoNum type="arabicPeriod"/>
            </a:pPr>
            <a:r>
              <a:rPr lang="en-US" dirty="0"/>
              <a:t>The Next Swing Down</a:t>
            </a:r>
          </a:p>
          <a:p>
            <a:pPr marL="514350" indent="-514350">
              <a:buFont typeface="+mj-lt"/>
              <a:buAutoNum type="arabicPeriod"/>
            </a:pPr>
            <a:r>
              <a:rPr lang="en-US" dirty="0"/>
              <a:t>Watch the VIX</a:t>
            </a:r>
          </a:p>
          <a:p>
            <a:pPr marL="514350" indent="-514350">
              <a:buFont typeface="+mj-lt"/>
              <a:buAutoNum type="arabicPeriod"/>
            </a:pPr>
            <a:r>
              <a:rPr lang="en-US" dirty="0"/>
              <a:t>What are Insiders doing?</a:t>
            </a:r>
          </a:p>
          <a:p>
            <a:pPr marL="514350" indent="-514350">
              <a:buFont typeface="+mj-lt"/>
              <a:buAutoNum type="arabicPeriod"/>
            </a:pPr>
            <a:r>
              <a:rPr lang="en-US" dirty="0"/>
              <a:t>Getting Separation</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endParaRPr lang="en-US" i="1" dirty="0"/>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86600" y="2577517"/>
            <a:ext cx="3184836" cy="245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388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133601" y="1619425"/>
            <a:ext cx="7471131" cy="3279302"/>
          </a:xfrm>
          <a:custGeom>
            <a:avLst/>
            <a:gdLst>
              <a:gd name="connsiteX0" fmla="*/ 0 w 7956644"/>
              <a:gd name="connsiteY0" fmla="*/ 3903261 h 4278852"/>
              <a:gd name="connsiteX1" fmla="*/ 668740 w 7956644"/>
              <a:gd name="connsiteY1" fmla="*/ 3889613 h 4278852"/>
              <a:gd name="connsiteX2" fmla="*/ 3766782 w 7956644"/>
              <a:gd name="connsiteY2" fmla="*/ 1 h 4278852"/>
              <a:gd name="connsiteX3" fmla="*/ 6523630 w 7956644"/>
              <a:gd name="connsiteY3" fmla="*/ 3903261 h 4278852"/>
              <a:gd name="connsiteX4" fmla="*/ 7956644 w 7956644"/>
              <a:gd name="connsiteY4" fmla="*/ 3903261 h 427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644" h="4278852">
                <a:moveTo>
                  <a:pt x="0" y="3903261"/>
                </a:moveTo>
                <a:cubicBezTo>
                  <a:pt x="20471" y="4221708"/>
                  <a:pt x="40943" y="4540156"/>
                  <a:pt x="668740" y="3889613"/>
                </a:cubicBezTo>
                <a:cubicBezTo>
                  <a:pt x="1296537" y="3239070"/>
                  <a:pt x="2790967" y="-2274"/>
                  <a:pt x="3766782" y="1"/>
                </a:cubicBezTo>
                <a:cubicBezTo>
                  <a:pt x="4742597" y="2276"/>
                  <a:pt x="5825320" y="3252718"/>
                  <a:pt x="6523630" y="3903261"/>
                </a:cubicBezTo>
                <a:cubicBezTo>
                  <a:pt x="7221940" y="4553804"/>
                  <a:pt x="7589292" y="4228532"/>
                  <a:pt x="7956644" y="3903261"/>
                </a:cubicBezTo>
              </a:path>
            </a:pathLst>
          </a:custGeom>
          <a:noFill/>
          <a:ln w="1524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13" name="Title 1"/>
          <p:cNvSpPr>
            <a:spLocks noGrp="1"/>
          </p:cNvSpPr>
          <p:nvPr>
            <p:ph type="title"/>
          </p:nvPr>
        </p:nvSpPr>
        <p:spPr>
          <a:xfrm>
            <a:off x="1946513" y="80891"/>
            <a:ext cx="8229600" cy="671015"/>
          </a:xfrm>
        </p:spPr>
        <p:txBody>
          <a:bodyPr>
            <a:normAutofit/>
          </a:bodyPr>
          <a:lstStyle/>
          <a:p>
            <a:r>
              <a:rPr lang="en-US" b="1" dirty="0"/>
              <a:t>#1 What’s Coming Next? </a:t>
            </a:r>
          </a:p>
        </p:txBody>
      </p:sp>
      <p:cxnSp>
        <p:nvCxnSpPr>
          <p:cNvPr id="10" name="Straight Arrow Connector 9"/>
          <p:cNvCxnSpPr/>
          <p:nvPr/>
        </p:nvCxnSpPr>
        <p:spPr>
          <a:xfrm flipV="1">
            <a:off x="5715000" y="1981200"/>
            <a:ext cx="0" cy="2438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15200" y="649929"/>
            <a:ext cx="3025344" cy="1938992"/>
          </a:xfrm>
          <a:prstGeom prst="rect">
            <a:avLst/>
          </a:prstGeom>
          <a:noFill/>
        </p:spPr>
        <p:txBody>
          <a:bodyPr wrap="square" rtlCol="0">
            <a:spAutoFit/>
          </a:bodyPr>
          <a:lstStyle/>
          <a:p>
            <a:pPr algn="r" fontAlgn="base">
              <a:spcBef>
                <a:spcPct val="0"/>
              </a:spcBef>
              <a:spcAft>
                <a:spcPct val="0"/>
              </a:spcAft>
            </a:pPr>
            <a:r>
              <a:rPr lang="en-US" sz="2400" b="1" kern="0" dirty="0">
                <a:solidFill>
                  <a:prstClr val="black"/>
                </a:solidFill>
                <a:latin typeface="Arial" panose="020B0604020202020204" pitchFamily="34" charset="0"/>
                <a:ea typeface="ＭＳ Ｐゴシック" charset="0"/>
                <a:cs typeface="Arial" panose="020B0604020202020204" pitchFamily="34" charset="0"/>
              </a:rPr>
              <a:t>Are we closer to the point of Maximum Financial Opportunity or Risk?</a:t>
            </a:r>
            <a:endParaRPr lang="en-US" sz="2400" b="1" kern="0" dirty="0">
              <a:solidFill>
                <a:srgbClr val="FF0000"/>
              </a:solidFill>
              <a:latin typeface="Arial" panose="020B0604020202020204" pitchFamily="34" charset="0"/>
              <a:ea typeface="ＭＳ Ｐゴシック" charset="0"/>
              <a:cs typeface="Arial" panose="020B0604020202020204" pitchFamily="34" charset="0"/>
            </a:endParaRPr>
          </a:p>
        </p:txBody>
      </p:sp>
      <p:sp>
        <p:nvSpPr>
          <p:cNvPr id="14" name="Title 5"/>
          <p:cNvSpPr txBox="1">
            <a:spLocks/>
          </p:cNvSpPr>
          <p:nvPr/>
        </p:nvSpPr>
        <p:spPr>
          <a:xfrm>
            <a:off x="2895600" y="4712407"/>
            <a:ext cx="5410200" cy="1586505"/>
          </a:xfrm>
          <a:prstGeom prst="rect">
            <a:avLst/>
          </a:prstGeom>
        </p:spPr>
        <p:txBody>
          <a:bodyPr/>
          <a:lstStyle/>
          <a:p>
            <a:pPr algn="ctr" eaLnBrk="0" fontAlgn="base" hangingPunct="0">
              <a:spcBef>
                <a:spcPct val="0"/>
              </a:spcBef>
              <a:spcAft>
                <a:spcPct val="0"/>
              </a:spcAft>
              <a:defRPr/>
            </a:pPr>
            <a:r>
              <a:rPr lang="en-US" sz="4400" b="1" kern="0" dirty="0">
                <a:solidFill>
                  <a:prstClr val="black"/>
                </a:solidFill>
                <a:latin typeface="Arial" panose="020B0604020202020204" pitchFamily="34" charset="0"/>
                <a:ea typeface="ＭＳ Ｐゴシック" charset="0"/>
                <a:cs typeface="Arial" panose="020B0604020202020204" pitchFamily="34" charset="0"/>
              </a:rPr>
              <a:t>Maximum Financial Risk</a:t>
            </a:r>
          </a:p>
        </p:txBody>
      </p:sp>
    </p:spTree>
    <p:extLst>
      <p:ext uri="{BB962C8B-B14F-4D97-AF65-F5344CB8AC3E}">
        <p14:creationId xmlns:p14="http://schemas.microsoft.com/office/powerpoint/2010/main" val="448093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835984"/>
            <a:ext cx="5105400" cy="4046220"/>
          </a:xfrm>
        </p:spPr>
        <p:txBody>
          <a:bodyPr>
            <a:normAutofit/>
          </a:bodyPr>
          <a:lstStyle/>
          <a:p>
            <a:pPr marL="514350" indent="-514350">
              <a:buFont typeface="+mj-lt"/>
              <a:buAutoNum type="arabicPeriod" startAt="6"/>
            </a:pPr>
            <a:r>
              <a:rPr lang="en-US" dirty="0"/>
              <a:t>A Picture Paints a Thousand Words</a:t>
            </a:r>
          </a:p>
          <a:p>
            <a:pPr marL="514350" indent="-514350">
              <a:buFont typeface="+mj-lt"/>
              <a:buAutoNum type="arabicPeriod" startAt="6"/>
            </a:pPr>
            <a:r>
              <a:rPr lang="en-US" dirty="0"/>
              <a:t>Bogle’s Warning.</a:t>
            </a:r>
          </a:p>
          <a:p>
            <a:pPr marL="514350" indent="-514350">
              <a:buFont typeface="+mj-lt"/>
              <a:buAutoNum type="arabicPeriod" startAt="6"/>
            </a:pPr>
            <a:r>
              <a:rPr lang="en-US" dirty="0"/>
              <a:t>Playing with “house money.”</a:t>
            </a:r>
          </a:p>
          <a:p>
            <a:pPr marL="514350" indent="-514350">
              <a:buFont typeface="+mj-lt"/>
              <a:buAutoNum type="arabicPeriod" startAt="6"/>
            </a:pPr>
            <a:r>
              <a:rPr lang="en-US" dirty="0"/>
              <a:t>The Income Challenge</a:t>
            </a:r>
          </a:p>
          <a:p>
            <a:pPr marL="514350" indent="-514350">
              <a:buFont typeface="+mj-lt"/>
              <a:buAutoNum type="arabicPeriod" startAt="6"/>
            </a:pPr>
            <a:r>
              <a:rPr lang="en-US" dirty="0"/>
              <a:t>Freeing Up Money</a:t>
            </a:r>
          </a:p>
          <a:p>
            <a:pPr marL="514350" indent="-514350">
              <a:buFont typeface="+mj-lt"/>
              <a:buAutoNum type="arabicPeriod" startAt="6"/>
            </a:pPr>
            <a:endParaRPr lang="en-US" dirty="0"/>
          </a:p>
          <a:p>
            <a:pPr marL="514350" indent="-514350">
              <a:buFont typeface="+mj-lt"/>
              <a:buAutoNum type="arabicPeriod" startAt="6"/>
            </a:pPr>
            <a:endParaRPr lang="en-US" dirty="0"/>
          </a:p>
          <a:p>
            <a:pPr marL="514350" indent="-514350">
              <a:buFont typeface="+mj-lt"/>
              <a:buAutoNum type="arabicPeriod" startAt="6"/>
            </a:pPr>
            <a:endParaRPr lang="en-US" dirty="0"/>
          </a:p>
          <a:p>
            <a:pPr marL="514350" indent="-514350">
              <a:buFont typeface="+mj-lt"/>
              <a:buAutoNum type="arabicPeriod" startAt="6"/>
            </a:pPr>
            <a:endParaRPr lang="en-US" dirty="0"/>
          </a:p>
          <a:p>
            <a:pPr marL="514350" indent="-514350">
              <a:buFont typeface="+mj-lt"/>
              <a:buAutoNum type="arabicPeriod" startAt="6"/>
            </a:pPr>
            <a:endParaRPr lang="en-US" dirty="0"/>
          </a:p>
          <a:p>
            <a:pPr marL="514350" indent="-514350">
              <a:buFont typeface="+mj-lt"/>
              <a:buAutoNum type="arabicPeriod" startAt="6"/>
            </a:pPr>
            <a:endParaRPr lang="en-US" dirty="0"/>
          </a:p>
          <a:p>
            <a:endParaRPr lang="en-US" i="1" dirty="0"/>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86600" y="2577517"/>
            <a:ext cx="3184836" cy="245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2590800" y="228600"/>
            <a:ext cx="7315200" cy="1143000"/>
          </a:xfrm>
        </p:spPr>
        <p:txBody>
          <a:bodyPr>
            <a:normAutofit fontScale="90000"/>
          </a:bodyPr>
          <a:lstStyle/>
          <a:p>
            <a:r>
              <a:rPr lang="en-US" b="1" dirty="0"/>
              <a:t>Top Ten Reasons Clients Should Move Money Today!</a:t>
            </a:r>
          </a:p>
        </p:txBody>
      </p:sp>
    </p:spTree>
    <p:extLst>
      <p:ext uri="{BB962C8B-B14F-4D97-AF65-F5344CB8AC3E}">
        <p14:creationId xmlns:p14="http://schemas.microsoft.com/office/powerpoint/2010/main" val="36772820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0" y="914400"/>
            <a:ext cx="9144000" cy="1815882"/>
          </a:xfrm>
          <a:prstGeom prst="rect">
            <a:avLst/>
          </a:prstGeom>
          <a:noFill/>
          <a:ln>
            <a:noFill/>
          </a:ln>
        </p:spPr>
        <p:txBody>
          <a:bodyPr>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algn="ctr" eaLnBrk="1" fontAlgn="base" hangingPunct="1">
              <a:spcBef>
                <a:spcPct val="0"/>
              </a:spcBef>
              <a:spcAft>
                <a:spcPct val="0"/>
              </a:spcAft>
            </a:pPr>
            <a:r>
              <a:rPr lang="en-US" altLang="en-US" sz="11200" i="1" kern="0" dirty="0">
                <a:solidFill>
                  <a:prstClr val="white"/>
                </a:solidFill>
                <a:latin typeface="Calibri" pitchFamily="-84" charset="0"/>
              </a:rPr>
              <a:t>THANK YOU</a:t>
            </a:r>
          </a:p>
        </p:txBody>
      </p:sp>
      <p:sp>
        <p:nvSpPr>
          <p:cNvPr id="19459" name="Rectangle 3"/>
          <p:cNvSpPr>
            <a:spLocks noChangeArrowheads="1"/>
          </p:cNvSpPr>
          <p:nvPr/>
        </p:nvSpPr>
        <p:spPr bwMode="auto">
          <a:xfrm>
            <a:off x="1524000" y="0"/>
            <a:ext cx="9144000" cy="1454150"/>
          </a:xfrm>
          <a:prstGeom prst="rect">
            <a:avLst/>
          </a:prstGeom>
          <a:noFill/>
          <a:ln>
            <a:noFill/>
          </a:ln>
        </p:spPr>
        <p:txBody>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algn="ctr" eaLnBrk="1" fontAlgn="base" hangingPunct="1">
              <a:spcBef>
                <a:spcPct val="0"/>
              </a:spcBef>
              <a:spcAft>
                <a:spcPct val="0"/>
              </a:spcAft>
            </a:pPr>
            <a:r>
              <a:rPr lang="en-US" altLang="en-US" sz="4000" kern="0">
                <a:solidFill>
                  <a:prstClr val="white"/>
                </a:solidFill>
                <a:latin typeface="Corbel" pitchFamily="-84" charset="0"/>
              </a:rPr>
              <a:t>Thanks again for being with us today!</a:t>
            </a:r>
            <a:endParaRPr lang="en-US" altLang="en-US" sz="4000" i="1" kern="0">
              <a:solidFill>
                <a:prstClr val="white"/>
              </a:solidFill>
              <a:latin typeface="Corbel" pitchFamily="-84" charset="0"/>
            </a:endParaRPr>
          </a:p>
        </p:txBody>
      </p:sp>
    </p:spTree>
    <p:custDataLst>
      <p:tags r:id="rId1"/>
    </p:custDataLst>
    <p:extLst>
      <p:ext uri="{BB962C8B-B14F-4D97-AF65-F5344CB8AC3E}">
        <p14:creationId xmlns:p14="http://schemas.microsoft.com/office/powerpoint/2010/main" val="33395143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946513" y="80891"/>
            <a:ext cx="8229600" cy="671015"/>
          </a:xfrm>
        </p:spPr>
        <p:txBody>
          <a:bodyPr>
            <a:normAutofit/>
          </a:bodyPr>
          <a:lstStyle/>
          <a:p>
            <a:r>
              <a:rPr lang="en-US" b="1" dirty="0"/>
              <a:t>#1 What’s Coming Next?</a:t>
            </a:r>
          </a:p>
        </p:txBody>
      </p:sp>
      <p:cxnSp>
        <p:nvCxnSpPr>
          <p:cNvPr id="10" name="Straight Arrow Connector 9"/>
          <p:cNvCxnSpPr/>
          <p:nvPr/>
        </p:nvCxnSpPr>
        <p:spPr>
          <a:xfrm>
            <a:off x="8860973" y="2523442"/>
            <a:ext cx="6765" cy="19424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133601" y="1619425"/>
            <a:ext cx="7471131" cy="3279302"/>
          </a:xfrm>
          <a:custGeom>
            <a:avLst/>
            <a:gdLst>
              <a:gd name="connsiteX0" fmla="*/ 0 w 7956644"/>
              <a:gd name="connsiteY0" fmla="*/ 3903261 h 4278852"/>
              <a:gd name="connsiteX1" fmla="*/ 668740 w 7956644"/>
              <a:gd name="connsiteY1" fmla="*/ 3889613 h 4278852"/>
              <a:gd name="connsiteX2" fmla="*/ 3766782 w 7956644"/>
              <a:gd name="connsiteY2" fmla="*/ 1 h 4278852"/>
              <a:gd name="connsiteX3" fmla="*/ 6523630 w 7956644"/>
              <a:gd name="connsiteY3" fmla="*/ 3903261 h 4278852"/>
              <a:gd name="connsiteX4" fmla="*/ 7956644 w 7956644"/>
              <a:gd name="connsiteY4" fmla="*/ 3903261 h 427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644" h="4278852">
                <a:moveTo>
                  <a:pt x="0" y="3903261"/>
                </a:moveTo>
                <a:cubicBezTo>
                  <a:pt x="20471" y="4221708"/>
                  <a:pt x="40943" y="4540156"/>
                  <a:pt x="668740" y="3889613"/>
                </a:cubicBezTo>
                <a:cubicBezTo>
                  <a:pt x="1296537" y="3239070"/>
                  <a:pt x="2790967" y="-2274"/>
                  <a:pt x="3766782" y="1"/>
                </a:cubicBezTo>
                <a:cubicBezTo>
                  <a:pt x="4742597" y="2276"/>
                  <a:pt x="5825320" y="3252718"/>
                  <a:pt x="6523630" y="3903261"/>
                </a:cubicBezTo>
                <a:cubicBezTo>
                  <a:pt x="7221940" y="4553804"/>
                  <a:pt x="7589292" y="4228532"/>
                  <a:pt x="7956644" y="3903261"/>
                </a:cubicBezTo>
              </a:path>
            </a:pathLst>
          </a:custGeom>
          <a:noFill/>
          <a:ln w="1524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15" name="Title 5"/>
          <p:cNvSpPr txBox="1">
            <a:spLocks/>
          </p:cNvSpPr>
          <p:nvPr/>
        </p:nvSpPr>
        <p:spPr>
          <a:xfrm>
            <a:off x="2895600" y="4712407"/>
            <a:ext cx="5410200" cy="1586505"/>
          </a:xfrm>
          <a:prstGeom prst="rect">
            <a:avLst/>
          </a:prstGeom>
        </p:spPr>
        <p:txBody>
          <a:bodyPr/>
          <a:lstStyle/>
          <a:p>
            <a:pPr algn="ctr" eaLnBrk="0" fontAlgn="base" hangingPunct="0">
              <a:spcBef>
                <a:spcPct val="0"/>
              </a:spcBef>
              <a:spcAft>
                <a:spcPct val="0"/>
              </a:spcAft>
              <a:defRPr/>
            </a:pPr>
            <a:r>
              <a:rPr lang="en-US" sz="4400" b="1" kern="0" dirty="0">
                <a:solidFill>
                  <a:prstClr val="black"/>
                </a:solidFill>
                <a:latin typeface="Arial" panose="020B0604020202020204" pitchFamily="34" charset="0"/>
                <a:ea typeface="ＭＳ Ｐゴシック" charset="0"/>
                <a:cs typeface="Arial" panose="020B0604020202020204" pitchFamily="34" charset="0"/>
              </a:rPr>
              <a:t>Maximum Financial Opportunity</a:t>
            </a:r>
          </a:p>
        </p:txBody>
      </p:sp>
      <p:sp>
        <p:nvSpPr>
          <p:cNvPr id="17" name="TextBox 16"/>
          <p:cNvSpPr txBox="1"/>
          <p:nvPr/>
        </p:nvSpPr>
        <p:spPr>
          <a:xfrm>
            <a:off x="7315200" y="649929"/>
            <a:ext cx="3025344" cy="1938992"/>
          </a:xfrm>
          <a:prstGeom prst="rect">
            <a:avLst/>
          </a:prstGeom>
          <a:noFill/>
        </p:spPr>
        <p:txBody>
          <a:bodyPr wrap="square" rtlCol="0">
            <a:spAutoFit/>
          </a:bodyPr>
          <a:lstStyle/>
          <a:p>
            <a:pPr algn="r" fontAlgn="base">
              <a:spcBef>
                <a:spcPct val="0"/>
              </a:spcBef>
              <a:spcAft>
                <a:spcPct val="0"/>
              </a:spcAft>
            </a:pPr>
            <a:r>
              <a:rPr lang="en-US" sz="2400" b="1" kern="0" dirty="0">
                <a:solidFill>
                  <a:prstClr val="black"/>
                </a:solidFill>
                <a:latin typeface="Arial" panose="020B0604020202020204" pitchFamily="34" charset="0"/>
                <a:ea typeface="ＭＳ Ｐゴシック" charset="0"/>
                <a:cs typeface="Arial" panose="020B0604020202020204" pitchFamily="34" charset="0"/>
              </a:rPr>
              <a:t>Are we closer to the point of Maximum Financial Opportunity or Risk?</a:t>
            </a:r>
            <a:endParaRPr lang="en-US" sz="2400" b="1" kern="0" dirty="0">
              <a:solidFill>
                <a:srgbClr val="FF0000"/>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27798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946513" y="80891"/>
            <a:ext cx="8229600" cy="671015"/>
          </a:xfrm>
        </p:spPr>
        <p:txBody>
          <a:bodyPr>
            <a:normAutofit/>
          </a:bodyPr>
          <a:lstStyle/>
          <a:p>
            <a:r>
              <a:rPr lang="en-US" b="1" dirty="0"/>
              <a:t>#1 What’s Coming Next?</a:t>
            </a:r>
          </a:p>
        </p:txBody>
      </p:sp>
      <p:cxnSp>
        <p:nvCxnSpPr>
          <p:cNvPr id="10" name="Straight Arrow Connector 9"/>
          <p:cNvCxnSpPr/>
          <p:nvPr/>
        </p:nvCxnSpPr>
        <p:spPr>
          <a:xfrm>
            <a:off x="8860973" y="2523442"/>
            <a:ext cx="6765" cy="19424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133601" y="1619425"/>
            <a:ext cx="7471131" cy="3279302"/>
          </a:xfrm>
          <a:custGeom>
            <a:avLst/>
            <a:gdLst>
              <a:gd name="connsiteX0" fmla="*/ 0 w 7956644"/>
              <a:gd name="connsiteY0" fmla="*/ 3903261 h 4278852"/>
              <a:gd name="connsiteX1" fmla="*/ 668740 w 7956644"/>
              <a:gd name="connsiteY1" fmla="*/ 3889613 h 4278852"/>
              <a:gd name="connsiteX2" fmla="*/ 3766782 w 7956644"/>
              <a:gd name="connsiteY2" fmla="*/ 1 h 4278852"/>
              <a:gd name="connsiteX3" fmla="*/ 6523630 w 7956644"/>
              <a:gd name="connsiteY3" fmla="*/ 3903261 h 4278852"/>
              <a:gd name="connsiteX4" fmla="*/ 7956644 w 7956644"/>
              <a:gd name="connsiteY4" fmla="*/ 3903261 h 427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644" h="4278852">
                <a:moveTo>
                  <a:pt x="0" y="3903261"/>
                </a:moveTo>
                <a:cubicBezTo>
                  <a:pt x="20471" y="4221708"/>
                  <a:pt x="40943" y="4540156"/>
                  <a:pt x="668740" y="3889613"/>
                </a:cubicBezTo>
                <a:cubicBezTo>
                  <a:pt x="1296537" y="3239070"/>
                  <a:pt x="2790967" y="-2274"/>
                  <a:pt x="3766782" y="1"/>
                </a:cubicBezTo>
                <a:cubicBezTo>
                  <a:pt x="4742597" y="2276"/>
                  <a:pt x="5825320" y="3252718"/>
                  <a:pt x="6523630" y="3903261"/>
                </a:cubicBezTo>
                <a:cubicBezTo>
                  <a:pt x="7221940" y="4553804"/>
                  <a:pt x="7589292" y="4228532"/>
                  <a:pt x="7956644" y="3903261"/>
                </a:cubicBezTo>
              </a:path>
            </a:pathLst>
          </a:custGeom>
          <a:noFill/>
          <a:ln w="1524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kern="0">
              <a:solidFill>
                <a:prstClr val="white"/>
              </a:solidFill>
            </a:endParaRPr>
          </a:p>
        </p:txBody>
      </p:sp>
      <p:sp>
        <p:nvSpPr>
          <p:cNvPr id="15" name="Title 5"/>
          <p:cNvSpPr txBox="1">
            <a:spLocks/>
          </p:cNvSpPr>
          <p:nvPr/>
        </p:nvSpPr>
        <p:spPr>
          <a:xfrm>
            <a:off x="3009900" y="4898728"/>
            <a:ext cx="5410200" cy="1586505"/>
          </a:xfrm>
          <a:prstGeom prst="rect">
            <a:avLst/>
          </a:prstGeom>
        </p:spPr>
        <p:txBody>
          <a:bodyPr/>
          <a:lstStyle/>
          <a:p>
            <a:pPr algn="ctr" eaLnBrk="0" fontAlgn="base" hangingPunct="0">
              <a:spcBef>
                <a:spcPct val="0"/>
              </a:spcBef>
              <a:spcAft>
                <a:spcPct val="0"/>
              </a:spcAft>
              <a:defRPr/>
            </a:pPr>
            <a:r>
              <a:rPr lang="en-US" sz="4400" b="1" kern="0" dirty="0">
                <a:solidFill>
                  <a:prstClr val="black"/>
                </a:solidFill>
                <a:latin typeface="Arial" panose="020B0604020202020204" pitchFamily="34" charset="0"/>
                <a:ea typeface="ＭＳ Ｐゴシック" charset="0"/>
                <a:cs typeface="Arial" panose="020B0604020202020204" pitchFamily="34" charset="0"/>
              </a:rPr>
              <a:t>Where are you?</a:t>
            </a:r>
          </a:p>
        </p:txBody>
      </p:sp>
      <p:sp>
        <p:nvSpPr>
          <p:cNvPr id="17" name="TextBox 16"/>
          <p:cNvSpPr txBox="1"/>
          <p:nvPr/>
        </p:nvSpPr>
        <p:spPr>
          <a:xfrm>
            <a:off x="7315200" y="649929"/>
            <a:ext cx="3025344" cy="1938992"/>
          </a:xfrm>
          <a:prstGeom prst="rect">
            <a:avLst/>
          </a:prstGeom>
          <a:noFill/>
        </p:spPr>
        <p:txBody>
          <a:bodyPr wrap="square" rtlCol="0">
            <a:spAutoFit/>
          </a:bodyPr>
          <a:lstStyle/>
          <a:p>
            <a:pPr algn="r" fontAlgn="base">
              <a:spcBef>
                <a:spcPct val="0"/>
              </a:spcBef>
              <a:spcAft>
                <a:spcPct val="0"/>
              </a:spcAft>
            </a:pPr>
            <a:r>
              <a:rPr lang="en-US" sz="2400" b="1" kern="0" dirty="0">
                <a:solidFill>
                  <a:prstClr val="black"/>
                </a:solidFill>
                <a:latin typeface="Arial" panose="020B0604020202020204" pitchFamily="34" charset="0"/>
                <a:ea typeface="ＭＳ Ｐゴシック" charset="0"/>
                <a:cs typeface="Arial" panose="020B0604020202020204" pitchFamily="34" charset="0"/>
              </a:rPr>
              <a:t>Are we closer to the point of Maximum Financial Opportunity or Risk?</a:t>
            </a:r>
            <a:endParaRPr lang="en-US" sz="2400" b="1" kern="0" dirty="0">
              <a:solidFill>
                <a:srgbClr val="FF0000"/>
              </a:solidFill>
              <a:latin typeface="Arial" panose="020B0604020202020204" pitchFamily="34" charset="0"/>
              <a:ea typeface="ＭＳ Ｐゴシック" charset="0"/>
              <a:cs typeface="Arial" panose="020B0604020202020204" pitchFamily="34" charset="0"/>
            </a:endParaRPr>
          </a:p>
        </p:txBody>
      </p:sp>
      <p:cxnSp>
        <p:nvCxnSpPr>
          <p:cNvPr id="7" name="Straight Arrow Connector 6"/>
          <p:cNvCxnSpPr/>
          <p:nvPr/>
        </p:nvCxnSpPr>
        <p:spPr>
          <a:xfrm flipV="1">
            <a:off x="5715000" y="1981200"/>
            <a:ext cx="0" cy="2438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9643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11_Office Theme">
  <a:themeElements>
    <a:clrScheme name="Custom 9">
      <a:dk1>
        <a:srgbClr val="40362C"/>
      </a:dk1>
      <a:lt1>
        <a:sysClr val="window" lastClr="FFFFFF"/>
      </a:lt1>
      <a:dk2>
        <a:srgbClr val="715A48"/>
      </a:dk2>
      <a:lt2>
        <a:srgbClr val="A7A19A"/>
      </a:lt2>
      <a:accent1>
        <a:srgbClr val="ED2700"/>
      </a:accent1>
      <a:accent2>
        <a:srgbClr val="7EDE2C"/>
      </a:accent2>
      <a:accent3>
        <a:srgbClr val="F4E520"/>
      </a:accent3>
      <a:accent4>
        <a:srgbClr val="1F497D"/>
      </a:accent4>
      <a:accent5>
        <a:srgbClr val="E37424"/>
      </a:accent5>
      <a:accent6>
        <a:srgbClr val="4F6282"/>
      </a:accent6>
      <a:hlink>
        <a:srgbClr val="1F497D"/>
      </a:hlink>
      <a:folHlink>
        <a:srgbClr val="715A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TotalTime>
  <Words>2507</Words>
  <Application>Microsoft Office PowerPoint</Application>
  <PresentationFormat>Widescreen</PresentationFormat>
  <Paragraphs>543</Paragraphs>
  <Slides>71</Slides>
  <Notes>17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71</vt:i4>
      </vt:variant>
    </vt:vector>
  </HeadingPairs>
  <TitlesOfParts>
    <vt:vector size="87" baseType="lpstr">
      <vt:lpstr>MS PGothic</vt:lpstr>
      <vt:lpstr>MS PGothic</vt:lpstr>
      <vt:lpstr>AR ESSENCE</vt:lpstr>
      <vt:lpstr>Arial</vt:lpstr>
      <vt:lpstr>Arial Black</vt:lpstr>
      <vt:lpstr>Calibri</vt:lpstr>
      <vt:lpstr>Cambria</vt:lpstr>
      <vt:lpstr>Corbel</vt:lpstr>
      <vt:lpstr>Impact</vt:lpstr>
      <vt:lpstr>Tahoma</vt:lpstr>
      <vt:lpstr>Wingdings 2</vt:lpstr>
      <vt:lpstr>Wingdings 3</vt:lpstr>
      <vt:lpstr>11_Office Theme</vt:lpstr>
      <vt:lpstr>Worksheet</vt:lpstr>
      <vt:lpstr>Microsoft Excel 97-2003 Worksheet</vt:lpstr>
      <vt:lpstr>Chart</vt:lpstr>
      <vt:lpstr> </vt:lpstr>
      <vt:lpstr>PowerPoint Presentation</vt:lpstr>
      <vt:lpstr>When Should We Invest in the Market?</vt:lpstr>
      <vt:lpstr>#1 What’s Coming Next?</vt:lpstr>
      <vt:lpstr>#1 What’s Coming Next?</vt:lpstr>
      <vt:lpstr>#1 What’s Coming Next?</vt:lpstr>
      <vt:lpstr>#1 What’s Coming Next? </vt:lpstr>
      <vt:lpstr>#1 What’s Coming Next?</vt:lpstr>
      <vt:lpstr>#1 What’s Coming Next?</vt:lpstr>
      <vt:lpstr>#2 The Next Swing Down:  A Little or A Lot</vt:lpstr>
      <vt:lpstr>What the Heck Just Happened?  Investing Paradigm Shifts</vt:lpstr>
      <vt:lpstr>Looking back from Reagan</vt:lpstr>
      <vt:lpstr>Welcome to  the M Times</vt:lpstr>
      <vt:lpstr>PowerPoint Presentation</vt:lpstr>
      <vt:lpstr>#3 Watch the VIX (Fear Index)</vt:lpstr>
      <vt:lpstr>#3 Watch the Fear &amp; Greed Index</vt:lpstr>
      <vt:lpstr>#3 Watch the Fear &amp; Greed Index</vt:lpstr>
      <vt:lpstr>#4 What Are Insiders Doing?</vt:lpstr>
      <vt:lpstr>#5  Getting Separation</vt:lpstr>
      <vt:lpstr>#5  Getting Separation</vt:lpstr>
      <vt:lpstr>#5  Getting Separation</vt:lpstr>
      <vt:lpstr>Getting Separation</vt:lpstr>
      <vt:lpstr>#6  A Picture Paints a Thousand Words</vt:lpstr>
      <vt:lpstr>The Golden Gate Bridge is Beautiful</vt:lpstr>
      <vt:lpstr>Speed Limit on the Golden Gate Bridge is 45 mph</vt:lpstr>
      <vt:lpstr>What if there were no guardrails, would you still go 45 mph?</vt:lpstr>
      <vt:lpstr>Managed Money is like putting guardrails on Investments… </vt:lpstr>
      <vt:lpstr>FIAs are like putting guardrails on investments… </vt:lpstr>
      <vt:lpstr>#7 JACK BOGLE WARNS:  Prepare For Two Massive Market Declines In The Next Decade</vt:lpstr>
      <vt:lpstr>#7 JACK BOGLE’S WARNING</vt:lpstr>
      <vt:lpstr>#7 JACK BOGLE’S WARNING</vt:lpstr>
      <vt:lpstr>#8 Playing with House Money</vt:lpstr>
      <vt:lpstr>#8 Playing with House Money</vt:lpstr>
      <vt:lpstr>#9 The Income Challenge</vt:lpstr>
      <vt:lpstr>#10 Freeing Up Retirement Assets</vt:lpstr>
      <vt:lpstr>The ABC Planning Model</vt:lpstr>
      <vt:lpstr>If you can answer this question effectively, you will significantly increase your protection!</vt:lpstr>
      <vt:lpstr>PowerPoint Presentation</vt:lpstr>
      <vt:lpstr>What is your greatest priority?</vt:lpstr>
      <vt:lpstr>GREEN Money</vt:lpstr>
      <vt:lpstr>Three Green Money Rules:</vt:lpstr>
      <vt:lpstr>PowerPoint Presentation</vt:lpstr>
      <vt:lpstr>RED Money</vt:lpstr>
      <vt:lpstr>Three Red Money Rules:</vt:lpstr>
      <vt:lpstr>What is Tactical?</vt:lpstr>
      <vt:lpstr>What is Tactical?</vt:lpstr>
      <vt:lpstr>What is Tactical?</vt:lpstr>
      <vt:lpstr>Strategic: An Illustration</vt:lpstr>
      <vt:lpstr>Strategic: An Illustration</vt:lpstr>
      <vt:lpstr>PowerPoint Presentation</vt:lpstr>
      <vt:lpstr>Tactical Managed Money Is…</vt:lpstr>
      <vt:lpstr>Tactical Managed Money Is…</vt:lpstr>
      <vt:lpstr>Tactical Managed Money Is…</vt:lpstr>
      <vt:lpstr>Tactical Managed Money Is…</vt:lpstr>
      <vt:lpstr>Tactical Managed Money Is…</vt:lpstr>
      <vt:lpstr>Tactical Managed Money Is…</vt:lpstr>
      <vt:lpstr>Tactical Managed Money Is…</vt:lpstr>
      <vt:lpstr>Tactical: An Illustration</vt:lpstr>
      <vt:lpstr>Tactical: An Illustration S&amp;P 500 Buy &amp; Hold</vt:lpstr>
      <vt:lpstr>Tactical: An Illustration S&amp;P 500: 80% Participation / Avoidance</vt:lpstr>
      <vt:lpstr>Tactical: An Illustration S&amp;P 500: 90% Participation / Avoidance</vt:lpstr>
      <vt:lpstr> </vt:lpstr>
      <vt:lpstr> </vt:lpstr>
      <vt:lpstr>PowerPoint Presentation</vt:lpstr>
      <vt:lpstr>What if a bear market happens again? 1969 through 1978</vt:lpstr>
      <vt:lpstr>What if a bear market happens again? 1969 through 1978</vt:lpstr>
      <vt:lpstr>What if a bear market happens again? 2000 through 2009</vt:lpstr>
      <vt:lpstr>What if a bear market happens again? 2000 through 2009</vt:lpstr>
      <vt:lpstr>Top Ten Reasons Clients Should Move Money Today!</vt:lpstr>
      <vt:lpstr>Top Ten Reasons Clients Should Move Money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Dave Vick</dc:creator>
  <cp:lastModifiedBy>Tom Jones</cp:lastModifiedBy>
  <cp:revision>7</cp:revision>
  <dcterms:created xsi:type="dcterms:W3CDTF">2016-05-17T23:39:24Z</dcterms:created>
  <dcterms:modified xsi:type="dcterms:W3CDTF">2017-04-13T16:32:04Z</dcterms:modified>
</cp:coreProperties>
</file>